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.xml" ContentType="application/vnd.openxmlformats-officedocument.presentationml.tags+xml"/>
  <Override PartName="/ppt/notesSlides/notesSlide10.xml" ContentType="application/vnd.openxmlformats-officedocument.presentationml.notesSlide+xml"/>
  <Override PartName="/ppt/tags/tag2.xml" ContentType="application/vnd.openxmlformats-officedocument.presentationml.tags+xml"/>
  <Override PartName="/ppt/notesSlides/notesSlide11.xml" ContentType="application/vnd.openxmlformats-officedocument.presentationml.notesSlide+xml"/>
  <Override PartName="/ppt/tags/tag3.xml" ContentType="application/vnd.openxmlformats-officedocument.presentationml.tags+xml"/>
  <Override PartName="/ppt/notesSlides/notesSlide12.xml" ContentType="application/vnd.openxmlformats-officedocument.presentationml.notesSlide+xml"/>
  <Override PartName="/ppt/tags/tag4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tags/tag5.xml" ContentType="application/vnd.openxmlformats-officedocument.presentationml.tags+xml"/>
  <Override PartName="/ppt/notesSlides/notesSlide31.xml" ContentType="application/vnd.openxmlformats-officedocument.presentationml.notesSlide+xml"/>
  <Override PartName="/ppt/tags/tag6.xml" ContentType="application/vnd.openxmlformats-officedocument.presentationml.tags+xml"/>
  <Override PartName="/ppt/notesSlides/notesSlide32.xml" ContentType="application/vnd.openxmlformats-officedocument.presentationml.notesSlide+xml"/>
  <Override PartName="/ppt/tags/tag7.xml" ContentType="application/vnd.openxmlformats-officedocument.presentationml.tags+xml"/>
  <Override PartName="/ppt/notesSlides/notesSlide33.xml" ContentType="application/vnd.openxmlformats-officedocument.presentationml.notesSlide+xml"/>
  <Override PartName="/ppt/tags/tag8.xml" ContentType="application/vnd.openxmlformats-officedocument.presentationml.tags+xml"/>
  <Override PartName="/ppt/notesSlides/notesSlide34.xml" ContentType="application/vnd.openxmlformats-officedocument.presentationml.notesSlide+xml"/>
  <Override PartName="/ppt/tags/tag9.xml" ContentType="application/vnd.openxmlformats-officedocument.presentationml.tags+xml"/>
  <Override PartName="/ppt/notesSlides/notesSlide35.xml" ContentType="application/vnd.openxmlformats-officedocument.presentationml.notesSlide+xml"/>
  <Override PartName="/ppt/tags/tag10.xml" ContentType="application/vnd.openxmlformats-officedocument.presentationml.tags+xml"/>
  <Override PartName="/ppt/notesSlides/notesSlide36.xml" ContentType="application/vnd.openxmlformats-officedocument.presentationml.notesSlide+xml"/>
  <Override PartName="/ppt/tags/tag11.xml" ContentType="application/vnd.openxmlformats-officedocument.presentationml.tags+xml"/>
  <Override PartName="/ppt/notesSlides/notesSlide37.xml" ContentType="application/vnd.openxmlformats-officedocument.presentationml.notesSlide+xml"/>
  <Override PartName="/ppt/tags/tag12.xml" ContentType="application/vnd.openxmlformats-officedocument.presentationml.tags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145"/>
  </p:notesMasterIdLst>
  <p:handoutMasterIdLst>
    <p:handoutMasterId r:id="rId146"/>
  </p:handoutMasterIdLst>
  <p:sldIdLst>
    <p:sldId id="1138" r:id="rId2"/>
    <p:sldId id="1141" r:id="rId3"/>
    <p:sldId id="1142" r:id="rId4"/>
    <p:sldId id="1144" r:id="rId5"/>
    <p:sldId id="1145" r:id="rId6"/>
    <p:sldId id="1143" r:id="rId7"/>
    <p:sldId id="1146" r:id="rId8"/>
    <p:sldId id="1157" r:id="rId9"/>
    <p:sldId id="1284" r:id="rId10"/>
    <p:sldId id="1158" r:id="rId11"/>
    <p:sldId id="1159" r:id="rId12"/>
    <p:sldId id="1152" r:id="rId13"/>
    <p:sldId id="1213" r:id="rId14"/>
    <p:sldId id="1160" r:id="rId15"/>
    <p:sldId id="1165" r:id="rId16"/>
    <p:sldId id="1285" r:id="rId17"/>
    <p:sldId id="1147" r:id="rId18"/>
    <p:sldId id="1148" r:id="rId19"/>
    <p:sldId id="1149" r:id="rId20"/>
    <p:sldId id="1166" r:id="rId21"/>
    <p:sldId id="1167" r:id="rId22"/>
    <p:sldId id="1168" r:id="rId23"/>
    <p:sldId id="1174" r:id="rId24"/>
    <p:sldId id="1179" r:id="rId25"/>
    <p:sldId id="1180" r:id="rId26"/>
    <p:sldId id="1181" r:id="rId27"/>
    <p:sldId id="1182" r:id="rId28"/>
    <p:sldId id="1183" r:id="rId29"/>
    <p:sldId id="1184" r:id="rId30"/>
    <p:sldId id="1185" r:id="rId31"/>
    <p:sldId id="1187" r:id="rId32"/>
    <p:sldId id="1188" r:id="rId33"/>
    <p:sldId id="1191" r:id="rId34"/>
    <p:sldId id="1193" r:id="rId35"/>
    <p:sldId id="1194" r:id="rId36"/>
    <p:sldId id="1195" r:id="rId37"/>
    <p:sldId id="1196" r:id="rId38"/>
    <p:sldId id="1197" r:id="rId39"/>
    <p:sldId id="1198" r:id="rId40"/>
    <p:sldId id="1199" r:id="rId41"/>
    <p:sldId id="1200" r:id="rId42"/>
    <p:sldId id="1201" r:id="rId43"/>
    <p:sldId id="1202" r:id="rId44"/>
    <p:sldId id="1203" r:id="rId45"/>
    <p:sldId id="1206" r:id="rId46"/>
    <p:sldId id="1207" r:id="rId47"/>
    <p:sldId id="1208" r:id="rId48"/>
    <p:sldId id="1209" r:id="rId49"/>
    <p:sldId id="1210" r:id="rId50"/>
    <p:sldId id="1211" r:id="rId51"/>
    <p:sldId id="418" r:id="rId52"/>
    <p:sldId id="1132" r:id="rId53"/>
    <p:sldId id="1216" r:id="rId54"/>
    <p:sldId id="1217" r:id="rId55"/>
    <p:sldId id="1218" r:id="rId56"/>
    <p:sldId id="1219" r:id="rId57"/>
    <p:sldId id="1221" r:id="rId58"/>
    <p:sldId id="1131" r:id="rId59"/>
    <p:sldId id="1263" r:id="rId60"/>
    <p:sldId id="1264" r:id="rId61"/>
    <p:sldId id="1240" r:id="rId62"/>
    <p:sldId id="1241" r:id="rId63"/>
    <p:sldId id="1242" r:id="rId64"/>
    <p:sldId id="1243" r:id="rId65"/>
    <p:sldId id="1244" r:id="rId66"/>
    <p:sldId id="1245" r:id="rId67"/>
    <p:sldId id="1246" r:id="rId68"/>
    <p:sldId id="1247" r:id="rId69"/>
    <p:sldId id="1248" r:id="rId70"/>
    <p:sldId id="1249" r:id="rId71"/>
    <p:sldId id="1250" r:id="rId72"/>
    <p:sldId id="1251" r:id="rId73"/>
    <p:sldId id="1252" r:id="rId74"/>
    <p:sldId id="1253" r:id="rId75"/>
    <p:sldId id="1254" r:id="rId76"/>
    <p:sldId id="1255" r:id="rId77"/>
    <p:sldId id="1256" r:id="rId78"/>
    <p:sldId id="1161" r:id="rId79"/>
    <p:sldId id="1274" r:id="rId80"/>
    <p:sldId id="1275" r:id="rId81"/>
    <p:sldId id="1276" r:id="rId82"/>
    <p:sldId id="1214" r:id="rId83"/>
    <p:sldId id="1101" r:id="rId84"/>
    <p:sldId id="1127" r:id="rId85"/>
    <p:sldId id="1295" r:id="rId86"/>
    <p:sldId id="1265" r:id="rId87"/>
    <p:sldId id="1277" r:id="rId88"/>
    <p:sldId id="1267" r:id="rId89"/>
    <p:sldId id="1283" r:id="rId90"/>
    <p:sldId id="1298" r:id="rId91"/>
    <p:sldId id="1282" r:id="rId92"/>
    <p:sldId id="1269" r:id="rId93"/>
    <p:sldId id="1271" r:id="rId94"/>
    <p:sldId id="1272" r:id="rId95"/>
    <p:sldId id="1270" r:id="rId96"/>
    <p:sldId id="1223" r:id="rId97"/>
    <p:sldId id="1225" r:id="rId98"/>
    <p:sldId id="1226" r:id="rId99"/>
    <p:sldId id="1227" r:id="rId100"/>
    <p:sldId id="1261" r:id="rId101"/>
    <p:sldId id="1262" r:id="rId102"/>
    <p:sldId id="1260" r:id="rId103"/>
    <p:sldId id="1228" r:id="rId104"/>
    <p:sldId id="1229" r:id="rId105"/>
    <p:sldId id="1230" r:id="rId106"/>
    <p:sldId id="1231" r:id="rId107"/>
    <p:sldId id="1232" r:id="rId108"/>
    <p:sldId id="1237" r:id="rId109"/>
    <p:sldId id="1297" r:id="rId110"/>
    <p:sldId id="1150" r:id="rId111"/>
    <p:sldId id="1273" r:id="rId112"/>
    <p:sldId id="1286" r:id="rId113"/>
    <p:sldId id="1233" r:id="rId114"/>
    <p:sldId id="1259" r:id="rId115"/>
    <p:sldId id="1287" r:id="rId116"/>
    <p:sldId id="1222" r:id="rId117"/>
    <p:sldId id="1288" r:id="rId118"/>
    <p:sldId id="1289" r:id="rId119"/>
    <p:sldId id="1290" r:id="rId120"/>
    <p:sldId id="1291" r:id="rId121"/>
    <p:sldId id="1292" r:id="rId122"/>
    <p:sldId id="1293" r:id="rId123"/>
    <p:sldId id="1294" r:id="rId124"/>
    <p:sldId id="1296" r:id="rId125"/>
    <p:sldId id="1238" r:id="rId126"/>
    <p:sldId id="1239" r:id="rId127"/>
    <p:sldId id="1299" r:id="rId128"/>
    <p:sldId id="1300" r:id="rId129"/>
    <p:sldId id="1301" r:id="rId130"/>
    <p:sldId id="1302" r:id="rId131"/>
    <p:sldId id="1303" r:id="rId132"/>
    <p:sldId id="1304" r:id="rId133"/>
    <p:sldId id="1305" r:id="rId134"/>
    <p:sldId id="1306" r:id="rId135"/>
    <p:sldId id="1307" r:id="rId136"/>
    <p:sldId id="1308" r:id="rId137"/>
    <p:sldId id="1309" r:id="rId138"/>
    <p:sldId id="1310" r:id="rId139"/>
    <p:sldId id="1311" r:id="rId140"/>
    <p:sldId id="1313" r:id="rId141"/>
    <p:sldId id="1314" r:id="rId142"/>
    <p:sldId id="1315" r:id="rId143"/>
    <p:sldId id="1312" r:id="rId144"/>
  </p:sldIdLst>
  <p:sldSz cx="9144000" cy="6858000" type="screen4x3"/>
  <p:notesSz cx="6934200" cy="92329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1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FF00"/>
    <a:srgbClr val="CC0000"/>
    <a:srgbClr val="00FFFF"/>
    <a:srgbClr val="663300"/>
    <a:srgbClr val="001DD6"/>
    <a:srgbClr val="009900"/>
    <a:srgbClr val="660033"/>
    <a:srgbClr val="66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14921" autoAdjust="0"/>
    <p:restoredTop sz="84920" autoAdjust="0"/>
  </p:normalViewPr>
  <p:slideViewPr>
    <p:cSldViewPr snapToObjects="1" showGuides="1">
      <p:cViewPr varScale="1">
        <p:scale>
          <a:sx n="113" d="100"/>
          <a:sy n="113" d="100"/>
        </p:scale>
        <p:origin x="2256" y="108"/>
      </p:cViewPr>
      <p:guideLst>
        <p:guide orient="horz" pos="3212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38405" cy="38405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theme" Target="theme/theme1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tableStyles" Target="tableStyle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5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27475" y="0"/>
            <a:ext cx="3005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83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69350"/>
            <a:ext cx="3005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83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27475" y="8769350"/>
            <a:ext cx="3005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F59A6022-0B88-42FC-B629-CEBF34C7BD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838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5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82" tIns="46191" rIns="92382" bIns="46191" numCol="1" anchor="t" anchorCtr="0" compatLnSpc="1">
            <a:prstTxWarp prst="textNoShape">
              <a:avLst/>
            </a:prstTxWarp>
          </a:bodyPr>
          <a:lstStyle>
            <a:lvl1pPr algn="l" defTabSz="923925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27475" y="0"/>
            <a:ext cx="3005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82" tIns="46191" rIns="92382" bIns="46191" numCol="1" anchor="t" anchorCtr="0" compatLnSpc="1">
            <a:prstTxWarp prst="textNoShape">
              <a:avLst/>
            </a:prstTxWarp>
          </a:bodyPr>
          <a:lstStyle>
            <a:lvl1pPr algn="r" defTabSz="923925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8875" y="692150"/>
            <a:ext cx="4616450" cy="34623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3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3738" y="4386263"/>
            <a:ext cx="5546725" cy="415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82" tIns="46191" rIns="92382" bIns="461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69350"/>
            <a:ext cx="3005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82" tIns="46191" rIns="92382" bIns="46191" numCol="1" anchor="b" anchorCtr="0" compatLnSpc="1">
            <a:prstTxWarp prst="textNoShape">
              <a:avLst/>
            </a:prstTxWarp>
          </a:bodyPr>
          <a:lstStyle>
            <a:lvl1pPr algn="l" defTabSz="923925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27475" y="8769350"/>
            <a:ext cx="3005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82" tIns="46191" rIns="92382" bIns="46191" numCol="1" anchor="b" anchorCtr="0" compatLnSpc="1">
            <a:prstTxWarp prst="textNoShape">
              <a:avLst/>
            </a:prstTxWarp>
          </a:bodyPr>
          <a:lstStyle>
            <a:lvl1pPr algn="r" defTabSz="923925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9FBEBC48-E26B-433B-BD83-6256B1B9C6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29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2354"/>
            <a:fld id="{CB2C4966-D282-4D03-ABFE-25242EFB0AC9}" type="slidenum">
              <a:rPr lang="en-US" smtClean="0"/>
              <a:pPr defTabSz="922354"/>
              <a:t>15</a:t>
            </a:fld>
            <a:endParaRPr lang="en-US" dirty="0" smtClean="0"/>
          </a:p>
        </p:txBody>
      </p:sp>
      <p:sp>
        <p:nvSpPr>
          <p:cNvPr id="280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0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1198533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030682E-8517-47B6-ABB5-CE25560CC9AF}" type="slidenum">
              <a:rPr lang="en-GB"/>
              <a:pPr/>
              <a:t>79</a:t>
            </a:fld>
            <a:endParaRPr lang="en-GB"/>
          </a:p>
        </p:txBody>
      </p:sp>
      <p:sp>
        <p:nvSpPr>
          <p:cNvPr id="1800194" name="Rectangle 7"/>
          <p:cNvSpPr txBox="1">
            <a:spLocks noGrp="1" noChangeArrowheads="1"/>
          </p:cNvSpPr>
          <p:nvPr/>
        </p:nvSpPr>
        <p:spPr bwMode="auto">
          <a:xfrm>
            <a:off x="3928018" y="8770308"/>
            <a:ext cx="3004610" cy="46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70" tIns="46186" rIns="92370" bIns="46186" anchor="b"/>
          <a:lstStyle/>
          <a:p>
            <a:pPr defTabSz="923670"/>
            <a:fld id="{AF290580-F7FC-465D-B671-D42AD971AD9D}" type="slidenum">
              <a:rPr lang="en-US" sz="1200"/>
              <a:pPr defTabSz="923670"/>
              <a:t>79</a:t>
            </a:fld>
            <a:endParaRPr lang="en-US" sz="1200" dirty="0"/>
          </a:p>
        </p:txBody>
      </p:sp>
      <p:sp>
        <p:nvSpPr>
          <p:cNvPr id="1800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8875" y="693738"/>
            <a:ext cx="4616450" cy="3462337"/>
          </a:xfrm>
        </p:spPr>
      </p:sp>
      <p:sp>
        <p:nvSpPr>
          <p:cNvPr id="1800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3735" y="4385944"/>
            <a:ext cx="5546731" cy="4153858"/>
          </a:xfrm>
        </p:spPr>
        <p:txBody>
          <a:bodyPr lIns="92370" tIns="46186" rIns="92370" bIns="46186"/>
          <a:lstStyle/>
          <a:p>
            <a:pPr defTabSz="907908"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2540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A7CC708-F244-40A8-9CED-892764D6FF07}" type="slidenum">
              <a:rPr lang="en-GB"/>
              <a:pPr/>
              <a:t>80</a:t>
            </a:fld>
            <a:endParaRPr lang="en-GB"/>
          </a:p>
        </p:txBody>
      </p:sp>
      <p:sp>
        <p:nvSpPr>
          <p:cNvPr id="1802242" name="Rectangle 7"/>
          <p:cNvSpPr txBox="1">
            <a:spLocks noGrp="1" noChangeArrowheads="1"/>
          </p:cNvSpPr>
          <p:nvPr/>
        </p:nvSpPr>
        <p:spPr bwMode="auto">
          <a:xfrm>
            <a:off x="3928018" y="8770308"/>
            <a:ext cx="3004610" cy="46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70" tIns="46186" rIns="92370" bIns="46186" anchor="b"/>
          <a:lstStyle/>
          <a:p>
            <a:pPr defTabSz="923670"/>
            <a:fld id="{42FDF848-4815-4B98-BFB2-6F97B74C7481}" type="slidenum">
              <a:rPr lang="en-US" sz="1200"/>
              <a:pPr defTabSz="923670"/>
              <a:t>80</a:t>
            </a:fld>
            <a:endParaRPr lang="en-US" sz="1200" dirty="0"/>
          </a:p>
        </p:txBody>
      </p:sp>
      <p:sp>
        <p:nvSpPr>
          <p:cNvPr id="1802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8875" y="693738"/>
            <a:ext cx="4616450" cy="3462337"/>
          </a:xfrm>
        </p:spPr>
      </p:sp>
      <p:sp>
        <p:nvSpPr>
          <p:cNvPr id="1802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3735" y="4385944"/>
            <a:ext cx="5546731" cy="4153858"/>
          </a:xfrm>
        </p:spPr>
        <p:txBody>
          <a:bodyPr lIns="92370" tIns="46186" rIns="92370" bIns="46186"/>
          <a:lstStyle/>
          <a:p>
            <a:pPr defTabSz="907908"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055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B57A9CD-6D32-45E1-BB4F-462519887D1B}" type="slidenum">
              <a:rPr lang="en-GB"/>
              <a:pPr/>
              <a:t>81</a:t>
            </a:fld>
            <a:endParaRPr lang="en-GB"/>
          </a:p>
        </p:txBody>
      </p:sp>
      <p:sp>
        <p:nvSpPr>
          <p:cNvPr id="1804290" name="Rectangle 7"/>
          <p:cNvSpPr txBox="1">
            <a:spLocks noGrp="1" noChangeArrowheads="1"/>
          </p:cNvSpPr>
          <p:nvPr/>
        </p:nvSpPr>
        <p:spPr bwMode="auto">
          <a:xfrm>
            <a:off x="3928018" y="8770308"/>
            <a:ext cx="3004610" cy="46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70" tIns="46186" rIns="92370" bIns="46186" anchor="b"/>
          <a:lstStyle/>
          <a:p>
            <a:pPr defTabSz="923670"/>
            <a:fld id="{1409CEFE-E4C7-4ADA-87AF-52FBC0F07817}" type="slidenum">
              <a:rPr lang="en-US" sz="1200"/>
              <a:pPr defTabSz="923670"/>
              <a:t>81</a:t>
            </a:fld>
            <a:endParaRPr lang="en-US" sz="1200" dirty="0"/>
          </a:p>
        </p:txBody>
      </p:sp>
      <p:sp>
        <p:nvSpPr>
          <p:cNvPr id="1804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8875" y="693738"/>
            <a:ext cx="4616450" cy="3462337"/>
          </a:xfrm>
        </p:spPr>
      </p:sp>
      <p:sp>
        <p:nvSpPr>
          <p:cNvPr id="1804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3735" y="4385944"/>
            <a:ext cx="5546731" cy="4153858"/>
          </a:xfrm>
        </p:spPr>
        <p:txBody>
          <a:bodyPr lIns="92370" tIns="46186" rIns="92370" bIns="46186"/>
          <a:lstStyle/>
          <a:p>
            <a:pPr defTabSz="907908"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7301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 txBox="1">
            <a:spLocks noGrp="1" noChangeArrowheads="1"/>
          </p:cNvSpPr>
          <p:nvPr/>
        </p:nvSpPr>
        <p:spPr bwMode="auto">
          <a:xfrm>
            <a:off x="3927475" y="8769350"/>
            <a:ext cx="3005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82" tIns="46191" rIns="92382" bIns="46191" anchor="b"/>
          <a:lstStyle/>
          <a:p>
            <a:pPr algn="r" defTabSz="923925"/>
            <a:fld id="{8A0626DA-CC35-4E78-B80C-4843FF885B24}" type="slidenum">
              <a:rPr lang="en-US" sz="1200"/>
              <a:pPr algn="r" defTabSz="923925"/>
              <a:t>82</a:t>
            </a:fld>
            <a:endParaRPr lang="en-US" sz="120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5102171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339A22-2490-4F3D-9363-8CAC2242ABAC}" type="slidenum">
              <a:rPr lang="en-US" smtClean="0">
                <a:latin typeface="Arial" pitchFamily="34" charset="0"/>
              </a:rPr>
              <a:pPr/>
              <a:t>83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9660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FA610BF-24A8-4291-9F6E-7CBD03838D6B}" type="slidenum">
              <a:rPr lang="en-GB"/>
              <a:pPr/>
              <a:t>96</a:t>
            </a:fld>
            <a:endParaRPr lang="en-GB"/>
          </a:p>
        </p:txBody>
      </p:sp>
      <p:sp>
        <p:nvSpPr>
          <p:cNvPr id="1780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780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18’</a:t>
            </a:r>
          </a:p>
          <a:p>
            <a:r>
              <a:rPr lang="en-US"/>
              <a:t>BI : It is possible to insert and remove an empty EB in any channel of an elastic system</a:t>
            </a:r>
          </a:p>
          <a:p>
            <a:r>
              <a:rPr lang="en-US"/>
              <a:t>AI : An empty EB is equivalent to an EB with one token of information followed by an anti-token. (1-1=0)</a:t>
            </a:r>
          </a:p>
          <a:p>
            <a:r>
              <a:rPr lang="en-US"/>
              <a:t>AG : one can group to anti-token counters into a single anti-token counter</a:t>
            </a:r>
          </a:p>
          <a:p>
            <a:r>
              <a:rPr lang="en-US"/>
              <a:t>AC : adding capacity is always correct. It does not modify forward latency of the FIFO. 0-latency fifo</a:t>
            </a:r>
          </a:p>
          <a:p>
            <a:r>
              <a:rPr lang="en-US"/>
              <a:t>AR : Anti-token retiming, can be dangerous. In this case it is correct, should not traverse tokens unless it is a token we know we will kill</a:t>
            </a:r>
          </a:p>
          <a:p>
            <a:r>
              <a:rPr lang="en-US"/>
              <a:t>MAI : derived one</a:t>
            </a:r>
          </a:p>
        </p:txBody>
      </p:sp>
    </p:spTree>
    <p:extLst>
      <p:ext uri="{BB962C8B-B14F-4D97-AF65-F5344CB8AC3E}">
        <p14:creationId xmlns:p14="http://schemas.microsoft.com/office/powerpoint/2010/main" val="14632243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0E852B9-4886-4AD4-BFC6-EAEBC3A72C27}" type="slidenum">
              <a:rPr lang="en-GB"/>
              <a:pPr/>
              <a:t>97</a:t>
            </a:fld>
            <a:endParaRPr lang="en-GB"/>
          </a:p>
        </p:txBody>
      </p:sp>
      <p:sp>
        <p:nvSpPr>
          <p:cNvPr id="1782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782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6861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D4DC45C-0AA5-4814-B3A2-29FCFAABC1DA}" type="slidenum">
              <a:rPr lang="en-GB"/>
              <a:pPr/>
              <a:t>98</a:t>
            </a:fld>
            <a:endParaRPr lang="en-GB"/>
          </a:p>
        </p:txBody>
      </p:sp>
      <p:sp>
        <p:nvSpPr>
          <p:cNvPr id="1788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788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8845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C56D1D6-2B7D-445D-9342-F7793619E2C6}" type="slidenum">
              <a:rPr lang="en-GB"/>
              <a:pPr/>
              <a:t>99</a:t>
            </a:fld>
            <a:endParaRPr lang="en-GB"/>
          </a:p>
        </p:txBody>
      </p:sp>
      <p:sp>
        <p:nvSpPr>
          <p:cNvPr id="1873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873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7056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C56D1D6-2B7D-445D-9342-F7793619E2C6}" type="slidenum">
              <a:rPr lang="en-GB"/>
              <a:pPr/>
              <a:t>100</a:t>
            </a:fld>
            <a:endParaRPr lang="en-GB"/>
          </a:p>
        </p:txBody>
      </p:sp>
      <p:sp>
        <p:nvSpPr>
          <p:cNvPr id="1873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873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684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2354"/>
            <a:fld id="{CB2C4966-D282-4D03-ABFE-25242EFB0AC9}" type="slidenum">
              <a:rPr lang="en-US" smtClean="0"/>
              <a:pPr defTabSz="922354"/>
              <a:t>16</a:t>
            </a:fld>
            <a:endParaRPr lang="en-US" dirty="0" smtClean="0"/>
          </a:p>
        </p:txBody>
      </p:sp>
      <p:sp>
        <p:nvSpPr>
          <p:cNvPr id="280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0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492746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C56D1D6-2B7D-445D-9342-F7793619E2C6}" type="slidenum">
              <a:rPr lang="en-GB"/>
              <a:pPr/>
              <a:t>101</a:t>
            </a:fld>
            <a:endParaRPr lang="en-GB"/>
          </a:p>
        </p:txBody>
      </p:sp>
      <p:sp>
        <p:nvSpPr>
          <p:cNvPr id="1873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873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1889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C56D1D6-2B7D-445D-9342-F7793619E2C6}" type="slidenum">
              <a:rPr lang="en-GB"/>
              <a:pPr/>
              <a:t>102</a:t>
            </a:fld>
            <a:endParaRPr lang="en-GB"/>
          </a:p>
        </p:txBody>
      </p:sp>
      <p:sp>
        <p:nvSpPr>
          <p:cNvPr id="1873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873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3774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822369D-E6A1-4F77-8B32-5BCF4E347D8A}" type="slidenum">
              <a:rPr lang="en-GB"/>
              <a:pPr/>
              <a:t>103</a:t>
            </a:fld>
            <a:endParaRPr lang="en-GB"/>
          </a:p>
        </p:txBody>
      </p:sp>
      <p:sp>
        <p:nvSpPr>
          <p:cNvPr id="1878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878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8533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960BCED-6BCB-4DD6-87FB-63C3F99DE005}" type="slidenum">
              <a:rPr lang="en-GB"/>
              <a:pPr/>
              <a:t>104</a:t>
            </a:fld>
            <a:endParaRPr lang="en-GB"/>
          </a:p>
        </p:txBody>
      </p:sp>
      <p:sp>
        <p:nvSpPr>
          <p:cNvPr id="1882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882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27176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57753BA-94FB-4D61-9B75-377718A3E1C6}" type="slidenum">
              <a:rPr lang="en-GB"/>
              <a:pPr/>
              <a:t>105</a:t>
            </a:fld>
            <a:endParaRPr lang="en-GB"/>
          </a:p>
        </p:txBody>
      </p:sp>
      <p:sp>
        <p:nvSpPr>
          <p:cNvPr id="1884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884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15432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5055620-68F8-4F5B-A97B-B55999198879}" type="slidenum">
              <a:rPr lang="en-GB"/>
              <a:pPr/>
              <a:t>106</a:t>
            </a:fld>
            <a:endParaRPr lang="en-GB"/>
          </a:p>
        </p:txBody>
      </p:sp>
      <p:sp>
        <p:nvSpPr>
          <p:cNvPr id="1886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886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0427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C86D164-25F4-4675-8B14-FA7EE332F319}" type="slidenum">
              <a:rPr lang="en-GB"/>
              <a:pPr/>
              <a:t>107</a:t>
            </a:fld>
            <a:endParaRPr lang="en-GB"/>
          </a:p>
        </p:txBody>
      </p:sp>
      <p:sp>
        <p:nvSpPr>
          <p:cNvPr id="1888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888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6256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9698479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4CED73D-51E2-4158-9726-78D2D288A9B5}" type="slidenum">
              <a:rPr lang="en-GB"/>
              <a:pPr/>
              <a:t>116</a:t>
            </a:fld>
            <a:endParaRPr lang="en-GB"/>
          </a:p>
        </p:txBody>
      </p:sp>
      <p:sp>
        <p:nvSpPr>
          <p:cNvPr id="1778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778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96406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D76D47-75E7-4B3C-B3B6-0CD5E8993408}" type="slidenum">
              <a:rPr lang="en-US" smtClean="0">
                <a:latin typeface="Arial" pitchFamily="34" charset="0"/>
              </a:rPr>
              <a:pPr/>
              <a:t>121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553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5D86A9-A436-470F-AA7D-077E7B3266FF}" type="slidenum">
              <a:rPr lang="en-US" smtClean="0">
                <a:latin typeface="Arial" pitchFamily="34" charset="0"/>
              </a:rPr>
              <a:pPr/>
              <a:t>51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1157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BBAF73-8FC5-441B-B140-5E1D9EB9A54A}" type="slidenum">
              <a:rPr lang="en-US" smtClean="0">
                <a:latin typeface="Arial" pitchFamily="34" charset="0"/>
              </a:rPr>
              <a:pPr/>
              <a:t>122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97604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 txBox="1">
            <a:spLocks noGrp="1" noChangeArrowheads="1"/>
          </p:cNvSpPr>
          <p:nvPr/>
        </p:nvSpPr>
        <p:spPr bwMode="auto">
          <a:xfrm>
            <a:off x="3927475" y="8769350"/>
            <a:ext cx="3005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82" tIns="46191" rIns="92382" bIns="46191" anchor="b"/>
          <a:lstStyle/>
          <a:p>
            <a:pPr algn="r" defTabSz="923925"/>
            <a:fld id="{DC3E04D1-5814-4C3C-9FED-E749EA4543BB}" type="slidenum">
              <a:rPr lang="en-US" sz="1200"/>
              <a:pPr algn="r" defTabSz="923925"/>
              <a:t>130</a:t>
            </a:fld>
            <a:endParaRPr lang="en-US" sz="120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320114774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8875" y="693738"/>
            <a:ext cx="4616450" cy="3462337"/>
          </a:xfrm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3738" y="4386263"/>
            <a:ext cx="5546725" cy="4152900"/>
          </a:xfrm>
          <a:noFill/>
          <a:ln/>
        </p:spPr>
        <p:txBody>
          <a:bodyPr/>
          <a:lstStyle/>
          <a:p>
            <a:pPr defTabSz="457200"/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67532858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8875" y="693738"/>
            <a:ext cx="4616450" cy="3462337"/>
          </a:xfrm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3738" y="4386263"/>
            <a:ext cx="5546725" cy="4152900"/>
          </a:xfrm>
          <a:noFill/>
          <a:ln/>
        </p:spPr>
        <p:txBody>
          <a:bodyPr/>
          <a:lstStyle/>
          <a:p>
            <a:pPr defTabSz="457200"/>
            <a:r>
              <a:rPr lang="en-US" smtClean="0"/>
              <a:t>buffer sizing in slow channel: presentation not clear. discuss</a:t>
            </a:r>
          </a:p>
          <a:p>
            <a:pPr defTabSz="45720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23687800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8875" y="693738"/>
            <a:ext cx="4616450" cy="3462337"/>
          </a:xfrm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3738" y="4386263"/>
            <a:ext cx="5546725" cy="4152900"/>
          </a:xfrm>
          <a:noFill/>
          <a:ln/>
        </p:spPr>
        <p:txBody>
          <a:bodyPr/>
          <a:lstStyle/>
          <a:p>
            <a:pPr defTabSz="457200"/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135942227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8875" y="693738"/>
            <a:ext cx="4616450" cy="3462337"/>
          </a:xfrm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3738" y="4386263"/>
            <a:ext cx="5546725" cy="4152900"/>
          </a:xfrm>
          <a:noFill/>
          <a:ln/>
        </p:spPr>
        <p:txBody>
          <a:bodyPr/>
          <a:lstStyle/>
          <a:p>
            <a:pPr defTabSz="457200"/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331767725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8875" y="693738"/>
            <a:ext cx="4616450" cy="3462337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3738" y="4386263"/>
            <a:ext cx="5546725" cy="4152900"/>
          </a:xfrm>
          <a:noFill/>
          <a:ln/>
        </p:spPr>
        <p:txBody>
          <a:bodyPr/>
          <a:lstStyle/>
          <a:p>
            <a:pPr defTabSz="457200"/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149632753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8875" y="693738"/>
            <a:ext cx="4614863" cy="3460750"/>
          </a:xfrm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3738" y="4386263"/>
            <a:ext cx="5545137" cy="4151312"/>
          </a:xfrm>
          <a:noFill/>
          <a:ln/>
        </p:spPr>
        <p:txBody>
          <a:bodyPr/>
          <a:lstStyle/>
          <a:p>
            <a:pPr defTabSz="457200"/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286098341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8875" y="693738"/>
            <a:ext cx="4614863" cy="3460750"/>
          </a:xfrm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3738" y="4386263"/>
            <a:ext cx="5545137" cy="4151312"/>
          </a:xfrm>
          <a:noFill/>
          <a:ln/>
        </p:spPr>
        <p:txBody>
          <a:bodyPr/>
          <a:lstStyle/>
          <a:p>
            <a:pPr defTabSz="457200"/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202305959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822369D-E6A1-4F77-8B32-5BCF4E347D8A}" type="slidenum">
              <a:rPr lang="en-GB"/>
              <a:pPr/>
              <a:t>140</a:t>
            </a:fld>
            <a:endParaRPr lang="en-GB"/>
          </a:p>
        </p:txBody>
      </p:sp>
      <p:sp>
        <p:nvSpPr>
          <p:cNvPr id="1878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878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5976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2354"/>
            <a:fld id="{38945A5F-EB80-4359-ADE6-A1DBCF8798B8}" type="slidenum">
              <a:rPr lang="en-US" smtClean="0"/>
              <a:pPr defTabSz="922354"/>
              <a:t>53</a:t>
            </a:fld>
            <a:endParaRPr lang="en-US" dirty="0" smtClean="0"/>
          </a:p>
        </p:txBody>
      </p:sp>
      <p:sp>
        <p:nvSpPr>
          <p:cNvPr id="355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5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0297132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822369D-E6A1-4F77-8B32-5BCF4E347D8A}" type="slidenum">
              <a:rPr lang="en-GB"/>
              <a:pPr/>
              <a:t>141</a:t>
            </a:fld>
            <a:endParaRPr lang="en-GB"/>
          </a:p>
        </p:txBody>
      </p:sp>
      <p:sp>
        <p:nvSpPr>
          <p:cNvPr id="1878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878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05010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822369D-E6A1-4F77-8B32-5BCF4E347D8A}" type="slidenum">
              <a:rPr lang="en-GB"/>
              <a:pPr/>
              <a:t>142</a:t>
            </a:fld>
            <a:endParaRPr lang="en-GB"/>
          </a:p>
        </p:txBody>
      </p:sp>
      <p:sp>
        <p:nvSpPr>
          <p:cNvPr id="1878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878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20718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822369D-E6A1-4F77-8B32-5BCF4E347D8A}" type="slidenum">
              <a:rPr lang="en-GB"/>
              <a:pPr/>
              <a:t>143</a:t>
            </a:fld>
            <a:endParaRPr lang="en-GB"/>
          </a:p>
        </p:txBody>
      </p:sp>
      <p:sp>
        <p:nvSpPr>
          <p:cNvPr id="1878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878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331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2354"/>
            <a:fld id="{0EDAF4C3-E122-435E-837C-07E5BCB90A62}" type="slidenum">
              <a:rPr lang="en-US" smtClean="0"/>
              <a:pPr defTabSz="922354"/>
              <a:t>54</a:t>
            </a:fld>
            <a:endParaRPr lang="en-US" dirty="0" smtClean="0"/>
          </a:p>
        </p:txBody>
      </p:sp>
      <p:sp>
        <p:nvSpPr>
          <p:cNvPr id="356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6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662152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2354"/>
            <a:fld id="{D7D2387C-2AC2-4E6E-9212-11CA3E4AD797}" type="slidenum">
              <a:rPr lang="en-US" smtClean="0"/>
              <a:pPr defTabSz="922354"/>
              <a:t>55</a:t>
            </a:fld>
            <a:endParaRPr lang="en-US" dirty="0" smtClean="0"/>
          </a:p>
        </p:txBody>
      </p:sp>
      <p:sp>
        <p:nvSpPr>
          <p:cNvPr id="357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7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2860326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2354"/>
            <a:fld id="{F3763CE4-3F86-4C7F-BF13-D95B8FD7FEFC}" type="slidenum">
              <a:rPr lang="en-US" smtClean="0"/>
              <a:pPr defTabSz="922354"/>
              <a:t>56</a:t>
            </a:fld>
            <a:endParaRPr lang="en-US" dirty="0" smtClean="0"/>
          </a:p>
        </p:txBody>
      </p:sp>
      <p:sp>
        <p:nvSpPr>
          <p:cNvPr id="358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148564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2354"/>
            <a:fld id="{5879C7D0-0DAF-441A-89CC-C89B256B4766}" type="slidenum">
              <a:rPr lang="en-US" smtClean="0"/>
              <a:pPr defTabSz="922354"/>
              <a:t>57</a:t>
            </a:fld>
            <a:endParaRPr lang="en-US" dirty="0" smtClean="0"/>
          </a:p>
        </p:txBody>
      </p:sp>
      <p:sp>
        <p:nvSpPr>
          <p:cNvPr id="360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0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8705928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2018" name="Rectangle 7"/>
          <p:cNvSpPr txBox="1">
            <a:spLocks noGrp="1" noChangeArrowheads="1"/>
          </p:cNvSpPr>
          <p:nvPr/>
        </p:nvSpPr>
        <p:spPr bwMode="auto">
          <a:xfrm>
            <a:off x="3927624" y="8770324"/>
            <a:ext cx="3005027" cy="461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72" tIns="46186" rIns="92372" bIns="46186" anchor="b"/>
          <a:lstStyle/>
          <a:p>
            <a:pPr algn="r" defTabSz="923834"/>
            <a:fld id="{145F50A3-759A-48BA-9E20-B1D6C5F619B5}" type="slidenum">
              <a:rPr lang="en-US" sz="1200">
                <a:latin typeface="Arial" charset="0"/>
              </a:rPr>
              <a:pPr algn="r" defTabSz="923834"/>
              <a:t>78</a:t>
            </a:fld>
            <a:endParaRPr lang="en-US" sz="1200" dirty="0">
              <a:latin typeface="Arial" charset="0"/>
            </a:endParaRPr>
          </a:p>
        </p:txBody>
      </p:sp>
      <p:sp>
        <p:nvSpPr>
          <p:cNvPr id="982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0463" y="693738"/>
            <a:ext cx="4613275" cy="3460750"/>
          </a:xfrm>
          <a:ln/>
        </p:spPr>
      </p:sp>
      <p:sp>
        <p:nvSpPr>
          <p:cNvPr id="9820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3111" y="4385162"/>
            <a:ext cx="5547980" cy="4154590"/>
          </a:xfrm>
          <a:noFill/>
          <a:ln/>
        </p:spPr>
        <p:txBody>
          <a:bodyPr lIns="92372" tIns="46186" rIns="92372" bIns="46186"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44048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grpSp>
          <p:nvGrpSpPr>
            <p:cNvPr id="41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>
                  <a:latin typeface="Arial" charset="0"/>
                </a:endParaRPr>
              </a:p>
            </p:txBody>
          </p:sp>
        </p:grpSp>
      </p:grpSp>
      <p:sp>
        <p:nvSpPr>
          <p:cNvPr id="1442858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42859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644270-CA62-45C7-B6B6-598347804B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725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953110" y="6347780"/>
            <a:ext cx="2133600" cy="4572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93380" y="6313035"/>
            <a:ext cx="2133600" cy="4572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298623" y="6237288"/>
            <a:ext cx="766762" cy="45720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9800" y="228600"/>
            <a:ext cx="7745413" cy="114141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939800" y="1600200"/>
            <a:ext cx="7756525" cy="4957763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126" y="157163"/>
            <a:ext cx="841057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66713" y="1371600"/>
            <a:ext cx="4127500" cy="46180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371600"/>
            <a:ext cx="4127500" cy="46180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144179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4179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4179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4179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4179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4180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4180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4180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4180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4180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4180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4180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4180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4180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4180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4181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4181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4181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4181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4181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4181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4181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4181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4181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4181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4182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4182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4182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4182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4182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4182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4182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4182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4182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4182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44183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endParaRPr lang="en-US">
                <a:latin typeface="Arial" charset="0"/>
              </a:endParaRPr>
            </a:p>
          </p:txBody>
        </p:sp>
        <p:grpSp>
          <p:nvGrpSpPr>
            <p:cNvPr id="1068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144183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144183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>
                  <a:defRPr/>
                </a:pPr>
                <a:endParaRPr lang="en-US">
                  <a:latin typeface="Arial" charset="0"/>
                </a:endParaRPr>
              </a:p>
            </p:txBody>
          </p:sp>
        </p:grpSp>
      </p:grpSp>
      <p:sp>
        <p:nvSpPr>
          <p:cNvPr id="1441834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441835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41838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93380" y="6313035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36" r:id="rId1"/>
    <p:sldLayoutId id="2147483726" r:id="rId2"/>
    <p:sldLayoutId id="2147483728" r:id="rId3"/>
    <p:sldLayoutId id="2147483730" r:id="rId4"/>
    <p:sldLayoutId id="2147483731" r:id="rId5"/>
    <p:sldLayoutId id="2147483737" r:id="rId6"/>
    <p:sldLayoutId id="2147483738" r:id="rId7"/>
    <p:sldLayoutId id="2147483739" r:id="rId8"/>
    <p:sldLayoutId id="2147483740" r:id="rId9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1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2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5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6.xml"/><Relationship Id="rId4" Type="http://schemas.openxmlformats.org/officeDocument/2006/relationships/image" Target="../media/image33.pn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33.pn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Relationship Id="rId6" Type="http://schemas.openxmlformats.org/officeDocument/2006/relationships/image" Target="../media/image33.png"/><Relationship Id="rId5" Type="http://schemas.openxmlformats.org/officeDocument/2006/relationships/image" Target="../media/image34.png"/><Relationship Id="rId4" Type="http://schemas.openxmlformats.org/officeDocument/2006/relationships/image" Target="../media/image35.pn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.xml"/><Relationship Id="rId4" Type="http://schemas.openxmlformats.org/officeDocument/2006/relationships/image" Target="../media/image18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.xml"/><Relationship Id="rId4" Type="http://schemas.openxmlformats.org/officeDocument/2006/relationships/image" Target="../media/image19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Microsoft_Excel_97-2003_Worksheet2.xls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1.emf"/><Relationship Id="rId4" Type="http://schemas.openxmlformats.org/officeDocument/2006/relationships/oleObject" Target="../embeddings/Microsoft_Excel_97-2003_Worksheet1.xls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6.emf"/><Relationship Id="rId4" Type="http://schemas.openxmlformats.org/officeDocument/2006/relationships/oleObject" Target="../embeddings/Microsoft_Excel_97-2003_Worksheet3.xls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GB" dirty="0" smtClean="0"/>
              <a:t>Elastic Systems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sz="quarter" idx="1"/>
          </p:nvPr>
        </p:nvSpPr>
        <p:spPr>
          <a:xfrm>
            <a:off x="833929" y="3886200"/>
            <a:ext cx="7501761" cy="1752600"/>
          </a:xfrm>
        </p:spPr>
        <p:txBody>
          <a:bodyPr/>
          <a:lstStyle/>
          <a:p>
            <a:pPr algn="l"/>
            <a:r>
              <a:rPr lang="en-US" sz="2000" dirty="0" err="1" smtClean="0"/>
              <a:t>Jordi</a:t>
            </a:r>
            <a:r>
              <a:rPr lang="en-US" sz="2000" dirty="0" smtClean="0"/>
              <a:t> </a:t>
            </a:r>
            <a:r>
              <a:rPr lang="en-US" sz="2000" dirty="0" err="1" smtClean="0"/>
              <a:t>Cortadella</a:t>
            </a:r>
            <a:r>
              <a:rPr lang="en-US" sz="2000" dirty="0" smtClean="0"/>
              <a:t>                    </a:t>
            </a:r>
            <a:r>
              <a:rPr lang="en-US" sz="2000" dirty="0" err="1" smtClean="0"/>
              <a:t>Universitat</a:t>
            </a:r>
            <a:r>
              <a:rPr lang="en-US" sz="2000" dirty="0" smtClean="0"/>
              <a:t> </a:t>
            </a:r>
            <a:r>
              <a:rPr lang="en-US" sz="2000" dirty="0" err="1" smtClean="0"/>
              <a:t>Politècnica</a:t>
            </a:r>
            <a:r>
              <a:rPr lang="en-US" sz="2000" dirty="0" smtClean="0"/>
              <a:t> de </a:t>
            </a:r>
            <a:r>
              <a:rPr lang="en-US" sz="2000" dirty="0" err="1" smtClean="0"/>
              <a:t>Catalunya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Marc </a:t>
            </a:r>
            <a:r>
              <a:rPr lang="en-US" sz="2000" dirty="0" err="1" smtClean="0"/>
              <a:t>Galceran-Oms</a:t>
            </a:r>
            <a:r>
              <a:rPr lang="en-US" sz="2000" dirty="0" smtClean="0"/>
              <a:t>             </a:t>
            </a:r>
            <a:r>
              <a:rPr lang="en-US" sz="2000" dirty="0" err="1" smtClean="0"/>
              <a:t>Universitat</a:t>
            </a:r>
            <a:r>
              <a:rPr lang="en-US" sz="2000" dirty="0" smtClean="0"/>
              <a:t> </a:t>
            </a:r>
            <a:r>
              <a:rPr lang="en-US" sz="2000" dirty="0" err="1" smtClean="0"/>
              <a:t>Politècnica</a:t>
            </a:r>
            <a:r>
              <a:rPr lang="en-US" sz="2000" dirty="0" smtClean="0"/>
              <a:t> de </a:t>
            </a:r>
            <a:r>
              <a:rPr lang="en-US" sz="2000" dirty="0" err="1" smtClean="0"/>
              <a:t>Catalunya</a:t>
            </a:r>
            <a:endParaRPr lang="en-US" sz="2000" dirty="0" smtClean="0"/>
          </a:p>
          <a:p>
            <a:pPr algn="l"/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Mike </a:t>
            </a:r>
            <a:r>
              <a:rPr lang="en-US" sz="2000" dirty="0" err="1" smtClean="0"/>
              <a:t>Kishinevsky</a:t>
            </a:r>
            <a:r>
              <a:rPr lang="en-US" sz="2000" dirty="0" smtClean="0"/>
              <a:t>                  Intel Corp.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Asynchronous elasticity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1192360" y="1431940"/>
            <a:ext cx="268835" cy="1766630"/>
          </a:xfrm>
          <a:prstGeom prst="rect">
            <a:avLst/>
          </a:prstGeom>
          <a:solidFill>
            <a:srgbClr val="00FFFF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4456785" y="1431940"/>
            <a:ext cx="268835" cy="1766630"/>
          </a:xfrm>
          <a:prstGeom prst="rect">
            <a:avLst/>
          </a:prstGeom>
          <a:solidFill>
            <a:srgbClr val="00FFFF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7644400" y="1431940"/>
            <a:ext cx="268835" cy="1766630"/>
          </a:xfrm>
          <a:prstGeom prst="rect">
            <a:avLst/>
          </a:prstGeom>
          <a:solidFill>
            <a:srgbClr val="00FFFF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ight Arrow 8"/>
          <p:cNvSpPr/>
          <p:nvPr/>
        </p:nvSpPr>
        <p:spPr bwMode="auto">
          <a:xfrm>
            <a:off x="1461195" y="2161635"/>
            <a:ext cx="2995590" cy="307240"/>
          </a:xfrm>
          <a:prstGeom prst="rightArrow">
            <a:avLst/>
          </a:prstGeom>
          <a:solidFill>
            <a:srgbClr val="FFC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ight Arrow 9"/>
          <p:cNvSpPr/>
          <p:nvPr/>
        </p:nvSpPr>
        <p:spPr bwMode="auto">
          <a:xfrm>
            <a:off x="4725620" y="2161635"/>
            <a:ext cx="2918780" cy="307240"/>
          </a:xfrm>
          <a:prstGeom prst="rightArrow">
            <a:avLst/>
          </a:prstGeom>
          <a:solidFill>
            <a:srgbClr val="FFC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Cloud 4"/>
          <p:cNvSpPr/>
          <p:nvPr/>
        </p:nvSpPr>
        <p:spPr bwMode="auto">
          <a:xfrm>
            <a:off x="1960460" y="1623965"/>
            <a:ext cx="1997060" cy="1382580"/>
          </a:xfrm>
          <a:prstGeom prst="cloud">
            <a:avLst/>
          </a:prstGeom>
          <a:solidFill>
            <a:schemeClr val="tx2">
              <a:lumMod val="5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Cloud 6"/>
          <p:cNvSpPr/>
          <p:nvPr/>
        </p:nvSpPr>
        <p:spPr bwMode="auto">
          <a:xfrm>
            <a:off x="5224885" y="1662370"/>
            <a:ext cx="1997060" cy="1382580"/>
          </a:xfrm>
          <a:prstGeom prst="cloud">
            <a:avLst/>
          </a:prstGeom>
          <a:solidFill>
            <a:schemeClr val="tx2">
              <a:lumMod val="5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3" name="Straight Connector 12"/>
          <p:cNvCxnSpPr>
            <a:stCxn id="11" idx="0"/>
            <a:endCxn id="4" idx="2"/>
          </p:cNvCxnSpPr>
          <p:nvPr/>
        </p:nvCxnSpPr>
        <p:spPr bwMode="auto">
          <a:xfrm rot="16200000" flipV="1">
            <a:off x="1017112" y="3508236"/>
            <a:ext cx="621396" cy="2063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16" name="Straight Connector 15"/>
          <p:cNvCxnSpPr>
            <a:stCxn id="17" idx="0"/>
            <a:endCxn id="6" idx="2"/>
          </p:cNvCxnSpPr>
          <p:nvPr/>
        </p:nvCxnSpPr>
        <p:spPr bwMode="auto">
          <a:xfrm rot="16200000" flipV="1">
            <a:off x="4281537" y="3508237"/>
            <a:ext cx="621397" cy="2063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19" name="Straight Connector 18"/>
          <p:cNvCxnSpPr>
            <a:stCxn id="20" idx="0"/>
            <a:endCxn id="8" idx="2"/>
          </p:cNvCxnSpPr>
          <p:nvPr/>
        </p:nvCxnSpPr>
        <p:spPr bwMode="auto">
          <a:xfrm rot="5400000" flipH="1" flipV="1">
            <a:off x="7467087" y="3508237"/>
            <a:ext cx="621398" cy="2064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23" name="Straight Arrow Connector 22"/>
          <p:cNvCxnSpPr/>
          <p:nvPr/>
        </p:nvCxnSpPr>
        <p:spPr bwMode="auto">
          <a:xfrm>
            <a:off x="1559271" y="3889860"/>
            <a:ext cx="2803565" cy="1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/>
          <p:nvPr/>
        </p:nvCxnSpPr>
        <p:spPr bwMode="auto">
          <a:xfrm>
            <a:off x="4823696" y="3889860"/>
            <a:ext cx="2722628" cy="1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/>
          <p:nvPr/>
        </p:nvCxnSpPr>
        <p:spPr bwMode="auto">
          <a:xfrm rot="10800000">
            <a:off x="1559272" y="4312313"/>
            <a:ext cx="2803565" cy="1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/>
          <p:nvPr/>
        </p:nvCxnSpPr>
        <p:spPr bwMode="auto">
          <a:xfrm rot="10800000">
            <a:off x="4823696" y="4312313"/>
            <a:ext cx="2722628" cy="1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Straight Arrow Connector 31"/>
          <p:cNvCxnSpPr/>
          <p:nvPr/>
        </p:nvCxnSpPr>
        <p:spPr bwMode="auto">
          <a:xfrm>
            <a:off x="8007184" y="3889860"/>
            <a:ext cx="443721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/>
          <p:nvPr/>
        </p:nvCxnSpPr>
        <p:spPr bwMode="auto">
          <a:xfrm rot="10800000">
            <a:off x="8007185" y="4310726"/>
            <a:ext cx="443721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" name="Straight Arrow Connector 34"/>
          <p:cNvCxnSpPr/>
          <p:nvPr/>
        </p:nvCxnSpPr>
        <p:spPr bwMode="auto">
          <a:xfrm>
            <a:off x="654690" y="3889860"/>
            <a:ext cx="443721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6" name="Straight Arrow Connector 35"/>
          <p:cNvCxnSpPr/>
          <p:nvPr/>
        </p:nvCxnSpPr>
        <p:spPr bwMode="auto">
          <a:xfrm rot="10800000">
            <a:off x="654691" y="4310727"/>
            <a:ext cx="443721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Rounded Rectangle 10"/>
          <p:cNvSpPr/>
          <p:nvPr/>
        </p:nvSpPr>
        <p:spPr bwMode="auto">
          <a:xfrm>
            <a:off x="1098411" y="3819966"/>
            <a:ext cx="460860" cy="607564"/>
          </a:xfrm>
          <a:prstGeom prst="roundRect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4362836" y="3819967"/>
            <a:ext cx="460860" cy="607563"/>
          </a:xfrm>
          <a:prstGeom prst="roundRect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Rounded Rectangle 19"/>
          <p:cNvSpPr/>
          <p:nvPr/>
        </p:nvSpPr>
        <p:spPr bwMode="auto">
          <a:xfrm>
            <a:off x="7546324" y="3819968"/>
            <a:ext cx="460860" cy="607562"/>
          </a:xfrm>
          <a:prstGeom prst="roundRect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46" name="Group 45"/>
          <p:cNvGrpSpPr/>
          <p:nvPr/>
        </p:nvGrpSpPr>
        <p:grpSpPr>
          <a:xfrm>
            <a:off x="1998280" y="3756952"/>
            <a:ext cx="4878020" cy="698350"/>
            <a:chOff x="1998280" y="3756952"/>
            <a:chExt cx="4878020" cy="698350"/>
          </a:xfrm>
        </p:grpSpPr>
        <p:sp>
          <p:nvSpPr>
            <p:cNvPr id="37" name="Rounded Rectangle 36"/>
            <p:cNvSpPr/>
            <p:nvPr/>
          </p:nvSpPr>
          <p:spPr bwMode="auto">
            <a:xfrm>
              <a:off x="1998280" y="3756952"/>
              <a:ext cx="1959240" cy="265816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1" name="Rounded Rectangle 40"/>
            <p:cNvSpPr/>
            <p:nvPr/>
          </p:nvSpPr>
          <p:spPr bwMode="auto">
            <a:xfrm>
              <a:off x="5455315" y="3756952"/>
              <a:ext cx="1420985" cy="266370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2" name="Rounded Rectangle 41"/>
            <p:cNvSpPr/>
            <p:nvPr/>
          </p:nvSpPr>
          <p:spPr bwMode="auto">
            <a:xfrm>
              <a:off x="5762555" y="4188932"/>
              <a:ext cx="844910" cy="266370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3" name="Rounded Rectangle 42"/>
            <p:cNvSpPr/>
            <p:nvPr/>
          </p:nvSpPr>
          <p:spPr bwMode="auto">
            <a:xfrm>
              <a:off x="2498130" y="4186467"/>
              <a:ext cx="844910" cy="266370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4898819" y="3520528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req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4879240" y="3966670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ack</a:t>
            </a:r>
            <a:endParaRPr lang="en-US" dirty="0"/>
          </a:p>
        </p:txBody>
      </p:sp>
      <p:grpSp>
        <p:nvGrpSpPr>
          <p:cNvPr id="40" name="Group 39"/>
          <p:cNvGrpSpPr/>
          <p:nvPr/>
        </p:nvGrpSpPr>
        <p:grpSpPr>
          <a:xfrm>
            <a:off x="1329634" y="4416897"/>
            <a:ext cx="6447120" cy="994445"/>
            <a:chOff x="1329634" y="4416897"/>
            <a:chExt cx="6447120" cy="994445"/>
          </a:xfrm>
        </p:grpSpPr>
        <p:cxnSp>
          <p:nvCxnSpPr>
            <p:cNvPr id="31" name="Elbow Connector 30"/>
            <p:cNvCxnSpPr/>
            <p:nvPr/>
          </p:nvCxnSpPr>
          <p:spPr bwMode="auto">
            <a:xfrm rot="16200000" flipH="1">
              <a:off x="2961053" y="2795317"/>
              <a:ext cx="1588" cy="3264425"/>
            </a:xfrm>
            <a:prstGeom prst="bentConnector3">
              <a:avLst>
                <a:gd name="adj1" fmla="val 25778031"/>
              </a:avLst>
            </a:prstGeom>
            <a:noFill/>
            <a:ln w="28575" cap="flat" cmpd="sng" algn="ctr">
              <a:solidFill>
                <a:srgbClr val="FFC000"/>
              </a:solidFill>
              <a:prstDash val="solid"/>
              <a:round/>
              <a:headEnd type="arrow" w="med" len="med"/>
              <a:tailEnd type="arrow" w="med" len="med"/>
            </a:ln>
            <a:effectLst/>
          </p:spPr>
        </p:cxnSp>
        <p:cxnSp>
          <p:nvCxnSpPr>
            <p:cNvPr id="33" name="Straight Connector 32"/>
            <p:cNvCxnSpPr/>
            <p:nvPr/>
          </p:nvCxnSpPr>
          <p:spPr bwMode="auto">
            <a:xfrm rot="5400000">
              <a:off x="4097256" y="4979084"/>
              <a:ext cx="258203" cy="2"/>
            </a:xfrm>
            <a:prstGeom prst="line">
              <a:avLst/>
            </a:prstGeom>
            <a:noFill/>
            <a:ln w="2857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lg" len="med"/>
            </a:ln>
            <a:effectLst/>
          </p:spPr>
        </p:cxnSp>
        <p:sp>
          <p:nvSpPr>
            <p:cNvPr id="38" name="TextBox 37"/>
            <p:cNvSpPr txBox="1"/>
            <p:nvPr/>
          </p:nvSpPr>
          <p:spPr>
            <a:xfrm>
              <a:off x="3880710" y="5042010"/>
              <a:ext cx="6335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C000"/>
                  </a:solidFill>
                </a:rPr>
                <a:t>CLK</a:t>
              </a:r>
              <a:endParaRPr lang="en-US" dirty="0">
                <a:solidFill>
                  <a:srgbClr val="FFC000"/>
                </a:solidFill>
              </a:endParaRPr>
            </a:p>
          </p:txBody>
        </p:sp>
        <p:cxnSp>
          <p:nvCxnSpPr>
            <p:cNvPr id="39" name="Shape 38"/>
            <p:cNvCxnSpPr/>
            <p:nvPr/>
          </p:nvCxnSpPr>
          <p:spPr bwMode="auto">
            <a:xfrm flipV="1">
              <a:off x="4591204" y="4416897"/>
              <a:ext cx="3185550" cy="422453"/>
            </a:xfrm>
            <a:prstGeom prst="bentConnector2">
              <a:avLst/>
            </a:prstGeom>
            <a:noFill/>
            <a:ln w="28575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2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ea typeface="PMingLiU" pitchFamily="18" charset="-120"/>
              </a:rPr>
              <a:t>Pipelining using elasticity</a:t>
            </a:r>
            <a:endParaRPr lang="en-US"/>
          </a:p>
        </p:txBody>
      </p:sp>
      <p:sp>
        <p:nvSpPr>
          <p:cNvPr id="1872899" name="Line 3"/>
          <p:cNvSpPr>
            <a:spLocks noChangeShapeType="1"/>
          </p:cNvSpPr>
          <p:nvPr/>
        </p:nvSpPr>
        <p:spPr bwMode="auto">
          <a:xfrm flipV="1">
            <a:off x="6409500" y="2615577"/>
            <a:ext cx="50006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2900" name="Text Box 4"/>
          <p:cNvSpPr txBox="1">
            <a:spLocks noChangeArrowheads="1"/>
          </p:cNvSpPr>
          <p:nvPr/>
        </p:nvSpPr>
        <p:spPr bwMode="auto">
          <a:xfrm>
            <a:off x="6594475" y="2144915"/>
            <a:ext cx="409575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rd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72901" name="Line 5"/>
          <p:cNvSpPr>
            <a:spLocks noChangeShapeType="1"/>
          </p:cNvSpPr>
          <p:nvPr/>
        </p:nvSpPr>
        <p:spPr bwMode="auto">
          <a:xfrm flipV="1">
            <a:off x="4826000" y="2603702"/>
            <a:ext cx="72231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2902" name="Text Box 6"/>
          <p:cNvSpPr txBox="1">
            <a:spLocks noChangeArrowheads="1"/>
          </p:cNvSpPr>
          <p:nvPr/>
        </p:nvSpPr>
        <p:spPr bwMode="auto">
          <a:xfrm>
            <a:off x="4922838" y="2108402"/>
            <a:ext cx="509587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wd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72916" name="Text Box 20"/>
          <p:cNvSpPr txBox="1">
            <a:spLocks noChangeArrowheads="1"/>
          </p:cNvSpPr>
          <p:nvPr/>
        </p:nvSpPr>
        <p:spPr bwMode="auto">
          <a:xfrm>
            <a:off x="6046788" y="855865"/>
            <a:ext cx="409575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ra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72917" name="Line 21"/>
          <p:cNvSpPr>
            <a:spLocks noChangeShapeType="1"/>
          </p:cNvSpPr>
          <p:nvPr/>
        </p:nvSpPr>
        <p:spPr bwMode="auto">
          <a:xfrm rot="5400000" flipV="1">
            <a:off x="5826125" y="1646440"/>
            <a:ext cx="823913" cy="15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2925" name="Rectangle 41"/>
          <p:cNvSpPr>
            <a:spLocks noChangeArrowheads="1"/>
          </p:cNvSpPr>
          <p:nvPr/>
        </p:nvSpPr>
        <p:spPr bwMode="auto">
          <a:xfrm rot="-5400000">
            <a:off x="5458619" y="2188571"/>
            <a:ext cx="1047750" cy="823912"/>
          </a:xfrm>
          <a:prstGeom prst="rect">
            <a:avLst/>
          </a:prstGeom>
          <a:solidFill>
            <a:schemeClr val="tx1"/>
          </a:solidFill>
          <a:ln w="38100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pPr algn="ctr" defTabSz="914400" eaLnBrk="0" hangingPunct="0">
              <a:lnSpc>
                <a:spcPct val="100000"/>
              </a:lnSpc>
              <a:buClrTx/>
              <a:buSzTx/>
              <a:buFontTx/>
              <a:buNone/>
            </a:pPr>
            <a:endParaRPr lang="es-ES" b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872926" name="Rectangle 45"/>
          <p:cNvSpPr>
            <a:spLocks noChangeArrowheads="1"/>
          </p:cNvSpPr>
          <p:nvPr/>
        </p:nvSpPr>
        <p:spPr bwMode="auto">
          <a:xfrm rot="-5400000">
            <a:off x="5469732" y="2517183"/>
            <a:ext cx="1046162" cy="161925"/>
          </a:xfrm>
          <a:prstGeom prst="rect">
            <a:avLst/>
          </a:prstGeom>
          <a:solidFill>
            <a:srgbClr val="FF0000"/>
          </a:solidFill>
          <a:ln w="38100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pPr algn="ctr" defTabSz="914400"/>
            <a:endParaRPr lang="es-ES" b="0">
              <a:latin typeface="Arial Narrow" pitchFamily="34" charset="0"/>
            </a:endParaRPr>
          </a:p>
        </p:txBody>
      </p:sp>
      <p:sp>
        <p:nvSpPr>
          <p:cNvPr id="139" name="Oval 46"/>
          <p:cNvSpPr>
            <a:spLocks noChangeArrowheads="1"/>
          </p:cNvSpPr>
          <p:nvPr/>
        </p:nvSpPr>
        <p:spPr bwMode="auto">
          <a:xfrm>
            <a:off x="5932488" y="2538615"/>
            <a:ext cx="136525" cy="131762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endParaRPr lang="es-ES" sz="2300" b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41" name="Rectangle 140"/>
          <p:cNvSpPr/>
          <p:nvPr/>
        </p:nvSpPr>
        <p:spPr>
          <a:xfrm rot="16200000">
            <a:off x="5828507" y="2401296"/>
            <a:ext cx="776287" cy="396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 dirty="0">
                <a:solidFill>
                  <a:schemeClr val="accent4">
                    <a:lumMod val="10000"/>
                  </a:schemeClr>
                </a:solidFill>
                <a:latin typeface="Arial Narrow" pitchFamily="34" charset="0"/>
                <a:ea typeface="PMingLiU" pitchFamily="18" charset="-120"/>
              </a:rPr>
              <a:t>READ</a:t>
            </a:r>
            <a:endParaRPr lang="en-US" dirty="0">
              <a:solidFill>
                <a:schemeClr val="accent4">
                  <a:lumMod val="1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42" name="Rectangle 141"/>
          <p:cNvSpPr/>
          <p:nvPr/>
        </p:nvSpPr>
        <p:spPr>
          <a:xfrm rot="16200000">
            <a:off x="5326857" y="2402883"/>
            <a:ext cx="855662" cy="396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 dirty="0">
                <a:solidFill>
                  <a:schemeClr val="accent4">
                    <a:lumMod val="10000"/>
                  </a:schemeClr>
                </a:solidFill>
                <a:latin typeface="Arial Narrow" pitchFamily="34" charset="0"/>
                <a:ea typeface="PMingLiU" pitchFamily="18" charset="-120"/>
              </a:rPr>
              <a:t>WRITE</a:t>
            </a:r>
            <a:endParaRPr lang="en-US" dirty="0">
              <a:solidFill>
                <a:schemeClr val="accent4">
                  <a:lumMod val="1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872930" name="Text Box 34"/>
          <p:cNvSpPr txBox="1">
            <a:spLocks noChangeArrowheads="1"/>
          </p:cNvSpPr>
          <p:nvPr/>
        </p:nvSpPr>
        <p:spPr bwMode="auto">
          <a:xfrm>
            <a:off x="5570538" y="855865"/>
            <a:ext cx="509587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wa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72931" name="Line 35"/>
          <p:cNvSpPr>
            <a:spLocks noChangeShapeType="1"/>
          </p:cNvSpPr>
          <p:nvPr/>
        </p:nvSpPr>
        <p:spPr bwMode="auto">
          <a:xfrm rot="5400000" flipV="1">
            <a:off x="5349875" y="1646440"/>
            <a:ext cx="823913" cy="15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2947" name="AutoShape 51"/>
          <p:cNvSpPr>
            <a:spLocks noChangeArrowheads="1"/>
          </p:cNvSpPr>
          <p:nvPr/>
        </p:nvSpPr>
        <p:spPr bwMode="auto">
          <a:xfrm rot="-5400000">
            <a:off x="3819526" y="2448127"/>
            <a:ext cx="1746250" cy="301625"/>
          </a:xfrm>
          <a:custGeom>
            <a:avLst/>
            <a:gdLst>
              <a:gd name="G0" fmla="+- 3455 0 0"/>
              <a:gd name="G1" fmla="+- 21600 0 3455"/>
              <a:gd name="G2" fmla="*/ 3455 1 2"/>
              <a:gd name="G3" fmla="+- 21600 0 G2"/>
              <a:gd name="G4" fmla="+/ 3455 21600 2"/>
              <a:gd name="G5" fmla="+/ G1 0 2"/>
              <a:gd name="G6" fmla="*/ 21600 21600 3455"/>
              <a:gd name="G7" fmla="*/ G6 1 2"/>
              <a:gd name="G8" fmla="+- 21600 0 G7"/>
              <a:gd name="G9" fmla="*/ 21600 1 2"/>
              <a:gd name="G10" fmla="+- 3455 0 G9"/>
              <a:gd name="G11" fmla="?: G10 G8 0"/>
              <a:gd name="G12" fmla="?: G10 G7 21600"/>
              <a:gd name="T0" fmla="*/ 19872 w 21600"/>
              <a:gd name="T1" fmla="*/ 10800 h 21600"/>
              <a:gd name="T2" fmla="*/ 10800 w 21600"/>
              <a:gd name="T3" fmla="*/ 21600 h 21600"/>
              <a:gd name="T4" fmla="*/ 1728 w 21600"/>
              <a:gd name="T5" fmla="*/ 10800 h 21600"/>
              <a:gd name="T6" fmla="*/ 10800 w 21600"/>
              <a:gd name="T7" fmla="*/ 0 h 21600"/>
              <a:gd name="T8" fmla="*/ 3528 w 21600"/>
              <a:gd name="T9" fmla="*/ 3528 h 21600"/>
              <a:gd name="T10" fmla="*/ 18072 w 21600"/>
              <a:gd name="T11" fmla="*/ 1807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55" y="21600"/>
                </a:lnTo>
                <a:lnTo>
                  <a:pt x="1814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0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en-US" b="0"/>
          </a:p>
        </p:txBody>
      </p:sp>
      <p:sp>
        <p:nvSpPr>
          <p:cNvPr id="1872952" name="Line 56"/>
          <p:cNvSpPr>
            <a:spLocks noChangeShapeType="1"/>
          </p:cNvSpPr>
          <p:nvPr/>
        </p:nvSpPr>
        <p:spPr bwMode="auto">
          <a:xfrm flipV="1">
            <a:off x="3949700" y="3032327"/>
            <a:ext cx="566738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2953" name="Line 57"/>
          <p:cNvSpPr>
            <a:spLocks noChangeShapeType="1"/>
          </p:cNvSpPr>
          <p:nvPr/>
        </p:nvSpPr>
        <p:spPr bwMode="auto">
          <a:xfrm flipV="1">
            <a:off x="2854325" y="3032327"/>
            <a:ext cx="566738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2954" name="Line 58"/>
          <p:cNvSpPr>
            <a:spLocks noChangeShapeType="1"/>
          </p:cNvSpPr>
          <p:nvPr/>
        </p:nvSpPr>
        <p:spPr bwMode="auto">
          <a:xfrm flipV="1">
            <a:off x="3949700" y="2108402"/>
            <a:ext cx="566738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2943" name="Oval 47"/>
          <p:cNvSpPr>
            <a:spLocks noChangeArrowheads="1"/>
          </p:cNvSpPr>
          <p:nvPr/>
        </p:nvSpPr>
        <p:spPr bwMode="auto">
          <a:xfrm>
            <a:off x="3438525" y="1857577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A</a:t>
            </a:r>
          </a:p>
        </p:txBody>
      </p:sp>
      <p:sp>
        <p:nvSpPr>
          <p:cNvPr id="1872950" name="Oval 54"/>
          <p:cNvSpPr>
            <a:spLocks noChangeArrowheads="1"/>
          </p:cNvSpPr>
          <p:nvPr/>
        </p:nvSpPr>
        <p:spPr bwMode="auto">
          <a:xfrm>
            <a:off x="3438525" y="2771977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B2</a:t>
            </a:r>
          </a:p>
        </p:txBody>
      </p:sp>
      <p:sp>
        <p:nvSpPr>
          <p:cNvPr id="1872951" name="Oval 55"/>
          <p:cNvSpPr>
            <a:spLocks noChangeArrowheads="1"/>
          </p:cNvSpPr>
          <p:nvPr/>
        </p:nvSpPr>
        <p:spPr bwMode="auto">
          <a:xfrm>
            <a:off x="2343150" y="2771977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B1</a:t>
            </a:r>
          </a:p>
        </p:txBody>
      </p:sp>
      <p:sp>
        <p:nvSpPr>
          <p:cNvPr id="1872956" name="Freeform 60"/>
          <p:cNvSpPr>
            <a:spLocks/>
          </p:cNvSpPr>
          <p:nvPr/>
        </p:nvSpPr>
        <p:spPr bwMode="auto">
          <a:xfrm>
            <a:off x="1685925" y="2105227"/>
            <a:ext cx="5648325" cy="1707823"/>
          </a:xfrm>
          <a:custGeom>
            <a:avLst/>
            <a:gdLst>
              <a:gd name="connsiteX0" fmla="*/ 9227 w 10000"/>
              <a:gd name="connsiteY0" fmla="*/ 3040 h 10000"/>
              <a:gd name="connsiteX1" fmla="*/ 10000 w 10000"/>
              <a:gd name="connsiteY1" fmla="*/ 2023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5" fmla="*/ 3069 w 10000"/>
              <a:gd name="connsiteY5" fmla="*/ 0 h 10000"/>
              <a:gd name="connsiteX0" fmla="*/ 9227 w 10000"/>
              <a:gd name="connsiteY0" fmla="*/ 3040 h 10000"/>
              <a:gd name="connsiteX1" fmla="*/ 10000 w 10000"/>
              <a:gd name="connsiteY1" fmla="*/ 304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5" fmla="*/ 3069 w 10000"/>
              <a:gd name="connsiteY5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9227" y="3040"/>
                </a:moveTo>
                <a:lnTo>
                  <a:pt x="10000" y="3040"/>
                </a:lnTo>
                <a:lnTo>
                  <a:pt x="10000" y="10000"/>
                </a:lnTo>
                <a:lnTo>
                  <a:pt x="0" y="10000"/>
                </a:lnTo>
                <a:lnTo>
                  <a:pt x="0" y="0"/>
                </a:lnTo>
                <a:lnTo>
                  <a:pt x="3069" y="0"/>
                </a:lnTo>
              </a:path>
            </a:pathLst>
          </a:custGeom>
          <a:noFill/>
          <a:ln w="38100" cap="flat" cmpd="sng">
            <a:solidFill>
              <a:srgbClr val="FFFF00"/>
            </a:solidFill>
            <a:prstDash val="solid"/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72957" name="Line 61"/>
          <p:cNvSpPr>
            <a:spLocks noChangeShapeType="1"/>
          </p:cNvSpPr>
          <p:nvPr/>
        </p:nvSpPr>
        <p:spPr bwMode="auto">
          <a:xfrm flipV="1">
            <a:off x="1682750" y="3032327"/>
            <a:ext cx="63341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232235" y="4197100"/>
            <a:ext cx="13981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Pipelined</a:t>
            </a:r>
            <a:br>
              <a:rPr lang="en-US" sz="2000" dirty="0" smtClean="0"/>
            </a:br>
            <a:r>
              <a:rPr lang="en-US" sz="2000" dirty="0" smtClean="0"/>
              <a:t>execution:</a:t>
            </a:r>
            <a:endParaRPr lang="en-US" sz="2000" dirty="0"/>
          </a:p>
        </p:txBody>
      </p:sp>
      <p:grpSp>
        <p:nvGrpSpPr>
          <p:cNvPr id="41" name="Group 40"/>
          <p:cNvGrpSpPr/>
          <p:nvPr/>
        </p:nvGrpSpPr>
        <p:grpSpPr>
          <a:xfrm>
            <a:off x="2656110" y="4535654"/>
            <a:ext cx="1904015" cy="369332"/>
            <a:chOff x="2399150" y="4158695"/>
            <a:chExt cx="1904015" cy="369332"/>
          </a:xfrm>
          <a:solidFill>
            <a:schemeClr val="accent3">
              <a:lumMod val="50000"/>
            </a:schemeClr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36" name="Rectangle 35"/>
            <p:cNvSpPr/>
            <p:nvPr/>
          </p:nvSpPr>
          <p:spPr bwMode="auto">
            <a:xfrm>
              <a:off x="3666515" y="4158695"/>
              <a:ext cx="636650" cy="369332"/>
            </a:xfrm>
            <a:prstGeom prst="rect">
              <a:avLst/>
            </a:prstGeom>
            <a:grpFill/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B2</a:t>
              </a:r>
            </a:p>
          </p:txBody>
        </p:sp>
        <p:sp>
          <p:nvSpPr>
            <p:cNvPr id="37" name="Rectangle 36"/>
            <p:cNvSpPr/>
            <p:nvPr/>
          </p:nvSpPr>
          <p:spPr bwMode="auto">
            <a:xfrm>
              <a:off x="3035800" y="4158695"/>
              <a:ext cx="636650" cy="369332"/>
            </a:xfrm>
            <a:prstGeom prst="rect">
              <a:avLst/>
            </a:prstGeom>
            <a:grpFill/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B1</a:t>
              </a:r>
            </a:p>
          </p:txBody>
        </p:sp>
        <p:sp>
          <p:nvSpPr>
            <p:cNvPr id="38" name="Rectangle 37"/>
            <p:cNvSpPr/>
            <p:nvPr/>
          </p:nvSpPr>
          <p:spPr bwMode="auto">
            <a:xfrm>
              <a:off x="2399150" y="4158695"/>
              <a:ext cx="636650" cy="369332"/>
            </a:xfrm>
            <a:prstGeom prst="rect">
              <a:avLst/>
            </a:prstGeom>
            <a:grpFill/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 smtClean="0">
                  <a:latin typeface="Arial" charset="0"/>
                </a:rPr>
                <a:t>R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2007585" y="4158695"/>
            <a:ext cx="1273300" cy="369332"/>
            <a:chOff x="2399150" y="4826298"/>
            <a:chExt cx="1273300" cy="369332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39" name="Rectangle 38"/>
            <p:cNvSpPr/>
            <p:nvPr/>
          </p:nvSpPr>
          <p:spPr bwMode="auto">
            <a:xfrm>
              <a:off x="2399150" y="4826298"/>
              <a:ext cx="636650" cy="36933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 smtClean="0">
                  <a:latin typeface="Arial" charset="0"/>
                </a:rPr>
                <a:t>R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3035800" y="4826298"/>
              <a:ext cx="636650" cy="36933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 smtClean="0">
                  <a:latin typeface="Arial" charset="0"/>
                </a:rPr>
                <a:t>A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3301480" y="4926795"/>
            <a:ext cx="1904015" cy="369332"/>
            <a:chOff x="2399150" y="4158695"/>
            <a:chExt cx="1904015" cy="369332"/>
          </a:xfrm>
          <a:solidFill>
            <a:schemeClr val="accent3">
              <a:lumMod val="50000"/>
            </a:schemeClr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44" name="Rectangle 43"/>
            <p:cNvSpPr/>
            <p:nvPr/>
          </p:nvSpPr>
          <p:spPr bwMode="auto">
            <a:xfrm>
              <a:off x="3666515" y="4158695"/>
              <a:ext cx="636650" cy="369332"/>
            </a:xfrm>
            <a:prstGeom prst="rect">
              <a:avLst/>
            </a:prstGeom>
            <a:grpFill/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B2</a:t>
              </a: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3035800" y="4158695"/>
              <a:ext cx="636650" cy="369332"/>
            </a:xfrm>
            <a:prstGeom prst="rect">
              <a:avLst/>
            </a:prstGeom>
            <a:grpFill/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B1</a:t>
              </a:r>
            </a:p>
          </p:txBody>
        </p:sp>
        <p:sp>
          <p:nvSpPr>
            <p:cNvPr id="46" name="Rectangle 45"/>
            <p:cNvSpPr/>
            <p:nvPr/>
          </p:nvSpPr>
          <p:spPr bwMode="auto">
            <a:xfrm>
              <a:off x="2399150" y="4158695"/>
              <a:ext cx="636650" cy="369332"/>
            </a:xfrm>
            <a:prstGeom prst="rect">
              <a:avLst/>
            </a:prstGeom>
            <a:grpFill/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 smtClean="0">
                  <a:latin typeface="Arial" charset="0"/>
                </a:rPr>
                <a:t>R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3948430" y="5313688"/>
            <a:ext cx="1273300" cy="369332"/>
            <a:chOff x="2399150" y="4826298"/>
            <a:chExt cx="1273300" cy="369332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48" name="Rectangle 47"/>
            <p:cNvSpPr/>
            <p:nvPr/>
          </p:nvSpPr>
          <p:spPr bwMode="auto">
            <a:xfrm>
              <a:off x="2399150" y="4826298"/>
              <a:ext cx="636650" cy="36933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 smtClean="0">
                  <a:latin typeface="Arial" charset="0"/>
                </a:rPr>
                <a:t>R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3035800" y="4826298"/>
              <a:ext cx="636650" cy="36933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 smtClean="0">
                  <a:latin typeface="Arial" charset="0"/>
                </a:rPr>
                <a:t>A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4604470" y="5709613"/>
            <a:ext cx="1904015" cy="369332"/>
            <a:chOff x="2399150" y="4158695"/>
            <a:chExt cx="1904015" cy="369332"/>
          </a:xfrm>
          <a:solidFill>
            <a:schemeClr val="accent3">
              <a:lumMod val="50000"/>
            </a:schemeClr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51" name="Rectangle 50"/>
            <p:cNvSpPr/>
            <p:nvPr/>
          </p:nvSpPr>
          <p:spPr bwMode="auto">
            <a:xfrm>
              <a:off x="3666515" y="4158695"/>
              <a:ext cx="636650" cy="369332"/>
            </a:xfrm>
            <a:prstGeom prst="rect">
              <a:avLst/>
            </a:prstGeom>
            <a:grpFill/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B2</a:t>
              </a:r>
            </a:p>
          </p:txBody>
        </p:sp>
        <p:sp>
          <p:nvSpPr>
            <p:cNvPr id="52" name="Rectangle 51"/>
            <p:cNvSpPr/>
            <p:nvPr/>
          </p:nvSpPr>
          <p:spPr bwMode="auto">
            <a:xfrm>
              <a:off x="3035800" y="4158695"/>
              <a:ext cx="636650" cy="369332"/>
            </a:xfrm>
            <a:prstGeom prst="rect">
              <a:avLst/>
            </a:prstGeom>
            <a:grpFill/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B1</a:t>
              </a:r>
            </a:p>
          </p:txBody>
        </p:sp>
        <p:sp>
          <p:nvSpPr>
            <p:cNvPr id="53" name="Rectangle 52"/>
            <p:cNvSpPr/>
            <p:nvPr/>
          </p:nvSpPr>
          <p:spPr bwMode="auto">
            <a:xfrm>
              <a:off x="2399150" y="4158695"/>
              <a:ext cx="636650" cy="369332"/>
            </a:xfrm>
            <a:prstGeom prst="rect">
              <a:avLst/>
            </a:prstGeom>
            <a:grpFill/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 smtClean="0">
                  <a:latin typeface="Arial" charset="0"/>
                </a:rPr>
                <a:t>R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3280885" y="4096603"/>
            <a:ext cx="3324050" cy="439051"/>
            <a:chOff x="3280885" y="4096603"/>
            <a:chExt cx="3324050" cy="439051"/>
          </a:xfrm>
        </p:grpSpPr>
        <p:cxnSp>
          <p:nvCxnSpPr>
            <p:cNvPr id="60" name="Elbow Connector 59"/>
            <p:cNvCxnSpPr>
              <a:stCxn id="40" idx="3"/>
              <a:endCxn id="37" idx="0"/>
            </p:cNvCxnSpPr>
            <p:nvPr/>
          </p:nvCxnSpPr>
          <p:spPr bwMode="auto">
            <a:xfrm>
              <a:off x="3280885" y="4343361"/>
              <a:ext cx="330200" cy="192293"/>
            </a:xfrm>
            <a:prstGeom prst="bentConnector2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62" name="TextBox 61"/>
            <p:cNvSpPr txBox="1"/>
            <p:nvPr/>
          </p:nvSpPr>
          <p:spPr>
            <a:xfrm>
              <a:off x="3650280" y="4096603"/>
              <a:ext cx="29546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Bypass if data dependency</a:t>
              </a:r>
              <a:endParaRPr lang="en-US" dirty="0"/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3595055" y="4557463"/>
            <a:ext cx="1745045" cy="574805"/>
            <a:chOff x="3595055" y="4557463"/>
            <a:chExt cx="1745045" cy="574805"/>
          </a:xfrm>
        </p:grpSpPr>
        <p:sp>
          <p:nvSpPr>
            <p:cNvPr id="64" name="Freeform 63"/>
            <p:cNvSpPr/>
            <p:nvPr/>
          </p:nvSpPr>
          <p:spPr bwMode="auto">
            <a:xfrm>
              <a:off x="3595055" y="4693568"/>
              <a:ext cx="1283507" cy="438700"/>
            </a:xfrm>
            <a:custGeom>
              <a:avLst/>
              <a:gdLst>
                <a:gd name="connsiteX0" fmla="*/ 961088 w 1283507"/>
                <a:gd name="connsiteY0" fmla="*/ 0 h 438700"/>
                <a:gd name="connsiteX1" fmla="*/ 1146083 w 1283507"/>
                <a:gd name="connsiteY1" fmla="*/ 84568 h 438700"/>
                <a:gd name="connsiteX2" fmla="*/ 136543 w 1283507"/>
                <a:gd name="connsiteY2" fmla="*/ 301276 h 438700"/>
                <a:gd name="connsiteX3" fmla="*/ 326822 w 1283507"/>
                <a:gd name="connsiteY3" fmla="*/ 438700 h 43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3507" h="438700">
                  <a:moveTo>
                    <a:pt x="961088" y="0"/>
                  </a:moveTo>
                  <a:cubicBezTo>
                    <a:pt x="1122297" y="17177"/>
                    <a:pt x="1283507" y="34355"/>
                    <a:pt x="1146083" y="84568"/>
                  </a:cubicBezTo>
                  <a:cubicBezTo>
                    <a:pt x="1008659" y="134781"/>
                    <a:pt x="273086" y="242254"/>
                    <a:pt x="136543" y="301276"/>
                  </a:cubicBezTo>
                  <a:cubicBezTo>
                    <a:pt x="0" y="360298"/>
                    <a:pt x="163411" y="399499"/>
                    <a:pt x="326822" y="438700"/>
                  </a:cubicBezTo>
                </a:path>
              </a:pathLst>
            </a:cu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4770713" y="4557463"/>
              <a:ext cx="5693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???</a:t>
              </a:r>
              <a:endParaRPr lang="en-US" dirty="0"/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5251753" y="6093663"/>
            <a:ext cx="1904015" cy="369332"/>
            <a:chOff x="2399150" y="4158695"/>
            <a:chExt cx="1904015" cy="369332"/>
          </a:xfrm>
          <a:solidFill>
            <a:schemeClr val="accent3">
              <a:lumMod val="50000"/>
            </a:schemeClr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68" name="Rectangle 67"/>
            <p:cNvSpPr/>
            <p:nvPr/>
          </p:nvSpPr>
          <p:spPr bwMode="auto">
            <a:xfrm>
              <a:off x="3666515" y="4158695"/>
              <a:ext cx="636650" cy="369332"/>
            </a:xfrm>
            <a:prstGeom prst="rect">
              <a:avLst/>
            </a:prstGeom>
            <a:grpFill/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B2</a:t>
              </a:r>
            </a:p>
          </p:txBody>
        </p:sp>
        <p:sp>
          <p:nvSpPr>
            <p:cNvPr id="69" name="Rectangle 68"/>
            <p:cNvSpPr/>
            <p:nvPr/>
          </p:nvSpPr>
          <p:spPr bwMode="auto">
            <a:xfrm>
              <a:off x="3035800" y="4158695"/>
              <a:ext cx="636650" cy="369332"/>
            </a:xfrm>
            <a:prstGeom prst="rect">
              <a:avLst/>
            </a:prstGeom>
            <a:grpFill/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B1</a:t>
              </a:r>
            </a:p>
          </p:txBody>
        </p:sp>
        <p:sp>
          <p:nvSpPr>
            <p:cNvPr id="70" name="Rectangle 69"/>
            <p:cNvSpPr/>
            <p:nvPr/>
          </p:nvSpPr>
          <p:spPr bwMode="auto">
            <a:xfrm>
              <a:off x="2399150" y="4158695"/>
              <a:ext cx="636650" cy="369332"/>
            </a:xfrm>
            <a:prstGeom prst="rect">
              <a:avLst/>
            </a:prstGeom>
            <a:grpFill/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 smtClean="0">
                  <a:latin typeface="Arial" charset="0"/>
                </a:rPr>
                <a:t>R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2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ea typeface="PMingLiU" pitchFamily="18" charset="-120"/>
              </a:rPr>
              <a:t>Pipelining using elasticity</a:t>
            </a:r>
            <a:endParaRPr lang="en-US"/>
          </a:p>
        </p:txBody>
      </p:sp>
      <p:sp>
        <p:nvSpPr>
          <p:cNvPr id="1872899" name="Line 3"/>
          <p:cNvSpPr>
            <a:spLocks noChangeShapeType="1"/>
          </p:cNvSpPr>
          <p:nvPr/>
        </p:nvSpPr>
        <p:spPr bwMode="auto">
          <a:xfrm flipV="1">
            <a:off x="6409500" y="2615577"/>
            <a:ext cx="50006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2900" name="Text Box 4"/>
          <p:cNvSpPr txBox="1">
            <a:spLocks noChangeArrowheads="1"/>
          </p:cNvSpPr>
          <p:nvPr/>
        </p:nvSpPr>
        <p:spPr bwMode="auto">
          <a:xfrm>
            <a:off x="6594475" y="2144915"/>
            <a:ext cx="409575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rd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72901" name="Line 5"/>
          <p:cNvSpPr>
            <a:spLocks noChangeShapeType="1"/>
          </p:cNvSpPr>
          <p:nvPr/>
        </p:nvSpPr>
        <p:spPr bwMode="auto">
          <a:xfrm flipV="1">
            <a:off x="4826000" y="2603702"/>
            <a:ext cx="72231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2902" name="Text Box 6"/>
          <p:cNvSpPr txBox="1">
            <a:spLocks noChangeArrowheads="1"/>
          </p:cNvSpPr>
          <p:nvPr/>
        </p:nvSpPr>
        <p:spPr bwMode="auto">
          <a:xfrm>
            <a:off x="4922838" y="2108402"/>
            <a:ext cx="509587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wd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72916" name="Text Box 20"/>
          <p:cNvSpPr txBox="1">
            <a:spLocks noChangeArrowheads="1"/>
          </p:cNvSpPr>
          <p:nvPr/>
        </p:nvSpPr>
        <p:spPr bwMode="auto">
          <a:xfrm>
            <a:off x="6046788" y="855865"/>
            <a:ext cx="409575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ra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72917" name="Line 21"/>
          <p:cNvSpPr>
            <a:spLocks noChangeShapeType="1"/>
          </p:cNvSpPr>
          <p:nvPr/>
        </p:nvSpPr>
        <p:spPr bwMode="auto">
          <a:xfrm rot="5400000" flipV="1">
            <a:off x="5826125" y="1646440"/>
            <a:ext cx="823913" cy="15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2925" name="Rectangle 41"/>
          <p:cNvSpPr>
            <a:spLocks noChangeArrowheads="1"/>
          </p:cNvSpPr>
          <p:nvPr/>
        </p:nvSpPr>
        <p:spPr bwMode="auto">
          <a:xfrm rot="-5400000">
            <a:off x="5458619" y="2188571"/>
            <a:ext cx="1047750" cy="823912"/>
          </a:xfrm>
          <a:prstGeom prst="rect">
            <a:avLst/>
          </a:prstGeom>
          <a:solidFill>
            <a:schemeClr val="tx1"/>
          </a:solidFill>
          <a:ln w="38100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pPr algn="ctr" defTabSz="914400" eaLnBrk="0" hangingPunct="0">
              <a:lnSpc>
                <a:spcPct val="100000"/>
              </a:lnSpc>
              <a:buClrTx/>
              <a:buSzTx/>
              <a:buFontTx/>
              <a:buNone/>
            </a:pPr>
            <a:endParaRPr lang="es-ES" b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872926" name="Rectangle 45"/>
          <p:cNvSpPr>
            <a:spLocks noChangeArrowheads="1"/>
          </p:cNvSpPr>
          <p:nvPr/>
        </p:nvSpPr>
        <p:spPr bwMode="auto">
          <a:xfrm rot="-5400000">
            <a:off x="5469732" y="2517183"/>
            <a:ext cx="1046162" cy="161925"/>
          </a:xfrm>
          <a:prstGeom prst="rect">
            <a:avLst/>
          </a:prstGeom>
          <a:solidFill>
            <a:srgbClr val="FF0000"/>
          </a:solidFill>
          <a:ln w="38100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pPr algn="ctr" defTabSz="914400"/>
            <a:endParaRPr lang="es-ES" b="0">
              <a:latin typeface="Arial Narrow" pitchFamily="34" charset="0"/>
            </a:endParaRPr>
          </a:p>
        </p:txBody>
      </p:sp>
      <p:sp>
        <p:nvSpPr>
          <p:cNvPr id="139" name="Oval 46"/>
          <p:cNvSpPr>
            <a:spLocks noChangeArrowheads="1"/>
          </p:cNvSpPr>
          <p:nvPr/>
        </p:nvSpPr>
        <p:spPr bwMode="auto">
          <a:xfrm>
            <a:off x="5932488" y="2538615"/>
            <a:ext cx="136525" cy="131762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endParaRPr lang="es-ES" sz="2300" b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41" name="Rectangle 140"/>
          <p:cNvSpPr/>
          <p:nvPr/>
        </p:nvSpPr>
        <p:spPr>
          <a:xfrm rot="16200000">
            <a:off x="5828507" y="2401296"/>
            <a:ext cx="776287" cy="396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 dirty="0">
                <a:solidFill>
                  <a:schemeClr val="accent4">
                    <a:lumMod val="10000"/>
                  </a:schemeClr>
                </a:solidFill>
                <a:latin typeface="Arial Narrow" pitchFamily="34" charset="0"/>
                <a:ea typeface="PMingLiU" pitchFamily="18" charset="-120"/>
              </a:rPr>
              <a:t>READ</a:t>
            </a:r>
            <a:endParaRPr lang="en-US" dirty="0">
              <a:solidFill>
                <a:schemeClr val="accent4">
                  <a:lumMod val="1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42" name="Rectangle 141"/>
          <p:cNvSpPr/>
          <p:nvPr/>
        </p:nvSpPr>
        <p:spPr>
          <a:xfrm rot="16200000">
            <a:off x="5326857" y="2402883"/>
            <a:ext cx="855662" cy="396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 dirty="0">
                <a:solidFill>
                  <a:schemeClr val="accent4">
                    <a:lumMod val="10000"/>
                  </a:schemeClr>
                </a:solidFill>
                <a:latin typeface="Arial Narrow" pitchFamily="34" charset="0"/>
                <a:ea typeface="PMingLiU" pitchFamily="18" charset="-120"/>
              </a:rPr>
              <a:t>WRITE</a:t>
            </a:r>
            <a:endParaRPr lang="en-US" dirty="0">
              <a:solidFill>
                <a:schemeClr val="accent4">
                  <a:lumMod val="1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872930" name="Text Box 34"/>
          <p:cNvSpPr txBox="1">
            <a:spLocks noChangeArrowheads="1"/>
          </p:cNvSpPr>
          <p:nvPr/>
        </p:nvSpPr>
        <p:spPr bwMode="auto">
          <a:xfrm>
            <a:off x="5570538" y="855865"/>
            <a:ext cx="509587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wa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72931" name="Line 35"/>
          <p:cNvSpPr>
            <a:spLocks noChangeShapeType="1"/>
          </p:cNvSpPr>
          <p:nvPr/>
        </p:nvSpPr>
        <p:spPr bwMode="auto">
          <a:xfrm rot="5400000" flipV="1">
            <a:off x="5349875" y="1646440"/>
            <a:ext cx="823913" cy="15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2947" name="AutoShape 51"/>
          <p:cNvSpPr>
            <a:spLocks noChangeArrowheads="1"/>
          </p:cNvSpPr>
          <p:nvPr/>
        </p:nvSpPr>
        <p:spPr bwMode="auto">
          <a:xfrm rot="-5400000">
            <a:off x="3819526" y="2448127"/>
            <a:ext cx="1746250" cy="301625"/>
          </a:xfrm>
          <a:custGeom>
            <a:avLst/>
            <a:gdLst>
              <a:gd name="G0" fmla="+- 3455 0 0"/>
              <a:gd name="G1" fmla="+- 21600 0 3455"/>
              <a:gd name="G2" fmla="*/ 3455 1 2"/>
              <a:gd name="G3" fmla="+- 21600 0 G2"/>
              <a:gd name="G4" fmla="+/ 3455 21600 2"/>
              <a:gd name="G5" fmla="+/ G1 0 2"/>
              <a:gd name="G6" fmla="*/ 21600 21600 3455"/>
              <a:gd name="G7" fmla="*/ G6 1 2"/>
              <a:gd name="G8" fmla="+- 21600 0 G7"/>
              <a:gd name="G9" fmla="*/ 21600 1 2"/>
              <a:gd name="G10" fmla="+- 3455 0 G9"/>
              <a:gd name="G11" fmla="?: G10 G8 0"/>
              <a:gd name="G12" fmla="?: G10 G7 21600"/>
              <a:gd name="T0" fmla="*/ 19872 w 21600"/>
              <a:gd name="T1" fmla="*/ 10800 h 21600"/>
              <a:gd name="T2" fmla="*/ 10800 w 21600"/>
              <a:gd name="T3" fmla="*/ 21600 h 21600"/>
              <a:gd name="T4" fmla="*/ 1728 w 21600"/>
              <a:gd name="T5" fmla="*/ 10800 h 21600"/>
              <a:gd name="T6" fmla="*/ 10800 w 21600"/>
              <a:gd name="T7" fmla="*/ 0 h 21600"/>
              <a:gd name="T8" fmla="*/ 3528 w 21600"/>
              <a:gd name="T9" fmla="*/ 3528 h 21600"/>
              <a:gd name="T10" fmla="*/ 18072 w 21600"/>
              <a:gd name="T11" fmla="*/ 1807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55" y="21600"/>
                </a:lnTo>
                <a:lnTo>
                  <a:pt x="1814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0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en-US" b="0"/>
          </a:p>
        </p:txBody>
      </p:sp>
      <p:sp>
        <p:nvSpPr>
          <p:cNvPr id="1872952" name="Line 56"/>
          <p:cNvSpPr>
            <a:spLocks noChangeShapeType="1"/>
          </p:cNvSpPr>
          <p:nvPr/>
        </p:nvSpPr>
        <p:spPr bwMode="auto">
          <a:xfrm flipV="1">
            <a:off x="3949700" y="3032327"/>
            <a:ext cx="566738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2953" name="Line 57"/>
          <p:cNvSpPr>
            <a:spLocks noChangeShapeType="1"/>
          </p:cNvSpPr>
          <p:nvPr/>
        </p:nvSpPr>
        <p:spPr bwMode="auto">
          <a:xfrm flipV="1">
            <a:off x="2854325" y="3032327"/>
            <a:ext cx="566738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2954" name="Line 58"/>
          <p:cNvSpPr>
            <a:spLocks noChangeShapeType="1"/>
          </p:cNvSpPr>
          <p:nvPr/>
        </p:nvSpPr>
        <p:spPr bwMode="auto">
          <a:xfrm flipV="1">
            <a:off x="3949700" y="2108402"/>
            <a:ext cx="566738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2943" name="Oval 47"/>
          <p:cNvSpPr>
            <a:spLocks noChangeArrowheads="1"/>
          </p:cNvSpPr>
          <p:nvPr/>
        </p:nvSpPr>
        <p:spPr bwMode="auto">
          <a:xfrm>
            <a:off x="3438525" y="1857577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A</a:t>
            </a:r>
          </a:p>
        </p:txBody>
      </p:sp>
      <p:sp>
        <p:nvSpPr>
          <p:cNvPr id="1872950" name="Oval 54"/>
          <p:cNvSpPr>
            <a:spLocks noChangeArrowheads="1"/>
          </p:cNvSpPr>
          <p:nvPr/>
        </p:nvSpPr>
        <p:spPr bwMode="auto">
          <a:xfrm>
            <a:off x="3438525" y="2771977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B2</a:t>
            </a:r>
          </a:p>
        </p:txBody>
      </p:sp>
      <p:sp>
        <p:nvSpPr>
          <p:cNvPr id="1872951" name="Oval 55"/>
          <p:cNvSpPr>
            <a:spLocks noChangeArrowheads="1"/>
          </p:cNvSpPr>
          <p:nvPr/>
        </p:nvSpPr>
        <p:spPr bwMode="auto">
          <a:xfrm>
            <a:off x="2343150" y="2771977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B1</a:t>
            </a:r>
          </a:p>
        </p:txBody>
      </p:sp>
      <p:sp>
        <p:nvSpPr>
          <p:cNvPr id="1872956" name="Freeform 60"/>
          <p:cNvSpPr>
            <a:spLocks/>
          </p:cNvSpPr>
          <p:nvPr/>
        </p:nvSpPr>
        <p:spPr bwMode="auto">
          <a:xfrm>
            <a:off x="1685925" y="2105227"/>
            <a:ext cx="5648325" cy="1707823"/>
          </a:xfrm>
          <a:custGeom>
            <a:avLst/>
            <a:gdLst>
              <a:gd name="connsiteX0" fmla="*/ 9227 w 10000"/>
              <a:gd name="connsiteY0" fmla="*/ 3040 h 10000"/>
              <a:gd name="connsiteX1" fmla="*/ 10000 w 10000"/>
              <a:gd name="connsiteY1" fmla="*/ 2023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5" fmla="*/ 3069 w 10000"/>
              <a:gd name="connsiteY5" fmla="*/ 0 h 10000"/>
              <a:gd name="connsiteX0" fmla="*/ 9227 w 10000"/>
              <a:gd name="connsiteY0" fmla="*/ 3040 h 10000"/>
              <a:gd name="connsiteX1" fmla="*/ 10000 w 10000"/>
              <a:gd name="connsiteY1" fmla="*/ 304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5" fmla="*/ 3069 w 10000"/>
              <a:gd name="connsiteY5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9227" y="3040"/>
                </a:moveTo>
                <a:lnTo>
                  <a:pt x="10000" y="3040"/>
                </a:lnTo>
                <a:lnTo>
                  <a:pt x="10000" y="10000"/>
                </a:lnTo>
                <a:lnTo>
                  <a:pt x="0" y="10000"/>
                </a:lnTo>
                <a:lnTo>
                  <a:pt x="0" y="0"/>
                </a:lnTo>
                <a:lnTo>
                  <a:pt x="3069" y="0"/>
                </a:lnTo>
              </a:path>
            </a:pathLst>
          </a:custGeom>
          <a:noFill/>
          <a:ln w="38100" cap="flat" cmpd="sng">
            <a:solidFill>
              <a:srgbClr val="FFFF00"/>
            </a:solidFill>
            <a:prstDash val="solid"/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72957" name="Line 61"/>
          <p:cNvSpPr>
            <a:spLocks noChangeShapeType="1"/>
          </p:cNvSpPr>
          <p:nvPr/>
        </p:nvSpPr>
        <p:spPr bwMode="auto">
          <a:xfrm flipV="1">
            <a:off x="1682750" y="3032327"/>
            <a:ext cx="63341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232235" y="4197100"/>
            <a:ext cx="13981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Pipelined</a:t>
            </a:r>
            <a:br>
              <a:rPr lang="en-US" sz="2000" dirty="0" smtClean="0"/>
            </a:br>
            <a:r>
              <a:rPr lang="en-US" sz="2000" dirty="0" smtClean="0"/>
              <a:t>execution:</a:t>
            </a:r>
            <a:endParaRPr lang="en-US" sz="2000" dirty="0"/>
          </a:p>
        </p:txBody>
      </p:sp>
      <p:grpSp>
        <p:nvGrpSpPr>
          <p:cNvPr id="2" name="Group 40"/>
          <p:cNvGrpSpPr/>
          <p:nvPr/>
        </p:nvGrpSpPr>
        <p:grpSpPr>
          <a:xfrm>
            <a:off x="2656110" y="4535654"/>
            <a:ext cx="1904015" cy="369332"/>
            <a:chOff x="2399150" y="4158695"/>
            <a:chExt cx="1904015" cy="369332"/>
          </a:xfrm>
          <a:solidFill>
            <a:schemeClr val="accent3">
              <a:lumMod val="50000"/>
            </a:schemeClr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36" name="Rectangle 35"/>
            <p:cNvSpPr/>
            <p:nvPr/>
          </p:nvSpPr>
          <p:spPr bwMode="auto">
            <a:xfrm>
              <a:off x="3666515" y="4158695"/>
              <a:ext cx="636650" cy="369332"/>
            </a:xfrm>
            <a:prstGeom prst="rect">
              <a:avLst/>
            </a:prstGeom>
            <a:grpFill/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B2</a:t>
              </a:r>
            </a:p>
          </p:txBody>
        </p:sp>
        <p:sp>
          <p:nvSpPr>
            <p:cNvPr id="37" name="Rectangle 36"/>
            <p:cNvSpPr/>
            <p:nvPr/>
          </p:nvSpPr>
          <p:spPr bwMode="auto">
            <a:xfrm>
              <a:off x="3035800" y="4158695"/>
              <a:ext cx="636650" cy="369332"/>
            </a:xfrm>
            <a:prstGeom prst="rect">
              <a:avLst/>
            </a:prstGeom>
            <a:grpFill/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B1</a:t>
              </a:r>
            </a:p>
          </p:txBody>
        </p:sp>
        <p:sp>
          <p:nvSpPr>
            <p:cNvPr id="38" name="Rectangle 37"/>
            <p:cNvSpPr/>
            <p:nvPr/>
          </p:nvSpPr>
          <p:spPr bwMode="auto">
            <a:xfrm>
              <a:off x="2399150" y="4158695"/>
              <a:ext cx="636650" cy="369332"/>
            </a:xfrm>
            <a:prstGeom prst="rect">
              <a:avLst/>
            </a:prstGeom>
            <a:grpFill/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 smtClean="0">
                  <a:latin typeface="Arial" charset="0"/>
                </a:rPr>
                <a:t>R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" name="Group 41"/>
          <p:cNvGrpSpPr/>
          <p:nvPr/>
        </p:nvGrpSpPr>
        <p:grpSpPr>
          <a:xfrm>
            <a:off x="2007585" y="4158695"/>
            <a:ext cx="1273300" cy="369332"/>
            <a:chOff x="2399150" y="4826298"/>
            <a:chExt cx="1273300" cy="369332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39" name="Rectangle 38"/>
            <p:cNvSpPr/>
            <p:nvPr/>
          </p:nvSpPr>
          <p:spPr bwMode="auto">
            <a:xfrm>
              <a:off x="2399150" y="4826298"/>
              <a:ext cx="636650" cy="36933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 smtClean="0">
                  <a:latin typeface="Arial" charset="0"/>
                </a:rPr>
                <a:t>R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3035800" y="4826298"/>
              <a:ext cx="636650" cy="36933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 smtClean="0">
                  <a:latin typeface="Arial" charset="0"/>
                </a:rPr>
                <a:t>A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44" name="Rectangle 43"/>
          <p:cNvSpPr/>
          <p:nvPr/>
        </p:nvSpPr>
        <p:spPr bwMode="auto">
          <a:xfrm>
            <a:off x="5214590" y="4926795"/>
            <a:ext cx="636650" cy="369332"/>
          </a:xfrm>
          <a:prstGeom prst="rect">
            <a:avLst/>
          </a:prstGeom>
          <a:solidFill>
            <a:schemeClr val="accent3">
              <a:lumMod val="5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B2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4583875" y="4926795"/>
            <a:ext cx="636650" cy="369332"/>
          </a:xfrm>
          <a:prstGeom prst="rect">
            <a:avLst/>
          </a:prstGeom>
          <a:solidFill>
            <a:schemeClr val="accent3">
              <a:lumMod val="5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B1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3301480" y="4926795"/>
            <a:ext cx="636650" cy="369332"/>
          </a:xfrm>
          <a:prstGeom prst="rect">
            <a:avLst/>
          </a:prstGeom>
          <a:solidFill>
            <a:schemeClr val="accent3">
              <a:lumMod val="5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latin typeface="Arial" charset="0"/>
              </a:rPr>
              <a:t>R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5" name="Group 46"/>
          <p:cNvGrpSpPr/>
          <p:nvPr/>
        </p:nvGrpSpPr>
        <p:grpSpPr>
          <a:xfrm>
            <a:off x="4583875" y="5313688"/>
            <a:ext cx="1273300" cy="369332"/>
            <a:chOff x="2399150" y="4826298"/>
            <a:chExt cx="1273300" cy="369332"/>
          </a:xfrm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48" name="Rectangle 47"/>
            <p:cNvSpPr/>
            <p:nvPr/>
          </p:nvSpPr>
          <p:spPr bwMode="auto">
            <a:xfrm>
              <a:off x="2399150" y="4826298"/>
              <a:ext cx="636650" cy="36933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 smtClean="0">
                  <a:latin typeface="Arial" charset="0"/>
                </a:rPr>
                <a:t>R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3035800" y="4826298"/>
              <a:ext cx="636650" cy="36933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 smtClean="0">
                  <a:latin typeface="Arial" charset="0"/>
                </a:rPr>
                <a:t>A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6" name="Group 49"/>
          <p:cNvGrpSpPr/>
          <p:nvPr/>
        </p:nvGrpSpPr>
        <p:grpSpPr>
          <a:xfrm>
            <a:off x="5239540" y="5709613"/>
            <a:ext cx="1904015" cy="369332"/>
            <a:chOff x="2399150" y="4158695"/>
            <a:chExt cx="1904015" cy="369332"/>
          </a:xfrm>
          <a:solidFill>
            <a:schemeClr val="accent3">
              <a:lumMod val="50000"/>
            </a:schemeClr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51" name="Rectangle 50"/>
            <p:cNvSpPr/>
            <p:nvPr/>
          </p:nvSpPr>
          <p:spPr bwMode="auto">
            <a:xfrm>
              <a:off x="3666515" y="4158695"/>
              <a:ext cx="636650" cy="369332"/>
            </a:xfrm>
            <a:prstGeom prst="rect">
              <a:avLst/>
            </a:prstGeom>
            <a:grpFill/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B2</a:t>
              </a:r>
            </a:p>
          </p:txBody>
        </p:sp>
        <p:sp>
          <p:nvSpPr>
            <p:cNvPr id="52" name="Rectangle 51"/>
            <p:cNvSpPr/>
            <p:nvPr/>
          </p:nvSpPr>
          <p:spPr bwMode="auto">
            <a:xfrm>
              <a:off x="3035800" y="4158695"/>
              <a:ext cx="636650" cy="369332"/>
            </a:xfrm>
            <a:prstGeom prst="rect">
              <a:avLst/>
            </a:prstGeom>
            <a:grpFill/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B1</a:t>
              </a:r>
            </a:p>
          </p:txBody>
        </p:sp>
        <p:sp>
          <p:nvSpPr>
            <p:cNvPr id="53" name="Rectangle 52"/>
            <p:cNvSpPr/>
            <p:nvPr/>
          </p:nvSpPr>
          <p:spPr bwMode="auto">
            <a:xfrm>
              <a:off x="2399150" y="4158695"/>
              <a:ext cx="636650" cy="369332"/>
            </a:xfrm>
            <a:prstGeom prst="rect">
              <a:avLst/>
            </a:prstGeom>
            <a:grpFill/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 smtClean="0">
                  <a:latin typeface="Arial" charset="0"/>
                </a:rPr>
                <a:t>R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cxnSp>
        <p:nvCxnSpPr>
          <p:cNvPr id="54" name="Shape 53"/>
          <p:cNvCxnSpPr>
            <a:stCxn id="36" idx="3"/>
            <a:endCxn id="45" idx="0"/>
          </p:cNvCxnSpPr>
          <p:nvPr/>
        </p:nvCxnSpPr>
        <p:spPr bwMode="auto">
          <a:xfrm>
            <a:off x="4560125" y="4720320"/>
            <a:ext cx="342075" cy="206475"/>
          </a:xfrm>
          <a:prstGeom prst="bentConnector2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57" name="Shape 56"/>
          <p:cNvCxnSpPr>
            <a:stCxn id="40" idx="3"/>
            <a:endCxn id="37" idx="0"/>
          </p:cNvCxnSpPr>
          <p:nvPr/>
        </p:nvCxnSpPr>
        <p:spPr bwMode="auto">
          <a:xfrm>
            <a:off x="3280885" y="4343361"/>
            <a:ext cx="330200" cy="192293"/>
          </a:xfrm>
          <a:prstGeom prst="bentConnector2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grpSp>
        <p:nvGrpSpPr>
          <p:cNvPr id="60" name="Group 49"/>
          <p:cNvGrpSpPr/>
          <p:nvPr/>
        </p:nvGrpSpPr>
        <p:grpSpPr>
          <a:xfrm>
            <a:off x="5894005" y="6096084"/>
            <a:ext cx="1904015" cy="369332"/>
            <a:chOff x="2399150" y="4158695"/>
            <a:chExt cx="1904015" cy="369332"/>
          </a:xfrm>
          <a:solidFill>
            <a:schemeClr val="accent3">
              <a:lumMod val="50000"/>
            </a:schemeClr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61" name="Rectangle 60"/>
            <p:cNvSpPr/>
            <p:nvPr/>
          </p:nvSpPr>
          <p:spPr bwMode="auto">
            <a:xfrm>
              <a:off x="3666515" y="4158695"/>
              <a:ext cx="636650" cy="369332"/>
            </a:xfrm>
            <a:prstGeom prst="rect">
              <a:avLst/>
            </a:prstGeom>
            <a:grpFill/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B2</a:t>
              </a:r>
            </a:p>
          </p:txBody>
        </p:sp>
        <p:sp>
          <p:nvSpPr>
            <p:cNvPr id="62" name="Rectangle 61"/>
            <p:cNvSpPr/>
            <p:nvPr/>
          </p:nvSpPr>
          <p:spPr bwMode="auto">
            <a:xfrm>
              <a:off x="3035800" y="4158695"/>
              <a:ext cx="636650" cy="369332"/>
            </a:xfrm>
            <a:prstGeom prst="rect">
              <a:avLst/>
            </a:prstGeom>
            <a:grpFill/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B1</a:t>
              </a:r>
            </a:p>
          </p:txBody>
        </p:sp>
        <p:sp>
          <p:nvSpPr>
            <p:cNvPr id="63" name="Rectangle 62"/>
            <p:cNvSpPr/>
            <p:nvPr/>
          </p:nvSpPr>
          <p:spPr bwMode="auto">
            <a:xfrm>
              <a:off x="2399150" y="4158695"/>
              <a:ext cx="636650" cy="369332"/>
            </a:xfrm>
            <a:prstGeom prst="rect">
              <a:avLst/>
            </a:prstGeom>
            <a:grpFill/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000" dirty="0" smtClean="0">
                  <a:latin typeface="Arial" charset="0"/>
                </a:rPr>
                <a:t>R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2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ea typeface="PMingLiU" pitchFamily="18" charset="-120"/>
              </a:rPr>
              <a:t>Pipelining using elasticity</a:t>
            </a:r>
            <a:endParaRPr lang="en-US"/>
          </a:p>
        </p:txBody>
      </p:sp>
      <p:sp>
        <p:nvSpPr>
          <p:cNvPr id="1872899" name="Line 3"/>
          <p:cNvSpPr>
            <a:spLocks noChangeShapeType="1"/>
          </p:cNvSpPr>
          <p:nvPr/>
        </p:nvSpPr>
        <p:spPr bwMode="auto">
          <a:xfrm flipV="1">
            <a:off x="6397625" y="3308350"/>
            <a:ext cx="50006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2900" name="Text Box 4"/>
          <p:cNvSpPr txBox="1">
            <a:spLocks noChangeArrowheads="1"/>
          </p:cNvSpPr>
          <p:nvPr/>
        </p:nvSpPr>
        <p:spPr bwMode="auto">
          <a:xfrm>
            <a:off x="6594475" y="2849563"/>
            <a:ext cx="409575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rd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72901" name="Line 5"/>
          <p:cNvSpPr>
            <a:spLocks noChangeShapeType="1"/>
          </p:cNvSpPr>
          <p:nvPr/>
        </p:nvSpPr>
        <p:spPr bwMode="auto">
          <a:xfrm flipV="1">
            <a:off x="4826000" y="3308350"/>
            <a:ext cx="72231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2902" name="Text Box 6"/>
          <p:cNvSpPr txBox="1">
            <a:spLocks noChangeArrowheads="1"/>
          </p:cNvSpPr>
          <p:nvPr/>
        </p:nvSpPr>
        <p:spPr bwMode="auto">
          <a:xfrm>
            <a:off x="4922838" y="2813050"/>
            <a:ext cx="509587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wd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72916" name="Text Box 20"/>
          <p:cNvSpPr txBox="1">
            <a:spLocks noChangeArrowheads="1"/>
          </p:cNvSpPr>
          <p:nvPr/>
        </p:nvSpPr>
        <p:spPr bwMode="auto">
          <a:xfrm>
            <a:off x="6046788" y="1560513"/>
            <a:ext cx="409575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ra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72917" name="Line 21"/>
          <p:cNvSpPr>
            <a:spLocks noChangeShapeType="1"/>
          </p:cNvSpPr>
          <p:nvPr/>
        </p:nvSpPr>
        <p:spPr bwMode="auto">
          <a:xfrm rot="5400000" flipV="1">
            <a:off x="5826125" y="2351088"/>
            <a:ext cx="823913" cy="15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2925" name="Rectangle 41"/>
          <p:cNvSpPr>
            <a:spLocks noChangeArrowheads="1"/>
          </p:cNvSpPr>
          <p:nvPr/>
        </p:nvSpPr>
        <p:spPr bwMode="auto">
          <a:xfrm rot="-5400000">
            <a:off x="5458619" y="2893219"/>
            <a:ext cx="1047750" cy="823912"/>
          </a:xfrm>
          <a:prstGeom prst="rect">
            <a:avLst/>
          </a:prstGeom>
          <a:solidFill>
            <a:schemeClr val="tx1"/>
          </a:solidFill>
          <a:ln w="38100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pPr algn="ctr" defTabSz="914400" eaLnBrk="0" hangingPunct="0">
              <a:lnSpc>
                <a:spcPct val="100000"/>
              </a:lnSpc>
              <a:buClrTx/>
              <a:buSzTx/>
              <a:buFontTx/>
              <a:buNone/>
            </a:pPr>
            <a:endParaRPr lang="es-ES" b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872926" name="Rectangle 45"/>
          <p:cNvSpPr>
            <a:spLocks noChangeArrowheads="1"/>
          </p:cNvSpPr>
          <p:nvPr/>
        </p:nvSpPr>
        <p:spPr bwMode="auto">
          <a:xfrm rot="-5400000">
            <a:off x="5469732" y="3221831"/>
            <a:ext cx="1046162" cy="161925"/>
          </a:xfrm>
          <a:prstGeom prst="rect">
            <a:avLst/>
          </a:prstGeom>
          <a:solidFill>
            <a:srgbClr val="FF0000"/>
          </a:solidFill>
          <a:ln w="38100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pPr algn="ctr" defTabSz="914400"/>
            <a:endParaRPr lang="es-ES" b="0">
              <a:latin typeface="Arial Narrow" pitchFamily="34" charset="0"/>
            </a:endParaRPr>
          </a:p>
        </p:txBody>
      </p:sp>
      <p:sp>
        <p:nvSpPr>
          <p:cNvPr id="139" name="Oval 46"/>
          <p:cNvSpPr>
            <a:spLocks noChangeArrowheads="1"/>
          </p:cNvSpPr>
          <p:nvPr/>
        </p:nvSpPr>
        <p:spPr bwMode="auto">
          <a:xfrm>
            <a:off x="5932488" y="3243263"/>
            <a:ext cx="136525" cy="131762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endParaRPr lang="es-ES" sz="2300" b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41" name="Rectangle 140"/>
          <p:cNvSpPr/>
          <p:nvPr/>
        </p:nvSpPr>
        <p:spPr>
          <a:xfrm rot="16200000">
            <a:off x="5828507" y="3105944"/>
            <a:ext cx="776287" cy="396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 dirty="0">
                <a:solidFill>
                  <a:schemeClr val="accent4">
                    <a:lumMod val="10000"/>
                  </a:schemeClr>
                </a:solidFill>
                <a:latin typeface="Arial Narrow" pitchFamily="34" charset="0"/>
                <a:ea typeface="PMingLiU" pitchFamily="18" charset="-120"/>
              </a:rPr>
              <a:t>READ</a:t>
            </a:r>
            <a:endParaRPr lang="en-US" dirty="0">
              <a:solidFill>
                <a:schemeClr val="accent4">
                  <a:lumMod val="1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42" name="Rectangle 141"/>
          <p:cNvSpPr/>
          <p:nvPr/>
        </p:nvSpPr>
        <p:spPr>
          <a:xfrm rot="16200000">
            <a:off x="5326857" y="3107531"/>
            <a:ext cx="855662" cy="396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 dirty="0">
                <a:solidFill>
                  <a:schemeClr val="accent4">
                    <a:lumMod val="10000"/>
                  </a:schemeClr>
                </a:solidFill>
                <a:latin typeface="Arial Narrow" pitchFamily="34" charset="0"/>
                <a:ea typeface="PMingLiU" pitchFamily="18" charset="-120"/>
              </a:rPr>
              <a:t>WRITE</a:t>
            </a:r>
            <a:endParaRPr lang="en-US" dirty="0">
              <a:solidFill>
                <a:schemeClr val="accent4">
                  <a:lumMod val="1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872930" name="Text Box 34"/>
          <p:cNvSpPr txBox="1">
            <a:spLocks noChangeArrowheads="1"/>
          </p:cNvSpPr>
          <p:nvPr/>
        </p:nvSpPr>
        <p:spPr bwMode="auto">
          <a:xfrm>
            <a:off x="5570538" y="1560513"/>
            <a:ext cx="509587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wa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72931" name="Line 35"/>
          <p:cNvSpPr>
            <a:spLocks noChangeShapeType="1"/>
          </p:cNvSpPr>
          <p:nvPr/>
        </p:nvSpPr>
        <p:spPr bwMode="auto">
          <a:xfrm rot="5400000" flipV="1">
            <a:off x="5349875" y="2351088"/>
            <a:ext cx="823913" cy="15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2947" name="AutoShape 51"/>
          <p:cNvSpPr>
            <a:spLocks noChangeArrowheads="1"/>
          </p:cNvSpPr>
          <p:nvPr/>
        </p:nvSpPr>
        <p:spPr bwMode="auto">
          <a:xfrm rot="-5400000">
            <a:off x="3819526" y="3152775"/>
            <a:ext cx="1746250" cy="301625"/>
          </a:xfrm>
          <a:custGeom>
            <a:avLst/>
            <a:gdLst>
              <a:gd name="G0" fmla="+- 3455 0 0"/>
              <a:gd name="G1" fmla="+- 21600 0 3455"/>
              <a:gd name="G2" fmla="*/ 3455 1 2"/>
              <a:gd name="G3" fmla="+- 21600 0 G2"/>
              <a:gd name="G4" fmla="+/ 3455 21600 2"/>
              <a:gd name="G5" fmla="+/ G1 0 2"/>
              <a:gd name="G6" fmla="*/ 21600 21600 3455"/>
              <a:gd name="G7" fmla="*/ G6 1 2"/>
              <a:gd name="G8" fmla="+- 21600 0 G7"/>
              <a:gd name="G9" fmla="*/ 21600 1 2"/>
              <a:gd name="G10" fmla="+- 3455 0 G9"/>
              <a:gd name="G11" fmla="?: G10 G8 0"/>
              <a:gd name="G12" fmla="?: G10 G7 21600"/>
              <a:gd name="T0" fmla="*/ 19872 w 21600"/>
              <a:gd name="T1" fmla="*/ 10800 h 21600"/>
              <a:gd name="T2" fmla="*/ 10800 w 21600"/>
              <a:gd name="T3" fmla="*/ 21600 h 21600"/>
              <a:gd name="T4" fmla="*/ 1728 w 21600"/>
              <a:gd name="T5" fmla="*/ 10800 h 21600"/>
              <a:gd name="T6" fmla="*/ 10800 w 21600"/>
              <a:gd name="T7" fmla="*/ 0 h 21600"/>
              <a:gd name="T8" fmla="*/ 3528 w 21600"/>
              <a:gd name="T9" fmla="*/ 3528 h 21600"/>
              <a:gd name="T10" fmla="*/ 18072 w 21600"/>
              <a:gd name="T11" fmla="*/ 1807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55" y="21600"/>
                </a:lnTo>
                <a:lnTo>
                  <a:pt x="1814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0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en-US" b="0"/>
          </a:p>
        </p:txBody>
      </p:sp>
      <p:sp>
        <p:nvSpPr>
          <p:cNvPr id="1872952" name="Line 56"/>
          <p:cNvSpPr>
            <a:spLocks noChangeShapeType="1"/>
          </p:cNvSpPr>
          <p:nvPr/>
        </p:nvSpPr>
        <p:spPr bwMode="auto">
          <a:xfrm flipV="1">
            <a:off x="3949700" y="3736975"/>
            <a:ext cx="566738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2953" name="Line 57"/>
          <p:cNvSpPr>
            <a:spLocks noChangeShapeType="1"/>
          </p:cNvSpPr>
          <p:nvPr/>
        </p:nvSpPr>
        <p:spPr bwMode="auto">
          <a:xfrm flipV="1">
            <a:off x="2854325" y="3736975"/>
            <a:ext cx="566738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2954" name="Line 58"/>
          <p:cNvSpPr>
            <a:spLocks noChangeShapeType="1"/>
          </p:cNvSpPr>
          <p:nvPr/>
        </p:nvSpPr>
        <p:spPr bwMode="auto">
          <a:xfrm flipV="1">
            <a:off x="3949700" y="2813050"/>
            <a:ext cx="566738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2943" name="Oval 47"/>
          <p:cNvSpPr>
            <a:spLocks noChangeArrowheads="1"/>
          </p:cNvSpPr>
          <p:nvPr/>
        </p:nvSpPr>
        <p:spPr bwMode="auto">
          <a:xfrm>
            <a:off x="3438525" y="2562225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A</a:t>
            </a:r>
          </a:p>
        </p:txBody>
      </p:sp>
      <p:sp>
        <p:nvSpPr>
          <p:cNvPr id="1872950" name="Oval 54"/>
          <p:cNvSpPr>
            <a:spLocks noChangeArrowheads="1"/>
          </p:cNvSpPr>
          <p:nvPr/>
        </p:nvSpPr>
        <p:spPr bwMode="auto">
          <a:xfrm>
            <a:off x="3438525" y="3476625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B2</a:t>
            </a:r>
          </a:p>
        </p:txBody>
      </p:sp>
      <p:sp>
        <p:nvSpPr>
          <p:cNvPr id="1872951" name="Oval 55"/>
          <p:cNvSpPr>
            <a:spLocks noChangeArrowheads="1"/>
          </p:cNvSpPr>
          <p:nvPr/>
        </p:nvSpPr>
        <p:spPr bwMode="auto">
          <a:xfrm>
            <a:off x="2343150" y="3476625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B1</a:t>
            </a:r>
          </a:p>
        </p:txBody>
      </p:sp>
      <p:sp>
        <p:nvSpPr>
          <p:cNvPr id="1872956" name="Freeform 60"/>
          <p:cNvSpPr>
            <a:spLocks/>
          </p:cNvSpPr>
          <p:nvPr/>
        </p:nvSpPr>
        <p:spPr bwMode="auto">
          <a:xfrm>
            <a:off x="1685925" y="2809875"/>
            <a:ext cx="5648325" cy="2447925"/>
          </a:xfrm>
          <a:custGeom>
            <a:avLst/>
            <a:gdLst/>
            <a:ahLst/>
            <a:cxnLst>
              <a:cxn ang="0">
                <a:pos x="3264" y="312"/>
              </a:cxn>
              <a:cxn ang="0">
                <a:pos x="3558" y="312"/>
              </a:cxn>
              <a:cxn ang="0">
                <a:pos x="3558" y="1542"/>
              </a:cxn>
              <a:cxn ang="0">
                <a:pos x="0" y="1542"/>
              </a:cxn>
              <a:cxn ang="0">
                <a:pos x="0" y="0"/>
              </a:cxn>
              <a:cxn ang="0">
                <a:pos x="1092" y="0"/>
              </a:cxn>
            </a:cxnLst>
            <a:rect l="0" t="0" r="r" b="b"/>
            <a:pathLst>
              <a:path w="3558" h="1542">
                <a:moveTo>
                  <a:pt x="3264" y="312"/>
                </a:moveTo>
                <a:lnTo>
                  <a:pt x="3558" y="312"/>
                </a:lnTo>
                <a:lnTo>
                  <a:pt x="3558" y="1542"/>
                </a:lnTo>
                <a:lnTo>
                  <a:pt x="0" y="1542"/>
                </a:lnTo>
                <a:lnTo>
                  <a:pt x="0" y="0"/>
                </a:lnTo>
                <a:lnTo>
                  <a:pt x="1092" y="0"/>
                </a:lnTo>
              </a:path>
            </a:pathLst>
          </a:custGeom>
          <a:noFill/>
          <a:ln w="38100" cap="flat" cmpd="sng">
            <a:solidFill>
              <a:srgbClr val="FFFF00"/>
            </a:solidFill>
            <a:prstDash val="solid"/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72957" name="Line 61"/>
          <p:cNvSpPr>
            <a:spLocks noChangeShapeType="1"/>
          </p:cNvSpPr>
          <p:nvPr/>
        </p:nvSpPr>
        <p:spPr bwMode="auto">
          <a:xfrm flipV="1">
            <a:off x="1682750" y="3736975"/>
            <a:ext cx="63341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7053" name="Line 61"/>
          <p:cNvSpPr>
            <a:spLocks noChangeShapeType="1"/>
          </p:cNvSpPr>
          <p:nvPr/>
        </p:nvSpPr>
        <p:spPr bwMode="auto">
          <a:xfrm rot="5400000" flipV="1">
            <a:off x="6687344" y="2232819"/>
            <a:ext cx="0" cy="468312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29" name="Line 37"/>
          <p:cNvSpPr>
            <a:spLocks noChangeShapeType="1"/>
          </p:cNvSpPr>
          <p:nvPr/>
        </p:nvSpPr>
        <p:spPr bwMode="auto">
          <a:xfrm>
            <a:off x="7073900" y="2698750"/>
            <a:ext cx="0" cy="45561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49" name="Line 57"/>
          <p:cNvSpPr>
            <a:spLocks noChangeShapeType="1"/>
          </p:cNvSpPr>
          <p:nvPr/>
        </p:nvSpPr>
        <p:spPr bwMode="auto">
          <a:xfrm>
            <a:off x="5313363" y="3386138"/>
            <a:ext cx="446087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6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ea typeface="PMingLiU" pitchFamily="18" charset="-120"/>
              </a:rPr>
              <a:t>Pipelining using elasticity</a:t>
            </a:r>
            <a:endParaRPr lang="en-US"/>
          </a:p>
        </p:txBody>
      </p:sp>
      <p:sp>
        <p:nvSpPr>
          <p:cNvPr id="1877008" name="AutoShape 16"/>
          <p:cNvSpPr>
            <a:spLocks noChangeArrowheads="1"/>
          </p:cNvSpPr>
          <p:nvPr/>
        </p:nvSpPr>
        <p:spPr bwMode="auto">
          <a:xfrm rot="-5400000">
            <a:off x="3114676" y="3228975"/>
            <a:ext cx="1746250" cy="301625"/>
          </a:xfrm>
          <a:custGeom>
            <a:avLst/>
            <a:gdLst>
              <a:gd name="G0" fmla="+- 3455 0 0"/>
              <a:gd name="G1" fmla="+- 21600 0 3455"/>
              <a:gd name="G2" fmla="*/ 3455 1 2"/>
              <a:gd name="G3" fmla="+- 21600 0 G2"/>
              <a:gd name="G4" fmla="+/ 3455 21600 2"/>
              <a:gd name="G5" fmla="+/ G1 0 2"/>
              <a:gd name="G6" fmla="*/ 21600 21600 3455"/>
              <a:gd name="G7" fmla="*/ G6 1 2"/>
              <a:gd name="G8" fmla="+- 21600 0 G7"/>
              <a:gd name="G9" fmla="*/ 21600 1 2"/>
              <a:gd name="G10" fmla="+- 3455 0 G9"/>
              <a:gd name="G11" fmla="?: G10 G8 0"/>
              <a:gd name="G12" fmla="?: G10 G7 21600"/>
              <a:gd name="T0" fmla="*/ 19872 w 21600"/>
              <a:gd name="T1" fmla="*/ 10800 h 21600"/>
              <a:gd name="T2" fmla="*/ 10800 w 21600"/>
              <a:gd name="T3" fmla="*/ 21600 h 21600"/>
              <a:gd name="T4" fmla="*/ 1728 w 21600"/>
              <a:gd name="T5" fmla="*/ 10800 h 21600"/>
              <a:gd name="T6" fmla="*/ 10800 w 21600"/>
              <a:gd name="T7" fmla="*/ 0 h 21600"/>
              <a:gd name="T8" fmla="*/ 3528 w 21600"/>
              <a:gd name="T9" fmla="*/ 3528 h 21600"/>
              <a:gd name="T10" fmla="*/ 18072 w 21600"/>
              <a:gd name="T11" fmla="*/ 1807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55" y="21600"/>
                </a:lnTo>
                <a:lnTo>
                  <a:pt x="1814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0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en-US" b="0"/>
          </a:p>
        </p:txBody>
      </p:sp>
      <p:sp>
        <p:nvSpPr>
          <p:cNvPr id="1877009" name="Line 17"/>
          <p:cNvSpPr>
            <a:spLocks noChangeShapeType="1"/>
          </p:cNvSpPr>
          <p:nvPr/>
        </p:nvSpPr>
        <p:spPr bwMode="auto">
          <a:xfrm flipV="1">
            <a:off x="3244850" y="3813175"/>
            <a:ext cx="566738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10" name="Line 18"/>
          <p:cNvSpPr>
            <a:spLocks noChangeShapeType="1"/>
          </p:cNvSpPr>
          <p:nvPr/>
        </p:nvSpPr>
        <p:spPr bwMode="auto">
          <a:xfrm flipV="1">
            <a:off x="2149475" y="3813175"/>
            <a:ext cx="566738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11" name="Line 19"/>
          <p:cNvSpPr>
            <a:spLocks noChangeShapeType="1"/>
          </p:cNvSpPr>
          <p:nvPr/>
        </p:nvSpPr>
        <p:spPr bwMode="auto">
          <a:xfrm flipV="1">
            <a:off x="3244850" y="2889250"/>
            <a:ext cx="566738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12" name="Oval 20"/>
          <p:cNvSpPr>
            <a:spLocks noChangeArrowheads="1"/>
          </p:cNvSpPr>
          <p:nvPr/>
        </p:nvSpPr>
        <p:spPr bwMode="auto">
          <a:xfrm>
            <a:off x="2733675" y="2638425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A</a:t>
            </a:r>
          </a:p>
        </p:txBody>
      </p:sp>
      <p:sp>
        <p:nvSpPr>
          <p:cNvPr id="1877013" name="Oval 21"/>
          <p:cNvSpPr>
            <a:spLocks noChangeArrowheads="1"/>
          </p:cNvSpPr>
          <p:nvPr/>
        </p:nvSpPr>
        <p:spPr bwMode="auto">
          <a:xfrm>
            <a:off x="2733675" y="3552825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B2</a:t>
            </a:r>
          </a:p>
        </p:txBody>
      </p:sp>
      <p:sp>
        <p:nvSpPr>
          <p:cNvPr id="1877014" name="Oval 22"/>
          <p:cNvSpPr>
            <a:spLocks noChangeArrowheads="1"/>
          </p:cNvSpPr>
          <p:nvPr/>
        </p:nvSpPr>
        <p:spPr bwMode="auto">
          <a:xfrm>
            <a:off x="1638300" y="3552825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B1</a:t>
            </a:r>
          </a:p>
        </p:txBody>
      </p:sp>
      <p:sp>
        <p:nvSpPr>
          <p:cNvPr id="1877015" name="Freeform 23"/>
          <p:cNvSpPr>
            <a:spLocks/>
          </p:cNvSpPr>
          <p:nvPr/>
        </p:nvSpPr>
        <p:spPr bwMode="auto">
          <a:xfrm>
            <a:off x="981075" y="2886075"/>
            <a:ext cx="7181850" cy="2447925"/>
          </a:xfrm>
          <a:custGeom>
            <a:avLst/>
            <a:gdLst/>
            <a:ahLst/>
            <a:cxnLst>
              <a:cxn ang="0">
                <a:pos x="3939" y="633"/>
              </a:cxn>
              <a:cxn ang="0">
                <a:pos x="4524" y="633"/>
              </a:cxn>
              <a:cxn ang="0">
                <a:pos x="4524" y="1542"/>
              </a:cxn>
              <a:cxn ang="0">
                <a:pos x="0" y="1542"/>
              </a:cxn>
              <a:cxn ang="0">
                <a:pos x="0" y="0"/>
              </a:cxn>
              <a:cxn ang="0">
                <a:pos x="1092" y="0"/>
              </a:cxn>
            </a:cxnLst>
            <a:rect l="0" t="0" r="r" b="b"/>
            <a:pathLst>
              <a:path w="4524" h="1542">
                <a:moveTo>
                  <a:pt x="3939" y="633"/>
                </a:moveTo>
                <a:lnTo>
                  <a:pt x="4524" y="633"/>
                </a:lnTo>
                <a:lnTo>
                  <a:pt x="4524" y="1542"/>
                </a:lnTo>
                <a:lnTo>
                  <a:pt x="0" y="1542"/>
                </a:lnTo>
                <a:lnTo>
                  <a:pt x="0" y="0"/>
                </a:lnTo>
                <a:lnTo>
                  <a:pt x="1092" y="0"/>
                </a:lnTo>
              </a:path>
            </a:pathLst>
          </a:custGeom>
          <a:noFill/>
          <a:ln w="38100" cap="flat" cmpd="sng">
            <a:solidFill>
              <a:srgbClr val="FFFF00"/>
            </a:solidFill>
            <a:prstDash val="solid"/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77016" name="Line 24"/>
          <p:cNvSpPr>
            <a:spLocks noChangeShapeType="1"/>
          </p:cNvSpPr>
          <p:nvPr/>
        </p:nvSpPr>
        <p:spPr bwMode="auto">
          <a:xfrm flipV="1">
            <a:off x="977900" y="3813175"/>
            <a:ext cx="63341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17" name="Text Box 25"/>
          <p:cNvSpPr txBox="1">
            <a:spLocks noChangeArrowheads="1"/>
          </p:cNvSpPr>
          <p:nvPr/>
        </p:nvSpPr>
        <p:spPr bwMode="auto">
          <a:xfrm>
            <a:off x="204788" y="1352550"/>
            <a:ext cx="2106612" cy="635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/>
              <a:t>2 bypasses</a:t>
            </a:r>
          </a:p>
        </p:txBody>
      </p:sp>
      <p:sp>
        <p:nvSpPr>
          <p:cNvPr id="1877019" name="Text Box 27"/>
          <p:cNvSpPr txBox="1">
            <a:spLocks noChangeArrowheads="1"/>
          </p:cNvSpPr>
          <p:nvPr/>
        </p:nvSpPr>
        <p:spPr bwMode="auto">
          <a:xfrm>
            <a:off x="7461250" y="3425825"/>
            <a:ext cx="409575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rd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77020" name="Line 28"/>
          <p:cNvSpPr>
            <a:spLocks noChangeShapeType="1"/>
          </p:cNvSpPr>
          <p:nvPr/>
        </p:nvSpPr>
        <p:spPr bwMode="auto">
          <a:xfrm>
            <a:off x="4164013" y="3381375"/>
            <a:ext cx="957262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21" name="Text Box 29"/>
          <p:cNvSpPr txBox="1">
            <a:spLocks noChangeArrowheads="1"/>
          </p:cNvSpPr>
          <p:nvPr/>
        </p:nvSpPr>
        <p:spPr bwMode="auto">
          <a:xfrm>
            <a:off x="4100818" y="3006545"/>
            <a:ext cx="509587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altLang="zh-TW" b="0" dirty="0">
                <a:solidFill>
                  <a:srgbClr val="FFFF00"/>
                </a:solidFill>
                <a:ea typeface="PMingLiU" pitchFamily="18" charset="-120"/>
              </a:rPr>
              <a:t>wd</a:t>
            </a:r>
            <a:endParaRPr lang="en-US" b="0" dirty="0">
              <a:solidFill>
                <a:srgbClr val="FFFF00"/>
              </a:solidFill>
            </a:endParaRPr>
          </a:p>
        </p:txBody>
      </p:sp>
      <p:sp>
        <p:nvSpPr>
          <p:cNvPr id="1877022" name="Line 30"/>
          <p:cNvSpPr>
            <a:spLocks noChangeShapeType="1"/>
          </p:cNvSpPr>
          <p:nvPr/>
        </p:nvSpPr>
        <p:spPr bwMode="auto">
          <a:xfrm rot="5400000" flipV="1">
            <a:off x="6440488" y="2139950"/>
            <a:ext cx="0" cy="9652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23" name="Line 31"/>
          <p:cNvSpPr>
            <a:spLocks noChangeShapeType="1"/>
          </p:cNvSpPr>
          <p:nvPr/>
        </p:nvSpPr>
        <p:spPr bwMode="auto">
          <a:xfrm rot="5400000" flipV="1">
            <a:off x="6439694" y="1828007"/>
            <a:ext cx="0" cy="963612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24" name="Rectangle 32"/>
          <p:cNvSpPr>
            <a:spLocks noChangeArrowheads="1"/>
          </p:cNvSpPr>
          <p:nvPr/>
        </p:nvSpPr>
        <p:spPr bwMode="auto">
          <a:xfrm>
            <a:off x="6921500" y="2166938"/>
            <a:ext cx="303213" cy="531812"/>
          </a:xfrm>
          <a:prstGeom prst="rect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zh-TW" b="0">
                <a:ea typeface="PMingLiU" pitchFamily="18" charset="-120"/>
              </a:rPr>
              <a:t>=</a:t>
            </a:r>
            <a:endParaRPr lang="en-US" b="0"/>
          </a:p>
        </p:txBody>
      </p:sp>
      <p:sp>
        <p:nvSpPr>
          <p:cNvPr id="1877025" name="Rectangle 33"/>
          <p:cNvSpPr>
            <a:spLocks noChangeArrowheads="1"/>
          </p:cNvSpPr>
          <p:nvPr/>
        </p:nvSpPr>
        <p:spPr bwMode="auto">
          <a:xfrm>
            <a:off x="4562475" y="3001963"/>
            <a:ext cx="152400" cy="758825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4000" b="0" baseline="7000">
              <a:latin typeface="Wingdings" pitchFamily="2" charset="2"/>
            </a:endParaRPr>
          </a:p>
        </p:txBody>
      </p:sp>
      <p:sp>
        <p:nvSpPr>
          <p:cNvPr id="1877026" name="Line 34"/>
          <p:cNvSpPr>
            <a:spLocks noChangeShapeType="1"/>
          </p:cNvSpPr>
          <p:nvPr/>
        </p:nvSpPr>
        <p:spPr bwMode="auto">
          <a:xfrm>
            <a:off x="4859338" y="3362325"/>
            <a:ext cx="9525" cy="9493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27" name="Line 35"/>
          <p:cNvSpPr>
            <a:spLocks noChangeShapeType="1"/>
          </p:cNvSpPr>
          <p:nvPr/>
        </p:nvSpPr>
        <p:spPr bwMode="auto">
          <a:xfrm flipV="1">
            <a:off x="4851400" y="4292600"/>
            <a:ext cx="2070100" cy="635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28" name="AutoShape 36"/>
          <p:cNvSpPr>
            <a:spLocks noChangeArrowheads="1"/>
          </p:cNvSpPr>
          <p:nvPr/>
        </p:nvSpPr>
        <p:spPr bwMode="auto">
          <a:xfrm rot="-5400000">
            <a:off x="6200776" y="3724275"/>
            <a:ext cx="1746250" cy="301625"/>
          </a:xfrm>
          <a:custGeom>
            <a:avLst/>
            <a:gdLst>
              <a:gd name="G0" fmla="+- 3455 0 0"/>
              <a:gd name="G1" fmla="+- 21600 0 3455"/>
              <a:gd name="G2" fmla="*/ 3455 1 2"/>
              <a:gd name="G3" fmla="+- 21600 0 G2"/>
              <a:gd name="G4" fmla="+/ 3455 21600 2"/>
              <a:gd name="G5" fmla="+/ G1 0 2"/>
              <a:gd name="G6" fmla="*/ 21600 21600 3455"/>
              <a:gd name="G7" fmla="*/ G6 1 2"/>
              <a:gd name="G8" fmla="+- 21600 0 G7"/>
              <a:gd name="G9" fmla="*/ 21600 1 2"/>
              <a:gd name="G10" fmla="+- 3455 0 G9"/>
              <a:gd name="G11" fmla="?: G10 G8 0"/>
              <a:gd name="G12" fmla="?: G10 G7 21600"/>
              <a:gd name="T0" fmla="*/ 19872 w 21600"/>
              <a:gd name="T1" fmla="*/ 10800 h 21600"/>
              <a:gd name="T2" fmla="*/ 10800 w 21600"/>
              <a:gd name="T3" fmla="*/ 21600 h 21600"/>
              <a:gd name="T4" fmla="*/ 1728 w 21600"/>
              <a:gd name="T5" fmla="*/ 10800 h 21600"/>
              <a:gd name="T6" fmla="*/ 10800 w 21600"/>
              <a:gd name="T7" fmla="*/ 0 h 21600"/>
              <a:gd name="T8" fmla="*/ 3528 w 21600"/>
              <a:gd name="T9" fmla="*/ 3528 h 21600"/>
              <a:gd name="T10" fmla="*/ 18072 w 21600"/>
              <a:gd name="T11" fmla="*/ 1807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55" y="21600"/>
                </a:lnTo>
                <a:lnTo>
                  <a:pt x="1814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0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en-US" b="0"/>
          </a:p>
        </p:txBody>
      </p:sp>
      <p:sp>
        <p:nvSpPr>
          <p:cNvPr id="1877030" name="Line 38"/>
          <p:cNvSpPr>
            <a:spLocks noChangeShapeType="1"/>
          </p:cNvSpPr>
          <p:nvPr/>
        </p:nvSpPr>
        <p:spPr bwMode="auto">
          <a:xfrm flipV="1">
            <a:off x="6084888" y="3405188"/>
            <a:ext cx="836612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33" name="Text Box 41"/>
          <p:cNvSpPr txBox="1">
            <a:spLocks noChangeArrowheads="1"/>
          </p:cNvSpPr>
          <p:nvPr/>
        </p:nvSpPr>
        <p:spPr bwMode="auto">
          <a:xfrm>
            <a:off x="4672802" y="3003390"/>
            <a:ext cx="566738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altLang="zh-TW" b="0" dirty="0">
                <a:solidFill>
                  <a:srgbClr val="FFFF00"/>
                </a:solidFill>
                <a:ea typeface="PMingLiU" pitchFamily="18" charset="-120"/>
              </a:rPr>
              <a:t>wd’</a:t>
            </a:r>
            <a:endParaRPr lang="en-US" b="0" dirty="0">
              <a:solidFill>
                <a:srgbClr val="FFFF00"/>
              </a:solidFill>
            </a:endParaRPr>
          </a:p>
        </p:txBody>
      </p:sp>
      <p:sp>
        <p:nvSpPr>
          <p:cNvPr id="1877034" name="Text Box 42"/>
          <p:cNvSpPr txBox="1">
            <a:spLocks noChangeArrowheads="1"/>
          </p:cNvSpPr>
          <p:nvPr/>
        </p:nvSpPr>
        <p:spPr bwMode="auto">
          <a:xfrm>
            <a:off x="5100638" y="1968500"/>
            <a:ext cx="566737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wa’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77035" name="Oval 43"/>
          <p:cNvSpPr>
            <a:spLocks noChangeArrowheads="1"/>
          </p:cNvSpPr>
          <p:nvPr/>
        </p:nvSpPr>
        <p:spPr bwMode="auto">
          <a:xfrm>
            <a:off x="4562475" y="3305175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77036" name="Rectangle 41"/>
          <p:cNvSpPr>
            <a:spLocks noChangeArrowheads="1"/>
          </p:cNvSpPr>
          <p:nvPr/>
        </p:nvSpPr>
        <p:spPr bwMode="auto">
          <a:xfrm rot="-5400000">
            <a:off x="5660232" y="2990056"/>
            <a:ext cx="1047750" cy="823913"/>
          </a:xfrm>
          <a:prstGeom prst="rect">
            <a:avLst/>
          </a:prstGeom>
          <a:solidFill>
            <a:schemeClr val="tx1"/>
          </a:solidFill>
          <a:ln w="38100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pPr algn="ctr" defTabSz="914400" eaLnBrk="0" hangingPunct="0">
              <a:lnSpc>
                <a:spcPct val="100000"/>
              </a:lnSpc>
              <a:buClrTx/>
              <a:buSzTx/>
              <a:buFontTx/>
              <a:buNone/>
            </a:pPr>
            <a:endParaRPr lang="es-ES" b="0">
              <a:solidFill>
                <a:srgbClr val="000000"/>
              </a:solidFill>
            </a:endParaRPr>
          </a:p>
        </p:txBody>
      </p:sp>
      <p:sp>
        <p:nvSpPr>
          <p:cNvPr id="1877037" name="Rectangle 45"/>
          <p:cNvSpPr>
            <a:spLocks noChangeArrowheads="1"/>
          </p:cNvSpPr>
          <p:nvPr/>
        </p:nvSpPr>
        <p:spPr bwMode="auto">
          <a:xfrm rot="-5400000">
            <a:off x="5671344" y="3318669"/>
            <a:ext cx="1046163" cy="161925"/>
          </a:xfrm>
          <a:prstGeom prst="rect">
            <a:avLst/>
          </a:prstGeom>
          <a:solidFill>
            <a:srgbClr val="FF0000"/>
          </a:solidFill>
          <a:ln w="38100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pPr algn="ctr" defTabSz="914400"/>
            <a:endParaRPr lang="es-ES" b="0"/>
          </a:p>
        </p:txBody>
      </p:sp>
      <p:sp>
        <p:nvSpPr>
          <p:cNvPr id="1877038" name="Oval 46"/>
          <p:cNvSpPr>
            <a:spLocks noChangeArrowheads="1"/>
          </p:cNvSpPr>
          <p:nvPr/>
        </p:nvSpPr>
        <p:spPr bwMode="auto">
          <a:xfrm>
            <a:off x="6121400" y="3330575"/>
            <a:ext cx="136525" cy="131763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</a:pPr>
            <a:endParaRPr lang="es-ES" sz="1800" b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rot="16200000">
            <a:off x="5996781" y="3207544"/>
            <a:ext cx="906463" cy="396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 dirty="0">
                <a:solidFill>
                  <a:schemeClr val="accent4">
                    <a:lumMod val="10000"/>
                  </a:schemeClr>
                </a:solidFill>
                <a:ea typeface="PMingLiU" pitchFamily="18" charset="-120"/>
              </a:rPr>
              <a:t>READ</a:t>
            </a:r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rot="16200000">
            <a:off x="5454651" y="3225800"/>
            <a:ext cx="1003300" cy="396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 dirty="0">
                <a:solidFill>
                  <a:schemeClr val="accent4">
                    <a:lumMod val="10000"/>
                  </a:schemeClr>
                </a:solidFill>
                <a:ea typeface="PMingLiU" pitchFamily="18" charset="-120"/>
              </a:rPr>
              <a:t>WRITE</a:t>
            </a:r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1877041" name="Text Box 49"/>
          <p:cNvSpPr txBox="1">
            <a:spLocks noChangeArrowheads="1"/>
          </p:cNvSpPr>
          <p:nvPr/>
        </p:nvSpPr>
        <p:spPr bwMode="auto">
          <a:xfrm>
            <a:off x="6246813" y="1636713"/>
            <a:ext cx="409575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ra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77042" name="Line 50"/>
          <p:cNvSpPr>
            <a:spLocks noChangeShapeType="1"/>
          </p:cNvSpPr>
          <p:nvPr/>
        </p:nvSpPr>
        <p:spPr bwMode="auto">
          <a:xfrm rot="5400000" flipV="1">
            <a:off x="6026150" y="2427288"/>
            <a:ext cx="823913" cy="15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43" name="Text Box 51"/>
          <p:cNvSpPr txBox="1">
            <a:spLocks noChangeArrowheads="1"/>
          </p:cNvSpPr>
          <p:nvPr/>
        </p:nvSpPr>
        <p:spPr bwMode="auto">
          <a:xfrm>
            <a:off x="5770563" y="1636713"/>
            <a:ext cx="509587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wa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77044" name="Line 52"/>
          <p:cNvSpPr>
            <a:spLocks noChangeShapeType="1"/>
          </p:cNvSpPr>
          <p:nvPr/>
        </p:nvSpPr>
        <p:spPr bwMode="auto">
          <a:xfrm rot="5400000" flipV="1">
            <a:off x="5549900" y="2427288"/>
            <a:ext cx="823913" cy="15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45" name="Rectangle 53"/>
          <p:cNvSpPr>
            <a:spLocks noChangeArrowheads="1"/>
          </p:cNvSpPr>
          <p:nvPr/>
        </p:nvSpPr>
        <p:spPr bwMode="auto">
          <a:xfrm rot="-5400000">
            <a:off x="5876925" y="1868488"/>
            <a:ext cx="171450" cy="596900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77046" name="Oval 54"/>
          <p:cNvSpPr>
            <a:spLocks noChangeArrowheads="1"/>
          </p:cNvSpPr>
          <p:nvPr/>
        </p:nvSpPr>
        <p:spPr bwMode="auto">
          <a:xfrm>
            <a:off x="5886450" y="2085975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77047" name="Rectangle 55"/>
          <p:cNvSpPr>
            <a:spLocks noChangeArrowheads="1"/>
          </p:cNvSpPr>
          <p:nvPr/>
        </p:nvSpPr>
        <p:spPr bwMode="auto">
          <a:xfrm>
            <a:off x="5133975" y="3011488"/>
            <a:ext cx="152400" cy="758825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4000" b="0" baseline="7000">
              <a:latin typeface="Wingdings" pitchFamily="2" charset="2"/>
            </a:endParaRPr>
          </a:p>
        </p:txBody>
      </p:sp>
      <p:sp>
        <p:nvSpPr>
          <p:cNvPr id="1877048" name="Oval 56"/>
          <p:cNvSpPr>
            <a:spLocks noChangeArrowheads="1"/>
          </p:cNvSpPr>
          <p:nvPr/>
        </p:nvSpPr>
        <p:spPr bwMode="auto">
          <a:xfrm>
            <a:off x="5133975" y="3314700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77050" name="Text Box 58"/>
          <p:cNvSpPr txBox="1">
            <a:spLocks noChangeArrowheads="1"/>
          </p:cNvSpPr>
          <p:nvPr/>
        </p:nvSpPr>
        <p:spPr bwMode="auto">
          <a:xfrm>
            <a:off x="5263290" y="3026385"/>
            <a:ext cx="623888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altLang="zh-TW" b="0" dirty="0">
                <a:solidFill>
                  <a:srgbClr val="FFFF00"/>
                </a:solidFill>
                <a:ea typeface="PMingLiU" pitchFamily="18" charset="-120"/>
              </a:rPr>
              <a:t>wd’’</a:t>
            </a:r>
            <a:endParaRPr lang="en-US" b="0" dirty="0">
              <a:solidFill>
                <a:srgbClr val="FFFF00"/>
              </a:solidFill>
            </a:endParaRPr>
          </a:p>
        </p:txBody>
      </p:sp>
      <p:sp>
        <p:nvSpPr>
          <p:cNvPr id="1877051" name="Rectangle 59"/>
          <p:cNvSpPr>
            <a:spLocks noChangeArrowheads="1"/>
          </p:cNvSpPr>
          <p:nvPr/>
        </p:nvSpPr>
        <p:spPr bwMode="auto">
          <a:xfrm rot="-5400000">
            <a:off x="5867400" y="2154238"/>
            <a:ext cx="171450" cy="596900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77052" name="Oval 60"/>
          <p:cNvSpPr>
            <a:spLocks noChangeArrowheads="1"/>
          </p:cNvSpPr>
          <p:nvPr/>
        </p:nvSpPr>
        <p:spPr bwMode="auto">
          <a:xfrm>
            <a:off x="5876925" y="2371725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77054" name="Text Box 62"/>
          <p:cNvSpPr txBox="1">
            <a:spLocks noChangeArrowheads="1"/>
          </p:cNvSpPr>
          <p:nvPr/>
        </p:nvSpPr>
        <p:spPr bwMode="auto">
          <a:xfrm>
            <a:off x="5095875" y="2244725"/>
            <a:ext cx="623888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wa’’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77055" name="Line 63"/>
          <p:cNvSpPr>
            <a:spLocks noChangeShapeType="1"/>
          </p:cNvSpPr>
          <p:nvPr/>
        </p:nvSpPr>
        <p:spPr bwMode="auto">
          <a:xfrm>
            <a:off x="5507038" y="3376613"/>
            <a:ext cx="9525" cy="715962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56" name="Line 64"/>
          <p:cNvSpPr>
            <a:spLocks noChangeShapeType="1"/>
          </p:cNvSpPr>
          <p:nvPr/>
        </p:nvSpPr>
        <p:spPr bwMode="auto">
          <a:xfrm flipV="1">
            <a:off x="5522913" y="4068763"/>
            <a:ext cx="1398587" cy="15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1090" name="Line 2"/>
          <p:cNvSpPr>
            <a:spLocks noChangeShapeType="1"/>
          </p:cNvSpPr>
          <p:nvPr/>
        </p:nvSpPr>
        <p:spPr bwMode="auto">
          <a:xfrm rot="5400000" flipV="1">
            <a:off x="6687344" y="1842294"/>
            <a:ext cx="0" cy="468312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1091" name="Line 3"/>
          <p:cNvSpPr>
            <a:spLocks noChangeShapeType="1"/>
          </p:cNvSpPr>
          <p:nvPr/>
        </p:nvSpPr>
        <p:spPr bwMode="auto">
          <a:xfrm>
            <a:off x="7073900" y="2308225"/>
            <a:ext cx="0" cy="45561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1092" name="Line 4"/>
          <p:cNvSpPr>
            <a:spLocks noChangeShapeType="1"/>
          </p:cNvSpPr>
          <p:nvPr/>
        </p:nvSpPr>
        <p:spPr bwMode="auto">
          <a:xfrm>
            <a:off x="5313363" y="2995613"/>
            <a:ext cx="446087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109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ea typeface="PMingLiU" pitchFamily="18" charset="-120"/>
              </a:rPr>
              <a:t>Pipelining using elasticity</a:t>
            </a:r>
            <a:endParaRPr lang="en-US"/>
          </a:p>
        </p:txBody>
      </p:sp>
      <p:sp>
        <p:nvSpPr>
          <p:cNvPr id="1881094" name="AutoShape 6"/>
          <p:cNvSpPr>
            <a:spLocks noChangeArrowheads="1"/>
          </p:cNvSpPr>
          <p:nvPr/>
        </p:nvSpPr>
        <p:spPr bwMode="auto">
          <a:xfrm rot="-5400000">
            <a:off x="3114676" y="2838450"/>
            <a:ext cx="1746250" cy="301625"/>
          </a:xfrm>
          <a:custGeom>
            <a:avLst/>
            <a:gdLst>
              <a:gd name="G0" fmla="+- 3455 0 0"/>
              <a:gd name="G1" fmla="+- 21600 0 3455"/>
              <a:gd name="G2" fmla="*/ 3455 1 2"/>
              <a:gd name="G3" fmla="+- 21600 0 G2"/>
              <a:gd name="G4" fmla="+/ 3455 21600 2"/>
              <a:gd name="G5" fmla="+/ G1 0 2"/>
              <a:gd name="G6" fmla="*/ 21600 21600 3455"/>
              <a:gd name="G7" fmla="*/ G6 1 2"/>
              <a:gd name="G8" fmla="+- 21600 0 G7"/>
              <a:gd name="G9" fmla="*/ 21600 1 2"/>
              <a:gd name="G10" fmla="+- 3455 0 G9"/>
              <a:gd name="G11" fmla="?: G10 G8 0"/>
              <a:gd name="G12" fmla="?: G10 G7 21600"/>
              <a:gd name="T0" fmla="*/ 19872 w 21600"/>
              <a:gd name="T1" fmla="*/ 10800 h 21600"/>
              <a:gd name="T2" fmla="*/ 10800 w 21600"/>
              <a:gd name="T3" fmla="*/ 21600 h 21600"/>
              <a:gd name="T4" fmla="*/ 1728 w 21600"/>
              <a:gd name="T5" fmla="*/ 10800 h 21600"/>
              <a:gd name="T6" fmla="*/ 10800 w 21600"/>
              <a:gd name="T7" fmla="*/ 0 h 21600"/>
              <a:gd name="T8" fmla="*/ 3528 w 21600"/>
              <a:gd name="T9" fmla="*/ 3528 h 21600"/>
              <a:gd name="T10" fmla="*/ 18072 w 21600"/>
              <a:gd name="T11" fmla="*/ 1807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55" y="21600"/>
                </a:lnTo>
                <a:lnTo>
                  <a:pt x="1814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0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en-US" b="0"/>
          </a:p>
        </p:txBody>
      </p:sp>
      <p:sp>
        <p:nvSpPr>
          <p:cNvPr id="1881095" name="Line 7"/>
          <p:cNvSpPr>
            <a:spLocks noChangeShapeType="1"/>
          </p:cNvSpPr>
          <p:nvPr/>
        </p:nvSpPr>
        <p:spPr bwMode="auto">
          <a:xfrm flipV="1">
            <a:off x="3244850" y="3422650"/>
            <a:ext cx="566738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1096" name="Line 8"/>
          <p:cNvSpPr>
            <a:spLocks noChangeShapeType="1"/>
          </p:cNvSpPr>
          <p:nvPr/>
        </p:nvSpPr>
        <p:spPr bwMode="auto">
          <a:xfrm flipV="1">
            <a:off x="2149475" y="3422650"/>
            <a:ext cx="566738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1097" name="Line 9"/>
          <p:cNvSpPr>
            <a:spLocks noChangeShapeType="1"/>
          </p:cNvSpPr>
          <p:nvPr/>
        </p:nvSpPr>
        <p:spPr bwMode="auto">
          <a:xfrm flipV="1">
            <a:off x="3244850" y="2498725"/>
            <a:ext cx="566738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1098" name="Oval 10"/>
          <p:cNvSpPr>
            <a:spLocks noChangeArrowheads="1"/>
          </p:cNvSpPr>
          <p:nvPr/>
        </p:nvSpPr>
        <p:spPr bwMode="auto">
          <a:xfrm>
            <a:off x="2733675" y="2247900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A</a:t>
            </a:r>
          </a:p>
        </p:txBody>
      </p:sp>
      <p:sp>
        <p:nvSpPr>
          <p:cNvPr id="1881099" name="Oval 11"/>
          <p:cNvSpPr>
            <a:spLocks noChangeArrowheads="1"/>
          </p:cNvSpPr>
          <p:nvPr/>
        </p:nvSpPr>
        <p:spPr bwMode="auto">
          <a:xfrm>
            <a:off x="2733675" y="3162300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B2</a:t>
            </a:r>
          </a:p>
        </p:txBody>
      </p:sp>
      <p:sp>
        <p:nvSpPr>
          <p:cNvPr id="1881100" name="Oval 12"/>
          <p:cNvSpPr>
            <a:spLocks noChangeArrowheads="1"/>
          </p:cNvSpPr>
          <p:nvPr/>
        </p:nvSpPr>
        <p:spPr bwMode="auto">
          <a:xfrm>
            <a:off x="1638300" y="3162300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B1</a:t>
            </a:r>
          </a:p>
        </p:txBody>
      </p:sp>
      <p:sp>
        <p:nvSpPr>
          <p:cNvPr id="1881101" name="Freeform 13"/>
          <p:cNvSpPr>
            <a:spLocks/>
          </p:cNvSpPr>
          <p:nvPr/>
        </p:nvSpPr>
        <p:spPr bwMode="auto">
          <a:xfrm>
            <a:off x="981075" y="2495550"/>
            <a:ext cx="7181850" cy="3409950"/>
          </a:xfrm>
          <a:custGeom>
            <a:avLst/>
            <a:gdLst/>
            <a:ahLst/>
            <a:cxnLst>
              <a:cxn ang="0">
                <a:pos x="3930" y="606"/>
              </a:cxn>
              <a:cxn ang="0">
                <a:pos x="4524" y="606"/>
              </a:cxn>
              <a:cxn ang="0">
                <a:pos x="4524" y="2148"/>
              </a:cxn>
              <a:cxn ang="0">
                <a:pos x="0" y="2148"/>
              </a:cxn>
              <a:cxn ang="0">
                <a:pos x="0" y="0"/>
              </a:cxn>
              <a:cxn ang="0">
                <a:pos x="1092" y="0"/>
              </a:cxn>
            </a:cxnLst>
            <a:rect l="0" t="0" r="r" b="b"/>
            <a:pathLst>
              <a:path w="4524" h="2148">
                <a:moveTo>
                  <a:pt x="3930" y="606"/>
                </a:moveTo>
                <a:lnTo>
                  <a:pt x="4524" y="606"/>
                </a:lnTo>
                <a:lnTo>
                  <a:pt x="4524" y="2148"/>
                </a:lnTo>
                <a:lnTo>
                  <a:pt x="0" y="2148"/>
                </a:lnTo>
                <a:lnTo>
                  <a:pt x="0" y="0"/>
                </a:lnTo>
                <a:lnTo>
                  <a:pt x="1092" y="0"/>
                </a:lnTo>
              </a:path>
            </a:pathLst>
          </a:custGeom>
          <a:noFill/>
          <a:ln w="38100" cap="flat" cmpd="sng">
            <a:solidFill>
              <a:srgbClr val="FFFF00"/>
            </a:solidFill>
            <a:prstDash val="solid"/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1102" name="Line 14"/>
          <p:cNvSpPr>
            <a:spLocks noChangeShapeType="1"/>
          </p:cNvSpPr>
          <p:nvPr/>
        </p:nvSpPr>
        <p:spPr bwMode="auto">
          <a:xfrm flipV="1">
            <a:off x="977900" y="3422650"/>
            <a:ext cx="63341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1103" name="Text Box 15"/>
          <p:cNvSpPr txBox="1">
            <a:spLocks noChangeArrowheads="1"/>
          </p:cNvSpPr>
          <p:nvPr/>
        </p:nvSpPr>
        <p:spPr bwMode="auto">
          <a:xfrm>
            <a:off x="190500" y="1352550"/>
            <a:ext cx="2120900" cy="635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/>
              <a:t>Forwarding</a:t>
            </a:r>
          </a:p>
        </p:txBody>
      </p:sp>
      <p:sp>
        <p:nvSpPr>
          <p:cNvPr id="1881104" name="Text Box 16"/>
          <p:cNvSpPr txBox="1">
            <a:spLocks noChangeArrowheads="1"/>
          </p:cNvSpPr>
          <p:nvPr/>
        </p:nvSpPr>
        <p:spPr bwMode="auto">
          <a:xfrm>
            <a:off x="7337425" y="3035300"/>
            <a:ext cx="409575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rd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81105" name="Line 17"/>
          <p:cNvSpPr>
            <a:spLocks noChangeShapeType="1"/>
          </p:cNvSpPr>
          <p:nvPr/>
        </p:nvSpPr>
        <p:spPr bwMode="auto">
          <a:xfrm>
            <a:off x="4164013" y="2990850"/>
            <a:ext cx="957262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1107" name="Line 19"/>
          <p:cNvSpPr>
            <a:spLocks noChangeShapeType="1"/>
          </p:cNvSpPr>
          <p:nvPr/>
        </p:nvSpPr>
        <p:spPr bwMode="auto">
          <a:xfrm rot="5400000" flipV="1">
            <a:off x="6440488" y="1749425"/>
            <a:ext cx="0" cy="9652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1108" name="Line 20"/>
          <p:cNvSpPr>
            <a:spLocks noChangeShapeType="1"/>
          </p:cNvSpPr>
          <p:nvPr/>
        </p:nvSpPr>
        <p:spPr bwMode="auto">
          <a:xfrm rot="5400000" flipV="1">
            <a:off x="6439694" y="1437482"/>
            <a:ext cx="0" cy="963612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1109" name="Rectangle 21"/>
          <p:cNvSpPr>
            <a:spLocks noChangeArrowheads="1"/>
          </p:cNvSpPr>
          <p:nvPr/>
        </p:nvSpPr>
        <p:spPr bwMode="auto">
          <a:xfrm>
            <a:off x="6921500" y="1776413"/>
            <a:ext cx="303213" cy="531812"/>
          </a:xfrm>
          <a:prstGeom prst="rect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zh-TW" b="0">
                <a:ea typeface="PMingLiU" pitchFamily="18" charset="-120"/>
              </a:rPr>
              <a:t>=</a:t>
            </a:r>
            <a:endParaRPr lang="en-US" b="0"/>
          </a:p>
        </p:txBody>
      </p:sp>
      <p:sp>
        <p:nvSpPr>
          <p:cNvPr id="1881110" name="Rectangle 22"/>
          <p:cNvSpPr>
            <a:spLocks noChangeArrowheads="1"/>
          </p:cNvSpPr>
          <p:nvPr/>
        </p:nvSpPr>
        <p:spPr bwMode="auto">
          <a:xfrm>
            <a:off x="4562475" y="2611438"/>
            <a:ext cx="152400" cy="758825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4000" b="0" baseline="7000">
              <a:latin typeface="Wingdings" pitchFamily="2" charset="2"/>
            </a:endParaRPr>
          </a:p>
        </p:txBody>
      </p:sp>
      <p:sp>
        <p:nvSpPr>
          <p:cNvPr id="1881113" name="AutoShape 25"/>
          <p:cNvSpPr>
            <a:spLocks noChangeArrowheads="1"/>
          </p:cNvSpPr>
          <p:nvPr/>
        </p:nvSpPr>
        <p:spPr bwMode="auto">
          <a:xfrm rot="-5400000">
            <a:off x="6200776" y="3333750"/>
            <a:ext cx="1746250" cy="301625"/>
          </a:xfrm>
          <a:custGeom>
            <a:avLst/>
            <a:gdLst>
              <a:gd name="G0" fmla="+- 3455 0 0"/>
              <a:gd name="G1" fmla="+- 21600 0 3455"/>
              <a:gd name="G2" fmla="*/ 3455 1 2"/>
              <a:gd name="G3" fmla="+- 21600 0 G2"/>
              <a:gd name="G4" fmla="+/ 3455 21600 2"/>
              <a:gd name="G5" fmla="+/ G1 0 2"/>
              <a:gd name="G6" fmla="*/ 21600 21600 3455"/>
              <a:gd name="G7" fmla="*/ G6 1 2"/>
              <a:gd name="G8" fmla="+- 21600 0 G7"/>
              <a:gd name="G9" fmla="*/ 21600 1 2"/>
              <a:gd name="G10" fmla="+- 3455 0 G9"/>
              <a:gd name="G11" fmla="?: G10 G8 0"/>
              <a:gd name="G12" fmla="?: G10 G7 21600"/>
              <a:gd name="T0" fmla="*/ 19872 w 21600"/>
              <a:gd name="T1" fmla="*/ 10800 h 21600"/>
              <a:gd name="T2" fmla="*/ 10800 w 21600"/>
              <a:gd name="T3" fmla="*/ 21600 h 21600"/>
              <a:gd name="T4" fmla="*/ 1728 w 21600"/>
              <a:gd name="T5" fmla="*/ 10800 h 21600"/>
              <a:gd name="T6" fmla="*/ 10800 w 21600"/>
              <a:gd name="T7" fmla="*/ 0 h 21600"/>
              <a:gd name="T8" fmla="*/ 3528 w 21600"/>
              <a:gd name="T9" fmla="*/ 3528 h 21600"/>
              <a:gd name="T10" fmla="*/ 18072 w 21600"/>
              <a:gd name="T11" fmla="*/ 1807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55" y="21600"/>
                </a:lnTo>
                <a:lnTo>
                  <a:pt x="1814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0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en-US" b="0"/>
          </a:p>
        </p:txBody>
      </p:sp>
      <p:sp>
        <p:nvSpPr>
          <p:cNvPr id="1881114" name="Line 26"/>
          <p:cNvSpPr>
            <a:spLocks noChangeShapeType="1"/>
          </p:cNvSpPr>
          <p:nvPr/>
        </p:nvSpPr>
        <p:spPr bwMode="auto">
          <a:xfrm flipV="1">
            <a:off x="6084888" y="3014663"/>
            <a:ext cx="836612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1116" name="Text Box 28"/>
          <p:cNvSpPr txBox="1">
            <a:spLocks noChangeArrowheads="1"/>
          </p:cNvSpPr>
          <p:nvPr/>
        </p:nvSpPr>
        <p:spPr bwMode="auto">
          <a:xfrm>
            <a:off x="5100638" y="1577975"/>
            <a:ext cx="566737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wa’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81117" name="Oval 29"/>
          <p:cNvSpPr>
            <a:spLocks noChangeArrowheads="1"/>
          </p:cNvSpPr>
          <p:nvPr/>
        </p:nvSpPr>
        <p:spPr bwMode="auto">
          <a:xfrm>
            <a:off x="4562475" y="2914650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1118" name="Rectangle 41"/>
          <p:cNvSpPr>
            <a:spLocks noChangeArrowheads="1"/>
          </p:cNvSpPr>
          <p:nvPr/>
        </p:nvSpPr>
        <p:spPr bwMode="auto">
          <a:xfrm rot="-5400000">
            <a:off x="5660232" y="2599531"/>
            <a:ext cx="1047750" cy="823913"/>
          </a:xfrm>
          <a:prstGeom prst="rect">
            <a:avLst/>
          </a:prstGeom>
          <a:solidFill>
            <a:schemeClr val="tx1"/>
          </a:solidFill>
          <a:ln w="38100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pPr algn="ctr" defTabSz="914400" eaLnBrk="0" hangingPunct="0">
              <a:lnSpc>
                <a:spcPct val="100000"/>
              </a:lnSpc>
              <a:buClrTx/>
              <a:buSzTx/>
              <a:buFontTx/>
              <a:buNone/>
            </a:pPr>
            <a:endParaRPr lang="es-ES" b="0">
              <a:solidFill>
                <a:srgbClr val="000000"/>
              </a:solidFill>
            </a:endParaRPr>
          </a:p>
        </p:txBody>
      </p:sp>
      <p:sp>
        <p:nvSpPr>
          <p:cNvPr id="1881119" name="Rectangle 45"/>
          <p:cNvSpPr>
            <a:spLocks noChangeArrowheads="1"/>
          </p:cNvSpPr>
          <p:nvPr/>
        </p:nvSpPr>
        <p:spPr bwMode="auto">
          <a:xfrm rot="-5400000">
            <a:off x="5671344" y="2928144"/>
            <a:ext cx="1046163" cy="161925"/>
          </a:xfrm>
          <a:prstGeom prst="rect">
            <a:avLst/>
          </a:prstGeom>
          <a:solidFill>
            <a:srgbClr val="FF0000"/>
          </a:solidFill>
          <a:ln w="38100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pPr algn="ctr" defTabSz="914400"/>
            <a:endParaRPr lang="es-ES" b="0"/>
          </a:p>
        </p:txBody>
      </p:sp>
      <p:sp>
        <p:nvSpPr>
          <p:cNvPr id="1881120" name="Oval 46"/>
          <p:cNvSpPr>
            <a:spLocks noChangeArrowheads="1"/>
          </p:cNvSpPr>
          <p:nvPr/>
        </p:nvSpPr>
        <p:spPr bwMode="auto">
          <a:xfrm>
            <a:off x="6121400" y="2940050"/>
            <a:ext cx="136525" cy="131763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</a:pPr>
            <a:endParaRPr lang="es-ES" sz="1800" b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rot="16200000">
            <a:off x="5996781" y="2817019"/>
            <a:ext cx="906463" cy="396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 dirty="0">
                <a:solidFill>
                  <a:schemeClr val="accent4">
                    <a:lumMod val="10000"/>
                  </a:schemeClr>
                </a:solidFill>
                <a:ea typeface="PMingLiU" pitchFamily="18" charset="-120"/>
              </a:rPr>
              <a:t>READ</a:t>
            </a:r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rot="16200000">
            <a:off x="5454651" y="2835275"/>
            <a:ext cx="1003300" cy="396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 dirty="0">
                <a:solidFill>
                  <a:schemeClr val="accent4">
                    <a:lumMod val="10000"/>
                  </a:schemeClr>
                </a:solidFill>
                <a:ea typeface="PMingLiU" pitchFamily="18" charset="-120"/>
              </a:rPr>
              <a:t>WRITE</a:t>
            </a:r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1881123" name="Text Box 35"/>
          <p:cNvSpPr txBox="1">
            <a:spLocks noChangeArrowheads="1"/>
          </p:cNvSpPr>
          <p:nvPr/>
        </p:nvSpPr>
        <p:spPr bwMode="auto">
          <a:xfrm>
            <a:off x="6246813" y="1246188"/>
            <a:ext cx="409575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ra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81124" name="Line 36"/>
          <p:cNvSpPr>
            <a:spLocks noChangeShapeType="1"/>
          </p:cNvSpPr>
          <p:nvPr/>
        </p:nvSpPr>
        <p:spPr bwMode="auto">
          <a:xfrm rot="5400000" flipV="1">
            <a:off x="6026150" y="2036763"/>
            <a:ext cx="823913" cy="15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1125" name="Text Box 37"/>
          <p:cNvSpPr txBox="1">
            <a:spLocks noChangeArrowheads="1"/>
          </p:cNvSpPr>
          <p:nvPr/>
        </p:nvSpPr>
        <p:spPr bwMode="auto">
          <a:xfrm>
            <a:off x="5770563" y="1246188"/>
            <a:ext cx="509587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wa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81126" name="Line 38"/>
          <p:cNvSpPr>
            <a:spLocks noChangeShapeType="1"/>
          </p:cNvSpPr>
          <p:nvPr/>
        </p:nvSpPr>
        <p:spPr bwMode="auto">
          <a:xfrm rot="5400000" flipV="1">
            <a:off x="5549900" y="2036763"/>
            <a:ext cx="823913" cy="15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1127" name="Rectangle 39"/>
          <p:cNvSpPr>
            <a:spLocks noChangeArrowheads="1"/>
          </p:cNvSpPr>
          <p:nvPr/>
        </p:nvSpPr>
        <p:spPr bwMode="auto">
          <a:xfrm rot="-5400000">
            <a:off x="5876925" y="1477963"/>
            <a:ext cx="171450" cy="596900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1128" name="Oval 40"/>
          <p:cNvSpPr>
            <a:spLocks noChangeArrowheads="1"/>
          </p:cNvSpPr>
          <p:nvPr/>
        </p:nvSpPr>
        <p:spPr bwMode="auto">
          <a:xfrm>
            <a:off x="5886450" y="1695450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1129" name="Rectangle 41"/>
          <p:cNvSpPr>
            <a:spLocks noChangeArrowheads="1"/>
          </p:cNvSpPr>
          <p:nvPr/>
        </p:nvSpPr>
        <p:spPr bwMode="auto">
          <a:xfrm>
            <a:off x="5133975" y="2620963"/>
            <a:ext cx="152400" cy="758825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4000" b="0" baseline="7000">
              <a:latin typeface="Wingdings" pitchFamily="2" charset="2"/>
            </a:endParaRPr>
          </a:p>
        </p:txBody>
      </p:sp>
      <p:sp>
        <p:nvSpPr>
          <p:cNvPr id="1881130" name="Oval 42"/>
          <p:cNvSpPr>
            <a:spLocks noChangeArrowheads="1"/>
          </p:cNvSpPr>
          <p:nvPr/>
        </p:nvSpPr>
        <p:spPr bwMode="auto">
          <a:xfrm>
            <a:off x="5133975" y="2924175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1132" name="Rectangle 44"/>
          <p:cNvSpPr>
            <a:spLocks noChangeArrowheads="1"/>
          </p:cNvSpPr>
          <p:nvPr/>
        </p:nvSpPr>
        <p:spPr bwMode="auto">
          <a:xfrm rot="-5400000">
            <a:off x="5867400" y="1763713"/>
            <a:ext cx="171450" cy="596900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1133" name="Oval 45"/>
          <p:cNvSpPr>
            <a:spLocks noChangeArrowheads="1"/>
          </p:cNvSpPr>
          <p:nvPr/>
        </p:nvSpPr>
        <p:spPr bwMode="auto">
          <a:xfrm>
            <a:off x="5876925" y="1981200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1134" name="Text Box 46"/>
          <p:cNvSpPr txBox="1">
            <a:spLocks noChangeArrowheads="1"/>
          </p:cNvSpPr>
          <p:nvPr/>
        </p:nvSpPr>
        <p:spPr bwMode="auto">
          <a:xfrm>
            <a:off x="5095875" y="1854200"/>
            <a:ext cx="623888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wa’’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81135" name="Line 47"/>
          <p:cNvSpPr>
            <a:spLocks noChangeShapeType="1"/>
          </p:cNvSpPr>
          <p:nvPr/>
        </p:nvSpPr>
        <p:spPr bwMode="auto">
          <a:xfrm>
            <a:off x="5507038" y="2986088"/>
            <a:ext cx="9525" cy="715962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1136" name="Line 48"/>
          <p:cNvSpPr>
            <a:spLocks noChangeShapeType="1"/>
          </p:cNvSpPr>
          <p:nvPr/>
        </p:nvSpPr>
        <p:spPr bwMode="auto">
          <a:xfrm flipV="1">
            <a:off x="5522913" y="3678238"/>
            <a:ext cx="1398587" cy="15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1137" name="AutoShape 49"/>
          <p:cNvSpPr>
            <a:spLocks noChangeArrowheads="1"/>
          </p:cNvSpPr>
          <p:nvPr/>
        </p:nvSpPr>
        <p:spPr bwMode="auto">
          <a:xfrm rot="-5400000">
            <a:off x="3114676" y="4705350"/>
            <a:ext cx="1746250" cy="301625"/>
          </a:xfrm>
          <a:custGeom>
            <a:avLst/>
            <a:gdLst>
              <a:gd name="G0" fmla="+- 3455 0 0"/>
              <a:gd name="G1" fmla="+- 21600 0 3455"/>
              <a:gd name="G2" fmla="*/ 3455 1 2"/>
              <a:gd name="G3" fmla="+- 21600 0 G2"/>
              <a:gd name="G4" fmla="+/ 3455 21600 2"/>
              <a:gd name="G5" fmla="+/ G1 0 2"/>
              <a:gd name="G6" fmla="*/ 21600 21600 3455"/>
              <a:gd name="G7" fmla="*/ G6 1 2"/>
              <a:gd name="G8" fmla="+- 21600 0 G7"/>
              <a:gd name="G9" fmla="*/ 21600 1 2"/>
              <a:gd name="G10" fmla="+- 3455 0 G9"/>
              <a:gd name="G11" fmla="?: G10 G8 0"/>
              <a:gd name="G12" fmla="?: G10 G7 21600"/>
              <a:gd name="T0" fmla="*/ 19872 w 21600"/>
              <a:gd name="T1" fmla="*/ 10800 h 21600"/>
              <a:gd name="T2" fmla="*/ 10800 w 21600"/>
              <a:gd name="T3" fmla="*/ 21600 h 21600"/>
              <a:gd name="T4" fmla="*/ 1728 w 21600"/>
              <a:gd name="T5" fmla="*/ 10800 h 21600"/>
              <a:gd name="T6" fmla="*/ 10800 w 21600"/>
              <a:gd name="T7" fmla="*/ 0 h 21600"/>
              <a:gd name="T8" fmla="*/ 3528 w 21600"/>
              <a:gd name="T9" fmla="*/ 3528 h 21600"/>
              <a:gd name="T10" fmla="*/ 18072 w 21600"/>
              <a:gd name="T11" fmla="*/ 1807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55" y="21600"/>
                </a:lnTo>
                <a:lnTo>
                  <a:pt x="1814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0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en-US" b="0"/>
          </a:p>
        </p:txBody>
      </p:sp>
      <p:sp>
        <p:nvSpPr>
          <p:cNvPr id="1881139" name="Freeform 51"/>
          <p:cNvSpPr>
            <a:spLocks/>
          </p:cNvSpPr>
          <p:nvPr/>
        </p:nvSpPr>
        <p:spPr bwMode="auto">
          <a:xfrm>
            <a:off x="4152900" y="4067175"/>
            <a:ext cx="2743200" cy="752475"/>
          </a:xfrm>
          <a:custGeom>
            <a:avLst/>
            <a:gdLst/>
            <a:ahLst/>
            <a:cxnLst>
              <a:cxn ang="0">
                <a:pos x="0" y="474"/>
              </a:cxn>
              <a:cxn ang="0">
                <a:pos x="522" y="474"/>
              </a:cxn>
              <a:cxn ang="0">
                <a:pos x="522" y="0"/>
              </a:cxn>
              <a:cxn ang="0">
                <a:pos x="1728" y="0"/>
              </a:cxn>
            </a:cxnLst>
            <a:rect l="0" t="0" r="r" b="b"/>
            <a:pathLst>
              <a:path w="1728" h="474">
                <a:moveTo>
                  <a:pt x="0" y="474"/>
                </a:moveTo>
                <a:lnTo>
                  <a:pt x="522" y="474"/>
                </a:lnTo>
                <a:lnTo>
                  <a:pt x="522" y="0"/>
                </a:lnTo>
                <a:lnTo>
                  <a:pt x="1728" y="0"/>
                </a:lnTo>
              </a:path>
            </a:pathLst>
          </a:custGeom>
          <a:noFill/>
          <a:ln w="38100" cap="flat" cmpd="sng">
            <a:solidFill>
              <a:srgbClr val="FFFF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1140" name="Rectangle 52"/>
          <p:cNvSpPr>
            <a:spLocks noChangeArrowheads="1"/>
          </p:cNvSpPr>
          <p:nvPr/>
        </p:nvSpPr>
        <p:spPr bwMode="auto">
          <a:xfrm>
            <a:off x="4572000" y="4430713"/>
            <a:ext cx="152400" cy="758825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4000" b="0" baseline="7000">
              <a:latin typeface="Wingdings" pitchFamily="2" charset="2"/>
            </a:endParaRPr>
          </a:p>
        </p:txBody>
      </p:sp>
      <p:sp>
        <p:nvSpPr>
          <p:cNvPr id="1881141" name="Oval 53"/>
          <p:cNvSpPr>
            <a:spLocks noChangeArrowheads="1"/>
          </p:cNvSpPr>
          <p:nvPr/>
        </p:nvSpPr>
        <p:spPr bwMode="auto">
          <a:xfrm>
            <a:off x="4572000" y="4733925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1142" name="Freeform 54"/>
          <p:cNvSpPr>
            <a:spLocks/>
          </p:cNvSpPr>
          <p:nvPr/>
        </p:nvSpPr>
        <p:spPr bwMode="auto">
          <a:xfrm>
            <a:off x="3343275" y="3409950"/>
            <a:ext cx="466725" cy="1952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230"/>
              </a:cxn>
              <a:cxn ang="0">
                <a:pos x="294" y="1230"/>
              </a:cxn>
            </a:cxnLst>
            <a:rect l="0" t="0" r="r" b="b"/>
            <a:pathLst>
              <a:path w="294" h="1230">
                <a:moveTo>
                  <a:pt x="0" y="0"/>
                </a:moveTo>
                <a:lnTo>
                  <a:pt x="0" y="1230"/>
                </a:lnTo>
                <a:lnTo>
                  <a:pt x="294" y="1230"/>
                </a:lnTo>
              </a:path>
            </a:pathLst>
          </a:custGeom>
          <a:noFill/>
          <a:ln w="38100" cap="flat" cmpd="sng">
            <a:solidFill>
              <a:srgbClr val="FFFF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1143" name="Freeform 55"/>
          <p:cNvSpPr>
            <a:spLocks/>
          </p:cNvSpPr>
          <p:nvPr/>
        </p:nvSpPr>
        <p:spPr bwMode="auto">
          <a:xfrm>
            <a:off x="3467100" y="2486025"/>
            <a:ext cx="342900" cy="1952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230"/>
              </a:cxn>
              <a:cxn ang="0">
                <a:pos x="162" y="1230"/>
              </a:cxn>
            </a:cxnLst>
            <a:rect l="0" t="0" r="r" b="b"/>
            <a:pathLst>
              <a:path w="162" h="1230">
                <a:moveTo>
                  <a:pt x="0" y="0"/>
                </a:moveTo>
                <a:lnTo>
                  <a:pt x="0" y="1230"/>
                </a:lnTo>
                <a:lnTo>
                  <a:pt x="162" y="1230"/>
                </a:lnTo>
              </a:path>
            </a:pathLst>
          </a:custGeom>
          <a:noFill/>
          <a:ln w="38100" cap="flat" cmpd="sng">
            <a:solidFill>
              <a:srgbClr val="FFFF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3188" name="Freeform 52"/>
          <p:cNvSpPr>
            <a:spLocks/>
          </p:cNvSpPr>
          <p:nvPr/>
        </p:nvSpPr>
        <p:spPr bwMode="auto">
          <a:xfrm>
            <a:off x="3467100" y="2466975"/>
            <a:ext cx="342900" cy="1952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230"/>
              </a:cxn>
              <a:cxn ang="0">
                <a:pos x="162" y="1230"/>
              </a:cxn>
            </a:cxnLst>
            <a:rect l="0" t="0" r="r" b="b"/>
            <a:pathLst>
              <a:path w="162" h="1230">
                <a:moveTo>
                  <a:pt x="0" y="0"/>
                </a:moveTo>
                <a:lnTo>
                  <a:pt x="0" y="1230"/>
                </a:lnTo>
                <a:lnTo>
                  <a:pt x="162" y="1230"/>
                </a:lnTo>
              </a:path>
            </a:pathLst>
          </a:custGeom>
          <a:noFill/>
          <a:ln w="38100" cap="flat" cmpd="sng">
            <a:solidFill>
              <a:srgbClr val="FFFF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3138" name="Line 2"/>
          <p:cNvSpPr>
            <a:spLocks noChangeShapeType="1"/>
          </p:cNvSpPr>
          <p:nvPr/>
        </p:nvSpPr>
        <p:spPr bwMode="auto">
          <a:xfrm rot="5400000" flipV="1">
            <a:off x="6687344" y="1823244"/>
            <a:ext cx="0" cy="468312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3139" name="Line 3"/>
          <p:cNvSpPr>
            <a:spLocks noChangeShapeType="1"/>
          </p:cNvSpPr>
          <p:nvPr/>
        </p:nvSpPr>
        <p:spPr bwMode="auto">
          <a:xfrm>
            <a:off x="7073900" y="2289175"/>
            <a:ext cx="0" cy="45561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3140" name="Line 4"/>
          <p:cNvSpPr>
            <a:spLocks noChangeShapeType="1"/>
          </p:cNvSpPr>
          <p:nvPr/>
        </p:nvSpPr>
        <p:spPr bwMode="auto">
          <a:xfrm>
            <a:off x="5313363" y="2976563"/>
            <a:ext cx="446087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314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ea typeface="PMingLiU" pitchFamily="18" charset="-120"/>
              </a:rPr>
              <a:t>Pipelining using elasticity</a:t>
            </a:r>
            <a:endParaRPr lang="en-US"/>
          </a:p>
        </p:txBody>
      </p:sp>
      <p:sp>
        <p:nvSpPr>
          <p:cNvPr id="1883142" name="AutoShape 6"/>
          <p:cNvSpPr>
            <a:spLocks noChangeArrowheads="1"/>
          </p:cNvSpPr>
          <p:nvPr/>
        </p:nvSpPr>
        <p:spPr bwMode="auto">
          <a:xfrm rot="-5400000">
            <a:off x="3114676" y="2819400"/>
            <a:ext cx="1746250" cy="301625"/>
          </a:xfrm>
          <a:custGeom>
            <a:avLst/>
            <a:gdLst>
              <a:gd name="G0" fmla="+- 3455 0 0"/>
              <a:gd name="G1" fmla="+- 21600 0 3455"/>
              <a:gd name="G2" fmla="*/ 3455 1 2"/>
              <a:gd name="G3" fmla="+- 21600 0 G2"/>
              <a:gd name="G4" fmla="+/ 3455 21600 2"/>
              <a:gd name="G5" fmla="+/ G1 0 2"/>
              <a:gd name="G6" fmla="*/ 21600 21600 3455"/>
              <a:gd name="G7" fmla="*/ G6 1 2"/>
              <a:gd name="G8" fmla="+- 21600 0 G7"/>
              <a:gd name="G9" fmla="*/ 21600 1 2"/>
              <a:gd name="G10" fmla="+- 3455 0 G9"/>
              <a:gd name="G11" fmla="?: G10 G8 0"/>
              <a:gd name="G12" fmla="?: G10 G7 21600"/>
              <a:gd name="T0" fmla="*/ 19872 w 21600"/>
              <a:gd name="T1" fmla="*/ 10800 h 21600"/>
              <a:gd name="T2" fmla="*/ 10800 w 21600"/>
              <a:gd name="T3" fmla="*/ 21600 h 21600"/>
              <a:gd name="T4" fmla="*/ 1728 w 21600"/>
              <a:gd name="T5" fmla="*/ 10800 h 21600"/>
              <a:gd name="T6" fmla="*/ 10800 w 21600"/>
              <a:gd name="T7" fmla="*/ 0 h 21600"/>
              <a:gd name="T8" fmla="*/ 3528 w 21600"/>
              <a:gd name="T9" fmla="*/ 3528 h 21600"/>
              <a:gd name="T10" fmla="*/ 18072 w 21600"/>
              <a:gd name="T11" fmla="*/ 1807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55" y="21600"/>
                </a:lnTo>
                <a:lnTo>
                  <a:pt x="1814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0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en-US" b="0"/>
          </a:p>
        </p:txBody>
      </p:sp>
      <p:sp>
        <p:nvSpPr>
          <p:cNvPr id="1883143" name="Line 7"/>
          <p:cNvSpPr>
            <a:spLocks noChangeShapeType="1"/>
          </p:cNvSpPr>
          <p:nvPr/>
        </p:nvSpPr>
        <p:spPr bwMode="auto">
          <a:xfrm flipV="1">
            <a:off x="3244850" y="3403600"/>
            <a:ext cx="566738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3144" name="Line 8"/>
          <p:cNvSpPr>
            <a:spLocks noChangeShapeType="1"/>
          </p:cNvSpPr>
          <p:nvPr/>
        </p:nvSpPr>
        <p:spPr bwMode="auto">
          <a:xfrm flipV="1">
            <a:off x="2149475" y="3403600"/>
            <a:ext cx="566738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3145" name="Line 9"/>
          <p:cNvSpPr>
            <a:spLocks noChangeShapeType="1"/>
          </p:cNvSpPr>
          <p:nvPr/>
        </p:nvSpPr>
        <p:spPr bwMode="auto">
          <a:xfrm flipV="1">
            <a:off x="3244850" y="2479675"/>
            <a:ext cx="566738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3146" name="Oval 10"/>
          <p:cNvSpPr>
            <a:spLocks noChangeArrowheads="1"/>
          </p:cNvSpPr>
          <p:nvPr/>
        </p:nvSpPr>
        <p:spPr bwMode="auto">
          <a:xfrm>
            <a:off x="2733675" y="2228850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A</a:t>
            </a:r>
          </a:p>
        </p:txBody>
      </p:sp>
      <p:sp>
        <p:nvSpPr>
          <p:cNvPr id="1883147" name="Oval 11"/>
          <p:cNvSpPr>
            <a:spLocks noChangeArrowheads="1"/>
          </p:cNvSpPr>
          <p:nvPr/>
        </p:nvSpPr>
        <p:spPr bwMode="auto">
          <a:xfrm>
            <a:off x="2733675" y="3143250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B2</a:t>
            </a:r>
          </a:p>
        </p:txBody>
      </p:sp>
      <p:sp>
        <p:nvSpPr>
          <p:cNvPr id="1883148" name="Oval 12"/>
          <p:cNvSpPr>
            <a:spLocks noChangeArrowheads="1"/>
          </p:cNvSpPr>
          <p:nvPr/>
        </p:nvSpPr>
        <p:spPr bwMode="auto">
          <a:xfrm>
            <a:off x="1638300" y="3143250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B1</a:t>
            </a:r>
          </a:p>
        </p:txBody>
      </p:sp>
      <p:sp>
        <p:nvSpPr>
          <p:cNvPr id="1883149" name="Freeform 13"/>
          <p:cNvSpPr>
            <a:spLocks/>
          </p:cNvSpPr>
          <p:nvPr/>
        </p:nvSpPr>
        <p:spPr bwMode="auto">
          <a:xfrm>
            <a:off x="981075" y="2476500"/>
            <a:ext cx="7181850" cy="3409950"/>
          </a:xfrm>
          <a:custGeom>
            <a:avLst/>
            <a:gdLst/>
            <a:ahLst/>
            <a:cxnLst>
              <a:cxn ang="0">
                <a:pos x="3930" y="606"/>
              </a:cxn>
              <a:cxn ang="0">
                <a:pos x="4524" y="606"/>
              </a:cxn>
              <a:cxn ang="0">
                <a:pos x="4524" y="2148"/>
              </a:cxn>
              <a:cxn ang="0">
                <a:pos x="0" y="2148"/>
              </a:cxn>
              <a:cxn ang="0">
                <a:pos x="0" y="0"/>
              </a:cxn>
              <a:cxn ang="0">
                <a:pos x="1092" y="0"/>
              </a:cxn>
            </a:cxnLst>
            <a:rect l="0" t="0" r="r" b="b"/>
            <a:pathLst>
              <a:path w="4524" h="2148">
                <a:moveTo>
                  <a:pt x="3930" y="606"/>
                </a:moveTo>
                <a:lnTo>
                  <a:pt x="4524" y="606"/>
                </a:lnTo>
                <a:lnTo>
                  <a:pt x="4524" y="2148"/>
                </a:lnTo>
                <a:lnTo>
                  <a:pt x="0" y="2148"/>
                </a:lnTo>
                <a:lnTo>
                  <a:pt x="0" y="0"/>
                </a:lnTo>
                <a:lnTo>
                  <a:pt x="1092" y="0"/>
                </a:lnTo>
              </a:path>
            </a:pathLst>
          </a:custGeom>
          <a:noFill/>
          <a:ln w="38100" cap="flat" cmpd="sng">
            <a:solidFill>
              <a:srgbClr val="FFFF00"/>
            </a:solidFill>
            <a:prstDash val="solid"/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3150" name="Line 14"/>
          <p:cNvSpPr>
            <a:spLocks noChangeShapeType="1"/>
          </p:cNvSpPr>
          <p:nvPr/>
        </p:nvSpPr>
        <p:spPr bwMode="auto">
          <a:xfrm flipV="1">
            <a:off x="977900" y="3403600"/>
            <a:ext cx="63341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3151" name="Text Box 15"/>
          <p:cNvSpPr txBox="1">
            <a:spLocks noChangeArrowheads="1"/>
          </p:cNvSpPr>
          <p:nvPr/>
        </p:nvSpPr>
        <p:spPr bwMode="auto">
          <a:xfrm>
            <a:off x="261938" y="1352550"/>
            <a:ext cx="1706562" cy="635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/>
              <a:t>Retiming</a:t>
            </a:r>
          </a:p>
        </p:txBody>
      </p:sp>
      <p:sp>
        <p:nvSpPr>
          <p:cNvPr id="1883152" name="Text Box 16"/>
          <p:cNvSpPr txBox="1">
            <a:spLocks noChangeArrowheads="1"/>
          </p:cNvSpPr>
          <p:nvPr/>
        </p:nvSpPr>
        <p:spPr bwMode="auto">
          <a:xfrm>
            <a:off x="7327900" y="3016250"/>
            <a:ext cx="409575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rd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83153" name="Line 17"/>
          <p:cNvSpPr>
            <a:spLocks noChangeShapeType="1"/>
          </p:cNvSpPr>
          <p:nvPr/>
        </p:nvSpPr>
        <p:spPr bwMode="auto">
          <a:xfrm>
            <a:off x="4164013" y="2971800"/>
            <a:ext cx="957262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3155" name="Line 19"/>
          <p:cNvSpPr>
            <a:spLocks noChangeShapeType="1"/>
          </p:cNvSpPr>
          <p:nvPr/>
        </p:nvSpPr>
        <p:spPr bwMode="auto">
          <a:xfrm rot="5400000" flipV="1">
            <a:off x="6440488" y="1730375"/>
            <a:ext cx="0" cy="9652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3156" name="Line 20"/>
          <p:cNvSpPr>
            <a:spLocks noChangeShapeType="1"/>
          </p:cNvSpPr>
          <p:nvPr/>
        </p:nvSpPr>
        <p:spPr bwMode="auto">
          <a:xfrm rot="5400000" flipV="1">
            <a:off x="6439694" y="1418432"/>
            <a:ext cx="0" cy="963612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3157" name="Rectangle 21"/>
          <p:cNvSpPr>
            <a:spLocks noChangeArrowheads="1"/>
          </p:cNvSpPr>
          <p:nvPr/>
        </p:nvSpPr>
        <p:spPr bwMode="auto">
          <a:xfrm>
            <a:off x="6921500" y="1757363"/>
            <a:ext cx="303213" cy="531812"/>
          </a:xfrm>
          <a:prstGeom prst="rect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zh-TW" b="0">
                <a:ea typeface="PMingLiU" pitchFamily="18" charset="-120"/>
              </a:rPr>
              <a:t>=</a:t>
            </a:r>
            <a:endParaRPr lang="en-US" b="0"/>
          </a:p>
        </p:txBody>
      </p:sp>
      <p:sp>
        <p:nvSpPr>
          <p:cNvPr id="1883159" name="AutoShape 23"/>
          <p:cNvSpPr>
            <a:spLocks noChangeArrowheads="1"/>
          </p:cNvSpPr>
          <p:nvPr/>
        </p:nvSpPr>
        <p:spPr bwMode="auto">
          <a:xfrm rot="-5400000">
            <a:off x="6200776" y="3314700"/>
            <a:ext cx="1746250" cy="301625"/>
          </a:xfrm>
          <a:custGeom>
            <a:avLst/>
            <a:gdLst>
              <a:gd name="G0" fmla="+- 3455 0 0"/>
              <a:gd name="G1" fmla="+- 21600 0 3455"/>
              <a:gd name="G2" fmla="*/ 3455 1 2"/>
              <a:gd name="G3" fmla="+- 21600 0 G2"/>
              <a:gd name="G4" fmla="+/ 3455 21600 2"/>
              <a:gd name="G5" fmla="+/ G1 0 2"/>
              <a:gd name="G6" fmla="*/ 21600 21600 3455"/>
              <a:gd name="G7" fmla="*/ G6 1 2"/>
              <a:gd name="G8" fmla="+- 21600 0 G7"/>
              <a:gd name="G9" fmla="*/ 21600 1 2"/>
              <a:gd name="G10" fmla="+- 3455 0 G9"/>
              <a:gd name="G11" fmla="?: G10 G8 0"/>
              <a:gd name="G12" fmla="?: G10 G7 21600"/>
              <a:gd name="T0" fmla="*/ 19872 w 21600"/>
              <a:gd name="T1" fmla="*/ 10800 h 21600"/>
              <a:gd name="T2" fmla="*/ 10800 w 21600"/>
              <a:gd name="T3" fmla="*/ 21600 h 21600"/>
              <a:gd name="T4" fmla="*/ 1728 w 21600"/>
              <a:gd name="T5" fmla="*/ 10800 h 21600"/>
              <a:gd name="T6" fmla="*/ 10800 w 21600"/>
              <a:gd name="T7" fmla="*/ 0 h 21600"/>
              <a:gd name="T8" fmla="*/ 3528 w 21600"/>
              <a:gd name="T9" fmla="*/ 3528 h 21600"/>
              <a:gd name="T10" fmla="*/ 18072 w 21600"/>
              <a:gd name="T11" fmla="*/ 1807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55" y="21600"/>
                </a:lnTo>
                <a:lnTo>
                  <a:pt x="1814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0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en-US" b="0"/>
          </a:p>
        </p:txBody>
      </p:sp>
      <p:sp>
        <p:nvSpPr>
          <p:cNvPr id="1883160" name="Line 24"/>
          <p:cNvSpPr>
            <a:spLocks noChangeShapeType="1"/>
          </p:cNvSpPr>
          <p:nvPr/>
        </p:nvSpPr>
        <p:spPr bwMode="auto">
          <a:xfrm flipV="1">
            <a:off x="6084888" y="2995613"/>
            <a:ext cx="836612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3162" name="Text Box 26"/>
          <p:cNvSpPr txBox="1">
            <a:spLocks noChangeArrowheads="1"/>
          </p:cNvSpPr>
          <p:nvPr/>
        </p:nvSpPr>
        <p:spPr bwMode="auto">
          <a:xfrm>
            <a:off x="5100638" y="1558925"/>
            <a:ext cx="566737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wa’</a:t>
            </a:r>
            <a:endParaRPr lang="en-US" b="0">
              <a:solidFill>
                <a:srgbClr val="FFFF00"/>
              </a:solidFill>
            </a:endParaRPr>
          </a:p>
        </p:txBody>
      </p:sp>
      <p:grpSp>
        <p:nvGrpSpPr>
          <p:cNvPr id="2" name="Group 53"/>
          <p:cNvGrpSpPr>
            <a:grpSpLocks/>
          </p:cNvGrpSpPr>
          <p:nvPr/>
        </p:nvGrpSpPr>
        <p:grpSpPr bwMode="auto">
          <a:xfrm>
            <a:off x="4562475" y="2592388"/>
            <a:ext cx="152400" cy="758825"/>
            <a:chOff x="2874" y="1891"/>
            <a:chExt cx="96" cy="478"/>
          </a:xfrm>
        </p:grpSpPr>
        <p:sp>
          <p:nvSpPr>
            <p:cNvPr id="1883158" name="Rectangle 22"/>
            <p:cNvSpPr>
              <a:spLocks noChangeArrowheads="1"/>
            </p:cNvSpPr>
            <p:nvPr/>
          </p:nvSpPr>
          <p:spPr bwMode="auto">
            <a:xfrm>
              <a:off x="2874" y="1891"/>
              <a:ext cx="96" cy="47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4000" b="0" baseline="7000">
                <a:latin typeface="Wingdings" pitchFamily="2" charset="2"/>
              </a:endParaRPr>
            </a:p>
          </p:txBody>
        </p:sp>
        <p:sp>
          <p:nvSpPr>
            <p:cNvPr id="1883163" name="Oval 27"/>
            <p:cNvSpPr>
              <a:spLocks noChangeArrowheads="1"/>
            </p:cNvSpPr>
            <p:nvPr/>
          </p:nvSpPr>
          <p:spPr bwMode="auto">
            <a:xfrm>
              <a:off x="2874" y="2082"/>
              <a:ext cx="95" cy="96"/>
            </a:xfrm>
            <a:prstGeom prst="ellipse">
              <a:avLst/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83164" name="Rectangle 41"/>
          <p:cNvSpPr>
            <a:spLocks noChangeArrowheads="1"/>
          </p:cNvSpPr>
          <p:nvPr/>
        </p:nvSpPr>
        <p:spPr bwMode="auto">
          <a:xfrm rot="-5400000">
            <a:off x="5660232" y="2580481"/>
            <a:ext cx="1047750" cy="823913"/>
          </a:xfrm>
          <a:prstGeom prst="rect">
            <a:avLst/>
          </a:prstGeom>
          <a:solidFill>
            <a:schemeClr val="tx1"/>
          </a:solidFill>
          <a:ln w="38100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pPr algn="ctr" defTabSz="914400" eaLnBrk="0" hangingPunct="0">
              <a:lnSpc>
                <a:spcPct val="100000"/>
              </a:lnSpc>
              <a:buClrTx/>
              <a:buSzTx/>
              <a:buFontTx/>
              <a:buNone/>
            </a:pPr>
            <a:endParaRPr lang="es-ES" b="0">
              <a:solidFill>
                <a:srgbClr val="000000"/>
              </a:solidFill>
            </a:endParaRPr>
          </a:p>
        </p:txBody>
      </p:sp>
      <p:sp>
        <p:nvSpPr>
          <p:cNvPr id="1883165" name="Rectangle 45"/>
          <p:cNvSpPr>
            <a:spLocks noChangeArrowheads="1"/>
          </p:cNvSpPr>
          <p:nvPr/>
        </p:nvSpPr>
        <p:spPr bwMode="auto">
          <a:xfrm rot="-5400000">
            <a:off x="5671344" y="2909094"/>
            <a:ext cx="1046163" cy="161925"/>
          </a:xfrm>
          <a:prstGeom prst="rect">
            <a:avLst/>
          </a:prstGeom>
          <a:solidFill>
            <a:srgbClr val="FF0000"/>
          </a:solidFill>
          <a:ln w="38100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pPr algn="ctr" defTabSz="914400"/>
            <a:endParaRPr lang="es-ES" b="0"/>
          </a:p>
        </p:txBody>
      </p:sp>
      <p:sp>
        <p:nvSpPr>
          <p:cNvPr id="1883166" name="Oval 46"/>
          <p:cNvSpPr>
            <a:spLocks noChangeArrowheads="1"/>
          </p:cNvSpPr>
          <p:nvPr/>
        </p:nvSpPr>
        <p:spPr bwMode="auto">
          <a:xfrm>
            <a:off x="6121400" y="2921000"/>
            <a:ext cx="136525" cy="131763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</a:pPr>
            <a:endParaRPr lang="es-ES" sz="1800" b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rot="16200000">
            <a:off x="5996781" y="2797969"/>
            <a:ext cx="906463" cy="396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 dirty="0">
                <a:solidFill>
                  <a:schemeClr val="accent4">
                    <a:lumMod val="10000"/>
                  </a:schemeClr>
                </a:solidFill>
                <a:ea typeface="PMingLiU" pitchFamily="18" charset="-120"/>
              </a:rPr>
              <a:t>READ</a:t>
            </a:r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rot="16200000">
            <a:off x="5454651" y="2816225"/>
            <a:ext cx="1003300" cy="396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 dirty="0">
                <a:solidFill>
                  <a:schemeClr val="accent4">
                    <a:lumMod val="10000"/>
                  </a:schemeClr>
                </a:solidFill>
                <a:ea typeface="PMingLiU" pitchFamily="18" charset="-120"/>
              </a:rPr>
              <a:t>WRITE</a:t>
            </a:r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1883169" name="Text Box 33"/>
          <p:cNvSpPr txBox="1">
            <a:spLocks noChangeArrowheads="1"/>
          </p:cNvSpPr>
          <p:nvPr/>
        </p:nvSpPr>
        <p:spPr bwMode="auto">
          <a:xfrm>
            <a:off x="6246813" y="1227138"/>
            <a:ext cx="409575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ra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83170" name="Line 34"/>
          <p:cNvSpPr>
            <a:spLocks noChangeShapeType="1"/>
          </p:cNvSpPr>
          <p:nvPr/>
        </p:nvSpPr>
        <p:spPr bwMode="auto">
          <a:xfrm rot="5400000" flipV="1">
            <a:off x="6026150" y="2017713"/>
            <a:ext cx="823913" cy="15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3171" name="Text Box 35"/>
          <p:cNvSpPr txBox="1">
            <a:spLocks noChangeArrowheads="1"/>
          </p:cNvSpPr>
          <p:nvPr/>
        </p:nvSpPr>
        <p:spPr bwMode="auto">
          <a:xfrm>
            <a:off x="5770563" y="1227138"/>
            <a:ext cx="509587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wa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83172" name="Line 36"/>
          <p:cNvSpPr>
            <a:spLocks noChangeShapeType="1"/>
          </p:cNvSpPr>
          <p:nvPr/>
        </p:nvSpPr>
        <p:spPr bwMode="auto">
          <a:xfrm rot="5400000" flipV="1">
            <a:off x="5549900" y="2017713"/>
            <a:ext cx="823913" cy="15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3173" name="Rectangle 37"/>
          <p:cNvSpPr>
            <a:spLocks noChangeArrowheads="1"/>
          </p:cNvSpPr>
          <p:nvPr/>
        </p:nvSpPr>
        <p:spPr bwMode="auto">
          <a:xfrm rot="-5400000">
            <a:off x="5876925" y="1458913"/>
            <a:ext cx="171450" cy="596900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3174" name="Oval 38"/>
          <p:cNvSpPr>
            <a:spLocks noChangeArrowheads="1"/>
          </p:cNvSpPr>
          <p:nvPr/>
        </p:nvSpPr>
        <p:spPr bwMode="auto">
          <a:xfrm>
            <a:off x="5886450" y="1676400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3175" name="Rectangle 39"/>
          <p:cNvSpPr>
            <a:spLocks noChangeArrowheads="1"/>
          </p:cNvSpPr>
          <p:nvPr/>
        </p:nvSpPr>
        <p:spPr bwMode="auto">
          <a:xfrm>
            <a:off x="5133975" y="2601913"/>
            <a:ext cx="152400" cy="758825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4000" b="0" baseline="7000">
              <a:latin typeface="Wingdings" pitchFamily="2" charset="2"/>
            </a:endParaRPr>
          </a:p>
        </p:txBody>
      </p:sp>
      <p:sp>
        <p:nvSpPr>
          <p:cNvPr id="1883176" name="Oval 40"/>
          <p:cNvSpPr>
            <a:spLocks noChangeArrowheads="1"/>
          </p:cNvSpPr>
          <p:nvPr/>
        </p:nvSpPr>
        <p:spPr bwMode="auto">
          <a:xfrm>
            <a:off x="5133975" y="2905125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3178" name="Rectangle 42"/>
          <p:cNvSpPr>
            <a:spLocks noChangeArrowheads="1"/>
          </p:cNvSpPr>
          <p:nvPr/>
        </p:nvSpPr>
        <p:spPr bwMode="auto">
          <a:xfrm rot="-5400000">
            <a:off x="5867400" y="1744663"/>
            <a:ext cx="171450" cy="596900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3179" name="Oval 43"/>
          <p:cNvSpPr>
            <a:spLocks noChangeArrowheads="1"/>
          </p:cNvSpPr>
          <p:nvPr/>
        </p:nvSpPr>
        <p:spPr bwMode="auto">
          <a:xfrm>
            <a:off x="5876925" y="1962150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3180" name="Text Box 44"/>
          <p:cNvSpPr txBox="1">
            <a:spLocks noChangeArrowheads="1"/>
          </p:cNvSpPr>
          <p:nvPr/>
        </p:nvSpPr>
        <p:spPr bwMode="auto">
          <a:xfrm>
            <a:off x="5095875" y="1835150"/>
            <a:ext cx="623888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wa’’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83181" name="Line 45"/>
          <p:cNvSpPr>
            <a:spLocks noChangeShapeType="1"/>
          </p:cNvSpPr>
          <p:nvPr/>
        </p:nvSpPr>
        <p:spPr bwMode="auto">
          <a:xfrm>
            <a:off x="5507038" y="2967038"/>
            <a:ext cx="9525" cy="715962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3182" name="Line 46"/>
          <p:cNvSpPr>
            <a:spLocks noChangeShapeType="1"/>
          </p:cNvSpPr>
          <p:nvPr/>
        </p:nvSpPr>
        <p:spPr bwMode="auto">
          <a:xfrm flipV="1">
            <a:off x="5522913" y="3659188"/>
            <a:ext cx="1398587" cy="15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3183" name="AutoShape 47"/>
          <p:cNvSpPr>
            <a:spLocks noChangeArrowheads="1"/>
          </p:cNvSpPr>
          <p:nvPr/>
        </p:nvSpPr>
        <p:spPr bwMode="auto">
          <a:xfrm rot="-5400000">
            <a:off x="3114676" y="4686300"/>
            <a:ext cx="1746250" cy="301625"/>
          </a:xfrm>
          <a:custGeom>
            <a:avLst/>
            <a:gdLst>
              <a:gd name="G0" fmla="+- 3455 0 0"/>
              <a:gd name="G1" fmla="+- 21600 0 3455"/>
              <a:gd name="G2" fmla="*/ 3455 1 2"/>
              <a:gd name="G3" fmla="+- 21600 0 G2"/>
              <a:gd name="G4" fmla="+/ 3455 21600 2"/>
              <a:gd name="G5" fmla="+/ G1 0 2"/>
              <a:gd name="G6" fmla="*/ 21600 21600 3455"/>
              <a:gd name="G7" fmla="*/ G6 1 2"/>
              <a:gd name="G8" fmla="+- 21600 0 G7"/>
              <a:gd name="G9" fmla="*/ 21600 1 2"/>
              <a:gd name="G10" fmla="+- 3455 0 G9"/>
              <a:gd name="G11" fmla="?: G10 G8 0"/>
              <a:gd name="G12" fmla="?: G10 G7 21600"/>
              <a:gd name="T0" fmla="*/ 19872 w 21600"/>
              <a:gd name="T1" fmla="*/ 10800 h 21600"/>
              <a:gd name="T2" fmla="*/ 10800 w 21600"/>
              <a:gd name="T3" fmla="*/ 21600 h 21600"/>
              <a:gd name="T4" fmla="*/ 1728 w 21600"/>
              <a:gd name="T5" fmla="*/ 10800 h 21600"/>
              <a:gd name="T6" fmla="*/ 10800 w 21600"/>
              <a:gd name="T7" fmla="*/ 0 h 21600"/>
              <a:gd name="T8" fmla="*/ 3528 w 21600"/>
              <a:gd name="T9" fmla="*/ 3528 h 21600"/>
              <a:gd name="T10" fmla="*/ 18072 w 21600"/>
              <a:gd name="T11" fmla="*/ 1807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55" y="21600"/>
                </a:lnTo>
                <a:lnTo>
                  <a:pt x="1814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0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en-US" b="0"/>
          </a:p>
        </p:txBody>
      </p:sp>
      <p:sp>
        <p:nvSpPr>
          <p:cNvPr id="1883184" name="Freeform 48"/>
          <p:cNvSpPr>
            <a:spLocks/>
          </p:cNvSpPr>
          <p:nvPr/>
        </p:nvSpPr>
        <p:spPr bwMode="auto">
          <a:xfrm>
            <a:off x="4152900" y="4048125"/>
            <a:ext cx="2743200" cy="752475"/>
          </a:xfrm>
          <a:custGeom>
            <a:avLst/>
            <a:gdLst/>
            <a:ahLst/>
            <a:cxnLst>
              <a:cxn ang="0">
                <a:pos x="0" y="474"/>
              </a:cxn>
              <a:cxn ang="0">
                <a:pos x="522" y="474"/>
              </a:cxn>
              <a:cxn ang="0">
                <a:pos x="522" y="0"/>
              </a:cxn>
              <a:cxn ang="0">
                <a:pos x="1728" y="0"/>
              </a:cxn>
            </a:cxnLst>
            <a:rect l="0" t="0" r="r" b="b"/>
            <a:pathLst>
              <a:path w="1728" h="474">
                <a:moveTo>
                  <a:pt x="0" y="474"/>
                </a:moveTo>
                <a:lnTo>
                  <a:pt x="522" y="474"/>
                </a:lnTo>
                <a:lnTo>
                  <a:pt x="522" y="0"/>
                </a:lnTo>
                <a:lnTo>
                  <a:pt x="1728" y="0"/>
                </a:lnTo>
              </a:path>
            </a:pathLst>
          </a:custGeom>
          <a:noFill/>
          <a:ln w="38100" cap="flat" cmpd="sng">
            <a:solidFill>
              <a:srgbClr val="FFFF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54"/>
          <p:cNvGrpSpPr>
            <a:grpSpLocks/>
          </p:cNvGrpSpPr>
          <p:nvPr/>
        </p:nvGrpSpPr>
        <p:grpSpPr bwMode="auto">
          <a:xfrm>
            <a:off x="4572000" y="4411663"/>
            <a:ext cx="152400" cy="758825"/>
            <a:chOff x="2880" y="3037"/>
            <a:chExt cx="96" cy="478"/>
          </a:xfrm>
        </p:grpSpPr>
        <p:sp>
          <p:nvSpPr>
            <p:cNvPr id="1883185" name="Rectangle 49"/>
            <p:cNvSpPr>
              <a:spLocks noChangeArrowheads="1"/>
            </p:cNvSpPr>
            <p:nvPr/>
          </p:nvSpPr>
          <p:spPr bwMode="auto">
            <a:xfrm>
              <a:off x="2880" y="3037"/>
              <a:ext cx="96" cy="47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4000" b="0" baseline="7000">
                <a:latin typeface="Wingdings" pitchFamily="2" charset="2"/>
              </a:endParaRPr>
            </a:p>
          </p:txBody>
        </p:sp>
        <p:sp>
          <p:nvSpPr>
            <p:cNvPr id="1883186" name="Oval 50"/>
            <p:cNvSpPr>
              <a:spLocks noChangeArrowheads="1"/>
            </p:cNvSpPr>
            <p:nvPr/>
          </p:nvSpPr>
          <p:spPr bwMode="auto">
            <a:xfrm>
              <a:off x="2880" y="3228"/>
              <a:ext cx="95" cy="96"/>
            </a:xfrm>
            <a:prstGeom prst="ellipse">
              <a:avLst/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83187" name="Freeform 51"/>
          <p:cNvSpPr>
            <a:spLocks/>
          </p:cNvSpPr>
          <p:nvPr/>
        </p:nvSpPr>
        <p:spPr bwMode="auto">
          <a:xfrm>
            <a:off x="3343275" y="3390900"/>
            <a:ext cx="466725" cy="1952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230"/>
              </a:cxn>
              <a:cxn ang="0">
                <a:pos x="294" y="1230"/>
              </a:cxn>
            </a:cxnLst>
            <a:rect l="0" t="0" r="r" b="b"/>
            <a:pathLst>
              <a:path w="294" h="1230">
                <a:moveTo>
                  <a:pt x="0" y="0"/>
                </a:moveTo>
                <a:lnTo>
                  <a:pt x="0" y="1230"/>
                </a:lnTo>
                <a:lnTo>
                  <a:pt x="294" y="1230"/>
                </a:lnTo>
              </a:path>
            </a:pathLst>
          </a:custGeom>
          <a:noFill/>
          <a:ln w="38100" cap="flat" cmpd="sng">
            <a:solidFill>
              <a:srgbClr val="FFFF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" name="Group 58"/>
          <p:cNvGrpSpPr>
            <a:grpSpLocks/>
          </p:cNvGrpSpPr>
          <p:nvPr/>
        </p:nvGrpSpPr>
        <p:grpSpPr bwMode="auto">
          <a:xfrm>
            <a:off x="4562475" y="2592388"/>
            <a:ext cx="152400" cy="758825"/>
            <a:chOff x="2874" y="1891"/>
            <a:chExt cx="96" cy="478"/>
          </a:xfrm>
        </p:grpSpPr>
        <p:sp>
          <p:nvSpPr>
            <p:cNvPr id="1883195" name="Rectangle 59"/>
            <p:cNvSpPr>
              <a:spLocks noChangeArrowheads="1"/>
            </p:cNvSpPr>
            <p:nvPr/>
          </p:nvSpPr>
          <p:spPr bwMode="auto">
            <a:xfrm>
              <a:off x="2874" y="1891"/>
              <a:ext cx="96" cy="47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4000" b="0" baseline="7000">
                <a:latin typeface="Wingdings" pitchFamily="2" charset="2"/>
              </a:endParaRPr>
            </a:p>
          </p:txBody>
        </p:sp>
        <p:sp>
          <p:nvSpPr>
            <p:cNvPr id="1883196" name="Oval 60"/>
            <p:cNvSpPr>
              <a:spLocks noChangeArrowheads="1"/>
            </p:cNvSpPr>
            <p:nvPr/>
          </p:nvSpPr>
          <p:spPr bwMode="auto">
            <a:xfrm>
              <a:off x="2874" y="2082"/>
              <a:ext cx="95" cy="96"/>
            </a:xfrm>
            <a:prstGeom prst="ellipse">
              <a:avLst/>
            </a:prstGeom>
            <a:solidFill>
              <a:schemeClr val="tx1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" name="Group 61"/>
          <p:cNvGrpSpPr>
            <a:grpSpLocks/>
          </p:cNvGrpSpPr>
          <p:nvPr/>
        </p:nvGrpSpPr>
        <p:grpSpPr bwMode="auto">
          <a:xfrm>
            <a:off x="4572000" y="4421188"/>
            <a:ext cx="152400" cy="758825"/>
            <a:chOff x="2880" y="3037"/>
            <a:chExt cx="96" cy="478"/>
          </a:xfrm>
        </p:grpSpPr>
        <p:sp>
          <p:nvSpPr>
            <p:cNvPr id="1883198" name="Rectangle 62"/>
            <p:cNvSpPr>
              <a:spLocks noChangeArrowheads="1"/>
            </p:cNvSpPr>
            <p:nvPr/>
          </p:nvSpPr>
          <p:spPr bwMode="auto">
            <a:xfrm>
              <a:off x="2880" y="3037"/>
              <a:ext cx="96" cy="47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4000" b="0" baseline="7000">
                <a:latin typeface="Wingdings" pitchFamily="2" charset="2"/>
              </a:endParaRPr>
            </a:p>
          </p:txBody>
        </p:sp>
        <p:sp>
          <p:nvSpPr>
            <p:cNvPr id="1883199" name="Oval 63"/>
            <p:cNvSpPr>
              <a:spLocks noChangeArrowheads="1"/>
            </p:cNvSpPr>
            <p:nvPr/>
          </p:nvSpPr>
          <p:spPr bwMode="auto">
            <a:xfrm>
              <a:off x="2880" y="3228"/>
              <a:ext cx="95" cy="96"/>
            </a:xfrm>
            <a:prstGeom prst="ellipse">
              <a:avLst/>
            </a:prstGeom>
            <a:solidFill>
              <a:schemeClr val="tx1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33333E-6 L -0.05208 -3.33333E-6 L -0.05208 -0.07222 L -0.12916 -0.07222 " pathEditMode="relative" ptsTypes="AAAA">
                                      <p:cBhvr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33333E-6 L -0.05312 -3.33333E-6 L -0.05312 0.06111 L -0.14791 0.06111 " pathEditMode="relative" ptsTypes="AAAA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11111E-6 L -0.05312 -1.11111E-6 L -0.05312 -0.05417 L -0.12708 -0.05417 L -0.12812 -0.3375 " pathEditMode="relative" ptsTypes="AAAAA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 L -0.0552 0 L -0.0552 0.08056 L -0.1427 0.07778 L -0.1427 -0.20417 L -0.14895 -0.20694 " pathEditMode="relative" ptsTypes="AAAAAA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916 -0.07222 L -0.40069 -0.07222 L -0.40069 0.06296 " pathEditMode="relative" rAng="0" ptsTypes="AAA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00" y="68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895 -0.20556 L -0.40103 -0.20695 " pathEditMode="relative" ptsTypes="AA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0173 -0.20371 L -0.40173 0.16018 L 0.38369 0.16157 L 0.38161 -0.19954 L 0.35452 -0.19954 " pathEditMode="relative" ptsTypes="AAAAA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5186" name="Freeform 2"/>
          <p:cNvSpPr>
            <a:spLocks/>
          </p:cNvSpPr>
          <p:nvPr/>
        </p:nvSpPr>
        <p:spPr bwMode="auto">
          <a:xfrm>
            <a:off x="3362325" y="2466975"/>
            <a:ext cx="447675" cy="1952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230"/>
              </a:cxn>
              <a:cxn ang="0">
                <a:pos x="162" y="1230"/>
              </a:cxn>
            </a:cxnLst>
            <a:rect l="0" t="0" r="r" b="b"/>
            <a:pathLst>
              <a:path w="162" h="1230">
                <a:moveTo>
                  <a:pt x="0" y="0"/>
                </a:moveTo>
                <a:lnTo>
                  <a:pt x="0" y="1230"/>
                </a:lnTo>
                <a:lnTo>
                  <a:pt x="162" y="1230"/>
                </a:lnTo>
              </a:path>
            </a:pathLst>
          </a:custGeom>
          <a:noFill/>
          <a:ln w="38100" cap="flat" cmpd="sng">
            <a:solidFill>
              <a:srgbClr val="FFFF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5187" name="Line 3"/>
          <p:cNvSpPr>
            <a:spLocks noChangeShapeType="1"/>
          </p:cNvSpPr>
          <p:nvPr/>
        </p:nvSpPr>
        <p:spPr bwMode="auto">
          <a:xfrm rot="5400000" flipV="1">
            <a:off x="6687344" y="1823244"/>
            <a:ext cx="0" cy="468312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5188" name="Line 4"/>
          <p:cNvSpPr>
            <a:spLocks noChangeShapeType="1"/>
          </p:cNvSpPr>
          <p:nvPr/>
        </p:nvSpPr>
        <p:spPr bwMode="auto">
          <a:xfrm>
            <a:off x="7073900" y="2289175"/>
            <a:ext cx="0" cy="45561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5189" name="Line 5"/>
          <p:cNvSpPr>
            <a:spLocks noChangeShapeType="1"/>
          </p:cNvSpPr>
          <p:nvPr/>
        </p:nvSpPr>
        <p:spPr bwMode="auto">
          <a:xfrm>
            <a:off x="5313363" y="2976563"/>
            <a:ext cx="446087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519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ea typeface="PMingLiU" pitchFamily="18" charset="-120"/>
              </a:rPr>
              <a:t>Pipelining using elasticity</a:t>
            </a:r>
            <a:endParaRPr lang="en-US"/>
          </a:p>
        </p:txBody>
      </p:sp>
      <p:sp>
        <p:nvSpPr>
          <p:cNvPr id="1885191" name="AutoShape 7"/>
          <p:cNvSpPr>
            <a:spLocks noChangeArrowheads="1"/>
          </p:cNvSpPr>
          <p:nvPr/>
        </p:nvSpPr>
        <p:spPr bwMode="auto">
          <a:xfrm rot="-5400000">
            <a:off x="3114676" y="2819400"/>
            <a:ext cx="1746250" cy="301625"/>
          </a:xfrm>
          <a:custGeom>
            <a:avLst/>
            <a:gdLst>
              <a:gd name="G0" fmla="+- 3455 0 0"/>
              <a:gd name="G1" fmla="+- 21600 0 3455"/>
              <a:gd name="G2" fmla="*/ 3455 1 2"/>
              <a:gd name="G3" fmla="+- 21600 0 G2"/>
              <a:gd name="G4" fmla="+/ 3455 21600 2"/>
              <a:gd name="G5" fmla="+/ G1 0 2"/>
              <a:gd name="G6" fmla="*/ 21600 21600 3455"/>
              <a:gd name="G7" fmla="*/ G6 1 2"/>
              <a:gd name="G8" fmla="+- 21600 0 G7"/>
              <a:gd name="G9" fmla="*/ 21600 1 2"/>
              <a:gd name="G10" fmla="+- 3455 0 G9"/>
              <a:gd name="G11" fmla="?: G10 G8 0"/>
              <a:gd name="G12" fmla="?: G10 G7 21600"/>
              <a:gd name="T0" fmla="*/ 19872 w 21600"/>
              <a:gd name="T1" fmla="*/ 10800 h 21600"/>
              <a:gd name="T2" fmla="*/ 10800 w 21600"/>
              <a:gd name="T3" fmla="*/ 21600 h 21600"/>
              <a:gd name="T4" fmla="*/ 1728 w 21600"/>
              <a:gd name="T5" fmla="*/ 10800 h 21600"/>
              <a:gd name="T6" fmla="*/ 10800 w 21600"/>
              <a:gd name="T7" fmla="*/ 0 h 21600"/>
              <a:gd name="T8" fmla="*/ 3528 w 21600"/>
              <a:gd name="T9" fmla="*/ 3528 h 21600"/>
              <a:gd name="T10" fmla="*/ 18072 w 21600"/>
              <a:gd name="T11" fmla="*/ 1807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55" y="21600"/>
                </a:lnTo>
                <a:lnTo>
                  <a:pt x="1814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0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en-US" b="0"/>
          </a:p>
        </p:txBody>
      </p:sp>
      <p:sp>
        <p:nvSpPr>
          <p:cNvPr id="1885192" name="Line 8"/>
          <p:cNvSpPr>
            <a:spLocks noChangeShapeType="1"/>
          </p:cNvSpPr>
          <p:nvPr/>
        </p:nvSpPr>
        <p:spPr bwMode="auto">
          <a:xfrm flipV="1">
            <a:off x="2963863" y="3403600"/>
            <a:ext cx="847725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5193" name="Line 9"/>
          <p:cNvSpPr>
            <a:spLocks noChangeShapeType="1"/>
          </p:cNvSpPr>
          <p:nvPr/>
        </p:nvSpPr>
        <p:spPr bwMode="auto">
          <a:xfrm flipV="1">
            <a:off x="1863725" y="3403600"/>
            <a:ext cx="566738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5194" name="Line 10"/>
          <p:cNvSpPr>
            <a:spLocks noChangeShapeType="1"/>
          </p:cNvSpPr>
          <p:nvPr/>
        </p:nvSpPr>
        <p:spPr bwMode="auto">
          <a:xfrm flipV="1">
            <a:off x="3244850" y="2479675"/>
            <a:ext cx="566738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5195" name="Oval 11"/>
          <p:cNvSpPr>
            <a:spLocks noChangeArrowheads="1"/>
          </p:cNvSpPr>
          <p:nvPr/>
        </p:nvSpPr>
        <p:spPr bwMode="auto">
          <a:xfrm>
            <a:off x="2733675" y="2228850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A</a:t>
            </a:r>
          </a:p>
        </p:txBody>
      </p:sp>
      <p:sp>
        <p:nvSpPr>
          <p:cNvPr id="1885196" name="Oval 12"/>
          <p:cNvSpPr>
            <a:spLocks noChangeArrowheads="1"/>
          </p:cNvSpPr>
          <p:nvPr/>
        </p:nvSpPr>
        <p:spPr bwMode="auto">
          <a:xfrm>
            <a:off x="2447925" y="3143250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B2</a:t>
            </a:r>
          </a:p>
        </p:txBody>
      </p:sp>
      <p:sp>
        <p:nvSpPr>
          <p:cNvPr id="1885197" name="Oval 13"/>
          <p:cNvSpPr>
            <a:spLocks noChangeArrowheads="1"/>
          </p:cNvSpPr>
          <p:nvPr/>
        </p:nvSpPr>
        <p:spPr bwMode="auto">
          <a:xfrm>
            <a:off x="1352550" y="3143250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B1</a:t>
            </a:r>
          </a:p>
        </p:txBody>
      </p:sp>
      <p:sp>
        <p:nvSpPr>
          <p:cNvPr id="1885198" name="Freeform 14"/>
          <p:cNvSpPr>
            <a:spLocks/>
          </p:cNvSpPr>
          <p:nvPr/>
        </p:nvSpPr>
        <p:spPr bwMode="auto">
          <a:xfrm>
            <a:off x="981075" y="2476500"/>
            <a:ext cx="7181850" cy="3409950"/>
          </a:xfrm>
          <a:custGeom>
            <a:avLst/>
            <a:gdLst/>
            <a:ahLst/>
            <a:cxnLst>
              <a:cxn ang="0">
                <a:pos x="3930" y="606"/>
              </a:cxn>
              <a:cxn ang="0">
                <a:pos x="4524" y="606"/>
              </a:cxn>
              <a:cxn ang="0">
                <a:pos x="4524" y="2148"/>
              </a:cxn>
              <a:cxn ang="0">
                <a:pos x="0" y="2148"/>
              </a:cxn>
              <a:cxn ang="0">
                <a:pos x="0" y="0"/>
              </a:cxn>
              <a:cxn ang="0">
                <a:pos x="1092" y="0"/>
              </a:cxn>
            </a:cxnLst>
            <a:rect l="0" t="0" r="r" b="b"/>
            <a:pathLst>
              <a:path w="4524" h="2148">
                <a:moveTo>
                  <a:pt x="3930" y="606"/>
                </a:moveTo>
                <a:lnTo>
                  <a:pt x="4524" y="606"/>
                </a:lnTo>
                <a:lnTo>
                  <a:pt x="4524" y="2148"/>
                </a:lnTo>
                <a:lnTo>
                  <a:pt x="0" y="2148"/>
                </a:lnTo>
                <a:lnTo>
                  <a:pt x="0" y="0"/>
                </a:lnTo>
                <a:lnTo>
                  <a:pt x="1092" y="0"/>
                </a:lnTo>
              </a:path>
            </a:pathLst>
          </a:custGeom>
          <a:noFill/>
          <a:ln w="38100" cap="flat" cmpd="sng">
            <a:solidFill>
              <a:srgbClr val="FFFF00"/>
            </a:solidFill>
            <a:prstDash val="solid"/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5199" name="Line 15"/>
          <p:cNvSpPr>
            <a:spLocks noChangeShapeType="1"/>
          </p:cNvSpPr>
          <p:nvPr/>
        </p:nvSpPr>
        <p:spPr bwMode="auto">
          <a:xfrm flipV="1">
            <a:off x="977900" y="3403600"/>
            <a:ext cx="34766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5200" name="Text Box 16"/>
          <p:cNvSpPr txBox="1">
            <a:spLocks noChangeArrowheads="1"/>
          </p:cNvSpPr>
          <p:nvPr/>
        </p:nvSpPr>
        <p:spPr bwMode="auto">
          <a:xfrm>
            <a:off x="261938" y="1352550"/>
            <a:ext cx="4516437" cy="635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2800"/>
              <a:t>Retiming with anti-tokens</a:t>
            </a:r>
          </a:p>
        </p:txBody>
      </p:sp>
      <p:sp>
        <p:nvSpPr>
          <p:cNvPr id="1885201" name="Text Box 17"/>
          <p:cNvSpPr txBox="1">
            <a:spLocks noChangeArrowheads="1"/>
          </p:cNvSpPr>
          <p:nvPr/>
        </p:nvSpPr>
        <p:spPr bwMode="auto">
          <a:xfrm>
            <a:off x="7327900" y="3016250"/>
            <a:ext cx="409575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rd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85202" name="Line 18"/>
          <p:cNvSpPr>
            <a:spLocks noChangeShapeType="1"/>
          </p:cNvSpPr>
          <p:nvPr/>
        </p:nvSpPr>
        <p:spPr bwMode="auto">
          <a:xfrm>
            <a:off x="4164013" y="2967038"/>
            <a:ext cx="1428750" cy="95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5203" name="Line 19"/>
          <p:cNvSpPr>
            <a:spLocks noChangeShapeType="1"/>
          </p:cNvSpPr>
          <p:nvPr/>
        </p:nvSpPr>
        <p:spPr bwMode="auto">
          <a:xfrm rot="5400000" flipV="1">
            <a:off x="6440488" y="1730375"/>
            <a:ext cx="0" cy="9652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5204" name="Line 20"/>
          <p:cNvSpPr>
            <a:spLocks noChangeShapeType="1"/>
          </p:cNvSpPr>
          <p:nvPr/>
        </p:nvSpPr>
        <p:spPr bwMode="auto">
          <a:xfrm rot="5400000" flipV="1">
            <a:off x="6439694" y="1418432"/>
            <a:ext cx="0" cy="963612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5205" name="Rectangle 21"/>
          <p:cNvSpPr>
            <a:spLocks noChangeArrowheads="1"/>
          </p:cNvSpPr>
          <p:nvPr/>
        </p:nvSpPr>
        <p:spPr bwMode="auto">
          <a:xfrm>
            <a:off x="6921500" y="1757363"/>
            <a:ext cx="303213" cy="531812"/>
          </a:xfrm>
          <a:prstGeom prst="rect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zh-TW" b="0">
                <a:ea typeface="PMingLiU" pitchFamily="18" charset="-120"/>
              </a:rPr>
              <a:t>=</a:t>
            </a:r>
            <a:endParaRPr lang="en-US" b="0"/>
          </a:p>
        </p:txBody>
      </p:sp>
      <p:sp>
        <p:nvSpPr>
          <p:cNvPr id="1885206" name="AutoShape 22"/>
          <p:cNvSpPr>
            <a:spLocks noChangeArrowheads="1"/>
          </p:cNvSpPr>
          <p:nvPr/>
        </p:nvSpPr>
        <p:spPr bwMode="auto">
          <a:xfrm rot="-5400000">
            <a:off x="6200776" y="3314700"/>
            <a:ext cx="1746250" cy="301625"/>
          </a:xfrm>
          <a:custGeom>
            <a:avLst/>
            <a:gdLst>
              <a:gd name="G0" fmla="+- 3455 0 0"/>
              <a:gd name="G1" fmla="+- 21600 0 3455"/>
              <a:gd name="G2" fmla="*/ 3455 1 2"/>
              <a:gd name="G3" fmla="+- 21600 0 G2"/>
              <a:gd name="G4" fmla="+/ 3455 21600 2"/>
              <a:gd name="G5" fmla="+/ G1 0 2"/>
              <a:gd name="G6" fmla="*/ 21600 21600 3455"/>
              <a:gd name="G7" fmla="*/ G6 1 2"/>
              <a:gd name="G8" fmla="+- 21600 0 G7"/>
              <a:gd name="G9" fmla="*/ 21600 1 2"/>
              <a:gd name="G10" fmla="+- 3455 0 G9"/>
              <a:gd name="G11" fmla="?: G10 G8 0"/>
              <a:gd name="G12" fmla="?: G10 G7 21600"/>
              <a:gd name="T0" fmla="*/ 19872 w 21600"/>
              <a:gd name="T1" fmla="*/ 10800 h 21600"/>
              <a:gd name="T2" fmla="*/ 10800 w 21600"/>
              <a:gd name="T3" fmla="*/ 21600 h 21600"/>
              <a:gd name="T4" fmla="*/ 1728 w 21600"/>
              <a:gd name="T5" fmla="*/ 10800 h 21600"/>
              <a:gd name="T6" fmla="*/ 10800 w 21600"/>
              <a:gd name="T7" fmla="*/ 0 h 21600"/>
              <a:gd name="T8" fmla="*/ 3528 w 21600"/>
              <a:gd name="T9" fmla="*/ 3528 h 21600"/>
              <a:gd name="T10" fmla="*/ 18072 w 21600"/>
              <a:gd name="T11" fmla="*/ 1807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55" y="21600"/>
                </a:lnTo>
                <a:lnTo>
                  <a:pt x="1814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0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en-US" b="0"/>
          </a:p>
        </p:txBody>
      </p:sp>
      <p:sp>
        <p:nvSpPr>
          <p:cNvPr id="1885207" name="Line 23"/>
          <p:cNvSpPr>
            <a:spLocks noChangeShapeType="1"/>
          </p:cNvSpPr>
          <p:nvPr/>
        </p:nvSpPr>
        <p:spPr bwMode="auto">
          <a:xfrm flipV="1">
            <a:off x="6084888" y="2995613"/>
            <a:ext cx="836612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5208" name="Text Box 24"/>
          <p:cNvSpPr txBox="1">
            <a:spLocks noChangeArrowheads="1"/>
          </p:cNvSpPr>
          <p:nvPr/>
        </p:nvSpPr>
        <p:spPr bwMode="auto">
          <a:xfrm>
            <a:off x="5100638" y="1558925"/>
            <a:ext cx="566737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wa’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85212" name="Rectangle 41"/>
          <p:cNvSpPr>
            <a:spLocks noChangeArrowheads="1"/>
          </p:cNvSpPr>
          <p:nvPr/>
        </p:nvSpPr>
        <p:spPr bwMode="auto">
          <a:xfrm rot="-5400000">
            <a:off x="5660232" y="2580481"/>
            <a:ext cx="1047750" cy="823913"/>
          </a:xfrm>
          <a:prstGeom prst="rect">
            <a:avLst/>
          </a:prstGeom>
          <a:solidFill>
            <a:schemeClr val="tx1"/>
          </a:solidFill>
          <a:ln w="38100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pPr algn="ctr" defTabSz="914400" eaLnBrk="0" hangingPunct="0">
              <a:lnSpc>
                <a:spcPct val="100000"/>
              </a:lnSpc>
              <a:buClrTx/>
              <a:buSzTx/>
              <a:buFontTx/>
              <a:buNone/>
            </a:pPr>
            <a:endParaRPr lang="es-ES" b="0">
              <a:solidFill>
                <a:srgbClr val="000000"/>
              </a:solidFill>
            </a:endParaRPr>
          </a:p>
        </p:txBody>
      </p:sp>
      <p:sp>
        <p:nvSpPr>
          <p:cNvPr id="1885213" name="Rectangle 45"/>
          <p:cNvSpPr>
            <a:spLocks noChangeArrowheads="1"/>
          </p:cNvSpPr>
          <p:nvPr/>
        </p:nvSpPr>
        <p:spPr bwMode="auto">
          <a:xfrm rot="-5400000">
            <a:off x="5671344" y="2909094"/>
            <a:ext cx="1046163" cy="161925"/>
          </a:xfrm>
          <a:prstGeom prst="rect">
            <a:avLst/>
          </a:prstGeom>
          <a:solidFill>
            <a:srgbClr val="FF0000"/>
          </a:solidFill>
          <a:ln w="38100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pPr algn="ctr" defTabSz="914400"/>
            <a:endParaRPr lang="es-ES" b="0"/>
          </a:p>
        </p:txBody>
      </p:sp>
      <p:sp>
        <p:nvSpPr>
          <p:cNvPr id="1885214" name="Oval 46"/>
          <p:cNvSpPr>
            <a:spLocks noChangeArrowheads="1"/>
          </p:cNvSpPr>
          <p:nvPr/>
        </p:nvSpPr>
        <p:spPr bwMode="auto">
          <a:xfrm>
            <a:off x="6121400" y="2921000"/>
            <a:ext cx="136525" cy="131763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</a:pPr>
            <a:endParaRPr lang="es-ES" sz="1800" b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rot="16200000">
            <a:off x="5996781" y="2797969"/>
            <a:ext cx="906463" cy="396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 dirty="0">
                <a:solidFill>
                  <a:schemeClr val="accent4">
                    <a:lumMod val="10000"/>
                  </a:schemeClr>
                </a:solidFill>
                <a:ea typeface="PMingLiU" pitchFamily="18" charset="-120"/>
              </a:rPr>
              <a:t>READ</a:t>
            </a:r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rot="16200000">
            <a:off x="5454651" y="2816225"/>
            <a:ext cx="1003300" cy="396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 dirty="0">
                <a:solidFill>
                  <a:schemeClr val="accent4">
                    <a:lumMod val="10000"/>
                  </a:schemeClr>
                </a:solidFill>
                <a:ea typeface="PMingLiU" pitchFamily="18" charset="-120"/>
              </a:rPr>
              <a:t>WRITE</a:t>
            </a:r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1885217" name="Text Box 33"/>
          <p:cNvSpPr txBox="1">
            <a:spLocks noChangeArrowheads="1"/>
          </p:cNvSpPr>
          <p:nvPr/>
        </p:nvSpPr>
        <p:spPr bwMode="auto">
          <a:xfrm>
            <a:off x="6246813" y="1227138"/>
            <a:ext cx="409575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ra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85218" name="Line 34"/>
          <p:cNvSpPr>
            <a:spLocks noChangeShapeType="1"/>
          </p:cNvSpPr>
          <p:nvPr/>
        </p:nvSpPr>
        <p:spPr bwMode="auto">
          <a:xfrm rot="5400000" flipV="1">
            <a:off x="6026150" y="2017713"/>
            <a:ext cx="823913" cy="15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5219" name="Text Box 35"/>
          <p:cNvSpPr txBox="1">
            <a:spLocks noChangeArrowheads="1"/>
          </p:cNvSpPr>
          <p:nvPr/>
        </p:nvSpPr>
        <p:spPr bwMode="auto">
          <a:xfrm>
            <a:off x="5770563" y="1227138"/>
            <a:ext cx="509587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wa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85220" name="Line 36"/>
          <p:cNvSpPr>
            <a:spLocks noChangeShapeType="1"/>
          </p:cNvSpPr>
          <p:nvPr/>
        </p:nvSpPr>
        <p:spPr bwMode="auto">
          <a:xfrm rot="5400000" flipV="1">
            <a:off x="5549900" y="2017713"/>
            <a:ext cx="823913" cy="15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5221" name="Rectangle 37"/>
          <p:cNvSpPr>
            <a:spLocks noChangeArrowheads="1"/>
          </p:cNvSpPr>
          <p:nvPr/>
        </p:nvSpPr>
        <p:spPr bwMode="auto">
          <a:xfrm rot="-5400000">
            <a:off x="5876925" y="1458913"/>
            <a:ext cx="171450" cy="596900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5222" name="Oval 38"/>
          <p:cNvSpPr>
            <a:spLocks noChangeArrowheads="1"/>
          </p:cNvSpPr>
          <p:nvPr/>
        </p:nvSpPr>
        <p:spPr bwMode="auto">
          <a:xfrm>
            <a:off x="5886450" y="1676400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5225" name="Rectangle 41"/>
          <p:cNvSpPr>
            <a:spLocks noChangeArrowheads="1"/>
          </p:cNvSpPr>
          <p:nvPr/>
        </p:nvSpPr>
        <p:spPr bwMode="auto">
          <a:xfrm rot="-5400000">
            <a:off x="5867400" y="1744663"/>
            <a:ext cx="171450" cy="596900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5226" name="Oval 42"/>
          <p:cNvSpPr>
            <a:spLocks noChangeArrowheads="1"/>
          </p:cNvSpPr>
          <p:nvPr/>
        </p:nvSpPr>
        <p:spPr bwMode="auto">
          <a:xfrm>
            <a:off x="5876925" y="1962150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5227" name="Text Box 43"/>
          <p:cNvSpPr txBox="1">
            <a:spLocks noChangeArrowheads="1"/>
          </p:cNvSpPr>
          <p:nvPr/>
        </p:nvSpPr>
        <p:spPr bwMode="auto">
          <a:xfrm>
            <a:off x="5095875" y="1835150"/>
            <a:ext cx="623888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wa’’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85228" name="Line 44"/>
          <p:cNvSpPr>
            <a:spLocks noChangeShapeType="1"/>
          </p:cNvSpPr>
          <p:nvPr/>
        </p:nvSpPr>
        <p:spPr bwMode="auto">
          <a:xfrm>
            <a:off x="5507038" y="2967038"/>
            <a:ext cx="9525" cy="715962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5229" name="Line 45"/>
          <p:cNvSpPr>
            <a:spLocks noChangeShapeType="1"/>
          </p:cNvSpPr>
          <p:nvPr/>
        </p:nvSpPr>
        <p:spPr bwMode="auto">
          <a:xfrm flipV="1">
            <a:off x="5522913" y="3659188"/>
            <a:ext cx="1398587" cy="15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5230" name="AutoShape 46"/>
          <p:cNvSpPr>
            <a:spLocks noChangeArrowheads="1"/>
          </p:cNvSpPr>
          <p:nvPr/>
        </p:nvSpPr>
        <p:spPr bwMode="auto">
          <a:xfrm rot="-5400000">
            <a:off x="3114676" y="4686300"/>
            <a:ext cx="1746250" cy="301625"/>
          </a:xfrm>
          <a:custGeom>
            <a:avLst/>
            <a:gdLst>
              <a:gd name="G0" fmla="+- 3455 0 0"/>
              <a:gd name="G1" fmla="+- 21600 0 3455"/>
              <a:gd name="G2" fmla="*/ 3455 1 2"/>
              <a:gd name="G3" fmla="+- 21600 0 G2"/>
              <a:gd name="G4" fmla="+/ 3455 21600 2"/>
              <a:gd name="G5" fmla="+/ G1 0 2"/>
              <a:gd name="G6" fmla="*/ 21600 21600 3455"/>
              <a:gd name="G7" fmla="*/ G6 1 2"/>
              <a:gd name="G8" fmla="+- 21600 0 G7"/>
              <a:gd name="G9" fmla="*/ 21600 1 2"/>
              <a:gd name="G10" fmla="+- 3455 0 G9"/>
              <a:gd name="G11" fmla="?: G10 G8 0"/>
              <a:gd name="G12" fmla="?: G10 G7 21600"/>
              <a:gd name="T0" fmla="*/ 19872 w 21600"/>
              <a:gd name="T1" fmla="*/ 10800 h 21600"/>
              <a:gd name="T2" fmla="*/ 10800 w 21600"/>
              <a:gd name="T3" fmla="*/ 21600 h 21600"/>
              <a:gd name="T4" fmla="*/ 1728 w 21600"/>
              <a:gd name="T5" fmla="*/ 10800 h 21600"/>
              <a:gd name="T6" fmla="*/ 10800 w 21600"/>
              <a:gd name="T7" fmla="*/ 0 h 21600"/>
              <a:gd name="T8" fmla="*/ 3528 w 21600"/>
              <a:gd name="T9" fmla="*/ 3528 h 21600"/>
              <a:gd name="T10" fmla="*/ 18072 w 21600"/>
              <a:gd name="T11" fmla="*/ 1807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55" y="21600"/>
                </a:lnTo>
                <a:lnTo>
                  <a:pt x="1814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0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en-US" b="0"/>
          </a:p>
        </p:txBody>
      </p:sp>
      <p:sp>
        <p:nvSpPr>
          <p:cNvPr id="1885231" name="Freeform 47"/>
          <p:cNvSpPr>
            <a:spLocks/>
          </p:cNvSpPr>
          <p:nvPr/>
        </p:nvSpPr>
        <p:spPr bwMode="auto">
          <a:xfrm>
            <a:off x="4152900" y="4048125"/>
            <a:ext cx="2743200" cy="752475"/>
          </a:xfrm>
          <a:custGeom>
            <a:avLst/>
            <a:gdLst/>
            <a:ahLst/>
            <a:cxnLst>
              <a:cxn ang="0">
                <a:pos x="0" y="474"/>
              </a:cxn>
              <a:cxn ang="0">
                <a:pos x="522" y="474"/>
              </a:cxn>
              <a:cxn ang="0">
                <a:pos x="522" y="0"/>
              </a:cxn>
              <a:cxn ang="0">
                <a:pos x="1728" y="0"/>
              </a:cxn>
            </a:cxnLst>
            <a:rect l="0" t="0" r="r" b="b"/>
            <a:pathLst>
              <a:path w="1728" h="474">
                <a:moveTo>
                  <a:pt x="0" y="474"/>
                </a:moveTo>
                <a:lnTo>
                  <a:pt x="522" y="474"/>
                </a:lnTo>
                <a:lnTo>
                  <a:pt x="522" y="0"/>
                </a:lnTo>
                <a:lnTo>
                  <a:pt x="1728" y="0"/>
                </a:lnTo>
              </a:path>
            </a:pathLst>
          </a:custGeom>
          <a:noFill/>
          <a:ln w="38100" cap="flat" cmpd="sng">
            <a:solidFill>
              <a:srgbClr val="FFFF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48"/>
          <p:cNvGrpSpPr>
            <a:grpSpLocks/>
          </p:cNvGrpSpPr>
          <p:nvPr/>
        </p:nvGrpSpPr>
        <p:grpSpPr bwMode="auto">
          <a:xfrm>
            <a:off x="7810500" y="3040063"/>
            <a:ext cx="152400" cy="758825"/>
            <a:chOff x="2880" y="3037"/>
            <a:chExt cx="96" cy="478"/>
          </a:xfrm>
        </p:grpSpPr>
        <p:sp>
          <p:nvSpPr>
            <p:cNvPr id="1885233" name="Rectangle 49"/>
            <p:cNvSpPr>
              <a:spLocks noChangeArrowheads="1"/>
            </p:cNvSpPr>
            <p:nvPr/>
          </p:nvSpPr>
          <p:spPr bwMode="auto">
            <a:xfrm>
              <a:off x="2880" y="3037"/>
              <a:ext cx="96" cy="47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4000" b="0" baseline="7000">
                <a:latin typeface="Wingdings" pitchFamily="2" charset="2"/>
              </a:endParaRPr>
            </a:p>
          </p:txBody>
        </p:sp>
        <p:sp>
          <p:nvSpPr>
            <p:cNvPr id="1885234" name="Oval 50"/>
            <p:cNvSpPr>
              <a:spLocks noChangeArrowheads="1"/>
            </p:cNvSpPr>
            <p:nvPr/>
          </p:nvSpPr>
          <p:spPr bwMode="auto">
            <a:xfrm>
              <a:off x="2880" y="3228"/>
              <a:ext cx="95" cy="96"/>
            </a:xfrm>
            <a:prstGeom prst="ellipse">
              <a:avLst/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85235" name="Freeform 51"/>
          <p:cNvSpPr>
            <a:spLocks/>
          </p:cNvSpPr>
          <p:nvPr/>
        </p:nvSpPr>
        <p:spPr bwMode="auto">
          <a:xfrm>
            <a:off x="3076575" y="3390900"/>
            <a:ext cx="733425" cy="1952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230"/>
              </a:cxn>
              <a:cxn ang="0">
                <a:pos x="294" y="1230"/>
              </a:cxn>
            </a:cxnLst>
            <a:rect l="0" t="0" r="r" b="b"/>
            <a:pathLst>
              <a:path w="294" h="1230">
                <a:moveTo>
                  <a:pt x="0" y="0"/>
                </a:moveTo>
                <a:lnTo>
                  <a:pt x="0" y="1230"/>
                </a:lnTo>
                <a:lnTo>
                  <a:pt x="294" y="1230"/>
                </a:lnTo>
              </a:path>
            </a:pathLst>
          </a:custGeom>
          <a:noFill/>
          <a:ln w="38100" cap="flat" cmpd="sng">
            <a:solidFill>
              <a:srgbClr val="FFFF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55"/>
          <p:cNvGrpSpPr>
            <a:grpSpLocks/>
          </p:cNvGrpSpPr>
          <p:nvPr/>
        </p:nvGrpSpPr>
        <p:grpSpPr bwMode="auto">
          <a:xfrm>
            <a:off x="7810500" y="3049588"/>
            <a:ext cx="152400" cy="758825"/>
            <a:chOff x="2880" y="3037"/>
            <a:chExt cx="96" cy="478"/>
          </a:xfrm>
        </p:grpSpPr>
        <p:sp>
          <p:nvSpPr>
            <p:cNvPr id="1885240" name="Rectangle 56"/>
            <p:cNvSpPr>
              <a:spLocks noChangeArrowheads="1"/>
            </p:cNvSpPr>
            <p:nvPr/>
          </p:nvSpPr>
          <p:spPr bwMode="auto">
            <a:xfrm>
              <a:off x="2880" y="3037"/>
              <a:ext cx="96" cy="47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4000" b="0" baseline="7000">
                <a:latin typeface="Wingdings" pitchFamily="2" charset="2"/>
              </a:endParaRPr>
            </a:p>
          </p:txBody>
        </p:sp>
        <p:sp>
          <p:nvSpPr>
            <p:cNvPr id="1885241" name="Oval 57"/>
            <p:cNvSpPr>
              <a:spLocks noChangeArrowheads="1"/>
            </p:cNvSpPr>
            <p:nvPr/>
          </p:nvSpPr>
          <p:spPr bwMode="auto">
            <a:xfrm>
              <a:off x="2880" y="3228"/>
              <a:ext cx="95" cy="96"/>
            </a:xfrm>
            <a:prstGeom prst="ellipse">
              <a:avLst/>
            </a:prstGeom>
            <a:solidFill>
              <a:schemeClr val="tx1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85242" name="AutoShape 58"/>
          <p:cNvSpPr>
            <a:spLocks noChangeArrowheads="1"/>
          </p:cNvSpPr>
          <p:nvPr/>
        </p:nvSpPr>
        <p:spPr bwMode="auto">
          <a:xfrm>
            <a:off x="3389313" y="5346700"/>
            <a:ext cx="379412" cy="455613"/>
          </a:xfrm>
          <a:prstGeom prst="upArrowCallout">
            <a:avLst>
              <a:gd name="adj1" fmla="val 25000"/>
              <a:gd name="adj2" fmla="val 25000"/>
              <a:gd name="adj3" fmla="val 20014"/>
              <a:gd name="adj4" fmla="val 66667"/>
            </a:avLst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>
                <a:solidFill>
                  <a:srgbClr val="001DD6"/>
                </a:solidFill>
              </a:rPr>
              <a:t>-1</a:t>
            </a:r>
          </a:p>
        </p:txBody>
      </p:sp>
      <p:sp>
        <p:nvSpPr>
          <p:cNvPr id="1885243" name="Rectangle 59"/>
          <p:cNvSpPr>
            <a:spLocks noChangeArrowheads="1"/>
          </p:cNvSpPr>
          <p:nvPr/>
        </p:nvSpPr>
        <p:spPr bwMode="auto">
          <a:xfrm>
            <a:off x="5133975" y="2601913"/>
            <a:ext cx="152400" cy="758825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4000" b="0" baseline="7000">
              <a:latin typeface="Wingdings" pitchFamily="2" charset="2"/>
            </a:endParaRPr>
          </a:p>
        </p:txBody>
      </p:sp>
      <p:sp>
        <p:nvSpPr>
          <p:cNvPr id="1885244" name="Oval 60"/>
          <p:cNvSpPr>
            <a:spLocks noChangeArrowheads="1"/>
          </p:cNvSpPr>
          <p:nvPr/>
        </p:nvSpPr>
        <p:spPr bwMode="auto">
          <a:xfrm>
            <a:off x="5133975" y="2905125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" name="Group 65"/>
          <p:cNvGrpSpPr>
            <a:grpSpLocks/>
          </p:cNvGrpSpPr>
          <p:nvPr/>
        </p:nvGrpSpPr>
        <p:grpSpPr bwMode="auto">
          <a:xfrm>
            <a:off x="3181350" y="4964113"/>
            <a:ext cx="152400" cy="758825"/>
            <a:chOff x="2004" y="3127"/>
            <a:chExt cx="96" cy="478"/>
          </a:xfrm>
        </p:grpSpPr>
        <p:sp>
          <p:nvSpPr>
            <p:cNvPr id="1885245" name="Rectangle 61"/>
            <p:cNvSpPr>
              <a:spLocks noChangeArrowheads="1"/>
            </p:cNvSpPr>
            <p:nvPr/>
          </p:nvSpPr>
          <p:spPr bwMode="auto">
            <a:xfrm>
              <a:off x="2004" y="3127"/>
              <a:ext cx="96" cy="47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4000" b="0" baseline="7000">
                <a:latin typeface="Wingdings" pitchFamily="2" charset="2"/>
              </a:endParaRPr>
            </a:p>
          </p:txBody>
        </p:sp>
        <p:sp>
          <p:nvSpPr>
            <p:cNvPr id="1885246" name="Oval 62"/>
            <p:cNvSpPr>
              <a:spLocks noChangeArrowheads="1"/>
            </p:cNvSpPr>
            <p:nvPr/>
          </p:nvSpPr>
          <p:spPr bwMode="auto">
            <a:xfrm>
              <a:off x="2004" y="3318"/>
              <a:ext cx="95" cy="96"/>
            </a:xfrm>
            <a:prstGeom prst="ellipse">
              <a:avLst/>
            </a:prstGeom>
            <a:solidFill>
              <a:schemeClr val="tx1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85247" name="Rectangle 63"/>
          <p:cNvSpPr>
            <a:spLocks noChangeArrowheads="1"/>
          </p:cNvSpPr>
          <p:nvPr/>
        </p:nvSpPr>
        <p:spPr bwMode="auto">
          <a:xfrm>
            <a:off x="5133975" y="2611438"/>
            <a:ext cx="152400" cy="758825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4000" b="0" baseline="7000">
              <a:latin typeface="Wingdings" pitchFamily="2" charset="2"/>
            </a:endParaRPr>
          </a:p>
        </p:txBody>
      </p:sp>
      <p:sp>
        <p:nvSpPr>
          <p:cNvPr id="1885248" name="Oval 64"/>
          <p:cNvSpPr>
            <a:spLocks noChangeArrowheads="1"/>
          </p:cNvSpPr>
          <p:nvPr/>
        </p:nvSpPr>
        <p:spPr bwMode="auto">
          <a:xfrm>
            <a:off x="5133975" y="2914650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5252" name="TextBox 68"/>
          <p:cNvSpPr txBox="1">
            <a:spLocks noChangeArrowheads="1"/>
          </p:cNvSpPr>
          <p:nvPr/>
        </p:nvSpPr>
        <p:spPr bwMode="auto">
          <a:xfrm>
            <a:off x="4143375" y="4886325"/>
            <a:ext cx="3948113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</a:pPr>
            <a:r>
              <a:rPr lang="en-US" b="0"/>
              <a:t>Anti-token insertion allows retiming combinations that are not possible in a conventional synchronous circuit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5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85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5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885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5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11562 0 L -0.11562 -0.07361 L -0.18125 -0.07361 " pathEditMode="relative" ptsTypes="AAAA">
                                      <p:cBhvr>
                                        <p:cTn id="19" dur="500" fill="hold"/>
                                        <p:tgtEl>
                                          <p:spTgt spid="18852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11562 0 L -0.11562 -0.07361 L -0.18125 -0.07361 " pathEditMode="relative" ptsTypes="AAAA">
                                      <p:cBhvr>
                                        <p:cTn id="21" dur="500" fill="hold"/>
                                        <p:tgtEl>
                                          <p:spTgt spid="18852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11111E-6 L -0.11771 -1.11111E-6 L -0.11771 0.06111 L -0.23333 0.05949 " pathEditMode="relative" rAng="0" ptsTypes="AAAA">
                                      <p:cBhvr>
                                        <p:cTn id="23" dur="500" fill="hold"/>
                                        <p:tgtEl>
                                          <p:spTgt spid="18852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00" y="310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-1.11111E-6 L -0.11754 -1.11111E-6 L -0.11754 0.06111 L -0.23316 0.05972 " pathEditMode="relative" ptsTypes="AAAA">
                                      <p:cBhvr>
                                        <p:cTn id="25" dur="500" fill="hold"/>
                                        <p:tgtEl>
                                          <p:spTgt spid="18852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0069 L -0.01979 3.33333E-6 L -0.01979 -0.28403 " pathEditMode="relative" ptsTypes="AAA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5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5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79 -0.28334 L -0.12708 -0.28195 " pathEditMode="relative" ptsTypes="AA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5242" grpId="0" animBg="1"/>
      <p:bldP spid="1885243" grpId="0" animBg="1"/>
      <p:bldP spid="1885244" grpId="0" animBg="1"/>
      <p:bldP spid="1885247" grpId="0" animBg="1"/>
      <p:bldP spid="1885247" grpId="1" animBg="1"/>
      <p:bldP spid="1885248" grpId="0" animBg="1"/>
      <p:bldP spid="1885248" grpId="1" animBg="1"/>
      <p:bldP spid="1885252" grpId="0"/>
      <p:bldP spid="1885252" grpId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234" name="Freeform 2"/>
          <p:cNvSpPr>
            <a:spLocks/>
          </p:cNvSpPr>
          <p:nvPr/>
        </p:nvSpPr>
        <p:spPr bwMode="auto">
          <a:xfrm>
            <a:off x="3362325" y="2466975"/>
            <a:ext cx="447675" cy="1952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230"/>
              </a:cxn>
              <a:cxn ang="0">
                <a:pos x="162" y="1230"/>
              </a:cxn>
            </a:cxnLst>
            <a:rect l="0" t="0" r="r" b="b"/>
            <a:pathLst>
              <a:path w="162" h="1230">
                <a:moveTo>
                  <a:pt x="0" y="0"/>
                </a:moveTo>
                <a:lnTo>
                  <a:pt x="0" y="1230"/>
                </a:lnTo>
                <a:lnTo>
                  <a:pt x="162" y="1230"/>
                </a:lnTo>
              </a:path>
            </a:pathLst>
          </a:custGeom>
          <a:noFill/>
          <a:ln w="38100" cap="flat" cmpd="sng">
            <a:solidFill>
              <a:srgbClr val="FFFF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7235" name="Line 3"/>
          <p:cNvSpPr>
            <a:spLocks noChangeShapeType="1"/>
          </p:cNvSpPr>
          <p:nvPr/>
        </p:nvSpPr>
        <p:spPr bwMode="auto">
          <a:xfrm rot="5400000" flipV="1">
            <a:off x="6687344" y="1823244"/>
            <a:ext cx="0" cy="468312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7236" name="Line 4"/>
          <p:cNvSpPr>
            <a:spLocks noChangeShapeType="1"/>
          </p:cNvSpPr>
          <p:nvPr/>
        </p:nvSpPr>
        <p:spPr bwMode="auto">
          <a:xfrm>
            <a:off x="7073900" y="2289175"/>
            <a:ext cx="0" cy="45561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7237" name="Line 5"/>
          <p:cNvSpPr>
            <a:spLocks noChangeShapeType="1"/>
          </p:cNvSpPr>
          <p:nvPr/>
        </p:nvSpPr>
        <p:spPr bwMode="auto">
          <a:xfrm>
            <a:off x="5313363" y="2976563"/>
            <a:ext cx="446087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7238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ea typeface="PMingLiU" pitchFamily="18" charset="-120"/>
              </a:rPr>
              <a:t>Pipelining using elasticity</a:t>
            </a:r>
            <a:endParaRPr lang="en-US"/>
          </a:p>
        </p:txBody>
      </p:sp>
      <p:sp>
        <p:nvSpPr>
          <p:cNvPr id="1887240" name="Line 8"/>
          <p:cNvSpPr>
            <a:spLocks noChangeShapeType="1"/>
          </p:cNvSpPr>
          <p:nvPr/>
        </p:nvSpPr>
        <p:spPr bwMode="auto">
          <a:xfrm flipV="1">
            <a:off x="2963863" y="3403600"/>
            <a:ext cx="847725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7241" name="Line 9"/>
          <p:cNvSpPr>
            <a:spLocks noChangeShapeType="1"/>
          </p:cNvSpPr>
          <p:nvPr/>
        </p:nvSpPr>
        <p:spPr bwMode="auto">
          <a:xfrm flipV="1">
            <a:off x="1863725" y="3403600"/>
            <a:ext cx="566738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7242" name="Line 10"/>
          <p:cNvSpPr>
            <a:spLocks noChangeShapeType="1"/>
          </p:cNvSpPr>
          <p:nvPr/>
        </p:nvSpPr>
        <p:spPr bwMode="auto">
          <a:xfrm flipV="1">
            <a:off x="3244850" y="2479675"/>
            <a:ext cx="566738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7243" name="Oval 11"/>
          <p:cNvSpPr>
            <a:spLocks noChangeArrowheads="1"/>
          </p:cNvSpPr>
          <p:nvPr/>
        </p:nvSpPr>
        <p:spPr bwMode="auto">
          <a:xfrm>
            <a:off x="2733675" y="2228850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A</a:t>
            </a:r>
          </a:p>
        </p:txBody>
      </p:sp>
      <p:sp>
        <p:nvSpPr>
          <p:cNvPr id="1887244" name="Oval 12"/>
          <p:cNvSpPr>
            <a:spLocks noChangeArrowheads="1"/>
          </p:cNvSpPr>
          <p:nvPr/>
        </p:nvSpPr>
        <p:spPr bwMode="auto">
          <a:xfrm>
            <a:off x="2447925" y="3143250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B2</a:t>
            </a:r>
          </a:p>
        </p:txBody>
      </p:sp>
      <p:sp>
        <p:nvSpPr>
          <p:cNvPr id="1887245" name="Oval 13"/>
          <p:cNvSpPr>
            <a:spLocks noChangeArrowheads="1"/>
          </p:cNvSpPr>
          <p:nvPr/>
        </p:nvSpPr>
        <p:spPr bwMode="auto">
          <a:xfrm>
            <a:off x="1352550" y="3143250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B1</a:t>
            </a:r>
          </a:p>
        </p:txBody>
      </p:sp>
      <p:sp>
        <p:nvSpPr>
          <p:cNvPr id="1887246" name="Freeform 14"/>
          <p:cNvSpPr>
            <a:spLocks/>
          </p:cNvSpPr>
          <p:nvPr/>
        </p:nvSpPr>
        <p:spPr bwMode="auto">
          <a:xfrm>
            <a:off x="981075" y="2476500"/>
            <a:ext cx="7181850" cy="3409950"/>
          </a:xfrm>
          <a:custGeom>
            <a:avLst/>
            <a:gdLst/>
            <a:ahLst/>
            <a:cxnLst>
              <a:cxn ang="0">
                <a:pos x="3930" y="606"/>
              </a:cxn>
              <a:cxn ang="0">
                <a:pos x="4524" y="606"/>
              </a:cxn>
              <a:cxn ang="0">
                <a:pos x="4524" y="2148"/>
              </a:cxn>
              <a:cxn ang="0">
                <a:pos x="0" y="2148"/>
              </a:cxn>
              <a:cxn ang="0">
                <a:pos x="0" y="0"/>
              </a:cxn>
              <a:cxn ang="0">
                <a:pos x="1092" y="0"/>
              </a:cxn>
            </a:cxnLst>
            <a:rect l="0" t="0" r="r" b="b"/>
            <a:pathLst>
              <a:path w="4524" h="2148">
                <a:moveTo>
                  <a:pt x="3930" y="606"/>
                </a:moveTo>
                <a:lnTo>
                  <a:pt x="4524" y="606"/>
                </a:lnTo>
                <a:lnTo>
                  <a:pt x="4524" y="2148"/>
                </a:lnTo>
                <a:lnTo>
                  <a:pt x="0" y="2148"/>
                </a:lnTo>
                <a:lnTo>
                  <a:pt x="0" y="0"/>
                </a:lnTo>
                <a:lnTo>
                  <a:pt x="1092" y="0"/>
                </a:lnTo>
              </a:path>
            </a:pathLst>
          </a:custGeom>
          <a:noFill/>
          <a:ln w="38100" cap="flat" cmpd="sng">
            <a:solidFill>
              <a:srgbClr val="FFFF00"/>
            </a:solidFill>
            <a:prstDash val="solid"/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7247" name="Line 15"/>
          <p:cNvSpPr>
            <a:spLocks noChangeShapeType="1"/>
          </p:cNvSpPr>
          <p:nvPr/>
        </p:nvSpPr>
        <p:spPr bwMode="auto">
          <a:xfrm flipV="1">
            <a:off x="977900" y="3403600"/>
            <a:ext cx="34766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7249" name="Text Box 17"/>
          <p:cNvSpPr txBox="1">
            <a:spLocks noChangeArrowheads="1"/>
          </p:cNvSpPr>
          <p:nvPr/>
        </p:nvSpPr>
        <p:spPr bwMode="auto">
          <a:xfrm>
            <a:off x="7327900" y="3016250"/>
            <a:ext cx="409575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rd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87250" name="Line 18"/>
          <p:cNvSpPr>
            <a:spLocks noChangeShapeType="1"/>
          </p:cNvSpPr>
          <p:nvPr/>
        </p:nvSpPr>
        <p:spPr bwMode="auto">
          <a:xfrm>
            <a:off x="4164013" y="2967038"/>
            <a:ext cx="1428750" cy="95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7251" name="Line 19"/>
          <p:cNvSpPr>
            <a:spLocks noChangeShapeType="1"/>
          </p:cNvSpPr>
          <p:nvPr/>
        </p:nvSpPr>
        <p:spPr bwMode="auto">
          <a:xfrm rot="5400000" flipV="1">
            <a:off x="6440488" y="1730375"/>
            <a:ext cx="0" cy="9652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7252" name="Line 20"/>
          <p:cNvSpPr>
            <a:spLocks noChangeShapeType="1"/>
          </p:cNvSpPr>
          <p:nvPr/>
        </p:nvSpPr>
        <p:spPr bwMode="auto">
          <a:xfrm rot="5400000" flipV="1">
            <a:off x="6439694" y="1418432"/>
            <a:ext cx="0" cy="963612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7253" name="Rectangle 21"/>
          <p:cNvSpPr>
            <a:spLocks noChangeArrowheads="1"/>
          </p:cNvSpPr>
          <p:nvPr/>
        </p:nvSpPr>
        <p:spPr bwMode="auto">
          <a:xfrm>
            <a:off x="6921500" y="1757363"/>
            <a:ext cx="303213" cy="531812"/>
          </a:xfrm>
          <a:prstGeom prst="rect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zh-TW" b="0">
                <a:ea typeface="PMingLiU" pitchFamily="18" charset="-120"/>
              </a:rPr>
              <a:t>=</a:t>
            </a:r>
            <a:endParaRPr lang="en-US" b="0"/>
          </a:p>
        </p:txBody>
      </p:sp>
      <p:sp>
        <p:nvSpPr>
          <p:cNvPr id="1887254" name="AutoShape 22"/>
          <p:cNvSpPr>
            <a:spLocks noChangeArrowheads="1"/>
          </p:cNvSpPr>
          <p:nvPr/>
        </p:nvSpPr>
        <p:spPr bwMode="auto">
          <a:xfrm rot="-5400000">
            <a:off x="6200776" y="3314700"/>
            <a:ext cx="1746250" cy="301625"/>
          </a:xfrm>
          <a:custGeom>
            <a:avLst/>
            <a:gdLst>
              <a:gd name="G0" fmla="+- 3455 0 0"/>
              <a:gd name="G1" fmla="+- 21600 0 3455"/>
              <a:gd name="G2" fmla="*/ 3455 1 2"/>
              <a:gd name="G3" fmla="+- 21600 0 G2"/>
              <a:gd name="G4" fmla="+/ 3455 21600 2"/>
              <a:gd name="G5" fmla="+/ G1 0 2"/>
              <a:gd name="G6" fmla="*/ 21600 21600 3455"/>
              <a:gd name="G7" fmla="*/ G6 1 2"/>
              <a:gd name="G8" fmla="+- 21600 0 G7"/>
              <a:gd name="G9" fmla="*/ 21600 1 2"/>
              <a:gd name="G10" fmla="+- 3455 0 G9"/>
              <a:gd name="G11" fmla="?: G10 G8 0"/>
              <a:gd name="G12" fmla="?: G10 G7 21600"/>
              <a:gd name="T0" fmla="*/ 19872 w 21600"/>
              <a:gd name="T1" fmla="*/ 10800 h 21600"/>
              <a:gd name="T2" fmla="*/ 10800 w 21600"/>
              <a:gd name="T3" fmla="*/ 21600 h 21600"/>
              <a:gd name="T4" fmla="*/ 1728 w 21600"/>
              <a:gd name="T5" fmla="*/ 10800 h 21600"/>
              <a:gd name="T6" fmla="*/ 10800 w 21600"/>
              <a:gd name="T7" fmla="*/ 0 h 21600"/>
              <a:gd name="T8" fmla="*/ 3528 w 21600"/>
              <a:gd name="T9" fmla="*/ 3528 h 21600"/>
              <a:gd name="T10" fmla="*/ 18072 w 21600"/>
              <a:gd name="T11" fmla="*/ 1807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55" y="21600"/>
                </a:lnTo>
                <a:lnTo>
                  <a:pt x="1814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0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en-US" b="0"/>
          </a:p>
        </p:txBody>
      </p:sp>
      <p:sp>
        <p:nvSpPr>
          <p:cNvPr id="1887255" name="Line 23"/>
          <p:cNvSpPr>
            <a:spLocks noChangeShapeType="1"/>
          </p:cNvSpPr>
          <p:nvPr/>
        </p:nvSpPr>
        <p:spPr bwMode="auto">
          <a:xfrm flipV="1">
            <a:off x="6084888" y="2995613"/>
            <a:ext cx="836612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7256" name="Text Box 24"/>
          <p:cNvSpPr txBox="1">
            <a:spLocks noChangeArrowheads="1"/>
          </p:cNvSpPr>
          <p:nvPr/>
        </p:nvSpPr>
        <p:spPr bwMode="auto">
          <a:xfrm>
            <a:off x="5100638" y="1558925"/>
            <a:ext cx="566737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wa’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87257" name="Rectangle 41"/>
          <p:cNvSpPr>
            <a:spLocks noChangeArrowheads="1"/>
          </p:cNvSpPr>
          <p:nvPr/>
        </p:nvSpPr>
        <p:spPr bwMode="auto">
          <a:xfrm rot="-5400000">
            <a:off x="5660232" y="2580481"/>
            <a:ext cx="1047750" cy="823913"/>
          </a:xfrm>
          <a:prstGeom prst="rect">
            <a:avLst/>
          </a:prstGeom>
          <a:solidFill>
            <a:schemeClr val="tx1"/>
          </a:solidFill>
          <a:ln w="38100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pPr algn="ctr" defTabSz="914400" eaLnBrk="0" hangingPunct="0">
              <a:lnSpc>
                <a:spcPct val="100000"/>
              </a:lnSpc>
              <a:buClrTx/>
              <a:buSzTx/>
              <a:buFontTx/>
              <a:buNone/>
            </a:pPr>
            <a:endParaRPr lang="es-ES" b="0">
              <a:solidFill>
                <a:srgbClr val="000000"/>
              </a:solidFill>
            </a:endParaRPr>
          </a:p>
        </p:txBody>
      </p:sp>
      <p:sp>
        <p:nvSpPr>
          <p:cNvPr id="1887258" name="Rectangle 45"/>
          <p:cNvSpPr>
            <a:spLocks noChangeArrowheads="1"/>
          </p:cNvSpPr>
          <p:nvPr/>
        </p:nvSpPr>
        <p:spPr bwMode="auto">
          <a:xfrm rot="-5400000">
            <a:off x="5671344" y="2909094"/>
            <a:ext cx="1046163" cy="161925"/>
          </a:xfrm>
          <a:prstGeom prst="rect">
            <a:avLst/>
          </a:prstGeom>
          <a:solidFill>
            <a:srgbClr val="FF0000"/>
          </a:solidFill>
          <a:ln w="38100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pPr algn="ctr" defTabSz="914400"/>
            <a:endParaRPr lang="es-ES" b="0"/>
          </a:p>
        </p:txBody>
      </p:sp>
      <p:sp>
        <p:nvSpPr>
          <p:cNvPr id="1887259" name="Oval 46"/>
          <p:cNvSpPr>
            <a:spLocks noChangeArrowheads="1"/>
          </p:cNvSpPr>
          <p:nvPr/>
        </p:nvSpPr>
        <p:spPr bwMode="auto">
          <a:xfrm>
            <a:off x="6121400" y="2921000"/>
            <a:ext cx="136525" cy="131763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</a:pPr>
            <a:endParaRPr lang="es-ES" sz="1800" b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rot="16200000">
            <a:off x="5996781" y="2797969"/>
            <a:ext cx="906463" cy="396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 dirty="0">
                <a:solidFill>
                  <a:schemeClr val="accent4">
                    <a:lumMod val="10000"/>
                  </a:schemeClr>
                </a:solidFill>
                <a:ea typeface="PMingLiU" pitchFamily="18" charset="-120"/>
              </a:rPr>
              <a:t>READ</a:t>
            </a:r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rot="16200000">
            <a:off x="5454651" y="2816225"/>
            <a:ext cx="1003300" cy="396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 dirty="0">
                <a:solidFill>
                  <a:schemeClr val="accent4">
                    <a:lumMod val="10000"/>
                  </a:schemeClr>
                </a:solidFill>
                <a:ea typeface="PMingLiU" pitchFamily="18" charset="-120"/>
              </a:rPr>
              <a:t>WRITE</a:t>
            </a:r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1887262" name="Text Box 30"/>
          <p:cNvSpPr txBox="1">
            <a:spLocks noChangeArrowheads="1"/>
          </p:cNvSpPr>
          <p:nvPr/>
        </p:nvSpPr>
        <p:spPr bwMode="auto">
          <a:xfrm>
            <a:off x="6246813" y="1227138"/>
            <a:ext cx="409575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ra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87263" name="Line 31"/>
          <p:cNvSpPr>
            <a:spLocks noChangeShapeType="1"/>
          </p:cNvSpPr>
          <p:nvPr/>
        </p:nvSpPr>
        <p:spPr bwMode="auto">
          <a:xfrm rot="5400000" flipV="1">
            <a:off x="6026150" y="2017713"/>
            <a:ext cx="823913" cy="15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7264" name="Text Box 32"/>
          <p:cNvSpPr txBox="1">
            <a:spLocks noChangeArrowheads="1"/>
          </p:cNvSpPr>
          <p:nvPr/>
        </p:nvSpPr>
        <p:spPr bwMode="auto">
          <a:xfrm>
            <a:off x="5770563" y="1227138"/>
            <a:ext cx="509587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wa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87265" name="Line 33"/>
          <p:cNvSpPr>
            <a:spLocks noChangeShapeType="1"/>
          </p:cNvSpPr>
          <p:nvPr/>
        </p:nvSpPr>
        <p:spPr bwMode="auto">
          <a:xfrm rot="5400000" flipV="1">
            <a:off x="5549900" y="2017713"/>
            <a:ext cx="823913" cy="15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7266" name="Rectangle 34"/>
          <p:cNvSpPr>
            <a:spLocks noChangeArrowheads="1"/>
          </p:cNvSpPr>
          <p:nvPr/>
        </p:nvSpPr>
        <p:spPr bwMode="auto">
          <a:xfrm rot="-5400000">
            <a:off x="5876925" y="1458913"/>
            <a:ext cx="171450" cy="596900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7267" name="Oval 35"/>
          <p:cNvSpPr>
            <a:spLocks noChangeArrowheads="1"/>
          </p:cNvSpPr>
          <p:nvPr/>
        </p:nvSpPr>
        <p:spPr bwMode="auto">
          <a:xfrm>
            <a:off x="5886450" y="1676400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7268" name="Rectangle 36"/>
          <p:cNvSpPr>
            <a:spLocks noChangeArrowheads="1"/>
          </p:cNvSpPr>
          <p:nvPr/>
        </p:nvSpPr>
        <p:spPr bwMode="auto">
          <a:xfrm rot="-5400000">
            <a:off x="5867400" y="1744663"/>
            <a:ext cx="171450" cy="596900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7269" name="Oval 37"/>
          <p:cNvSpPr>
            <a:spLocks noChangeArrowheads="1"/>
          </p:cNvSpPr>
          <p:nvPr/>
        </p:nvSpPr>
        <p:spPr bwMode="auto">
          <a:xfrm>
            <a:off x="5876925" y="1962150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7270" name="Text Box 38"/>
          <p:cNvSpPr txBox="1">
            <a:spLocks noChangeArrowheads="1"/>
          </p:cNvSpPr>
          <p:nvPr/>
        </p:nvSpPr>
        <p:spPr bwMode="auto">
          <a:xfrm>
            <a:off x="5095875" y="1835150"/>
            <a:ext cx="623888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wa’’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87271" name="Line 39"/>
          <p:cNvSpPr>
            <a:spLocks noChangeShapeType="1"/>
          </p:cNvSpPr>
          <p:nvPr/>
        </p:nvSpPr>
        <p:spPr bwMode="auto">
          <a:xfrm>
            <a:off x="5507038" y="2967038"/>
            <a:ext cx="9525" cy="715962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7272" name="Line 40"/>
          <p:cNvSpPr>
            <a:spLocks noChangeShapeType="1"/>
          </p:cNvSpPr>
          <p:nvPr/>
        </p:nvSpPr>
        <p:spPr bwMode="auto">
          <a:xfrm flipV="1">
            <a:off x="5522913" y="3659188"/>
            <a:ext cx="1398587" cy="15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87273" name="AutoShape 41"/>
          <p:cNvSpPr>
            <a:spLocks noChangeArrowheads="1"/>
          </p:cNvSpPr>
          <p:nvPr/>
        </p:nvSpPr>
        <p:spPr bwMode="auto">
          <a:xfrm rot="-5400000">
            <a:off x="3114676" y="4686300"/>
            <a:ext cx="1746250" cy="301625"/>
          </a:xfrm>
          <a:custGeom>
            <a:avLst/>
            <a:gdLst>
              <a:gd name="G0" fmla="+- 3455 0 0"/>
              <a:gd name="G1" fmla="+- 21600 0 3455"/>
              <a:gd name="G2" fmla="*/ 3455 1 2"/>
              <a:gd name="G3" fmla="+- 21600 0 G2"/>
              <a:gd name="G4" fmla="+/ 3455 21600 2"/>
              <a:gd name="G5" fmla="+/ G1 0 2"/>
              <a:gd name="G6" fmla="*/ 21600 21600 3455"/>
              <a:gd name="G7" fmla="*/ G6 1 2"/>
              <a:gd name="G8" fmla="+- 21600 0 G7"/>
              <a:gd name="G9" fmla="*/ 21600 1 2"/>
              <a:gd name="G10" fmla="+- 3455 0 G9"/>
              <a:gd name="G11" fmla="?: G10 G8 0"/>
              <a:gd name="G12" fmla="?: G10 G7 21600"/>
              <a:gd name="T0" fmla="*/ 19872 w 21600"/>
              <a:gd name="T1" fmla="*/ 10800 h 21600"/>
              <a:gd name="T2" fmla="*/ 10800 w 21600"/>
              <a:gd name="T3" fmla="*/ 21600 h 21600"/>
              <a:gd name="T4" fmla="*/ 1728 w 21600"/>
              <a:gd name="T5" fmla="*/ 10800 h 21600"/>
              <a:gd name="T6" fmla="*/ 10800 w 21600"/>
              <a:gd name="T7" fmla="*/ 0 h 21600"/>
              <a:gd name="T8" fmla="*/ 3528 w 21600"/>
              <a:gd name="T9" fmla="*/ 3528 h 21600"/>
              <a:gd name="T10" fmla="*/ 18072 w 21600"/>
              <a:gd name="T11" fmla="*/ 1807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55" y="21600"/>
                </a:lnTo>
                <a:lnTo>
                  <a:pt x="1814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0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en-US" b="0"/>
          </a:p>
        </p:txBody>
      </p:sp>
      <p:sp>
        <p:nvSpPr>
          <p:cNvPr id="1887274" name="Freeform 42"/>
          <p:cNvSpPr>
            <a:spLocks/>
          </p:cNvSpPr>
          <p:nvPr/>
        </p:nvSpPr>
        <p:spPr bwMode="auto">
          <a:xfrm>
            <a:off x="4152900" y="4048125"/>
            <a:ext cx="2743200" cy="752475"/>
          </a:xfrm>
          <a:custGeom>
            <a:avLst/>
            <a:gdLst/>
            <a:ahLst/>
            <a:cxnLst>
              <a:cxn ang="0">
                <a:pos x="0" y="474"/>
              </a:cxn>
              <a:cxn ang="0">
                <a:pos x="522" y="474"/>
              </a:cxn>
              <a:cxn ang="0">
                <a:pos x="522" y="0"/>
              </a:cxn>
              <a:cxn ang="0">
                <a:pos x="1728" y="0"/>
              </a:cxn>
            </a:cxnLst>
            <a:rect l="0" t="0" r="r" b="b"/>
            <a:pathLst>
              <a:path w="1728" h="474">
                <a:moveTo>
                  <a:pt x="0" y="474"/>
                </a:moveTo>
                <a:lnTo>
                  <a:pt x="522" y="474"/>
                </a:lnTo>
                <a:lnTo>
                  <a:pt x="522" y="0"/>
                </a:lnTo>
                <a:lnTo>
                  <a:pt x="1728" y="0"/>
                </a:lnTo>
              </a:path>
            </a:pathLst>
          </a:custGeom>
          <a:noFill/>
          <a:ln w="38100" cap="flat" cmpd="sng">
            <a:solidFill>
              <a:srgbClr val="FFFF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43"/>
          <p:cNvGrpSpPr>
            <a:grpSpLocks/>
          </p:cNvGrpSpPr>
          <p:nvPr/>
        </p:nvGrpSpPr>
        <p:grpSpPr bwMode="auto">
          <a:xfrm>
            <a:off x="7810500" y="3040063"/>
            <a:ext cx="152400" cy="758825"/>
            <a:chOff x="2880" y="3037"/>
            <a:chExt cx="96" cy="478"/>
          </a:xfrm>
        </p:grpSpPr>
        <p:sp>
          <p:nvSpPr>
            <p:cNvPr id="1887276" name="Rectangle 44"/>
            <p:cNvSpPr>
              <a:spLocks noChangeArrowheads="1"/>
            </p:cNvSpPr>
            <p:nvPr/>
          </p:nvSpPr>
          <p:spPr bwMode="auto">
            <a:xfrm>
              <a:off x="2880" y="3037"/>
              <a:ext cx="96" cy="478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4000" b="0" baseline="7000">
                <a:latin typeface="Wingdings" pitchFamily="2" charset="2"/>
              </a:endParaRPr>
            </a:p>
          </p:txBody>
        </p:sp>
        <p:sp>
          <p:nvSpPr>
            <p:cNvPr id="1887277" name="Oval 45"/>
            <p:cNvSpPr>
              <a:spLocks noChangeArrowheads="1"/>
            </p:cNvSpPr>
            <p:nvPr/>
          </p:nvSpPr>
          <p:spPr bwMode="auto">
            <a:xfrm>
              <a:off x="2880" y="3228"/>
              <a:ext cx="95" cy="96"/>
            </a:xfrm>
            <a:prstGeom prst="ellipse">
              <a:avLst/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87278" name="Freeform 46"/>
          <p:cNvSpPr>
            <a:spLocks/>
          </p:cNvSpPr>
          <p:nvPr/>
        </p:nvSpPr>
        <p:spPr bwMode="auto">
          <a:xfrm>
            <a:off x="3076575" y="3390900"/>
            <a:ext cx="733425" cy="1952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230"/>
              </a:cxn>
              <a:cxn ang="0">
                <a:pos x="294" y="1230"/>
              </a:cxn>
            </a:cxnLst>
            <a:rect l="0" t="0" r="r" b="b"/>
            <a:pathLst>
              <a:path w="294" h="1230">
                <a:moveTo>
                  <a:pt x="0" y="0"/>
                </a:moveTo>
                <a:lnTo>
                  <a:pt x="0" y="1230"/>
                </a:lnTo>
                <a:lnTo>
                  <a:pt x="294" y="1230"/>
                </a:lnTo>
              </a:path>
            </a:pathLst>
          </a:custGeom>
          <a:noFill/>
          <a:ln w="38100" cap="flat" cmpd="sng">
            <a:solidFill>
              <a:srgbClr val="FFFF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7280" name="Rectangle 48"/>
          <p:cNvSpPr>
            <a:spLocks noChangeArrowheads="1"/>
          </p:cNvSpPr>
          <p:nvPr/>
        </p:nvSpPr>
        <p:spPr bwMode="auto">
          <a:xfrm>
            <a:off x="7810500" y="3049588"/>
            <a:ext cx="152400" cy="758825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4000" b="0" baseline="7000">
              <a:latin typeface="Wingdings" pitchFamily="2" charset="2"/>
            </a:endParaRPr>
          </a:p>
        </p:txBody>
      </p:sp>
      <p:sp>
        <p:nvSpPr>
          <p:cNvPr id="1887281" name="Oval 49"/>
          <p:cNvSpPr>
            <a:spLocks noChangeArrowheads="1"/>
          </p:cNvSpPr>
          <p:nvPr/>
        </p:nvSpPr>
        <p:spPr bwMode="auto">
          <a:xfrm>
            <a:off x="7810500" y="3352800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7282" name="AutoShape 50"/>
          <p:cNvSpPr>
            <a:spLocks noChangeArrowheads="1"/>
          </p:cNvSpPr>
          <p:nvPr/>
        </p:nvSpPr>
        <p:spPr bwMode="auto">
          <a:xfrm>
            <a:off x="3246438" y="5346700"/>
            <a:ext cx="379412" cy="455613"/>
          </a:xfrm>
          <a:prstGeom prst="upArrowCallout">
            <a:avLst>
              <a:gd name="adj1" fmla="val 25000"/>
              <a:gd name="adj2" fmla="val 25000"/>
              <a:gd name="adj3" fmla="val 20014"/>
              <a:gd name="adj4" fmla="val 66667"/>
            </a:avLst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>
                <a:solidFill>
                  <a:srgbClr val="001DD6"/>
                </a:solidFill>
              </a:rPr>
              <a:t>-1</a:t>
            </a:r>
          </a:p>
        </p:txBody>
      </p:sp>
      <p:sp>
        <p:nvSpPr>
          <p:cNvPr id="1887283" name="Rectangle 51"/>
          <p:cNvSpPr>
            <a:spLocks noChangeArrowheads="1"/>
          </p:cNvSpPr>
          <p:nvPr/>
        </p:nvSpPr>
        <p:spPr bwMode="auto">
          <a:xfrm>
            <a:off x="3467100" y="2087563"/>
            <a:ext cx="152400" cy="758825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4000" b="0" baseline="7000">
              <a:latin typeface="Wingdings" pitchFamily="2" charset="2"/>
            </a:endParaRPr>
          </a:p>
        </p:txBody>
      </p:sp>
      <p:sp>
        <p:nvSpPr>
          <p:cNvPr id="1887284" name="Oval 52"/>
          <p:cNvSpPr>
            <a:spLocks noChangeArrowheads="1"/>
          </p:cNvSpPr>
          <p:nvPr/>
        </p:nvSpPr>
        <p:spPr bwMode="auto">
          <a:xfrm>
            <a:off x="3467100" y="2390775"/>
            <a:ext cx="150813" cy="152400"/>
          </a:xfrm>
          <a:prstGeom prst="ellipse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7286" name="Rectangle 54"/>
          <p:cNvSpPr>
            <a:spLocks noChangeArrowheads="1"/>
          </p:cNvSpPr>
          <p:nvPr/>
        </p:nvSpPr>
        <p:spPr bwMode="auto">
          <a:xfrm>
            <a:off x="2028825" y="3021013"/>
            <a:ext cx="152400" cy="758825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4000" b="0" baseline="7000">
              <a:latin typeface="Wingdings" pitchFamily="2" charset="2"/>
            </a:endParaRPr>
          </a:p>
        </p:txBody>
      </p:sp>
      <p:sp>
        <p:nvSpPr>
          <p:cNvPr id="1887287" name="Oval 55"/>
          <p:cNvSpPr>
            <a:spLocks noChangeArrowheads="1"/>
          </p:cNvSpPr>
          <p:nvPr/>
        </p:nvSpPr>
        <p:spPr bwMode="auto">
          <a:xfrm>
            <a:off x="2028825" y="3324225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7288" name="Rectangle 56"/>
          <p:cNvSpPr>
            <a:spLocks noChangeArrowheads="1"/>
          </p:cNvSpPr>
          <p:nvPr/>
        </p:nvSpPr>
        <p:spPr bwMode="auto">
          <a:xfrm>
            <a:off x="3467100" y="2097088"/>
            <a:ext cx="152400" cy="758825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4000" b="0" baseline="7000">
              <a:latin typeface="Wingdings" pitchFamily="2" charset="2"/>
            </a:endParaRPr>
          </a:p>
        </p:txBody>
      </p:sp>
      <p:sp>
        <p:nvSpPr>
          <p:cNvPr id="1887289" name="Oval 57"/>
          <p:cNvSpPr>
            <a:spLocks noChangeArrowheads="1"/>
          </p:cNvSpPr>
          <p:nvPr/>
        </p:nvSpPr>
        <p:spPr bwMode="auto">
          <a:xfrm>
            <a:off x="3467100" y="2400300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7291" name="Oval 59"/>
          <p:cNvSpPr>
            <a:spLocks noChangeArrowheads="1"/>
          </p:cNvSpPr>
          <p:nvPr/>
        </p:nvSpPr>
        <p:spPr bwMode="auto">
          <a:xfrm>
            <a:off x="2981325" y="3333750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7292" name="Oval 60"/>
          <p:cNvSpPr>
            <a:spLocks noChangeArrowheads="1"/>
          </p:cNvSpPr>
          <p:nvPr/>
        </p:nvSpPr>
        <p:spPr bwMode="auto">
          <a:xfrm>
            <a:off x="3000375" y="3324225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7293" name="AutoShape 61"/>
          <p:cNvSpPr>
            <a:spLocks noChangeArrowheads="1"/>
          </p:cNvSpPr>
          <p:nvPr/>
        </p:nvSpPr>
        <p:spPr bwMode="auto">
          <a:xfrm>
            <a:off x="3227388" y="5346700"/>
            <a:ext cx="379412" cy="455613"/>
          </a:xfrm>
          <a:prstGeom prst="upArrowCallout">
            <a:avLst>
              <a:gd name="adj1" fmla="val 25000"/>
              <a:gd name="adj2" fmla="val 25000"/>
              <a:gd name="adj3" fmla="val 20014"/>
              <a:gd name="adj4" fmla="val 66667"/>
            </a:avLst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>
                <a:solidFill>
                  <a:srgbClr val="001DD6"/>
                </a:solidFill>
              </a:rPr>
              <a:t>0</a:t>
            </a:r>
          </a:p>
        </p:txBody>
      </p:sp>
      <p:sp>
        <p:nvSpPr>
          <p:cNvPr id="1887294" name="Oval 62"/>
          <p:cNvSpPr>
            <a:spLocks noChangeArrowheads="1"/>
          </p:cNvSpPr>
          <p:nvPr/>
        </p:nvSpPr>
        <p:spPr bwMode="auto">
          <a:xfrm>
            <a:off x="3962400" y="2895600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7239" name="AutoShape 7"/>
          <p:cNvSpPr>
            <a:spLocks noChangeArrowheads="1"/>
          </p:cNvSpPr>
          <p:nvPr/>
        </p:nvSpPr>
        <p:spPr bwMode="auto">
          <a:xfrm rot="-5400000">
            <a:off x="3114676" y="2819400"/>
            <a:ext cx="1746250" cy="301625"/>
          </a:xfrm>
          <a:custGeom>
            <a:avLst/>
            <a:gdLst>
              <a:gd name="G0" fmla="+- 3455 0 0"/>
              <a:gd name="G1" fmla="+- 21600 0 3455"/>
              <a:gd name="G2" fmla="*/ 3455 1 2"/>
              <a:gd name="G3" fmla="+- 21600 0 G2"/>
              <a:gd name="G4" fmla="+/ 3455 21600 2"/>
              <a:gd name="G5" fmla="+/ G1 0 2"/>
              <a:gd name="G6" fmla="*/ 21600 21600 3455"/>
              <a:gd name="G7" fmla="*/ G6 1 2"/>
              <a:gd name="G8" fmla="+- 21600 0 G7"/>
              <a:gd name="G9" fmla="*/ 21600 1 2"/>
              <a:gd name="G10" fmla="+- 3455 0 G9"/>
              <a:gd name="G11" fmla="?: G10 G8 0"/>
              <a:gd name="G12" fmla="?: G10 G7 21600"/>
              <a:gd name="T0" fmla="*/ 19872 w 21600"/>
              <a:gd name="T1" fmla="*/ 10800 h 21600"/>
              <a:gd name="T2" fmla="*/ 10800 w 21600"/>
              <a:gd name="T3" fmla="*/ 21600 h 21600"/>
              <a:gd name="T4" fmla="*/ 1728 w 21600"/>
              <a:gd name="T5" fmla="*/ 10800 h 21600"/>
              <a:gd name="T6" fmla="*/ 10800 w 21600"/>
              <a:gd name="T7" fmla="*/ 0 h 21600"/>
              <a:gd name="T8" fmla="*/ 3528 w 21600"/>
              <a:gd name="T9" fmla="*/ 3528 h 21600"/>
              <a:gd name="T10" fmla="*/ 18072 w 21600"/>
              <a:gd name="T11" fmla="*/ 1807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55" y="21600"/>
                </a:lnTo>
                <a:lnTo>
                  <a:pt x="1814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0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en-US" b="0"/>
          </a:p>
        </p:txBody>
      </p:sp>
      <p:sp>
        <p:nvSpPr>
          <p:cNvPr id="1887295" name="Oval 63"/>
          <p:cNvSpPr>
            <a:spLocks noChangeArrowheads="1"/>
          </p:cNvSpPr>
          <p:nvPr/>
        </p:nvSpPr>
        <p:spPr bwMode="auto">
          <a:xfrm>
            <a:off x="914400" y="3343275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7296" name="Oval 64"/>
          <p:cNvSpPr>
            <a:spLocks noChangeArrowheads="1"/>
          </p:cNvSpPr>
          <p:nvPr/>
        </p:nvSpPr>
        <p:spPr bwMode="auto">
          <a:xfrm>
            <a:off x="914400" y="3330575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7297" name="Oval 65"/>
          <p:cNvSpPr>
            <a:spLocks noChangeArrowheads="1"/>
          </p:cNvSpPr>
          <p:nvPr/>
        </p:nvSpPr>
        <p:spPr bwMode="auto">
          <a:xfrm>
            <a:off x="3276600" y="2400300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7298" name="Oval 66"/>
          <p:cNvSpPr>
            <a:spLocks noChangeArrowheads="1"/>
          </p:cNvSpPr>
          <p:nvPr/>
        </p:nvSpPr>
        <p:spPr bwMode="auto">
          <a:xfrm>
            <a:off x="3286125" y="2405063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7299" name="Text Box 67"/>
          <p:cNvSpPr txBox="1">
            <a:spLocks noChangeArrowheads="1"/>
          </p:cNvSpPr>
          <p:nvPr/>
        </p:nvSpPr>
        <p:spPr bwMode="auto">
          <a:xfrm>
            <a:off x="4168775" y="4906963"/>
            <a:ext cx="3677032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b="0" dirty="0"/>
              <a:t>System only stalls in case of </a:t>
            </a:r>
            <a:r>
              <a:rPr lang="en-US" b="0" dirty="0" smtClean="0"/>
              <a:t>RAW</a:t>
            </a:r>
            <a:r>
              <a:rPr lang="en-US" b="0" dirty="0"/>
              <a:t/>
            </a:r>
            <a:br>
              <a:rPr lang="en-US" b="0" dirty="0"/>
            </a:br>
            <a:r>
              <a:rPr lang="en-US" b="0" dirty="0" smtClean="0"/>
              <a:t>dependencies with B1-B2</a:t>
            </a:r>
            <a:endParaRPr lang="en-US" b="0" dirty="0"/>
          </a:p>
        </p:txBody>
      </p:sp>
      <p:sp>
        <p:nvSpPr>
          <p:cNvPr id="1887300" name="Freeform 68"/>
          <p:cNvSpPr>
            <a:spLocks/>
          </p:cNvSpPr>
          <p:nvPr/>
        </p:nvSpPr>
        <p:spPr bwMode="auto">
          <a:xfrm>
            <a:off x="962025" y="3400425"/>
            <a:ext cx="7191375" cy="2486025"/>
          </a:xfrm>
          <a:custGeom>
            <a:avLst/>
            <a:gdLst/>
            <a:ahLst/>
            <a:cxnLst>
              <a:cxn ang="0">
                <a:pos x="3948" y="24"/>
              </a:cxn>
              <a:cxn ang="0">
                <a:pos x="4530" y="30"/>
              </a:cxn>
              <a:cxn ang="0">
                <a:pos x="4526" y="1562"/>
              </a:cxn>
              <a:cxn ang="0">
                <a:pos x="0" y="1566"/>
              </a:cxn>
              <a:cxn ang="0">
                <a:pos x="0" y="6"/>
              </a:cxn>
              <a:cxn ang="0">
                <a:pos x="1326" y="0"/>
              </a:cxn>
              <a:cxn ang="0">
                <a:pos x="1326" y="1224"/>
              </a:cxn>
              <a:cxn ang="0">
                <a:pos x="1890" y="1224"/>
              </a:cxn>
              <a:cxn ang="0">
                <a:pos x="1890" y="882"/>
              </a:cxn>
              <a:cxn ang="0">
                <a:pos x="2532" y="876"/>
              </a:cxn>
              <a:cxn ang="0">
                <a:pos x="2532" y="408"/>
              </a:cxn>
              <a:cxn ang="0">
                <a:pos x="3858" y="408"/>
              </a:cxn>
              <a:cxn ang="0">
                <a:pos x="3864" y="30"/>
              </a:cxn>
              <a:cxn ang="0">
                <a:pos x="4020" y="30"/>
              </a:cxn>
            </a:cxnLst>
            <a:rect l="0" t="0" r="r" b="b"/>
            <a:pathLst>
              <a:path w="4530" h="1566">
                <a:moveTo>
                  <a:pt x="3948" y="24"/>
                </a:moveTo>
                <a:lnTo>
                  <a:pt x="4530" y="30"/>
                </a:lnTo>
                <a:lnTo>
                  <a:pt x="4526" y="1562"/>
                </a:lnTo>
                <a:lnTo>
                  <a:pt x="0" y="1566"/>
                </a:lnTo>
                <a:lnTo>
                  <a:pt x="0" y="6"/>
                </a:lnTo>
                <a:lnTo>
                  <a:pt x="1326" y="0"/>
                </a:lnTo>
                <a:lnTo>
                  <a:pt x="1326" y="1224"/>
                </a:lnTo>
                <a:lnTo>
                  <a:pt x="1890" y="1224"/>
                </a:lnTo>
                <a:lnTo>
                  <a:pt x="1890" y="882"/>
                </a:lnTo>
                <a:lnTo>
                  <a:pt x="2532" y="876"/>
                </a:lnTo>
                <a:lnTo>
                  <a:pt x="2532" y="408"/>
                </a:lnTo>
                <a:lnTo>
                  <a:pt x="3858" y="408"/>
                </a:lnTo>
                <a:lnTo>
                  <a:pt x="3864" y="30"/>
                </a:lnTo>
                <a:lnTo>
                  <a:pt x="4020" y="30"/>
                </a:lnTo>
              </a:path>
            </a:pathLst>
          </a:custGeom>
          <a:noFill/>
          <a:ln w="76200" cap="flat" cmpd="sng">
            <a:solidFill>
              <a:srgbClr val="FF0000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7301" name="Text Box 69"/>
          <p:cNvSpPr txBox="1">
            <a:spLocks noChangeArrowheads="1"/>
          </p:cNvSpPr>
          <p:nvPr/>
        </p:nvSpPr>
        <p:spPr bwMode="auto">
          <a:xfrm>
            <a:off x="3149600" y="5881688"/>
            <a:ext cx="2752725" cy="4794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Latency=2, Tokens=1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3.33333E-6 L 0.10625 0.00139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18872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7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7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7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3.33333E-6 L 0.10625 0.00139 " pathEditMode="relative" rAng="0" ptsTypes="AA">
                                      <p:cBhvr>
                                        <p:cTn id="16" dur="500" fill="hold"/>
                                        <p:tgtEl>
                                          <p:spTgt spid="18872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" y="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1.11111E-6 L 0.05208 -0.00139 " pathEditMode="relative" rAng="0" ptsTypes="AA">
                                      <p:cBhvr>
                                        <p:cTn id="18" dur="500" fill="hold"/>
                                        <p:tgtEl>
                                          <p:spTgt spid="18872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9.72222E-6 -3.33333E-6 L 9.72222E-6 0.28334 L 0.03959 0.28334 " pathEditMode="relative" ptsTypes="AAA">
                                      <p:cBhvr>
                                        <p:cTn id="20" dur="500" fill="hold"/>
                                        <p:tgtEl>
                                          <p:spTgt spid="18872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7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87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87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87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7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7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3.33333E-6 L 0.1625 -0.00139 " pathEditMode="relative" rAng="0" ptsTypes="AA">
                                      <p:cBhvr>
                                        <p:cTn id="33" dur="500" fill="hold"/>
                                        <p:tgtEl>
                                          <p:spTgt spid="18872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0 L 0.02916 0 L 0.02812 0.35556 L -0.75521 0.35556 L -0.75608 0.07639 L -0.75504 -0.00417 " pathEditMode="relative" rAng="0" ptsTypes="AAAAAA">
                                      <p:cBhvr>
                                        <p:cTn id="37" dur="500" fill="hold"/>
                                        <p:tgtEl>
                                          <p:spTgt spid="18872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4" y="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7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7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33333E-6 L 0.12292 -0.00046 " pathEditMode="relative" rAng="0" ptsTypes="AA">
                                      <p:cBhvr>
                                        <p:cTn id="47" dur="500" fill="hold"/>
                                        <p:tgtEl>
                                          <p:spTgt spid="18872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" y="0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81481E-6 L -4.72222E-6 -0.13426 L 0.26042 -0.13519 " pathEditMode="relative" ptsTypes="AAA">
                                      <p:cBhvr>
                                        <p:cTn id="49" dur="500" fill="hold"/>
                                        <p:tgtEl>
                                          <p:spTgt spid="18872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7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7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7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4.07407E-6 L 0.01944 -0.00139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18872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" y="-1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22222E-6 -8.88889E-6 L 7.22222E-6 0.28124 L 0.04324 0.28055 " pathEditMode="relative" ptsTypes="AAA">
                                      <p:cBhvr>
                                        <p:cTn id="61" dur="500" fill="hold"/>
                                        <p:tgtEl>
                                          <p:spTgt spid="18872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7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7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1887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7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887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7281" grpId="0" animBg="1"/>
      <p:bldP spid="1887281" grpId="1" animBg="1"/>
      <p:bldP spid="1887282" grpId="0" animBg="1"/>
      <p:bldP spid="1887287" grpId="0" animBg="1"/>
      <p:bldP spid="1887287" grpId="1" animBg="1"/>
      <p:bldP spid="1887289" grpId="0" animBg="1"/>
      <p:bldP spid="1887291" grpId="0" animBg="1"/>
      <p:bldP spid="1887291" grpId="1" animBg="1"/>
      <p:bldP spid="1887292" grpId="0" animBg="1"/>
      <p:bldP spid="1887292" grpId="1" animBg="1"/>
      <p:bldP spid="1887292" grpId="2" animBg="1"/>
      <p:bldP spid="1887293" grpId="0" animBg="1"/>
      <p:bldP spid="1887294" grpId="0" animBg="1"/>
      <p:bldP spid="1887295" grpId="0" animBg="1"/>
      <p:bldP spid="1887295" grpId="1" animBg="1"/>
      <p:bldP spid="1887295" grpId="2" animBg="1"/>
      <p:bldP spid="1887296" grpId="0" animBg="1"/>
      <p:bldP spid="1887296" grpId="1" animBg="1"/>
      <p:bldP spid="1887297" grpId="0" animBg="1"/>
      <p:bldP spid="1887297" grpId="1" animBg="1"/>
      <p:bldP spid="1887298" grpId="0" animBg="1"/>
      <p:bldP spid="1887298" grpId="1" animBg="1"/>
      <p:bldP spid="1887299" grpId="0"/>
      <p:bldP spid="1887300" grpId="0" animBg="1"/>
      <p:bldP spid="1887301" grpId="0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1416050" y="1333500"/>
            <a:ext cx="1447800" cy="838200"/>
          </a:xfrm>
          <a:prstGeom prst="ellipse">
            <a:avLst/>
          </a:prstGeom>
          <a:solidFill>
            <a:srgbClr val="0062C4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 b="0" dirty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Initial </a:t>
            </a:r>
          </a:p>
          <a:p>
            <a:pPr algn="ctr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 b="0" dirty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Graph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993775" y="2514600"/>
            <a:ext cx="2286000" cy="990600"/>
          </a:xfrm>
          <a:prstGeom prst="rect">
            <a:avLst/>
          </a:prstGeom>
          <a:solidFill>
            <a:srgbClr val="0062C4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 b="0" dirty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Add bypasses to one or more memory elements</a:t>
            </a:r>
          </a:p>
        </p:txBody>
      </p:sp>
      <p:sp>
        <p:nvSpPr>
          <p:cNvPr id="11" name="Flowchart: Decision 10"/>
          <p:cNvSpPr>
            <a:spLocks noChangeArrowheads="1"/>
          </p:cNvSpPr>
          <p:nvPr/>
        </p:nvSpPr>
        <p:spPr bwMode="auto">
          <a:xfrm>
            <a:off x="854075" y="5168900"/>
            <a:ext cx="2590800" cy="1219200"/>
          </a:xfrm>
          <a:prstGeom prst="flowChartDecision">
            <a:avLst/>
          </a:prstGeom>
          <a:solidFill>
            <a:srgbClr val="0062C4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 b="0" dirty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Improve?</a:t>
            </a:r>
            <a:endParaRPr lang="en-US" sz="1800" b="0" dirty="0">
              <a:solidFill>
                <a:schemeClr val="lt1"/>
              </a:solidFill>
              <a:latin typeface="+mn-lt"/>
            </a:endParaRPr>
          </a:p>
        </p:txBody>
      </p:sp>
      <p:cxnSp>
        <p:nvCxnSpPr>
          <p:cNvPr id="13" name="Elbow Connector 12"/>
          <p:cNvCxnSpPr>
            <a:cxnSpLocks noChangeShapeType="1"/>
            <a:stCxn id="11" idx="1"/>
            <a:endCxn id="7" idx="1"/>
          </p:cNvCxnSpPr>
          <p:nvPr/>
        </p:nvCxnSpPr>
        <p:spPr bwMode="auto">
          <a:xfrm rot="10800000" flipH="1">
            <a:off x="841375" y="3009900"/>
            <a:ext cx="139700" cy="2768600"/>
          </a:xfrm>
          <a:prstGeom prst="bentConnector3">
            <a:avLst>
              <a:gd name="adj1" fmla="val -154546"/>
            </a:avLst>
          </a:prstGeom>
          <a:noFill/>
          <a:ln w="38100" algn="ctr">
            <a:solidFill>
              <a:schemeClr val="tx1"/>
            </a:solidFill>
            <a:miter lim="800000"/>
            <a:headEnd/>
            <a:tailEnd type="arrow" w="med" len="med"/>
          </a:ln>
        </p:spPr>
      </p:cxnSp>
      <p:cxnSp>
        <p:nvCxnSpPr>
          <p:cNvPr id="16" name="Straight Arrow Connector 15"/>
          <p:cNvCxnSpPr>
            <a:cxnSpLocks noChangeShapeType="1"/>
            <a:stCxn id="11" idx="3"/>
            <a:endCxn id="14" idx="1"/>
          </p:cNvCxnSpPr>
          <p:nvPr/>
        </p:nvCxnSpPr>
        <p:spPr bwMode="auto">
          <a:xfrm>
            <a:off x="3457575" y="5778500"/>
            <a:ext cx="549275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7" name="Can 16"/>
          <p:cNvSpPr>
            <a:spLocks noChangeArrowheads="1"/>
          </p:cNvSpPr>
          <p:nvPr/>
        </p:nvSpPr>
        <p:spPr bwMode="auto">
          <a:xfrm>
            <a:off x="4749800" y="2959100"/>
            <a:ext cx="1371600" cy="1828800"/>
          </a:xfrm>
          <a:prstGeom prst="can">
            <a:avLst>
              <a:gd name="adj" fmla="val 14056"/>
            </a:avLst>
          </a:prstGeom>
          <a:solidFill>
            <a:srgbClr val="0062C4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 b="0" dirty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Set of near-optimal design points</a:t>
            </a:r>
          </a:p>
        </p:txBody>
      </p:sp>
      <p:cxnSp>
        <p:nvCxnSpPr>
          <p:cNvPr id="19" name="Straight Arrow Connector 18"/>
          <p:cNvCxnSpPr>
            <a:cxnSpLocks noChangeShapeType="1"/>
          </p:cNvCxnSpPr>
          <p:nvPr/>
        </p:nvCxnSpPr>
        <p:spPr bwMode="auto">
          <a:xfrm>
            <a:off x="3240088" y="4343400"/>
            <a:ext cx="1495425" cy="381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1" name="Straight Arrow Connector 20"/>
          <p:cNvCxnSpPr>
            <a:cxnSpLocks noChangeShapeType="1"/>
            <a:stCxn id="6" idx="4"/>
            <a:endCxn id="7" idx="0"/>
          </p:cNvCxnSpPr>
          <p:nvPr/>
        </p:nvCxnSpPr>
        <p:spPr bwMode="auto">
          <a:xfrm flipH="1">
            <a:off x="2136775" y="2184400"/>
            <a:ext cx="3175" cy="3175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3" name="Straight Arrow Connector 22"/>
          <p:cNvCxnSpPr>
            <a:cxnSpLocks noChangeShapeType="1"/>
            <a:stCxn id="7" idx="2"/>
            <a:endCxn id="9" idx="0"/>
          </p:cNvCxnSpPr>
          <p:nvPr/>
        </p:nvCxnSpPr>
        <p:spPr bwMode="auto">
          <a:xfrm>
            <a:off x="2136775" y="3517900"/>
            <a:ext cx="4763" cy="3175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7" name="Straight Arrow Connector 26"/>
          <p:cNvCxnSpPr>
            <a:cxnSpLocks noChangeShapeType="1"/>
            <a:stCxn id="9" idx="2"/>
            <a:endCxn id="11" idx="0"/>
          </p:cNvCxnSpPr>
          <p:nvPr/>
        </p:nvCxnSpPr>
        <p:spPr bwMode="auto">
          <a:xfrm>
            <a:off x="2141538" y="4851400"/>
            <a:ext cx="7937" cy="3048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819664" name="TextBox 29"/>
          <p:cNvSpPr txBox="1">
            <a:spLocks noChangeArrowheads="1"/>
          </p:cNvSpPr>
          <p:nvPr/>
        </p:nvSpPr>
        <p:spPr bwMode="auto">
          <a:xfrm>
            <a:off x="673100" y="5213350"/>
            <a:ext cx="622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</a:pPr>
            <a:r>
              <a:rPr lang="en-US" b="0"/>
              <a:t>Yes</a:t>
            </a:r>
          </a:p>
        </p:txBody>
      </p:sp>
      <p:sp>
        <p:nvSpPr>
          <p:cNvPr id="1819665" name="TextBox 30"/>
          <p:cNvSpPr txBox="1">
            <a:spLocks noChangeArrowheads="1"/>
          </p:cNvSpPr>
          <p:nvPr/>
        </p:nvSpPr>
        <p:spPr bwMode="auto">
          <a:xfrm>
            <a:off x="3354388" y="5384800"/>
            <a:ext cx="5095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</a:pPr>
            <a:r>
              <a:rPr lang="en-US" b="0"/>
              <a:t>No</a:t>
            </a:r>
          </a:p>
        </p:txBody>
      </p:sp>
      <p:sp>
        <p:nvSpPr>
          <p:cNvPr id="1819666" name="TextBox 31"/>
          <p:cNvSpPr txBox="1">
            <a:spLocks noChangeArrowheads="1"/>
          </p:cNvSpPr>
          <p:nvPr/>
        </p:nvSpPr>
        <p:spPr bwMode="auto">
          <a:xfrm>
            <a:off x="3540125" y="1262063"/>
            <a:ext cx="48133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</a:pPr>
            <a:r>
              <a:rPr lang="en-US" b="0"/>
              <a:t>Since throughput analysis methods are not exact for early evaluation, the best design points found during exploration must be simulated in a second phase of the algorithm to determine the best one.</a:t>
            </a:r>
            <a:endParaRPr lang="en-US" b="0">
              <a:solidFill>
                <a:schemeClr val="tx1"/>
              </a:solidFill>
            </a:endParaRPr>
          </a:p>
        </p:txBody>
      </p:sp>
      <p:sp>
        <p:nvSpPr>
          <p:cNvPr id="1819667" name="Rectangle 19"/>
          <p:cNvSpPr>
            <a:spLocks noChangeArrowheads="1"/>
          </p:cNvSpPr>
          <p:nvPr/>
        </p:nvSpPr>
        <p:spPr bwMode="auto">
          <a:xfrm>
            <a:off x="939800" y="228600"/>
            <a:ext cx="7745413" cy="1141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l">
              <a:lnSpc>
                <a:spcPct val="82000"/>
              </a:lnSpc>
              <a:buClr>
                <a:srgbClr val="FDB605"/>
              </a:buClr>
              <a:buFont typeface="Verdana" pitchFamily="34" charset="0"/>
              <a:buNone/>
            </a:pPr>
            <a:r>
              <a:rPr lang="en-US" altLang="zh-TW" sz="4000">
                <a:solidFill>
                  <a:srgbClr val="FDB60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PMingLiU" pitchFamily="18" charset="-120"/>
              </a:rPr>
              <a:t>Exploration Algorithm</a:t>
            </a:r>
            <a:endParaRPr lang="en-US" sz="4000">
              <a:solidFill>
                <a:srgbClr val="FDB605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998538" y="3848100"/>
            <a:ext cx="2286000" cy="990600"/>
          </a:xfrm>
          <a:prstGeom prst="rect">
            <a:avLst/>
          </a:prstGeom>
          <a:solidFill>
            <a:srgbClr val="0062C4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 b="0" dirty="0">
                <a:solidFill>
                  <a:schemeClr val="lt1"/>
                </a:solidFill>
                <a:latin typeface="Arial" pitchFamily="34" charset="0"/>
                <a:cs typeface="Arial" pitchFamily="34" charset="0"/>
              </a:rPr>
              <a:t>R&amp;R MILP method</a:t>
            </a:r>
          </a:p>
        </p:txBody>
      </p:sp>
      <p:cxnSp>
        <p:nvCxnSpPr>
          <p:cNvPr id="2" name="Straight Arrow Connector 26"/>
          <p:cNvCxnSpPr>
            <a:cxnSpLocks noChangeShapeType="1"/>
            <a:stCxn id="14" idx="0"/>
            <a:endCxn id="17" idx="3"/>
          </p:cNvCxnSpPr>
          <p:nvPr/>
        </p:nvCxnSpPr>
        <p:spPr bwMode="auto">
          <a:xfrm flipV="1">
            <a:off x="5429250" y="4800600"/>
            <a:ext cx="6350" cy="3556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4019550" y="5168900"/>
            <a:ext cx="2819400" cy="1219200"/>
          </a:xfrm>
          <a:prstGeom prst="rect">
            <a:avLst/>
          </a:prstGeom>
          <a:solidFill>
            <a:srgbClr val="0062C4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defTabSz="914400">
              <a:lnSpc>
                <a:spcPct val="100000"/>
              </a:lnSpc>
              <a:buClrTx/>
              <a:buSzTx/>
              <a:buFontTx/>
              <a:buNone/>
            </a:pPr>
            <a:r>
              <a:rPr lang="en-US" b="0">
                <a:solidFill>
                  <a:srgbClr val="FFFFFF"/>
                </a:solidFill>
                <a:cs typeface="Arial" charset="0"/>
              </a:rPr>
              <a:t>Simulate near-optimal design points to obtain actual performance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/>
          <p:nvPr/>
        </p:nvGrpSpPr>
        <p:grpSpPr>
          <a:xfrm>
            <a:off x="1621466" y="152400"/>
            <a:ext cx="5867400" cy="2362200"/>
            <a:chOff x="1219200" y="55531"/>
            <a:chExt cx="6477000" cy="2687669"/>
          </a:xfrm>
        </p:grpSpPr>
        <p:sp>
          <p:nvSpPr>
            <p:cNvPr id="7" name="Rectangle 6"/>
            <p:cNvSpPr/>
            <p:nvPr/>
          </p:nvSpPr>
          <p:spPr bwMode="auto">
            <a:xfrm>
              <a:off x="1219200" y="55531"/>
              <a:ext cx="6477000" cy="2687669"/>
            </a:xfrm>
            <a:prstGeom prst="rect">
              <a:avLst/>
            </a:prstGeom>
            <a:solidFill>
              <a:schemeClr val="tx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pic>
          <p:nvPicPr>
            <p:cNvPr id="4" name="Picture 3" descr="dlx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400" y="152400"/>
              <a:ext cx="6324600" cy="2535269"/>
            </a:xfrm>
            <a:prstGeom prst="rect">
              <a:avLst/>
            </a:prstGeom>
          </p:spPr>
        </p:pic>
      </p:grpSp>
      <p:sp>
        <p:nvSpPr>
          <p:cNvPr id="5" name="Rounded Rectangle 4"/>
          <p:cNvSpPr/>
          <p:nvPr/>
        </p:nvSpPr>
        <p:spPr bwMode="auto">
          <a:xfrm>
            <a:off x="0" y="2895600"/>
            <a:ext cx="9144000" cy="3962400"/>
          </a:xfrm>
          <a:prstGeom prst="roundRect">
            <a:avLst>
              <a:gd name="adj" fmla="val 6470"/>
            </a:avLst>
          </a:prstGeom>
          <a:solidFill>
            <a:schemeClr val="tx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6" name="Picture 5" descr="dlx_pipeline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3210551"/>
            <a:ext cx="8686800" cy="335677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3375835" y="4855534"/>
            <a:ext cx="3962400" cy="1366838"/>
            <a:chOff x="3395332" y="4855534"/>
            <a:chExt cx="3962400" cy="1366838"/>
          </a:xfrm>
        </p:grpSpPr>
        <p:sp>
          <p:nvSpPr>
            <p:cNvPr id="8" name="Rectangle 7"/>
            <p:cNvSpPr/>
            <p:nvPr/>
          </p:nvSpPr>
          <p:spPr bwMode="auto">
            <a:xfrm>
              <a:off x="3395332" y="4855534"/>
              <a:ext cx="3962400" cy="1366838"/>
            </a:xfrm>
            <a:prstGeom prst="rect">
              <a:avLst/>
            </a:prstGeom>
            <a:solidFill>
              <a:srgbClr val="FFFF00">
                <a:alpha val="73000"/>
              </a:srgbClr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625187" y="5334000"/>
              <a:ext cx="13946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Write Buffer</a:t>
              </a:r>
              <a:endParaRPr lang="en-US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Synchronous elasticity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1192360" y="1431940"/>
            <a:ext cx="268835" cy="1766630"/>
          </a:xfrm>
          <a:prstGeom prst="rect">
            <a:avLst/>
          </a:prstGeom>
          <a:solidFill>
            <a:srgbClr val="00FFFF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4456785" y="1431940"/>
            <a:ext cx="268835" cy="1766630"/>
          </a:xfrm>
          <a:prstGeom prst="rect">
            <a:avLst/>
          </a:prstGeom>
          <a:solidFill>
            <a:srgbClr val="00FFFF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7644400" y="1431940"/>
            <a:ext cx="268835" cy="1766630"/>
          </a:xfrm>
          <a:prstGeom prst="rect">
            <a:avLst/>
          </a:prstGeom>
          <a:solidFill>
            <a:srgbClr val="00FFFF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ight Arrow 8"/>
          <p:cNvSpPr/>
          <p:nvPr/>
        </p:nvSpPr>
        <p:spPr bwMode="auto">
          <a:xfrm>
            <a:off x="1461195" y="2161635"/>
            <a:ext cx="2995590" cy="307240"/>
          </a:xfrm>
          <a:prstGeom prst="rightArrow">
            <a:avLst/>
          </a:prstGeom>
          <a:solidFill>
            <a:srgbClr val="FFC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ight Arrow 9"/>
          <p:cNvSpPr/>
          <p:nvPr/>
        </p:nvSpPr>
        <p:spPr bwMode="auto">
          <a:xfrm>
            <a:off x="4725620" y="2161635"/>
            <a:ext cx="2918780" cy="307240"/>
          </a:xfrm>
          <a:prstGeom prst="rightArrow">
            <a:avLst/>
          </a:prstGeom>
          <a:solidFill>
            <a:srgbClr val="FFC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Cloud 4"/>
          <p:cNvSpPr/>
          <p:nvPr/>
        </p:nvSpPr>
        <p:spPr bwMode="auto">
          <a:xfrm>
            <a:off x="1960460" y="1623965"/>
            <a:ext cx="1997060" cy="1382580"/>
          </a:xfrm>
          <a:prstGeom prst="cloud">
            <a:avLst/>
          </a:prstGeom>
          <a:solidFill>
            <a:schemeClr val="tx2">
              <a:lumMod val="5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Cloud 6"/>
          <p:cNvSpPr/>
          <p:nvPr/>
        </p:nvSpPr>
        <p:spPr bwMode="auto">
          <a:xfrm>
            <a:off x="5224885" y="1662370"/>
            <a:ext cx="1997060" cy="1382580"/>
          </a:xfrm>
          <a:prstGeom prst="cloud">
            <a:avLst/>
          </a:prstGeom>
          <a:solidFill>
            <a:schemeClr val="tx2">
              <a:lumMod val="5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3" name="Straight Connector 12"/>
          <p:cNvCxnSpPr>
            <a:stCxn id="11" idx="0"/>
            <a:endCxn id="4" idx="2"/>
          </p:cNvCxnSpPr>
          <p:nvPr/>
        </p:nvCxnSpPr>
        <p:spPr bwMode="auto">
          <a:xfrm rot="16200000" flipV="1">
            <a:off x="1017112" y="3508236"/>
            <a:ext cx="621396" cy="2063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16" name="Straight Connector 15"/>
          <p:cNvCxnSpPr>
            <a:stCxn id="17" idx="0"/>
            <a:endCxn id="6" idx="2"/>
          </p:cNvCxnSpPr>
          <p:nvPr/>
        </p:nvCxnSpPr>
        <p:spPr bwMode="auto">
          <a:xfrm rot="16200000" flipV="1">
            <a:off x="4281537" y="3508237"/>
            <a:ext cx="621397" cy="2063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19" name="Straight Connector 18"/>
          <p:cNvCxnSpPr>
            <a:stCxn id="20" idx="0"/>
            <a:endCxn id="8" idx="2"/>
          </p:cNvCxnSpPr>
          <p:nvPr/>
        </p:nvCxnSpPr>
        <p:spPr bwMode="auto">
          <a:xfrm rot="5400000" flipH="1" flipV="1">
            <a:off x="7467087" y="3508237"/>
            <a:ext cx="621398" cy="2064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23" name="Straight Arrow Connector 22"/>
          <p:cNvCxnSpPr/>
          <p:nvPr/>
        </p:nvCxnSpPr>
        <p:spPr bwMode="auto">
          <a:xfrm>
            <a:off x="1559271" y="3889860"/>
            <a:ext cx="2803565" cy="1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/>
          <p:nvPr/>
        </p:nvCxnSpPr>
        <p:spPr bwMode="auto">
          <a:xfrm>
            <a:off x="4823696" y="3889860"/>
            <a:ext cx="2722628" cy="1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/>
          <p:nvPr/>
        </p:nvCxnSpPr>
        <p:spPr bwMode="auto">
          <a:xfrm rot="10800000">
            <a:off x="1559272" y="4312313"/>
            <a:ext cx="2803565" cy="1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/>
          <p:nvPr/>
        </p:nvCxnSpPr>
        <p:spPr bwMode="auto">
          <a:xfrm rot="10800000">
            <a:off x="4823696" y="4312313"/>
            <a:ext cx="2722628" cy="1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Straight Arrow Connector 31"/>
          <p:cNvCxnSpPr/>
          <p:nvPr/>
        </p:nvCxnSpPr>
        <p:spPr bwMode="auto">
          <a:xfrm>
            <a:off x="8007184" y="3889860"/>
            <a:ext cx="443721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/>
          <p:nvPr/>
        </p:nvCxnSpPr>
        <p:spPr bwMode="auto">
          <a:xfrm rot="10800000">
            <a:off x="8007185" y="4310726"/>
            <a:ext cx="443721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" name="Straight Arrow Connector 34"/>
          <p:cNvCxnSpPr/>
          <p:nvPr/>
        </p:nvCxnSpPr>
        <p:spPr bwMode="auto">
          <a:xfrm>
            <a:off x="654690" y="3889860"/>
            <a:ext cx="443721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6" name="Straight Arrow Connector 35"/>
          <p:cNvCxnSpPr/>
          <p:nvPr/>
        </p:nvCxnSpPr>
        <p:spPr bwMode="auto">
          <a:xfrm rot="10800000">
            <a:off x="654691" y="4310727"/>
            <a:ext cx="443721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Rounded Rectangle 10"/>
          <p:cNvSpPr/>
          <p:nvPr/>
        </p:nvSpPr>
        <p:spPr bwMode="auto">
          <a:xfrm>
            <a:off x="1098411" y="3819966"/>
            <a:ext cx="460860" cy="607564"/>
          </a:xfrm>
          <a:prstGeom prst="roundRect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4362836" y="3819967"/>
            <a:ext cx="460860" cy="607563"/>
          </a:xfrm>
          <a:prstGeom prst="roundRect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Rounded Rectangle 19"/>
          <p:cNvSpPr/>
          <p:nvPr/>
        </p:nvSpPr>
        <p:spPr bwMode="auto">
          <a:xfrm>
            <a:off x="7546324" y="3819968"/>
            <a:ext cx="460860" cy="607562"/>
          </a:xfrm>
          <a:prstGeom prst="roundRect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026590" y="3520528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valid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5007011" y="3966670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stop</a:t>
            </a:r>
            <a:endParaRPr lang="en-US" dirty="0"/>
          </a:p>
        </p:txBody>
      </p:sp>
      <p:cxnSp>
        <p:nvCxnSpPr>
          <p:cNvPr id="33" name="Elbow Connector 32"/>
          <p:cNvCxnSpPr>
            <a:stCxn id="11" idx="2"/>
            <a:endCxn id="17" idx="2"/>
          </p:cNvCxnSpPr>
          <p:nvPr/>
        </p:nvCxnSpPr>
        <p:spPr bwMode="auto">
          <a:xfrm rot="16200000" flipH="1">
            <a:off x="2961053" y="2795317"/>
            <a:ext cx="1588" cy="3264425"/>
          </a:xfrm>
          <a:prstGeom prst="bentConnector3">
            <a:avLst>
              <a:gd name="adj1" fmla="val 25778031"/>
            </a:avLst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cxnSp>
        <p:nvCxnSpPr>
          <p:cNvPr id="49" name="Straight Connector 48"/>
          <p:cNvCxnSpPr/>
          <p:nvPr/>
        </p:nvCxnSpPr>
        <p:spPr bwMode="auto">
          <a:xfrm rot="5400000">
            <a:off x="4097256" y="4979084"/>
            <a:ext cx="258203" cy="2"/>
          </a:xfrm>
          <a:prstGeom prst="line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sp>
        <p:nvSpPr>
          <p:cNvPr id="50" name="TextBox 49"/>
          <p:cNvSpPr txBox="1"/>
          <p:nvPr/>
        </p:nvSpPr>
        <p:spPr>
          <a:xfrm>
            <a:off x="3880710" y="5042010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CLK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62665" y="5387655"/>
            <a:ext cx="820833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Latency-insensitive systems (</a:t>
            </a:r>
            <a:r>
              <a:rPr lang="en-US" dirty="0" err="1" smtClean="0"/>
              <a:t>Carloni</a:t>
            </a:r>
            <a:r>
              <a:rPr lang="en-US" dirty="0" smtClean="0"/>
              <a:t> et al., 1999)</a:t>
            </a:r>
          </a:p>
          <a:p>
            <a:r>
              <a:rPr lang="en-US" dirty="0" smtClean="0"/>
              <a:t>Synchronous handshake circuits (</a:t>
            </a:r>
            <a:r>
              <a:rPr lang="en-US" dirty="0" err="1" smtClean="0"/>
              <a:t>Peeters</a:t>
            </a:r>
            <a:r>
              <a:rPr lang="en-US" dirty="0" smtClean="0"/>
              <a:t> et al, 2001)</a:t>
            </a:r>
          </a:p>
          <a:p>
            <a:r>
              <a:rPr lang="en-US" dirty="0" smtClean="0"/>
              <a:t>Synchronous elastic systems (</a:t>
            </a:r>
            <a:r>
              <a:rPr lang="en-US" dirty="0" err="1" smtClean="0"/>
              <a:t>Cortadella</a:t>
            </a:r>
            <a:r>
              <a:rPr lang="en-US" dirty="0" smtClean="0"/>
              <a:t> et al., 2006)</a:t>
            </a:r>
          </a:p>
          <a:p>
            <a:r>
              <a:rPr lang="en-US" dirty="0" smtClean="0"/>
              <a:t>Latency-Insensitive Bounded Dataflow Networks (</a:t>
            </a:r>
            <a:r>
              <a:rPr lang="en-US" dirty="0" err="1" smtClean="0"/>
              <a:t>Vijayaraghavan</a:t>
            </a:r>
            <a:r>
              <a:rPr lang="en-US" dirty="0" smtClean="0"/>
              <a:t>  et al., 2009)</a:t>
            </a:r>
          </a:p>
          <a:p>
            <a:r>
              <a:rPr lang="en-US" dirty="0" smtClean="0"/>
              <a:t>Synchronous emulation of asynchronous circuits (O’Leary, 1997)</a:t>
            </a:r>
          </a:p>
        </p:txBody>
      </p:sp>
      <p:cxnSp>
        <p:nvCxnSpPr>
          <p:cNvPr id="56" name="Shape 55"/>
          <p:cNvCxnSpPr/>
          <p:nvPr/>
        </p:nvCxnSpPr>
        <p:spPr bwMode="auto">
          <a:xfrm flipV="1">
            <a:off x="4591204" y="4416897"/>
            <a:ext cx="3185550" cy="422453"/>
          </a:xfrm>
          <a:prstGeom prst="bentConnector2">
            <a:avLst/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build="p" advAuto="100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Micro-architectural exploration</a:t>
            </a:r>
            <a:endParaRPr lang="en-US" dirty="0"/>
          </a:p>
        </p:txBody>
      </p:sp>
      <p:pic>
        <p:nvPicPr>
          <p:cNvPr id="3" name="Picture 2" descr="r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3000" y="1257299"/>
            <a:ext cx="6858000" cy="51435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450"/>
            <a:ext cx="8229600" cy="1143000"/>
          </a:xfrm>
        </p:spPr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15550"/>
            <a:ext cx="8229600" cy="5015375"/>
          </a:xfrm>
        </p:spPr>
        <p:txBody>
          <a:bodyPr/>
          <a:lstStyle/>
          <a:p>
            <a:r>
              <a:rPr lang="en-US" sz="2400" dirty="0" smtClean="0"/>
              <a:t>Rigid systems preserve timing equivalence</a:t>
            </a:r>
            <a:br>
              <a:rPr lang="en-US" sz="2400" dirty="0" smtClean="0"/>
            </a:br>
            <a:r>
              <a:rPr lang="en-US" sz="2400" dirty="0" smtClean="0"/>
              <a:t>(data always valid at every cycle)</a:t>
            </a:r>
          </a:p>
          <a:p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r>
              <a:rPr lang="en-US" sz="2400" dirty="0" smtClean="0"/>
              <a:t>Elastic systems waive timing equivalence to enable</a:t>
            </a:r>
            <a:br>
              <a:rPr lang="en-US" sz="2400" dirty="0" smtClean="0"/>
            </a:br>
            <a:r>
              <a:rPr lang="en-US" sz="2400" dirty="0" smtClean="0"/>
              <a:t>more concurrency</a:t>
            </a:r>
            <a:br>
              <a:rPr lang="en-US" sz="2400" dirty="0" smtClean="0"/>
            </a:br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    (bubbles decrease throughput, but reduce cycle time)</a:t>
            </a:r>
            <a:br>
              <a:rPr lang="en-US" sz="2400" dirty="0" smtClean="0"/>
            </a:br>
            <a:endParaRPr lang="en-US" sz="2400" dirty="0" smtClean="0"/>
          </a:p>
          <a:p>
            <a:r>
              <a:rPr lang="en-US" sz="2400" dirty="0" smtClean="0"/>
              <a:t>A new avenue of performance optimizations can emerge to build correct-by-construction pipelines</a:t>
            </a:r>
          </a:p>
        </p:txBody>
      </p:sp>
      <p:grpSp>
        <p:nvGrpSpPr>
          <p:cNvPr id="52" name="Group 51"/>
          <p:cNvGrpSpPr/>
          <p:nvPr/>
        </p:nvGrpSpPr>
        <p:grpSpPr>
          <a:xfrm>
            <a:off x="1461195" y="1969610"/>
            <a:ext cx="6567255" cy="768100"/>
            <a:chOff x="1461195" y="1969610"/>
            <a:chExt cx="6567255" cy="768100"/>
          </a:xfrm>
        </p:grpSpPr>
        <p:sp>
          <p:nvSpPr>
            <p:cNvPr id="6" name="Rectangle 5"/>
            <p:cNvSpPr/>
            <p:nvPr/>
          </p:nvSpPr>
          <p:spPr bwMode="auto">
            <a:xfrm>
              <a:off x="2745336" y="1969610"/>
              <a:ext cx="290464" cy="768100"/>
            </a:xfrm>
            <a:prstGeom prst="rect">
              <a:avLst/>
            </a:prstGeom>
            <a:solidFill>
              <a:srgbClr val="FF0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0" tIns="0" rIns="0" bIns="9144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sym typeface="Symbol"/>
                </a:rPr>
                <a:t></a:t>
              </a:r>
              <a:endPara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3513436" y="1969610"/>
              <a:ext cx="290464" cy="768100"/>
            </a:xfrm>
            <a:prstGeom prst="rect">
              <a:avLst/>
            </a:prstGeom>
            <a:solidFill>
              <a:srgbClr val="FF0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0" tIns="0" rIns="0" bIns="9144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sym typeface="Symbol"/>
                </a:rPr>
                <a:t></a:t>
              </a:r>
              <a:endPara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4281536" y="1969610"/>
              <a:ext cx="290464" cy="768100"/>
            </a:xfrm>
            <a:prstGeom prst="rect">
              <a:avLst/>
            </a:prstGeom>
            <a:solidFill>
              <a:srgbClr val="FF0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0" tIns="0" rIns="0" bIns="9144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sym typeface="Symbol"/>
                </a:rPr>
                <a:t></a:t>
              </a:r>
              <a:endPara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5049636" y="1969610"/>
              <a:ext cx="290464" cy="768100"/>
            </a:xfrm>
            <a:prstGeom prst="rect">
              <a:avLst/>
            </a:prstGeom>
            <a:solidFill>
              <a:srgbClr val="FF0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0" tIns="0" rIns="0" bIns="9144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sym typeface="Symbol"/>
                </a:rPr>
                <a:t></a:t>
              </a:r>
              <a:endPara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5817736" y="1969610"/>
              <a:ext cx="290464" cy="768100"/>
            </a:xfrm>
            <a:prstGeom prst="rect">
              <a:avLst/>
            </a:prstGeom>
            <a:solidFill>
              <a:srgbClr val="FF0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0" tIns="0" rIns="0" bIns="9144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sym typeface="Symbol"/>
                </a:rPr>
                <a:t></a:t>
              </a:r>
              <a:endPara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6585836" y="1969610"/>
              <a:ext cx="290464" cy="768100"/>
            </a:xfrm>
            <a:prstGeom prst="rect">
              <a:avLst/>
            </a:prstGeom>
            <a:solidFill>
              <a:srgbClr val="FF0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0" tIns="0" rIns="0" bIns="9144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sym typeface="Symbol"/>
                </a:rPr>
                <a:t></a:t>
              </a:r>
              <a:endPara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7353936" y="1969610"/>
              <a:ext cx="290464" cy="768100"/>
            </a:xfrm>
            <a:prstGeom prst="rect">
              <a:avLst/>
            </a:prstGeom>
            <a:solidFill>
              <a:srgbClr val="FF0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0" tIns="0" rIns="0" bIns="9144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sym typeface="Symbol"/>
                </a:rPr>
                <a:t></a:t>
              </a:r>
              <a:endPara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1883650" y="1969610"/>
              <a:ext cx="290464" cy="768100"/>
            </a:xfrm>
            <a:prstGeom prst="rect">
              <a:avLst/>
            </a:prstGeom>
            <a:solidFill>
              <a:srgbClr val="FF0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0" tIns="0" rIns="0" bIns="9144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sym typeface="Symbol"/>
                </a:rPr>
                <a:t></a:t>
              </a:r>
              <a:endPara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cxnSp>
          <p:nvCxnSpPr>
            <p:cNvPr id="15" name="Straight Arrow Connector 14"/>
            <p:cNvCxnSpPr>
              <a:stCxn id="13" idx="3"/>
              <a:endCxn id="6" idx="1"/>
            </p:cNvCxnSpPr>
            <p:nvPr/>
          </p:nvCxnSpPr>
          <p:spPr bwMode="auto">
            <a:xfrm>
              <a:off x="2174114" y="2353660"/>
              <a:ext cx="571222" cy="1588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Straight Arrow Connector 16"/>
            <p:cNvCxnSpPr>
              <a:stCxn id="6" idx="3"/>
              <a:endCxn id="7" idx="1"/>
            </p:cNvCxnSpPr>
            <p:nvPr/>
          </p:nvCxnSpPr>
          <p:spPr bwMode="auto">
            <a:xfrm>
              <a:off x="3035800" y="2353660"/>
              <a:ext cx="477636" cy="1588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" name="Straight Arrow Connector 18"/>
            <p:cNvCxnSpPr>
              <a:stCxn id="7" idx="3"/>
              <a:endCxn id="8" idx="1"/>
            </p:cNvCxnSpPr>
            <p:nvPr/>
          </p:nvCxnSpPr>
          <p:spPr bwMode="auto">
            <a:xfrm>
              <a:off x="3803900" y="2353660"/>
              <a:ext cx="477636" cy="1588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1" name="Straight Arrow Connector 20"/>
            <p:cNvCxnSpPr>
              <a:stCxn id="8" idx="3"/>
              <a:endCxn id="9" idx="1"/>
            </p:cNvCxnSpPr>
            <p:nvPr/>
          </p:nvCxnSpPr>
          <p:spPr bwMode="auto">
            <a:xfrm>
              <a:off x="4572000" y="2353660"/>
              <a:ext cx="477636" cy="1588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6" name="Straight Arrow Connector 25"/>
            <p:cNvCxnSpPr>
              <a:stCxn id="9" idx="3"/>
              <a:endCxn id="10" idx="1"/>
            </p:cNvCxnSpPr>
            <p:nvPr/>
          </p:nvCxnSpPr>
          <p:spPr bwMode="auto">
            <a:xfrm>
              <a:off x="5340100" y="2353660"/>
              <a:ext cx="477636" cy="1588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8" name="Straight Arrow Connector 27"/>
            <p:cNvCxnSpPr>
              <a:stCxn id="10" idx="3"/>
              <a:endCxn id="11" idx="1"/>
            </p:cNvCxnSpPr>
            <p:nvPr/>
          </p:nvCxnSpPr>
          <p:spPr bwMode="auto">
            <a:xfrm>
              <a:off x="6108200" y="2353660"/>
              <a:ext cx="477636" cy="1588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0" name="Straight Arrow Connector 29"/>
            <p:cNvCxnSpPr>
              <a:stCxn id="11" idx="3"/>
              <a:endCxn id="12" idx="1"/>
            </p:cNvCxnSpPr>
            <p:nvPr/>
          </p:nvCxnSpPr>
          <p:spPr bwMode="auto">
            <a:xfrm>
              <a:off x="6876300" y="2353660"/>
              <a:ext cx="477636" cy="1588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2" name="Straight Arrow Connector 31"/>
            <p:cNvCxnSpPr>
              <a:stCxn id="12" idx="3"/>
            </p:cNvCxnSpPr>
            <p:nvPr/>
          </p:nvCxnSpPr>
          <p:spPr bwMode="auto">
            <a:xfrm>
              <a:off x="7644400" y="2353660"/>
              <a:ext cx="384050" cy="1588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4" name="Straight Arrow Connector 33"/>
            <p:cNvCxnSpPr>
              <a:endCxn id="13" idx="1"/>
            </p:cNvCxnSpPr>
            <p:nvPr/>
          </p:nvCxnSpPr>
          <p:spPr bwMode="auto">
            <a:xfrm>
              <a:off x="1461195" y="2353660"/>
              <a:ext cx="422455" cy="1588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53" name="Group 52"/>
          <p:cNvGrpSpPr/>
          <p:nvPr/>
        </p:nvGrpSpPr>
        <p:grpSpPr>
          <a:xfrm>
            <a:off x="1461195" y="3774645"/>
            <a:ext cx="6567255" cy="768100"/>
            <a:chOff x="1461195" y="3774645"/>
            <a:chExt cx="6567255" cy="768100"/>
          </a:xfrm>
        </p:grpSpPr>
        <p:sp>
          <p:nvSpPr>
            <p:cNvPr id="35" name="Rectangle 34"/>
            <p:cNvSpPr/>
            <p:nvPr/>
          </p:nvSpPr>
          <p:spPr bwMode="auto">
            <a:xfrm>
              <a:off x="2745336" y="3774645"/>
              <a:ext cx="290464" cy="768100"/>
            </a:xfrm>
            <a:prstGeom prst="rect">
              <a:avLst/>
            </a:prstGeom>
            <a:solidFill>
              <a:srgbClr val="FF0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0" tIns="0" rIns="0" bIns="9144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sym typeface="Symbol"/>
                </a:rPr>
                <a:t></a:t>
              </a:r>
              <a:endPara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3513436" y="3774645"/>
              <a:ext cx="290464" cy="768100"/>
            </a:xfrm>
            <a:prstGeom prst="rect">
              <a:avLst/>
            </a:prstGeom>
            <a:solidFill>
              <a:srgbClr val="FF0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0" tIns="0" rIns="0" bIns="9144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7" name="Rectangle 36"/>
            <p:cNvSpPr/>
            <p:nvPr/>
          </p:nvSpPr>
          <p:spPr bwMode="auto">
            <a:xfrm>
              <a:off x="4281536" y="3774645"/>
              <a:ext cx="290464" cy="768100"/>
            </a:xfrm>
            <a:prstGeom prst="rect">
              <a:avLst/>
            </a:prstGeom>
            <a:solidFill>
              <a:srgbClr val="FF0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0" tIns="0" rIns="0" bIns="9144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sym typeface="Symbol"/>
                </a:rPr>
                <a:t></a:t>
              </a:r>
              <a:endPara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8" name="Rectangle 37"/>
            <p:cNvSpPr/>
            <p:nvPr/>
          </p:nvSpPr>
          <p:spPr bwMode="auto">
            <a:xfrm>
              <a:off x="5049636" y="3774645"/>
              <a:ext cx="290464" cy="768100"/>
            </a:xfrm>
            <a:prstGeom prst="rect">
              <a:avLst/>
            </a:prstGeom>
            <a:solidFill>
              <a:srgbClr val="FF0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l-GR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sym typeface="Symbol"/>
                </a:rPr>
                <a:t>Θ</a:t>
              </a:r>
              <a:endPara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5817736" y="3774645"/>
              <a:ext cx="290464" cy="768100"/>
            </a:xfrm>
            <a:prstGeom prst="rect">
              <a:avLst/>
            </a:prstGeom>
            <a:solidFill>
              <a:srgbClr val="FF0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0" tIns="0" rIns="0" bIns="9144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sym typeface="Symbol"/>
                </a:rPr>
                <a:t></a:t>
              </a:r>
              <a:endPara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6585836" y="3774645"/>
              <a:ext cx="290464" cy="768100"/>
            </a:xfrm>
            <a:prstGeom prst="rect">
              <a:avLst/>
            </a:prstGeom>
            <a:solidFill>
              <a:srgbClr val="FF0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hangingPunct="0"/>
              <a:r>
                <a:rPr lang="el-GR" sz="28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sym typeface="Symbol"/>
                </a:rPr>
                <a:t>Θ</a:t>
              </a:r>
              <a:endPara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41" name="Rectangle 40"/>
            <p:cNvSpPr/>
            <p:nvPr/>
          </p:nvSpPr>
          <p:spPr bwMode="auto">
            <a:xfrm>
              <a:off x="7353936" y="3774645"/>
              <a:ext cx="290464" cy="768100"/>
            </a:xfrm>
            <a:prstGeom prst="rect">
              <a:avLst/>
            </a:prstGeom>
            <a:solidFill>
              <a:srgbClr val="FF0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0" tIns="0" rIns="0" bIns="9144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42" name="Rectangle 41"/>
            <p:cNvSpPr/>
            <p:nvPr/>
          </p:nvSpPr>
          <p:spPr bwMode="auto">
            <a:xfrm>
              <a:off x="1883650" y="3774645"/>
              <a:ext cx="290464" cy="768100"/>
            </a:xfrm>
            <a:prstGeom prst="rect">
              <a:avLst/>
            </a:prstGeom>
            <a:solidFill>
              <a:srgbClr val="FF0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0" tIns="0" rIns="0" bIns="9144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sym typeface="Symbol"/>
                </a:rPr>
                <a:t></a:t>
              </a:r>
              <a:endPara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cxnSp>
          <p:nvCxnSpPr>
            <p:cNvPr id="43" name="Straight Arrow Connector 42"/>
            <p:cNvCxnSpPr>
              <a:stCxn id="42" idx="3"/>
              <a:endCxn id="35" idx="1"/>
            </p:cNvCxnSpPr>
            <p:nvPr/>
          </p:nvCxnSpPr>
          <p:spPr bwMode="auto">
            <a:xfrm>
              <a:off x="2174114" y="4158695"/>
              <a:ext cx="571222" cy="1588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4" name="Straight Arrow Connector 43"/>
            <p:cNvCxnSpPr>
              <a:stCxn id="35" idx="3"/>
              <a:endCxn id="36" idx="1"/>
            </p:cNvCxnSpPr>
            <p:nvPr/>
          </p:nvCxnSpPr>
          <p:spPr bwMode="auto">
            <a:xfrm>
              <a:off x="3035800" y="4158695"/>
              <a:ext cx="477636" cy="1588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5" name="Straight Arrow Connector 44"/>
            <p:cNvCxnSpPr>
              <a:stCxn id="36" idx="3"/>
              <a:endCxn id="37" idx="1"/>
            </p:cNvCxnSpPr>
            <p:nvPr/>
          </p:nvCxnSpPr>
          <p:spPr bwMode="auto">
            <a:xfrm>
              <a:off x="3803900" y="4158695"/>
              <a:ext cx="477636" cy="1588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6" name="Straight Arrow Connector 45"/>
            <p:cNvCxnSpPr>
              <a:stCxn id="37" idx="3"/>
              <a:endCxn id="38" idx="1"/>
            </p:cNvCxnSpPr>
            <p:nvPr/>
          </p:nvCxnSpPr>
          <p:spPr bwMode="auto">
            <a:xfrm>
              <a:off x="4572000" y="4158695"/>
              <a:ext cx="477636" cy="1588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7" name="Straight Arrow Connector 46"/>
            <p:cNvCxnSpPr>
              <a:stCxn id="38" idx="3"/>
              <a:endCxn id="39" idx="1"/>
            </p:cNvCxnSpPr>
            <p:nvPr/>
          </p:nvCxnSpPr>
          <p:spPr bwMode="auto">
            <a:xfrm>
              <a:off x="5340100" y="4158695"/>
              <a:ext cx="477636" cy="1588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8" name="Straight Arrow Connector 47"/>
            <p:cNvCxnSpPr>
              <a:stCxn id="39" idx="3"/>
              <a:endCxn id="40" idx="1"/>
            </p:cNvCxnSpPr>
            <p:nvPr/>
          </p:nvCxnSpPr>
          <p:spPr bwMode="auto">
            <a:xfrm>
              <a:off x="6108200" y="4158695"/>
              <a:ext cx="477636" cy="1588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9" name="Straight Arrow Connector 48"/>
            <p:cNvCxnSpPr>
              <a:stCxn id="40" idx="3"/>
              <a:endCxn id="41" idx="1"/>
            </p:cNvCxnSpPr>
            <p:nvPr/>
          </p:nvCxnSpPr>
          <p:spPr bwMode="auto">
            <a:xfrm>
              <a:off x="6876300" y="4158695"/>
              <a:ext cx="477636" cy="1588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0" name="Straight Arrow Connector 49"/>
            <p:cNvCxnSpPr>
              <a:stCxn id="41" idx="3"/>
            </p:cNvCxnSpPr>
            <p:nvPr/>
          </p:nvCxnSpPr>
          <p:spPr bwMode="auto">
            <a:xfrm>
              <a:off x="7644400" y="4158695"/>
              <a:ext cx="384050" cy="1588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51" name="Straight Arrow Connector 50"/>
            <p:cNvCxnSpPr>
              <a:endCxn id="42" idx="1"/>
            </p:cNvCxnSpPr>
            <p:nvPr/>
          </p:nvCxnSpPr>
          <p:spPr bwMode="auto">
            <a:xfrm>
              <a:off x="1461195" y="4158695"/>
              <a:ext cx="422455" cy="1588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Backup slides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1698" name="Rectangle 2"/>
          <p:cNvSpPr>
            <a:spLocks noGrp="1" noChangeArrowheads="1"/>
          </p:cNvSpPr>
          <p:nvPr>
            <p:ph type="title"/>
          </p:nvPr>
        </p:nvSpPr>
        <p:spPr>
          <a:xfrm>
            <a:off x="939800" y="142875"/>
            <a:ext cx="7745413" cy="1141413"/>
          </a:xfrm>
        </p:spPr>
        <p:txBody>
          <a:bodyPr/>
          <a:lstStyle/>
          <a:p>
            <a:r>
              <a:rPr lang="en-US"/>
              <a:t>Retiming and Recycling</a:t>
            </a:r>
          </a:p>
        </p:txBody>
      </p:sp>
      <p:cxnSp>
        <p:nvCxnSpPr>
          <p:cNvPr id="1821924" name="Straight Arrow Connector 246"/>
          <p:cNvCxnSpPr>
            <a:cxnSpLocks noChangeShapeType="1"/>
          </p:cNvCxnSpPr>
          <p:nvPr/>
        </p:nvCxnSpPr>
        <p:spPr bwMode="auto">
          <a:xfrm flipV="1">
            <a:off x="806450" y="1995488"/>
            <a:ext cx="1087438" cy="0"/>
          </a:xfrm>
          <a:prstGeom prst="straightConnector1">
            <a:avLst/>
          </a:prstGeom>
          <a:noFill/>
          <a:ln w="28575" algn="ctr">
            <a:solidFill>
              <a:srgbClr val="FFFF00"/>
            </a:solidFill>
            <a:round/>
            <a:headEnd/>
            <a:tailEnd type="arrow" w="med" len="med"/>
          </a:ln>
        </p:spPr>
      </p:cxnSp>
      <p:sp>
        <p:nvSpPr>
          <p:cNvPr id="1821931" name="Rectangle 23"/>
          <p:cNvSpPr>
            <a:spLocks noChangeArrowheads="1"/>
          </p:cNvSpPr>
          <p:nvPr/>
        </p:nvSpPr>
        <p:spPr bwMode="auto">
          <a:xfrm>
            <a:off x="974725" y="1765300"/>
            <a:ext cx="182563" cy="455613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</a:pPr>
            <a:endParaRPr lang="en-US" sz="2300" b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821932" name="Oval 25"/>
          <p:cNvSpPr>
            <a:spLocks noChangeArrowheads="1"/>
          </p:cNvSpPr>
          <p:nvPr/>
        </p:nvSpPr>
        <p:spPr bwMode="auto">
          <a:xfrm>
            <a:off x="989013" y="1917700"/>
            <a:ext cx="150812" cy="152400"/>
          </a:xfrm>
          <a:prstGeom prst="ellipse">
            <a:avLst/>
          </a:prstGeom>
          <a:solidFill>
            <a:srgbClr val="FFFFFF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</a:pPr>
            <a:endParaRPr lang="en-US" sz="2300" b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821933" name="Rectangle 23"/>
          <p:cNvSpPr>
            <a:spLocks noChangeArrowheads="1"/>
          </p:cNvSpPr>
          <p:nvPr/>
        </p:nvSpPr>
        <p:spPr bwMode="auto">
          <a:xfrm>
            <a:off x="1206500" y="1758950"/>
            <a:ext cx="182563" cy="455613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</a:pPr>
            <a:endParaRPr lang="en-US" sz="2300" b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821934" name="Oval 25"/>
          <p:cNvSpPr>
            <a:spLocks noChangeArrowheads="1"/>
          </p:cNvSpPr>
          <p:nvPr/>
        </p:nvSpPr>
        <p:spPr bwMode="auto">
          <a:xfrm>
            <a:off x="1220788" y="1911350"/>
            <a:ext cx="150812" cy="152400"/>
          </a:xfrm>
          <a:prstGeom prst="ellipse">
            <a:avLst/>
          </a:prstGeom>
          <a:solidFill>
            <a:srgbClr val="FFFFFF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</a:pPr>
            <a:endParaRPr lang="en-US" sz="2300" b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821935" name="Rectangle 23"/>
          <p:cNvSpPr>
            <a:spLocks noChangeArrowheads="1"/>
          </p:cNvSpPr>
          <p:nvPr/>
        </p:nvSpPr>
        <p:spPr bwMode="auto">
          <a:xfrm>
            <a:off x="1436688" y="1754188"/>
            <a:ext cx="184150" cy="455612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</a:pPr>
            <a:endParaRPr lang="en-US" sz="2300" b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821936" name="Oval 25"/>
          <p:cNvSpPr>
            <a:spLocks noChangeArrowheads="1"/>
          </p:cNvSpPr>
          <p:nvPr/>
        </p:nvSpPr>
        <p:spPr bwMode="auto">
          <a:xfrm>
            <a:off x="1450975" y="1906588"/>
            <a:ext cx="150813" cy="152400"/>
          </a:xfrm>
          <a:prstGeom prst="ellipse">
            <a:avLst/>
          </a:prstGeom>
          <a:solidFill>
            <a:srgbClr val="FFFFFF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</a:pPr>
            <a:endParaRPr lang="en-US" sz="2300" b="0">
              <a:solidFill>
                <a:srgbClr val="000000"/>
              </a:solidFill>
              <a:latin typeface="Arial Narrow" pitchFamily="34" charset="0"/>
            </a:endParaRPr>
          </a:p>
        </p:txBody>
      </p:sp>
      <p:cxnSp>
        <p:nvCxnSpPr>
          <p:cNvPr id="1821937" name="Straight Arrow Connector 249"/>
          <p:cNvCxnSpPr>
            <a:cxnSpLocks noChangeShapeType="1"/>
          </p:cNvCxnSpPr>
          <p:nvPr/>
        </p:nvCxnSpPr>
        <p:spPr bwMode="auto">
          <a:xfrm flipV="1">
            <a:off x="2001838" y="2327275"/>
            <a:ext cx="460375" cy="3175"/>
          </a:xfrm>
          <a:prstGeom prst="straightConnector1">
            <a:avLst/>
          </a:prstGeom>
          <a:noFill/>
          <a:ln w="28575" algn="ctr">
            <a:solidFill>
              <a:srgbClr val="FFFF00"/>
            </a:solidFill>
            <a:round/>
            <a:headEnd/>
            <a:tailEnd type="arrow" w="med" len="med"/>
          </a:ln>
        </p:spPr>
      </p:cxnSp>
      <p:cxnSp>
        <p:nvCxnSpPr>
          <p:cNvPr id="1821939" name="Straight Arrow Connector 251"/>
          <p:cNvCxnSpPr>
            <a:cxnSpLocks noChangeShapeType="1"/>
          </p:cNvCxnSpPr>
          <p:nvPr/>
        </p:nvCxnSpPr>
        <p:spPr bwMode="auto">
          <a:xfrm>
            <a:off x="2981325" y="2322513"/>
            <a:ext cx="554038" cy="1587"/>
          </a:xfrm>
          <a:prstGeom prst="straightConnector1">
            <a:avLst/>
          </a:prstGeom>
          <a:noFill/>
          <a:ln w="28575" algn="ctr">
            <a:solidFill>
              <a:srgbClr val="FFFF00"/>
            </a:solidFill>
            <a:round/>
            <a:headEnd/>
            <a:tailEnd type="arrow" w="med" len="med"/>
          </a:ln>
        </p:spPr>
      </p:cxnSp>
      <p:cxnSp>
        <p:nvCxnSpPr>
          <p:cNvPr id="1821941" name="Shape 259"/>
          <p:cNvCxnSpPr>
            <a:cxnSpLocks noChangeShapeType="1"/>
            <a:stCxn id="1821985" idx="3"/>
          </p:cNvCxnSpPr>
          <p:nvPr/>
        </p:nvCxnSpPr>
        <p:spPr bwMode="auto">
          <a:xfrm rot="10800000" flipH="1">
            <a:off x="733425" y="2671763"/>
            <a:ext cx="1165225" cy="357187"/>
          </a:xfrm>
          <a:prstGeom prst="bentConnector3">
            <a:avLst>
              <a:gd name="adj1" fmla="val 1634"/>
            </a:avLst>
          </a:prstGeom>
          <a:noFill/>
          <a:ln w="28575" algn="ctr">
            <a:solidFill>
              <a:srgbClr val="FFFF00"/>
            </a:solidFill>
            <a:round/>
            <a:headEnd/>
            <a:tailEnd type="arrow" w="med" len="med"/>
          </a:ln>
        </p:spPr>
      </p:cxnSp>
      <p:sp>
        <p:nvSpPr>
          <p:cNvPr id="1821945" name="Rectangle 23"/>
          <p:cNvSpPr>
            <a:spLocks noChangeArrowheads="1"/>
          </p:cNvSpPr>
          <p:nvPr/>
        </p:nvSpPr>
        <p:spPr bwMode="auto">
          <a:xfrm>
            <a:off x="3148013" y="2079625"/>
            <a:ext cx="184150" cy="455613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</a:pPr>
            <a:endParaRPr lang="en-US" sz="2300" b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821946" name="Oval 25"/>
          <p:cNvSpPr>
            <a:spLocks noChangeArrowheads="1"/>
          </p:cNvSpPr>
          <p:nvPr/>
        </p:nvSpPr>
        <p:spPr bwMode="auto">
          <a:xfrm>
            <a:off x="3162300" y="2232025"/>
            <a:ext cx="150813" cy="152400"/>
          </a:xfrm>
          <a:prstGeom prst="ellipse">
            <a:avLst/>
          </a:prstGeom>
          <a:solidFill>
            <a:srgbClr val="FFFFFF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</a:pPr>
            <a:endParaRPr lang="en-US" sz="2300" b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821970" name="AutoShape 26"/>
          <p:cNvSpPr>
            <a:spLocks noChangeArrowheads="1"/>
          </p:cNvSpPr>
          <p:nvPr/>
        </p:nvSpPr>
        <p:spPr bwMode="auto">
          <a:xfrm>
            <a:off x="1125538" y="5153025"/>
            <a:ext cx="511175" cy="577850"/>
          </a:xfrm>
          <a:prstGeom prst="upArrowCallout">
            <a:avLst>
              <a:gd name="adj1" fmla="val 25000"/>
              <a:gd name="adj2" fmla="val 25000"/>
              <a:gd name="adj3" fmla="val 19966"/>
              <a:gd name="adj4" fmla="val 66667"/>
            </a:avLst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400">
              <a:lnSpc>
                <a:spcPct val="100000"/>
              </a:lnSpc>
              <a:buClrTx/>
              <a:buSzTx/>
              <a:buFontTx/>
              <a:buNone/>
            </a:pPr>
            <a:r>
              <a:rPr lang="en-US" sz="2300" b="0">
                <a:solidFill>
                  <a:srgbClr val="000000"/>
                </a:solidFill>
                <a:latin typeface="Arial Narrow" pitchFamily="34" charset="0"/>
              </a:rPr>
              <a:t>-2</a:t>
            </a:r>
          </a:p>
        </p:txBody>
      </p:sp>
      <p:sp>
        <p:nvSpPr>
          <p:cNvPr id="289" name="Down Arrow 288"/>
          <p:cNvSpPr/>
          <p:nvPr/>
        </p:nvSpPr>
        <p:spPr bwMode="auto">
          <a:xfrm>
            <a:off x="2074863" y="3128963"/>
            <a:ext cx="752475" cy="1147762"/>
          </a:xfrm>
          <a:prstGeom prst="downArrow">
            <a:avLst/>
          </a:prstGeom>
          <a:solidFill>
            <a:schemeClr val="bg1">
              <a:lumMod val="20000"/>
              <a:lumOff val="8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56616" tIns="356616" rIns="356616" bIns="356616">
            <a:spAutoFit/>
          </a:bodyPr>
          <a:lstStyle/>
          <a:p>
            <a:pPr algn="l" defTabSz="3381375">
              <a:lnSpc>
                <a:spcPct val="100000"/>
              </a:lnSpc>
              <a:buClrTx/>
              <a:buSzTx/>
              <a:buFontTx/>
              <a:buNone/>
              <a:defRPr/>
            </a:pPr>
            <a:endParaRPr lang="en-US" sz="2300" b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290" name="TextBox 289"/>
          <p:cNvSpPr txBox="1">
            <a:spLocks noChangeArrowheads="1"/>
          </p:cNvSpPr>
          <p:nvPr/>
        </p:nvSpPr>
        <p:spPr bwMode="auto">
          <a:xfrm>
            <a:off x="5014913" y="4252913"/>
            <a:ext cx="38846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>
              <a:lnSpc>
                <a:spcPct val="100000"/>
              </a:lnSpc>
              <a:buClrTx/>
              <a:buSzTx/>
              <a:buFontTx/>
              <a:buNone/>
            </a:pPr>
            <a:r>
              <a:rPr lang="en-US" sz="2400" b="0"/>
              <a:t>MILP-based approach</a:t>
            </a:r>
          </a:p>
        </p:txBody>
      </p:sp>
      <p:sp>
        <p:nvSpPr>
          <p:cNvPr id="291" name="TextBox 4"/>
          <p:cNvSpPr txBox="1">
            <a:spLocks noChangeArrowheads="1"/>
          </p:cNvSpPr>
          <p:nvPr/>
        </p:nvSpPr>
        <p:spPr bwMode="auto">
          <a:xfrm>
            <a:off x="1852613" y="6208713"/>
            <a:ext cx="585311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</a:pPr>
            <a:r>
              <a:rPr lang="en-US" sz="1600" b="0" i="1"/>
              <a:t>Bufistov, et al. Retiming and Recycling for Elastic Systems with</a:t>
            </a:r>
          </a:p>
          <a:p>
            <a:pPr algn="l" defTabSz="914400">
              <a:lnSpc>
                <a:spcPct val="100000"/>
              </a:lnSpc>
              <a:buClrTx/>
              <a:buSzTx/>
              <a:buFontTx/>
              <a:buNone/>
            </a:pPr>
            <a:r>
              <a:rPr lang="en-US" sz="1600" b="0" i="1"/>
              <a:t>Early Evaluation. DAC 09</a:t>
            </a:r>
            <a:endParaRPr lang="en-US" sz="1600" b="0"/>
          </a:p>
        </p:txBody>
      </p:sp>
      <p:sp>
        <p:nvSpPr>
          <p:cNvPr id="294" name="TextBox 293"/>
          <p:cNvSpPr txBox="1"/>
          <p:nvPr/>
        </p:nvSpPr>
        <p:spPr>
          <a:xfrm>
            <a:off x="207963" y="1036638"/>
            <a:ext cx="4298950" cy="6413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Char char="-"/>
            </a:pPr>
            <a:r>
              <a:rPr lang="en-US" sz="1800" b="0"/>
              <a:t> delays at nodes</a:t>
            </a:r>
          </a:p>
          <a:p>
            <a:pPr algn="l" defTabSz="914400">
              <a:lnSpc>
                <a:spcPct val="100000"/>
              </a:lnSpc>
              <a:buClrTx/>
              <a:buSzTx/>
              <a:buFontTx/>
              <a:buChar char="-"/>
            </a:pPr>
            <a:r>
              <a:rPr lang="en-US" sz="1800" b="0"/>
              <a:t> elastic buffers and anti-tokens at edges</a:t>
            </a:r>
          </a:p>
        </p:txBody>
      </p:sp>
      <p:pic>
        <p:nvPicPr>
          <p:cNvPr id="297" name="Chart 296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9163" y="1212850"/>
            <a:ext cx="4318000" cy="3046413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71" name="TextBox 270"/>
          <p:cNvSpPr txBox="1"/>
          <p:nvPr/>
        </p:nvSpPr>
        <p:spPr>
          <a:xfrm>
            <a:off x="4445000" y="4875213"/>
            <a:ext cx="5013325" cy="1187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</a:pPr>
            <a:r>
              <a:rPr lang="en-US" sz="2400" b="0"/>
              <a:t>R&amp;R finds a set of pareto-point designs with different cycle time / throughput trade-offs</a:t>
            </a:r>
          </a:p>
        </p:txBody>
      </p:sp>
      <p:sp>
        <p:nvSpPr>
          <p:cNvPr id="1821980" name="AutoShape 284"/>
          <p:cNvSpPr>
            <a:spLocks noChangeArrowheads="1"/>
          </p:cNvSpPr>
          <p:nvPr/>
        </p:nvSpPr>
        <p:spPr bwMode="auto">
          <a:xfrm rot="-5400000">
            <a:off x="1466850" y="2214563"/>
            <a:ext cx="1127125" cy="234950"/>
          </a:xfrm>
          <a:custGeom>
            <a:avLst/>
            <a:gdLst>
              <a:gd name="G0" fmla="+- 3455 0 0"/>
              <a:gd name="G1" fmla="+- 21600 0 3455"/>
              <a:gd name="G2" fmla="*/ 3455 1 2"/>
              <a:gd name="G3" fmla="+- 21600 0 G2"/>
              <a:gd name="G4" fmla="+/ 3455 21600 2"/>
              <a:gd name="G5" fmla="+/ G1 0 2"/>
              <a:gd name="G6" fmla="*/ 21600 21600 3455"/>
              <a:gd name="G7" fmla="*/ G6 1 2"/>
              <a:gd name="G8" fmla="+- 21600 0 G7"/>
              <a:gd name="G9" fmla="*/ 21600 1 2"/>
              <a:gd name="G10" fmla="+- 3455 0 G9"/>
              <a:gd name="G11" fmla="?: G10 G8 0"/>
              <a:gd name="G12" fmla="?: G10 G7 21600"/>
              <a:gd name="T0" fmla="*/ 19872 w 21600"/>
              <a:gd name="T1" fmla="*/ 10800 h 21600"/>
              <a:gd name="T2" fmla="*/ 10800 w 21600"/>
              <a:gd name="T3" fmla="*/ 21600 h 21600"/>
              <a:gd name="T4" fmla="*/ 1728 w 21600"/>
              <a:gd name="T5" fmla="*/ 10800 h 21600"/>
              <a:gd name="T6" fmla="*/ 10800 w 21600"/>
              <a:gd name="T7" fmla="*/ 0 h 21600"/>
              <a:gd name="T8" fmla="*/ 3528 w 21600"/>
              <a:gd name="T9" fmla="*/ 3528 h 21600"/>
              <a:gd name="T10" fmla="*/ 18072 w 21600"/>
              <a:gd name="T11" fmla="*/ 1807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55" y="21600"/>
                </a:lnTo>
                <a:lnTo>
                  <a:pt x="1814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0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en-US" b="0">
                <a:solidFill>
                  <a:srgbClr val="001DD6"/>
                </a:solidFill>
              </a:rPr>
              <a:t>0</a:t>
            </a:r>
          </a:p>
        </p:txBody>
      </p:sp>
      <p:sp>
        <p:nvSpPr>
          <p:cNvPr id="1821981" name="Oval 285"/>
          <p:cNvSpPr>
            <a:spLocks noChangeArrowheads="1"/>
          </p:cNvSpPr>
          <p:nvPr/>
        </p:nvSpPr>
        <p:spPr bwMode="auto">
          <a:xfrm>
            <a:off x="2481263" y="2071688"/>
            <a:ext cx="500062" cy="492125"/>
          </a:xfrm>
          <a:prstGeom prst="ellipse">
            <a:avLst/>
          </a:prstGeom>
          <a:solidFill>
            <a:schemeClr val="bg1"/>
          </a:solidFill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821982" name="Oval 286"/>
          <p:cNvSpPr>
            <a:spLocks noChangeArrowheads="1"/>
          </p:cNvSpPr>
          <p:nvPr/>
        </p:nvSpPr>
        <p:spPr bwMode="auto">
          <a:xfrm>
            <a:off x="3562350" y="2076450"/>
            <a:ext cx="500063" cy="492125"/>
          </a:xfrm>
          <a:prstGeom prst="ellipse">
            <a:avLst/>
          </a:prstGeom>
          <a:solidFill>
            <a:schemeClr val="bg1"/>
          </a:solidFill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821985" name="Freeform 289"/>
          <p:cNvSpPr>
            <a:spLocks/>
          </p:cNvSpPr>
          <p:nvPr/>
        </p:nvSpPr>
        <p:spPr bwMode="auto">
          <a:xfrm>
            <a:off x="752475" y="1995488"/>
            <a:ext cx="3429000" cy="1033462"/>
          </a:xfrm>
          <a:custGeom>
            <a:avLst/>
            <a:gdLst/>
            <a:ahLst/>
            <a:cxnLst>
              <a:cxn ang="0">
                <a:pos x="2097" y="210"/>
              </a:cxn>
              <a:cxn ang="0">
                <a:pos x="2160" y="207"/>
              </a:cxn>
              <a:cxn ang="0">
                <a:pos x="2157" y="651"/>
              </a:cxn>
              <a:cxn ang="0">
                <a:pos x="0" y="651"/>
              </a:cxn>
              <a:cxn ang="0">
                <a:pos x="0" y="0"/>
              </a:cxn>
              <a:cxn ang="0">
                <a:pos x="132" y="0"/>
              </a:cxn>
            </a:cxnLst>
            <a:rect l="0" t="0" r="r" b="b"/>
            <a:pathLst>
              <a:path w="2160" h="651">
                <a:moveTo>
                  <a:pt x="2097" y="210"/>
                </a:moveTo>
                <a:lnTo>
                  <a:pt x="2160" y="207"/>
                </a:lnTo>
                <a:lnTo>
                  <a:pt x="2157" y="651"/>
                </a:lnTo>
                <a:lnTo>
                  <a:pt x="0" y="651"/>
                </a:lnTo>
                <a:lnTo>
                  <a:pt x="0" y="0"/>
                </a:lnTo>
                <a:lnTo>
                  <a:pt x="132" y="0"/>
                </a:lnTo>
              </a:path>
            </a:pathLst>
          </a:custGeom>
          <a:noFill/>
          <a:ln w="381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821987" name="Straight Arrow Connector 246"/>
          <p:cNvCxnSpPr>
            <a:cxnSpLocks noChangeShapeType="1"/>
          </p:cNvCxnSpPr>
          <p:nvPr/>
        </p:nvCxnSpPr>
        <p:spPr bwMode="auto">
          <a:xfrm flipV="1">
            <a:off x="701675" y="4462463"/>
            <a:ext cx="1087438" cy="0"/>
          </a:xfrm>
          <a:prstGeom prst="straightConnector1">
            <a:avLst/>
          </a:prstGeom>
          <a:noFill/>
          <a:ln w="28575" algn="ctr">
            <a:solidFill>
              <a:srgbClr val="FFFF00"/>
            </a:solidFill>
            <a:round/>
            <a:headEnd/>
            <a:tailEnd type="arrow" w="med" len="med"/>
          </a:ln>
        </p:spPr>
      </p:cxnSp>
      <p:cxnSp>
        <p:nvCxnSpPr>
          <p:cNvPr id="1821988" name="Straight Arrow Connector 249"/>
          <p:cNvCxnSpPr>
            <a:cxnSpLocks noChangeShapeType="1"/>
            <a:endCxn id="1821994" idx="2"/>
          </p:cNvCxnSpPr>
          <p:nvPr/>
        </p:nvCxnSpPr>
        <p:spPr bwMode="auto">
          <a:xfrm flipV="1">
            <a:off x="1897063" y="4784725"/>
            <a:ext cx="584200" cy="12700"/>
          </a:xfrm>
          <a:prstGeom prst="straightConnector1">
            <a:avLst/>
          </a:prstGeom>
          <a:noFill/>
          <a:ln w="28575" algn="ctr">
            <a:solidFill>
              <a:srgbClr val="FFFF00"/>
            </a:solidFill>
            <a:round/>
            <a:headEnd/>
            <a:tailEnd type="arrow" w="med" len="med"/>
          </a:ln>
        </p:spPr>
      </p:cxnSp>
      <p:cxnSp>
        <p:nvCxnSpPr>
          <p:cNvPr id="1821989" name="Straight Arrow Connector 251"/>
          <p:cNvCxnSpPr>
            <a:cxnSpLocks noChangeShapeType="1"/>
          </p:cNvCxnSpPr>
          <p:nvPr/>
        </p:nvCxnSpPr>
        <p:spPr bwMode="auto">
          <a:xfrm>
            <a:off x="3000375" y="4789488"/>
            <a:ext cx="554038" cy="1587"/>
          </a:xfrm>
          <a:prstGeom prst="straightConnector1">
            <a:avLst/>
          </a:prstGeom>
          <a:noFill/>
          <a:ln w="28575" algn="ctr">
            <a:solidFill>
              <a:srgbClr val="FFFF00"/>
            </a:solidFill>
            <a:round/>
            <a:headEnd/>
            <a:tailEnd type="arrow" w="med" len="med"/>
          </a:ln>
        </p:spPr>
      </p:cxnSp>
      <p:cxnSp>
        <p:nvCxnSpPr>
          <p:cNvPr id="1821990" name="Shape 259"/>
          <p:cNvCxnSpPr>
            <a:cxnSpLocks noChangeShapeType="1"/>
          </p:cNvCxnSpPr>
          <p:nvPr/>
        </p:nvCxnSpPr>
        <p:spPr bwMode="auto">
          <a:xfrm rot="10800000" flipH="1">
            <a:off x="628650" y="5138738"/>
            <a:ext cx="1165225" cy="357187"/>
          </a:xfrm>
          <a:prstGeom prst="bentConnector3">
            <a:avLst>
              <a:gd name="adj1" fmla="val 1634"/>
            </a:avLst>
          </a:prstGeom>
          <a:noFill/>
          <a:ln w="28575" algn="ctr">
            <a:solidFill>
              <a:srgbClr val="FFFF00"/>
            </a:solidFill>
            <a:round/>
            <a:headEnd/>
            <a:tailEnd type="arrow" w="med" len="med"/>
          </a:ln>
        </p:spPr>
      </p:cxnSp>
      <p:sp>
        <p:nvSpPr>
          <p:cNvPr id="1821991" name="Rectangle 23"/>
          <p:cNvSpPr>
            <a:spLocks noChangeArrowheads="1"/>
          </p:cNvSpPr>
          <p:nvPr/>
        </p:nvSpPr>
        <p:spPr bwMode="auto">
          <a:xfrm>
            <a:off x="3167063" y="4546600"/>
            <a:ext cx="184150" cy="455613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</a:pPr>
            <a:endParaRPr lang="en-US" sz="2300" b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821992" name="Oval 25"/>
          <p:cNvSpPr>
            <a:spLocks noChangeArrowheads="1"/>
          </p:cNvSpPr>
          <p:nvPr/>
        </p:nvSpPr>
        <p:spPr bwMode="auto">
          <a:xfrm>
            <a:off x="3181350" y="4699000"/>
            <a:ext cx="150813" cy="152400"/>
          </a:xfrm>
          <a:prstGeom prst="ellipse">
            <a:avLst/>
          </a:prstGeom>
          <a:solidFill>
            <a:srgbClr val="FFFFFF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</a:pPr>
            <a:endParaRPr lang="en-US" sz="2300" b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821993" name="AutoShape 297"/>
          <p:cNvSpPr>
            <a:spLocks noChangeArrowheads="1"/>
          </p:cNvSpPr>
          <p:nvPr/>
        </p:nvSpPr>
        <p:spPr bwMode="auto">
          <a:xfrm rot="-5400000">
            <a:off x="1362075" y="4681538"/>
            <a:ext cx="1127125" cy="234950"/>
          </a:xfrm>
          <a:custGeom>
            <a:avLst/>
            <a:gdLst>
              <a:gd name="G0" fmla="+- 3455 0 0"/>
              <a:gd name="G1" fmla="+- 21600 0 3455"/>
              <a:gd name="G2" fmla="*/ 3455 1 2"/>
              <a:gd name="G3" fmla="+- 21600 0 G2"/>
              <a:gd name="G4" fmla="+/ 3455 21600 2"/>
              <a:gd name="G5" fmla="+/ G1 0 2"/>
              <a:gd name="G6" fmla="*/ 21600 21600 3455"/>
              <a:gd name="G7" fmla="*/ G6 1 2"/>
              <a:gd name="G8" fmla="+- 21600 0 G7"/>
              <a:gd name="G9" fmla="*/ 21600 1 2"/>
              <a:gd name="G10" fmla="+- 3455 0 G9"/>
              <a:gd name="G11" fmla="?: G10 G8 0"/>
              <a:gd name="G12" fmla="?: G10 G7 21600"/>
              <a:gd name="T0" fmla="*/ 19872 w 21600"/>
              <a:gd name="T1" fmla="*/ 10800 h 21600"/>
              <a:gd name="T2" fmla="*/ 10800 w 21600"/>
              <a:gd name="T3" fmla="*/ 21600 h 21600"/>
              <a:gd name="T4" fmla="*/ 1728 w 21600"/>
              <a:gd name="T5" fmla="*/ 10800 h 21600"/>
              <a:gd name="T6" fmla="*/ 10800 w 21600"/>
              <a:gd name="T7" fmla="*/ 0 h 21600"/>
              <a:gd name="T8" fmla="*/ 3528 w 21600"/>
              <a:gd name="T9" fmla="*/ 3528 h 21600"/>
              <a:gd name="T10" fmla="*/ 18072 w 21600"/>
              <a:gd name="T11" fmla="*/ 1807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55" y="21600"/>
                </a:lnTo>
                <a:lnTo>
                  <a:pt x="1814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0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r>
              <a:rPr lang="en-US" b="0">
                <a:solidFill>
                  <a:srgbClr val="001DD6"/>
                </a:solidFill>
              </a:rPr>
              <a:t>0</a:t>
            </a:r>
          </a:p>
        </p:txBody>
      </p:sp>
      <p:sp>
        <p:nvSpPr>
          <p:cNvPr id="1821994" name="Oval 298"/>
          <p:cNvSpPr>
            <a:spLocks noChangeArrowheads="1"/>
          </p:cNvSpPr>
          <p:nvPr/>
        </p:nvSpPr>
        <p:spPr bwMode="auto">
          <a:xfrm>
            <a:off x="2500313" y="4538663"/>
            <a:ext cx="500062" cy="492125"/>
          </a:xfrm>
          <a:prstGeom prst="ellipse">
            <a:avLst/>
          </a:prstGeom>
          <a:solidFill>
            <a:schemeClr val="bg1"/>
          </a:solidFill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821995" name="Oval 299"/>
          <p:cNvSpPr>
            <a:spLocks noChangeArrowheads="1"/>
          </p:cNvSpPr>
          <p:nvPr/>
        </p:nvSpPr>
        <p:spPr bwMode="auto">
          <a:xfrm>
            <a:off x="3581400" y="4543425"/>
            <a:ext cx="500063" cy="492125"/>
          </a:xfrm>
          <a:prstGeom prst="ellipse">
            <a:avLst/>
          </a:prstGeom>
          <a:solidFill>
            <a:schemeClr val="bg1"/>
          </a:solidFill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821996" name="Rectangle 23"/>
          <p:cNvSpPr>
            <a:spLocks noChangeArrowheads="1"/>
          </p:cNvSpPr>
          <p:nvPr/>
        </p:nvSpPr>
        <p:spPr bwMode="auto">
          <a:xfrm>
            <a:off x="2128838" y="4551363"/>
            <a:ext cx="184150" cy="455612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</a:pPr>
            <a:endParaRPr lang="en-US" sz="2300" b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821997" name="Oval 25"/>
          <p:cNvSpPr>
            <a:spLocks noChangeArrowheads="1"/>
          </p:cNvSpPr>
          <p:nvPr/>
        </p:nvSpPr>
        <p:spPr bwMode="auto">
          <a:xfrm>
            <a:off x="2143125" y="4703763"/>
            <a:ext cx="150813" cy="152400"/>
          </a:xfrm>
          <a:prstGeom prst="ellipse">
            <a:avLst/>
          </a:prstGeom>
          <a:solidFill>
            <a:srgbClr val="FFFFFF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</a:pPr>
            <a:endParaRPr lang="en-US" sz="2300" b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821998" name="Oval 302"/>
          <p:cNvSpPr>
            <a:spLocks noChangeArrowheads="1"/>
          </p:cNvSpPr>
          <p:nvPr/>
        </p:nvSpPr>
        <p:spPr bwMode="auto">
          <a:xfrm>
            <a:off x="500063" y="2414588"/>
            <a:ext cx="500062" cy="492125"/>
          </a:xfrm>
          <a:prstGeom prst="ellipse">
            <a:avLst/>
          </a:prstGeom>
          <a:solidFill>
            <a:schemeClr val="bg1"/>
          </a:solidFill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>
                <a:solidFill>
                  <a:schemeClr val="tx1"/>
                </a:solidFill>
              </a:rPr>
              <a:t>1</a:t>
            </a:r>
          </a:p>
        </p:txBody>
      </p:sp>
      <p:grpSp>
        <p:nvGrpSpPr>
          <p:cNvPr id="2" name="Group 304"/>
          <p:cNvGrpSpPr>
            <a:grpSpLocks/>
          </p:cNvGrpSpPr>
          <p:nvPr/>
        </p:nvGrpSpPr>
        <p:grpSpPr bwMode="auto">
          <a:xfrm>
            <a:off x="1152525" y="4235450"/>
            <a:ext cx="182563" cy="455613"/>
            <a:chOff x="1560" y="2902"/>
            <a:chExt cx="115" cy="287"/>
          </a:xfrm>
        </p:grpSpPr>
        <p:sp>
          <p:nvSpPr>
            <p:cNvPr id="1821966" name="Rectangle 23"/>
            <p:cNvSpPr>
              <a:spLocks noChangeArrowheads="1"/>
            </p:cNvSpPr>
            <p:nvPr/>
          </p:nvSpPr>
          <p:spPr bwMode="auto">
            <a:xfrm>
              <a:off x="1560" y="2902"/>
              <a:ext cx="115" cy="287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l" defTabSz="914400">
                <a:lnSpc>
                  <a:spcPct val="100000"/>
                </a:lnSpc>
                <a:buClrTx/>
                <a:buSzTx/>
                <a:buFontTx/>
                <a:buNone/>
              </a:pPr>
              <a:endParaRPr lang="en-US" sz="2300" b="0">
                <a:solidFill>
                  <a:schemeClr val="tx1"/>
                </a:solidFill>
                <a:latin typeface="Arial Narrow" pitchFamily="34" charset="0"/>
              </a:endParaRPr>
            </a:p>
          </p:txBody>
        </p:sp>
        <p:sp>
          <p:nvSpPr>
            <p:cNvPr id="1821967" name="Oval 25"/>
            <p:cNvSpPr>
              <a:spLocks noChangeArrowheads="1"/>
            </p:cNvSpPr>
            <p:nvPr/>
          </p:nvSpPr>
          <p:spPr bwMode="auto">
            <a:xfrm>
              <a:off x="1569" y="2998"/>
              <a:ext cx="95" cy="96"/>
            </a:xfrm>
            <a:prstGeom prst="ellipse">
              <a:avLst/>
            </a:prstGeom>
            <a:solidFill>
              <a:srgbClr val="FFFFFF"/>
            </a:soli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defTabSz="914400">
                <a:lnSpc>
                  <a:spcPct val="100000"/>
                </a:lnSpc>
                <a:buClrTx/>
                <a:buSzTx/>
                <a:buFontTx/>
                <a:buNone/>
              </a:pPr>
              <a:endParaRPr lang="en-US" sz="2300" b="0">
                <a:solidFill>
                  <a:srgbClr val="000000"/>
                </a:solidFill>
                <a:latin typeface="Arial Narrow" pitchFamily="34" charset="0"/>
              </a:endParaRPr>
            </a:p>
          </p:txBody>
        </p:sp>
      </p:grpSp>
      <p:sp>
        <p:nvSpPr>
          <p:cNvPr id="1822002" name="Freeform 306"/>
          <p:cNvSpPr>
            <a:spLocks/>
          </p:cNvSpPr>
          <p:nvPr/>
        </p:nvSpPr>
        <p:spPr bwMode="auto">
          <a:xfrm>
            <a:off x="638175" y="4460875"/>
            <a:ext cx="3594100" cy="1390650"/>
          </a:xfrm>
          <a:custGeom>
            <a:avLst/>
            <a:gdLst/>
            <a:ahLst/>
            <a:cxnLst>
              <a:cxn ang="0">
                <a:pos x="2180" y="208"/>
              </a:cxn>
              <a:cxn ang="0">
                <a:pos x="2264" y="208"/>
              </a:cxn>
              <a:cxn ang="0">
                <a:pos x="2264" y="876"/>
              </a:cxn>
              <a:cxn ang="0">
                <a:pos x="0" y="876"/>
              </a:cxn>
              <a:cxn ang="0">
                <a:pos x="0" y="0"/>
              </a:cxn>
              <a:cxn ang="0">
                <a:pos x="308" y="0"/>
              </a:cxn>
            </a:cxnLst>
            <a:rect l="0" t="0" r="r" b="b"/>
            <a:pathLst>
              <a:path w="2264" h="876">
                <a:moveTo>
                  <a:pt x="2180" y="208"/>
                </a:moveTo>
                <a:lnTo>
                  <a:pt x="2264" y="208"/>
                </a:lnTo>
                <a:lnTo>
                  <a:pt x="2264" y="876"/>
                </a:lnTo>
                <a:lnTo>
                  <a:pt x="0" y="876"/>
                </a:lnTo>
                <a:lnTo>
                  <a:pt x="0" y="0"/>
                </a:lnTo>
                <a:lnTo>
                  <a:pt x="308" y="0"/>
                </a:lnTo>
              </a:path>
            </a:pathLst>
          </a:custGeom>
          <a:noFill/>
          <a:ln w="38100" cap="flat" cmpd="sng">
            <a:solidFill>
              <a:srgbClr val="FFFF00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21999" name="Oval 303"/>
          <p:cNvSpPr>
            <a:spLocks noChangeArrowheads="1"/>
          </p:cNvSpPr>
          <p:nvPr/>
        </p:nvSpPr>
        <p:spPr bwMode="auto">
          <a:xfrm>
            <a:off x="388938" y="4891088"/>
            <a:ext cx="500062" cy="492125"/>
          </a:xfrm>
          <a:prstGeom prst="ellipse">
            <a:avLst/>
          </a:prstGeom>
          <a:solidFill>
            <a:schemeClr val="bg1"/>
          </a:solidFill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821968" name="Rectangle 23"/>
          <p:cNvSpPr>
            <a:spLocks noChangeArrowheads="1"/>
          </p:cNvSpPr>
          <p:nvPr/>
        </p:nvSpPr>
        <p:spPr bwMode="auto">
          <a:xfrm>
            <a:off x="2160588" y="5621338"/>
            <a:ext cx="182562" cy="455612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</a:pPr>
            <a:endParaRPr lang="en-US" sz="2300" b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821969" name="Oval 25"/>
          <p:cNvSpPr>
            <a:spLocks noChangeArrowheads="1"/>
          </p:cNvSpPr>
          <p:nvPr/>
        </p:nvSpPr>
        <p:spPr bwMode="auto">
          <a:xfrm>
            <a:off x="2174875" y="5773738"/>
            <a:ext cx="150813" cy="152400"/>
          </a:xfrm>
          <a:prstGeom prst="ellipse">
            <a:avLst/>
          </a:prstGeom>
          <a:solidFill>
            <a:srgbClr val="FFFFFF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</a:pPr>
            <a:endParaRPr lang="en-US" sz="2300" b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822003" name="Rectangle 23"/>
          <p:cNvSpPr>
            <a:spLocks noChangeArrowheads="1"/>
          </p:cNvSpPr>
          <p:nvPr/>
        </p:nvSpPr>
        <p:spPr bwMode="auto">
          <a:xfrm>
            <a:off x="917575" y="4235450"/>
            <a:ext cx="182563" cy="455613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</a:pPr>
            <a:endParaRPr lang="en-US" sz="2300" b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822004" name="Oval 25"/>
          <p:cNvSpPr>
            <a:spLocks noChangeArrowheads="1"/>
          </p:cNvSpPr>
          <p:nvPr/>
        </p:nvSpPr>
        <p:spPr bwMode="auto">
          <a:xfrm>
            <a:off x="931863" y="4387850"/>
            <a:ext cx="150812" cy="152400"/>
          </a:xfrm>
          <a:prstGeom prst="ellipse">
            <a:avLst/>
          </a:prstGeom>
          <a:solidFill>
            <a:srgbClr val="FFFFFF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</a:pPr>
            <a:endParaRPr lang="en-US" sz="2300" b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822005" name="Rectangle 23"/>
          <p:cNvSpPr>
            <a:spLocks noChangeArrowheads="1"/>
          </p:cNvSpPr>
          <p:nvPr/>
        </p:nvSpPr>
        <p:spPr bwMode="auto">
          <a:xfrm>
            <a:off x="1389063" y="4235450"/>
            <a:ext cx="182562" cy="455613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</a:pPr>
            <a:endParaRPr lang="en-US" sz="2300" b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822006" name="Oval 25"/>
          <p:cNvSpPr>
            <a:spLocks noChangeArrowheads="1"/>
          </p:cNvSpPr>
          <p:nvPr/>
        </p:nvSpPr>
        <p:spPr bwMode="auto">
          <a:xfrm>
            <a:off x="1403350" y="4387850"/>
            <a:ext cx="150813" cy="152400"/>
          </a:xfrm>
          <a:prstGeom prst="ellipse">
            <a:avLst/>
          </a:prstGeom>
          <a:solidFill>
            <a:srgbClr val="FFFFFF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</a:pPr>
            <a:endParaRPr lang="en-US" sz="2300" b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822007" name="AutoShape 26"/>
          <p:cNvSpPr>
            <a:spLocks noChangeArrowheads="1"/>
          </p:cNvSpPr>
          <p:nvPr/>
        </p:nvSpPr>
        <p:spPr bwMode="auto">
          <a:xfrm>
            <a:off x="1130300" y="5157788"/>
            <a:ext cx="511175" cy="577850"/>
          </a:xfrm>
          <a:prstGeom prst="upArrowCallout">
            <a:avLst>
              <a:gd name="adj1" fmla="val 25000"/>
              <a:gd name="adj2" fmla="val 25000"/>
              <a:gd name="adj3" fmla="val 19966"/>
              <a:gd name="adj4" fmla="val 66667"/>
            </a:avLst>
          </a:prstGeom>
          <a:solidFill>
            <a:srgbClr val="FFFF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400">
              <a:lnSpc>
                <a:spcPct val="100000"/>
              </a:lnSpc>
              <a:buClrTx/>
              <a:buSzTx/>
              <a:buFontTx/>
              <a:buNone/>
            </a:pPr>
            <a:r>
              <a:rPr lang="en-US" sz="2300" b="0">
                <a:solidFill>
                  <a:srgbClr val="000000"/>
                </a:solidFill>
                <a:latin typeface="Arial Narrow" pitchFamily="34" charset="0"/>
              </a:rPr>
              <a:t>-1</a:t>
            </a:r>
          </a:p>
        </p:txBody>
      </p:sp>
      <p:sp>
        <p:nvSpPr>
          <p:cNvPr id="1822008" name="Oval 312"/>
          <p:cNvSpPr>
            <a:spLocks noChangeArrowheads="1"/>
          </p:cNvSpPr>
          <p:nvPr/>
        </p:nvSpPr>
        <p:spPr bwMode="auto">
          <a:xfrm>
            <a:off x="8743950" y="1219200"/>
            <a:ext cx="266700" cy="238125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22009" name="Oval 313"/>
          <p:cNvSpPr>
            <a:spLocks noChangeArrowheads="1"/>
          </p:cNvSpPr>
          <p:nvPr/>
        </p:nvSpPr>
        <p:spPr bwMode="auto">
          <a:xfrm>
            <a:off x="6496050" y="1962150"/>
            <a:ext cx="266700" cy="238125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22010" name="Oval 314"/>
          <p:cNvSpPr>
            <a:spLocks noChangeArrowheads="1"/>
          </p:cNvSpPr>
          <p:nvPr/>
        </p:nvSpPr>
        <p:spPr bwMode="auto">
          <a:xfrm>
            <a:off x="5400675" y="2705100"/>
            <a:ext cx="266700" cy="238125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22011" name="Text Box 315"/>
          <p:cNvSpPr txBox="1">
            <a:spLocks noChangeArrowheads="1"/>
          </p:cNvSpPr>
          <p:nvPr/>
        </p:nvSpPr>
        <p:spPr bwMode="auto">
          <a:xfrm>
            <a:off x="8296275" y="1354138"/>
            <a:ext cx="768159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1DD6"/>
                </a:solidFill>
              </a:rPr>
              <a:t>3/1=3</a:t>
            </a:r>
          </a:p>
        </p:txBody>
      </p:sp>
      <p:sp>
        <p:nvSpPr>
          <p:cNvPr id="1822012" name="Text Box 316"/>
          <p:cNvSpPr txBox="1">
            <a:spLocks noChangeArrowheads="1"/>
          </p:cNvSpPr>
          <p:nvPr/>
        </p:nvSpPr>
        <p:spPr bwMode="auto">
          <a:xfrm>
            <a:off x="6619875" y="2039938"/>
            <a:ext cx="108876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1DD6"/>
                </a:solidFill>
              </a:rPr>
              <a:t>2/0.66=3</a:t>
            </a:r>
          </a:p>
        </p:txBody>
      </p:sp>
      <p:sp>
        <p:nvSpPr>
          <p:cNvPr id="1822013" name="Text Box 317"/>
          <p:cNvSpPr txBox="1">
            <a:spLocks noChangeArrowheads="1"/>
          </p:cNvSpPr>
          <p:nvPr/>
        </p:nvSpPr>
        <p:spPr bwMode="auto">
          <a:xfrm>
            <a:off x="5637213" y="2725738"/>
            <a:ext cx="960519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1DD6"/>
                </a:solidFill>
              </a:rPr>
              <a:t>1/0.5=2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1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21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821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822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822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822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822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822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822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821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821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82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822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821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821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82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82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82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1822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1821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1822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1821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1822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1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5" dur="500"/>
                                        <p:tgtEl>
                                          <p:spTgt spid="1821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1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8" dur="500"/>
                                        <p:tgtEl>
                                          <p:spTgt spid="1821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1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1" dur="500"/>
                                        <p:tgtEl>
                                          <p:spTgt spid="1821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0" dur="500"/>
                                        <p:tgtEl>
                                          <p:spTgt spid="1822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3" dur="500"/>
                                        <p:tgtEl>
                                          <p:spTgt spid="1822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1970" grpId="0" animBg="1"/>
      <p:bldP spid="289" grpId="0" animBg="1"/>
      <p:bldP spid="1821991" grpId="0" animBg="1"/>
      <p:bldP spid="1821992" grpId="0" animBg="1"/>
      <p:bldP spid="1821993" grpId="0" animBg="1"/>
      <p:bldP spid="1821994" grpId="0" animBg="1"/>
      <p:bldP spid="1821995" grpId="0" animBg="1"/>
      <p:bldP spid="1821996" grpId="0" animBg="1"/>
      <p:bldP spid="1821997" grpId="0" animBg="1"/>
      <p:bldP spid="1822002" grpId="0" animBg="1"/>
      <p:bldP spid="1821999" grpId="0" animBg="1"/>
      <p:bldP spid="1821968" grpId="0" animBg="1"/>
      <p:bldP spid="1821969" grpId="0" animBg="1"/>
      <p:bldP spid="1822003" grpId="0" animBg="1"/>
      <p:bldP spid="1822003" grpId="1" animBg="1"/>
      <p:bldP spid="1822003" grpId="2" animBg="1"/>
      <p:bldP spid="1822004" grpId="0" animBg="1"/>
      <p:bldP spid="1822004" grpId="1" animBg="1"/>
      <p:bldP spid="1822004" grpId="2" animBg="1"/>
      <p:bldP spid="1822005" grpId="0" animBg="1"/>
      <p:bldP spid="1822005" grpId="1" animBg="1"/>
      <p:bldP spid="1822006" grpId="0" animBg="1"/>
      <p:bldP spid="1822006" grpId="1" animBg="1"/>
      <p:bldP spid="1822007" grpId="0" animBg="1"/>
      <p:bldP spid="1822007" grpId="1" animBg="1"/>
      <p:bldP spid="1822008" grpId="0" animBg="1"/>
      <p:bldP spid="1822008" grpId="1" animBg="1"/>
      <p:bldP spid="1822009" grpId="0" animBg="1"/>
      <p:bldP spid="1822009" grpId="1" animBg="1"/>
      <p:bldP spid="1822010" grpId="0" animBg="1"/>
      <p:bldP spid="1822011" grpId="0"/>
      <p:bldP spid="1822012" grpId="0"/>
      <p:bldP spid="1822013" grpId="0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484" name="Rectangle 4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dirty="0" smtClean="0">
                <a:effectLst/>
              </a:rPr>
              <a:t>Coarse grain elasticity</a:t>
            </a:r>
          </a:p>
        </p:txBody>
      </p:sp>
      <p:pic>
        <p:nvPicPr>
          <p:cNvPr id="66048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6725" y="1547813"/>
            <a:ext cx="8158163" cy="46021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660486" name="Slide Number Placeholder 5"/>
          <p:cNvSpPr txBox="1">
            <a:spLocks noGrp="1"/>
          </p:cNvSpPr>
          <p:nvPr/>
        </p:nvSpPr>
        <p:spPr bwMode="auto">
          <a:xfrm>
            <a:off x="6794500" y="6429375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4E970E9D-93B8-45F5-9ED8-F6627ECAE1C8}" type="slidenum">
              <a:rPr lang="en-US"/>
              <a:pPr algn="r"/>
              <a:t>114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35" name="Rectangle 15"/>
          <p:cNvSpPr>
            <a:spLocks noChangeArrowheads="1"/>
          </p:cNvSpPr>
          <p:nvPr/>
        </p:nvSpPr>
        <p:spPr bwMode="auto">
          <a:xfrm>
            <a:off x="2301350" y="5854372"/>
            <a:ext cx="5010150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36" name="Rectangle 16"/>
          <p:cNvSpPr>
            <a:spLocks noChangeArrowheads="1"/>
          </p:cNvSpPr>
          <p:nvPr/>
        </p:nvSpPr>
        <p:spPr bwMode="auto">
          <a:xfrm>
            <a:off x="1839387" y="5474960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37" name="Rectangle 17"/>
          <p:cNvSpPr>
            <a:spLocks noChangeArrowheads="1"/>
          </p:cNvSpPr>
          <p:nvPr/>
        </p:nvSpPr>
        <p:spPr bwMode="auto">
          <a:xfrm>
            <a:off x="2750612" y="5474960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38" name="Rectangle 18"/>
          <p:cNvSpPr>
            <a:spLocks noChangeArrowheads="1"/>
          </p:cNvSpPr>
          <p:nvPr/>
        </p:nvSpPr>
        <p:spPr bwMode="auto">
          <a:xfrm>
            <a:off x="3661837" y="5474960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39" name="Rectangle 19"/>
          <p:cNvSpPr>
            <a:spLocks noChangeArrowheads="1"/>
          </p:cNvSpPr>
          <p:nvPr/>
        </p:nvSpPr>
        <p:spPr bwMode="auto">
          <a:xfrm>
            <a:off x="4573062" y="5474960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40" name="Rectangle 20"/>
          <p:cNvSpPr>
            <a:spLocks noChangeArrowheads="1"/>
          </p:cNvSpPr>
          <p:nvPr/>
        </p:nvSpPr>
        <p:spPr bwMode="auto">
          <a:xfrm>
            <a:off x="5484287" y="5474960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41" name="Rectangle 21"/>
          <p:cNvSpPr>
            <a:spLocks noChangeArrowheads="1"/>
          </p:cNvSpPr>
          <p:nvPr/>
        </p:nvSpPr>
        <p:spPr bwMode="auto">
          <a:xfrm>
            <a:off x="6395512" y="5474960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42" name="Rectangle 22"/>
          <p:cNvSpPr>
            <a:spLocks noChangeArrowheads="1"/>
          </p:cNvSpPr>
          <p:nvPr/>
        </p:nvSpPr>
        <p:spPr bwMode="auto">
          <a:xfrm>
            <a:off x="1307575" y="5095547"/>
            <a:ext cx="5995987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43" name="AutoShape 23"/>
          <p:cNvSpPr>
            <a:spLocks noChangeArrowheads="1"/>
          </p:cNvSpPr>
          <p:nvPr/>
        </p:nvSpPr>
        <p:spPr bwMode="auto">
          <a:xfrm>
            <a:off x="1307575" y="5838497"/>
            <a:ext cx="531812" cy="228600"/>
          </a:xfrm>
          <a:prstGeom prst="rightArrow">
            <a:avLst>
              <a:gd name="adj1" fmla="val 50000"/>
              <a:gd name="adj2" fmla="val 58160"/>
            </a:avLst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44" name="Rectangle 24"/>
          <p:cNvSpPr>
            <a:spLocks noChangeArrowheads="1"/>
          </p:cNvSpPr>
          <p:nvPr/>
        </p:nvSpPr>
        <p:spPr bwMode="auto">
          <a:xfrm>
            <a:off x="1307575" y="5095547"/>
            <a:ext cx="150812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45" name="Rectangle 25"/>
          <p:cNvSpPr>
            <a:spLocks noChangeArrowheads="1"/>
          </p:cNvSpPr>
          <p:nvPr/>
        </p:nvSpPr>
        <p:spPr bwMode="auto">
          <a:xfrm>
            <a:off x="7152750" y="5095547"/>
            <a:ext cx="150812" cy="835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50" name="Oval 30"/>
          <p:cNvSpPr>
            <a:spLocks noChangeArrowheads="1"/>
          </p:cNvSpPr>
          <p:nvPr/>
        </p:nvSpPr>
        <p:spPr bwMode="auto">
          <a:xfrm>
            <a:off x="4647675" y="5778172"/>
            <a:ext cx="303212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51" name="Oval 31"/>
          <p:cNvSpPr>
            <a:spLocks noChangeArrowheads="1"/>
          </p:cNvSpPr>
          <p:nvPr/>
        </p:nvSpPr>
        <p:spPr bwMode="auto">
          <a:xfrm>
            <a:off x="2825225" y="5778172"/>
            <a:ext cx="303212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52" name="Oval 32"/>
          <p:cNvSpPr>
            <a:spLocks noChangeArrowheads="1"/>
          </p:cNvSpPr>
          <p:nvPr/>
        </p:nvSpPr>
        <p:spPr bwMode="auto">
          <a:xfrm>
            <a:off x="6468537" y="5778172"/>
            <a:ext cx="303213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55" name="Rectangle 35"/>
          <p:cNvSpPr>
            <a:spLocks noChangeArrowheads="1"/>
          </p:cNvSpPr>
          <p:nvPr/>
        </p:nvSpPr>
        <p:spPr bwMode="auto">
          <a:xfrm>
            <a:off x="2327010" y="1345855"/>
            <a:ext cx="5010150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56" name="Rectangle 36"/>
          <p:cNvSpPr>
            <a:spLocks noChangeArrowheads="1"/>
          </p:cNvSpPr>
          <p:nvPr/>
        </p:nvSpPr>
        <p:spPr bwMode="auto">
          <a:xfrm>
            <a:off x="1865047" y="96644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57" name="Rectangle 37"/>
          <p:cNvSpPr>
            <a:spLocks noChangeArrowheads="1"/>
          </p:cNvSpPr>
          <p:nvPr/>
        </p:nvSpPr>
        <p:spPr bwMode="auto">
          <a:xfrm>
            <a:off x="2776272" y="96644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58" name="Rectangle 38"/>
          <p:cNvSpPr>
            <a:spLocks noChangeArrowheads="1"/>
          </p:cNvSpPr>
          <p:nvPr/>
        </p:nvSpPr>
        <p:spPr bwMode="auto">
          <a:xfrm>
            <a:off x="3687497" y="96644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59" name="Rectangle 39"/>
          <p:cNvSpPr>
            <a:spLocks noChangeArrowheads="1"/>
          </p:cNvSpPr>
          <p:nvPr/>
        </p:nvSpPr>
        <p:spPr bwMode="auto">
          <a:xfrm>
            <a:off x="4598722" y="96644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60" name="Rectangle 40"/>
          <p:cNvSpPr>
            <a:spLocks noChangeArrowheads="1"/>
          </p:cNvSpPr>
          <p:nvPr/>
        </p:nvSpPr>
        <p:spPr bwMode="auto">
          <a:xfrm>
            <a:off x="5509947" y="96644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61" name="Rectangle 41"/>
          <p:cNvSpPr>
            <a:spLocks noChangeArrowheads="1"/>
          </p:cNvSpPr>
          <p:nvPr/>
        </p:nvSpPr>
        <p:spPr bwMode="auto">
          <a:xfrm>
            <a:off x="6421172" y="96644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62" name="Rectangle 42"/>
          <p:cNvSpPr>
            <a:spLocks noChangeArrowheads="1"/>
          </p:cNvSpPr>
          <p:nvPr/>
        </p:nvSpPr>
        <p:spPr bwMode="auto">
          <a:xfrm>
            <a:off x="1333235" y="587030"/>
            <a:ext cx="5995987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63" name="AutoShape 43"/>
          <p:cNvSpPr>
            <a:spLocks noChangeArrowheads="1"/>
          </p:cNvSpPr>
          <p:nvPr/>
        </p:nvSpPr>
        <p:spPr bwMode="auto">
          <a:xfrm>
            <a:off x="1333235" y="1329980"/>
            <a:ext cx="531812" cy="228600"/>
          </a:xfrm>
          <a:prstGeom prst="rightArrow">
            <a:avLst>
              <a:gd name="adj1" fmla="val 50000"/>
              <a:gd name="adj2" fmla="val 58160"/>
            </a:avLst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64" name="Rectangle 44"/>
          <p:cNvSpPr>
            <a:spLocks noChangeArrowheads="1"/>
          </p:cNvSpPr>
          <p:nvPr/>
        </p:nvSpPr>
        <p:spPr bwMode="auto">
          <a:xfrm>
            <a:off x="1333235" y="587030"/>
            <a:ext cx="150812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65" name="Rectangle 45"/>
          <p:cNvSpPr>
            <a:spLocks noChangeArrowheads="1"/>
          </p:cNvSpPr>
          <p:nvPr/>
        </p:nvSpPr>
        <p:spPr bwMode="auto">
          <a:xfrm>
            <a:off x="7178410" y="587030"/>
            <a:ext cx="150812" cy="835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66" name="Oval 46"/>
          <p:cNvSpPr>
            <a:spLocks noChangeArrowheads="1"/>
          </p:cNvSpPr>
          <p:nvPr/>
        </p:nvSpPr>
        <p:spPr bwMode="auto">
          <a:xfrm>
            <a:off x="4671747" y="1269655"/>
            <a:ext cx="303213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67" name="Oval 47"/>
          <p:cNvSpPr>
            <a:spLocks noChangeArrowheads="1"/>
          </p:cNvSpPr>
          <p:nvPr/>
        </p:nvSpPr>
        <p:spPr bwMode="auto">
          <a:xfrm>
            <a:off x="3762110" y="1269655"/>
            <a:ext cx="303212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68" name="Oval 48"/>
          <p:cNvSpPr>
            <a:spLocks noChangeArrowheads="1"/>
          </p:cNvSpPr>
          <p:nvPr/>
        </p:nvSpPr>
        <p:spPr bwMode="auto">
          <a:xfrm>
            <a:off x="2850885" y="1269655"/>
            <a:ext cx="303212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69" name="Oval 49"/>
          <p:cNvSpPr>
            <a:spLocks noChangeArrowheads="1"/>
          </p:cNvSpPr>
          <p:nvPr/>
        </p:nvSpPr>
        <p:spPr bwMode="auto">
          <a:xfrm>
            <a:off x="5582972" y="1269655"/>
            <a:ext cx="303213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70" name="Oval 50"/>
          <p:cNvSpPr>
            <a:spLocks noChangeArrowheads="1"/>
          </p:cNvSpPr>
          <p:nvPr/>
        </p:nvSpPr>
        <p:spPr bwMode="auto">
          <a:xfrm>
            <a:off x="1941247" y="1269655"/>
            <a:ext cx="303213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8" name="Oval 49"/>
          <p:cNvSpPr>
            <a:spLocks noChangeArrowheads="1"/>
          </p:cNvSpPr>
          <p:nvPr/>
        </p:nvSpPr>
        <p:spPr bwMode="auto">
          <a:xfrm>
            <a:off x="6506119" y="1278320"/>
            <a:ext cx="303213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9" name="Rectangle 35"/>
          <p:cNvSpPr>
            <a:spLocks noChangeArrowheads="1"/>
          </p:cNvSpPr>
          <p:nvPr/>
        </p:nvSpPr>
        <p:spPr bwMode="auto">
          <a:xfrm>
            <a:off x="2327010" y="3166022"/>
            <a:ext cx="5010150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0" name="Rectangle 36"/>
          <p:cNvSpPr>
            <a:spLocks noChangeArrowheads="1"/>
          </p:cNvSpPr>
          <p:nvPr/>
        </p:nvSpPr>
        <p:spPr bwMode="auto">
          <a:xfrm>
            <a:off x="1865047" y="2786610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" name="Rectangle 37"/>
          <p:cNvSpPr>
            <a:spLocks noChangeArrowheads="1"/>
          </p:cNvSpPr>
          <p:nvPr/>
        </p:nvSpPr>
        <p:spPr bwMode="auto">
          <a:xfrm>
            <a:off x="2776272" y="2786610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2" name="Rectangle 38"/>
          <p:cNvSpPr>
            <a:spLocks noChangeArrowheads="1"/>
          </p:cNvSpPr>
          <p:nvPr/>
        </p:nvSpPr>
        <p:spPr bwMode="auto">
          <a:xfrm>
            <a:off x="3687497" y="2786610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3" name="Rectangle 39"/>
          <p:cNvSpPr>
            <a:spLocks noChangeArrowheads="1"/>
          </p:cNvSpPr>
          <p:nvPr/>
        </p:nvSpPr>
        <p:spPr bwMode="auto">
          <a:xfrm>
            <a:off x="4598722" y="2786610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4" name="Rectangle 40"/>
          <p:cNvSpPr>
            <a:spLocks noChangeArrowheads="1"/>
          </p:cNvSpPr>
          <p:nvPr/>
        </p:nvSpPr>
        <p:spPr bwMode="auto">
          <a:xfrm>
            <a:off x="5509947" y="2786610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5" name="Rectangle 41"/>
          <p:cNvSpPr>
            <a:spLocks noChangeArrowheads="1"/>
          </p:cNvSpPr>
          <p:nvPr/>
        </p:nvSpPr>
        <p:spPr bwMode="auto">
          <a:xfrm>
            <a:off x="6421172" y="2786610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6" name="Rectangle 42"/>
          <p:cNvSpPr>
            <a:spLocks noChangeArrowheads="1"/>
          </p:cNvSpPr>
          <p:nvPr/>
        </p:nvSpPr>
        <p:spPr bwMode="auto">
          <a:xfrm>
            <a:off x="1333235" y="2407197"/>
            <a:ext cx="5995987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7" name="AutoShape 43"/>
          <p:cNvSpPr>
            <a:spLocks noChangeArrowheads="1"/>
          </p:cNvSpPr>
          <p:nvPr/>
        </p:nvSpPr>
        <p:spPr bwMode="auto">
          <a:xfrm>
            <a:off x="1333235" y="3150147"/>
            <a:ext cx="531812" cy="228600"/>
          </a:xfrm>
          <a:prstGeom prst="rightArrow">
            <a:avLst>
              <a:gd name="adj1" fmla="val 50000"/>
              <a:gd name="adj2" fmla="val 58160"/>
            </a:avLst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8" name="Rectangle 44"/>
          <p:cNvSpPr>
            <a:spLocks noChangeArrowheads="1"/>
          </p:cNvSpPr>
          <p:nvPr/>
        </p:nvSpPr>
        <p:spPr bwMode="auto">
          <a:xfrm>
            <a:off x="1333235" y="2407197"/>
            <a:ext cx="150812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" name="Rectangle 45"/>
          <p:cNvSpPr>
            <a:spLocks noChangeArrowheads="1"/>
          </p:cNvSpPr>
          <p:nvPr/>
        </p:nvSpPr>
        <p:spPr bwMode="auto">
          <a:xfrm>
            <a:off x="7178410" y="2407197"/>
            <a:ext cx="150812" cy="835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3458255" y="1877668"/>
            <a:ext cx="18646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Deadlocks</a:t>
            </a:r>
            <a:endParaRPr lang="en-US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690155" y="4518790"/>
            <a:ext cx="32447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Optimal throughput</a:t>
            </a:r>
            <a:endParaRPr lang="en-US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7666" name="Rectangle 2"/>
          <p:cNvSpPr>
            <a:spLocks noGrp="1" noChangeArrowheads="1"/>
          </p:cNvSpPr>
          <p:nvPr>
            <p:ph type="title"/>
          </p:nvPr>
        </p:nvSpPr>
        <p:spPr>
          <a:xfrm>
            <a:off x="322263" y="228600"/>
            <a:ext cx="8362950" cy="1141413"/>
          </a:xfrm>
        </p:spPr>
        <p:txBody>
          <a:bodyPr/>
          <a:lstStyle/>
          <a:p>
            <a:r>
              <a:rPr lang="en-US"/>
              <a:t>Notation for elastic systems</a:t>
            </a:r>
          </a:p>
        </p:txBody>
      </p:sp>
      <p:sp>
        <p:nvSpPr>
          <p:cNvPr id="1777667" name="Line 3"/>
          <p:cNvSpPr>
            <a:spLocks noChangeShapeType="1"/>
          </p:cNvSpPr>
          <p:nvPr/>
        </p:nvSpPr>
        <p:spPr bwMode="auto">
          <a:xfrm>
            <a:off x="2801938" y="1744663"/>
            <a:ext cx="5334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77668" name="Rectangle 4"/>
          <p:cNvSpPr>
            <a:spLocks noChangeArrowheads="1"/>
          </p:cNvSpPr>
          <p:nvPr/>
        </p:nvSpPr>
        <p:spPr bwMode="auto">
          <a:xfrm>
            <a:off x="2652713" y="1516063"/>
            <a:ext cx="152400" cy="455612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77669" name="Line 5"/>
          <p:cNvSpPr>
            <a:spLocks noChangeShapeType="1"/>
          </p:cNvSpPr>
          <p:nvPr/>
        </p:nvSpPr>
        <p:spPr bwMode="auto">
          <a:xfrm>
            <a:off x="2120900" y="1744663"/>
            <a:ext cx="51911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77670" name="Line 6"/>
          <p:cNvSpPr>
            <a:spLocks noChangeShapeType="1"/>
          </p:cNvSpPr>
          <p:nvPr/>
        </p:nvSpPr>
        <p:spPr bwMode="auto">
          <a:xfrm>
            <a:off x="2803525" y="2882900"/>
            <a:ext cx="53181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77671" name="Rectangle 7"/>
          <p:cNvSpPr>
            <a:spLocks noChangeArrowheads="1"/>
          </p:cNvSpPr>
          <p:nvPr/>
        </p:nvSpPr>
        <p:spPr bwMode="auto">
          <a:xfrm>
            <a:off x="2654300" y="2654300"/>
            <a:ext cx="152400" cy="455613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77672" name="Line 8"/>
          <p:cNvSpPr>
            <a:spLocks noChangeShapeType="1"/>
          </p:cNvSpPr>
          <p:nvPr/>
        </p:nvSpPr>
        <p:spPr bwMode="auto">
          <a:xfrm>
            <a:off x="2122488" y="2882900"/>
            <a:ext cx="519112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77673" name="Oval 9"/>
          <p:cNvSpPr>
            <a:spLocks noChangeArrowheads="1"/>
          </p:cNvSpPr>
          <p:nvPr/>
        </p:nvSpPr>
        <p:spPr bwMode="auto">
          <a:xfrm>
            <a:off x="2652713" y="1668463"/>
            <a:ext cx="150812" cy="152400"/>
          </a:xfrm>
          <a:prstGeom prst="ellipse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77674" name="Text Box 10"/>
          <p:cNvSpPr txBox="1">
            <a:spLocks noChangeArrowheads="1"/>
          </p:cNvSpPr>
          <p:nvPr/>
        </p:nvSpPr>
        <p:spPr bwMode="auto">
          <a:xfrm>
            <a:off x="3810000" y="1454150"/>
            <a:ext cx="4964113" cy="4794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0"/>
              <a:t>Elastic buffer with one token of information</a:t>
            </a:r>
          </a:p>
        </p:txBody>
      </p:sp>
      <p:sp>
        <p:nvSpPr>
          <p:cNvPr id="1777675" name="Text Box 11"/>
          <p:cNvSpPr txBox="1">
            <a:spLocks noChangeArrowheads="1"/>
          </p:cNvSpPr>
          <p:nvPr/>
        </p:nvSpPr>
        <p:spPr bwMode="auto">
          <a:xfrm>
            <a:off x="3717925" y="2554288"/>
            <a:ext cx="3413125" cy="4794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b="0"/>
              <a:t>Empty elastic buffer (bubble)</a:t>
            </a:r>
          </a:p>
        </p:txBody>
      </p:sp>
      <p:sp>
        <p:nvSpPr>
          <p:cNvPr id="1777676" name="Line 12"/>
          <p:cNvSpPr>
            <a:spLocks noChangeShapeType="1"/>
          </p:cNvSpPr>
          <p:nvPr/>
        </p:nvSpPr>
        <p:spPr bwMode="auto">
          <a:xfrm>
            <a:off x="2120900" y="4021138"/>
            <a:ext cx="1216025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77677" name="Text Box 13"/>
          <p:cNvSpPr txBox="1">
            <a:spLocks noChangeArrowheads="1"/>
          </p:cNvSpPr>
          <p:nvPr/>
        </p:nvSpPr>
        <p:spPr bwMode="auto">
          <a:xfrm>
            <a:off x="3714750" y="3744913"/>
            <a:ext cx="5291138" cy="4794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b="0"/>
              <a:t>Channel with an injector of k negative tokens </a:t>
            </a:r>
          </a:p>
        </p:txBody>
      </p:sp>
      <p:sp>
        <p:nvSpPr>
          <p:cNvPr id="1777678" name="Line 14"/>
          <p:cNvSpPr>
            <a:spLocks noChangeShapeType="1"/>
          </p:cNvSpPr>
          <p:nvPr/>
        </p:nvSpPr>
        <p:spPr bwMode="auto">
          <a:xfrm>
            <a:off x="2120900" y="5311775"/>
            <a:ext cx="1214438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77679" name="AutoShape 15"/>
          <p:cNvSpPr>
            <a:spLocks noChangeArrowheads="1"/>
          </p:cNvSpPr>
          <p:nvPr/>
        </p:nvSpPr>
        <p:spPr bwMode="auto">
          <a:xfrm>
            <a:off x="2501900" y="4021138"/>
            <a:ext cx="379413" cy="455612"/>
          </a:xfrm>
          <a:prstGeom prst="upArrowCallout">
            <a:avLst>
              <a:gd name="adj1" fmla="val 25000"/>
              <a:gd name="adj2" fmla="val 25000"/>
              <a:gd name="adj3" fmla="val 20014"/>
              <a:gd name="adj4" fmla="val 66667"/>
            </a:avLst>
          </a:prstGeom>
          <a:solidFill>
            <a:srgbClr val="FFC00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>
                <a:solidFill>
                  <a:srgbClr val="C00000"/>
                </a:solidFill>
              </a:rPr>
              <a:t>-k</a:t>
            </a:r>
          </a:p>
        </p:txBody>
      </p:sp>
      <p:sp>
        <p:nvSpPr>
          <p:cNvPr id="1777680" name="Text Box 16"/>
          <p:cNvSpPr txBox="1">
            <a:spLocks noChangeArrowheads="1"/>
          </p:cNvSpPr>
          <p:nvPr/>
        </p:nvSpPr>
        <p:spPr bwMode="auto">
          <a:xfrm>
            <a:off x="3679825" y="5033963"/>
            <a:ext cx="4948238" cy="866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b="0"/>
              <a:t>Empty elastic buffer with bypass </a:t>
            </a:r>
          </a:p>
          <a:p>
            <a:pPr algn="l"/>
            <a:r>
              <a:rPr lang="en-US" b="0"/>
              <a:t>(Skid-buffer with no tokens of information) </a:t>
            </a:r>
          </a:p>
        </p:txBody>
      </p:sp>
      <p:sp>
        <p:nvSpPr>
          <p:cNvPr id="1777681" name="AutoShape 17"/>
          <p:cNvSpPr>
            <a:spLocks noChangeArrowheads="1"/>
          </p:cNvSpPr>
          <p:nvPr/>
        </p:nvSpPr>
        <p:spPr bwMode="auto">
          <a:xfrm>
            <a:off x="2324100" y="5008563"/>
            <a:ext cx="701675" cy="606425"/>
          </a:xfrm>
          <a:prstGeom prst="flowChartSort">
            <a:avLst/>
          </a:prstGeom>
          <a:solidFill>
            <a:srgbClr val="FFCC00"/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b="0" dirty="0">
              <a:solidFill>
                <a:srgbClr val="C00000"/>
              </a:solidFill>
            </a:endParaRPr>
          </a:p>
        </p:txBody>
      </p:sp>
      <p:sp>
        <p:nvSpPr>
          <p:cNvPr id="1777682" name="Text Box 18"/>
          <p:cNvSpPr txBox="1">
            <a:spLocks noChangeArrowheads="1"/>
          </p:cNvSpPr>
          <p:nvPr/>
        </p:nvSpPr>
        <p:spPr bwMode="auto">
          <a:xfrm>
            <a:off x="2503488" y="5135563"/>
            <a:ext cx="37702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C00000"/>
                </a:solidFill>
              </a:rPr>
              <a:t>m</a:t>
            </a:r>
          </a:p>
        </p:txBody>
      </p:sp>
      <p:sp>
        <p:nvSpPr>
          <p:cNvPr id="1777683" name="Text Box 19"/>
          <p:cNvSpPr txBox="1">
            <a:spLocks noChangeArrowheads="1"/>
          </p:cNvSpPr>
          <p:nvPr/>
        </p:nvSpPr>
        <p:spPr bwMode="auto">
          <a:xfrm>
            <a:off x="584200" y="1289050"/>
            <a:ext cx="1233488" cy="1054100"/>
          </a:xfrm>
          <a:prstGeom prst="rect">
            <a:avLst/>
          </a:prstGeom>
          <a:noFill/>
          <a:ln w="2857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b="0"/>
              <a:t>Latches=2</a:t>
            </a:r>
          </a:p>
          <a:p>
            <a:r>
              <a:rPr lang="en-US" sz="1600" b="0"/>
              <a:t>Capacity=2</a:t>
            </a:r>
          </a:p>
          <a:p>
            <a:r>
              <a:rPr lang="en-US" sz="1600" b="0"/>
              <a:t>Tokens=1</a:t>
            </a:r>
          </a:p>
        </p:txBody>
      </p:sp>
      <p:sp>
        <p:nvSpPr>
          <p:cNvPr id="1777684" name="Text Box 20"/>
          <p:cNvSpPr txBox="1">
            <a:spLocks noChangeArrowheads="1"/>
          </p:cNvSpPr>
          <p:nvPr/>
        </p:nvSpPr>
        <p:spPr bwMode="auto">
          <a:xfrm>
            <a:off x="584200" y="2457450"/>
            <a:ext cx="1233488" cy="1054100"/>
          </a:xfrm>
          <a:prstGeom prst="rect">
            <a:avLst/>
          </a:prstGeom>
          <a:noFill/>
          <a:ln w="2857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b="0"/>
              <a:t>Latches=2</a:t>
            </a:r>
          </a:p>
          <a:p>
            <a:r>
              <a:rPr lang="en-US" sz="1600" b="0"/>
              <a:t>Capacity=2</a:t>
            </a:r>
          </a:p>
          <a:p>
            <a:r>
              <a:rPr lang="en-US" sz="1600" b="0"/>
              <a:t>Tokens=0</a:t>
            </a:r>
          </a:p>
        </p:txBody>
      </p:sp>
      <p:sp>
        <p:nvSpPr>
          <p:cNvPr id="1777685" name="Text Box 21"/>
          <p:cNvSpPr txBox="1">
            <a:spLocks noChangeArrowheads="1"/>
          </p:cNvSpPr>
          <p:nvPr/>
        </p:nvSpPr>
        <p:spPr bwMode="auto">
          <a:xfrm>
            <a:off x="596900" y="3625850"/>
            <a:ext cx="1233488" cy="1054100"/>
          </a:xfrm>
          <a:prstGeom prst="rect">
            <a:avLst/>
          </a:prstGeom>
          <a:noFill/>
          <a:ln w="2857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b="0"/>
              <a:t>Latches=0</a:t>
            </a:r>
          </a:p>
          <a:p>
            <a:r>
              <a:rPr lang="en-US" sz="1600" b="0"/>
              <a:t>Capacity=0</a:t>
            </a:r>
          </a:p>
          <a:p>
            <a:r>
              <a:rPr lang="en-US" sz="1600" b="0"/>
              <a:t>Tokens= -k</a:t>
            </a:r>
          </a:p>
        </p:txBody>
      </p:sp>
      <p:sp>
        <p:nvSpPr>
          <p:cNvPr id="1777686" name="Text Box 22"/>
          <p:cNvSpPr txBox="1">
            <a:spLocks noChangeArrowheads="1"/>
          </p:cNvSpPr>
          <p:nvPr/>
        </p:nvSpPr>
        <p:spPr bwMode="auto">
          <a:xfrm>
            <a:off x="568325" y="4794250"/>
            <a:ext cx="1290638" cy="1054100"/>
          </a:xfrm>
          <a:prstGeom prst="rect">
            <a:avLst/>
          </a:prstGeom>
          <a:noFill/>
          <a:ln w="2857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b="0"/>
              <a:t>Latches=0</a:t>
            </a:r>
          </a:p>
          <a:p>
            <a:r>
              <a:rPr lang="en-US" sz="1600" b="0"/>
              <a:t>Capacity=m</a:t>
            </a:r>
          </a:p>
          <a:p>
            <a:r>
              <a:rPr lang="en-US" sz="1600" b="0"/>
              <a:t>Tokens=0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 smtClean="0"/>
              <a:t>Marked Graph model</a:t>
            </a:r>
            <a:endParaRPr lang="en-US" dirty="0" smtClean="0"/>
          </a:p>
        </p:txBody>
      </p:sp>
      <p:sp>
        <p:nvSpPr>
          <p:cNvPr id="14340" name="Rectangle 5"/>
          <p:cNvSpPr>
            <a:spLocks noChangeArrowheads="1"/>
          </p:cNvSpPr>
          <p:nvPr/>
        </p:nvSpPr>
        <p:spPr bwMode="auto">
          <a:xfrm>
            <a:off x="2533650" y="2935288"/>
            <a:ext cx="228600" cy="685800"/>
          </a:xfrm>
          <a:prstGeom prst="rect">
            <a:avLst/>
          </a:prstGeom>
          <a:solidFill>
            <a:srgbClr val="00FFFF"/>
          </a:solidFill>
          <a:ln w="38100" algn="ctr">
            <a:solidFill>
              <a:srgbClr val="00FFFF"/>
            </a:solidFill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14341" name="Rectangle 6"/>
          <p:cNvSpPr>
            <a:spLocks noChangeArrowheads="1"/>
          </p:cNvSpPr>
          <p:nvPr/>
        </p:nvSpPr>
        <p:spPr bwMode="auto">
          <a:xfrm>
            <a:off x="3905250" y="2247900"/>
            <a:ext cx="228600" cy="685800"/>
          </a:xfrm>
          <a:prstGeom prst="rect">
            <a:avLst/>
          </a:prstGeom>
          <a:solidFill>
            <a:srgbClr val="00FFFF"/>
          </a:solidFill>
          <a:ln w="38100" algn="ctr">
            <a:solidFill>
              <a:srgbClr val="00FFFF"/>
            </a:solidFill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14342" name="Rectangle 7"/>
          <p:cNvSpPr>
            <a:spLocks noChangeArrowheads="1"/>
          </p:cNvSpPr>
          <p:nvPr/>
        </p:nvSpPr>
        <p:spPr bwMode="auto">
          <a:xfrm>
            <a:off x="5276850" y="2247900"/>
            <a:ext cx="228600" cy="685800"/>
          </a:xfrm>
          <a:prstGeom prst="rect">
            <a:avLst/>
          </a:prstGeom>
          <a:solidFill>
            <a:srgbClr val="00FFFF"/>
          </a:solidFill>
          <a:ln w="38100" algn="ctr">
            <a:solidFill>
              <a:srgbClr val="00FFFF"/>
            </a:solidFill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14343" name="Rectangle 8"/>
          <p:cNvSpPr>
            <a:spLocks noChangeArrowheads="1"/>
          </p:cNvSpPr>
          <p:nvPr/>
        </p:nvSpPr>
        <p:spPr bwMode="auto">
          <a:xfrm>
            <a:off x="6648450" y="2933700"/>
            <a:ext cx="228600" cy="685800"/>
          </a:xfrm>
          <a:prstGeom prst="rect">
            <a:avLst/>
          </a:prstGeom>
          <a:solidFill>
            <a:srgbClr val="00FFFF"/>
          </a:solidFill>
          <a:ln w="38100" algn="ctr">
            <a:solidFill>
              <a:srgbClr val="00FFFF"/>
            </a:solidFill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14344" name="Rectangle 9"/>
          <p:cNvSpPr>
            <a:spLocks noChangeArrowheads="1"/>
          </p:cNvSpPr>
          <p:nvPr/>
        </p:nvSpPr>
        <p:spPr bwMode="auto">
          <a:xfrm>
            <a:off x="5276850" y="3619500"/>
            <a:ext cx="228600" cy="685800"/>
          </a:xfrm>
          <a:prstGeom prst="rect">
            <a:avLst/>
          </a:prstGeom>
          <a:solidFill>
            <a:srgbClr val="00FFFF"/>
          </a:solidFill>
          <a:ln w="38100" algn="ctr">
            <a:solidFill>
              <a:srgbClr val="00FFFF"/>
            </a:solidFill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14345" name="Rectangle 10"/>
          <p:cNvSpPr>
            <a:spLocks noChangeArrowheads="1"/>
          </p:cNvSpPr>
          <p:nvPr/>
        </p:nvSpPr>
        <p:spPr bwMode="auto">
          <a:xfrm>
            <a:off x="3905250" y="3619500"/>
            <a:ext cx="228600" cy="685800"/>
          </a:xfrm>
          <a:prstGeom prst="rect">
            <a:avLst/>
          </a:prstGeom>
          <a:solidFill>
            <a:srgbClr val="00FFFF"/>
          </a:solidFill>
          <a:ln w="38100" algn="ctr">
            <a:solidFill>
              <a:srgbClr val="00FFFF"/>
            </a:solidFill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14346" name="Rectangle 11"/>
          <p:cNvSpPr>
            <a:spLocks noChangeArrowheads="1"/>
          </p:cNvSpPr>
          <p:nvPr/>
        </p:nvSpPr>
        <p:spPr bwMode="auto">
          <a:xfrm>
            <a:off x="5276850" y="4991100"/>
            <a:ext cx="228600" cy="685800"/>
          </a:xfrm>
          <a:prstGeom prst="rect">
            <a:avLst/>
          </a:prstGeom>
          <a:solidFill>
            <a:srgbClr val="00FFFF"/>
          </a:solidFill>
          <a:ln w="38100" algn="ctr">
            <a:solidFill>
              <a:srgbClr val="00FFFF"/>
            </a:solidFill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14347" name="Rectangle 12"/>
          <p:cNvSpPr>
            <a:spLocks noChangeArrowheads="1"/>
          </p:cNvSpPr>
          <p:nvPr/>
        </p:nvSpPr>
        <p:spPr bwMode="auto">
          <a:xfrm>
            <a:off x="6648450" y="4991100"/>
            <a:ext cx="228600" cy="685800"/>
          </a:xfrm>
          <a:prstGeom prst="rect">
            <a:avLst/>
          </a:prstGeom>
          <a:solidFill>
            <a:srgbClr val="00FFFF"/>
          </a:solidFill>
          <a:ln w="38100" algn="ctr">
            <a:solidFill>
              <a:srgbClr val="00FFFF"/>
            </a:solidFill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cxnSp>
        <p:nvCxnSpPr>
          <p:cNvPr id="14348" name="Straight Arrow Connector 14"/>
          <p:cNvCxnSpPr>
            <a:cxnSpLocks noChangeShapeType="1"/>
            <a:endCxn id="14341" idx="1"/>
          </p:cNvCxnSpPr>
          <p:nvPr/>
        </p:nvCxnSpPr>
        <p:spPr bwMode="auto">
          <a:xfrm flipV="1">
            <a:off x="2771775" y="2590800"/>
            <a:ext cx="1133475" cy="51435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4349" name="Straight Arrow Connector 16"/>
          <p:cNvCxnSpPr>
            <a:cxnSpLocks noChangeShapeType="1"/>
            <a:stCxn id="14341" idx="3"/>
            <a:endCxn id="14342" idx="1"/>
          </p:cNvCxnSpPr>
          <p:nvPr/>
        </p:nvCxnSpPr>
        <p:spPr bwMode="auto">
          <a:xfrm>
            <a:off x="4133850" y="2590800"/>
            <a:ext cx="1143000" cy="1588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4350" name="Straight Arrow Connector 18"/>
          <p:cNvCxnSpPr>
            <a:cxnSpLocks noChangeShapeType="1"/>
            <a:stCxn id="14342" idx="3"/>
          </p:cNvCxnSpPr>
          <p:nvPr/>
        </p:nvCxnSpPr>
        <p:spPr bwMode="auto">
          <a:xfrm>
            <a:off x="5505450" y="2590800"/>
            <a:ext cx="1123950" cy="542925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4351" name="Straight Arrow Connector 20"/>
          <p:cNvCxnSpPr>
            <a:cxnSpLocks noChangeShapeType="1"/>
            <a:stCxn id="14345" idx="3"/>
            <a:endCxn id="14344" idx="1"/>
          </p:cNvCxnSpPr>
          <p:nvPr/>
        </p:nvCxnSpPr>
        <p:spPr bwMode="auto">
          <a:xfrm>
            <a:off x="4133850" y="3962400"/>
            <a:ext cx="1143000" cy="1588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4352" name="Straight Arrow Connector 24"/>
          <p:cNvCxnSpPr>
            <a:cxnSpLocks noChangeShapeType="1"/>
            <a:stCxn id="14344" idx="3"/>
          </p:cNvCxnSpPr>
          <p:nvPr/>
        </p:nvCxnSpPr>
        <p:spPr bwMode="auto">
          <a:xfrm flipV="1">
            <a:off x="5505450" y="3409950"/>
            <a:ext cx="1133475" cy="55245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4353" name="Straight Arrow Connector 26"/>
          <p:cNvCxnSpPr>
            <a:cxnSpLocks noChangeShapeType="1"/>
            <a:endCxn id="14345" idx="1"/>
          </p:cNvCxnSpPr>
          <p:nvPr/>
        </p:nvCxnSpPr>
        <p:spPr bwMode="auto">
          <a:xfrm>
            <a:off x="2771775" y="3467100"/>
            <a:ext cx="1133475" cy="4953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4354" name="Straight Arrow Connector 28"/>
          <p:cNvCxnSpPr>
            <a:cxnSpLocks noChangeShapeType="1"/>
            <a:stCxn id="14346" idx="3"/>
            <a:endCxn id="14347" idx="1"/>
          </p:cNvCxnSpPr>
          <p:nvPr/>
        </p:nvCxnSpPr>
        <p:spPr bwMode="auto">
          <a:xfrm>
            <a:off x="5505450" y="5334000"/>
            <a:ext cx="1143000" cy="1588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4355" name="Straight Arrow Connector 30"/>
          <p:cNvCxnSpPr>
            <a:cxnSpLocks noChangeShapeType="1"/>
            <a:endCxn id="14346" idx="1"/>
          </p:cNvCxnSpPr>
          <p:nvPr/>
        </p:nvCxnSpPr>
        <p:spPr bwMode="auto">
          <a:xfrm rot="16200000" flipH="1">
            <a:off x="4124325" y="4181475"/>
            <a:ext cx="1171575" cy="1133475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4356" name="Freeform 31"/>
          <p:cNvSpPr>
            <a:spLocks noChangeArrowheads="1"/>
          </p:cNvSpPr>
          <p:nvPr/>
        </p:nvSpPr>
        <p:spPr bwMode="auto">
          <a:xfrm>
            <a:off x="1847850" y="1762125"/>
            <a:ext cx="5467350" cy="1524000"/>
          </a:xfrm>
          <a:custGeom>
            <a:avLst/>
            <a:gdLst>
              <a:gd name="T0" fmla="*/ 5038726 w 5467350"/>
              <a:gd name="T1" fmla="*/ 1524000 h 1524000"/>
              <a:gd name="T2" fmla="*/ 5467350 w 5467350"/>
              <a:gd name="T3" fmla="*/ 1524000 h 1524000"/>
              <a:gd name="T4" fmla="*/ 5467350 w 5467350"/>
              <a:gd name="T5" fmla="*/ 19050 h 1524000"/>
              <a:gd name="T6" fmla="*/ 0 w 5467350"/>
              <a:gd name="T7" fmla="*/ 0 h 1524000"/>
              <a:gd name="T8" fmla="*/ 0 w 5467350"/>
              <a:gd name="T9" fmla="*/ 828675 h 1524000"/>
              <a:gd name="T10" fmla="*/ 657225 w 5467350"/>
              <a:gd name="T11" fmla="*/ 1343025 h 1524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467350"/>
              <a:gd name="T19" fmla="*/ 0 h 1524000"/>
              <a:gd name="T20" fmla="*/ 5467350 w 5467350"/>
              <a:gd name="T21" fmla="*/ 1524000 h 15240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467350" h="1524000">
                <a:moveTo>
                  <a:pt x="5038725" y="1524000"/>
                </a:moveTo>
                <a:lnTo>
                  <a:pt x="5467350" y="1524000"/>
                </a:lnTo>
                <a:lnTo>
                  <a:pt x="5467350" y="19050"/>
                </a:lnTo>
                <a:lnTo>
                  <a:pt x="0" y="0"/>
                </a:lnTo>
                <a:lnTo>
                  <a:pt x="0" y="828675"/>
                </a:lnTo>
                <a:lnTo>
                  <a:pt x="657225" y="1343025"/>
                </a:lnTo>
              </a:path>
            </a:pathLst>
          </a:custGeom>
          <a:noFill/>
          <a:ln w="38100" algn="ctr">
            <a:solidFill>
              <a:schemeClr val="tx1"/>
            </a:solidFill>
            <a:round/>
            <a:headEnd/>
            <a:tailEnd type="arrow" w="lg" len="med"/>
          </a:ln>
        </p:spPr>
        <p:txBody>
          <a:bodyPr anchor="ctr"/>
          <a:lstStyle/>
          <a:p>
            <a:pPr algn="ctr" eaLnBrk="0" hangingPunct="0"/>
            <a:endParaRPr lang="en-US"/>
          </a:p>
        </p:txBody>
      </p:sp>
      <p:sp>
        <p:nvSpPr>
          <p:cNvPr id="14357" name="Freeform 32"/>
          <p:cNvSpPr>
            <a:spLocks noChangeArrowheads="1"/>
          </p:cNvSpPr>
          <p:nvPr/>
        </p:nvSpPr>
        <p:spPr bwMode="auto">
          <a:xfrm>
            <a:off x="1847850" y="3448050"/>
            <a:ext cx="5467350" cy="2724150"/>
          </a:xfrm>
          <a:custGeom>
            <a:avLst/>
            <a:gdLst>
              <a:gd name="T0" fmla="*/ 5048250 w 5467350"/>
              <a:gd name="T1" fmla="*/ 1905000 h 2724150"/>
              <a:gd name="T2" fmla="*/ 5467350 w 5467350"/>
              <a:gd name="T3" fmla="*/ 1905000 h 2724150"/>
              <a:gd name="T4" fmla="*/ 5467350 w 5467350"/>
              <a:gd name="T5" fmla="*/ 2724150 h 2724150"/>
              <a:gd name="T6" fmla="*/ 0 w 5467350"/>
              <a:gd name="T7" fmla="*/ 2714624 h 2724150"/>
              <a:gd name="T8" fmla="*/ 0 w 5467350"/>
              <a:gd name="T9" fmla="*/ 485775 h 2724150"/>
              <a:gd name="T10" fmla="*/ 666750 w 5467350"/>
              <a:gd name="T11" fmla="*/ 0 h 272415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467350"/>
              <a:gd name="T19" fmla="*/ 0 h 2724150"/>
              <a:gd name="T20" fmla="*/ 5467350 w 5467350"/>
              <a:gd name="T21" fmla="*/ 2724150 h 272415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467350" h="2724150">
                <a:moveTo>
                  <a:pt x="5048250" y="1905000"/>
                </a:moveTo>
                <a:lnTo>
                  <a:pt x="5467350" y="1905000"/>
                </a:lnTo>
                <a:lnTo>
                  <a:pt x="5467350" y="2724150"/>
                </a:lnTo>
                <a:lnTo>
                  <a:pt x="0" y="2714625"/>
                </a:lnTo>
                <a:lnTo>
                  <a:pt x="0" y="485775"/>
                </a:lnTo>
                <a:lnTo>
                  <a:pt x="666750" y="0"/>
                </a:lnTo>
              </a:path>
            </a:pathLst>
          </a:custGeom>
          <a:noFill/>
          <a:ln w="38100" algn="ctr">
            <a:solidFill>
              <a:schemeClr val="tx1"/>
            </a:solidFill>
            <a:round/>
            <a:headEnd/>
            <a:tailEnd type="arrow" w="lg" len="med"/>
          </a:ln>
        </p:spPr>
        <p:txBody>
          <a:bodyPr anchor="ctr"/>
          <a:lstStyle/>
          <a:p>
            <a:pPr algn="ctr" eaLnBrk="0" hangingPunct="0"/>
            <a:endParaRPr lang="en-US"/>
          </a:p>
        </p:txBody>
      </p:sp>
      <p:sp>
        <p:nvSpPr>
          <p:cNvPr id="34" name="Oval 33"/>
          <p:cNvSpPr>
            <a:spLocks noChangeArrowheads="1"/>
          </p:cNvSpPr>
          <p:nvPr/>
        </p:nvSpPr>
        <p:spPr bwMode="auto">
          <a:xfrm>
            <a:off x="3124200" y="2724150"/>
            <a:ext cx="323850" cy="323850"/>
          </a:xfrm>
          <a:prstGeom prst="ellipse">
            <a:avLst/>
          </a:prstGeom>
          <a:solidFill>
            <a:srgbClr val="92D050"/>
          </a:solidFill>
          <a:ln w="38100" algn="ctr">
            <a:noFill/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35" name="Oval 34"/>
          <p:cNvSpPr>
            <a:spLocks noChangeArrowheads="1"/>
          </p:cNvSpPr>
          <p:nvPr/>
        </p:nvSpPr>
        <p:spPr bwMode="auto">
          <a:xfrm>
            <a:off x="4514850" y="3800475"/>
            <a:ext cx="323850" cy="323850"/>
          </a:xfrm>
          <a:prstGeom prst="ellipse">
            <a:avLst/>
          </a:prstGeom>
          <a:solidFill>
            <a:srgbClr val="92D050"/>
          </a:solidFill>
          <a:ln w="38100" algn="ctr">
            <a:noFill/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36" name="Oval 35"/>
          <p:cNvSpPr>
            <a:spLocks noChangeArrowheads="1"/>
          </p:cNvSpPr>
          <p:nvPr/>
        </p:nvSpPr>
        <p:spPr bwMode="auto">
          <a:xfrm>
            <a:off x="1685925" y="3800475"/>
            <a:ext cx="323850" cy="323850"/>
          </a:xfrm>
          <a:prstGeom prst="ellipse">
            <a:avLst/>
          </a:prstGeom>
          <a:solidFill>
            <a:srgbClr val="92D050"/>
          </a:solidFill>
          <a:ln w="38100" algn="ctr">
            <a:noFill/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 smtClean="0"/>
              <a:t>Marked Graph model</a:t>
            </a:r>
            <a:endParaRPr lang="en-US" dirty="0" smtClean="0"/>
          </a:p>
        </p:txBody>
      </p:sp>
      <p:sp>
        <p:nvSpPr>
          <p:cNvPr id="15364" name="Rectangle 5"/>
          <p:cNvSpPr>
            <a:spLocks noChangeArrowheads="1"/>
          </p:cNvSpPr>
          <p:nvPr/>
        </p:nvSpPr>
        <p:spPr bwMode="auto">
          <a:xfrm>
            <a:off x="2533650" y="2935288"/>
            <a:ext cx="228600" cy="685800"/>
          </a:xfrm>
          <a:prstGeom prst="rect">
            <a:avLst/>
          </a:prstGeom>
          <a:solidFill>
            <a:srgbClr val="00FFFF"/>
          </a:solidFill>
          <a:ln w="38100" algn="ctr">
            <a:solidFill>
              <a:srgbClr val="00FFFF"/>
            </a:solidFill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15365" name="Rectangle 6"/>
          <p:cNvSpPr>
            <a:spLocks noChangeArrowheads="1"/>
          </p:cNvSpPr>
          <p:nvPr/>
        </p:nvSpPr>
        <p:spPr bwMode="auto">
          <a:xfrm>
            <a:off x="3905250" y="2247900"/>
            <a:ext cx="228600" cy="685800"/>
          </a:xfrm>
          <a:prstGeom prst="rect">
            <a:avLst/>
          </a:prstGeom>
          <a:solidFill>
            <a:srgbClr val="00FFFF"/>
          </a:solidFill>
          <a:ln w="38100" algn="ctr">
            <a:solidFill>
              <a:srgbClr val="00FFFF"/>
            </a:solidFill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15366" name="Rectangle 7"/>
          <p:cNvSpPr>
            <a:spLocks noChangeArrowheads="1"/>
          </p:cNvSpPr>
          <p:nvPr/>
        </p:nvSpPr>
        <p:spPr bwMode="auto">
          <a:xfrm>
            <a:off x="5276850" y="2247900"/>
            <a:ext cx="228600" cy="685800"/>
          </a:xfrm>
          <a:prstGeom prst="rect">
            <a:avLst/>
          </a:prstGeom>
          <a:solidFill>
            <a:srgbClr val="00FFFF"/>
          </a:solidFill>
          <a:ln w="38100" algn="ctr">
            <a:solidFill>
              <a:srgbClr val="00FFFF"/>
            </a:solidFill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15367" name="Rectangle 8"/>
          <p:cNvSpPr>
            <a:spLocks noChangeArrowheads="1"/>
          </p:cNvSpPr>
          <p:nvPr/>
        </p:nvSpPr>
        <p:spPr bwMode="auto">
          <a:xfrm>
            <a:off x="6648450" y="2933700"/>
            <a:ext cx="228600" cy="685800"/>
          </a:xfrm>
          <a:prstGeom prst="rect">
            <a:avLst/>
          </a:prstGeom>
          <a:solidFill>
            <a:srgbClr val="00FFFF"/>
          </a:solidFill>
          <a:ln w="38100" algn="ctr">
            <a:solidFill>
              <a:srgbClr val="00FFFF"/>
            </a:solidFill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15368" name="Rectangle 9"/>
          <p:cNvSpPr>
            <a:spLocks noChangeArrowheads="1"/>
          </p:cNvSpPr>
          <p:nvPr/>
        </p:nvSpPr>
        <p:spPr bwMode="auto">
          <a:xfrm>
            <a:off x="5276850" y="3619500"/>
            <a:ext cx="228600" cy="685800"/>
          </a:xfrm>
          <a:prstGeom prst="rect">
            <a:avLst/>
          </a:prstGeom>
          <a:solidFill>
            <a:srgbClr val="00FFFF"/>
          </a:solidFill>
          <a:ln w="38100" algn="ctr">
            <a:solidFill>
              <a:srgbClr val="00FFFF"/>
            </a:solidFill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15369" name="Rectangle 10"/>
          <p:cNvSpPr>
            <a:spLocks noChangeArrowheads="1"/>
          </p:cNvSpPr>
          <p:nvPr/>
        </p:nvSpPr>
        <p:spPr bwMode="auto">
          <a:xfrm>
            <a:off x="3905250" y="3619500"/>
            <a:ext cx="228600" cy="685800"/>
          </a:xfrm>
          <a:prstGeom prst="rect">
            <a:avLst/>
          </a:prstGeom>
          <a:solidFill>
            <a:srgbClr val="00FFFF"/>
          </a:solidFill>
          <a:ln w="38100" algn="ctr">
            <a:solidFill>
              <a:srgbClr val="00FFFF"/>
            </a:solidFill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15370" name="Rectangle 11"/>
          <p:cNvSpPr>
            <a:spLocks noChangeArrowheads="1"/>
          </p:cNvSpPr>
          <p:nvPr/>
        </p:nvSpPr>
        <p:spPr bwMode="auto">
          <a:xfrm>
            <a:off x="5276850" y="4991100"/>
            <a:ext cx="228600" cy="685800"/>
          </a:xfrm>
          <a:prstGeom prst="rect">
            <a:avLst/>
          </a:prstGeom>
          <a:solidFill>
            <a:srgbClr val="00FFFF"/>
          </a:solidFill>
          <a:ln w="38100" algn="ctr">
            <a:solidFill>
              <a:srgbClr val="00FFFF"/>
            </a:solidFill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15371" name="Rectangle 12"/>
          <p:cNvSpPr>
            <a:spLocks noChangeArrowheads="1"/>
          </p:cNvSpPr>
          <p:nvPr/>
        </p:nvSpPr>
        <p:spPr bwMode="auto">
          <a:xfrm>
            <a:off x="6648450" y="4991100"/>
            <a:ext cx="228600" cy="685800"/>
          </a:xfrm>
          <a:prstGeom prst="rect">
            <a:avLst/>
          </a:prstGeom>
          <a:solidFill>
            <a:srgbClr val="00FFFF"/>
          </a:solidFill>
          <a:ln w="38100" algn="ctr">
            <a:solidFill>
              <a:srgbClr val="00FFFF"/>
            </a:solidFill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cxnSp>
        <p:nvCxnSpPr>
          <p:cNvPr id="15372" name="Straight Arrow Connector 14"/>
          <p:cNvCxnSpPr>
            <a:cxnSpLocks noChangeShapeType="1"/>
            <a:endCxn id="15365" idx="1"/>
          </p:cNvCxnSpPr>
          <p:nvPr/>
        </p:nvCxnSpPr>
        <p:spPr bwMode="auto">
          <a:xfrm flipV="1">
            <a:off x="2771775" y="2590800"/>
            <a:ext cx="1133475" cy="51435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5373" name="Straight Arrow Connector 16"/>
          <p:cNvCxnSpPr>
            <a:cxnSpLocks noChangeShapeType="1"/>
            <a:stCxn id="15365" idx="3"/>
            <a:endCxn id="15366" idx="1"/>
          </p:cNvCxnSpPr>
          <p:nvPr/>
        </p:nvCxnSpPr>
        <p:spPr bwMode="auto">
          <a:xfrm>
            <a:off x="4133850" y="2590800"/>
            <a:ext cx="1143000" cy="1588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5374" name="Straight Arrow Connector 18"/>
          <p:cNvCxnSpPr>
            <a:cxnSpLocks noChangeShapeType="1"/>
            <a:stCxn id="15366" idx="3"/>
          </p:cNvCxnSpPr>
          <p:nvPr/>
        </p:nvCxnSpPr>
        <p:spPr bwMode="auto">
          <a:xfrm>
            <a:off x="5505450" y="2590800"/>
            <a:ext cx="1123950" cy="542925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5375" name="Straight Arrow Connector 20"/>
          <p:cNvCxnSpPr>
            <a:cxnSpLocks noChangeShapeType="1"/>
            <a:stCxn id="15369" idx="3"/>
            <a:endCxn id="15368" idx="1"/>
          </p:cNvCxnSpPr>
          <p:nvPr/>
        </p:nvCxnSpPr>
        <p:spPr bwMode="auto">
          <a:xfrm>
            <a:off x="4133850" y="3962400"/>
            <a:ext cx="1143000" cy="1588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5376" name="Straight Arrow Connector 24"/>
          <p:cNvCxnSpPr>
            <a:cxnSpLocks noChangeShapeType="1"/>
            <a:stCxn id="15368" idx="3"/>
          </p:cNvCxnSpPr>
          <p:nvPr/>
        </p:nvCxnSpPr>
        <p:spPr bwMode="auto">
          <a:xfrm flipV="1">
            <a:off x="5505450" y="3409950"/>
            <a:ext cx="1133475" cy="55245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5377" name="Straight Arrow Connector 26"/>
          <p:cNvCxnSpPr>
            <a:cxnSpLocks noChangeShapeType="1"/>
            <a:endCxn id="15369" idx="1"/>
          </p:cNvCxnSpPr>
          <p:nvPr/>
        </p:nvCxnSpPr>
        <p:spPr bwMode="auto">
          <a:xfrm>
            <a:off x="2771775" y="3467100"/>
            <a:ext cx="1133475" cy="4953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5378" name="Straight Arrow Connector 28"/>
          <p:cNvCxnSpPr>
            <a:cxnSpLocks noChangeShapeType="1"/>
            <a:stCxn id="15370" idx="3"/>
            <a:endCxn id="15371" idx="1"/>
          </p:cNvCxnSpPr>
          <p:nvPr/>
        </p:nvCxnSpPr>
        <p:spPr bwMode="auto">
          <a:xfrm>
            <a:off x="5505450" y="5334000"/>
            <a:ext cx="1143000" cy="1588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5379" name="Straight Arrow Connector 30"/>
          <p:cNvCxnSpPr>
            <a:cxnSpLocks noChangeShapeType="1"/>
            <a:endCxn id="15370" idx="1"/>
          </p:cNvCxnSpPr>
          <p:nvPr/>
        </p:nvCxnSpPr>
        <p:spPr bwMode="auto">
          <a:xfrm rot="16200000" flipH="1">
            <a:off x="4124325" y="4181475"/>
            <a:ext cx="1171575" cy="1133475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5380" name="Freeform 31"/>
          <p:cNvSpPr>
            <a:spLocks noChangeArrowheads="1"/>
          </p:cNvSpPr>
          <p:nvPr/>
        </p:nvSpPr>
        <p:spPr bwMode="auto">
          <a:xfrm>
            <a:off x="1847850" y="1762125"/>
            <a:ext cx="5467350" cy="1524000"/>
          </a:xfrm>
          <a:custGeom>
            <a:avLst/>
            <a:gdLst>
              <a:gd name="T0" fmla="*/ 5038726 w 5467350"/>
              <a:gd name="T1" fmla="*/ 1524000 h 1524000"/>
              <a:gd name="T2" fmla="*/ 5467350 w 5467350"/>
              <a:gd name="T3" fmla="*/ 1524000 h 1524000"/>
              <a:gd name="T4" fmla="*/ 5467350 w 5467350"/>
              <a:gd name="T5" fmla="*/ 19050 h 1524000"/>
              <a:gd name="T6" fmla="*/ 0 w 5467350"/>
              <a:gd name="T7" fmla="*/ 0 h 1524000"/>
              <a:gd name="T8" fmla="*/ 0 w 5467350"/>
              <a:gd name="T9" fmla="*/ 828675 h 1524000"/>
              <a:gd name="T10" fmla="*/ 657225 w 5467350"/>
              <a:gd name="T11" fmla="*/ 1343025 h 1524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467350"/>
              <a:gd name="T19" fmla="*/ 0 h 1524000"/>
              <a:gd name="T20" fmla="*/ 5467350 w 5467350"/>
              <a:gd name="T21" fmla="*/ 1524000 h 15240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467350" h="1524000">
                <a:moveTo>
                  <a:pt x="5038725" y="1524000"/>
                </a:moveTo>
                <a:lnTo>
                  <a:pt x="5467350" y="1524000"/>
                </a:lnTo>
                <a:lnTo>
                  <a:pt x="5467350" y="19050"/>
                </a:lnTo>
                <a:lnTo>
                  <a:pt x="0" y="0"/>
                </a:lnTo>
                <a:lnTo>
                  <a:pt x="0" y="828675"/>
                </a:lnTo>
                <a:lnTo>
                  <a:pt x="657225" y="1343025"/>
                </a:lnTo>
              </a:path>
            </a:pathLst>
          </a:custGeom>
          <a:noFill/>
          <a:ln w="38100" algn="ctr">
            <a:solidFill>
              <a:schemeClr val="tx1"/>
            </a:solidFill>
            <a:round/>
            <a:headEnd/>
            <a:tailEnd type="arrow" w="lg" len="med"/>
          </a:ln>
        </p:spPr>
        <p:txBody>
          <a:bodyPr anchor="ctr"/>
          <a:lstStyle/>
          <a:p>
            <a:pPr algn="ctr" eaLnBrk="0" hangingPunct="0"/>
            <a:endParaRPr lang="en-US"/>
          </a:p>
        </p:txBody>
      </p:sp>
      <p:sp>
        <p:nvSpPr>
          <p:cNvPr id="15381" name="Freeform 32"/>
          <p:cNvSpPr>
            <a:spLocks noChangeArrowheads="1"/>
          </p:cNvSpPr>
          <p:nvPr/>
        </p:nvSpPr>
        <p:spPr bwMode="auto">
          <a:xfrm>
            <a:off x="1847850" y="3448050"/>
            <a:ext cx="5467350" cy="2724150"/>
          </a:xfrm>
          <a:custGeom>
            <a:avLst/>
            <a:gdLst>
              <a:gd name="T0" fmla="*/ 5048250 w 5467350"/>
              <a:gd name="T1" fmla="*/ 1905000 h 2724150"/>
              <a:gd name="T2" fmla="*/ 5467350 w 5467350"/>
              <a:gd name="T3" fmla="*/ 1905000 h 2724150"/>
              <a:gd name="T4" fmla="*/ 5467350 w 5467350"/>
              <a:gd name="T5" fmla="*/ 2724150 h 2724150"/>
              <a:gd name="T6" fmla="*/ 0 w 5467350"/>
              <a:gd name="T7" fmla="*/ 2714624 h 2724150"/>
              <a:gd name="T8" fmla="*/ 0 w 5467350"/>
              <a:gd name="T9" fmla="*/ 485775 h 2724150"/>
              <a:gd name="T10" fmla="*/ 666750 w 5467350"/>
              <a:gd name="T11" fmla="*/ 0 h 272415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467350"/>
              <a:gd name="T19" fmla="*/ 0 h 2724150"/>
              <a:gd name="T20" fmla="*/ 5467350 w 5467350"/>
              <a:gd name="T21" fmla="*/ 2724150 h 272415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467350" h="2724150">
                <a:moveTo>
                  <a:pt x="5048250" y="1905000"/>
                </a:moveTo>
                <a:lnTo>
                  <a:pt x="5467350" y="1905000"/>
                </a:lnTo>
                <a:lnTo>
                  <a:pt x="5467350" y="2724150"/>
                </a:lnTo>
                <a:lnTo>
                  <a:pt x="0" y="2714625"/>
                </a:lnTo>
                <a:lnTo>
                  <a:pt x="0" y="485775"/>
                </a:lnTo>
                <a:lnTo>
                  <a:pt x="666750" y="0"/>
                </a:lnTo>
              </a:path>
            </a:pathLst>
          </a:custGeom>
          <a:noFill/>
          <a:ln w="38100" algn="ctr">
            <a:solidFill>
              <a:schemeClr val="tx1"/>
            </a:solidFill>
            <a:round/>
            <a:headEnd/>
            <a:tailEnd type="arrow" w="lg" len="med"/>
          </a:ln>
        </p:spPr>
        <p:txBody>
          <a:bodyPr anchor="ctr"/>
          <a:lstStyle/>
          <a:p>
            <a:pPr algn="ctr" eaLnBrk="0" hangingPunct="0"/>
            <a:endParaRPr lang="en-US"/>
          </a:p>
        </p:txBody>
      </p:sp>
      <p:sp>
        <p:nvSpPr>
          <p:cNvPr id="34" name="Oval 33"/>
          <p:cNvSpPr>
            <a:spLocks noChangeArrowheads="1"/>
          </p:cNvSpPr>
          <p:nvPr/>
        </p:nvSpPr>
        <p:spPr bwMode="auto">
          <a:xfrm>
            <a:off x="3124200" y="2724150"/>
            <a:ext cx="323850" cy="323850"/>
          </a:xfrm>
          <a:prstGeom prst="ellipse">
            <a:avLst/>
          </a:prstGeom>
          <a:solidFill>
            <a:srgbClr val="92D050"/>
          </a:solidFill>
          <a:ln w="38100" algn="ctr">
            <a:noFill/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35" name="Oval 34"/>
          <p:cNvSpPr>
            <a:spLocks noChangeArrowheads="1"/>
          </p:cNvSpPr>
          <p:nvPr/>
        </p:nvSpPr>
        <p:spPr bwMode="auto">
          <a:xfrm>
            <a:off x="4514850" y="3800475"/>
            <a:ext cx="323850" cy="323850"/>
          </a:xfrm>
          <a:prstGeom prst="ellipse">
            <a:avLst/>
          </a:prstGeom>
          <a:solidFill>
            <a:srgbClr val="92D050"/>
          </a:solidFill>
          <a:ln w="38100" algn="ctr">
            <a:noFill/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15384" name="Oval 35"/>
          <p:cNvSpPr>
            <a:spLocks noChangeArrowheads="1"/>
          </p:cNvSpPr>
          <p:nvPr/>
        </p:nvSpPr>
        <p:spPr bwMode="auto">
          <a:xfrm>
            <a:off x="1685925" y="3800475"/>
            <a:ext cx="323850" cy="323850"/>
          </a:xfrm>
          <a:prstGeom prst="ellipse">
            <a:avLst/>
          </a:prstGeom>
          <a:solidFill>
            <a:srgbClr val="92D050"/>
          </a:solidFill>
          <a:ln w="38100" algn="ctr">
            <a:noFill/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26" name="Oval 25"/>
          <p:cNvSpPr>
            <a:spLocks noChangeArrowheads="1"/>
          </p:cNvSpPr>
          <p:nvPr/>
        </p:nvSpPr>
        <p:spPr bwMode="auto">
          <a:xfrm>
            <a:off x="4476750" y="2438400"/>
            <a:ext cx="323850" cy="323850"/>
          </a:xfrm>
          <a:prstGeom prst="ellipse">
            <a:avLst/>
          </a:prstGeom>
          <a:solidFill>
            <a:srgbClr val="92D050"/>
          </a:solidFill>
          <a:ln w="38100" algn="ctr">
            <a:noFill/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auto">
          <a:xfrm>
            <a:off x="5886450" y="3543300"/>
            <a:ext cx="323850" cy="323850"/>
          </a:xfrm>
          <a:prstGeom prst="ellipse">
            <a:avLst/>
          </a:prstGeom>
          <a:solidFill>
            <a:srgbClr val="92D050"/>
          </a:solidFill>
          <a:ln w="38100" algn="ctr">
            <a:noFill/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30" name="Oval 29"/>
          <p:cNvSpPr>
            <a:spLocks noChangeArrowheads="1"/>
          </p:cNvSpPr>
          <p:nvPr/>
        </p:nvSpPr>
        <p:spPr bwMode="auto">
          <a:xfrm>
            <a:off x="5867400" y="2676525"/>
            <a:ext cx="323850" cy="323850"/>
          </a:xfrm>
          <a:prstGeom prst="ellipse">
            <a:avLst/>
          </a:prstGeom>
          <a:solidFill>
            <a:srgbClr val="92D050"/>
          </a:solidFill>
          <a:ln w="38100" algn="ctr">
            <a:noFill/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33333E-6 L 0.06667 -0.04166 L 0.14896 -0.04166 " pathEditMode="fixed" ptsTypes="AAA">
                                      <p:cBhvr>
                                        <p:cTn id="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11111E-6 C 0.00243 -1.11111E-6 0.00486 -1.11111E-6 0.00729 -1.11111E-6 L 0.09167 0.00139 L 0.15104 -0.0375 " pathEditMode="relative" ptsTypes="fAAA">
                                      <p:cBhvr>
                                        <p:cTn id="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9584 0 L 0.15313 0.03611 " pathEditMode="relative" ptsTypes="AAA">
                                      <p:cBhvr>
                                        <p:cTn id="1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26" grpId="0" animBg="1"/>
      <p:bldP spid="26" grpId="1" animBg="1"/>
      <p:bldP spid="28" grpId="0" animBg="1"/>
      <p:bldP spid="30" grpId="0" animBg="1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 smtClean="0"/>
              <a:t>Marked Graph model</a:t>
            </a:r>
            <a:endParaRPr lang="en-US" dirty="0" smtClean="0"/>
          </a:p>
        </p:txBody>
      </p:sp>
      <p:sp>
        <p:nvSpPr>
          <p:cNvPr id="16388" name="Rectangle 5"/>
          <p:cNvSpPr>
            <a:spLocks noChangeArrowheads="1"/>
          </p:cNvSpPr>
          <p:nvPr/>
        </p:nvSpPr>
        <p:spPr bwMode="auto">
          <a:xfrm>
            <a:off x="2533650" y="2935288"/>
            <a:ext cx="228600" cy="685800"/>
          </a:xfrm>
          <a:prstGeom prst="rect">
            <a:avLst/>
          </a:prstGeom>
          <a:solidFill>
            <a:srgbClr val="00FFFF"/>
          </a:solidFill>
          <a:ln w="38100" algn="ctr">
            <a:solidFill>
              <a:srgbClr val="00FFFF"/>
            </a:solidFill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16389" name="Rectangle 6"/>
          <p:cNvSpPr>
            <a:spLocks noChangeArrowheads="1"/>
          </p:cNvSpPr>
          <p:nvPr/>
        </p:nvSpPr>
        <p:spPr bwMode="auto">
          <a:xfrm>
            <a:off x="3905250" y="2247900"/>
            <a:ext cx="228600" cy="685800"/>
          </a:xfrm>
          <a:prstGeom prst="rect">
            <a:avLst/>
          </a:prstGeom>
          <a:solidFill>
            <a:srgbClr val="00FFFF"/>
          </a:solidFill>
          <a:ln w="38100" algn="ctr">
            <a:solidFill>
              <a:srgbClr val="00FFFF"/>
            </a:solidFill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16390" name="Rectangle 7"/>
          <p:cNvSpPr>
            <a:spLocks noChangeArrowheads="1"/>
          </p:cNvSpPr>
          <p:nvPr/>
        </p:nvSpPr>
        <p:spPr bwMode="auto">
          <a:xfrm>
            <a:off x="5276850" y="2247900"/>
            <a:ext cx="228600" cy="685800"/>
          </a:xfrm>
          <a:prstGeom prst="rect">
            <a:avLst/>
          </a:prstGeom>
          <a:solidFill>
            <a:srgbClr val="00FFFF"/>
          </a:solidFill>
          <a:ln w="38100" algn="ctr">
            <a:solidFill>
              <a:srgbClr val="00FFFF"/>
            </a:solidFill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16391" name="Rectangle 8"/>
          <p:cNvSpPr>
            <a:spLocks noChangeArrowheads="1"/>
          </p:cNvSpPr>
          <p:nvPr/>
        </p:nvSpPr>
        <p:spPr bwMode="auto">
          <a:xfrm>
            <a:off x="6648450" y="2933700"/>
            <a:ext cx="228600" cy="685800"/>
          </a:xfrm>
          <a:prstGeom prst="rect">
            <a:avLst/>
          </a:prstGeom>
          <a:solidFill>
            <a:srgbClr val="00FFFF"/>
          </a:solidFill>
          <a:ln w="38100" algn="ctr">
            <a:solidFill>
              <a:srgbClr val="00FFFF"/>
            </a:solidFill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16392" name="Rectangle 9"/>
          <p:cNvSpPr>
            <a:spLocks noChangeArrowheads="1"/>
          </p:cNvSpPr>
          <p:nvPr/>
        </p:nvSpPr>
        <p:spPr bwMode="auto">
          <a:xfrm>
            <a:off x="5276850" y="3619500"/>
            <a:ext cx="228600" cy="685800"/>
          </a:xfrm>
          <a:prstGeom prst="rect">
            <a:avLst/>
          </a:prstGeom>
          <a:solidFill>
            <a:srgbClr val="00FFFF"/>
          </a:solidFill>
          <a:ln w="38100" algn="ctr">
            <a:solidFill>
              <a:srgbClr val="00FFFF"/>
            </a:solidFill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16393" name="Rectangle 10"/>
          <p:cNvSpPr>
            <a:spLocks noChangeArrowheads="1"/>
          </p:cNvSpPr>
          <p:nvPr/>
        </p:nvSpPr>
        <p:spPr bwMode="auto">
          <a:xfrm>
            <a:off x="3905250" y="3619500"/>
            <a:ext cx="228600" cy="685800"/>
          </a:xfrm>
          <a:prstGeom prst="rect">
            <a:avLst/>
          </a:prstGeom>
          <a:solidFill>
            <a:srgbClr val="00FFFF"/>
          </a:solidFill>
          <a:ln w="38100" algn="ctr">
            <a:solidFill>
              <a:srgbClr val="00FFFF"/>
            </a:solidFill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16394" name="Rectangle 11"/>
          <p:cNvSpPr>
            <a:spLocks noChangeArrowheads="1"/>
          </p:cNvSpPr>
          <p:nvPr/>
        </p:nvSpPr>
        <p:spPr bwMode="auto">
          <a:xfrm>
            <a:off x="5276850" y="4991100"/>
            <a:ext cx="228600" cy="685800"/>
          </a:xfrm>
          <a:prstGeom prst="rect">
            <a:avLst/>
          </a:prstGeom>
          <a:solidFill>
            <a:srgbClr val="00FFFF"/>
          </a:solidFill>
          <a:ln w="38100" algn="ctr">
            <a:solidFill>
              <a:srgbClr val="00FFFF"/>
            </a:solidFill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16395" name="Rectangle 12"/>
          <p:cNvSpPr>
            <a:spLocks noChangeArrowheads="1"/>
          </p:cNvSpPr>
          <p:nvPr/>
        </p:nvSpPr>
        <p:spPr bwMode="auto">
          <a:xfrm>
            <a:off x="6648450" y="4991100"/>
            <a:ext cx="228600" cy="685800"/>
          </a:xfrm>
          <a:prstGeom prst="rect">
            <a:avLst/>
          </a:prstGeom>
          <a:solidFill>
            <a:srgbClr val="00FFFF"/>
          </a:solidFill>
          <a:ln w="38100" algn="ctr">
            <a:solidFill>
              <a:srgbClr val="00FFFF"/>
            </a:solidFill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cxnSp>
        <p:nvCxnSpPr>
          <p:cNvPr id="16396" name="Straight Arrow Connector 14"/>
          <p:cNvCxnSpPr>
            <a:cxnSpLocks noChangeShapeType="1"/>
            <a:endCxn id="16389" idx="1"/>
          </p:cNvCxnSpPr>
          <p:nvPr/>
        </p:nvCxnSpPr>
        <p:spPr bwMode="auto">
          <a:xfrm flipV="1">
            <a:off x="2771775" y="2590800"/>
            <a:ext cx="1133475" cy="51435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6397" name="Straight Arrow Connector 16"/>
          <p:cNvCxnSpPr>
            <a:cxnSpLocks noChangeShapeType="1"/>
            <a:stCxn id="16389" idx="3"/>
            <a:endCxn id="16390" idx="1"/>
          </p:cNvCxnSpPr>
          <p:nvPr/>
        </p:nvCxnSpPr>
        <p:spPr bwMode="auto">
          <a:xfrm>
            <a:off x="4133850" y="2590800"/>
            <a:ext cx="1143000" cy="1588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6398" name="Straight Arrow Connector 18"/>
          <p:cNvCxnSpPr>
            <a:cxnSpLocks noChangeShapeType="1"/>
            <a:stCxn id="16390" idx="3"/>
          </p:cNvCxnSpPr>
          <p:nvPr/>
        </p:nvCxnSpPr>
        <p:spPr bwMode="auto">
          <a:xfrm>
            <a:off x="5505450" y="2590800"/>
            <a:ext cx="1123950" cy="542925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6399" name="Straight Arrow Connector 20"/>
          <p:cNvCxnSpPr>
            <a:cxnSpLocks noChangeShapeType="1"/>
            <a:stCxn id="16393" idx="3"/>
            <a:endCxn id="16392" idx="1"/>
          </p:cNvCxnSpPr>
          <p:nvPr/>
        </p:nvCxnSpPr>
        <p:spPr bwMode="auto">
          <a:xfrm>
            <a:off x="4133850" y="3962400"/>
            <a:ext cx="1143000" cy="1588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6400" name="Straight Arrow Connector 24"/>
          <p:cNvCxnSpPr>
            <a:cxnSpLocks noChangeShapeType="1"/>
            <a:stCxn id="16392" idx="3"/>
          </p:cNvCxnSpPr>
          <p:nvPr/>
        </p:nvCxnSpPr>
        <p:spPr bwMode="auto">
          <a:xfrm flipV="1">
            <a:off x="5505450" y="3409950"/>
            <a:ext cx="1133475" cy="55245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6401" name="Straight Arrow Connector 26"/>
          <p:cNvCxnSpPr>
            <a:cxnSpLocks noChangeShapeType="1"/>
            <a:endCxn id="16393" idx="1"/>
          </p:cNvCxnSpPr>
          <p:nvPr/>
        </p:nvCxnSpPr>
        <p:spPr bwMode="auto">
          <a:xfrm>
            <a:off x="2771775" y="3467100"/>
            <a:ext cx="1133475" cy="4953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6402" name="Straight Arrow Connector 28"/>
          <p:cNvCxnSpPr>
            <a:cxnSpLocks noChangeShapeType="1"/>
            <a:stCxn id="16394" idx="3"/>
            <a:endCxn id="16395" idx="1"/>
          </p:cNvCxnSpPr>
          <p:nvPr/>
        </p:nvCxnSpPr>
        <p:spPr bwMode="auto">
          <a:xfrm>
            <a:off x="5505450" y="5334000"/>
            <a:ext cx="1143000" cy="1588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6403" name="Straight Arrow Connector 30"/>
          <p:cNvCxnSpPr>
            <a:cxnSpLocks noChangeShapeType="1"/>
            <a:endCxn id="16394" idx="1"/>
          </p:cNvCxnSpPr>
          <p:nvPr/>
        </p:nvCxnSpPr>
        <p:spPr bwMode="auto">
          <a:xfrm rot="16200000" flipH="1">
            <a:off x="4124325" y="4181475"/>
            <a:ext cx="1171575" cy="1133475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6404" name="Freeform 31"/>
          <p:cNvSpPr>
            <a:spLocks noChangeArrowheads="1"/>
          </p:cNvSpPr>
          <p:nvPr/>
        </p:nvSpPr>
        <p:spPr bwMode="auto">
          <a:xfrm>
            <a:off x="1847850" y="1762125"/>
            <a:ext cx="5467350" cy="1524000"/>
          </a:xfrm>
          <a:custGeom>
            <a:avLst/>
            <a:gdLst>
              <a:gd name="T0" fmla="*/ 5038726 w 5467350"/>
              <a:gd name="T1" fmla="*/ 1524000 h 1524000"/>
              <a:gd name="T2" fmla="*/ 5467350 w 5467350"/>
              <a:gd name="T3" fmla="*/ 1524000 h 1524000"/>
              <a:gd name="T4" fmla="*/ 5467350 w 5467350"/>
              <a:gd name="T5" fmla="*/ 19050 h 1524000"/>
              <a:gd name="T6" fmla="*/ 0 w 5467350"/>
              <a:gd name="T7" fmla="*/ 0 h 1524000"/>
              <a:gd name="T8" fmla="*/ 0 w 5467350"/>
              <a:gd name="T9" fmla="*/ 828675 h 1524000"/>
              <a:gd name="T10" fmla="*/ 657225 w 5467350"/>
              <a:gd name="T11" fmla="*/ 1343025 h 1524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467350"/>
              <a:gd name="T19" fmla="*/ 0 h 1524000"/>
              <a:gd name="T20" fmla="*/ 5467350 w 5467350"/>
              <a:gd name="T21" fmla="*/ 1524000 h 15240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467350" h="1524000">
                <a:moveTo>
                  <a:pt x="5038725" y="1524000"/>
                </a:moveTo>
                <a:lnTo>
                  <a:pt x="5467350" y="1524000"/>
                </a:lnTo>
                <a:lnTo>
                  <a:pt x="5467350" y="19050"/>
                </a:lnTo>
                <a:lnTo>
                  <a:pt x="0" y="0"/>
                </a:lnTo>
                <a:lnTo>
                  <a:pt x="0" y="828675"/>
                </a:lnTo>
                <a:lnTo>
                  <a:pt x="657225" y="1343025"/>
                </a:lnTo>
              </a:path>
            </a:pathLst>
          </a:custGeom>
          <a:noFill/>
          <a:ln w="38100" algn="ctr">
            <a:solidFill>
              <a:schemeClr val="tx1"/>
            </a:solidFill>
            <a:round/>
            <a:headEnd/>
            <a:tailEnd type="arrow" w="lg" len="med"/>
          </a:ln>
        </p:spPr>
        <p:txBody>
          <a:bodyPr anchor="ctr"/>
          <a:lstStyle/>
          <a:p>
            <a:pPr algn="ctr" eaLnBrk="0" hangingPunct="0"/>
            <a:endParaRPr lang="en-US"/>
          </a:p>
        </p:txBody>
      </p:sp>
      <p:sp>
        <p:nvSpPr>
          <p:cNvPr id="16405" name="Freeform 32"/>
          <p:cNvSpPr>
            <a:spLocks noChangeArrowheads="1"/>
          </p:cNvSpPr>
          <p:nvPr/>
        </p:nvSpPr>
        <p:spPr bwMode="auto">
          <a:xfrm>
            <a:off x="1847850" y="3448050"/>
            <a:ext cx="5467350" cy="2724150"/>
          </a:xfrm>
          <a:custGeom>
            <a:avLst/>
            <a:gdLst>
              <a:gd name="T0" fmla="*/ 5048250 w 5467350"/>
              <a:gd name="T1" fmla="*/ 1905000 h 2724150"/>
              <a:gd name="T2" fmla="*/ 5467350 w 5467350"/>
              <a:gd name="T3" fmla="*/ 1905000 h 2724150"/>
              <a:gd name="T4" fmla="*/ 5467350 w 5467350"/>
              <a:gd name="T5" fmla="*/ 2724150 h 2724150"/>
              <a:gd name="T6" fmla="*/ 0 w 5467350"/>
              <a:gd name="T7" fmla="*/ 2714624 h 2724150"/>
              <a:gd name="T8" fmla="*/ 0 w 5467350"/>
              <a:gd name="T9" fmla="*/ 485775 h 2724150"/>
              <a:gd name="T10" fmla="*/ 666750 w 5467350"/>
              <a:gd name="T11" fmla="*/ 0 h 272415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467350"/>
              <a:gd name="T19" fmla="*/ 0 h 2724150"/>
              <a:gd name="T20" fmla="*/ 5467350 w 5467350"/>
              <a:gd name="T21" fmla="*/ 2724150 h 272415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467350" h="2724150">
                <a:moveTo>
                  <a:pt x="5048250" y="1905000"/>
                </a:moveTo>
                <a:lnTo>
                  <a:pt x="5467350" y="1905000"/>
                </a:lnTo>
                <a:lnTo>
                  <a:pt x="5467350" y="2724150"/>
                </a:lnTo>
                <a:lnTo>
                  <a:pt x="0" y="2714625"/>
                </a:lnTo>
                <a:lnTo>
                  <a:pt x="0" y="485775"/>
                </a:lnTo>
                <a:lnTo>
                  <a:pt x="666750" y="0"/>
                </a:lnTo>
              </a:path>
            </a:pathLst>
          </a:custGeom>
          <a:noFill/>
          <a:ln w="38100" algn="ctr">
            <a:solidFill>
              <a:schemeClr val="tx1"/>
            </a:solidFill>
            <a:round/>
            <a:headEnd/>
            <a:tailEnd type="arrow" w="lg" len="med"/>
          </a:ln>
        </p:spPr>
        <p:txBody>
          <a:bodyPr anchor="ctr"/>
          <a:lstStyle/>
          <a:p>
            <a:pPr algn="ctr" eaLnBrk="0" hangingPunct="0"/>
            <a:endParaRPr lang="en-US"/>
          </a:p>
        </p:txBody>
      </p:sp>
      <p:sp>
        <p:nvSpPr>
          <p:cNvPr id="36" name="Oval 35"/>
          <p:cNvSpPr>
            <a:spLocks noChangeArrowheads="1"/>
          </p:cNvSpPr>
          <p:nvPr/>
        </p:nvSpPr>
        <p:spPr bwMode="auto">
          <a:xfrm>
            <a:off x="1685925" y="3800475"/>
            <a:ext cx="323850" cy="323850"/>
          </a:xfrm>
          <a:prstGeom prst="ellipse">
            <a:avLst/>
          </a:prstGeom>
          <a:solidFill>
            <a:srgbClr val="92D050"/>
          </a:solidFill>
          <a:ln w="38100" algn="ctr">
            <a:noFill/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auto">
          <a:xfrm>
            <a:off x="5895975" y="3533775"/>
            <a:ext cx="323850" cy="323850"/>
          </a:xfrm>
          <a:prstGeom prst="ellipse">
            <a:avLst/>
          </a:prstGeom>
          <a:solidFill>
            <a:srgbClr val="92D050"/>
          </a:solidFill>
          <a:ln w="38100" algn="ctr">
            <a:noFill/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30" name="Oval 29"/>
          <p:cNvSpPr>
            <a:spLocks noChangeArrowheads="1"/>
          </p:cNvSpPr>
          <p:nvPr/>
        </p:nvSpPr>
        <p:spPr bwMode="auto">
          <a:xfrm>
            <a:off x="5876925" y="2686050"/>
            <a:ext cx="323850" cy="323850"/>
          </a:xfrm>
          <a:prstGeom prst="ellipse">
            <a:avLst/>
          </a:prstGeom>
          <a:solidFill>
            <a:srgbClr val="92D050"/>
          </a:solidFill>
          <a:ln w="38100" algn="ctr">
            <a:noFill/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37" name="Oval 36"/>
          <p:cNvSpPr>
            <a:spLocks noChangeArrowheads="1"/>
          </p:cNvSpPr>
          <p:nvPr/>
        </p:nvSpPr>
        <p:spPr bwMode="auto">
          <a:xfrm>
            <a:off x="6715125" y="3114675"/>
            <a:ext cx="323850" cy="323850"/>
          </a:xfrm>
          <a:prstGeom prst="ellipse">
            <a:avLst/>
          </a:prstGeom>
          <a:solidFill>
            <a:srgbClr val="92D050"/>
          </a:solidFill>
          <a:ln w="38100" algn="ctr">
            <a:noFill/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38" name="Oval 37"/>
          <p:cNvSpPr>
            <a:spLocks noChangeArrowheads="1"/>
          </p:cNvSpPr>
          <p:nvPr/>
        </p:nvSpPr>
        <p:spPr bwMode="auto">
          <a:xfrm>
            <a:off x="1676400" y="2400300"/>
            <a:ext cx="323850" cy="323850"/>
          </a:xfrm>
          <a:prstGeom prst="ellipse">
            <a:avLst/>
          </a:prstGeom>
          <a:solidFill>
            <a:srgbClr val="92D050"/>
          </a:solidFill>
          <a:ln w="38100" algn="ctr">
            <a:noFill/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0.09132 -0.0594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00" y="-30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0.09375 0.06389 " pathEditMode="relative" ptsTypes="AA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"/>
                                            </p:cond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4687 0 L 0.04687 -0.21945 L -0.55105 -0.22084 L -0.55105 -0.10278 " pathEditMode="relative" ptsTypes="AAAAA">
                                      <p:cBhvr>
                                        <p:cTn id="14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"/>
                                            </p:cond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0.07396 -0.075 L 0.10209 -0.07361 L 0.15625 -0.04028 " pathEditMode="relative" ptsTypes="AAAA">
                                      <p:cBhvr>
                                        <p:cTn id="21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75 0.08195 L 0.10209 0.08056 L 0.15938 0.04445 " pathEditMode="relative" ptsTypes="AAAA">
                                      <p:cBhvr>
                                        <p:cTn id="2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28" grpId="0" animBg="1"/>
      <p:bldP spid="30" grpId="0" animBg="1"/>
      <p:bldP spid="37" grpId="0" animBg="1"/>
      <p:bldP spid="37" grpId="1" animBg="1"/>
      <p:bldP spid="38" grpId="0" animBg="1"/>
      <p:bldP spid="38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Many systems are already elastic</a:t>
            </a:r>
            <a:endParaRPr lang="en-US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47800"/>
            <a:ext cx="9324975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151015" y="5064355"/>
            <a:ext cx="2834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AMBA AXI bus protocol</a:t>
            </a:r>
            <a:endParaRPr lang="en-US" sz="2000" dirty="0"/>
          </a:p>
        </p:txBody>
      </p:sp>
      <p:sp>
        <p:nvSpPr>
          <p:cNvPr id="6" name="Rectangle 5"/>
          <p:cNvSpPr/>
          <p:nvPr/>
        </p:nvSpPr>
        <p:spPr bwMode="auto">
          <a:xfrm>
            <a:off x="152400" y="4038600"/>
            <a:ext cx="762000" cy="685800"/>
          </a:xfrm>
          <a:prstGeom prst="rect">
            <a:avLst/>
          </a:prstGeom>
          <a:solidFill>
            <a:srgbClr val="FF0000">
              <a:alpha val="40000"/>
            </a:srgb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518666"/>
            <a:ext cx="2133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Handshake signals</a:t>
            </a:r>
            <a:endParaRPr 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 rot="5400000" flipH="1" flipV="1">
            <a:off x="60067" y="5121533"/>
            <a:ext cx="794266" cy="1588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 smtClean="0"/>
              <a:t>Dual Marked Graph model</a:t>
            </a:r>
            <a:endParaRPr lang="en-US" dirty="0" smtClean="0"/>
          </a:p>
        </p:txBody>
      </p:sp>
      <p:sp>
        <p:nvSpPr>
          <p:cNvPr id="17412" name="Rectangle 5"/>
          <p:cNvSpPr>
            <a:spLocks noChangeArrowheads="1"/>
          </p:cNvSpPr>
          <p:nvPr/>
        </p:nvSpPr>
        <p:spPr bwMode="auto">
          <a:xfrm>
            <a:off x="2533650" y="2935288"/>
            <a:ext cx="228600" cy="685800"/>
          </a:xfrm>
          <a:prstGeom prst="rect">
            <a:avLst/>
          </a:prstGeom>
          <a:solidFill>
            <a:srgbClr val="FF0000"/>
          </a:solidFill>
          <a:ln w="38100" algn="ctr">
            <a:solidFill>
              <a:srgbClr val="FF0000"/>
            </a:solidFill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17413" name="Rectangle 6"/>
          <p:cNvSpPr>
            <a:spLocks noChangeArrowheads="1"/>
          </p:cNvSpPr>
          <p:nvPr/>
        </p:nvSpPr>
        <p:spPr bwMode="auto">
          <a:xfrm>
            <a:off x="3905250" y="2247900"/>
            <a:ext cx="228600" cy="685800"/>
          </a:xfrm>
          <a:prstGeom prst="rect">
            <a:avLst/>
          </a:prstGeom>
          <a:solidFill>
            <a:srgbClr val="00FFFF"/>
          </a:solidFill>
          <a:ln w="38100" algn="ctr">
            <a:solidFill>
              <a:srgbClr val="00FFFF"/>
            </a:solidFill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17414" name="Rectangle 7"/>
          <p:cNvSpPr>
            <a:spLocks noChangeArrowheads="1"/>
          </p:cNvSpPr>
          <p:nvPr/>
        </p:nvSpPr>
        <p:spPr bwMode="auto">
          <a:xfrm>
            <a:off x="5276850" y="2247900"/>
            <a:ext cx="228600" cy="685800"/>
          </a:xfrm>
          <a:prstGeom prst="rect">
            <a:avLst/>
          </a:prstGeom>
          <a:solidFill>
            <a:srgbClr val="00FFFF"/>
          </a:solidFill>
          <a:ln w="38100" algn="ctr">
            <a:solidFill>
              <a:srgbClr val="00FFFF"/>
            </a:solidFill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17415" name="Rectangle 8"/>
          <p:cNvSpPr>
            <a:spLocks noChangeArrowheads="1"/>
          </p:cNvSpPr>
          <p:nvPr/>
        </p:nvSpPr>
        <p:spPr bwMode="auto">
          <a:xfrm>
            <a:off x="6648450" y="2933700"/>
            <a:ext cx="228600" cy="685800"/>
          </a:xfrm>
          <a:prstGeom prst="rect">
            <a:avLst/>
          </a:prstGeom>
          <a:solidFill>
            <a:srgbClr val="00FFFF"/>
          </a:solidFill>
          <a:ln w="38100" algn="ctr">
            <a:solidFill>
              <a:srgbClr val="00FFFF"/>
            </a:solidFill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17416" name="Rectangle 9"/>
          <p:cNvSpPr>
            <a:spLocks noChangeArrowheads="1"/>
          </p:cNvSpPr>
          <p:nvPr/>
        </p:nvSpPr>
        <p:spPr bwMode="auto">
          <a:xfrm>
            <a:off x="5276850" y="3619500"/>
            <a:ext cx="228600" cy="685800"/>
          </a:xfrm>
          <a:prstGeom prst="rect">
            <a:avLst/>
          </a:prstGeom>
          <a:solidFill>
            <a:srgbClr val="00FFFF"/>
          </a:solidFill>
          <a:ln w="38100" algn="ctr">
            <a:solidFill>
              <a:srgbClr val="00FFFF"/>
            </a:solidFill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17417" name="Rectangle 10"/>
          <p:cNvSpPr>
            <a:spLocks noChangeArrowheads="1"/>
          </p:cNvSpPr>
          <p:nvPr/>
        </p:nvSpPr>
        <p:spPr bwMode="auto">
          <a:xfrm>
            <a:off x="3905250" y="3619500"/>
            <a:ext cx="228600" cy="685800"/>
          </a:xfrm>
          <a:prstGeom prst="rect">
            <a:avLst/>
          </a:prstGeom>
          <a:solidFill>
            <a:srgbClr val="00FFFF"/>
          </a:solidFill>
          <a:ln w="38100" algn="ctr">
            <a:solidFill>
              <a:srgbClr val="00FFFF"/>
            </a:solidFill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17418" name="Rectangle 11"/>
          <p:cNvSpPr>
            <a:spLocks noChangeArrowheads="1"/>
          </p:cNvSpPr>
          <p:nvPr/>
        </p:nvSpPr>
        <p:spPr bwMode="auto">
          <a:xfrm>
            <a:off x="5276850" y="4991100"/>
            <a:ext cx="228600" cy="685800"/>
          </a:xfrm>
          <a:prstGeom prst="rect">
            <a:avLst/>
          </a:prstGeom>
          <a:solidFill>
            <a:srgbClr val="00FFFF"/>
          </a:solidFill>
          <a:ln w="38100" algn="ctr">
            <a:solidFill>
              <a:srgbClr val="00FFFF"/>
            </a:solidFill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17419" name="Rectangle 12"/>
          <p:cNvSpPr>
            <a:spLocks noChangeArrowheads="1"/>
          </p:cNvSpPr>
          <p:nvPr/>
        </p:nvSpPr>
        <p:spPr bwMode="auto">
          <a:xfrm>
            <a:off x="6648450" y="4991100"/>
            <a:ext cx="228600" cy="685800"/>
          </a:xfrm>
          <a:prstGeom prst="rect">
            <a:avLst/>
          </a:prstGeom>
          <a:solidFill>
            <a:srgbClr val="00FFFF"/>
          </a:solidFill>
          <a:ln w="38100" algn="ctr">
            <a:solidFill>
              <a:srgbClr val="00FFFF"/>
            </a:solidFill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cxnSp>
        <p:nvCxnSpPr>
          <p:cNvPr id="17420" name="Straight Arrow Connector 14"/>
          <p:cNvCxnSpPr>
            <a:cxnSpLocks noChangeShapeType="1"/>
            <a:endCxn id="17413" idx="1"/>
          </p:cNvCxnSpPr>
          <p:nvPr/>
        </p:nvCxnSpPr>
        <p:spPr bwMode="auto">
          <a:xfrm flipV="1">
            <a:off x="2771775" y="2590800"/>
            <a:ext cx="1133475" cy="51435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7421" name="Straight Arrow Connector 16"/>
          <p:cNvCxnSpPr>
            <a:cxnSpLocks noChangeShapeType="1"/>
            <a:stCxn id="17413" idx="3"/>
            <a:endCxn id="17414" idx="1"/>
          </p:cNvCxnSpPr>
          <p:nvPr/>
        </p:nvCxnSpPr>
        <p:spPr bwMode="auto">
          <a:xfrm>
            <a:off x="4133850" y="2590800"/>
            <a:ext cx="1143000" cy="1588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7422" name="Straight Arrow Connector 18"/>
          <p:cNvCxnSpPr>
            <a:cxnSpLocks noChangeShapeType="1"/>
            <a:stCxn id="17414" idx="3"/>
          </p:cNvCxnSpPr>
          <p:nvPr/>
        </p:nvCxnSpPr>
        <p:spPr bwMode="auto">
          <a:xfrm>
            <a:off x="5505450" y="2590800"/>
            <a:ext cx="1123950" cy="542925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7423" name="Straight Arrow Connector 20"/>
          <p:cNvCxnSpPr>
            <a:cxnSpLocks noChangeShapeType="1"/>
            <a:stCxn id="17417" idx="3"/>
            <a:endCxn id="17416" idx="1"/>
          </p:cNvCxnSpPr>
          <p:nvPr/>
        </p:nvCxnSpPr>
        <p:spPr bwMode="auto">
          <a:xfrm>
            <a:off x="4133850" y="3962400"/>
            <a:ext cx="1143000" cy="1588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7424" name="Straight Arrow Connector 24"/>
          <p:cNvCxnSpPr>
            <a:cxnSpLocks noChangeShapeType="1"/>
            <a:stCxn id="17416" idx="3"/>
          </p:cNvCxnSpPr>
          <p:nvPr/>
        </p:nvCxnSpPr>
        <p:spPr bwMode="auto">
          <a:xfrm flipV="1">
            <a:off x="5505450" y="3409950"/>
            <a:ext cx="1133475" cy="55245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7425" name="Straight Arrow Connector 26"/>
          <p:cNvCxnSpPr>
            <a:cxnSpLocks noChangeShapeType="1"/>
            <a:endCxn id="17417" idx="1"/>
          </p:cNvCxnSpPr>
          <p:nvPr/>
        </p:nvCxnSpPr>
        <p:spPr bwMode="auto">
          <a:xfrm>
            <a:off x="2771775" y="3467100"/>
            <a:ext cx="1133475" cy="4953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7426" name="Straight Arrow Connector 28"/>
          <p:cNvCxnSpPr>
            <a:cxnSpLocks noChangeShapeType="1"/>
            <a:stCxn id="17418" idx="3"/>
            <a:endCxn id="17419" idx="1"/>
          </p:cNvCxnSpPr>
          <p:nvPr/>
        </p:nvCxnSpPr>
        <p:spPr bwMode="auto">
          <a:xfrm>
            <a:off x="5505450" y="5334000"/>
            <a:ext cx="1143000" cy="1588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7427" name="Straight Arrow Connector 30"/>
          <p:cNvCxnSpPr>
            <a:cxnSpLocks noChangeShapeType="1"/>
            <a:endCxn id="17418" idx="1"/>
          </p:cNvCxnSpPr>
          <p:nvPr/>
        </p:nvCxnSpPr>
        <p:spPr bwMode="auto">
          <a:xfrm rot="16200000" flipH="1">
            <a:off x="4124325" y="4181475"/>
            <a:ext cx="1171575" cy="1133475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7428" name="Freeform 31"/>
          <p:cNvSpPr>
            <a:spLocks noChangeArrowheads="1"/>
          </p:cNvSpPr>
          <p:nvPr/>
        </p:nvSpPr>
        <p:spPr bwMode="auto">
          <a:xfrm>
            <a:off x="1847850" y="1762125"/>
            <a:ext cx="5467350" cy="1524000"/>
          </a:xfrm>
          <a:custGeom>
            <a:avLst/>
            <a:gdLst>
              <a:gd name="T0" fmla="*/ 5038726 w 5467350"/>
              <a:gd name="T1" fmla="*/ 1524000 h 1524000"/>
              <a:gd name="T2" fmla="*/ 5467350 w 5467350"/>
              <a:gd name="T3" fmla="*/ 1524000 h 1524000"/>
              <a:gd name="T4" fmla="*/ 5467350 w 5467350"/>
              <a:gd name="T5" fmla="*/ 19050 h 1524000"/>
              <a:gd name="T6" fmla="*/ 0 w 5467350"/>
              <a:gd name="T7" fmla="*/ 0 h 1524000"/>
              <a:gd name="T8" fmla="*/ 0 w 5467350"/>
              <a:gd name="T9" fmla="*/ 828675 h 1524000"/>
              <a:gd name="T10" fmla="*/ 657225 w 5467350"/>
              <a:gd name="T11" fmla="*/ 1343025 h 1524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467350"/>
              <a:gd name="T19" fmla="*/ 0 h 1524000"/>
              <a:gd name="T20" fmla="*/ 5467350 w 5467350"/>
              <a:gd name="T21" fmla="*/ 1524000 h 15240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467350" h="1524000">
                <a:moveTo>
                  <a:pt x="5038725" y="1524000"/>
                </a:moveTo>
                <a:lnTo>
                  <a:pt x="5467350" y="1524000"/>
                </a:lnTo>
                <a:lnTo>
                  <a:pt x="5467350" y="19050"/>
                </a:lnTo>
                <a:lnTo>
                  <a:pt x="0" y="0"/>
                </a:lnTo>
                <a:lnTo>
                  <a:pt x="0" y="828675"/>
                </a:lnTo>
                <a:lnTo>
                  <a:pt x="657225" y="1343025"/>
                </a:lnTo>
              </a:path>
            </a:pathLst>
          </a:custGeom>
          <a:noFill/>
          <a:ln w="38100" algn="ctr">
            <a:solidFill>
              <a:schemeClr val="tx1"/>
            </a:solidFill>
            <a:round/>
            <a:headEnd/>
            <a:tailEnd type="arrow" w="lg" len="med"/>
          </a:ln>
        </p:spPr>
        <p:txBody>
          <a:bodyPr anchor="ctr"/>
          <a:lstStyle/>
          <a:p>
            <a:pPr algn="ctr" eaLnBrk="0" hangingPunct="0"/>
            <a:endParaRPr lang="en-US"/>
          </a:p>
        </p:txBody>
      </p:sp>
      <p:sp>
        <p:nvSpPr>
          <p:cNvPr id="17429" name="Freeform 32"/>
          <p:cNvSpPr>
            <a:spLocks noChangeArrowheads="1"/>
          </p:cNvSpPr>
          <p:nvPr/>
        </p:nvSpPr>
        <p:spPr bwMode="auto">
          <a:xfrm>
            <a:off x="1847850" y="3448050"/>
            <a:ext cx="5467350" cy="2724150"/>
          </a:xfrm>
          <a:custGeom>
            <a:avLst/>
            <a:gdLst>
              <a:gd name="T0" fmla="*/ 5048250 w 5467350"/>
              <a:gd name="T1" fmla="*/ 1905000 h 2724150"/>
              <a:gd name="T2" fmla="*/ 5467350 w 5467350"/>
              <a:gd name="T3" fmla="*/ 1905000 h 2724150"/>
              <a:gd name="T4" fmla="*/ 5467350 w 5467350"/>
              <a:gd name="T5" fmla="*/ 2724150 h 2724150"/>
              <a:gd name="T6" fmla="*/ 0 w 5467350"/>
              <a:gd name="T7" fmla="*/ 2714624 h 2724150"/>
              <a:gd name="T8" fmla="*/ 0 w 5467350"/>
              <a:gd name="T9" fmla="*/ 485775 h 2724150"/>
              <a:gd name="T10" fmla="*/ 666750 w 5467350"/>
              <a:gd name="T11" fmla="*/ 0 h 272415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467350"/>
              <a:gd name="T19" fmla="*/ 0 h 2724150"/>
              <a:gd name="T20" fmla="*/ 5467350 w 5467350"/>
              <a:gd name="T21" fmla="*/ 2724150 h 272415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467350" h="2724150">
                <a:moveTo>
                  <a:pt x="5048250" y="1905000"/>
                </a:moveTo>
                <a:lnTo>
                  <a:pt x="5467350" y="1905000"/>
                </a:lnTo>
                <a:lnTo>
                  <a:pt x="5467350" y="2724150"/>
                </a:lnTo>
                <a:lnTo>
                  <a:pt x="0" y="2714625"/>
                </a:lnTo>
                <a:lnTo>
                  <a:pt x="0" y="485775"/>
                </a:lnTo>
                <a:lnTo>
                  <a:pt x="666750" y="0"/>
                </a:lnTo>
              </a:path>
            </a:pathLst>
          </a:custGeom>
          <a:noFill/>
          <a:ln w="38100" algn="ctr">
            <a:solidFill>
              <a:schemeClr val="tx1"/>
            </a:solidFill>
            <a:round/>
            <a:headEnd/>
            <a:tailEnd type="arrow" w="lg" len="med"/>
          </a:ln>
        </p:spPr>
        <p:txBody>
          <a:bodyPr anchor="ctr"/>
          <a:lstStyle/>
          <a:p>
            <a:pPr algn="ctr" eaLnBrk="0" hangingPunct="0"/>
            <a:endParaRPr lang="en-US"/>
          </a:p>
        </p:txBody>
      </p:sp>
      <p:sp>
        <p:nvSpPr>
          <p:cNvPr id="35" name="Oval 34"/>
          <p:cNvSpPr>
            <a:spLocks noChangeArrowheads="1"/>
          </p:cNvSpPr>
          <p:nvPr/>
        </p:nvSpPr>
        <p:spPr bwMode="auto">
          <a:xfrm>
            <a:off x="4514850" y="3800475"/>
            <a:ext cx="323850" cy="323850"/>
          </a:xfrm>
          <a:prstGeom prst="ellipse">
            <a:avLst/>
          </a:prstGeom>
          <a:solidFill>
            <a:srgbClr val="92D050"/>
          </a:solidFill>
          <a:ln w="38100" algn="ctr">
            <a:noFill/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36" name="Oval 35"/>
          <p:cNvSpPr>
            <a:spLocks noChangeArrowheads="1"/>
          </p:cNvSpPr>
          <p:nvPr/>
        </p:nvSpPr>
        <p:spPr bwMode="auto">
          <a:xfrm>
            <a:off x="1685925" y="3800475"/>
            <a:ext cx="323850" cy="323850"/>
          </a:xfrm>
          <a:prstGeom prst="ellipse">
            <a:avLst/>
          </a:prstGeom>
          <a:solidFill>
            <a:srgbClr val="92D050"/>
          </a:solidFill>
          <a:ln w="38100" algn="ctr">
            <a:noFill/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26" name="Oval 25"/>
          <p:cNvSpPr>
            <a:spLocks noChangeArrowheads="1"/>
          </p:cNvSpPr>
          <p:nvPr/>
        </p:nvSpPr>
        <p:spPr bwMode="auto">
          <a:xfrm>
            <a:off x="2619375" y="2933700"/>
            <a:ext cx="323850" cy="323850"/>
          </a:xfrm>
          <a:prstGeom prst="ellipse">
            <a:avLst/>
          </a:prstGeom>
          <a:solidFill>
            <a:srgbClr val="92D050"/>
          </a:solidFill>
          <a:ln w="38100" algn="ctr">
            <a:noFill/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auto">
          <a:xfrm>
            <a:off x="2362200" y="2924175"/>
            <a:ext cx="323850" cy="323850"/>
          </a:xfrm>
          <a:prstGeom prst="ellipse">
            <a:avLst/>
          </a:prstGeom>
          <a:solidFill>
            <a:srgbClr val="FF0000"/>
          </a:solidFill>
          <a:ln w="38100" algn="ctr">
            <a:noFill/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2117725" y="3733800"/>
            <a:ext cx="11588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>
                <a:solidFill>
                  <a:srgbClr val="FF0000"/>
                </a:solidFill>
              </a:rPr>
              <a:t>Enabled !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38" name="Oval 37"/>
          <p:cNvSpPr>
            <a:spLocks noChangeArrowheads="1"/>
          </p:cNvSpPr>
          <p:nvPr/>
        </p:nvSpPr>
        <p:spPr bwMode="auto">
          <a:xfrm>
            <a:off x="4524375" y="2428875"/>
            <a:ext cx="323850" cy="323850"/>
          </a:xfrm>
          <a:prstGeom prst="ellipse">
            <a:avLst/>
          </a:prstGeom>
          <a:solidFill>
            <a:srgbClr val="92D050"/>
          </a:solidFill>
          <a:ln w="38100" algn="ctr">
            <a:noFill/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39" name="Oval 38"/>
          <p:cNvSpPr>
            <a:spLocks noChangeArrowheads="1"/>
          </p:cNvSpPr>
          <p:nvPr/>
        </p:nvSpPr>
        <p:spPr bwMode="auto">
          <a:xfrm>
            <a:off x="1685925" y="2419350"/>
            <a:ext cx="323850" cy="323850"/>
          </a:xfrm>
          <a:prstGeom prst="ellipse">
            <a:avLst/>
          </a:prstGeom>
          <a:solidFill>
            <a:srgbClr val="FF0000"/>
          </a:solidFill>
          <a:ln w="38100" algn="ctr">
            <a:noFill/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40" name="Oval 39"/>
          <p:cNvSpPr>
            <a:spLocks noChangeArrowheads="1"/>
          </p:cNvSpPr>
          <p:nvPr/>
        </p:nvSpPr>
        <p:spPr bwMode="auto">
          <a:xfrm>
            <a:off x="6734175" y="3119438"/>
            <a:ext cx="323850" cy="323850"/>
          </a:xfrm>
          <a:prstGeom prst="ellipse">
            <a:avLst/>
          </a:prstGeom>
          <a:solidFill>
            <a:srgbClr val="FF0000"/>
          </a:solidFill>
          <a:ln w="38100" algn="ctr">
            <a:noFill/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41" name="Oval 40"/>
          <p:cNvSpPr>
            <a:spLocks noChangeArrowheads="1"/>
          </p:cNvSpPr>
          <p:nvPr/>
        </p:nvSpPr>
        <p:spPr bwMode="auto">
          <a:xfrm>
            <a:off x="6734175" y="3124200"/>
            <a:ext cx="323850" cy="323850"/>
          </a:xfrm>
          <a:prstGeom prst="ellipse">
            <a:avLst/>
          </a:prstGeom>
          <a:solidFill>
            <a:srgbClr val="FF0000"/>
          </a:solidFill>
          <a:ln w="38100" algn="ctr">
            <a:noFill/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42" name="Oval 41"/>
          <p:cNvSpPr>
            <a:spLocks noChangeArrowheads="1"/>
          </p:cNvSpPr>
          <p:nvPr/>
        </p:nvSpPr>
        <p:spPr bwMode="auto">
          <a:xfrm>
            <a:off x="5815013" y="3562350"/>
            <a:ext cx="323850" cy="323850"/>
          </a:xfrm>
          <a:prstGeom prst="ellipse">
            <a:avLst/>
          </a:prstGeom>
          <a:solidFill>
            <a:srgbClr val="FF0000"/>
          </a:solidFill>
          <a:ln w="38100" algn="ctr">
            <a:noFill/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43" name="Oval 42"/>
          <p:cNvSpPr>
            <a:spLocks noChangeArrowheads="1"/>
          </p:cNvSpPr>
          <p:nvPr/>
        </p:nvSpPr>
        <p:spPr bwMode="auto">
          <a:xfrm>
            <a:off x="5815013" y="2667000"/>
            <a:ext cx="323850" cy="323850"/>
          </a:xfrm>
          <a:prstGeom prst="ellipse">
            <a:avLst/>
          </a:prstGeom>
          <a:solidFill>
            <a:srgbClr val="FF0000"/>
          </a:solidFill>
          <a:ln w="38100" algn="ctr">
            <a:noFill/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0.07292 -0.075 L 0.10209 -0.07361 L 0.15729 -0.04028 " pathEditMode="relative" ptsTypes="AAAA">
                                      <p:cBhvr>
                                        <p:cTn id="1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0 L 0.05955 -0.03773 " pathEditMode="relative" ptsTypes="AA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0 L -0.07396 -0.07361 " pathEditMode="relative" rAng="0" ptsTypes="AA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" y="-37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0104 -0.11945 L 0.59792 -0.11667 L 0.59792 0.10278 L 0.55209 0.10278 " pathEditMode="relative" ptsTypes="AAAAA">
                                      <p:cBhvr>
                                        <p:cTn id="2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"/>
                                            </p:cond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10157 0.06527 " pathEditMode="relative" ptsTypes="AA">
                                      <p:cBhvr>
                                        <p:cTn id="3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L -0.10104 -0.06806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00" y="-34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7"/>
                                            </p:cond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5 -0.03264 L -0.14063 -0.03333 " pathEditMode="relative" ptsTypes="AAA">
                                      <p:cBhvr>
                                        <p:cTn id="4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6"/>
                                            </p:cond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0.0007 L 0.09219 -0.0007 L 0.14114 -0.03334 " pathEditMode="relative" ptsTypes="AAA">
                                      <p:cBhvr>
                                        <p:cTn id="5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4"/>
                                            </p:cond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26" grpId="0" animBg="1"/>
      <p:bldP spid="26" grpId="1" animBg="1"/>
      <p:bldP spid="28" grpId="0" animBg="1"/>
      <p:bldP spid="28" grpId="1" animBg="1"/>
      <p:bldP spid="30" grpId="0"/>
      <p:bldP spid="38" grpId="0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966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How to implement anti-tokens ?</a:t>
            </a:r>
            <a:endParaRPr lang="en-US" smtClean="0"/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1157288" y="1911350"/>
            <a:ext cx="6373812" cy="1366838"/>
            <a:chOff x="729" y="869"/>
            <a:chExt cx="4015" cy="861"/>
          </a:xfrm>
        </p:grpSpPr>
        <p:sp>
          <p:nvSpPr>
            <p:cNvPr id="18458" name="Rectangle 5"/>
            <p:cNvSpPr>
              <a:spLocks noChangeArrowheads="1"/>
            </p:cNvSpPr>
            <p:nvPr/>
          </p:nvSpPr>
          <p:spPr bwMode="auto">
            <a:xfrm>
              <a:off x="729" y="1299"/>
              <a:ext cx="143" cy="431"/>
            </a:xfrm>
            <a:prstGeom prst="rect">
              <a:avLst/>
            </a:prstGeom>
            <a:solidFill>
              <a:srgbClr val="00FFFF"/>
            </a:solidFill>
            <a:ln w="38100" algn="ctr">
              <a:solidFill>
                <a:srgbClr val="00FFFF"/>
              </a:solidFill>
              <a:miter lim="800000"/>
              <a:headEnd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endParaRPr lang="en-US"/>
            </a:p>
          </p:txBody>
        </p:sp>
        <p:sp>
          <p:nvSpPr>
            <p:cNvPr id="18459" name="Oval 6"/>
            <p:cNvSpPr>
              <a:spLocks noChangeArrowheads="1"/>
            </p:cNvSpPr>
            <p:nvPr/>
          </p:nvSpPr>
          <p:spPr bwMode="auto">
            <a:xfrm>
              <a:off x="1320" y="1371"/>
              <a:ext cx="287" cy="286"/>
            </a:xfrm>
            <a:prstGeom prst="ellipse">
              <a:avLst/>
            </a:prstGeom>
            <a:solidFill>
              <a:srgbClr val="00FFFF"/>
            </a:solidFill>
            <a:ln w="38100" algn="ctr">
              <a:solidFill>
                <a:srgbClr val="00FFFF"/>
              </a:solidFill>
              <a:round/>
              <a:headEnd/>
              <a:tailEnd type="none" w="lg" len="med"/>
            </a:ln>
          </p:spPr>
          <p:txBody>
            <a:bodyPr anchor="ctr">
              <a:spAutoFit/>
            </a:bodyPr>
            <a:lstStyle/>
            <a:p>
              <a:pPr algn="ctr" eaLnBrk="0" hangingPunct="0"/>
              <a:endParaRPr lang="en-US"/>
            </a:p>
          </p:txBody>
        </p:sp>
        <p:sp>
          <p:nvSpPr>
            <p:cNvPr id="18460" name="Rectangle 9"/>
            <p:cNvSpPr>
              <a:spLocks noChangeArrowheads="1"/>
            </p:cNvSpPr>
            <p:nvPr/>
          </p:nvSpPr>
          <p:spPr bwMode="auto">
            <a:xfrm>
              <a:off x="3311" y="1299"/>
              <a:ext cx="143" cy="431"/>
            </a:xfrm>
            <a:prstGeom prst="rect">
              <a:avLst/>
            </a:prstGeom>
            <a:solidFill>
              <a:srgbClr val="00FFFF"/>
            </a:solidFill>
            <a:ln w="38100" algn="ctr">
              <a:solidFill>
                <a:srgbClr val="00FFFF"/>
              </a:solidFill>
              <a:miter lim="800000"/>
              <a:headEnd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endParaRPr lang="en-US"/>
            </a:p>
          </p:txBody>
        </p:sp>
        <p:sp>
          <p:nvSpPr>
            <p:cNvPr id="18461" name="Rectangle 10"/>
            <p:cNvSpPr>
              <a:spLocks noChangeArrowheads="1"/>
            </p:cNvSpPr>
            <p:nvPr/>
          </p:nvSpPr>
          <p:spPr bwMode="auto">
            <a:xfrm>
              <a:off x="4601" y="1299"/>
              <a:ext cx="143" cy="431"/>
            </a:xfrm>
            <a:prstGeom prst="rect">
              <a:avLst/>
            </a:prstGeom>
            <a:solidFill>
              <a:srgbClr val="00FFFF"/>
            </a:solidFill>
            <a:ln w="38100" algn="ctr">
              <a:solidFill>
                <a:srgbClr val="00FFFF"/>
              </a:solidFill>
              <a:miter lim="800000"/>
              <a:headEnd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endParaRPr lang="en-US"/>
            </a:p>
          </p:txBody>
        </p:sp>
        <p:sp>
          <p:nvSpPr>
            <p:cNvPr id="18462" name="Oval 11"/>
            <p:cNvSpPr>
              <a:spLocks noChangeArrowheads="1"/>
            </p:cNvSpPr>
            <p:nvPr/>
          </p:nvSpPr>
          <p:spPr bwMode="auto">
            <a:xfrm>
              <a:off x="2635" y="1371"/>
              <a:ext cx="287" cy="286"/>
            </a:xfrm>
            <a:prstGeom prst="ellipse">
              <a:avLst/>
            </a:prstGeom>
            <a:solidFill>
              <a:srgbClr val="00FFFF"/>
            </a:solidFill>
            <a:ln w="38100" algn="ctr">
              <a:solidFill>
                <a:srgbClr val="00FFFF"/>
              </a:solidFill>
              <a:round/>
              <a:headEnd/>
              <a:tailEnd type="none" w="lg" len="med"/>
            </a:ln>
          </p:spPr>
          <p:txBody>
            <a:bodyPr anchor="ctr">
              <a:spAutoFit/>
            </a:bodyPr>
            <a:lstStyle/>
            <a:p>
              <a:pPr algn="ctr" eaLnBrk="0" hangingPunct="0"/>
              <a:endParaRPr lang="en-US"/>
            </a:p>
          </p:txBody>
        </p:sp>
        <p:sp>
          <p:nvSpPr>
            <p:cNvPr id="18463" name="Oval 12"/>
            <p:cNvSpPr>
              <a:spLocks noChangeArrowheads="1"/>
            </p:cNvSpPr>
            <p:nvPr/>
          </p:nvSpPr>
          <p:spPr bwMode="auto">
            <a:xfrm>
              <a:off x="3890" y="1370"/>
              <a:ext cx="287" cy="286"/>
            </a:xfrm>
            <a:prstGeom prst="ellipse">
              <a:avLst/>
            </a:prstGeom>
            <a:solidFill>
              <a:srgbClr val="00FFFF"/>
            </a:solidFill>
            <a:ln w="38100" algn="ctr">
              <a:solidFill>
                <a:srgbClr val="00FFFF"/>
              </a:solidFill>
              <a:round/>
              <a:headEnd/>
              <a:tailEnd type="none" w="lg" len="med"/>
            </a:ln>
          </p:spPr>
          <p:txBody>
            <a:bodyPr anchor="ctr">
              <a:spAutoFit/>
            </a:bodyPr>
            <a:lstStyle/>
            <a:p>
              <a:pPr algn="ctr" eaLnBrk="0" hangingPunct="0"/>
              <a:endParaRPr lang="en-US"/>
            </a:p>
          </p:txBody>
        </p:sp>
        <p:cxnSp>
          <p:nvCxnSpPr>
            <p:cNvPr id="18464" name="AutoShape 13"/>
            <p:cNvCxnSpPr>
              <a:cxnSpLocks noChangeShapeType="1"/>
              <a:stCxn id="18458" idx="3"/>
              <a:endCxn id="18459" idx="2"/>
            </p:cNvCxnSpPr>
            <p:nvPr/>
          </p:nvCxnSpPr>
          <p:spPr bwMode="auto">
            <a:xfrm flipV="1">
              <a:off x="884" y="1514"/>
              <a:ext cx="424" cy="1"/>
            </a:xfrm>
            <a:prstGeom prst="straightConnector1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 type="triangle" w="lg" len="med"/>
            </a:ln>
          </p:spPr>
        </p:cxnSp>
        <p:cxnSp>
          <p:nvCxnSpPr>
            <p:cNvPr id="18465" name="AutoShape 16"/>
            <p:cNvCxnSpPr>
              <a:cxnSpLocks noChangeShapeType="1"/>
              <a:stCxn id="18462" idx="6"/>
              <a:endCxn id="18460" idx="1"/>
            </p:cNvCxnSpPr>
            <p:nvPr/>
          </p:nvCxnSpPr>
          <p:spPr bwMode="auto">
            <a:xfrm>
              <a:off x="2934" y="1514"/>
              <a:ext cx="365" cy="1"/>
            </a:xfrm>
            <a:prstGeom prst="straightConnector1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 type="triangle" w="lg" len="med"/>
            </a:ln>
          </p:spPr>
        </p:cxnSp>
        <p:cxnSp>
          <p:nvCxnSpPr>
            <p:cNvPr id="18466" name="AutoShape 17"/>
            <p:cNvCxnSpPr>
              <a:cxnSpLocks noChangeShapeType="1"/>
              <a:stCxn id="18460" idx="3"/>
              <a:endCxn id="18463" idx="2"/>
            </p:cNvCxnSpPr>
            <p:nvPr/>
          </p:nvCxnSpPr>
          <p:spPr bwMode="auto">
            <a:xfrm flipV="1">
              <a:off x="3466" y="1513"/>
              <a:ext cx="412" cy="2"/>
            </a:xfrm>
            <a:prstGeom prst="straightConnector1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 type="triangle" w="lg" len="med"/>
            </a:ln>
          </p:spPr>
        </p:cxnSp>
        <p:cxnSp>
          <p:nvCxnSpPr>
            <p:cNvPr id="18467" name="AutoShape 18"/>
            <p:cNvCxnSpPr>
              <a:cxnSpLocks noChangeShapeType="1"/>
              <a:stCxn id="18463" idx="6"/>
              <a:endCxn id="18461" idx="1"/>
            </p:cNvCxnSpPr>
            <p:nvPr/>
          </p:nvCxnSpPr>
          <p:spPr bwMode="auto">
            <a:xfrm>
              <a:off x="4189" y="1513"/>
              <a:ext cx="400" cy="2"/>
            </a:xfrm>
            <a:prstGeom prst="straightConnector1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 type="triangle" w="lg" len="med"/>
            </a:ln>
          </p:spPr>
        </p:cxnSp>
        <p:sp>
          <p:nvSpPr>
            <p:cNvPr id="18468" name="Rectangle 19"/>
            <p:cNvSpPr>
              <a:spLocks noChangeArrowheads="1"/>
            </p:cNvSpPr>
            <p:nvPr/>
          </p:nvSpPr>
          <p:spPr bwMode="auto">
            <a:xfrm>
              <a:off x="2019" y="1299"/>
              <a:ext cx="143" cy="431"/>
            </a:xfrm>
            <a:prstGeom prst="rect">
              <a:avLst/>
            </a:prstGeom>
            <a:solidFill>
              <a:srgbClr val="00FFFF"/>
            </a:solidFill>
            <a:ln w="38100" algn="ctr">
              <a:solidFill>
                <a:srgbClr val="00FFFF"/>
              </a:solidFill>
              <a:miter lim="800000"/>
              <a:headEnd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endParaRPr lang="en-US"/>
            </a:p>
          </p:txBody>
        </p:sp>
        <p:cxnSp>
          <p:nvCxnSpPr>
            <p:cNvPr id="18469" name="AutoShape 20"/>
            <p:cNvCxnSpPr>
              <a:cxnSpLocks noChangeShapeType="1"/>
              <a:stCxn id="18459" idx="6"/>
              <a:endCxn id="18468" idx="1"/>
            </p:cNvCxnSpPr>
            <p:nvPr/>
          </p:nvCxnSpPr>
          <p:spPr bwMode="auto">
            <a:xfrm>
              <a:off x="1619" y="1514"/>
              <a:ext cx="388" cy="1"/>
            </a:xfrm>
            <a:prstGeom prst="straightConnector1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 type="triangle" w="lg" len="med"/>
            </a:ln>
          </p:spPr>
        </p:cxnSp>
        <p:cxnSp>
          <p:nvCxnSpPr>
            <p:cNvPr id="18470" name="AutoShape 21"/>
            <p:cNvCxnSpPr>
              <a:cxnSpLocks noChangeShapeType="1"/>
              <a:stCxn id="18468" idx="3"/>
              <a:endCxn id="18462" idx="2"/>
            </p:cNvCxnSpPr>
            <p:nvPr/>
          </p:nvCxnSpPr>
          <p:spPr bwMode="auto">
            <a:xfrm flipV="1">
              <a:off x="2174" y="1514"/>
              <a:ext cx="449" cy="1"/>
            </a:xfrm>
            <a:prstGeom prst="straightConnector1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 type="triangle" w="lg" len="med"/>
            </a:ln>
          </p:spPr>
        </p:cxnSp>
        <p:sp>
          <p:nvSpPr>
            <p:cNvPr id="18471" name="Oval 22"/>
            <p:cNvSpPr>
              <a:spLocks noChangeArrowheads="1"/>
            </p:cNvSpPr>
            <p:nvPr/>
          </p:nvSpPr>
          <p:spPr bwMode="auto">
            <a:xfrm>
              <a:off x="2641" y="869"/>
              <a:ext cx="287" cy="286"/>
            </a:xfrm>
            <a:prstGeom prst="ellipse">
              <a:avLst/>
            </a:prstGeom>
            <a:solidFill>
              <a:srgbClr val="00FFFF"/>
            </a:solidFill>
            <a:ln w="38100" algn="ctr">
              <a:solidFill>
                <a:srgbClr val="00FFFF"/>
              </a:solidFill>
              <a:round/>
              <a:headEnd/>
              <a:tailEnd type="none" w="lg" len="med"/>
            </a:ln>
          </p:spPr>
          <p:txBody>
            <a:bodyPr anchor="ctr">
              <a:spAutoFit/>
            </a:bodyPr>
            <a:lstStyle/>
            <a:p>
              <a:pPr algn="ctr" eaLnBrk="0" hangingPunct="0"/>
              <a:endParaRPr lang="en-US"/>
            </a:p>
          </p:txBody>
        </p:sp>
        <p:sp>
          <p:nvSpPr>
            <p:cNvPr id="18472" name="Line 24"/>
            <p:cNvSpPr>
              <a:spLocks noChangeShapeType="1"/>
            </p:cNvSpPr>
            <p:nvPr/>
          </p:nvSpPr>
          <p:spPr bwMode="auto">
            <a:xfrm>
              <a:off x="2832" y="1013"/>
              <a:ext cx="478" cy="382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 type="triangle" w="lg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3" name="Group 42"/>
          <p:cNvGrpSpPr>
            <a:grpSpLocks/>
          </p:cNvGrpSpPr>
          <p:nvPr/>
        </p:nvGrpSpPr>
        <p:grpSpPr bwMode="auto">
          <a:xfrm>
            <a:off x="1157288" y="4111625"/>
            <a:ext cx="6373812" cy="1366838"/>
            <a:chOff x="729" y="2590"/>
            <a:chExt cx="4015" cy="861"/>
          </a:xfrm>
        </p:grpSpPr>
        <p:sp>
          <p:nvSpPr>
            <p:cNvPr id="18443" name="Rectangle 27"/>
            <p:cNvSpPr>
              <a:spLocks noChangeArrowheads="1"/>
            </p:cNvSpPr>
            <p:nvPr/>
          </p:nvSpPr>
          <p:spPr bwMode="auto">
            <a:xfrm flipV="1">
              <a:off x="729" y="2590"/>
              <a:ext cx="143" cy="431"/>
            </a:xfrm>
            <a:prstGeom prst="rect">
              <a:avLst/>
            </a:prstGeom>
            <a:solidFill>
              <a:srgbClr val="A50021"/>
            </a:solidFill>
            <a:ln w="38100" algn="ctr">
              <a:solidFill>
                <a:srgbClr val="A50021"/>
              </a:solidFill>
              <a:miter lim="800000"/>
              <a:headEnd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endParaRPr lang="en-US"/>
            </a:p>
          </p:txBody>
        </p:sp>
        <p:sp>
          <p:nvSpPr>
            <p:cNvPr id="18444" name="Oval 28"/>
            <p:cNvSpPr>
              <a:spLocks noChangeArrowheads="1"/>
            </p:cNvSpPr>
            <p:nvPr/>
          </p:nvSpPr>
          <p:spPr bwMode="auto">
            <a:xfrm flipV="1">
              <a:off x="1320" y="2663"/>
              <a:ext cx="287" cy="286"/>
            </a:xfrm>
            <a:prstGeom prst="ellipse">
              <a:avLst/>
            </a:prstGeom>
            <a:solidFill>
              <a:srgbClr val="A50021"/>
            </a:solidFill>
            <a:ln w="38100" algn="ctr">
              <a:solidFill>
                <a:srgbClr val="A50021"/>
              </a:solidFill>
              <a:round/>
              <a:headEnd/>
              <a:tailEnd type="none" w="lg" len="med"/>
            </a:ln>
          </p:spPr>
          <p:txBody>
            <a:bodyPr anchor="ctr">
              <a:spAutoFit/>
            </a:bodyPr>
            <a:lstStyle/>
            <a:p>
              <a:pPr algn="ctr" eaLnBrk="0" hangingPunct="0"/>
              <a:endParaRPr lang="en-US"/>
            </a:p>
          </p:txBody>
        </p:sp>
        <p:sp>
          <p:nvSpPr>
            <p:cNvPr id="18445" name="Rectangle 29"/>
            <p:cNvSpPr>
              <a:spLocks noChangeArrowheads="1"/>
            </p:cNvSpPr>
            <p:nvPr/>
          </p:nvSpPr>
          <p:spPr bwMode="auto">
            <a:xfrm flipV="1">
              <a:off x="3311" y="2590"/>
              <a:ext cx="143" cy="431"/>
            </a:xfrm>
            <a:prstGeom prst="rect">
              <a:avLst/>
            </a:prstGeom>
            <a:solidFill>
              <a:srgbClr val="A50021"/>
            </a:solidFill>
            <a:ln w="38100" algn="ctr">
              <a:solidFill>
                <a:srgbClr val="A50021"/>
              </a:solidFill>
              <a:miter lim="800000"/>
              <a:headEnd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endParaRPr lang="en-US"/>
            </a:p>
          </p:txBody>
        </p:sp>
        <p:sp>
          <p:nvSpPr>
            <p:cNvPr id="18446" name="Rectangle 30"/>
            <p:cNvSpPr>
              <a:spLocks noChangeArrowheads="1"/>
            </p:cNvSpPr>
            <p:nvPr/>
          </p:nvSpPr>
          <p:spPr bwMode="auto">
            <a:xfrm flipV="1">
              <a:off x="4601" y="2590"/>
              <a:ext cx="143" cy="431"/>
            </a:xfrm>
            <a:prstGeom prst="rect">
              <a:avLst/>
            </a:prstGeom>
            <a:solidFill>
              <a:srgbClr val="A50021"/>
            </a:solidFill>
            <a:ln w="38100" algn="ctr">
              <a:solidFill>
                <a:srgbClr val="A50021"/>
              </a:solidFill>
              <a:miter lim="800000"/>
              <a:headEnd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endParaRPr lang="en-US"/>
            </a:p>
          </p:txBody>
        </p:sp>
        <p:sp>
          <p:nvSpPr>
            <p:cNvPr id="18447" name="Oval 31"/>
            <p:cNvSpPr>
              <a:spLocks noChangeArrowheads="1"/>
            </p:cNvSpPr>
            <p:nvPr/>
          </p:nvSpPr>
          <p:spPr bwMode="auto">
            <a:xfrm flipV="1">
              <a:off x="2635" y="2663"/>
              <a:ext cx="287" cy="286"/>
            </a:xfrm>
            <a:prstGeom prst="ellipse">
              <a:avLst/>
            </a:prstGeom>
            <a:solidFill>
              <a:srgbClr val="A50021"/>
            </a:solidFill>
            <a:ln w="38100" algn="ctr">
              <a:solidFill>
                <a:srgbClr val="A50021"/>
              </a:solidFill>
              <a:round/>
              <a:headEnd/>
              <a:tailEnd type="none" w="lg" len="med"/>
            </a:ln>
          </p:spPr>
          <p:txBody>
            <a:bodyPr anchor="ctr">
              <a:spAutoFit/>
            </a:bodyPr>
            <a:lstStyle/>
            <a:p>
              <a:pPr algn="ctr" eaLnBrk="0" hangingPunct="0"/>
              <a:endParaRPr lang="en-US"/>
            </a:p>
          </p:txBody>
        </p:sp>
        <p:sp>
          <p:nvSpPr>
            <p:cNvPr id="18448" name="Oval 32"/>
            <p:cNvSpPr>
              <a:spLocks noChangeArrowheads="1"/>
            </p:cNvSpPr>
            <p:nvPr/>
          </p:nvSpPr>
          <p:spPr bwMode="auto">
            <a:xfrm flipV="1">
              <a:off x="3890" y="2664"/>
              <a:ext cx="287" cy="286"/>
            </a:xfrm>
            <a:prstGeom prst="ellipse">
              <a:avLst/>
            </a:prstGeom>
            <a:solidFill>
              <a:srgbClr val="A50021"/>
            </a:solidFill>
            <a:ln w="38100" algn="ctr">
              <a:solidFill>
                <a:srgbClr val="A50021"/>
              </a:solidFill>
              <a:round/>
              <a:headEnd/>
              <a:tailEnd type="none" w="lg" len="med"/>
            </a:ln>
          </p:spPr>
          <p:txBody>
            <a:bodyPr anchor="ctr">
              <a:spAutoFit/>
            </a:bodyPr>
            <a:lstStyle/>
            <a:p>
              <a:pPr algn="ctr" eaLnBrk="0" hangingPunct="0"/>
              <a:endParaRPr lang="en-US"/>
            </a:p>
          </p:txBody>
        </p:sp>
        <p:cxnSp>
          <p:nvCxnSpPr>
            <p:cNvPr id="18449" name="AutoShape 33"/>
            <p:cNvCxnSpPr>
              <a:cxnSpLocks noChangeShapeType="1"/>
              <a:stCxn id="18443" idx="3"/>
              <a:endCxn id="18444" idx="2"/>
            </p:cNvCxnSpPr>
            <p:nvPr/>
          </p:nvCxnSpPr>
          <p:spPr bwMode="auto">
            <a:xfrm>
              <a:off x="884" y="2806"/>
              <a:ext cx="424" cy="0"/>
            </a:xfrm>
            <a:prstGeom prst="straightConnector1">
              <a:avLst/>
            </a:prstGeom>
            <a:noFill/>
            <a:ln w="38100">
              <a:solidFill>
                <a:srgbClr val="A50021"/>
              </a:solidFill>
              <a:round/>
              <a:headEnd type="triangle" w="lg" len="med"/>
              <a:tailEnd type="none" w="lg" len="med"/>
            </a:ln>
          </p:spPr>
        </p:cxnSp>
        <p:cxnSp>
          <p:nvCxnSpPr>
            <p:cNvPr id="18450" name="AutoShape 34"/>
            <p:cNvCxnSpPr>
              <a:cxnSpLocks noChangeShapeType="1"/>
              <a:stCxn id="18447" idx="6"/>
              <a:endCxn id="18445" idx="1"/>
            </p:cNvCxnSpPr>
            <p:nvPr/>
          </p:nvCxnSpPr>
          <p:spPr bwMode="auto">
            <a:xfrm>
              <a:off x="2934" y="2806"/>
              <a:ext cx="365" cy="0"/>
            </a:xfrm>
            <a:prstGeom prst="straightConnector1">
              <a:avLst/>
            </a:prstGeom>
            <a:noFill/>
            <a:ln w="38100">
              <a:solidFill>
                <a:srgbClr val="A50021"/>
              </a:solidFill>
              <a:round/>
              <a:headEnd type="triangle" w="lg" len="med"/>
              <a:tailEnd type="none" w="lg" len="med"/>
            </a:ln>
          </p:spPr>
        </p:cxnSp>
        <p:cxnSp>
          <p:nvCxnSpPr>
            <p:cNvPr id="18451" name="AutoShape 35"/>
            <p:cNvCxnSpPr>
              <a:cxnSpLocks noChangeShapeType="1"/>
              <a:stCxn id="18445" idx="3"/>
              <a:endCxn id="18448" idx="2"/>
            </p:cNvCxnSpPr>
            <p:nvPr/>
          </p:nvCxnSpPr>
          <p:spPr bwMode="auto">
            <a:xfrm>
              <a:off x="3466" y="2806"/>
              <a:ext cx="412" cy="1"/>
            </a:xfrm>
            <a:prstGeom prst="straightConnector1">
              <a:avLst/>
            </a:prstGeom>
            <a:noFill/>
            <a:ln w="38100">
              <a:solidFill>
                <a:srgbClr val="A50021"/>
              </a:solidFill>
              <a:round/>
              <a:headEnd type="triangle" w="lg" len="med"/>
              <a:tailEnd type="none" w="lg" len="med"/>
            </a:ln>
          </p:spPr>
        </p:cxnSp>
        <p:cxnSp>
          <p:nvCxnSpPr>
            <p:cNvPr id="18452" name="AutoShape 36"/>
            <p:cNvCxnSpPr>
              <a:cxnSpLocks noChangeShapeType="1"/>
              <a:stCxn id="18448" idx="6"/>
              <a:endCxn id="18446" idx="1"/>
            </p:cNvCxnSpPr>
            <p:nvPr/>
          </p:nvCxnSpPr>
          <p:spPr bwMode="auto">
            <a:xfrm flipV="1">
              <a:off x="4189" y="2806"/>
              <a:ext cx="400" cy="1"/>
            </a:xfrm>
            <a:prstGeom prst="straightConnector1">
              <a:avLst/>
            </a:prstGeom>
            <a:noFill/>
            <a:ln w="38100">
              <a:solidFill>
                <a:srgbClr val="A50021"/>
              </a:solidFill>
              <a:round/>
              <a:headEnd type="triangle" w="lg" len="med"/>
              <a:tailEnd type="none" w="lg" len="med"/>
            </a:ln>
          </p:spPr>
        </p:cxnSp>
        <p:sp>
          <p:nvSpPr>
            <p:cNvPr id="18453" name="Rectangle 37"/>
            <p:cNvSpPr>
              <a:spLocks noChangeArrowheads="1"/>
            </p:cNvSpPr>
            <p:nvPr/>
          </p:nvSpPr>
          <p:spPr bwMode="auto">
            <a:xfrm flipV="1">
              <a:off x="2019" y="2590"/>
              <a:ext cx="143" cy="431"/>
            </a:xfrm>
            <a:prstGeom prst="rect">
              <a:avLst/>
            </a:prstGeom>
            <a:solidFill>
              <a:srgbClr val="A50021"/>
            </a:solidFill>
            <a:ln w="38100" algn="ctr">
              <a:solidFill>
                <a:srgbClr val="A50021"/>
              </a:solidFill>
              <a:miter lim="800000"/>
              <a:headEnd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endParaRPr lang="en-US"/>
            </a:p>
          </p:txBody>
        </p:sp>
        <p:cxnSp>
          <p:nvCxnSpPr>
            <p:cNvPr id="18454" name="AutoShape 38"/>
            <p:cNvCxnSpPr>
              <a:cxnSpLocks noChangeShapeType="1"/>
              <a:stCxn id="18444" idx="6"/>
              <a:endCxn id="18453" idx="1"/>
            </p:cNvCxnSpPr>
            <p:nvPr/>
          </p:nvCxnSpPr>
          <p:spPr bwMode="auto">
            <a:xfrm>
              <a:off x="1619" y="2806"/>
              <a:ext cx="388" cy="0"/>
            </a:xfrm>
            <a:prstGeom prst="straightConnector1">
              <a:avLst/>
            </a:prstGeom>
            <a:noFill/>
            <a:ln w="38100">
              <a:solidFill>
                <a:srgbClr val="A50021"/>
              </a:solidFill>
              <a:round/>
              <a:headEnd type="triangle" w="lg" len="med"/>
              <a:tailEnd type="none" w="lg" len="med"/>
            </a:ln>
          </p:spPr>
        </p:cxnSp>
        <p:cxnSp>
          <p:nvCxnSpPr>
            <p:cNvPr id="18455" name="AutoShape 39"/>
            <p:cNvCxnSpPr>
              <a:cxnSpLocks noChangeShapeType="1"/>
              <a:stCxn id="18453" idx="3"/>
              <a:endCxn id="18447" idx="2"/>
            </p:cNvCxnSpPr>
            <p:nvPr/>
          </p:nvCxnSpPr>
          <p:spPr bwMode="auto">
            <a:xfrm>
              <a:off x="2174" y="2806"/>
              <a:ext cx="449" cy="0"/>
            </a:xfrm>
            <a:prstGeom prst="straightConnector1">
              <a:avLst/>
            </a:prstGeom>
            <a:noFill/>
            <a:ln w="38100">
              <a:solidFill>
                <a:srgbClr val="A50021"/>
              </a:solidFill>
              <a:round/>
              <a:headEnd type="triangle" w="lg" len="med"/>
              <a:tailEnd type="none" w="lg" len="med"/>
            </a:ln>
          </p:spPr>
        </p:cxnSp>
        <p:sp>
          <p:nvSpPr>
            <p:cNvPr id="18456" name="Oval 40"/>
            <p:cNvSpPr>
              <a:spLocks noChangeArrowheads="1"/>
            </p:cNvSpPr>
            <p:nvPr/>
          </p:nvSpPr>
          <p:spPr bwMode="auto">
            <a:xfrm flipV="1">
              <a:off x="2641" y="3165"/>
              <a:ext cx="287" cy="286"/>
            </a:xfrm>
            <a:prstGeom prst="ellipse">
              <a:avLst/>
            </a:prstGeom>
            <a:solidFill>
              <a:srgbClr val="A50021"/>
            </a:solidFill>
            <a:ln w="38100" algn="ctr">
              <a:solidFill>
                <a:srgbClr val="A50021"/>
              </a:solidFill>
              <a:round/>
              <a:headEnd/>
              <a:tailEnd type="none" w="lg" len="med"/>
            </a:ln>
          </p:spPr>
          <p:txBody>
            <a:bodyPr anchor="ctr">
              <a:spAutoFit/>
            </a:bodyPr>
            <a:lstStyle/>
            <a:p>
              <a:pPr algn="ctr" eaLnBrk="0" hangingPunct="0"/>
              <a:endParaRPr lang="en-US"/>
            </a:p>
          </p:txBody>
        </p:sp>
        <p:sp>
          <p:nvSpPr>
            <p:cNvPr id="18457" name="Line 41"/>
            <p:cNvSpPr>
              <a:spLocks noChangeShapeType="1"/>
            </p:cNvSpPr>
            <p:nvPr/>
          </p:nvSpPr>
          <p:spPr bwMode="auto">
            <a:xfrm flipV="1">
              <a:off x="2928" y="2925"/>
              <a:ext cx="382" cy="335"/>
            </a:xfrm>
            <a:prstGeom prst="line">
              <a:avLst/>
            </a:prstGeom>
            <a:noFill/>
            <a:ln w="38100">
              <a:solidFill>
                <a:srgbClr val="A50021"/>
              </a:solidFill>
              <a:round/>
              <a:headEnd type="triangl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1649707" name="Oval 43"/>
          <p:cNvSpPr>
            <a:spLocks noChangeArrowheads="1"/>
          </p:cNvSpPr>
          <p:nvPr/>
        </p:nvSpPr>
        <p:spPr bwMode="auto">
          <a:xfrm>
            <a:off x="4306888" y="2033588"/>
            <a:ext cx="227012" cy="227012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FF0000"/>
            </a:solidFill>
            <a:round/>
            <a:headEnd/>
            <a:tailEnd type="non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grpSp>
        <p:nvGrpSpPr>
          <p:cNvPr id="4" name="Group 46"/>
          <p:cNvGrpSpPr>
            <a:grpSpLocks/>
          </p:cNvGrpSpPr>
          <p:nvPr/>
        </p:nvGrpSpPr>
        <p:grpSpPr bwMode="auto">
          <a:xfrm>
            <a:off x="1092200" y="1954213"/>
            <a:ext cx="2371725" cy="3505200"/>
            <a:chOff x="688" y="1231"/>
            <a:chExt cx="1494" cy="2208"/>
          </a:xfrm>
        </p:grpSpPr>
        <p:sp>
          <p:nvSpPr>
            <p:cNvPr id="18441" name="Text Box 44"/>
            <p:cNvSpPr txBox="1">
              <a:spLocks noChangeArrowheads="1"/>
            </p:cNvSpPr>
            <p:nvPr/>
          </p:nvSpPr>
          <p:spPr bwMode="auto">
            <a:xfrm>
              <a:off x="730" y="1231"/>
              <a:ext cx="1408" cy="288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 type="none" w="lg" len="med"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GB" sz="2400"/>
                <a:t>Positive tokens</a:t>
              </a:r>
              <a:endParaRPr lang="en-US" sz="2400"/>
            </a:p>
          </p:txBody>
        </p:sp>
        <p:sp>
          <p:nvSpPr>
            <p:cNvPr id="18442" name="Text Box 45"/>
            <p:cNvSpPr txBox="1">
              <a:spLocks noChangeArrowheads="1"/>
            </p:cNvSpPr>
            <p:nvPr/>
          </p:nvSpPr>
          <p:spPr bwMode="auto">
            <a:xfrm>
              <a:off x="688" y="3151"/>
              <a:ext cx="1494" cy="288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 type="none" w="lg" len="med"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GB" sz="2400"/>
                <a:t>Negative tokens</a:t>
              </a:r>
              <a:endParaRPr lang="en-US" sz="2400"/>
            </a:p>
          </p:txBody>
        </p:sp>
      </p:grpSp>
      <p:sp>
        <p:nvSpPr>
          <p:cNvPr id="1649711" name="Oval 47"/>
          <p:cNvSpPr>
            <a:spLocks noChangeArrowheads="1"/>
          </p:cNvSpPr>
          <p:nvPr/>
        </p:nvSpPr>
        <p:spPr bwMode="auto">
          <a:xfrm>
            <a:off x="5249863" y="2814638"/>
            <a:ext cx="227012" cy="227012"/>
          </a:xfrm>
          <a:prstGeom prst="ellipse">
            <a:avLst/>
          </a:prstGeom>
          <a:solidFill>
            <a:srgbClr val="FFFF00"/>
          </a:solidFill>
          <a:ln w="38100" algn="ctr">
            <a:solidFill>
              <a:srgbClr val="FFFF00"/>
            </a:solidFill>
            <a:round/>
            <a:headEnd/>
            <a:tailEnd type="non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49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49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0093 L 0.10521 0.11621 L 0.21667 0.11482 " pathEditMode="relative" ptsTypes="AAA">
                                      <p:cBhvr>
                                        <p:cTn id="20" dur="2000" fill="hold"/>
                                        <p:tgtEl>
                                          <p:spTgt spid="16497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1.66667E-6 0.00093 L 1.66667E-6 0.22176 L -0.10417 0.22176 " pathEditMode="relative" ptsTypes="AAA">
                                      <p:cBhvr>
                                        <p:cTn id="24" dur="2000" fill="hold"/>
                                        <p:tgtEl>
                                          <p:spTgt spid="16497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9707" grpId="0" animBg="1"/>
      <p:bldP spid="1649707" grpId="1" animBg="1"/>
      <p:bldP spid="1649711" grpId="0" animBg="1"/>
      <p:bldP spid="1649711" grpId="1" animBg="1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1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How to implement anti-tokens ?</a:t>
            </a:r>
            <a:endParaRPr lang="en-US" smtClean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157288" y="1911350"/>
            <a:ext cx="6373812" cy="1366838"/>
            <a:chOff x="729" y="869"/>
            <a:chExt cx="4015" cy="861"/>
          </a:xfrm>
        </p:grpSpPr>
        <p:sp>
          <p:nvSpPr>
            <p:cNvPr id="19484" name="Rectangle 4"/>
            <p:cNvSpPr>
              <a:spLocks noChangeArrowheads="1"/>
            </p:cNvSpPr>
            <p:nvPr/>
          </p:nvSpPr>
          <p:spPr bwMode="auto">
            <a:xfrm>
              <a:off x="729" y="1299"/>
              <a:ext cx="143" cy="431"/>
            </a:xfrm>
            <a:prstGeom prst="rect">
              <a:avLst/>
            </a:prstGeom>
            <a:solidFill>
              <a:srgbClr val="00FFFF"/>
            </a:solidFill>
            <a:ln w="38100" algn="ctr">
              <a:solidFill>
                <a:srgbClr val="00FFFF"/>
              </a:solidFill>
              <a:miter lim="800000"/>
              <a:headEnd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endParaRPr lang="en-US"/>
            </a:p>
          </p:txBody>
        </p:sp>
        <p:sp>
          <p:nvSpPr>
            <p:cNvPr id="19485" name="Oval 5"/>
            <p:cNvSpPr>
              <a:spLocks noChangeArrowheads="1"/>
            </p:cNvSpPr>
            <p:nvPr/>
          </p:nvSpPr>
          <p:spPr bwMode="auto">
            <a:xfrm>
              <a:off x="1320" y="1371"/>
              <a:ext cx="287" cy="286"/>
            </a:xfrm>
            <a:prstGeom prst="ellipse">
              <a:avLst/>
            </a:prstGeom>
            <a:solidFill>
              <a:srgbClr val="00FFFF"/>
            </a:solidFill>
            <a:ln w="38100" algn="ctr">
              <a:solidFill>
                <a:srgbClr val="00FFFF"/>
              </a:solidFill>
              <a:round/>
              <a:headEnd/>
              <a:tailEnd type="none" w="lg" len="med"/>
            </a:ln>
          </p:spPr>
          <p:txBody>
            <a:bodyPr anchor="ctr">
              <a:spAutoFit/>
            </a:bodyPr>
            <a:lstStyle/>
            <a:p>
              <a:pPr algn="ctr" eaLnBrk="0" hangingPunct="0"/>
              <a:endParaRPr lang="en-US"/>
            </a:p>
          </p:txBody>
        </p:sp>
        <p:sp>
          <p:nvSpPr>
            <p:cNvPr id="19486" name="Rectangle 6"/>
            <p:cNvSpPr>
              <a:spLocks noChangeArrowheads="1"/>
            </p:cNvSpPr>
            <p:nvPr/>
          </p:nvSpPr>
          <p:spPr bwMode="auto">
            <a:xfrm>
              <a:off x="3311" y="1299"/>
              <a:ext cx="143" cy="431"/>
            </a:xfrm>
            <a:prstGeom prst="rect">
              <a:avLst/>
            </a:prstGeom>
            <a:solidFill>
              <a:srgbClr val="00FFFF"/>
            </a:solidFill>
            <a:ln w="38100" algn="ctr">
              <a:solidFill>
                <a:srgbClr val="00FFFF"/>
              </a:solidFill>
              <a:miter lim="800000"/>
              <a:headEnd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endParaRPr lang="en-US"/>
            </a:p>
          </p:txBody>
        </p:sp>
        <p:sp>
          <p:nvSpPr>
            <p:cNvPr id="19487" name="Rectangle 7"/>
            <p:cNvSpPr>
              <a:spLocks noChangeArrowheads="1"/>
            </p:cNvSpPr>
            <p:nvPr/>
          </p:nvSpPr>
          <p:spPr bwMode="auto">
            <a:xfrm>
              <a:off x="4601" y="1299"/>
              <a:ext cx="143" cy="431"/>
            </a:xfrm>
            <a:prstGeom prst="rect">
              <a:avLst/>
            </a:prstGeom>
            <a:solidFill>
              <a:srgbClr val="00FFFF"/>
            </a:solidFill>
            <a:ln w="38100" algn="ctr">
              <a:solidFill>
                <a:srgbClr val="00FFFF"/>
              </a:solidFill>
              <a:miter lim="800000"/>
              <a:headEnd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endParaRPr lang="en-US"/>
            </a:p>
          </p:txBody>
        </p:sp>
        <p:sp>
          <p:nvSpPr>
            <p:cNvPr id="19488" name="Oval 8"/>
            <p:cNvSpPr>
              <a:spLocks noChangeArrowheads="1"/>
            </p:cNvSpPr>
            <p:nvPr/>
          </p:nvSpPr>
          <p:spPr bwMode="auto">
            <a:xfrm>
              <a:off x="2635" y="1371"/>
              <a:ext cx="287" cy="286"/>
            </a:xfrm>
            <a:prstGeom prst="ellipse">
              <a:avLst/>
            </a:prstGeom>
            <a:solidFill>
              <a:srgbClr val="00FFFF"/>
            </a:solidFill>
            <a:ln w="38100" algn="ctr">
              <a:solidFill>
                <a:srgbClr val="00FFFF"/>
              </a:solidFill>
              <a:round/>
              <a:headEnd/>
              <a:tailEnd type="none" w="lg" len="med"/>
            </a:ln>
          </p:spPr>
          <p:txBody>
            <a:bodyPr anchor="ctr">
              <a:spAutoFit/>
            </a:bodyPr>
            <a:lstStyle/>
            <a:p>
              <a:pPr algn="ctr" eaLnBrk="0" hangingPunct="0"/>
              <a:endParaRPr lang="en-US"/>
            </a:p>
          </p:txBody>
        </p:sp>
        <p:sp>
          <p:nvSpPr>
            <p:cNvPr id="19489" name="Oval 9"/>
            <p:cNvSpPr>
              <a:spLocks noChangeArrowheads="1"/>
            </p:cNvSpPr>
            <p:nvPr/>
          </p:nvSpPr>
          <p:spPr bwMode="auto">
            <a:xfrm>
              <a:off x="3890" y="1370"/>
              <a:ext cx="287" cy="286"/>
            </a:xfrm>
            <a:prstGeom prst="ellipse">
              <a:avLst/>
            </a:prstGeom>
            <a:solidFill>
              <a:srgbClr val="00FFFF"/>
            </a:solidFill>
            <a:ln w="38100" algn="ctr">
              <a:solidFill>
                <a:srgbClr val="00FFFF"/>
              </a:solidFill>
              <a:round/>
              <a:headEnd/>
              <a:tailEnd type="none" w="lg" len="med"/>
            </a:ln>
          </p:spPr>
          <p:txBody>
            <a:bodyPr anchor="ctr">
              <a:spAutoFit/>
            </a:bodyPr>
            <a:lstStyle/>
            <a:p>
              <a:pPr algn="ctr" eaLnBrk="0" hangingPunct="0"/>
              <a:endParaRPr lang="en-US"/>
            </a:p>
          </p:txBody>
        </p:sp>
        <p:cxnSp>
          <p:nvCxnSpPr>
            <p:cNvPr id="19490" name="AutoShape 10"/>
            <p:cNvCxnSpPr>
              <a:cxnSpLocks noChangeShapeType="1"/>
              <a:stCxn id="19484" idx="3"/>
              <a:endCxn id="19485" idx="2"/>
            </p:cNvCxnSpPr>
            <p:nvPr/>
          </p:nvCxnSpPr>
          <p:spPr bwMode="auto">
            <a:xfrm flipV="1">
              <a:off x="884" y="1514"/>
              <a:ext cx="424" cy="1"/>
            </a:xfrm>
            <a:prstGeom prst="straightConnector1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 type="triangle" w="lg" len="med"/>
            </a:ln>
          </p:spPr>
        </p:cxnSp>
        <p:cxnSp>
          <p:nvCxnSpPr>
            <p:cNvPr id="19491" name="AutoShape 11"/>
            <p:cNvCxnSpPr>
              <a:cxnSpLocks noChangeShapeType="1"/>
              <a:stCxn id="19488" idx="6"/>
              <a:endCxn id="19486" idx="1"/>
            </p:cNvCxnSpPr>
            <p:nvPr/>
          </p:nvCxnSpPr>
          <p:spPr bwMode="auto">
            <a:xfrm>
              <a:off x="2934" y="1514"/>
              <a:ext cx="365" cy="1"/>
            </a:xfrm>
            <a:prstGeom prst="straightConnector1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 type="triangle" w="lg" len="med"/>
            </a:ln>
          </p:spPr>
        </p:cxnSp>
        <p:cxnSp>
          <p:nvCxnSpPr>
            <p:cNvPr id="19492" name="AutoShape 12"/>
            <p:cNvCxnSpPr>
              <a:cxnSpLocks noChangeShapeType="1"/>
              <a:stCxn id="19486" idx="3"/>
              <a:endCxn id="19489" idx="2"/>
            </p:cNvCxnSpPr>
            <p:nvPr/>
          </p:nvCxnSpPr>
          <p:spPr bwMode="auto">
            <a:xfrm flipV="1">
              <a:off x="3466" y="1513"/>
              <a:ext cx="412" cy="2"/>
            </a:xfrm>
            <a:prstGeom prst="straightConnector1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 type="triangle" w="lg" len="med"/>
            </a:ln>
          </p:spPr>
        </p:cxnSp>
        <p:cxnSp>
          <p:nvCxnSpPr>
            <p:cNvPr id="19493" name="AutoShape 13"/>
            <p:cNvCxnSpPr>
              <a:cxnSpLocks noChangeShapeType="1"/>
              <a:stCxn id="19489" idx="6"/>
              <a:endCxn id="19487" idx="1"/>
            </p:cNvCxnSpPr>
            <p:nvPr/>
          </p:nvCxnSpPr>
          <p:spPr bwMode="auto">
            <a:xfrm>
              <a:off x="4189" y="1513"/>
              <a:ext cx="400" cy="2"/>
            </a:xfrm>
            <a:prstGeom prst="straightConnector1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 type="triangle" w="lg" len="med"/>
            </a:ln>
          </p:spPr>
        </p:cxnSp>
        <p:sp>
          <p:nvSpPr>
            <p:cNvPr id="19494" name="Rectangle 14"/>
            <p:cNvSpPr>
              <a:spLocks noChangeArrowheads="1"/>
            </p:cNvSpPr>
            <p:nvPr/>
          </p:nvSpPr>
          <p:spPr bwMode="auto">
            <a:xfrm>
              <a:off x="2019" y="1299"/>
              <a:ext cx="143" cy="431"/>
            </a:xfrm>
            <a:prstGeom prst="rect">
              <a:avLst/>
            </a:prstGeom>
            <a:solidFill>
              <a:srgbClr val="00FFFF"/>
            </a:solidFill>
            <a:ln w="38100" algn="ctr">
              <a:solidFill>
                <a:srgbClr val="00FFFF"/>
              </a:solidFill>
              <a:miter lim="800000"/>
              <a:headEnd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endParaRPr lang="en-US"/>
            </a:p>
          </p:txBody>
        </p:sp>
        <p:cxnSp>
          <p:nvCxnSpPr>
            <p:cNvPr id="19495" name="AutoShape 15"/>
            <p:cNvCxnSpPr>
              <a:cxnSpLocks noChangeShapeType="1"/>
              <a:stCxn id="19485" idx="6"/>
              <a:endCxn id="19494" idx="1"/>
            </p:cNvCxnSpPr>
            <p:nvPr/>
          </p:nvCxnSpPr>
          <p:spPr bwMode="auto">
            <a:xfrm>
              <a:off x="1619" y="1514"/>
              <a:ext cx="388" cy="1"/>
            </a:xfrm>
            <a:prstGeom prst="straightConnector1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 type="triangle" w="lg" len="med"/>
            </a:ln>
          </p:spPr>
        </p:cxnSp>
        <p:cxnSp>
          <p:nvCxnSpPr>
            <p:cNvPr id="19496" name="AutoShape 16"/>
            <p:cNvCxnSpPr>
              <a:cxnSpLocks noChangeShapeType="1"/>
              <a:stCxn id="19494" idx="3"/>
              <a:endCxn id="19488" idx="2"/>
            </p:cNvCxnSpPr>
            <p:nvPr/>
          </p:nvCxnSpPr>
          <p:spPr bwMode="auto">
            <a:xfrm flipV="1">
              <a:off x="2174" y="1514"/>
              <a:ext cx="449" cy="1"/>
            </a:xfrm>
            <a:prstGeom prst="straightConnector1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 type="triangle" w="lg" len="med"/>
            </a:ln>
          </p:spPr>
        </p:cxnSp>
        <p:sp>
          <p:nvSpPr>
            <p:cNvPr id="19497" name="Oval 17"/>
            <p:cNvSpPr>
              <a:spLocks noChangeArrowheads="1"/>
            </p:cNvSpPr>
            <p:nvPr/>
          </p:nvSpPr>
          <p:spPr bwMode="auto">
            <a:xfrm>
              <a:off x="2641" y="869"/>
              <a:ext cx="287" cy="286"/>
            </a:xfrm>
            <a:prstGeom prst="ellipse">
              <a:avLst/>
            </a:prstGeom>
            <a:solidFill>
              <a:srgbClr val="00FFFF"/>
            </a:solidFill>
            <a:ln w="38100" algn="ctr">
              <a:solidFill>
                <a:srgbClr val="00FFFF"/>
              </a:solidFill>
              <a:round/>
              <a:headEnd/>
              <a:tailEnd type="none" w="lg" len="med"/>
            </a:ln>
          </p:spPr>
          <p:txBody>
            <a:bodyPr anchor="ctr">
              <a:spAutoFit/>
            </a:bodyPr>
            <a:lstStyle/>
            <a:p>
              <a:pPr algn="ctr" eaLnBrk="0" hangingPunct="0"/>
              <a:endParaRPr lang="en-US"/>
            </a:p>
          </p:txBody>
        </p:sp>
        <p:sp>
          <p:nvSpPr>
            <p:cNvPr id="19498" name="Line 18"/>
            <p:cNvSpPr>
              <a:spLocks noChangeShapeType="1"/>
            </p:cNvSpPr>
            <p:nvPr/>
          </p:nvSpPr>
          <p:spPr bwMode="auto">
            <a:xfrm>
              <a:off x="2832" y="1013"/>
              <a:ext cx="478" cy="382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/>
              <a:tailEnd type="triangle" w="lg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1157288" y="4111625"/>
            <a:ext cx="6373812" cy="1366838"/>
            <a:chOff x="729" y="2590"/>
            <a:chExt cx="4015" cy="861"/>
          </a:xfrm>
        </p:grpSpPr>
        <p:sp>
          <p:nvSpPr>
            <p:cNvPr id="19469" name="Rectangle 20"/>
            <p:cNvSpPr>
              <a:spLocks noChangeArrowheads="1"/>
            </p:cNvSpPr>
            <p:nvPr/>
          </p:nvSpPr>
          <p:spPr bwMode="auto">
            <a:xfrm flipV="1">
              <a:off x="729" y="2590"/>
              <a:ext cx="143" cy="431"/>
            </a:xfrm>
            <a:prstGeom prst="rect">
              <a:avLst/>
            </a:prstGeom>
            <a:solidFill>
              <a:srgbClr val="A50021"/>
            </a:solidFill>
            <a:ln w="38100" algn="ctr">
              <a:solidFill>
                <a:srgbClr val="A50021"/>
              </a:solidFill>
              <a:miter lim="800000"/>
              <a:headEnd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endParaRPr lang="en-US"/>
            </a:p>
          </p:txBody>
        </p:sp>
        <p:sp>
          <p:nvSpPr>
            <p:cNvPr id="19470" name="Oval 21"/>
            <p:cNvSpPr>
              <a:spLocks noChangeArrowheads="1"/>
            </p:cNvSpPr>
            <p:nvPr/>
          </p:nvSpPr>
          <p:spPr bwMode="auto">
            <a:xfrm flipV="1">
              <a:off x="1320" y="2663"/>
              <a:ext cx="287" cy="286"/>
            </a:xfrm>
            <a:prstGeom prst="ellipse">
              <a:avLst/>
            </a:prstGeom>
            <a:solidFill>
              <a:srgbClr val="A50021"/>
            </a:solidFill>
            <a:ln w="38100" algn="ctr">
              <a:solidFill>
                <a:srgbClr val="A50021"/>
              </a:solidFill>
              <a:round/>
              <a:headEnd/>
              <a:tailEnd type="none" w="lg" len="med"/>
            </a:ln>
          </p:spPr>
          <p:txBody>
            <a:bodyPr anchor="ctr">
              <a:spAutoFit/>
            </a:bodyPr>
            <a:lstStyle/>
            <a:p>
              <a:pPr algn="ctr" eaLnBrk="0" hangingPunct="0"/>
              <a:endParaRPr lang="en-US"/>
            </a:p>
          </p:txBody>
        </p:sp>
        <p:sp>
          <p:nvSpPr>
            <p:cNvPr id="19471" name="Rectangle 22"/>
            <p:cNvSpPr>
              <a:spLocks noChangeArrowheads="1"/>
            </p:cNvSpPr>
            <p:nvPr/>
          </p:nvSpPr>
          <p:spPr bwMode="auto">
            <a:xfrm flipV="1">
              <a:off x="3311" y="2590"/>
              <a:ext cx="143" cy="431"/>
            </a:xfrm>
            <a:prstGeom prst="rect">
              <a:avLst/>
            </a:prstGeom>
            <a:solidFill>
              <a:srgbClr val="A50021"/>
            </a:solidFill>
            <a:ln w="38100" algn="ctr">
              <a:solidFill>
                <a:srgbClr val="A50021"/>
              </a:solidFill>
              <a:miter lim="800000"/>
              <a:headEnd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endParaRPr lang="en-US"/>
            </a:p>
          </p:txBody>
        </p:sp>
        <p:sp>
          <p:nvSpPr>
            <p:cNvPr id="19472" name="Rectangle 23"/>
            <p:cNvSpPr>
              <a:spLocks noChangeArrowheads="1"/>
            </p:cNvSpPr>
            <p:nvPr/>
          </p:nvSpPr>
          <p:spPr bwMode="auto">
            <a:xfrm flipV="1">
              <a:off x="4601" y="2590"/>
              <a:ext cx="143" cy="431"/>
            </a:xfrm>
            <a:prstGeom prst="rect">
              <a:avLst/>
            </a:prstGeom>
            <a:solidFill>
              <a:srgbClr val="A50021"/>
            </a:solidFill>
            <a:ln w="38100" algn="ctr">
              <a:solidFill>
                <a:srgbClr val="A50021"/>
              </a:solidFill>
              <a:miter lim="800000"/>
              <a:headEnd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endParaRPr lang="en-US"/>
            </a:p>
          </p:txBody>
        </p:sp>
        <p:sp>
          <p:nvSpPr>
            <p:cNvPr id="19473" name="Oval 24"/>
            <p:cNvSpPr>
              <a:spLocks noChangeArrowheads="1"/>
            </p:cNvSpPr>
            <p:nvPr/>
          </p:nvSpPr>
          <p:spPr bwMode="auto">
            <a:xfrm flipV="1">
              <a:off x="2635" y="2663"/>
              <a:ext cx="287" cy="286"/>
            </a:xfrm>
            <a:prstGeom prst="ellipse">
              <a:avLst/>
            </a:prstGeom>
            <a:solidFill>
              <a:srgbClr val="A50021"/>
            </a:solidFill>
            <a:ln w="38100" algn="ctr">
              <a:solidFill>
                <a:srgbClr val="A50021"/>
              </a:solidFill>
              <a:round/>
              <a:headEnd/>
              <a:tailEnd type="none" w="lg" len="med"/>
            </a:ln>
          </p:spPr>
          <p:txBody>
            <a:bodyPr anchor="ctr">
              <a:spAutoFit/>
            </a:bodyPr>
            <a:lstStyle/>
            <a:p>
              <a:pPr algn="ctr" eaLnBrk="0" hangingPunct="0"/>
              <a:endParaRPr lang="en-US"/>
            </a:p>
          </p:txBody>
        </p:sp>
        <p:sp>
          <p:nvSpPr>
            <p:cNvPr id="19474" name="Oval 25"/>
            <p:cNvSpPr>
              <a:spLocks noChangeArrowheads="1"/>
            </p:cNvSpPr>
            <p:nvPr/>
          </p:nvSpPr>
          <p:spPr bwMode="auto">
            <a:xfrm flipV="1">
              <a:off x="3890" y="2664"/>
              <a:ext cx="287" cy="286"/>
            </a:xfrm>
            <a:prstGeom prst="ellipse">
              <a:avLst/>
            </a:prstGeom>
            <a:solidFill>
              <a:srgbClr val="A50021"/>
            </a:solidFill>
            <a:ln w="38100" algn="ctr">
              <a:solidFill>
                <a:srgbClr val="A50021"/>
              </a:solidFill>
              <a:round/>
              <a:headEnd/>
              <a:tailEnd type="none" w="lg" len="med"/>
            </a:ln>
          </p:spPr>
          <p:txBody>
            <a:bodyPr anchor="ctr">
              <a:spAutoFit/>
            </a:bodyPr>
            <a:lstStyle/>
            <a:p>
              <a:pPr algn="ctr" eaLnBrk="0" hangingPunct="0"/>
              <a:endParaRPr lang="en-US"/>
            </a:p>
          </p:txBody>
        </p:sp>
        <p:cxnSp>
          <p:nvCxnSpPr>
            <p:cNvPr id="19475" name="AutoShape 26"/>
            <p:cNvCxnSpPr>
              <a:cxnSpLocks noChangeShapeType="1"/>
              <a:stCxn id="19469" idx="3"/>
              <a:endCxn id="19470" idx="2"/>
            </p:cNvCxnSpPr>
            <p:nvPr/>
          </p:nvCxnSpPr>
          <p:spPr bwMode="auto">
            <a:xfrm>
              <a:off x="884" y="2806"/>
              <a:ext cx="424" cy="0"/>
            </a:xfrm>
            <a:prstGeom prst="straightConnector1">
              <a:avLst/>
            </a:prstGeom>
            <a:noFill/>
            <a:ln w="38100">
              <a:solidFill>
                <a:srgbClr val="A50021"/>
              </a:solidFill>
              <a:round/>
              <a:headEnd type="triangle" w="lg" len="med"/>
              <a:tailEnd type="none" w="lg" len="med"/>
            </a:ln>
          </p:spPr>
        </p:cxnSp>
        <p:cxnSp>
          <p:nvCxnSpPr>
            <p:cNvPr id="19476" name="AutoShape 27"/>
            <p:cNvCxnSpPr>
              <a:cxnSpLocks noChangeShapeType="1"/>
              <a:stCxn id="19473" idx="6"/>
              <a:endCxn id="19471" idx="1"/>
            </p:cNvCxnSpPr>
            <p:nvPr/>
          </p:nvCxnSpPr>
          <p:spPr bwMode="auto">
            <a:xfrm>
              <a:off x="2934" y="2806"/>
              <a:ext cx="365" cy="0"/>
            </a:xfrm>
            <a:prstGeom prst="straightConnector1">
              <a:avLst/>
            </a:prstGeom>
            <a:noFill/>
            <a:ln w="38100">
              <a:solidFill>
                <a:srgbClr val="A50021"/>
              </a:solidFill>
              <a:round/>
              <a:headEnd type="triangle" w="lg" len="med"/>
              <a:tailEnd type="none" w="lg" len="med"/>
            </a:ln>
          </p:spPr>
        </p:cxnSp>
        <p:cxnSp>
          <p:nvCxnSpPr>
            <p:cNvPr id="19477" name="AutoShape 28"/>
            <p:cNvCxnSpPr>
              <a:cxnSpLocks noChangeShapeType="1"/>
              <a:stCxn id="19471" idx="3"/>
              <a:endCxn id="19474" idx="2"/>
            </p:cNvCxnSpPr>
            <p:nvPr/>
          </p:nvCxnSpPr>
          <p:spPr bwMode="auto">
            <a:xfrm>
              <a:off x="3466" y="2806"/>
              <a:ext cx="412" cy="1"/>
            </a:xfrm>
            <a:prstGeom prst="straightConnector1">
              <a:avLst/>
            </a:prstGeom>
            <a:noFill/>
            <a:ln w="38100">
              <a:solidFill>
                <a:srgbClr val="A50021"/>
              </a:solidFill>
              <a:round/>
              <a:headEnd type="triangle" w="lg" len="med"/>
              <a:tailEnd type="none" w="lg" len="med"/>
            </a:ln>
          </p:spPr>
        </p:cxnSp>
        <p:cxnSp>
          <p:nvCxnSpPr>
            <p:cNvPr id="19478" name="AutoShape 29"/>
            <p:cNvCxnSpPr>
              <a:cxnSpLocks noChangeShapeType="1"/>
              <a:stCxn id="19474" idx="6"/>
              <a:endCxn id="19472" idx="1"/>
            </p:cNvCxnSpPr>
            <p:nvPr/>
          </p:nvCxnSpPr>
          <p:spPr bwMode="auto">
            <a:xfrm flipV="1">
              <a:off x="4189" y="2806"/>
              <a:ext cx="400" cy="1"/>
            </a:xfrm>
            <a:prstGeom prst="straightConnector1">
              <a:avLst/>
            </a:prstGeom>
            <a:noFill/>
            <a:ln w="38100">
              <a:solidFill>
                <a:srgbClr val="A50021"/>
              </a:solidFill>
              <a:round/>
              <a:headEnd type="triangle" w="lg" len="med"/>
              <a:tailEnd type="none" w="lg" len="med"/>
            </a:ln>
          </p:spPr>
        </p:cxnSp>
        <p:sp>
          <p:nvSpPr>
            <p:cNvPr id="19479" name="Rectangle 30"/>
            <p:cNvSpPr>
              <a:spLocks noChangeArrowheads="1"/>
            </p:cNvSpPr>
            <p:nvPr/>
          </p:nvSpPr>
          <p:spPr bwMode="auto">
            <a:xfrm flipV="1">
              <a:off x="2019" y="2590"/>
              <a:ext cx="143" cy="431"/>
            </a:xfrm>
            <a:prstGeom prst="rect">
              <a:avLst/>
            </a:prstGeom>
            <a:solidFill>
              <a:srgbClr val="A50021"/>
            </a:solidFill>
            <a:ln w="38100" algn="ctr">
              <a:solidFill>
                <a:srgbClr val="A50021"/>
              </a:solidFill>
              <a:miter lim="800000"/>
              <a:headEnd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endParaRPr lang="en-US"/>
            </a:p>
          </p:txBody>
        </p:sp>
        <p:cxnSp>
          <p:nvCxnSpPr>
            <p:cNvPr id="19480" name="AutoShape 31"/>
            <p:cNvCxnSpPr>
              <a:cxnSpLocks noChangeShapeType="1"/>
              <a:stCxn id="19470" idx="6"/>
              <a:endCxn id="19479" idx="1"/>
            </p:cNvCxnSpPr>
            <p:nvPr/>
          </p:nvCxnSpPr>
          <p:spPr bwMode="auto">
            <a:xfrm>
              <a:off x="1619" y="2806"/>
              <a:ext cx="388" cy="0"/>
            </a:xfrm>
            <a:prstGeom prst="straightConnector1">
              <a:avLst/>
            </a:prstGeom>
            <a:noFill/>
            <a:ln w="38100">
              <a:solidFill>
                <a:srgbClr val="A50021"/>
              </a:solidFill>
              <a:round/>
              <a:headEnd type="triangle" w="lg" len="med"/>
              <a:tailEnd type="none" w="lg" len="med"/>
            </a:ln>
          </p:spPr>
        </p:cxnSp>
        <p:cxnSp>
          <p:nvCxnSpPr>
            <p:cNvPr id="19481" name="AutoShape 32"/>
            <p:cNvCxnSpPr>
              <a:cxnSpLocks noChangeShapeType="1"/>
              <a:stCxn id="19479" idx="3"/>
              <a:endCxn id="19473" idx="2"/>
            </p:cNvCxnSpPr>
            <p:nvPr/>
          </p:nvCxnSpPr>
          <p:spPr bwMode="auto">
            <a:xfrm>
              <a:off x="2174" y="2806"/>
              <a:ext cx="449" cy="0"/>
            </a:xfrm>
            <a:prstGeom prst="straightConnector1">
              <a:avLst/>
            </a:prstGeom>
            <a:noFill/>
            <a:ln w="38100">
              <a:solidFill>
                <a:srgbClr val="A50021"/>
              </a:solidFill>
              <a:round/>
              <a:headEnd type="triangle" w="lg" len="med"/>
              <a:tailEnd type="none" w="lg" len="med"/>
            </a:ln>
          </p:spPr>
        </p:cxnSp>
        <p:sp>
          <p:nvSpPr>
            <p:cNvPr id="19482" name="Oval 33"/>
            <p:cNvSpPr>
              <a:spLocks noChangeArrowheads="1"/>
            </p:cNvSpPr>
            <p:nvPr/>
          </p:nvSpPr>
          <p:spPr bwMode="auto">
            <a:xfrm flipV="1">
              <a:off x="2641" y="3165"/>
              <a:ext cx="287" cy="286"/>
            </a:xfrm>
            <a:prstGeom prst="ellipse">
              <a:avLst/>
            </a:prstGeom>
            <a:solidFill>
              <a:srgbClr val="A50021"/>
            </a:solidFill>
            <a:ln w="38100" algn="ctr">
              <a:solidFill>
                <a:srgbClr val="A50021"/>
              </a:solidFill>
              <a:round/>
              <a:headEnd/>
              <a:tailEnd type="none" w="lg" len="med"/>
            </a:ln>
          </p:spPr>
          <p:txBody>
            <a:bodyPr anchor="ctr">
              <a:spAutoFit/>
            </a:bodyPr>
            <a:lstStyle/>
            <a:p>
              <a:pPr algn="ctr" eaLnBrk="0" hangingPunct="0"/>
              <a:endParaRPr lang="en-US"/>
            </a:p>
          </p:txBody>
        </p:sp>
        <p:sp>
          <p:nvSpPr>
            <p:cNvPr id="19483" name="Line 34"/>
            <p:cNvSpPr>
              <a:spLocks noChangeShapeType="1"/>
            </p:cNvSpPr>
            <p:nvPr/>
          </p:nvSpPr>
          <p:spPr bwMode="auto">
            <a:xfrm flipV="1">
              <a:off x="2928" y="2925"/>
              <a:ext cx="382" cy="335"/>
            </a:xfrm>
            <a:prstGeom prst="line">
              <a:avLst/>
            </a:prstGeom>
            <a:noFill/>
            <a:ln w="38100">
              <a:solidFill>
                <a:srgbClr val="A50021"/>
              </a:solidFill>
              <a:round/>
              <a:headEnd type="triangl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19462" name="Oval 35"/>
          <p:cNvSpPr>
            <a:spLocks noChangeArrowheads="1"/>
          </p:cNvSpPr>
          <p:nvPr/>
        </p:nvSpPr>
        <p:spPr bwMode="auto">
          <a:xfrm>
            <a:off x="6288088" y="2814638"/>
            <a:ext cx="227012" cy="227012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FF0000"/>
            </a:solidFill>
            <a:round/>
            <a:headEnd/>
            <a:tailEnd type="non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1092200" y="1954213"/>
            <a:ext cx="2371725" cy="3505200"/>
            <a:chOff x="688" y="1231"/>
            <a:chExt cx="1494" cy="2208"/>
          </a:xfrm>
        </p:grpSpPr>
        <p:sp>
          <p:nvSpPr>
            <p:cNvPr id="19467" name="Text Box 37"/>
            <p:cNvSpPr txBox="1">
              <a:spLocks noChangeArrowheads="1"/>
            </p:cNvSpPr>
            <p:nvPr/>
          </p:nvSpPr>
          <p:spPr bwMode="auto">
            <a:xfrm>
              <a:off x="730" y="1231"/>
              <a:ext cx="1408" cy="288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 type="none" w="lg" len="med"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GB" sz="2400"/>
                <a:t>Positive tokens</a:t>
              </a:r>
              <a:endParaRPr lang="en-US" sz="2400"/>
            </a:p>
          </p:txBody>
        </p:sp>
        <p:sp>
          <p:nvSpPr>
            <p:cNvPr id="19468" name="Text Box 38"/>
            <p:cNvSpPr txBox="1">
              <a:spLocks noChangeArrowheads="1"/>
            </p:cNvSpPr>
            <p:nvPr/>
          </p:nvSpPr>
          <p:spPr bwMode="auto">
            <a:xfrm>
              <a:off x="688" y="3151"/>
              <a:ext cx="1494" cy="288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 type="none" w="lg" len="med"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GB" sz="2400"/>
                <a:t>Negative tokens</a:t>
              </a:r>
              <a:endParaRPr lang="en-US" sz="2400"/>
            </a:p>
          </p:txBody>
        </p:sp>
      </p:grpSp>
      <p:sp>
        <p:nvSpPr>
          <p:cNvPr id="1651751" name="Oval 39"/>
          <p:cNvSpPr>
            <a:spLocks noChangeArrowheads="1"/>
          </p:cNvSpPr>
          <p:nvPr/>
        </p:nvSpPr>
        <p:spPr bwMode="auto">
          <a:xfrm>
            <a:off x="4297363" y="4338638"/>
            <a:ext cx="227012" cy="227012"/>
          </a:xfrm>
          <a:prstGeom prst="ellipse">
            <a:avLst/>
          </a:prstGeom>
          <a:solidFill>
            <a:srgbClr val="FFFF00"/>
          </a:solidFill>
          <a:ln w="38100" algn="ctr">
            <a:solidFill>
              <a:srgbClr val="FFFF00"/>
            </a:solidFill>
            <a:round/>
            <a:headEnd/>
            <a:tailEnd type="non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1651752" name="Oval 40"/>
          <p:cNvSpPr>
            <a:spLocks noChangeArrowheads="1"/>
          </p:cNvSpPr>
          <p:nvPr/>
        </p:nvSpPr>
        <p:spPr bwMode="auto">
          <a:xfrm>
            <a:off x="2211388" y="2824163"/>
            <a:ext cx="227012" cy="227012"/>
          </a:xfrm>
          <a:prstGeom prst="ellipse">
            <a:avLst/>
          </a:prstGeom>
          <a:solidFill>
            <a:srgbClr val="FF0000"/>
          </a:solidFill>
          <a:ln w="38100" algn="ctr">
            <a:solidFill>
              <a:srgbClr val="FF0000"/>
            </a:solidFill>
            <a:round/>
            <a:headEnd/>
            <a:tailEnd type="non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1651753" name="Oval 41"/>
          <p:cNvSpPr>
            <a:spLocks noChangeArrowheads="1"/>
          </p:cNvSpPr>
          <p:nvPr/>
        </p:nvSpPr>
        <p:spPr bwMode="auto">
          <a:xfrm>
            <a:off x="1905000" y="2533650"/>
            <a:ext cx="847725" cy="2381250"/>
          </a:xfrm>
          <a:prstGeom prst="ellipse">
            <a:avLst/>
          </a:prstGeom>
          <a:noFill/>
          <a:ln w="38100" algn="ctr">
            <a:solidFill>
              <a:schemeClr val="tx1"/>
            </a:solidFill>
            <a:prstDash val="sysDot"/>
            <a:round/>
            <a:headEnd/>
            <a:tailEnd type="non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07407E-6 L -0.22916 0.001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517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00" y="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651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651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16517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5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16517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5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16517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5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1751" grpId="0" animBg="1"/>
      <p:bldP spid="1651751" grpId="1" animBg="1"/>
      <p:bldP spid="1651752" grpId="0" animBg="1"/>
      <p:bldP spid="1651752" grpId="1" animBg="1"/>
      <p:bldP spid="1651753" grpId="0" animBg="1"/>
      <p:bldP spid="1651753" grpId="1" animBg="1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ounded Rectangle 94"/>
          <p:cNvSpPr>
            <a:spLocks noChangeArrowheads="1"/>
          </p:cNvSpPr>
          <p:nvPr/>
        </p:nvSpPr>
        <p:spPr bwMode="auto">
          <a:xfrm>
            <a:off x="4868863" y="3302000"/>
            <a:ext cx="2563812" cy="20320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38100" algn="ctr">
            <a:noFill/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 smtClean="0"/>
              <a:t>Elastic controllers</a:t>
            </a:r>
            <a:endParaRPr lang="en-US" dirty="0" smtClean="0"/>
          </a:p>
        </p:txBody>
      </p:sp>
      <p:grpSp>
        <p:nvGrpSpPr>
          <p:cNvPr id="4" name="Group 4"/>
          <p:cNvGrpSpPr>
            <a:grpSpLocks noChangeAspect="1"/>
          </p:cNvGrpSpPr>
          <p:nvPr/>
        </p:nvGrpSpPr>
        <p:grpSpPr bwMode="auto">
          <a:xfrm>
            <a:off x="2049463" y="2057400"/>
            <a:ext cx="5788025" cy="3276600"/>
            <a:chOff x="1291" y="1296"/>
            <a:chExt cx="3646" cy="2064"/>
          </a:xfrm>
        </p:grpSpPr>
        <p:sp>
          <p:nvSpPr>
            <p:cNvPr id="21510" name="AutoShape 3"/>
            <p:cNvSpPr>
              <a:spLocks noChangeAspect="1" noChangeArrowheads="1" noTextEdit="1"/>
            </p:cNvSpPr>
            <p:nvPr/>
          </p:nvSpPr>
          <p:spPr bwMode="auto">
            <a:xfrm>
              <a:off x="1291" y="1440"/>
              <a:ext cx="3617" cy="19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11" name="Line 18"/>
            <p:cNvSpPr>
              <a:spLocks noChangeShapeType="1"/>
            </p:cNvSpPr>
            <p:nvPr/>
          </p:nvSpPr>
          <p:spPr bwMode="auto">
            <a:xfrm flipH="1">
              <a:off x="3151" y="2507"/>
              <a:ext cx="411" cy="1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12" name="Line 19"/>
            <p:cNvSpPr>
              <a:spLocks noChangeShapeType="1"/>
            </p:cNvSpPr>
            <p:nvPr/>
          </p:nvSpPr>
          <p:spPr bwMode="auto">
            <a:xfrm flipH="1">
              <a:off x="1536" y="2507"/>
              <a:ext cx="411" cy="1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13" name="Freeform 20"/>
            <p:cNvSpPr>
              <a:spLocks/>
            </p:cNvSpPr>
            <p:nvPr/>
          </p:nvSpPr>
          <p:spPr bwMode="auto">
            <a:xfrm>
              <a:off x="4341" y="2905"/>
              <a:ext cx="170" cy="319"/>
            </a:xfrm>
            <a:custGeom>
              <a:avLst/>
              <a:gdLst>
                <a:gd name="T0" fmla="*/ 164 w 170"/>
                <a:gd name="T1" fmla="*/ 0 h 319"/>
                <a:gd name="T2" fmla="*/ 156 w 170"/>
                <a:gd name="T3" fmla="*/ 1 h 319"/>
                <a:gd name="T4" fmla="*/ 147 w 170"/>
                <a:gd name="T5" fmla="*/ 2 h 319"/>
                <a:gd name="T6" fmla="*/ 138 w 170"/>
                <a:gd name="T7" fmla="*/ 3 h 319"/>
                <a:gd name="T8" fmla="*/ 129 w 170"/>
                <a:gd name="T9" fmla="*/ 5 h 319"/>
                <a:gd name="T10" fmla="*/ 121 w 170"/>
                <a:gd name="T11" fmla="*/ 7 h 319"/>
                <a:gd name="T12" fmla="*/ 112 w 170"/>
                <a:gd name="T13" fmla="*/ 10 h 319"/>
                <a:gd name="T14" fmla="*/ 104 w 170"/>
                <a:gd name="T15" fmla="*/ 13 h 319"/>
                <a:gd name="T16" fmla="*/ 96 w 170"/>
                <a:gd name="T17" fmla="*/ 16 h 319"/>
                <a:gd name="T18" fmla="*/ 88 w 170"/>
                <a:gd name="T19" fmla="*/ 20 h 319"/>
                <a:gd name="T20" fmla="*/ 80 w 170"/>
                <a:gd name="T21" fmla="*/ 24 h 319"/>
                <a:gd name="T22" fmla="*/ 73 w 170"/>
                <a:gd name="T23" fmla="*/ 29 h 319"/>
                <a:gd name="T24" fmla="*/ 66 w 170"/>
                <a:gd name="T25" fmla="*/ 34 h 319"/>
                <a:gd name="T26" fmla="*/ 59 w 170"/>
                <a:gd name="T27" fmla="*/ 39 h 319"/>
                <a:gd name="T28" fmla="*/ 52 w 170"/>
                <a:gd name="T29" fmla="*/ 45 h 319"/>
                <a:gd name="T30" fmla="*/ 46 w 170"/>
                <a:gd name="T31" fmla="*/ 51 h 319"/>
                <a:gd name="T32" fmla="*/ 40 w 170"/>
                <a:gd name="T33" fmla="*/ 57 h 319"/>
                <a:gd name="T34" fmla="*/ 35 w 170"/>
                <a:gd name="T35" fmla="*/ 63 h 319"/>
                <a:gd name="T36" fmla="*/ 30 w 170"/>
                <a:gd name="T37" fmla="*/ 70 h 319"/>
                <a:gd name="T38" fmla="*/ 25 w 170"/>
                <a:gd name="T39" fmla="*/ 77 h 319"/>
                <a:gd name="T40" fmla="*/ 20 w 170"/>
                <a:gd name="T41" fmla="*/ 85 h 319"/>
                <a:gd name="T42" fmla="*/ 16 w 170"/>
                <a:gd name="T43" fmla="*/ 92 h 319"/>
                <a:gd name="T44" fmla="*/ 13 w 170"/>
                <a:gd name="T45" fmla="*/ 100 h 319"/>
                <a:gd name="T46" fmla="*/ 10 w 170"/>
                <a:gd name="T47" fmla="*/ 108 h 319"/>
                <a:gd name="T48" fmla="*/ 7 w 170"/>
                <a:gd name="T49" fmla="*/ 115 h 319"/>
                <a:gd name="T50" fmla="*/ 5 w 170"/>
                <a:gd name="T51" fmla="*/ 124 h 319"/>
                <a:gd name="T52" fmla="*/ 3 w 170"/>
                <a:gd name="T53" fmla="*/ 132 h 319"/>
                <a:gd name="T54" fmla="*/ 2 w 170"/>
                <a:gd name="T55" fmla="*/ 140 h 319"/>
                <a:gd name="T56" fmla="*/ 1 w 170"/>
                <a:gd name="T57" fmla="*/ 148 h 319"/>
                <a:gd name="T58" fmla="*/ 0 w 170"/>
                <a:gd name="T59" fmla="*/ 157 h 319"/>
                <a:gd name="T60" fmla="*/ 1 w 170"/>
                <a:gd name="T61" fmla="*/ 165 h 319"/>
                <a:gd name="T62" fmla="*/ 1 w 170"/>
                <a:gd name="T63" fmla="*/ 173 h 319"/>
                <a:gd name="T64" fmla="*/ 2 w 170"/>
                <a:gd name="T65" fmla="*/ 182 h 319"/>
                <a:gd name="T66" fmla="*/ 4 w 170"/>
                <a:gd name="T67" fmla="*/ 190 h 319"/>
                <a:gd name="T68" fmla="*/ 6 w 170"/>
                <a:gd name="T69" fmla="*/ 198 h 319"/>
                <a:gd name="T70" fmla="*/ 8 w 170"/>
                <a:gd name="T71" fmla="*/ 206 h 319"/>
                <a:gd name="T72" fmla="*/ 11 w 170"/>
                <a:gd name="T73" fmla="*/ 214 h 319"/>
                <a:gd name="T74" fmla="*/ 14 w 170"/>
                <a:gd name="T75" fmla="*/ 222 h 319"/>
                <a:gd name="T76" fmla="*/ 18 w 170"/>
                <a:gd name="T77" fmla="*/ 229 h 319"/>
                <a:gd name="T78" fmla="*/ 22 w 170"/>
                <a:gd name="T79" fmla="*/ 237 h 319"/>
                <a:gd name="T80" fmla="*/ 26 w 170"/>
                <a:gd name="T81" fmla="*/ 244 h 319"/>
                <a:gd name="T82" fmla="*/ 31 w 170"/>
                <a:gd name="T83" fmla="*/ 251 h 319"/>
                <a:gd name="T84" fmla="*/ 36 w 170"/>
                <a:gd name="T85" fmla="*/ 257 h 319"/>
                <a:gd name="T86" fmla="*/ 42 w 170"/>
                <a:gd name="T87" fmla="*/ 264 h 319"/>
                <a:gd name="T88" fmla="*/ 48 w 170"/>
                <a:gd name="T89" fmla="*/ 270 h 319"/>
                <a:gd name="T90" fmla="*/ 55 w 170"/>
                <a:gd name="T91" fmla="*/ 276 h 319"/>
                <a:gd name="T92" fmla="*/ 61 w 170"/>
                <a:gd name="T93" fmla="*/ 282 h 319"/>
                <a:gd name="T94" fmla="*/ 68 w 170"/>
                <a:gd name="T95" fmla="*/ 287 h 319"/>
                <a:gd name="T96" fmla="*/ 76 w 170"/>
                <a:gd name="T97" fmla="*/ 292 h 319"/>
                <a:gd name="T98" fmla="*/ 83 w 170"/>
                <a:gd name="T99" fmla="*/ 296 h 319"/>
                <a:gd name="T100" fmla="*/ 91 w 170"/>
                <a:gd name="T101" fmla="*/ 300 h 319"/>
                <a:gd name="T102" fmla="*/ 99 w 170"/>
                <a:gd name="T103" fmla="*/ 304 h 319"/>
                <a:gd name="T104" fmla="*/ 107 w 170"/>
                <a:gd name="T105" fmla="*/ 307 h 319"/>
                <a:gd name="T106" fmla="*/ 115 w 170"/>
                <a:gd name="T107" fmla="*/ 310 h 319"/>
                <a:gd name="T108" fmla="*/ 124 w 170"/>
                <a:gd name="T109" fmla="*/ 313 h 319"/>
                <a:gd name="T110" fmla="*/ 132 w 170"/>
                <a:gd name="T111" fmla="*/ 315 h 319"/>
                <a:gd name="T112" fmla="*/ 141 w 170"/>
                <a:gd name="T113" fmla="*/ 316 h 319"/>
                <a:gd name="T114" fmla="*/ 150 w 170"/>
                <a:gd name="T115" fmla="*/ 318 h 319"/>
                <a:gd name="T116" fmla="*/ 159 w 170"/>
                <a:gd name="T117" fmla="*/ 318 h 319"/>
                <a:gd name="T118" fmla="*/ 168 w 170"/>
                <a:gd name="T119" fmla="*/ 319 h 31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70"/>
                <a:gd name="T181" fmla="*/ 0 h 319"/>
                <a:gd name="T182" fmla="*/ 170 w 170"/>
                <a:gd name="T183" fmla="*/ 319 h 31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70" h="319">
                  <a:moveTo>
                    <a:pt x="170" y="0"/>
                  </a:moveTo>
                  <a:lnTo>
                    <a:pt x="168" y="0"/>
                  </a:lnTo>
                  <a:lnTo>
                    <a:pt x="164" y="0"/>
                  </a:lnTo>
                  <a:lnTo>
                    <a:pt x="162" y="0"/>
                  </a:lnTo>
                  <a:lnTo>
                    <a:pt x="159" y="0"/>
                  </a:lnTo>
                  <a:lnTo>
                    <a:pt x="156" y="1"/>
                  </a:lnTo>
                  <a:lnTo>
                    <a:pt x="153" y="1"/>
                  </a:lnTo>
                  <a:lnTo>
                    <a:pt x="150" y="1"/>
                  </a:lnTo>
                  <a:lnTo>
                    <a:pt x="147" y="2"/>
                  </a:lnTo>
                  <a:lnTo>
                    <a:pt x="144" y="2"/>
                  </a:lnTo>
                  <a:lnTo>
                    <a:pt x="141" y="2"/>
                  </a:lnTo>
                  <a:lnTo>
                    <a:pt x="138" y="3"/>
                  </a:lnTo>
                  <a:lnTo>
                    <a:pt x="135" y="3"/>
                  </a:lnTo>
                  <a:lnTo>
                    <a:pt x="132" y="4"/>
                  </a:lnTo>
                  <a:lnTo>
                    <a:pt x="129" y="5"/>
                  </a:lnTo>
                  <a:lnTo>
                    <a:pt x="127" y="6"/>
                  </a:lnTo>
                  <a:lnTo>
                    <a:pt x="124" y="6"/>
                  </a:lnTo>
                  <a:lnTo>
                    <a:pt x="121" y="7"/>
                  </a:lnTo>
                  <a:lnTo>
                    <a:pt x="118" y="8"/>
                  </a:lnTo>
                  <a:lnTo>
                    <a:pt x="115" y="9"/>
                  </a:lnTo>
                  <a:lnTo>
                    <a:pt x="112" y="10"/>
                  </a:lnTo>
                  <a:lnTo>
                    <a:pt x="110" y="11"/>
                  </a:lnTo>
                  <a:lnTo>
                    <a:pt x="107" y="12"/>
                  </a:lnTo>
                  <a:lnTo>
                    <a:pt x="104" y="13"/>
                  </a:lnTo>
                  <a:lnTo>
                    <a:pt x="101" y="14"/>
                  </a:lnTo>
                  <a:lnTo>
                    <a:pt x="99" y="15"/>
                  </a:lnTo>
                  <a:lnTo>
                    <a:pt x="96" y="16"/>
                  </a:lnTo>
                  <a:lnTo>
                    <a:pt x="93" y="17"/>
                  </a:lnTo>
                  <a:lnTo>
                    <a:pt x="91" y="19"/>
                  </a:lnTo>
                  <a:lnTo>
                    <a:pt x="88" y="20"/>
                  </a:lnTo>
                  <a:lnTo>
                    <a:pt x="85" y="21"/>
                  </a:lnTo>
                  <a:lnTo>
                    <a:pt x="83" y="23"/>
                  </a:lnTo>
                  <a:lnTo>
                    <a:pt x="80" y="24"/>
                  </a:lnTo>
                  <a:lnTo>
                    <a:pt x="78" y="26"/>
                  </a:lnTo>
                  <a:lnTo>
                    <a:pt x="76" y="27"/>
                  </a:lnTo>
                  <a:lnTo>
                    <a:pt x="73" y="29"/>
                  </a:lnTo>
                  <a:lnTo>
                    <a:pt x="71" y="31"/>
                  </a:lnTo>
                  <a:lnTo>
                    <a:pt x="68" y="32"/>
                  </a:lnTo>
                  <a:lnTo>
                    <a:pt x="66" y="34"/>
                  </a:lnTo>
                  <a:lnTo>
                    <a:pt x="64" y="36"/>
                  </a:lnTo>
                  <a:lnTo>
                    <a:pt x="61" y="37"/>
                  </a:lnTo>
                  <a:lnTo>
                    <a:pt x="59" y="39"/>
                  </a:lnTo>
                  <a:lnTo>
                    <a:pt x="57" y="41"/>
                  </a:lnTo>
                  <a:lnTo>
                    <a:pt x="55" y="43"/>
                  </a:lnTo>
                  <a:lnTo>
                    <a:pt x="52" y="45"/>
                  </a:lnTo>
                  <a:lnTo>
                    <a:pt x="50" y="47"/>
                  </a:lnTo>
                  <a:lnTo>
                    <a:pt x="48" y="49"/>
                  </a:lnTo>
                  <a:lnTo>
                    <a:pt x="46" y="51"/>
                  </a:lnTo>
                  <a:lnTo>
                    <a:pt x="44" y="53"/>
                  </a:lnTo>
                  <a:lnTo>
                    <a:pt x="42" y="55"/>
                  </a:lnTo>
                  <a:lnTo>
                    <a:pt x="40" y="57"/>
                  </a:lnTo>
                  <a:lnTo>
                    <a:pt x="38" y="59"/>
                  </a:lnTo>
                  <a:lnTo>
                    <a:pt x="36" y="61"/>
                  </a:lnTo>
                  <a:lnTo>
                    <a:pt x="35" y="63"/>
                  </a:lnTo>
                  <a:lnTo>
                    <a:pt x="33" y="66"/>
                  </a:lnTo>
                  <a:lnTo>
                    <a:pt x="31" y="68"/>
                  </a:lnTo>
                  <a:lnTo>
                    <a:pt x="30" y="70"/>
                  </a:lnTo>
                  <a:lnTo>
                    <a:pt x="28" y="73"/>
                  </a:lnTo>
                  <a:lnTo>
                    <a:pt x="26" y="75"/>
                  </a:lnTo>
                  <a:lnTo>
                    <a:pt x="25" y="77"/>
                  </a:lnTo>
                  <a:lnTo>
                    <a:pt x="23" y="80"/>
                  </a:lnTo>
                  <a:lnTo>
                    <a:pt x="22" y="82"/>
                  </a:lnTo>
                  <a:lnTo>
                    <a:pt x="20" y="85"/>
                  </a:lnTo>
                  <a:lnTo>
                    <a:pt x="19" y="87"/>
                  </a:lnTo>
                  <a:lnTo>
                    <a:pt x="18" y="90"/>
                  </a:lnTo>
                  <a:lnTo>
                    <a:pt x="16" y="92"/>
                  </a:lnTo>
                  <a:lnTo>
                    <a:pt x="15" y="95"/>
                  </a:lnTo>
                  <a:lnTo>
                    <a:pt x="14" y="97"/>
                  </a:lnTo>
                  <a:lnTo>
                    <a:pt x="13" y="100"/>
                  </a:lnTo>
                  <a:lnTo>
                    <a:pt x="12" y="102"/>
                  </a:lnTo>
                  <a:lnTo>
                    <a:pt x="11" y="105"/>
                  </a:lnTo>
                  <a:lnTo>
                    <a:pt x="10" y="108"/>
                  </a:lnTo>
                  <a:lnTo>
                    <a:pt x="9" y="110"/>
                  </a:lnTo>
                  <a:lnTo>
                    <a:pt x="8" y="113"/>
                  </a:lnTo>
                  <a:lnTo>
                    <a:pt x="7" y="115"/>
                  </a:lnTo>
                  <a:lnTo>
                    <a:pt x="6" y="118"/>
                  </a:lnTo>
                  <a:lnTo>
                    <a:pt x="6" y="121"/>
                  </a:lnTo>
                  <a:lnTo>
                    <a:pt x="5" y="124"/>
                  </a:lnTo>
                  <a:lnTo>
                    <a:pt x="4" y="126"/>
                  </a:lnTo>
                  <a:lnTo>
                    <a:pt x="4" y="129"/>
                  </a:lnTo>
                  <a:lnTo>
                    <a:pt x="3" y="132"/>
                  </a:lnTo>
                  <a:lnTo>
                    <a:pt x="3" y="134"/>
                  </a:lnTo>
                  <a:lnTo>
                    <a:pt x="2" y="137"/>
                  </a:lnTo>
                  <a:lnTo>
                    <a:pt x="2" y="140"/>
                  </a:lnTo>
                  <a:lnTo>
                    <a:pt x="1" y="143"/>
                  </a:lnTo>
                  <a:lnTo>
                    <a:pt x="1" y="145"/>
                  </a:lnTo>
                  <a:lnTo>
                    <a:pt x="1" y="148"/>
                  </a:lnTo>
                  <a:lnTo>
                    <a:pt x="1" y="151"/>
                  </a:lnTo>
                  <a:lnTo>
                    <a:pt x="1" y="154"/>
                  </a:lnTo>
                  <a:lnTo>
                    <a:pt x="0" y="157"/>
                  </a:lnTo>
                  <a:lnTo>
                    <a:pt x="0" y="159"/>
                  </a:lnTo>
                  <a:lnTo>
                    <a:pt x="0" y="162"/>
                  </a:lnTo>
                  <a:lnTo>
                    <a:pt x="1" y="165"/>
                  </a:lnTo>
                  <a:lnTo>
                    <a:pt x="1" y="168"/>
                  </a:lnTo>
                  <a:lnTo>
                    <a:pt x="1" y="171"/>
                  </a:lnTo>
                  <a:lnTo>
                    <a:pt x="1" y="173"/>
                  </a:lnTo>
                  <a:lnTo>
                    <a:pt x="1" y="176"/>
                  </a:lnTo>
                  <a:lnTo>
                    <a:pt x="2" y="179"/>
                  </a:lnTo>
                  <a:lnTo>
                    <a:pt x="2" y="182"/>
                  </a:lnTo>
                  <a:lnTo>
                    <a:pt x="3" y="184"/>
                  </a:lnTo>
                  <a:lnTo>
                    <a:pt x="3" y="187"/>
                  </a:lnTo>
                  <a:lnTo>
                    <a:pt x="4" y="190"/>
                  </a:lnTo>
                  <a:lnTo>
                    <a:pt x="4" y="192"/>
                  </a:lnTo>
                  <a:lnTo>
                    <a:pt x="5" y="195"/>
                  </a:lnTo>
                  <a:lnTo>
                    <a:pt x="6" y="198"/>
                  </a:lnTo>
                  <a:lnTo>
                    <a:pt x="6" y="201"/>
                  </a:lnTo>
                  <a:lnTo>
                    <a:pt x="7" y="203"/>
                  </a:lnTo>
                  <a:lnTo>
                    <a:pt x="8" y="206"/>
                  </a:lnTo>
                  <a:lnTo>
                    <a:pt x="9" y="209"/>
                  </a:lnTo>
                  <a:lnTo>
                    <a:pt x="10" y="211"/>
                  </a:lnTo>
                  <a:lnTo>
                    <a:pt x="11" y="214"/>
                  </a:lnTo>
                  <a:lnTo>
                    <a:pt x="12" y="216"/>
                  </a:lnTo>
                  <a:lnTo>
                    <a:pt x="13" y="219"/>
                  </a:lnTo>
                  <a:lnTo>
                    <a:pt x="14" y="222"/>
                  </a:lnTo>
                  <a:lnTo>
                    <a:pt x="15" y="224"/>
                  </a:lnTo>
                  <a:lnTo>
                    <a:pt x="16" y="227"/>
                  </a:lnTo>
                  <a:lnTo>
                    <a:pt x="18" y="229"/>
                  </a:lnTo>
                  <a:lnTo>
                    <a:pt x="19" y="232"/>
                  </a:lnTo>
                  <a:lnTo>
                    <a:pt x="20" y="234"/>
                  </a:lnTo>
                  <a:lnTo>
                    <a:pt x="22" y="237"/>
                  </a:lnTo>
                  <a:lnTo>
                    <a:pt x="23" y="239"/>
                  </a:lnTo>
                  <a:lnTo>
                    <a:pt x="25" y="242"/>
                  </a:lnTo>
                  <a:lnTo>
                    <a:pt x="26" y="244"/>
                  </a:lnTo>
                  <a:lnTo>
                    <a:pt x="28" y="246"/>
                  </a:lnTo>
                  <a:lnTo>
                    <a:pt x="30" y="249"/>
                  </a:lnTo>
                  <a:lnTo>
                    <a:pt x="31" y="251"/>
                  </a:lnTo>
                  <a:lnTo>
                    <a:pt x="33" y="253"/>
                  </a:lnTo>
                  <a:lnTo>
                    <a:pt x="35" y="255"/>
                  </a:lnTo>
                  <a:lnTo>
                    <a:pt x="36" y="257"/>
                  </a:lnTo>
                  <a:lnTo>
                    <a:pt x="38" y="260"/>
                  </a:lnTo>
                  <a:lnTo>
                    <a:pt x="40" y="262"/>
                  </a:lnTo>
                  <a:lnTo>
                    <a:pt x="42" y="264"/>
                  </a:lnTo>
                  <a:lnTo>
                    <a:pt x="44" y="266"/>
                  </a:lnTo>
                  <a:lnTo>
                    <a:pt x="46" y="268"/>
                  </a:lnTo>
                  <a:lnTo>
                    <a:pt x="48" y="270"/>
                  </a:lnTo>
                  <a:lnTo>
                    <a:pt x="50" y="272"/>
                  </a:lnTo>
                  <a:lnTo>
                    <a:pt x="52" y="274"/>
                  </a:lnTo>
                  <a:lnTo>
                    <a:pt x="55" y="276"/>
                  </a:lnTo>
                  <a:lnTo>
                    <a:pt x="57" y="278"/>
                  </a:lnTo>
                  <a:lnTo>
                    <a:pt x="59" y="280"/>
                  </a:lnTo>
                  <a:lnTo>
                    <a:pt x="61" y="282"/>
                  </a:lnTo>
                  <a:lnTo>
                    <a:pt x="64" y="283"/>
                  </a:lnTo>
                  <a:lnTo>
                    <a:pt x="66" y="285"/>
                  </a:lnTo>
                  <a:lnTo>
                    <a:pt x="68" y="287"/>
                  </a:lnTo>
                  <a:lnTo>
                    <a:pt x="71" y="288"/>
                  </a:lnTo>
                  <a:lnTo>
                    <a:pt x="73" y="290"/>
                  </a:lnTo>
                  <a:lnTo>
                    <a:pt x="76" y="292"/>
                  </a:lnTo>
                  <a:lnTo>
                    <a:pt x="78" y="293"/>
                  </a:lnTo>
                  <a:lnTo>
                    <a:pt x="80" y="295"/>
                  </a:lnTo>
                  <a:lnTo>
                    <a:pt x="83" y="296"/>
                  </a:lnTo>
                  <a:lnTo>
                    <a:pt x="85" y="297"/>
                  </a:lnTo>
                  <a:lnTo>
                    <a:pt x="88" y="299"/>
                  </a:lnTo>
                  <a:lnTo>
                    <a:pt x="91" y="300"/>
                  </a:lnTo>
                  <a:lnTo>
                    <a:pt x="93" y="301"/>
                  </a:lnTo>
                  <a:lnTo>
                    <a:pt x="96" y="303"/>
                  </a:lnTo>
                  <a:lnTo>
                    <a:pt x="99" y="304"/>
                  </a:lnTo>
                  <a:lnTo>
                    <a:pt x="101" y="305"/>
                  </a:lnTo>
                  <a:lnTo>
                    <a:pt x="104" y="306"/>
                  </a:lnTo>
                  <a:lnTo>
                    <a:pt x="107" y="307"/>
                  </a:lnTo>
                  <a:lnTo>
                    <a:pt x="110" y="308"/>
                  </a:lnTo>
                  <a:lnTo>
                    <a:pt x="112" y="309"/>
                  </a:lnTo>
                  <a:lnTo>
                    <a:pt x="115" y="310"/>
                  </a:lnTo>
                  <a:lnTo>
                    <a:pt x="118" y="311"/>
                  </a:lnTo>
                  <a:lnTo>
                    <a:pt x="121" y="312"/>
                  </a:lnTo>
                  <a:lnTo>
                    <a:pt x="124" y="313"/>
                  </a:lnTo>
                  <a:lnTo>
                    <a:pt x="127" y="313"/>
                  </a:lnTo>
                  <a:lnTo>
                    <a:pt x="129" y="314"/>
                  </a:lnTo>
                  <a:lnTo>
                    <a:pt x="132" y="315"/>
                  </a:lnTo>
                  <a:lnTo>
                    <a:pt x="135" y="315"/>
                  </a:lnTo>
                  <a:lnTo>
                    <a:pt x="138" y="316"/>
                  </a:lnTo>
                  <a:lnTo>
                    <a:pt x="141" y="316"/>
                  </a:lnTo>
                  <a:lnTo>
                    <a:pt x="144" y="317"/>
                  </a:lnTo>
                  <a:lnTo>
                    <a:pt x="147" y="317"/>
                  </a:lnTo>
                  <a:lnTo>
                    <a:pt x="150" y="318"/>
                  </a:lnTo>
                  <a:lnTo>
                    <a:pt x="153" y="318"/>
                  </a:lnTo>
                  <a:lnTo>
                    <a:pt x="156" y="318"/>
                  </a:lnTo>
                  <a:lnTo>
                    <a:pt x="159" y="318"/>
                  </a:lnTo>
                  <a:lnTo>
                    <a:pt x="162" y="319"/>
                  </a:lnTo>
                  <a:lnTo>
                    <a:pt x="164" y="319"/>
                  </a:lnTo>
                  <a:lnTo>
                    <a:pt x="168" y="319"/>
                  </a:lnTo>
                  <a:lnTo>
                    <a:pt x="170" y="319"/>
                  </a:lnTo>
                </a:path>
              </a:pathLst>
            </a:cu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0" hangingPunct="0"/>
              <a:endParaRPr lang="en-US"/>
            </a:p>
          </p:txBody>
        </p:sp>
        <p:sp>
          <p:nvSpPr>
            <p:cNvPr id="21514" name="Freeform 21"/>
            <p:cNvSpPr>
              <a:spLocks/>
            </p:cNvSpPr>
            <p:nvPr/>
          </p:nvSpPr>
          <p:spPr bwMode="auto">
            <a:xfrm>
              <a:off x="4511" y="2905"/>
              <a:ext cx="85" cy="319"/>
            </a:xfrm>
            <a:custGeom>
              <a:avLst/>
              <a:gdLst>
                <a:gd name="T0" fmla="*/ 0 w 85"/>
                <a:gd name="T1" fmla="*/ 0 h 319"/>
                <a:gd name="T2" fmla="*/ 85 w 85"/>
                <a:gd name="T3" fmla="*/ 0 h 319"/>
                <a:gd name="T4" fmla="*/ 85 w 85"/>
                <a:gd name="T5" fmla="*/ 319 h 319"/>
                <a:gd name="T6" fmla="*/ 0 w 85"/>
                <a:gd name="T7" fmla="*/ 319 h 31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5"/>
                <a:gd name="T13" fmla="*/ 0 h 319"/>
                <a:gd name="T14" fmla="*/ 85 w 85"/>
                <a:gd name="T15" fmla="*/ 319 h 31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5" h="319">
                  <a:moveTo>
                    <a:pt x="0" y="0"/>
                  </a:moveTo>
                  <a:lnTo>
                    <a:pt x="85" y="0"/>
                  </a:lnTo>
                  <a:lnTo>
                    <a:pt x="85" y="319"/>
                  </a:lnTo>
                  <a:lnTo>
                    <a:pt x="0" y="319"/>
                  </a:lnTo>
                </a:path>
              </a:pathLst>
            </a:cu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0" hangingPunct="0"/>
              <a:endParaRPr lang="en-US"/>
            </a:p>
          </p:txBody>
        </p:sp>
        <p:sp>
          <p:nvSpPr>
            <p:cNvPr id="21515" name="Freeform 22"/>
            <p:cNvSpPr>
              <a:spLocks/>
            </p:cNvSpPr>
            <p:nvPr/>
          </p:nvSpPr>
          <p:spPr bwMode="auto">
            <a:xfrm>
              <a:off x="3492" y="2586"/>
              <a:ext cx="340" cy="160"/>
            </a:xfrm>
            <a:custGeom>
              <a:avLst/>
              <a:gdLst>
                <a:gd name="T0" fmla="*/ 0 w 340"/>
                <a:gd name="T1" fmla="*/ 160 h 160"/>
                <a:gd name="T2" fmla="*/ 8 w 340"/>
                <a:gd name="T3" fmla="*/ 159 h 160"/>
                <a:gd name="T4" fmla="*/ 16 w 340"/>
                <a:gd name="T5" fmla="*/ 158 h 160"/>
                <a:gd name="T6" fmla="*/ 25 w 340"/>
                <a:gd name="T7" fmla="*/ 157 h 160"/>
                <a:gd name="T8" fmla="*/ 33 w 340"/>
                <a:gd name="T9" fmla="*/ 156 h 160"/>
                <a:gd name="T10" fmla="*/ 42 w 340"/>
                <a:gd name="T11" fmla="*/ 155 h 160"/>
                <a:gd name="T12" fmla="*/ 50 w 340"/>
                <a:gd name="T13" fmla="*/ 154 h 160"/>
                <a:gd name="T14" fmla="*/ 58 w 340"/>
                <a:gd name="T15" fmla="*/ 153 h 160"/>
                <a:gd name="T16" fmla="*/ 67 w 340"/>
                <a:gd name="T17" fmla="*/ 151 h 160"/>
                <a:gd name="T18" fmla="*/ 75 w 340"/>
                <a:gd name="T19" fmla="*/ 149 h 160"/>
                <a:gd name="T20" fmla="*/ 83 w 340"/>
                <a:gd name="T21" fmla="*/ 148 h 160"/>
                <a:gd name="T22" fmla="*/ 91 w 340"/>
                <a:gd name="T23" fmla="*/ 146 h 160"/>
                <a:gd name="T24" fmla="*/ 100 w 340"/>
                <a:gd name="T25" fmla="*/ 144 h 160"/>
                <a:gd name="T26" fmla="*/ 108 w 340"/>
                <a:gd name="T27" fmla="*/ 141 h 160"/>
                <a:gd name="T28" fmla="*/ 116 w 340"/>
                <a:gd name="T29" fmla="*/ 139 h 160"/>
                <a:gd name="T30" fmla="*/ 124 w 340"/>
                <a:gd name="T31" fmla="*/ 137 h 160"/>
                <a:gd name="T32" fmla="*/ 132 w 340"/>
                <a:gd name="T33" fmla="*/ 134 h 160"/>
                <a:gd name="T34" fmla="*/ 140 w 340"/>
                <a:gd name="T35" fmla="*/ 131 h 160"/>
                <a:gd name="T36" fmla="*/ 148 w 340"/>
                <a:gd name="T37" fmla="*/ 128 h 160"/>
                <a:gd name="T38" fmla="*/ 156 w 340"/>
                <a:gd name="T39" fmla="*/ 125 h 160"/>
                <a:gd name="T40" fmla="*/ 164 w 340"/>
                <a:gd name="T41" fmla="*/ 122 h 160"/>
                <a:gd name="T42" fmla="*/ 171 w 340"/>
                <a:gd name="T43" fmla="*/ 119 h 160"/>
                <a:gd name="T44" fmla="*/ 179 w 340"/>
                <a:gd name="T45" fmla="*/ 116 h 160"/>
                <a:gd name="T46" fmla="*/ 187 w 340"/>
                <a:gd name="T47" fmla="*/ 112 h 160"/>
                <a:gd name="T48" fmla="*/ 194 w 340"/>
                <a:gd name="T49" fmla="*/ 109 h 160"/>
                <a:gd name="T50" fmla="*/ 202 w 340"/>
                <a:gd name="T51" fmla="*/ 105 h 160"/>
                <a:gd name="T52" fmla="*/ 209 w 340"/>
                <a:gd name="T53" fmla="*/ 101 h 160"/>
                <a:gd name="T54" fmla="*/ 216 w 340"/>
                <a:gd name="T55" fmla="*/ 97 h 160"/>
                <a:gd name="T56" fmla="*/ 224 w 340"/>
                <a:gd name="T57" fmla="*/ 93 h 160"/>
                <a:gd name="T58" fmla="*/ 231 w 340"/>
                <a:gd name="T59" fmla="*/ 88 h 160"/>
                <a:gd name="T60" fmla="*/ 238 w 340"/>
                <a:gd name="T61" fmla="*/ 84 h 160"/>
                <a:gd name="T62" fmla="*/ 245 w 340"/>
                <a:gd name="T63" fmla="*/ 80 h 160"/>
                <a:gd name="T64" fmla="*/ 252 w 340"/>
                <a:gd name="T65" fmla="*/ 75 h 160"/>
                <a:gd name="T66" fmla="*/ 259 w 340"/>
                <a:gd name="T67" fmla="*/ 70 h 160"/>
                <a:gd name="T68" fmla="*/ 266 w 340"/>
                <a:gd name="T69" fmla="*/ 66 h 160"/>
                <a:gd name="T70" fmla="*/ 272 w 340"/>
                <a:gd name="T71" fmla="*/ 61 h 160"/>
                <a:gd name="T72" fmla="*/ 279 w 340"/>
                <a:gd name="T73" fmla="*/ 56 h 160"/>
                <a:gd name="T74" fmla="*/ 285 w 340"/>
                <a:gd name="T75" fmla="*/ 51 h 160"/>
                <a:gd name="T76" fmla="*/ 292 w 340"/>
                <a:gd name="T77" fmla="*/ 46 h 160"/>
                <a:gd name="T78" fmla="*/ 298 w 340"/>
                <a:gd name="T79" fmla="*/ 40 h 160"/>
                <a:gd name="T80" fmla="*/ 304 w 340"/>
                <a:gd name="T81" fmla="*/ 35 h 160"/>
                <a:gd name="T82" fmla="*/ 310 w 340"/>
                <a:gd name="T83" fmla="*/ 29 h 160"/>
                <a:gd name="T84" fmla="*/ 317 w 340"/>
                <a:gd name="T85" fmla="*/ 24 h 160"/>
                <a:gd name="T86" fmla="*/ 322 w 340"/>
                <a:gd name="T87" fmla="*/ 18 h 160"/>
                <a:gd name="T88" fmla="*/ 328 w 340"/>
                <a:gd name="T89" fmla="*/ 12 h 160"/>
                <a:gd name="T90" fmla="*/ 334 w 340"/>
                <a:gd name="T91" fmla="*/ 6 h 160"/>
                <a:gd name="T92" fmla="*/ 340 w 340"/>
                <a:gd name="T93" fmla="*/ 0 h 16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40"/>
                <a:gd name="T142" fmla="*/ 0 h 160"/>
                <a:gd name="T143" fmla="*/ 340 w 340"/>
                <a:gd name="T144" fmla="*/ 160 h 16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40" h="160">
                  <a:moveTo>
                    <a:pt x="0" y="160"/>
                  </a:moveTo>
                  <a:lnTo>
                    <a:pt x="8" y="159"/>
                  </a:lnTo>
                  <a:lnTo>
                    <a:pt x="16" y="158"/>
                  </a:lnTo>
                  <a:lnTo>
                    <a:pt x="25" y="157"/>
                  </a:lnTo>
                  <a:lnTo>
                    <a:pt x="33" y="156"/>
                  </a:lnTo>
                  <a:lnTo>
                    <a:pt x="42" y="155"/>
                  </a:lnTo>
                  <a:lnTo>
                    <a:pt x="50" y="154"/>
                  </a:lnTo>
                  <a:lnTo>
                    <a:pt x="58" y="153"/>
                  </a:lnTo>
                  <a:lnTo>
                    <a:pt x="67" y="151"/>
                  </a:lnTo>
                  <a:lnTo>
                    <a:pt x="75" y="149"/>
                  </a:lnTo>
                  <a:lnTo>
                    <a:pt x="83" y="148"/>
                  </a:lnTo>
                  <a:lnTo>
                    <a:pt x="91" y="146"/>
                  </a:lnTo>
                  <a:lnTo>
                    <a:pt x="100" y="144"/>
                  </a:lnTo>
                  <a:lnTo>
                    <a:pt x="108" y="141"/>
                  </a:lnTo>
                  <a:lnTo>
                    <a:pt x="116" y="139"/>
                  </a:lnTo>
                  <a:lnTo>
                    <a:pt x="124" y="137"/>
                  </a:lnTo>
                  <a:lnTo>
                    <a:pt x="132" y="134"/>
                  </a:lnTo>
                  <a:lnTo>
                    <a:pt x="140" y="131"/>
                  </a:lnTo>
                  <a:lnTo>
                    <a:pt x="148" y="128"/>
                  </a:lnTo>
                  <a:lnTo>
                    <a:pt x="156" y="125"/>
                  </a:lnTo>
                  <a:lnTo>
                    <a:pt x="164" y="122"/>
                  </a:lnTo>
                  <a:lnTo>
                    <a:pt x="171" y="119"/>
                  </a:lnTo>
                  <a:lnTo>
                    <a:pt x="179" y="116"/>
                  </a:lnTo>
                  <a:lnTo>
                    <a:pt x="187" y="112"/>
                  </a:lnTo>
                  <a:lnTo>
                    <a:pt x="194" y="109"/>
                  </a:lnTo>
                  <a:lnTo>
                    <a:pt x="202" y="105"/>
                  </a:lnTo>
                  <a:lnTo>
                    <a:pt x="209" y="101"/>
                  </a:lnTo>
                  <a:lnTo>
                    <a:pt x="216" y="97"/>
                  </a:lnTo>
                  <a:lnTo>
                    <a:pt x="224" y="93"/>
                  </a:lnTo>
                  <a:lnTo>
                    <a:pt x="231" y="88"/>
                  </a:lnTo>
                  <a:lnTo>
                    <a:pt x="238" y="84"/>
                  </a:lnTo>
                  <a:lnTo>
                    <a:pt x="245" y="80"/>
                  </a:lnTo>
                  <a:lnTo>
                    <a:pt x="252" y="75"/>
                  </a:lnTo>
                  <a:lnTo>
                    <a:pt x="259" y="70"/>
                  </a:lnTo>
                  <a:lnTo>
                    <a:pt x="266" y="66"/>
                  </a:lnTo>
                  <a:lnTo>
                    <a:pt x="272" y="61"/>
                  </a:lnTo>
                  <a:lnTo>
                    <a:pt x="279" y="56"/>
                  </a:lnTo>
                  <a:lnTo>
                    <a:pt x="285" y="51"/>
                  </a:lnTo>
                  <a:lnTo>
                    <a:pt x="292" y="46"/>
                  </a:lnTo>
                  <a:lnTo>
                    <a:pt x="298" y="40"/>
                  </a:lnTo>
                  <a:lnTo>
                    <a:pt x="304" y="35"/>
                  </a:lnTo>
                  <a:lnTo>
                    <a:pt x="310" y="29"/>
                  </a:lnTo>
                  <a:lnTo>
                    <a:pt x="317" y="24"/>
                  </a:lnTo>
                  <a:lnTo>
                    <a:pt x="322" y="18"/>
                  </a:lnTo>
                  <a:lnTo>
                    <a:pt x="328" y="12"/>
                  </a:lnTo>
                  <a:lnTo>
                    <a:pt x="334" y="6"/>
                  </a:lnTo>
                  <a:lnTo>
                    <a:pt x="340" y="0"/>
                  </a:lnTo>
                </a:path>
              </a:pathLst>
            </a:cu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0" hangingPunct="0"/>
              <a:endParaRPr lang="en-US"/>
            </a:p>
          </p:txBody>
        </p:sp>
        <p:sp>
          <p:nvSpPr>
            <p:cNvPr id="21516" name="Freeform 23"/>
            <p:cNvSpPr>
              <a:spLocks/>
            </p:cNvSpPr>
            <p:nvPr/>
          </p:nvSpPr>
          <p:spPr bwMode="auto">
            <a:xfrm>
              <a:off x="3492" y="2427"/>
              <a:ext cx="340" cy="159"/>
            </a:xfrm>
            <a:custGeom>
              <a:avLst/>
              <a:gdLst>
                <a:gd name="T0" fmla="*/ 340 w 340"/>
                <a:gd name="T1" fmla="*/ 159 h 159"/>
                <a:gd name="T2" fmla="*/ 334 w 340"/>
                <a:gd name="T3" fmla="*/ 153 h 159"/>
                <a:gd name="T4" fmla="*/ 328 w 340"/>
                <a:gd name="T5" fmla="*/ 147 h 159"/>
                <a:gd name="T6" fmla="*/ 322 w 340"/>
                <a:gd name="T7" fmla="*/ 141 h 159"/>
                <a:gd name="T8" fmla="*/ 317 w 340"/>
                <a:gd name="T9" fmla="*/ 136 h 159"/>
                <a:gd name="T10" fmla="*/ 310 w 340"/>
                <a:gd name="T11" fmla="*/ 130 h 159"/>
                <a:gd name="T12" fmla="*/ 304 w 340"/>
                <a:gd name="T13" fmla="*/ 125 h 159"/>
                <a:gd name="T14" fmla="*/ 298 w 340"/>
                <a:gd name="T15" fmla="*/ 119 h 159"/>
                <a:gd name="T16" fmla="*/ 292 w 340"/>
                <a:gd name="T17" fmla="*/ 114 h 159"/>
                <a:gd name="T18" fmla="*/ 285 w 340"/>
                <a:gd name="T19" fmla="*/ 109 h 159"/>
                <a:gd name="T20" fmla="*/ 279 w 340"/>
                <a:gd name="T21" fmla="*/ 104 h 159"/>
                <a:gd name="T22" fmla="*/ 272 w 340"/>
                <a:gd name="T23" fmla="*/ 99 h 159"/>
                <a:gd name="T24" fmla="*/ 266 w 340"/>
                <a:gd name="T25" fmla="*/ 94 h 159"/>
                <a:gd name="T26" fmla="*/ 259 w 340"/>
                <a:gd name="T27" fmla="*/ 89 h 159"/>
                <a:gd name="T28" fmla="*/ 252 w 340"/>
                <a:gd name="T29" fmla="*/ 84 h 159"/>
                <a:gd name="T30" fmla="*/ 245 w 340"/>
                <a:gd name="T31" fmla="*/ 80 h 159"/>
                <a:gd name="T32" fmla="*/ 238 w 340"/>
                <a:gd name="T33" fmla="*/ 75 h 159"/>
                <a:gd name="T34" fmla="*/ 231 w 340"/>
                <a:gd name="T35" fmla="*/ 71 h 159"/>
                <a:gd name="T36" fmla="*/ 224 w 340"/>
                <a:gd name="T37" fmla="*/ 67 h 159"/>
                <a:gd name="T38" fmla="*/ 216 w 340"/>
                <a:gd name="T39" fmla="*/ 63 h 159"/>
                <a:gd name="T40" fmla="*/ 209 w 340"/>
                <a:gd name="T41" fmla="*/ 58 h 159"/>
                <a:gd name="T42" fmla="*/ 202 w 340"/>
                <a:gd name="T43" fmla="*/ 55 h 159"/>
                <a:gd name="T44" fmla="*/ 194 w 340"/>
                <a:gd name="T45" fmla="*/ 51 h 159"/>
                <a:gd name="T46" fmla="*/ 187 w 340"/>
                <a:gd name="T47" fmla="*/ 47 h 159"/>
                <a:gd name="T48" fmla="*/ 179 w 340"/>
                <a:gd name="T49" fmla="*/ 44 h 159"/>
                <a:gd name="T50" fmla="*/ 171 w 340"/>
                <a:gd name="T51" fmla="*/ 40 h 159"/>
                <a:gd name="T52" fmla="*/ 164 w 340"/>
                <a:gd name="T53" fmla="*/ 37 h 159"/>
                <a:gd name="T54" fmla="*/ 156 w 340"/>
                <a:gd name="T55" fmla="*/ 34 h 159"/>
                <a:gd name="T56" fmla="*/ 148 w 340"/>
                <a:gd name="T57" fmla="*/ 31 h 159"/>
                <a:gd name="T58" fmla="*/ 140 w 340"/>
                <a:gd name="T59" fmla="*/ 28 h 159"/>
                <a:gd name="T60" fmla="*/ 132 w 340"/>
                <a:gd name="T61" fmla="*/ 26 h 159"/>
                <a:gd name="T62" fmla="*/ 124 w 340"/>
                <a:gd name="T63" fmla="*/ 23 h 159"/>
                <a:gd name="T64" fmla="*/ 116 w 340"/>
                <a:gd name="T65" fmla="*/ 20 h 159"/>
                <a:gd name="T66" fmla="*/ 108 w 340"/>
                <a:gd name="T67" fmla="*/ 18 h 159"/>
                <a:gd name="T68" fmla="*/ 100 w 340"/>
                <a:gd name="T69" fmla="*/ 16 h 159"/>
                <a:gd name="T70" fmla="*/ 91 w 340"/>
                <a:gd name="T71" fmla="*/ 14 h 159"/>
                <a:gd name="T72" fmla="*/ 83 w 340"/>
                <a:gd name="T73" fmla="*/ 12 h 159"/>
                <a:gd name="T74" fmla="*/ 75 w 340"/>
                <a:gd name="T75" fmla="*/ 10 h 159"/>
                <a:gd name="T76" fmla="*/ 67 w 340"/>
                <a:gd name="T77" fmla="*/ 8 h 159"/>
                <a:gd name="T78" fmla="*/ 58 w 340"/>
                <a:gd name="T79" fmla="*/ 7 h 159"/>
                <a:gd name="T80" fmla="*/ 50 w 340"/>
                <a:gd name="T81" fmla="*/ 5 h 159"/>
                <a:gd name="T82" fmla="*/ 42 w 340"/>
                <a:gd name="T83" fmla="*/ 4 h 159"/>
                <a:gd name="T84" fmla="*/ 33 w 340"/>
                <a:gd name="T85" fmla="*/ 3 h 159"/>
                <a:gd name="T86" fmla="*/ 25 w 340"/>
                <a:gd name="T87" fmla="*/ 2 h 159"/>
                <a:gd name="T88" fmla="*/ 16 w 340"/>
                <a:gd name="T89" fmla="*/ 1 h 159"/>
                <a:gd name="T90" fmla="*/ 8 w 340"/>
                <a:gd name="T91" fmla="*/ 0 h 159"/>
                <a:gd name="T92" fmla="*/ 0 w 340"/>
                <a:gd name="T93" fmla="*/ 0 h 15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40"/>
                <a:gd name="T142" fmla="*/ 0 h 159"/>
                <a:gd name="T143" fmla="*/ 340 w 340"/>
                <a:gd name="T144" fmla="*/ 159 h 15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40" h="159">
                  <a:moveTo>
                    <a:pt x="340" y="159"/>
                  </a:moveTo>
                  <a:lnTo>
                    <a:pt x="334" y="153"/>
                  </a:lnTo>
                  <a:lnTo>
                    <a:pt x="328" y="147"/>
                  </a:lnTo>
                  <a:lnTo>
                    <a:pt x="322" y="141"/>
                  </a:lnTo>
                  <a:lnTo>
                    <a:pt x="317" y="136"/>
                  </a:lnTo>
                  <a:lnTo>
                    <a:pt x="310" y="130"/>
                  </a:lnTo>
                  <a:lnTo>
                    <a:pt x="304" y="125"/>
                  </a:lnTo>
                  <a:lnTo>
                    <a:pt x="298" y="119"/>
                  </a:lnTo>
                  <a:lnTo>
                    <a:pt x="292" y="114"/>
                  </a:lnTo>
                  <a:lnTo>
                    <a:pt x="285" y="109"/>
                  </a:lnTo>
                  <a:lnTo>
                    <a:pt x="279" y="104"/>
                  </a:lnTo>
                  <a:lnTo>
                    <a:pt x="272" y="99"/>
                  </a:lnTo>
                  <a:lnTo>
                    <a:pt x="266" y="94"/>
                  </a:lnTo>
                  <a:lnTo>
                    <a:pt x="259" y="89"/>
                  </a:lnTo>
                  <a:lnTo>
                    <a:pt x="252" y="84"/>
                  </a:lnTo>
                  <a:lnTo>
                    <a:pt x="245" y="80"/>
                  </a:lnTo>
                  <a:lnTo>
                    <a:pt x="238" y="75"/>
                  </a:lnTo>
                  <a:lnTo>
                    <a:pt x="231" y="71"/>
                  </a:lnTo>
                  <a:lnTo>
                    <a:pt x="224" y="67"/>
                  </a:lnTo>
                  <a:lnTo>
                    <a:pt x="216" y="63"/>
                  </a:lnTo>
                  <a:lnTo>
                    <a:pt x="209" y="58"/>
                  </a:lnTo>
                  <a:lnTo>
                    <a:pt x="202" y="55"/>
                  </a:lnTo>
                  <a:lnTo>
                    <a:pt x="194" y="51"/>
                  </a:lnTo>
                  <a:lnTo>
                    <a:pt x="187" y="47"/>
                  </a:lnTo>
                  <a:lnTo>
                    <a:pt x="179" y="44"/>
                  </a:lnTo>
                  <a:lnTo>
                    <a:pt x="171" y="40"/>
                  </a:lnTo>
                  <a:lnTo>
                    <a:pt x="164" y="37"/>
                  </a:lnTo>
                  <a:lnTo>
                    <a:pt x="156" y="34"/>
                  </a:lnTo>
                  <a:lnTo>
                    <a:pt x="148" y="31"/>
                  </a:lnTo>
                  <a:lnTo>
                    <a:pt x="140" y="28"/>
                  </a:lnTo>
                  <a:lnTo>
                    <a:pt x="132" y="26"/>
                  </a:lnTo>
                  <a:lnTo>
                    <a:pt x="124" y="23"/>
                  </a:lnTo>
                  <a:lnTo>
                    <a:pt x="116" y="20"/>
                  </a:lnTo>
                  <a:lnTo>
                    <a:pt x="108" y="18"/>
                  </a:lnTo>
                  <a:lnTo>
                    <a:pt x="100" y="16"/>
                  </a:lnTo>
                  <a:lnTo>
                    <a:pt x="91" y="14"/>
                  </a:lnTo>
                  <a:lnTo>
                    <a:pt x="83" y="12"/>
                  </a:lnTo>
                  <a:lnTo>
                    <a:pt x="75" y="10"/>
                  </a:lnTo>
                  <a:lnTo>
                    <a:pt x="67" y="8"/>
                  </a:lnTo>
                  <a:lnTo>
                    <a:pt x="58" y="7"/>
                  </a:lnTo>
                  <a:lnTo>
                    <a:pt x="50" y="5"/>
                  </a:lnTo>
                  <a:lnTo>
                    <a:pt x="42" y="4"/>
                  </a:lnTo>
                  <a:lnTo>
                    <a:pt x="33" y="3"/>
                  </a:lnTo>
                  <a:lnTo>
                    <a:pt x="25" y="2"/>
                  </a:lnTo>
                  <a:lnTo>
                    <a:pt x="16" y="1"/>
                  </a:lnTo>
                  <a:lnTo>
                    <a:pt x="8" y="0"/>
                  </a:lnTo>
                  <a:lnTo>
                    <a:pt x="0" y="0"/>
                  </a:lnTo>
                </a:path>
              </a:pathLst>
            </a:cu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0" hangingPunct="0"/>
              <a:endParaRPr lang="en-US"/>
            </a:p>
          </p:txBody>
        </p:sp>
        <p:sp>
          <p:nvSpPr>
            <p:cNvPr id="21517" name="Freeform 24"/>
            <p:cNvSpPr>
              <a:spLocks/>
            </p:cNvSpPr>
            <p:nvPr/>
          </p:nvSpPr>
          <p:spPr bwMode="auto">
            <a:xfrm>
              <a:off x="3492" y="2427"/>
              <a:ext cx="85" cy="319"/>
            </a:xfrm>
            <a:custGeom>
              <a:avLst/>
              <a:gdLst>
                <a:gd name="T0" fmla="*/ 2 w 85"/>
                <a:gd name="T1" fmla="*/ 316 h 319"/>
                <a:gd name="T2" fmla="*/ 8 w 85"/>
                <a:gd name="T3" fmla="*/ 312 h 319"/>
                <a:gd name="T4" fmla="*/ 14 w 85"/>
                <a:gd name="T5" fmla="*/ 308 h 319"/>
                <a:gd name="T6" fmla="*/ 19 w 85"/>
                <a:gd name="T7" fmla="*/ 303 h 319"/>
                <a:gd name="T8" fmla="*/ 24 w 85"/>
                <a:gd name="T9" fmla="*/ 298 h 319"/>
                <a:gd name="T10" fmla="*/ 30 w 85"/>
                <a:gd name="T11" fmla="*/ 293 h 319"/>
                <a:gd name="T12" fmla="*/ 34 w 85"/>
                <a:gd name="T13" fmla="*/ 288 h 319"/>
                <a:gd name="T14" fmla="*/ 39 w 85"/>
                <a:gd name="T15" fmla="*/ 282 h 319"/>
                <a:gd name="T16" fmla="*/ 44 w 85"/>
                <a:gd name="T17" fmla="*/ 277 h 319"/>
                <a:gd name="T18" fmla="*/ 48 w 85"/>
                <a:gd name="T19" fmla="*/ 271 h 319"/>
                <a:gd name="T20" fmla="*/ 52 w 85"/>
                <a:gd name="T21" fmla="*/ 265 h 319"/>
                <a:gd name="T22" fmla="*/ 56 w 85"/>
                <a:gd name="T23" fmla="*/ 259 h 319"/>
                <a:gd name="T24" fmla="*/ 59 w 85"/>
                <a:gd name="T25" fmla="*/ 253 h 319"/>
                <a:gd name="T26" fmla="*/ 63 w 85"/>
                <a:gd name="T27" fmla="*/ 247 h 319"/>
                <a:gd name="T28" fmla="*/ 66 w 85"/>
                <a:gd name="T29" fmla="*/ 240 h 319"/>
                <a:gd name="T30" fmla="*/ 69 w 85"/>
                <a:gd name="T31" fmla="*/ 234 h 319"/>
                <a:gd name="T32" fmla="*/ 72 w 85"/>
                <a:gd name="T33" fmla="*/ 228 h 319"/>
                <a:gd name="T34" fmla="*/ 74 w 85"/>
                <a:gd name="T35" fmla="*/ 221 h 319"/>
                <a:gd name="T36" fmla="*/ 76 w 85"/>
                <a:gd name="T37" fmla="*/ 214 h 319"/>
                <a:gd name="T38" fmla="*/ 78 w 85"/>
                <a:gd name="T39" fmla="*/ 208 h 319"/>
                <a:gd name="T40" fmla="*/ 80 w 85"/>
                <a:gd name="T41" fmla="*/ 201 h 319"/>
                <a:gd name="T42" fmla="*/ 81 w 85"/>
                <a:gd name="T43" fmla="*/ 194 h 319"/>
                <a:gd name="T44" fmla="*/ 82 w 85"/>
                <a:gd name="T45" fmla="*/ 187 h 319"/>
                <a:gd name="T46" fmla="*/ 83 w 85"/>
                <a:gd name="T47" fmla="*/ 180 h 319"/>
                <a:gd name="T48" fmla="*/ 84 w 85"/>
                <a:gd name="T49" fmla="*/ 173 h 319"/>
                <a:gd name="T50" fmla="*/ 84 w 85"/>
                <a:gd name="T51" fmla="*/ 166 h 319"/>
                <a:gd name="T52" fmla="*/ 85 w 85"/>
                <a:gd name="T53" fmla="*/ 159 h 319"/>
                <a:gd name="T54" fmla="*/ 84 w 85"/>
                <a:gd name="T55" fmla="*/ 152 h 319"/>
                <a:gd name="T56" fmla="*/ 84 w 85"/>
                <a:gd name="T57" fmla="*/ 145 h 319"/>
                <a:gd name="T58" fmla="*/ 83 w 85"/>
                <a:gd name="T59" fmla="*/ 138 h 319"/>
                <a:gd name="T60" fmla="*/ 82 w 85"/>
                <a:gd name="T61" fmla="*/ 131 h 319"/>
                <a:gd name="T62" fmla="*/ 81 w 85"/>
                <a:gd name="T63" fmla="*/ 124 h 319"/>
                <a:gd name="T64" fmla="*/ 80 w 85"/>
                <a:gd name="T65" fmla="*/ 118 h 319"/>
                <a:gd name="T66" fmla="*/ 78 w 85"/>
                <a:gd name="T67" fmla="*/ 111 h 319"/>
                <a:gd name="T68" fmla="*/ 76 w 85"/>
                <a:gd name="T69" fmla="*/ 104 h 319"/>
                <a:gd name="T70" fmla="*/ 74 w 85"/>
                <a:gd name="T71" fmla="*/ 98 h 319"/>
                <a:gd name="T72" fmla="*/ 72 w 85"/>
                <a:gd name="T73" fmla="*/ 91 h 319"/>
                <a:gd name="T74" fmla="*/ 69 w 85"/>
                <a:gd name="T75" fmla="*/ 84 h 319"/>
                <a:gd name="T76" fmla="*/ 66 w 85"/>
                <a:gd name="T77" fmla="*/ 78 h 319"/>
                <a:gd name="T78" fmla="*/ 63 w 85"/>
                <a:gd name="T79" fmla="*/ 72 h 319"/>
                <a:gd name="T80" fmla="*/ 59 w 85"/>
                <a:gd name="T81" fmla="*/ 65 h 319"/>
                <a:gd name="T82" fmla="*/ 56 w 85"/>
                <a:gd name="T83" fmla="*/ 59 h 319"/>
                <a:gd name="T84" fmla="*/ 52 w 85"/>
                <a:gd name="T85" fmla="*/ 53 h 319"/>
                <a:gd name="T86" fmla="*/ 48 w 85"/>
                <a:gd name="T87" fmla="*/ 47 h 319"/>
                <a:gd name="T88" fmla="*/ 44 w 85"/>
                <a:gd name="T89" fmla="*/ 42 h 319"/>
                <a:gd name="T90" fmla="*/ 39 w 85"/>
                <a:gd name="T91" fmla="*/ 36 h 319"/>
                <a:gd name="T92" fmla="*/ 34 w 85"/>
                <a:gd name="T93" fmla="*/ 31 h 319"/>
                <a:gd name="T94" fmla="*/ 30 w 85"/>
                <a:gd name="T95" fmla="*/ 26 h 319"/>
                <a:gd name="T96" fmla="*/ 24 w 85"/>
                <a:gd name="T97" fmla="*/ 21 h 319"/>
                <a:gd name="T98" fmla="*/ 19 w 85"/>
                <a:gd name="T99" fmla="*/ 16 h 319"/>
                <a:gd name="T100" fmla="*/ 14 w 85"/>
                <a:gd name="T101" fmla="*/ 11 h 319"/>
                <a:gd name="T102" fmla="*/ 8 w 85"/>
                <a:gd name="T103" fmla="*/ 6 h 319"/>
                <a:gd name="T104" fmla="*/ 2 w 85"/>
                <a:gd name="T105" fmla="*/ 2 h 31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85"/>
                <a:gd name="T160" fmla="*/ 0 h 319"/>
                <a:gd name="T161" fmla="*/ 85 w 85"/>
                <a:gd name="T162" fmla="*/ 319 h 31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85" h="319">
                  <a:moveTo>
                    <a:pt x="0" y="319"/>
                  </a:moveTo>
                  <a:lnTo>
                    <a:pt x="2" y="316"/>
                  </a:lnTo>
                  <a:lnTo>
                    <a:pt x="5" y="314"/>
                  </a:lnTo>
                  <a:lnTo>
                    <a:pt x="8" y="312"/>
                  </a:lnTo>
                  <a:lnTo>
                    <a:pt x="11" y="310"/>
                  </a:lnTo>
                  <a:lnTo>
                    <a:pt x="14" y="308"/>
                  </a:lnTo>
                  <a:lnTo>
                    <a:pt x="17" y="305"/>
                  </a:lnTo>
                  <a:lnTo>
                    <a:pt x="19" y="303"/>
                  </a:lnTo>
                  <a:lnTo>
                    <a:pt x="22" y="300"/>
                  </a:lnTo>
                  <a:lnTo>
                    <a:pt x="24" y="298"/>
                  </a:lnTo>
                  <a:lnTo>
                    <a:pt x="27" y="295"/>
                  </a:lnTo>
                  <a:lnTo>
                    <a:pt x="30" y="293"/>
                  </a:lnTo>
                  <a:lnTo>
                    <a:pt x="32" y="290"/>
                  </a:lnTo>
                  <a:lnTo>
                    <a:pt x="34" y="288"/>
                  </a:lnTo>
                  <a:lnTo>
                    <a:pt x="37" y="285"/>
                  </a:lnTo>
                  <a:lnTo>
                    <a:pt x="39" y="282"/>
                  </a:lnTo>
                  <a:lnTo>
                    <a:pt x="41" y="279"/>
                  </a:lnTo>
                  <a:lnTo>
                    <a:pt x="44" y="277"/>
                  </a:lnTo>
                  <a:lnTo>
                    <a:pt x="46" y="274"/>
                  </a:lnTo>
                  <a:lnTo>
                    <a:pt x="48" y="271"/>
                  </a:lnTo>
                  <a:lnTo>
                    <a:pt x="50" y="268"/>
                  </a:lnTo>
                  <a:lnTo>
                    <a:pt x="52" y="265"/>
                  </a:lnTo>
                  <a:lnTo>
                    <a:pt x="54" y="262"/>
                  </a:lnTo>
                  <a:lnTo>
                    <a:pt x="56" y="259"/>
                  </a:lnTo>
                  <a:lnTo>
                    <a:pt x="58" y="256"/>
                  </a:lnTo>
                  <a:lnTo>
                    <a:pt x="59" y="253"/>
                  </a:lnTo>
                  <a:lnTo>
                    <a:pt x="61" y="250"/>
                  </a:lnTo>
                  <a:lnTo>
                    <a:pt x="63" y="247"/>
                  </a:lnTo>
                  <a:lnTo>
                    <a:pt x="64" y="244"/>
                  </a:lnTo>
                  <a:lnTo>
                    <a:pt x="66" y="240"/>
                  </a:lnTo>
                  <a:lnTo>
                    <a:pt x="68" y="237"/>
                  </a:lnTo>
                  <a:lnTo>
                    <a:pt x="69" y="234"/>
                  </a:lnTo>
                  <a:lnTo>
                    <a:pt x="70" y="231"/>
                  </a:lnTo>
                  <a:lnTo>
                    <a:pt x="72" y="228"/>
                  </a:lnTo>
                  <a:lnTo>
                    <a:pt x="73" y="224"/>
                  </a:lnTo>
                  <a:lnTo>
                    <a:pt x="74" y="221"/>
                  </a:lnTo>
                  <a:lnTo>
                    <a:pt x="75" y="218"/>
                  </a:lnTo>
                  <a:lnTo>
                    <a:pt x="76" y="214"/>
                  </a:lnTo>
                  <a:lnTo>
                    <a:pt x="77" y="211"/>
                  </a:lnTo>
                  <a:lnTo>
                    <a:pt x="78" y="208"/>
                  </a:lnTo>
                  <a:lnTo>
                    <a:pt x="79" y="204"/>
                  </a:lnTo>
                  <a:lnTo>
                    <a:pt x="80" y="201"/>
                  </a:lnTo>
                  <a:lnTo>
                    <a:pt x="81" y="197"/>
                  </a:lnTo>
                  <a:lnTo>
                    <a:pt x="81" y="194"/>
                  </a:lnTo>
                  <a:lnTo>
                    <a:pt x="82" y="191"/>
                  </a:lnTo>
                  <a:lnTo>
                    <a:pt x="82" y="187"/>
                  </a:lnTo>
                  <a:lnTo>
                    <a:pt x="83" y="183"/>
                  </a:lnTo>
                  <a:lnTo>
                    <a:pt x="83" y="180"/>
                  </a:lnTo>
                  <a:lnTo>
                    <a:pt x="84" y="177"/>
                  </a:lnTo>
                  <a:lnTo>
                    <a:pt x="84" y="173"/>
                  </a:lnTo>
                  <a:lnTo>
                    <a:pt x="84" y="170"/>
                  </a:lnTo>
                  <a:lnTo>
                    <a:pt x="84" y="166"/>
                  </a:lnTo>
                  <a:lnTo>
                    <a:pt x="85" y="163"/>
                  </a:lnTo>
                  <a:lnTo>
                    <a:pt x="85" y="159"/>
                  </a:lnTo>
                  <a:lnTo>
                    <a:pt x="85" y="156"/>
                  </a:lnTo>
                  <a:lnTo>
                    <a:pt x="84" y="152"/>
                  </a:lnTo>
                  <a:lnTo>
                    <a:pt x="84" y="149"/>
                  </a:lnTo>
                  <a:lnTo>
                    <a:pt x="84" y="145"/>
                  </a:lnTo>
                  <a:lnTo>
                    <a:pt x="84" y="142"/>
                  </a:lnTo>
                  <a:lnTo>
                    <a:pt x="83" y="138"/>
                  </a:lnTo>
                  <a:lnTo>
                    <a:pt x="83" y="135"/>
                  </a:lnTo>
                  <a:lnTo>
                    <a:pt x="82" y="131"/>
                  </a:lnTo>
                  <a:lnTo>
                    <a:pt x="82" y="128"/>
                  </a:lnTo>
                  <a:lnTo>
                    <a:pt x="81" y="124"/>
                  </a:lnTo>
                  <a:lnTo>
                    <a:pt x="81" y="121"/>
                  </a:lnTo>
                  <a:lnTo>
                    <a:pt x="80" y="118"/>
                  </a:lnTo>
                  <a:lnTo>
                    <a:pt x="79" y="114"/>
                  </a:lnTo>
                  <a:lnTo>
                    <a:pt x="78" y="111"/>
                  </a:lnTo>
                  <a:lnTo>
                    <a:pt x="77" y="108"/>
                  </a:lnTo>
                  <a:lnTo>
                    <a:pt x="76" y="104"/>
                  </a:lnTo>
                  <a:lnTo>
                    <a:pt x="75" y="101"/>
                  </a:lnTo>
                  <a:lnTo>
                    <a:pt x="74" y="98"/>
                  </a:lnTo>
                  <a:lnTo>
                    <a:pt x="73" y="94"/>
                  </a:lnTo>
                  <a:lnTo>
                    <a:pt x="72" y="91"/>
                  </a:lnTo>
                  <a:lnTo>
                    <a:pt x="70" y="88"/>
                  </a:lnTo>
                  <a:lnTo>
                    <a:pt x="69" y="84"/>
                  </a:lnTo>
                  <a:lnTo>
                    <a:pt x="68" y="81"/>
                  </a:lnTo>
                  <a:lnTo>
                    <a:pt x="66" y="78"/>
                  </a:lnTo>
                  <a:lnTo>
                    <a:pt x="64" y="75"/>
                  </a:lnTo>
                  <a:lnTo>
                    <a:pt x="63" y="72"/>
                  </a:lnTo>
                  <a:lnTo>
                    <a:pt x="61" y="69"/>
                  </a:lnTo>
                  <a:lnTo>
                    <a:pt x="59" y="65"/>
                  </a:lnTo>
                  <a:lnTo>
                    <a:pt x="58" y="62"/>
                  </a:lnTo>
                  <a:lnTo>
                    <a:pt x="56" y="59"/>
                  </a:lnTo>
                  <a:lnTo>
                    <a:pt x="54" y="56"/>
                  </a:lnTo>
                  <a:lnTo>
                    <a:pt x="52" y="53"/>
                  </a:lnTo>
                  <a:lnTo>
                    <a:pt x="50" y="50"/>
                  </a:lnTo>
                  <a:lnTo>
                    <a:pt x="48" y="47"/>
                  </a:lnTo>
                  <a:lnTo>
                    <a:pt x="46" y="45"/>
                  </a:lnTo>
                  <a:lnTo>
                    <a:pt x="44" y="42"/>
                  </a:lnTo>
                  <a:lnTo>
                    <a:pt x="41" y="39"/>
                  </a:lnTo>
                  <a:lnTo>
                    <a:pt x="39" y="36"/>
                  </a:lnTo>
                  <a:lnTo>
                    <a:pt x="37" y="34"/>
                  </a:lnTo>
                  <a:lnTo>
                    <a:pt x="34" y="31"/>
                  </a:lnTo>
                  <a:lnTo>
                    <a:pt x="32" y="28"/>
                  </a:lnTo>
                  <a:lnTo>
                    <a:pt x="30" y="26"/>
                  </a:lnTo>
                  <a:lnTo>
                    <a:pt x="27" y="23"/>
                  </a:lnTo>
                  <a:lnTo>
                    <a:pt x="24" y="21"/>
                  </a:lnTo>
                  <a:lnTo>
                    <a:pt x="22" y="18"/>
                  </a:lnTo>
                  <a:lnTo>
                    <a:pt x="19" y="16"/>
                  </a:lnTo>
                  <a:lnTo>
                    <a:pt x="17" y="13"/>
                  </a:lnTo>
                  <a:lnTo>
                    <a:pt x="14" y="11"/>
                  </a:lnTo>
                  <a:lnTo>
                    <a:pt x="11" y="9"/>
                  </a:lnTo>
                  <a:lnTo>
                    <a:pt x="8" y="6"/>
                  </a:lnTo>
                  <a:lnTo>
                    <a:pt x="5" y="4"/>
                  </a:lnTo>
                  <a:lnTo>
                    <a:pt x="2" y="2"/>
                  </a:lnTo>
                  <a:lnTo>
                    <a:pt x="0" y="0"/>
                  </a:lnTo>
                </a:path>
              </a:pathLst>
            </a:cu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0" hangingPunct="0"/>
              <a:endParaRPr lang="en-US"/>
            </a:p>
          </p:txBody>
        </p:sp>
        <p:sp>
          <p:nvSpPr>
            <p:cNvPr id="21518" name="Freeform 25"/>
            <p:cNvSpPr>
              <a:spLocks/>
            </p:cNvSpPr>
            <p:nvPr/>
          </p:nvSpPr>
          <p:spPr bwMode="auto">
            <a:xfrm>
              <a:off x="3151" y="2108"/>
              <a:ext cx="341" cy="159"/>
            </a:xfrm>
            <a:custGeom>
              <a:avLst/>
              <a:gdLst>
                <a:gd name="T0" fmla="*/ 340 w 341"/>
                <a:gd name="T1" fmla="*/ 154 h 159"/>
                <a:gd name="T2" fmla="*/ 340 w 341"/>
                <a:gd name="T3" fmla="*/ 146 h 159"/>
                <a:gd name="T4" fmla="*/ 339 w 341"/>
                <a:gd name="T5" fmla="*/ 137 h 159"/>
                <a:gd name="T6" fmla="*/ 337 w 341"/>
                <a:gd name="T7" fmla="*/ 129 h 159"/>
                <a:gd name="T8" fmla="*/ 335 w 341"/>
                <a:gd name="T9" fmla="*/ 121 h 159"/>
                <a:gd name="T10" fmla="*/ 333 w 341"/>
                <a:gd name="T11" fmla="*/ 113 h 159"/>
                <a:gd name="T12" fmla="*/ 330 w 341"/>
                <a:gd name="T13" fmla="*/ 105 h 159"/>
                <a:gd name="T14" fmla="*/ 327 w 341"/>
                <a:gd name="T15" fmla="*/ 97 h 159"/>
                <a:gd name="T16" fmla="*/ 323 w 341"/>
                <a:gd name="T17" fmla="*/ 89 h 159"/>
                <a:gd name="T18" fmla="*/ 319 w 341"/>
                <a:gd name="T19" fmla="*/ 82 h 159"/>
                <a:gd name="T20" fmla="*/ 315 w 341"/>
                <a:gd name="T21" fmla="*/ 75 h 159"/>
                <a:gd name="T22" fmla="*/ 310 w 341"/>
                <a:gd name="T23" fmla="*/ 68 h 159"/>
                <a:gd name="T24" fmla="*/ 304 w 341"/>
                <a:gd name="T25" fmla="*/ 61 h 159"/>
                <a:gd name="T26" fmla="*/ 299 w 341"/>
                <a:gd name="T27" fmla="*/ 55 h 159"/>
                <a:gd name="T28" fmla="*/ 293 w 341"/>
                <a:gd name="T29" fmla="*/ 49 h 159"/>
                <a:gd name="T30" fmla="*/ 286 w 341"/>
                <a:gd name="T31" fmla="*/ 43 h 159"/>
                <a:gd name="T32" fmla="*/ 280 w 341"/>
                <a:gd name="T33" fmla="*/ 37 h 159"/>
                <a:gd name="T34" fmla="*/ 273 w 341"/>
                <a:gd name="T35" fmla="*/ 32 h 159"/>
                <a:gd name="T36" fmla="*/ 265 w 341"/>
                <a:gd name="T37" fmla="*/ 27 h 159"/>
                <a:gd name="T38" fmla="*/ 258 w 341"/>
                <a:gd name="T39" fmla="*/ 23 h 159"/>
                <a:gd name="T40" fmla="*/ 250 w 341"/>
                <a:gd name="T41" fmla="*/ 19 h 159"/>
                <a:gd name="T42" fmla="*/ 242 w 341"/>
                <a:gd name="T43" fmla="*/ 15 h 159"/>
                <a:gd name="T44" fmla="*/ 234 w 341"/>
                <a:gd name="T45" fmla="*/ 12 h 159"/>
                <a:gd name="T46" fmla="*/ 226 w 341"/>
                <a:gd name="T47" fmla="*/ 9 h 159"/>
                <a:gd name="T48" fmla="*/ 217 w 341"/>
                <a:gd name="T49" fmla="*/ 6 h 159"/>
                <a:gd name="T50" fmla="*/ 209 w 341"/>
                <a:gd name="T51" fmla="*/ 4 h 159"/>
                <a:gd name="T52" fmla="*/ 200 w 341"/>
                <a:gd name="T53" fmla="*/ 2 h 159"/>
                <a:gd name="T54" fmla="*/ 191 w 341"/>
                <a:gd name="T55" fmla="*/ 1 h 159"/>
                <a:gd name="T56" fmla="*/ 182 w 341"/>
                <a:gd name="T57" fmla="*/ 0 h 159"/>
                <a:gd name="T58" fmla="*/ 173 w 341"/>
                <a:gd name="T59" fmla="*/ 0 h 159"/>
                <a:gd name="T60" fmla="*/ 165 w 341"/>
                <a:gd name="T61" fmla="*/ 0 h 159"/>
                <a:gd name="T62" fmla="*/ 156 w 341"/>
                <a:gd name="T63" fmla="*/ 1 h 159"/>
                <a:gd name="T64" fmla="*/ 147 w 341"/>
                <a:gd name="T65" fmla="*/ 1 h 159"/>
                <a:gd name="T66" fmla="*/ 138 w 341"/>
                <a:gd name="T67" fmla="*/ 3 h 159"/>
                <a:gd name="T68" fmla="*/ 129 w 341"/>
                <a:gd name="T69" fmla="*/ 5 h 159"/>
                <a:gd name="T70" fmla="*/ 121 w 341"/>
                <a:gd name="T71" fmla="*/ 7 h 159"/>
                <a:gd name="T72" fmla="*/ 112 w 341"/>
                <a:gd name="T73" fmla="*/ 10 h 159"/>
                <a:gd name="T74" fmla="*/ 104 w 341"/>
                <a:gd name="T75" fmla="*/ 13 h 159"/>
                <a:gd name="T76" fmla="*/ 96 w 341"/>
                <a:gd name="T77" fmla="*/ 16 h 159"/>
                <a:gd name="T78" fmla="*/ 88 w 341"/>
                <a:gd name="T79" fmla="*/ 20 h 159"/>
                <a:gd name="T80" fmla="*/ 80 w 341"/>
                <a:gd name="T81" fmla="*/ 24 h 159"/>
                <a:gd name="T82" fmla="*/ 73 w 341"/>
                <a:gd name="T83" fmla="*/ 29 h 159"/>
                <a:gd name="T84" fmla="*/ 66 w 341"/>
                <a:gd name="T85" fmla="*/ 34 h 159"/>
                <a:gd name="T86" fmla="*/ 59 w 341"/>
                <a:gd name="T87" fmla="*/ 39 h 159"/>
                <a:gd name="T88" fmla="*/ 52 w 341"/>
                <a:gd name="T89" fmla="*/ 45 h 159"/>
                <a:gd name="T90" fmla="*/ 46 w 341"/>
                <a:gd name="T91" fmla="*/ 51 h 159"/>
                <a:gd name="T92" fmla="*/ 40 w 341"/>
                <a:gd name="T93" fmla="*/ 57 h 159"/>
                <a:gd name="T94" fmla="*/ 35 w 341"/>
                <a:gd name="T95" fmla="*/ 64 h 159"/>
                <a:gd name="T96" fmla="*/ 30 w 341"/>
                <a:gd name="T97" fmla="*/ 70 h 159"/>
                <a:gd name="T98" fmla="*/ 25 w 341"/>
                <a:gd name="T99" fmla="*/ 77 h 159"/>
                <a:gd name="T100" fmla="*/ 20 w 341"/>
                <a:gd name="T101" fmla="*/ 84 h 159"/>
                <a:gd name="T102" fmla="*/ 16 w 341"/>
                <a:gd name="T103" fmla="*/ 92 h 159"/>
                <a:gd name="T104" fmla="*/ 13 w 341"/>
                <a:gd name="T105" fmla="*/ 100 h 159"/>
                <a:gd name="T106" fmla="*/ 10 w 341"/>
                <a:gd name="T107" fmla="*/ 107 h 159"/>
                <a:gd name="T108" fmla="*/ 7 w 341"/>
                <a:gd name="T109" fmla="*/ 116 h 159"/>
                <a:gd name="T110" fmla="*/ 5 w 341"/>
                <a:gd name="T111" fmla="*/ 124 h 159"/>
                <a:gd name="T112" fmla="*/ 3 w 341"/>
                <a:gd name="T113" fmla="*/ 132 h 159"/>
                <a:gd name="T114" fmla="*/ 2 w 341"/>
                <a:gd name="T115" fmla="*/ 140 h 159"/>
                <a:gd name="T116" fmla="*/ 1 w 341"/>
                <a:gd name="T117" fmla="*/ 148 h 159"/>
                <a:gd name="T118" fmla="*/ 0 w 341"/>
                <a:gd name="T119" fmla="*/ 157 h 15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41"/>
                <a:gd name="T181" fmla="*/ 0 h 159"/>
                <a:gd name="T182" fmla="*/ 341 w 341"/>
                <a:gd name="T183" fmla="*/ 159 h 15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41" h="159">
                  <a:moveTo>
                    <a:pt x="341" y="159"/>
                  </a:moveTo>
                  <a:lnTo>
                    <a:pt x="341" y="157"/>
                  </a:lnTo>
                  <a:lnTo>
                    <a:pt x="340" y="154"/>
                  </a:lnTo>
                  <a:lnTo>
                    <a:pt x="340" y="151"/>
                  </a:lnTo>
                  <a:lnTo>
                    <a:pt x="340" y="148"/>
                  </a:lnTo>
                  <a:lnTo>
                    <a:pt x="340" y="146"/>
                  </a:lnTo>
                  <a:lnTo>
                    <a:pt x="339" y="143"/>
                  </a:lnTo>
                  <a:lnTo>
                    <a:pt x="339" y="140"/>
                  </a:lnTo>
                  <a:lnTo>
                    <a:pt x="339" y="137"/>
                  </a:lnTo>
                  <a:lnTo>
                    <a:pt x="338" y="134"/>
                  </a:lnTo>
                  <a:lnTo>
                    <a:pt x="338" y="132"/>
                  </a:lnTo>
                  <a:lnTo>
                    <a:pt x="337" y="129"/>
                  </a:lnTo>
                  <a:lnTo>
                    <a:pt x="337" y="126"/>
                  </a:lnTo>
                  <a:lnTo>
                    <a:pt x="336" y="124"/>
                  </a:lnTo>
                  <a:lnTo>
                    <a:pt x="335" y="121"/>
                  </a:lnTo>
                  <a:lnTo>
                    <a:pt x="335" y="118"/>
                  </a:lnTo>
                  <a:lnTo>
                    <a:pt x="334" y="116"/>
                  </a:lnTo>
                  <a:lnTo>
                    <a:pt x="333" y="113"/>
                  </a:lnTo>
                  <a:lnTo>
                    <a:pt x="332" y="110"/>
                  </a:lnTo>
                  <a:lnTo>
                    <a:pt x="331" y="107"/>
                  </a:lnTo>
                  <a:lnTo>
                    <a:pt x="330" y="105"/>
                  </a:lnTo>
                  <a:lnTo>
                    <a:pt x="329" y="102"/>
                  </a:lnTo>
                  <a:lnTo>
                    <a:pt x="328" y="100"/>
                  </a:lnTo>
                  <a:lnTo>
                    <a:pt x="327" y="97"/>
                  </a:lnTo>
                  <a:lnTo>
                    <a:pt x="326" y="95"/>
                  </a:lnTo>
                  <a:lnTo>
                    <a:pt x="325" y="92"/>
                  </a:lnTo>
                  <a:lnTo>
                    <a:pt x="323" y="89"/>
                  </a:lnTo>
                  <a:lnTo>
                    <a:pt x="322" y="87"/>
                  </a:lnTo>
                  <a:lnTo>
                    <a:pt x="321" y="84"/>
                  </a:lnTo>
                  <a:lnTo>
                    <a:pt x="319" y="82"/>
                  </a:lnTo>
                  <a:lnTo>
                    <a:pt x="318" y="80"/>
                  </a:lnTo>
                  <a:lnTo>
                    <a:pt x="316" y="77"/>
                  </a:lnTo>
                  <a:lnTo>
                    <a:pt x="315" y="75"/>
                  </a:lnTo>
                  <a:lnTo>
                    <a:pt x="313" y="73"/>
                  </a:lnTo>
                  <a:lnTo>
                    <a:pt x="311" y="70"/>
                  </a:lnTo>
                  <a:lnTo>
                    <a:pt x="310" y="68"/>
                  </a:lnTo>
                  <a:lnTo>
                    <a:pt x="308" y="66"/>
                  </a:lnTo>
                  <a:lnTo>
                    <a:pt x="306" y="64"/>
                  </a:lnTo>
                  <a:lnTo>
                    <a:pt x="304" y="61"/>
                  </a:lnTo>
                  <a:lnTo>
                    <a:pt x="303" y="59"/>
                  </a:lnTo>
                  <a:lnTo>
                    <a:pt x="301" y="57"/>
                  </a:lnTo>
                  <a:lnTo>
                    <a:pt x="299" y="55"/>
                  </a:lnTo>
                  <a:lnTo>
                    <a:pt x="297" y="53"/>
                  </a:lnTo>
                  <a:lnTo>
                    <a:pt x="295" y="51"/>
                  </a:lnTo>
                  <a:lnTo>
                    <a:pt x="293" y="49"/>
                  </a:lnTo>
                  <a:lnTo>
                    <a:pt x="291" y="47"/>
                  </a:lnTo>
                  <a:lnTo>
                    <a:pt x="289" y="45"/>
                  </a:lnTo>
                  <a:lnTo>
                    <a:pt x="286" y="43"/>
                  </a:lnTo>
                  <a:lnTo>
                    <a:pt x="284" y="41"/>
                  </a:lnTo>
                  <a:lnTo>
                    <a:pt x="282" y="39"/>
                  </a:lnTo>
                  <a:lnTo>
                    <a:pt x="280" y="37"/>
                  </a:lnTo>
                  <a:lnTo>
                    <a:pt x="277" y="36"/>
                  </a:lnTo>
                  <a:lnTo>
                    <a:pt x="275" y="34"/>
                  </a:lnTo>
                  <a:lnTo>
                    <a:pt x="273" y="32"/>
                  </a:lnTo>
                  <a:lnTo>
                    <a:pt x="270" y="30"/>
                  </a:lnTo>
                  <a:lnTo>
                    <a:pt x="268" y="29"/>
                  </a:lnTo>
                  <a:lnTo>
                    <a:pt x="265" y="27"/>
                  </a:lnTo>
                  <a:lnTo>
                    <a:pt x="263" y="26"/>
                  </a:lnTo>
                  <a:lnTo>
                    <a:pt x="261" y="24"/>
                  </a:lnTo>
                  <a:lnTo>
                    <a:pt x="258" y="23"/>
                  </a:lnTo>
                  <a:lnTo>
                    <a:pt x="256" y="21"/>
                  </a:lnTo>
                  <a:lnTo>
                    <a:pt x="253" y="20"/>
                  </a:lnTo>
                  <a:lnTo>
                    <a:pt x="250" y="19"/>
                  </a:lnTo>
                  <a:lnTo>
                    <a:pt x="248" y="17"/>
                  </a:lnTo>
                  <a:lnTo>
                    <a:pt x="245" y="16"/>
                  </a:lnTo>
                  <a:lnTo>
                    <a:pt x="242" y="15"/>
                  </a:lnTo>
                  <a:lnTo>
                    <a:pt x="240" y="14"/>
                  </a:lnTo>
                  <a:lnTo>
                    <a:pt x="237" y="13"/>
                  </a:lnTo>
                  <a:lnTo>
                    <a:pt x="234" y="12"/>
                  </a:lnTo>
                  <a:lnTo>
                    <a:pt x="231" y="11"/>
                  </a:lnTo>
                  <a:lnTo>
                    <a:pt x="229" y="10"/>
                  </a:lnTo>
                  <a:lnTo>
                    <a:pt x="226" y="9"/>
                  </a:lnTo>
                  <a:lnTo>
                    <a:pt x="223" y="8"/>
                  </a:lnTo>
                  <a:lnTo>
                    <a:pt x="220" y="7"/>
                  </a:lnTo>
                  <a:lnTo>
                    <a:pt x="217" y="6"/>
                  </a:lnTo>
                  <a:lnTo>
                    <a:pt x="214" y="5"/>
                  </a:lnTo>
                  <a:lnTo>
                    <a:pt x="212" y="5"/>
                  </a:lnTo>
                  <a:lnTo>
                    <a:pt x="209" y="4"/>
                  </a:lnTo>
                  <a:lnTo>
                    <a:pt x="206" y="4"/>
                  </a:lnTo>
                  <a:lnTo>
                    <a:pt x="203" y="3"/>
                  </a:lnTo>
                  <a:lnTo>
                    <a:pt x="200" y="2"/>
                  </a:lnTo>
                  <a:lnTo>
                    <a:pt x="197" y="2"/>
                  </a:lnTo>
                  <a:lnTo>
                    <a:pt x="194" y="1"/>
                  </a:lnTo>
                  <a:lnTo>
                    <a:pt x="191" y="1"/>
                  </a:lnTo>
                  <a:lnTo>
                    <a:pt x="188" y="1"/>
                  </a:lnTo>
                  <a:lnTo>
                    <a:pt x="185" y="1"/>
                  </a:lnTo>
                  <a:lnTo>
                    <a:pt x="182" y="0"/>
                  </a:lnTo>
                  <a:lnTo>
                    <a:pt x="179" y="0"/>
                  </a:lnTo>
                  <a:lnTo>
                    <a:pt x="176" y="0"/>
                  </a:lnTo>
                  <a:lnTo>
                    <a:pt x="173" y="0"/>
                  </a:lnTo>
                  <a:lnTo>
                    <a:pt x="170" y="0"/>
                  </a:lnTo>
                  <a:lnTo>
                    <a:pt x="167" y="0"/>
                  </a:lnTo>
                  <a:lnTo>
                    <a:pt x="165" y="0"/>
                  </a:lnTo>
                  <a:lnTo>
                    <a:pt x="162" y="0"/>
                  </a:lnTo>
                  <a:lnTo>
                    <a:pt x="159" y="0"/>
                  </a:lnTo>
                  <a:lnTo>
                    <a:pt x="156" y="1"/>
                  </a:lnTo>
                  <a:lnTo>
                    <a:pt x="153" y="1"/>
                  </a:lnTo>
                  <a:lnTo>
                    <a:pt x="150" y="1"/>
                  </a:lnTo>
                  <a:lnTo>
                    <a:pt x="147" y="1"/>
                  </a:lnTo>
                  <a:lnTo>
                    <a:pt x="144" y="2"/>
                  </a:lnTo>
                  <a:lnTo>
                    <a:pt x="141" y="2"/>
                  </a:lnTo>
                  <a:lnTo>
                    <a:pt x="138" y="3"/>
                  </a:lnTo>
                  <a:lnTo>
                    <a:pt x="135" y="4"/>
                  </a:lnTo>
                  <a:lnTo>
                    <a:pt x="132" y="4"/>
                  </a:lnTo>
                  <a:lnTo>
                    <a:pt x="129" y="5"/>
                  </a:lnTo>
                  <a:lnTo>
                    <a:pt x="127" y="5"/>
                  </a:lnTo>
                  <a:lnTo>
                    <a:pt x="124" y="6"/>
                  </a:lnTo>
                  <a:lnTo>
                    <a:pt x="121" y="7"/>
                  </a:lnTo>
                  <a:lnTo>
                    <a:pt x="118" y="8"/>
                  </a:lnTo>
                  <a:lnTo>
                    <a:pt x="115" y="9"/>
                  </a:lnTo>
                  <a:lnTo>
                    <a:pt x="112" y="10"/>
                  </a:lnTo>
                  <a:lnTo>
                    <a:pt x="110" y="11"/>
                  </a:lnTo>
                  <a:lnTo>
                    <a:pt x="107" y="12"/>
                  </a:lnTo>
                  <a:lnTo>
                    <a:pt x="104" y="13"/>
                  </a:lnTo>
                  <a:lnTo>
                    <a:pt x="101" y="14"/>
                  </a:lnTo>
                  <a:lnTo>
                    <a:pt x="99" y="15"/>
                  </a:lnTo>
                  <a:lnTo>
                    <a:pt x="96" y="16"/>
                  </a:lnTo>
                  <a:lnTo>
                    <a:pt x="93" y="17"/>
                  </a:lnTo>
                  <a:lnTo>
                    <a:pt x="91" y="19"/>
                  </a:lnTo>
                  <a:lnTo>
                    <a:pt x="88" y="20"/>
                  </a:lnTo>
                  <a:lnTo>
                    <a:pt x="85" y="21"/>
                  </a:lnTo>
                  <a:lnTo>
                    <a:pt x="83" y="23"/>
                  </a:lnTo>
                  <a:lnTo>
                    <a:pt x="80" y="24"/>
                  </a:lnTo>
                  <a:lnTo>
                    <a:pt x="78" y="26"/>
                  </a:lnTo>
                  <a:lnTo>
                    <a:pt x="75" y="27"/>
                  </a:lnTo>
                  <a:lnTo>
                    <a:pt x="73" y="29"/>
                  </a:lnTo>
                  <a:lnTo>
                    <a:pt x="70" y="30"/>
                  </a:lnTo>
                  <a:lnTo>
                    <a:pt x="68" y="32"/>
                  </a:lnTo>
                  <a:lnTo>
                    <a:pt x="66" y="34"/>
                  </a:lnTo>
                  <a:lnTo>
                    <a:pt x="63" y="36"/>
                  </a:lnTo>
                  <a:lnTo>
                    <a:pt x="61" y="37"/>
                  </a:lnTo>
                  <a:lnTo>
                    <a:pt x="59" y="39"/>
                  </a:lnTo>
                  <a:lnTo>
                    <a:pt x="57" y="41"/>
                  </a:lnTo>
                  <a:lnTo>
                    <a:pt x="55" y="43"/>
                  </a:lnTo>
                  <a:lnTo>
                    <a:pt x="52" y="45"/>
                  </a:lnTo>
                  <a:lnTo>
                    <a:pt x="50" y="47"/>
                  </a:lnTo>
                  <a:lnTo>
                    <a:pt x="48" y="49"/>
                  </a:lnTo>
                  <a:lnTo>
                    <a:pt x="46" y="51"/>
                  </a:lnTo>
                  <a:lnTo>
                    <a:pt x="44" y="53"/>
                  </a:lnTo>
                  <a:lnTo>
                    <a:pt x="42" y="55"/>
                  </a:lnTo>
                  <a:lnTo>
                    <a:pt x="40" y="57"/>
                  </a:lnTo>
                  <a:lnTo>
                    <a:pt x="38" y="59"/>
                  </a:lnTo>
                  <a:lnTo>
                    <a:pt x="36" y="61"/>
                  </a:lnTo>
                  <a:lnTo>
                    <a:pt x="35" y="64"/>
                  </a:lnTo>
                  <a:lnTo>
                    <a:pt x="33" y="66"/>
                  </a:lnTo>
                  <a:lnTo>
                    <a:pt x="31" y="68"/>
                  </a:lnTo>
                  <a:lnTo>
                    <a:pt x="30" y="70"/>
                  </a:lnTo>
                  <a:lnTo>
                    <a:pt x="28" y="73"/>
                  </a:lnTo>
                  <a:lnTo>
                    <a:pt x="26" y="75"/>
                  </a:lnTo>
                  <a:lnTo>
                    <a:pt x="25" y="77"/>
                  </a:lnTo>
                  <a:lnTo>
                    <a:pt x="23" y="80"/>
                  </a:lnTo>
                  <a:lnTo>
                    <a:pt x="22" y="82"/>
                  </a:lnTo>
                  <a:lnTo>
                    <a:pt x="20" y="84"/>
                  </a:lnTo>
                  <a:lnTo>
                    <a:pt x="19" y="87"/>
                  </a:lnTo>
                  <a:lnTo>
                    <a:pt x="18" y="89"/>
                  </a:lnTo>
                  <a:lnTo>
                    <a:pt x="16" y="92"/>
                  </a:lnTo>
                  <a:lnTo>
                    <a:pt x="15" y="95"/>
                  </a:lnTo>
                  <a:lnTo>
                    <a:pt x="14" y="97"/>
                  </a:lnTo>
                  <a:lnTo>
                    <a:pt x="13" y="100"/>
                  </a:lnTo>
                  <a:lnTo>
                    <a:pt x="12" y="102"/>
                  </a:lnTo>
                  <a:lnTo>
                    <a:pt x="11" y="105"/>
                  </a:lnTo>
                  <a:lnTo>
                    <a:pt x="10" y="107"/>
                  </a:lnTo>
                  <a:lnTo>
                    <a:pt x="9" y="110"/>
                  </a:lnTo>
                  <a:lnTo>
                    <a:pt x="8" y="113"/>
                  </a:lnTo>
                  <a:lnTo>
                    <a:pt x="7" y="116"/>
                  </a:lnTo>
                  <a:lnTo>
                    <a:pt x="6" y="118"/>
                  </a:lnTo>
                  <a:lnTo>
                    <a:pt x="6" y="121"/>
                  </a:lnTo>
                  <a:lnTo>
                    <a:pt x="5" y="124"/>
                  </a:lnTo>
                  <a:lnTo>
                    <a:pt x="4" y="126"/>
                  </a:lnTo>
                  <a:lnTo>
                    <a:pt x="4" y="129"/>
                  </a:lnTo>
                  <a:lnTo>
                    <a:pt x="3" y="132"/>
                  </a:lnTo>
                  <a:lnTo>
                    <a:pt x="2" y="134"/>
                  </a:lnTo>
                  <a:lnTo>
                    <a:pt x="2" y="137"/>
                  </a:lnTo>
                  <a:lnTo>
                    <a:pt x="2" y="140"/>
                  </a:lnTo>
                  <a:lnTo>
                    <a:pt x="1" y="143"/>
                  </a:lnTo>
                  <a:lnTo>
                    <a:pt x="1" y="146"/>
                  </a:lnTo>
                  <a:lnTo>
                    <a:pt x="1" y="148"/>
                  </a:lnTo>
                  <a:lnTo>
                    <a:pt x="1" y="151"/>
                  </a:lnTo>
                  <a:lnTo>
                    <a:pt x="0" y="154"/>
                  </a:lnTo>
                  <a:lnTo>
                    <a:pt x="0" y="157"/>
                  </a:lnTo>
                  <a:lnTo>
                    <a:pt x="0" y="159"/>
                  </a:lnTo>
                </a:path>
              </a:pathLst>
            </a:cu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0" hangingPunct="0"/>
              <a:endParaRPr lang="en-US"/>
            </a:p>
          </p:txBody>
        </p:sp>
        <p:sp>
          <p:nvSpPr>
            <p:cNvPr id="21519" name="Freeform 26"/>
            <p:cNvSpPr>
              <a:spLocks/>
            </p:cNvSpPr>
            <p:nvPr/>
          </p:nvSpPr>
          <p:spPr bwMode="auto">
            <a:xfrm>
              <a:off x="3151" y="2267"/>
              <a:ext cx="341" cy="80"/>
            </a:xfrm>
            <a:custGeom>
              <a:avLst/>
              <a:gdLst>
                <a:gd name="T0" fmla="*/ 0 w 341"/>
                <a:gd name="T1" fmla="*/ 0 h 80"/>
                <a:gd name="T2" fmla="*/ 0 w 341"/>
                <a:gd name="T3" fmla="*/ 80 h 80"/>
                <a:gd name="T4" fmla="*/ 341 w 341"/>
                <a:gd name="T5" fmla="*/ 80 h 80"/>
                <a:gd name="T6" fmla="*/ 341 w 341"/>
                <a:gd name="T7" fmla="*/ 0 h 8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41"/>
                <a:gd name="T13" fmla="*/ 0 h 80"/>
                <a:gd name="T14" fmla="*/ 341 w 341"/>
                <a:gd name="T15" fmla="*/ 80 h 8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41" h="80">
                  <a:moveTo>
                    <a:pt x="0" y="0"/>
                  </a:moveTo>
                  <a:lnTo>
                    <a:pt x="0" y="80"/>
                  </a:lnTo>
                  <a:lnTo>
                    <a:pt x="341" y="80"/>
                  </a:lnTo>
                  <a:lnTo>
                    <a:pt x="341" y="0"/>
                  </a:lnTo>
                </a:path>
              </a:pathLst>
            </a:cu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0" hangingPunct="0"/>
              <a:endParaRPr lang="en-US"/>
            </a:p>
          </p:txBody>
        </p:sp>
        <p:sp>
          <p:nvSpPr>
            <p:cNvPr id="21520" name="Freeform 27"/>
            <p:cNvSpPr>
              <a:spLocks/>
            </p:cNvSpPr>
            <p:nvPr/>
          </p:nvSpPr>
          <p:spPr bwMode="auto">
            <a:xfrm>
              <a:off x="2726" y="2905"/>
              <a:ext cx="170" cy="319"/>
            </a:xfrm>
            <a:custGeom>
              <a:avLst/>
              <a:gdLst>
                <a:gd name="T0" fmla="*/ 164 w 170"/>
                <a:gd name="T1" fmla="*/ 0 h 319"/>
                <a:gd name="T2" fmla="*/ 156 w 170"/>
                <a:gd name="T3" fmla="*/ 1 h 319"/>
                <a:gd name="T4" fmla="*/ 147 w 170"/>
                <a:gd name="T5" fmla="*/ 2 h 319"/>
                <a:gd name="T6" fmla="*/ 138 w 170"/>
                <a:gd name="T7" fmla="*/ 3 h 319"/>
                <a:gd name="T8" fmla="*/ 129 w 170"/>
                <a:gd name="T9" fmla="*/ 5 h 319"/>
                <a:gd name="T10" fmla="*/ 121 w 170"/>
                <a:gd name="T11" fmla="*/ 7 h 319"/>
                <a:gd name="T12" fmla="*/ 112 w 170"/>
                <a:gd name="T13" fmla="*/ 10 h 319"/>
                <a:gd name="T14" fmla="*/ 104 w 170"/>
                <a:gd name="T15" fmla="*/ 13 h 319"/>
                <a:gd name="T16" fmla="*/ 96 w 170"/>
                <a:gd name="T17" fmla="*/ 16 h 319"/>
                <a:gd name="T18" fmla="*/ 88 w 170"/>
                <a:gd name="T19" fmla="*/ 20 h 319"/>
                <a:gd name="T20" fmla="*/ 80 w 170"/>
                <a:gd name="T21" fmla="*/ 24 h 319"/>
                <a:gd name="T22" fmla="*/ 73 w 170"/>
                <a:gd name="T23" fmla="*/ 29 h 319"/>
                <a:gd name="T24" fmla="*/ 66 w 170"/>
                <a:gd name="T25" fmla="*/ 34 h 319"/>
                <a:gd name="T26" fmla="*/ 59 w 170"/>
                <a:gd name="T27" fmla="*/ 39 h 319"/>
                <a:gd name="T28" fmla="*/ 52 w 170"/>
                <a:gd name="T29" fmla="*/ 45 h 319"/>
                <a:gd name="T30" fmla="*/ 46 w 170"/>
                <a:gd name="T31" fmla="*/ 51 h 319"/>
                <a:gd name="T32" fmla="*/ 40 w 170"/>
                <a:gd name="T33" fmla="*/ 57 h 319"/>
                <a:gd name="T34" fmla="*/ 35 w 170"/>
                <a:gd name="T35" fmla="*/ 63 h 319"/>
                <a:gd name="T36" fmla="*/ 30 w 170"/>
                <a:gd name="T37" fmla="*/ 70 h 319"/>
                <a:gd name="T38" fmla="*/ 25 w 170"/>
                <a:gd name="T39" fmla="*/ 77 h 319"/>
                <a:gd name="T40" fmla="*/ 20 w 170"/>
                <a:gd name="T41" fmla="*/ 85 h 319"/>
                <a:gd name="T42" fmla="*/ 16 w 170"/>
                <a:gd name="T43" fmla="*/ 92 h 319"/>
                <a:gd name="T44" fmla="*/ 13 w 170"/>
                <a:gd name="T45" fmla="*/ 100 h 319"/>
                <a:gd name="T46" fmla="*/ 10 w 170"/>
                <a:gd name="T47" fmla="*/ 108 h 319"/>
                <a:gd name="T48" fmla="*/ 7 w 170"/>
                <a:gd name="T49" fmla="*/ 115 h 319"/>
                <a:gd name="T50" fmla="*/ 5 w 170"/>
                <a:gd name="T51" fmla="*/ 124 h 319"/>
                <a:gd name="T52" fmla="*/ 3 w 170"/>
                <a:gd name="T53" fmla="*/ 132 h 319"/>
                <a:gd name="T54" fmla="*/ 2 w 170"/>
                <a:gd name="T55" fmla="*/ 140 h 319"/>
                <a:gd name="T56" fmla="*/ 1 w 170"/>
                <a:gd name="T57" fmla="*/ 148 h 319"/>
                <a:gd name="T58" fmla="*/ 0 w 170"/>
                <a:gd name="T59" fmla="*/ 157 h 319"/>
                <a:gd name="T60" fmla="*/ 1 w 170"/>
                <a:gd name="T61" fmla="*/ 165 h 319"/>
                <a:gd name="T62" fmla="*/ 1 w 170"/>
                <a:gd name="T63" fmla="*/ 173 h 319"/>
                <a:gd name="T64" fmla="*/ 2 w 170"/>
                <a:gd name="T65" fmla="*/ 182 h 319"/>
                <a:gd name="T66" fmla="*/ 3 w 170"/>
                <a:gd name="T67" fmla="*/ 190 h 319"/>
                <a:gd name="T68" fmla="*/ 5 w 170"/>
                <a:gd name="T69" fmla="*/ 198 h 319"/>
                <a:gd name="T70" fmla="*/ 8 w 170"/>
                <a:gd name="T71" fmla="*/ 206 h 319"/>
                <a:gd name="T72" fmla="*/ 11 w 170"/>
                <a:gd name="T73" fmla="*/ 214 h 319"/>
                <a:gd name="T74" fmla="*/ 14 w 170"/>
                <a:gd name="T75" fmla="*/ 222 h 319"/>
                <a:gd name="T76" fmla="*/ 18 w 170"/>
                <a:gd name="T77" fmla="*/ 229 h 319"/>
                <a:gd name="T78" fmla="*/ 22 w 170"/>
                <a:gd name="T79" fmla="*/ 237 h 319"/>
                <a:gd name="T80" fmla="*/ 26 w 170"/>
                <a:gd name="T81" fmla="*/ 244 h 319"/>
                <a:gd name="T82" fmla="*/ 31 w 170"/>
                <a:gd name="T83" fmla="*/ 251 h 319"/>
                <a:gd name="T84" fmla="*/ 36 w 170"/>
                <a:gd name="T85" fmla="*/ 257 h 319"/>
                <a:gd name="T86" fmla="*/ 42 w 170"/>
                <a:gd name="T87" fmla="*/ 264 h 319"/>
                <a:gd name="T88" fmla="*/ 48 w 170"/>
                <a:gd name="T89" fmla="*/ 270 h 319"/>
                <a:gd name="T90" fmla="*/ 54 w 170"/>
                <a:gd name="T91" fmla="*/ 276 h 319"/>
                <a:gd name="T92" fmla="*/ 61 w 170"/>
                <a:gd name="T93" fmla="*/ 282 h 319"/>
                <a:gd name="T94" fmla="*/ 68 w 170"/>
                <a:gd name="T95" fmla="*/ 287 h 319"/>
                <a:gd name="T96" fmla="*/ 75 w 170"/>
                <a:gd name="T97" fmla="*/ 292 h 319"/>
                <a:gd name="T98" fmla="*/ 83 w 170"/>
                <a:gd name="T99" fmla="*/ 296 h 319"/>
                <a:gd name="T100" fmla="*/ 91 w 170"/>
                <a:gd name="T101" fmla="*/ 300 h 319"/>
                <a:gd name="T102" fmla="*/ 99 w 170"/>
                <a:gd name="T103" fmla="*/ 304 h 319"/>
                <a:gd name="T104" fmla="*/ 107 w 170"/>
                <a:gd name="T105" fmla="*/ 307 h 319"/>
                <a:gd name="T106" fmla="*/ 115 w 170"/>
                <a:gd name="T107" fmla="*/ 310 h 319"/>
                <a:gd name="T108" fmla="*/ 124 w 170"/>
                <a:gd name="T109" fmla="*/ 313 h 319"/>
                <a:gd name="T110" fmla="*/ 132 w 170"/>
                <a:gd name="T111" fmla="*/ 315 h 319"/>
                <a:gd name="T112" fmla="*/ 141 w 170"/>
                <a:gd name="T113" fmla="*/ 316 h 319"/>
                <a:gd name="T114" fmla="*/ 150 w 170"/>
                <a:gd name="T115" fmla="*/ 318 h 319"/>
                <a:gd name="T116" fmla="*/ 159 w 170"/>
                <a:gd name="T117" fmla="*/ 318 h 319"/>
                <a:gd name="T118" fmla="*/ 168 w 170"/>
                <a:gd name="T119" fmla="*/ 319 h 31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70"/>
                <a:gd name="T181" fmla="*/ 0 h 319"/>
                <a:gd name="T182" fmla="*/ 170 w 170"/>
                <a:gd name="T183" fmla="*/ 319 h 31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70" h="319">
                  <a:moveTo>
                    <a:pt x="170" y="0"/>
                  </a:moveTo>
                  <a:lnTo>
                    <a:pt x="168" y="0"/>
                  </a:lnTo>
                  <a:lnTo>
                    <a:pt x="164" y="0"/>
                  </a:lnTo>
                  <a:lnTo>
                    <a:pt x="162" y="0"/>
                  </a:lnTo>
                  <a:lnTo>
                    <a:pt x="159" y="0"/>
                  </a:lnTo>
                  <a:lnTo>
                    <a:pt x="156" y="1"/>
                  </a:lnTo>
                  <a:lnTo>
                    <a:pt x="153" y="1"/>
                  </a:lnTo>
                  <a:lnTo>
                    <a:pt x="150" y="1"/>
                  </a:lnTo>
                  <a:lnTo>
                    <a:pt x="147" y="2"/>
                  </a:lnTo>
                  <a:lnTo>
                    <a:pt x="144" y="2"/>
                  </a:lnTo>
                  <a:lnTo>
                    <a:pt x="141" y="2"/>
                  </a:lnTo>
                  <a:lnTo>
                    <a:pt x="138" y="3"/>
                  </a:lnTo>
                  <a:lnTo>
                    <a:pt x="135" y="3"/>
                  </a:lnTo>
                  <a:lnTo>
                    <a:pt x="132" y="4"/>
                  </a:lnTo>
                  <a:lnTo>
                    <a:pt x="129" y="5"/>
                  </a:lnTo>
                  <a:lnTo>
                    <a:pt x="126" y="6"/>
                  </a:lnTo>
                  <a:lnTo>
                    <a:pt x="124" y="6"/>
                  </a:lnTo>
                  <a:lnTo>
                    <a:pt x="121" y="7"/>
                  </a:lnTo>
                  <a:lnTo>
                    <a:pt x="118" y="8"/>
                  </a:lnTo>
                  <a:lnTo>
                    <a:pt x="115" y="9"/>
                  </a:lnTo>
                  <a:lnTo>
                    <a:pt x="112" y="10"/>
                  </a:lnTo>
                  <a:lnTo>
                    <a:pt x="109" y="11"/>
                  </a:lnTo>
                  <a:lnTo>
                    <a:pt x="107" y="12"/>
                  </a:lnTo>
                  <a:lnTo>
                    <a:pt x="104" y="13"/>
                  </a:lnTo>
                  <a:lnTo>
                    <a:pt x="101" y="14"/>
                  </a:lnTo>
                  <a:lnTo>
                    <a:pt x="99" y="15"/>
                  </a:lnTo>
                  <a:lnTo>
                    <a:pt x="96" y="16"/>
                  </a:lnTo>
                  <a:lnTo>
                    <a:pt x="93" y="17"/>
                  </a:lnTo>
                  <a:lnTo>
                    <a:pt x="91" y="19"/>
                  </a:lnTo>
                  <a:lnTo>
                    <a:pt x="88" y="20"/>
                  </a:lnTo>
                  <a:lnTo>
                    <a:pt x="85" y="21"/>
                  </a:lnTo>
                  <a:lnTo>
                    <a:pt x="83" y="23"/>
                  </a:lnTo>
                  <a:lnTo>
                    <a:pt x="80" y="24"/>
                  </a:lnTo>
                  <a:lnTo>
                    <a:pt x="78" y="26"/>
                  </a:lnTo>
                  <a:lnTo>
                    <a:pt x="75" y="27"/>
                  </a:lnTo>
                  <a:lnTo>
                    <a:pt x="73" y="29"/>
                  </a:lnTo>
                  <a:lnTo>
                    <a:pt x="70" y="31"/>
                  </a:lnTo>
                  <a:lnTo>
                    <a:pt x="68" y="32"/>
                  </a:lnTo>
                  <a:lnTo>
                    <a:pt x="66" y="34"/>
                  </a:lnTo>
                  <a:lnTo>
                    <a:pt x="64" y="36"/>
                  </a:lnTo>
                  <a:lnTo>
                    <a:pt x="61" y="37"/>
                  </a:lnTo>
                  <a:lnTo>
                    <a:pt x="59" y="39"/>
                  </a:lnTo>
                  <a:lnTo>
                    <a:pt x="57" y="41"/>
                  </a:lnTo>
                  <a:lnTo>
                    <a:pt x="54" y="43"/>
                  </a:lnTo>
                  <a:lnTo>
                    <a:pt x="52" y="45"/>
                  </a:lnTo>
                  <a:lnTo>
                    <a:pt x="50" y="47"/>
                  </a:lnTo>
                  <a:lnTo>
                    <a:pt x="48" y="49"/>
                  </a:lnTo>
                  <a:lnTo>
                    <a:pt x="46" y="51"/>
                  </a:lnTo>
                  <a:lnTo>
                    <a:pt x="44" y="53"/>
                  </a:lnTo>
                  <a:lnTo>
                    <a:pt x="42" y="55"/>
                  </a:lnTo>
                  <a:lnTo>
                    <a:pt x="40" y="57"/>
                  </a:lnTo>
                  <a:lnTo>
                    <a:pt x="38" y="59"/>
                  </a:lnTo>
                  <a:lnTo>
                    <a:pt x="36" y="61"/>
                  </a:lnTo>
                  <a:lnTo>
                    <a:pt x="35" y="63"/>
                  </a:lnTo>
                  <a:lnTo>
                    <a:pt x="33" y="66"/>
                  </a:lnTo>
                  <a:lnTo>
                    <a:pt x="31" y="68"/>
                  </a:lnTo>
                  <a:lnTo>
                    <a:pt x="30" y="70"/>
                  </a:lnTo>
                  <a:lnTo>
                    <a:pt x="28" y="73"/>
                  </a:lnTo>
                  <a:lnTo>
                    <a:pt x="26" y="75"/>
                  </a:lnTo>
                  <a:lnTo>
                    <a:pt x="25" y="77"/>
                  </a:lnTo>
                  <a:lnTo>
                    <a:pt x="23" y="80"/>
                  </a:lnTo>
                  <a:lnTo>
                    <a:pt x="22" y="82"/>
                  </a:lnTo>
                  <a:lnTo>
                    <a:pt x="20" y="85"/>
                  </a:lnTo>
                  <a:lnTo>
                    <a:pt x="19" y="87"/>
                  </a:lnTo>
                  <a:lnTo>
                    <a:pt x="18" y="90"/>
                  </a:lnTo>
                  <a:lnTo>
                    <a:pt x="16" y="92"/>
                  </a:lnTo>
                  <a:lnTo>
                    <a:pt x="15" y="95"/>
                  </a:lnTo>
                  <a:lnTo>
                    <a:pt x="14" y="97"/>
                  </a:lnTo>
                  <a:lnTo>
                    <a:pt x="13" y="100"/>
                  </a:lnTo>
                  <a:lnTo>
                    <a:pt x="12" y="102"/>
                  </a:lnTo>
                  <a:lnTo>
                    <a:pt x="11" y="105"/>
                  </a:lnTo>
                  <a:lnTo>
                    <a:pt x="10" y="108"/>
                  </a:lnTo>
                  <a:lnTo>
                    <a:pt x="9" y="110"/>
                  </a:lnTo>
                  <a:lnTo>
                    <a:pt x="8" y="113"/>
                  </a:lnTo>
                  <a:lnTo>
                    <a:pt x="7" y="115"/>
                  </a:lnTo>
                  <a:lnTo>
                    <a:pt x="6" y="118"/>
                  </a:lnTo>
                  <a:lnTo>
                    <a:pt x="5" y="121"/>
                  </a:lnTo>
                  <a:lnTo>
                    <a:pt x="5" y="124"/>
                  </a:lnTo>
                  <a:lnTo>
                    <a:pt x="4" y="126"/>
                  </a:lnTo>
                  <a:lnTo>
                    <a:pt x="3" y="129"/>
                  </a:lnTo>
                  <a:lnTo>
                    <a:pt x="3" y="132"/>
                  </a:lnTo>
                  <a:lnTo>
                    <a:pt x="3" y="134"/>
                  </a:lnTo>
                  <a:lnTo>
                    <a:pt x="2" y="137"/>
                  </a:lnTo>
                  <a:lnTo>
                    <a:pt x="2" y="140"/>
                  </a:lnTo>
                  <a:lnTo>
                    <a:pt x="1" y="143"/>
                  </a:lnTo>
                  <a:lnTo>
                    <a:pt x="1" y="145"/>
                  </a:lnTo>
                  <a:lnTo>
                    <a:pt x="1" y="148"/>
                  </a:lnTo>
                  <a:lnTo>
                    <a:pt x="1" y="151"/>
                  </a:lnTo>
                  <a:lnTo>
                    <a:pt x="1" y="154"/>
                  </a:lnTo>
                  <a:lnTo>
                    <a:pt x="0" y="157"/>
                  </a:lnTo>
                  <a:lnTo>
                    <a:pt x="0" y="159"/>
                  </a:lnTo>
                  <a:lnTo>
                    <a:pt x="0" y="162"/>
                  </a:lnTo>
                  <a:lnTo>
                    <a:pt x="1" y="165"/>
                  </a:lnTo>
                  <a:lnTo>
                    <a:pt x="1" y="168"/>
                  </a:lnTo>
                  <a:lnTo>
                    <a:pt x="1" y="171"/>
                  </a:lnTo>
                  <a:lnTo>
                    <a:pt x="1" y="173"/>
                  </a:lnTo>
                  <a:lnTo>
                    <a:pt x="1" y="176"/>
                  </a:lnTo>
                  <a:lnTo>
                    <a:pt x="2" y="179"/>
                  </a:lnTo>
                  <a:lnTo>
                    <a:pt x="2" y="182"/>
                  </a:lnTo>
                  <a:lnTo>
                    <a:pt x="3" y="184"/>
                  </a:lnTo>
                  <a:lnTo>
                    <a:pt x="3" y="187"/>
                  </a:lnTo>
                  <a:lnTo>
                    <a:pt x="3" y="190"/>
                  </a:lnTo>
                  <a:lnTo>
                    <a:pt x="4" y="192"/>
                  </a:lnTo>
                  <a:lnTo>
                    <a:pt x="5" y="195"/>
                  </a:lnTo>
                  <a:lnTo>
                    <a:pt x="5" y="198"/>
                  </a:lnTo>
                  <a:lnTo>
                    <a:pt x="6" y="201"/>
                  </a:lnTo>
                  <a:lnTo>
                    <a:pt x="7" y="203"/>
                  </a:lnTo>
                  <a:lnTo>
                    <a:pt x="8" y="206"/>
                  </a:lnTo>
                  <a:lnTo>
                    <a:pt x="9" y="209"/>
                  </a:lnTo>
                  <a:lnTo>
                    <a:pt x="10" y="211"/>
                  </a:lnTo>
                  <a:lnTo>
                    <a:pt x="11" y="214"/>
                  </a:lnTo>
                  <a:lnTo>
                    <a:pt x="12" y="216"/>
                  </a:lnTo>
                  <a:lnTo>
                    <a:pt x="13" y="219"/>
                  </a:lnTo>
                  <a:lnTo>
                    <a:pt x="14" y="222"/>
                  </a:lnTo>
                  <a:lnTo>
                    <a:pt x="15" y="224"/>
                  </a:lnTo>
                  <a:lnTo>
                    <a:pt x="16" y="227"/>
                  </a:lnTo>
                  <a:lnTo>
                    <a:pt x="18" y="229"/>
                  </a:lnTo>
                  <a:lnTo>
                    <a:pt x="19" y="232"/>
                  </a:lnTo>
                  <a:lnTo>
                    <a:pt x="20" y="234"/>
                  </a:lnTo>
                  <a:lnTo>
                    <a:pt x="22" y="237"/>
                  </a:lnTo>
                  <a:lnTo>
                    <a:pt x="23" y="239"/>
                  </a:lnTo>
                  <a:lnTo>
                    <a:pt x="25" y="242"/>
                  </a:lnTo>
                  <a:lnTo>
                    <a:pt x="26" y="244"/>
                  </a:lnTo>
                  <a:lnTo>
                    <a:pt x="28" y="246"/>
                  </a:lnTo>
                  <a:lnTo>
                    <a:pt x="30" y="249"/>
                  </a:lnTo>
                  <a:lnTo>
                    <a:pt x="31" y="251"/>
                  </a:lnTo>
                  <a:lnTo>
                    <a:pt x="33" y="253"/>
                  </a:lnTo>
                  <a:lnTo>
                    <a:pt x="35" y="255"/>
                  </a:lnTo>
                  <a:lnTo>
                    <a:pt x="36" y="257"/>
                  </a:lnTo>
                  <a:lnTo>
                    <a:pt x="38" y="260"/>
                  </a:lnTo>
                  <a:lnTo>
                    <a:pt x="40" y="262"/>
                  </a:lnTo>
                  <a:lnTo>
                    <a:pt x="42" y="264"/>
                  </a:lnTo>
                  <a:lnTo>
                    <a:pt x="44" y="266"/>
                  </a:lnTo>
                  <a:lnTo>
                    <a:pt x="46" y="268"/>
                  </a:lnTo>
                  <a:lnTo>
                    <a:pt x="48" y="270"/>
                  </a:lnTo>
                  <a:lnTo>
                    <a:pt x="50" y="272"/>
                  </a:lnTo>
                  <a:lnTo>
                    <a:pt x="52" y="274"/>
                  </a:lnTo>
                  <a:lnTo>
                    <a:pt x="54" y="276"/>
                  </a:lnTo>
                  <a:lnTo>
                    <a:pt x="57" y="278"/>
                  </a:lnTo>
                  <a:lnTo>
                    <a:pt x="59" y="280"/>
                  </a:lnTo>
                  <a:lnTo>
                    <a:pt x="61" y="282"/>
                  </a:lnTo>
                  <a:lnTo>
                    <a:pt x="64" y="283"/>
                  </a:lnTo>
                  <a:lnTo>
                    <a:pt x="66" y="285"/>
                  </a:lnTo>
                  <a:lnTo>
                    <a:pt x="68" y="287"/>
                  </a:lnTo>
                  <a:lnTo>
                    <a:pt x="70" y="288"/>
                  </a:lnTo>
                  <a:lnTo>
                    <a:pt x="73" y="290"/>
                  </a:lnTo>
                  <a:lnTo>
                    <a:pt x="75" y="292"/>
                  </a:lnTo>
                  <a:lnTo>
                    <a:pt x="78" y="293"/>
                  </a:lnTo>
                  <a:lnTo>
                    <a:pt x="80" y="295"/>
                  </a:lnTo>
                  <a:lnTo>
                    <a:pt x="83" y="296"/>
                  </a:lnTo>
                  <a:lnTo>
                    <a:pt x="85" y="297"/>
                  </a:lnTo>
                  <a:lnTo>
                    <a:pt x="88" y="299"/>
                  </a:lnTo>
                  <a:lnTo>
                    <a:pt x="91" y="300"/>
                  </a:lnTo>
                  <a:lnTo>
                    <a:pt x="93" y="301"/>
                  </a:lnTo>
                  <a:lnTo>
                    <a:pt x="96" y="303"/>
                  </a:lnTo>
                  <a:lnTo>
                    <a:pt x="99" y="304"/>
                  </a:lnTo>
                  <a:lnTo>
                    <a:pt x="101" y="305"/>
                  </a:lnTo>
                  <a:lnTo>
                    <a:pt x="104" y="306"/>
                  </a:lnTo>
                  <a:lnTo>
                    <a:pt x="107" y="307"/>
                  </a:lnTo>
                  <a:lnTo>
                    <a:pt x="109" y="308"/>
                  </a:lnTo>
                  <a:lnTo>
                    <a:pt x="112" y="309"/>
                  </a:lnTo>
                  <a:lnTo>
                    <a:pt x="115" y="310"/>
                  </a:lnTo>
                  <a:lnTo>
                    <a:pt x="118" y="311"/>
                  </a:lnTo>
                  <a:lnTo>
                    <a:pt x="121" y="312"/>
                  </a:lnTo>
                  <a:lnTo>
                    <a:pt x="124" y="313"/>
                  </a:lnTo>
                  <a:lnTo>
                    <a:pt x="126" y="313"/>
                  </a:lnTo>
                  <a:lnTo>
                    <a:pt x="129" y="314"/>
                  </a:lnTo>
                  <a:lnTo>
                    <a:pt x="132" y="315"/>
                  </a:lnTo>
                  <a:lnTo>
                    <a:pt x="135" y="315"/>
                  </a:lnTo>
                  <a:lnTo>
                    <a:pt x="138" y="316"/>
                  </a:lnTo>
                  <a:lnTo>
                    <a:pt x="141" y="316"/>
                  </a:lnTo>
                  <a:lnTo>
                    <a:pt x="144" y="317"/>
                  </a:lnTo>
                  <a:lnTo>
                    <a:pt x="147" y="317"/>
                  </a:lnTo>
                  <a:lnTo>
                    <a:pt x="150" y="318"/>
                  </a:lnTo>
                  <a:lnTo>
                    <a:pt x="153" y="318"/>
                  </a:lnTo>
                  <a:lnTo>
                    <a:pt x="156" y="318"/>
                  </a:lnTo>
                  <a:lnTo>
                    <a:pt x="159" y="318"/>
                  </a:lnTo>
                  <a:lnTo>
                    <a:pt x="162" y="319"/>
                  </a:lnTo>
                  <a:lnTo>
                    <a:pt x="164" y="319"/>
                  </a:lnTo>
                  <a:lnTo>
                    <a:pt x="168" y="319"/>
                  </a:lnTo>
                  <a:lnTo>
                    <a:pt x="170" y="319"/>
                  </a:lnTo>
                </a:path>
              </a:pathLst>
            </a:cu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0" hangingPunct="0"/>
              <a:endParaRPr lang="en-US"/>
            </a:p>
          </p:txBody>
        </p:sp>
        <p:sp>
          <p:nvSpPr>
            <p:cNvPr id="21521" name="Freeform 28"/>
            <p:cNvSpPr>
              <a:spLocks/>
            </p:cNvSpPr>
            <p:nvPr/>
          </p:nvSpPr>
          <p:spPr bwMode="auto">
            <a:xfrm>
              <a:off x="2896" y="2905"/>
              <a:ext cx="85" cy="319"/>
            </a:xfrm>
            <a:custGeom>
              <a:avLst/>
              <a:gdLst>
                <a:gd name="T0" fmla="*/ 0 w 85"/>
                <a:gd name="T1" fmla="*/ 0 h 319"/>
                <a:gd name="T2" fmla="*/ 85 w 85"/>
                <a:gd name="T3" fmla="*/ 0 h 319"/>
                <a:gd name="T4" fmla="*/ 85 w 85"/>
                <a:gd name="T5" fmla="*/ 319 h 319"/>
                <a:gd name="T6" fmla="*/ 0 w 85"/>
                <a:gd name="T7" fmla="*/ 319 h 31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5"/>
                <a:gd name="T13" fmla="*/ 0 h 319"/>
                <a:gd name="T14" fmla="*/ 85 w 85"/>
                <a:gd name="T15" fmla="*/ 319 h 31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5" h="319">
                  <a:moveTo>
                    <a:pt x="0" y="0"/>
                  </a:moveTo>
                  <a:lnTo>
                    <a:pt x="85" y="0"/>
                  </a:lnTo>
                  <a:lnTo>
                    <a:pt x="85" y="319"/>
                  </a:lnTo>
                  <a:lnTo>
                    <a:pt x="0" y="319"/>
                  </a:lnTo>
                </a:path>
              </a:pathLst>
            </a:cu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0" hangingPunct="0"/>
              <a:endParaRPr lang="en-US"/>
            </a:p>
          </p:txBody>
        </p:sp>
        <p:sp>
          <p:nvSpPr>
            <p:cNvPr id="21522" name="Freeform 29"/>
            <p:cNvSpPr>
              <a:spLocks/>
            </p:cNvSpPr>
            <p:nvPr/>
          </p:nvSpPr>
          <p:spPr bwMode="auto">
            <a:xfrm>
              <a:off x="1876" y="2586"/>
              <a:ext cx="340" cy="160"/>
            </a:xfrm>
            <a:custGeom>
              <a:avLst/>
              <a:gdLst>
                <a:gd name="T0" fmla="*/ 0 w 340"/>
                <a:gd name="T1" fmla="*/ 160 h 160"/>
                <a:gd name="T2" fmla="*/ 9 w 340"/>
                <a:gd name="T3" fmla="*/ 159 h 160"/>
                <a:gd name="T4" fmla="*/ 17 w 340"/>
                <a:gd name="T5" fmla="*/ 158 h 160"/>
                <a:gd name="T6" fmla="*/ 26 w 340"/>
                <a:gd name="T7" fmla="*/ 157 h 160"/>
                <a:gd name="T8" fmla="*/ 34 w 340"/>
                <a:gd name="T9" fmla="*/ 156 h 160"/>
                <a:gd name="T10" fmla="*/ 43 w 340"/>
                <a:gd name="T11" fmla="*/ 155 h 160"/>
                <a:gd name="T12" fmla="*/ 51 w 340"/>
                <a:gd name="T13" fmla="*/ 154 h 160"/>
                <a:gd name="T14" fmla="*/ 59 w 340"/>
                <a:gd name="T15" fmla="*/ 153 h 160"/>
                <a:gd name="T16" fmla="*/ 68 w 340"/>
                <a:gd name="T17" fmla="*/ 151 h 160"/>
                <a:gd name="T18" fmla="*/ 76 w 340"/>
                <a:gd name="T19" fmla="*/ 149 h 160"/>
                <a:gd name="T20" fmla="*/ 84 w 340"/>
                <a:gd name="T21" fmla="*/ 148 h 160"/>
                <a:gd name="T22" fmla="*/ 92 w 340"/>
                <a:gd name="T23" fmla="*/ 146 h 160"/>
                <a:gd name="T24" fmla="*/ 101 w 340"/>
                <a:gd name="T25" fmla="*/ 144 h 160"/>
                <a:gd name="T26" fmla="*/ 109 w 340"/>
                <a:gd name="T27" fmla="*/ 141 h 160"/>
                <a:gd name="T28" fmla="*/ 117 w 340"/>
                <a:gd name="T29" fmla="*/ 139 h 160"/>
                <a:gd name="T30" fmla="*/ 125 w 340"/>
                <a:gd name="T31" fmla="*/ 137 h 160"/>
                <a:gd name="T32" fmla="*/ 133 w 340"/>
                <a:gd name="T33" fmla="*/ 134 h 160"/>
                <a:gd name="T34" fmla="*/ 141 w 340"/>
                <a:gd name="T35" fmla="*/ 131 h 160"/>
                <a:gd name="T36" fmla="*/ 149 w 340"/>
                <a:gd name="T37" fmla="*/ 128 h 160"/>
                <a:gd name="T38" fmla="*/ 157 w 340"/>
                <a:gd name="T39" fmla="*/ 125 h 160"/>
                <a:gd name="T40" fmla="*/ 165 w 340"/>
                <a:gd name="T41" fmla="*/ 122 h 160"/>
                <a:gd name="T42" fmla="*/ 172 w 340"/>
                <a:gd name="T43" fmla="*/ 119 h 160"/>
                <a:gd name="T44" fmla="*/ 180 w 340"/>
                <a:gd name="T45" fmla="*/ 116 h 160"/>
                <a:gd name="T46" fmla="*/ 188 w 340"/>
                <a:gd name="T47" fmla="*/ 112 h 160"/>
                <a:gd name="T48" fmla="*/ 195 w 340"/>
                <a:gd name="T49" fmla="*/ 109 h 160"/>
                <a:gd name="T50" fmla="*/ 203 w 340"/>
                <a:gd name="T51" fmla="*/ 105 h 160"/>
                <a:gd name="T52" fmla="*/ 210 w 340"/>
                <a:gd name="T53" fmla="*/ 101 h 160"/>
                <a:gd name="T54" fmla="*/ 217 w 340"/>
                <a:gd name="T55" fmla="*/ 97 h 160"/>
                <a:gd name="T56" fmla="*/ 225 w 340"/>
                <a:gd name="T57" fmla="*/ 93 h 160"/>
                <a:gd name="T58" fmla="*/ 232 w 340"/>
                <a:gd name="T59" fmla="*/ 88 h 160"/>
                <a:gd name="T60" fmla="*/ 239 w 340"/>
                <a:gd name="T61" fmla="*/ 84 h 160"/>
                <a:gd name="T62" fmla="*/ 246 w 340"/>
                <a:gd name="T63" fmla="*/ 80 h 160"/>
                <a:gd name="T64" fmla="*/ 253 w 340"/>
                <a:gd name="T65" fmla="*/ 75 h 160"/>
                <a:gd name="T66" fmla="*/ 260 w 340"/>
                <a:gd name="T67" fmla="*/ 70 h 160"/>
                <a:gd name="T68" fmla="*/ 267 w 340"/>
                <a:gd name="T69" fmla="*/ 66 h 160"/>
                <a:gd name="T70" fmla="*/ 273 w 340"/>
                <a:gd name="T71" fmla="*/ 61 h 160"/>
                <a:gd name="T72" fmla="*/ 280 w 340"/>
                <a:gd name="T73" fmla="*/ 56 h 160"/>
                <a:gd name="T74" fmla="*/ 286 w 340"/>
                <a:gd name="T75" fmla="*/ 51 h 160"/>
                <a:gd name="T76" fmla="*/ 293 w 340"/>
                <a:gd name="T77" fmla="*/ 46 h 160"/>
                <a:gd name="T78" fmla="*/ 299 w 340"/>
                <a:gd name="T79" fmla="*/ 40 h 160"/>
                <a:gd name="T80" fmla="*/ 305 w 340"/>
                <a:gd name="T81" fmla="*/ 35 h 160"/>
                <a:gd name="T82" fmla="*/ 311 w 340"/>
                <a:gd name="T83" fmla="*/ 29 h 160"/>
                <a:gd name="T84" fmla="*/ 317 w 340"/>
                <a:gd name="T85" fmla="*/ 24 h 160"/>
                <a:gd name="T86" fmla="*/ 323 w 340"/>
                <a:gd name="T87" fmla="*/ 18 h 160"/>
                <a:gd name="T88" fmla="*/ 329 w 340"/>
                <a:gd name="T89" fmla="*/ 12 h 160"/>
                <a:gd name="T90" fmla="*/ 335 w 340"/>
                <a:gd name="T91" fmla="*/ 6 h 160"/>
                <a:gd name="T92" fmla="*/ 340 w 340"/>
                <a:gd name="T93" fmla="*/ 0 h 16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40"/>
                <a:gd name="T142" fmla="*/ 0 h 160"/>
                <a:gd name="T143" fmla="*/ 340 w 340"/>
                <a:gd name="T144" fmla="*/ 160 h 16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40" h="160">
                  <a:moveTo>
                    <a:pt x="0" y="160"/>
                  </a:moveTo>
                  <a:lnTo>
                    <a:pt x="9" y="159"/>
                  </a:lnTo>
                  <a:lnTo>
                    <a:pt x="17" y="158"/>
                  </a:lnTo>
                  <a:lnTo>
                    <a:pt x="26" y="157"/>
                  </a:lnTo>
                  <a:lnTo>
                    <a:pt x="34" y="156"/>
                  </a:lnTo>
                  <a:lnTo>
                    <a:pt x="43" y="155"/>
                  </a:lnTo>
                  <a:lnTo>
                    <a:pt x="51" y="154"/>
                  </a:lnTo>
                  <a:lnTo>
                    <a:pt x="59" y="153"/>
                  </a:lnTo>
                  <a:lnTo>
                    <a:pt x="68" y="151"/>
                  </a:lnTo>
                  <a:lnTo>
                    <a:pt x="76" y="149"/>
                  </a:lnTo>
                  <a:lnTo>
                    <a:pt x="84" y="148"/>
                  </a:lnTo>
                  <a:lnTo>
                    <a:pt x="92" y="146"/>
                  </a:lnTo>
                  <a:lnTo>
                    <a:pt x="101" y="144"/>
                  </a:lnTo>
                  <a:lnTo>
                    <a:pt x="109" y="141"/>
                  </a:lnTo>
                  <a:lnTo>
                    <a:pt x="117" y="139"/>
                  </a:lnTo>
                  <a:lnTo>
                    <a:pt x="125" y="137"/>
                  </a:lnTo>
                  <a:lnTo>
                    <a:pt x="133" y="134"/>
                  </a:lnTo>
                  <a:lnTo>
                    <a:pt x="141" y="131"/>
                  </a:lnTo>
                  <a:lnTo>
                    <a:pt x="149" y="128"/>
                  </a:lnTo>
                  <a:lnTo>
                    <a:pt x="157" y="125"/>
                  </a:lnTo>
                  <a:lnTo>
                    <a:pt x="165" y="122"/>
                  </a:lnTo>
                  <a:lnTo>
                    <a:pt x="172" y="119"/>
                  </a:lnTo>
                  <a:lnTo>
                    <a:pt x="180" y="116"/>
                  </a:lnTo>
                  <a:lnTo>
                    <a:pt x="188" y="112"/>
                  </a:lnTo>
                  <a:lnTo>
                    <a:pt x="195" y="109"/>
                  </a:lnTo>
                  <a:lnTo>
                    <a:pt x="203" y="105"/>
                  </a:lnTo>
                  <a:lnTo>
                    <a:pt x="210" y="101"/>
                  </a:lnTo>
                  <a:lnTo>
                    <a:pt x="217" y="97"/>
                  </a:lnTo>
                  <a:lnTo>
                    <a:pt x="225" y="93"/>
                  </a:lnTo>
                  <a:lnTo>
                    <a:pt x="232" y="88"/>
                  </a:lnTo>
                  <a:lnTo>
                    <a:pt x="239" y="84"/>
                  </a:lnTo>
                  <a:lnTo>
                    <a:pt x="246" y="80"/>
                  </a:lnTo>
                  <a:lnTo>
                    <a:pt x="253" y="75"/>
                  </a:lnTo>
                  <a:lnTo>
                    <a:pt x="260" y="70"/>
                  </a:lnTo>
                  <a:lnTo>
                    <a:pt x="267" y="66"/>
                  </a:lnTo>
                  <a:lnTo>
                    <a:pt x="273" y="61"/>
                  </a:lnTo>
                  <a:lnTo>
                    <a:pt x="280" y="56"/>
                  </a:lnTo>
                  <a:lnTo>
                    <a:pt x="286" y="51"/>
                  </a:lnTo>
                  <a:lnTo>
                    <a:pt x="293" y="46"/>
                  </a:lnTo>
                  <a:lnTo>
                    <a:pt x="299" y="40"/>
                  </a:lnTo>
                  <a:lnTo>
                    <a:pt x="305" y="35"/>
                  </a:lnTo>
                  <a:lnTo>
                    <a:pt x="311" y="29"/>
                  </a:lnTo>
                  <a:lnTo>
                    <a:pt x="317" y="24"/>
                  </a:lnTo>
                  <a:lnTo>
                    <a:pt x="323" y="18"/>
                  </a:lnTo>
                  <a:lnTo>
                    <a:pt x="329" y="12"/>
                  </a:lnTo>
                  <a:lnTo>
                    <a:pt x="335" y="6"/>
                  </a:lnTo>
                  <a:lnTo>
                    <a:pt x="340" y="0"/>
                  </a:lnTo>
                </a:path>
              </a:pathLst>
            </a:cu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0" hangingPunct="0"/>
              <a:endParaRPr lang="en-US"/>
            </a:p>
          </p:txBody>
        </p:sp>
        <p:sp>
          <p:nvSpPr>
            <p:cNvPr id="21523" name="Freeform 30"/>
            <p:cNvSpPr>
              <a:spLocks/>
            </p:cNvSpPr>
            <p:nvPr/>
          </p:nvSpPr>
          <p:spPr bwMode="auto">
            <a:xfrm>
              <a:off x="1876" y="2427"/>
              <a:ext cx="340" cy="159"/>
            </a:xfrm>
            <a:custGeom>
              <a:avLst/>
              <a:gdLst>
                <a:gd name="T0" fmla="*/ 340 w 340"/>
                <a:gd name="T1" fmla="*/ 159 h 159"/>
                <a:gd name="T2" fmla="*/ 335 w 340"/>
                <a:gd name="T3" fmla="*/ 153 h 159"/>
                <a:gd name="T4" fmla="*/ 329 w 340"/>
                <a:gd name="T5" fmla="*/ 147 h 159"/>
                <a:gd name="T6" fmla="*/ 323 w 340"/>
                <a:gd name="T7" fmla="*/ 141 h 159"/>
                <a:gd name="T8" fmla="*/ 317 w 340"/>
                <a:gd name="T9" fmla="*/ 136 h 159"/>
                <a:gd name="T10" fmla="*/ 311 w 340"/>
                <a:gd name="T11" fmla="*/ 130 h 159"/>
                <a:gd name="T12" fmla="*/ 305 w 340"/>
                <a:gd name="T13" fmla="*/ 125 h 159"/>
                <a:gd name="T14" fmla="*/ 299 w 340"/>
                <a:gd name="T15" fmla="*/ 119 h 159"/>
                <a:gd name="T16" fmla="*/ 293 w 340"/>
                <a:gd name="T17" fmla="*/ 114 h 159"/>
                <a:gd name="T18" fmla="*/ 286 w 340"/>
                <a:gd name="T19" fmla="*/ 109 h 159"/>
                <a:gd name="T20" fmla="*/ 280 w 340"/>
                <a:gd name="T21" fmla="*/ 104 h 159"/>
                <a:gd name="T22" fmla="*/ 273 w 340"/>
                <a:gd name="T23" fmla="*/ 99 h 159"/>
                <a:gd name="T24" fmla="*/ 267 w 340"/>
                <a:gd name="T25" fmla="*/ 94 h 159"/>
                <a:gd name="T26" fmla="*/ 260 w 340"/>
                <a:gd name="T27" fmla="*/ 89 h 159"/>
                <a:gd name="T28" fmla="*/ 253 w 340"/>
                <a:gd name="T29" fmla="*/ 84 h 159"/>
                <a:gd name="T30" fmla="*/ 246 w 340"/>
                <a:gd name="T31" fmla="*/ 80 h 159"/>
                <a:gd name="T32" fmla="*/ 239 w 340"/>
                <a:gd name="T33" fmla="*/ 75 h 159"/>
                <a:gd name="T34" fmla="*/ 232 w 340"/>
                <a:gd name="T35" fmla="*/ 71 h 159"/>
                <a:gd name="T36" fmla="*/ 225 w 340"/>
                <a:gd name="T37" fmla="*/ 67 h 159"/>
                <a:gd name="T38" fmla="*/ 217 w 340"/>
                <a:gd name="T39" fmla="*/ 63 h 159"/>
                <a:gd name="T40" fmla="*/ 210 w 340"/>
                <a:gd name="T41" fmla="*/ 58 h 159"/>
                <a:gd name="T42" fmla="*/ 203 w 340"/>
                <a:gd name="T43" fmla="*/ 55 h 159"/>
                <a:gd name="T44" fmla="*/ 195 w 340"/>
                <a:gd name="T45" fmla="*/ 51 h 159"/>
                <a:gd name="T46" fmla="*/ 188 w 340"/>
                <a:gd name="T47" fmla="*/ 47 h 159"/>
                <a:gd name="T48" fmla="*/ 180 w 340"/>
                <a:gd name="T49" fmla="*/ 44 h 159"/>
                <a:gd name="T50" fmla="*/ 172 w 340"/>
                <a:gd name="T51" fmla="*/ 40 h 159"/>
                <a:gd name="T52" fmla="*/ 165 w 340"/>
                <a:gd name="T53" fmla="*/ 37 h 159"/>
                <a:gd name="T54" fmla="*/ 157 w 340"/>
                <a:gd name="T55" fmla="*/ 34 h 159"/>
                <a:gd name="T56" fmla="*/ 149 w 340"/>
                <a:gd name="T57" fmla="*/ 31 h 159"/>
                <a:gd name="T58" fmla="*/ 141 w 340"/>
                <a:gd name="T59" fmla="*/ 28 h 159"/>
                <a:gd name="T60" fmla="*/ 133 w 340"/>
                <a:gd name="T61" fmla="*/ 26 h 159"/>
                <a:gd name="T62" fmla="*/ 125 w 340"/>
                <a:gd name="T63" fmla="*/ 23 h 159"/>
                <a:gd name="T64" fmla="*/ 117 w 340"/>
                <a:gd name="T65" fmla="*/ 20 h 159"/>
                <a:gd name="T66" fmla="*/ 109 w 340"/>
                <a:gd name="T67" fmla="*/ 18 h 159"/>
                <a:gd name="T68" fmla="*/ 101 w 340"/>
                <a:gd name="T69" fmla="*/ 16 h 159"/>
                <a:gd name="T70" fmla="*/ 92 w 340"/>
                <a:gd name="T71" fmla="*/ 14 h 159"/>
                <a:gd name="T72" fmla="*/ 84 w 340"/>
                <a:gd name="T73" fmla="*/ 12 h 159"/>
                <a:gd name="T74" fmla="*/ 76 w 340"/>
                <a:gd name="T75" fmla="*/ 10 h 159"/>
                <a:gd name="T76" fmla="*/ 68 w 340"/>
                <a:gd name="T77" fmla="*/ 8 h 159"/>
                <a:gd name="T78" fmla="*/ 59 w 340"/>
                <a:gd name="T79" fmla="*/ 7 h 159"/>
                <a:gd name="T80" fmla="*/ 51 w 340"/>
                <a:gd name="T81" fmla="*/ 5 h 159"/>
                <a:gd name="T82" fmla="*/ 43 w 340"/>
                <a:gd name="T83" fmla="*/ 4 h 159"/>
                <a:gd name="T84" fmla="*/ 34 w 340"/>
                <a:gd name="T85" fmla="*/ 3 h 159"/>
                <a:gd name="T86" fmla="*/ 26 w 340"/>
                <a:gd name="T87" fmla="*/ 2 h 159"/>
                <a:gd name="T88" fmla="*/ 17 w 340"/>
                <a:gd name="T89" fmla="*/ 1 h 159"/>
                <a:gd name="T90" fmla="*/ 9 w 340"/>
                <a:gd name="T91" fmla="*/ 0 h 159"/>
                <a:gd name="T92" fmla="*/ 0 w 340"/>
                <a:gd name="T93" fmla="*/ 0 h 15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40"/>
                <a:gd name="T142" fmla="*/ 0 h 159"/>
                <a:gd name="T143" fmla="*/ 340 w 340"/>
                <a:gd name="T144" fmla="*/ 159 h 15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40" h="159">
                  <a:moveTo>
                    <a:pt x="340" y="159"/>
                  </a:moveTo>
                  <a:lnTo>
                    <a:pt x="335" y="153"/>
                  </a:lnTo>
                  <a:lnTo>
                    <a:pt x="329" y="147"/>
                  </a:lnTo>
                  <a:lnTo>
                    <a:pt x="323" y="141"/>
                  </a:lnTo>
                  <a:lnTo>
                    <a:pt x="317" y="136"/>
                  </a:lnTo>
                  <a:lnTo>
                    <a:pt x="311" y="130"/>
                  </a:lnTo>
                  <a:lnTo>
                    <a:pt x="305" y="125"/>
                  </a:lnTo>
                  <a:lnTo>
                    <a:pt x="299" y="119"/>
                  </a:lnTo>
                  <a:lnTo>
                    <a:pt x="293" y="114"/>
                  </a:lnTo>
                  <a:lnTo>
                    <a:pt x="286" y="109"/>
                  </a:lnTo>
                  <a:lnTo>
                    <a:pt x="280" y="104"/>
                  </a:lnTo>
                  <a:lnTo>
                    <a:pt x="273" y="99"/>
                  </a:lnTo>
                  <a:lnTo>
                    <a:pt x="267" y="94"/>
                  </a:lnTo>
                  <a:lnTo>
                    <a:pt x="260" y="89"/>
                  </a:lnTo>
                  <a:lnTo>
                    <a:pt x="253" y="84"/>
                  </a:lnTo>
                  <a:lnTo>
                    <a:pt x="246" y="80"/>
                  </a:lnTo>
                  <a:lnTo>
                    <a:pt x="239" y="75"/>
                  </a:lnTo>
                  <a:lnTo>
                    <a:pt x="232" y="71"/>
                  </a:lnTo>
                  <a:lnTo>
                    <a:pt x="225" y="67"/>
                  </a:lnTo>
                  <a:lnTo>
                    <a:pt x="217" y="63"/>
                  </a:lnTo>
                  <a:lnTo>
                    <a:pt x="210" y="58"/>
                  </a:lnTo>
                  <a:lnTo>
                    <a:pt x="203" y="55"/>
                  </a:lnTo>
                  <a:lnTo>
                    <a:pt x="195" y="51"/>
                  </a:lnTo>
                  <a:lnTo>
                    <a:pt x="188" y="47"/>
                  </a:lnTo>
                  <a:lnTo>
                    <a:pt x="180" y="44"/>
                  </a:lnTo>
                  <a:lnTo>
                    <a:pt x="172" y="40"/>
                  </a:lnTo>
                  <a:lnTo>
                    <a:pt x="165" y="37"/>
                  </a:lnTo>
                  <a:lnTo>
                    <a:pt x="157" y="34"/>
                  </a:lnTo>
                  <a:lnTo>
                    <a:pt x="149" y="31"/>
                  </a:lnTo>
                  <a:lnTo>
                    <a:pt x="141" y="28"/>
                  </a:lnTo>
                  <a:lnTo>
                    <a:pt x="133" y="26"/>
                  </a:lnTo>
                  <a:lnTo>
                    <a:pt x="125" y="23"/>
                  </a:lnTo>
                  <a:lnTo>
                    <a:pt x="117" y="20"/>
                  </a:lnTo>
                  <a:lnTo>
                    <a:pt x="109" y="18"/>
                  </a:lnTo>
                  <a:lnTo>
                    <a:pt x="101" y="16"/>
                  </a:lnTo>
                  <a:lnTo>
                    <a:pt x="92" y="14"/>
                  </a:lnTo>
                  <a:lnTo>
                    <a:pt x="84" y="12"/>
                  </a:lnTo>
                  <a:lnTo>
                    <a:pt x="76" y="10"/>
                  </a:lnTo>
                  <a:lnTo>
                    <a:pt x="68" y="8"/>
                  </a:lnTo>
                  <a:lnTo>
                    <a:pt x="59" y="7"/>
                  </a:lnTo>
                  <a:lnTo>
                    <a:pt x="51" y="5"/>
                  </a:lnTo>
                  <a:lnTo>
                    <a:pt x="43" y="4"/>
                  </a:lnTo>
                  <a:lnTo>
                    <a:pt x="34" y="3"/>
                  </a:lnTo>
                  <a:lnTo>
                    <a:pt x="26" y="2"/>
                  </a:lnTo>
                  <a:lnTo>
                    <a:pt x="17" y="1"/>
                  </a:lnTo>
                  <a:lnTo>
                    <a:pt x="9" y="0"/>
                  </a:lnTo>
                  <a:lnTo>
                    <a:pt x="0" y="0"/>
                  </a:lnTo>
                </a:path>
              </a:pathLst>
            </a:cu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0" hangingPunct="0"/>
              <a:endParaRPr lang="en-US"/>
            </a:p>
          </p:txBody>
        </p:sp>
        <p:sp>
          <p:nvSpPr>
            <p:cNvPr id="21524" name="Freeform 31"/>
            <p:cNvSpPr>
              <a:spLocks/>
            </p:cNvSpPr>
            <p:nvPr/>
          </p:nvSpPr>
          <p:spPr bwMode="auto">
            <a:xfrm>
              <a:off x="1876" y="2427"/>
              <a:ext cx="86" cy="319"/>
            </a:xfrm>
            <a:custGeom>
              <a:avLst/>
              <a:gdLst>
                <a:gd name="T0" fmla="*/ 3 w 86"/>
                <a:gd name="T1" fmla="*/ 316 h 319"/>
                <a:gd name="T2" fmla="*/ 9 w 86"/>
                <a:gd name="T3" fmla="*/ 312 h 319"/>
                <a:gd name="T4" fmla="*/ 15 w 86"/>
                <a:gd name="T5" fmla="*/ 308 h 319"/>
                <a:gd name="T6" fmla="*/ 20 w 86"/>
                <a:gd name="T7" fmla="*/ 303 h 319"/>
                <a:gd name="T8" fmla="*/ 25 w 86"/>
                <a:gd name="T9" fmla="*/ 298 h 319"/>
                <a:gd name="T10" fmla="*/ 31 w 86"/>
                <a:gd name="T11" fmla="*/ 293 h 319"/>
                <a:gd name="T12" fmla="*/ 35 w 86"/>
                <a:gd name="T13" fmla="*/ 288 h 319"/>
                <a:gd name="T14" fmla="*/ 40 w 86"/>
                <a:gd name="T15" fmla="*/ 282 h 319"/>
                <a:gd name="T16" fmla="*/ 45 w 86"/>
                <a:gd name="T17" fmla="*/ 277 h 319"/>
                <a:gd name="T18" fmla="*/ 49 w 86"/>
                <a:gd name="T19" fmla="*/ 271 h 319"/>
                <a:gd name="T20" fmla="*/ 53 w 86"/>
                <a:gd name="T21" fmla="*/ 265 h 319"/>
                <a:gd name="T22" fmla="*/ 57 w 86"/>
                <a:gd name="T23" fmla="*/ 259 h 319"/>
                <a:gd name="T24" fmla="*/ 60 w 86"/>
                <a:gd name="T25" fmla="*/ 253 h 319"/>
                <a:gd name="T26" fmla="*/ 64 w 86"/>
                <a:gd name="T27" fmla="*/ 247 h 319"/>
                <a:gd name="T28" fmla="*/ 67 w 86"/>
                <a:gd name="T29" fmla="*/ 240 h 319"/>
                <a:gd name="T30" fmla="*/ 70 w 86"/>
                <a:gd name="T31" fmla="*/ 234 h 319"/>
                <a:gd name="T32" fmla="*/ 72 w 86"/>
                <a:gd name="T33" fmla="*/ 228 h 319"/>
                <a:gd name="T34" fmla="*/ 75 w 86"/>
                <a:gd name="T35" fmla="*/ 221 h 319"/>
                <a:gd name="T36" fmla="*/ 77 w 86"/>
                <a:gd name="T37" fmla="*/ 214 h 319"/>
                <a:gd name="T38" fmla="*/ 79 w 86"/>
                <a:gd name="T39" fmla="*/ 208 h 319"/>
                <a:gd name="T40" fmla="*/ 81 w 86"/>
                <a:gd name="T41" fmla="*/ 201 h 319"/>
                <a:gd name="T42" fmla="*/ 82 w 86"/>
                <a:gd name="T43" fmla="*/ 194 h 319"/>
                <a:gd name="T44" fmla="*/ 83 w 86"/>
                <a:gd name="T45" fmla="*/ 187 h 319"/>
                <a:gd name="T46" fmla="*/ 84 w 86"/>
                <a:gd name="T47" fmla="*/ 180 h 319"/>
                <a:gd name="T48" fmla="*/ 85 w 86"/>
                <a:gd name="T49" fmla="*/ 173 h 319"/>
                <a:gd name="T50" fmla="*/ 85 w 86"/>
                <a:gd name="T51" fmla="*/ 166 h 319"/>
                <a:gd name="T52" fmla="*/ 86 w 86"/>
                <a:gd name="T53" fmla="*/ 159 h 319"/>
                <a:gd name="T54" fmla="*/ 85 w 86"/>
                <a:gd name="T55" fmla="*/ 152 h 319"/>
                <a:gd name="T56" fmla="*/ 85 w 86"/>
                <a:gd name="T57" fmla="*/ 145 h 319"/>
                <a:gd name="T58" fmla="*/ 84 w 86"/>
                <a:gd name="T59" fmla="*/ 138 h 319"/>
                <a:gd name="T60" fmla="*/ 83 w 86"/>
                <a:gd name="T61" fmla="*/ 131 h 319"/>
                <a:gd name="T62" fmla="*/ 82 w 86"/>
                <a:gd name="T63" fmla="*/ 124 h 319"/>
                <a:gd name="T64" fmla="*/ 81 w 86"/>
                <a:gd name="T65" fmla="*/ 118 h 319"/>
                <a:gd name="T66" fmla="*/ 79 w 86"/>
                <a:gd name="T67" fmla="*/ 111 h 319"/>
                <a:gd name="T68" fmla="*/ 77 w 86"/>
                <a:gd name="T69" fmla="*/ 104 h 319"/>
                <a:gd name="T70" fmla="*/ 75 w 86"/>
                <a:gd name="T71" fmla="*/ 98 h 319"/>
                <a:gd name="T72" fmla="*/ 72 w 86"/>
                <a:gd name="T73" fmla="*/ 91 h 319"/>
                <a:gd name="T74" fmla="*/ 70 w 86"/>
                <a:gd name="T75" fmla="*/ 84 h 319"/>
                <a:gd name="T76" fmla="*/ 67 w 86"/>
                <a:gd name="T77" fmla="*/ 78 h 319"/>
                <a:gd name="T78" fmla="*/ 64 w 86"/>
                <a:gd name="T79" fmla="*/ 72 h 319"/>
                <a:gd name="T80" fmla="*/ 60 w 86"/>
                <a:gd name="T81" fmla="*/ 65 h 319"/>
                <a:gd name="T82" fmla="*/ 57 w 86"/>
                <a:gd name="T83" fmla="*/ 59 h 319"/>
                <a:gd name="T84" fmla="*/ 53 w 86"/>
                <a:gd name="T85" fmla="*/ 53 h 319"/>
                <a:gd name="T86" fmla="*/ 49 w 86"/>
                <a:gd name="T87" fmla="*/ 47 h 319"/>
                <a:gd name="T88" fmla="*/ 45 w 86"/>
                <a:gd name="T89" fmla="*/ 42 h 319"/>
                <a:gd name="T90" fmla="*/ 40 w 86"/>
                <a:gd name="T91" fmla="*/ 36 h 319"/>
                <a:gd name="T92" fmla="*/ 35 w 86"/>
                <a:gd name="T93" fmla="*/ 31 h 319"/>
                <a:gd name="T94" fmla="*/ 31 w 86"/>
                <a:gd name="T95" fmla="*/ 26 h 319"/>
                <a:gd name="T96" fmla="*/ 25 w 86"/>
                <a:gd name="T97" fmla="*/ 21 h 319"/>
                <a:gd name="T98" fmla="*/ 20 w 86"/>
                <a:gd name="T99" fmla="*/ 16 h 319"/>
                <a:gd name="T100" fmla="*/ 15 w 86"/>
                <a:gd name="T101" fmla="*/ 11 h 319"/>
                <a:gd name="T102" fmla="*/ 9 w 86"/>
                <a:gd name="T103" fmla="*/ 6 h 319"/>
                <a:gd name="T104" fmla="*/ 3 w 86"/>
                <a:gd name="T105" fmla="*/ 2 h 31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86"/>
                <a:gd name="T160" fmla="*/ 0 h 319"/>
                <a:gd name="T161" fmla="*/ 86 w 86"/>
                <a:gd name="T162" fmla="*/ 319 h 31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86" h="319">
                  <a:moveTo>
                    <a:pt x="0" y="319"/>
                  </a:moveTo>
                  <a:lnTo>
                    <a:pt x="3" y="316"/>
                  </a:lnTo>
                  <a:lnTo>
                    <a:pt x="6" y="314"/>
                  </a:lnTo>
                  <a:lnTo>
                    <a:pt x="9" y="312"/>
                  </a:lnTo>
                  <a:lnTo>
                    <a:pt x="12" y="310"/>
                  </a:lnTo>
                  <a:lnTo>
                    <a:pt x="15" y="308"/>
                  </a:lnTo>
                  <a:lnTo>
                    <a:pt x="17" y="305"/>
                  </a:lnTo>
                  <a:lnTo>
                    <a:pt x="20" y="303"/>
                  </a:lnTo>
                  <a:lnTo>
                    <a:pt x="23" y="300"/>
                  </a:lnTo>
                  <a:lnTo>
                    <a:pt x="25" y="298"/>
                  </a:lnTo>
                  <a:lnTo>
                    <a:pt x="28" y="295"/>
                  </a:lnTo>
                  <a:lnTo>
                    <a:pt x="31" y="293"/>
                  </a:lnTo>
                  <a:lnTo>
                    <a:pt x="33" y="290"/>
                  </a:lnTo>
                  <a:lnTo>
                    <a:pt x="35" y="288"/>
                  </a:lnTo>
                  <a:lnTo>
                    <a:pt x="38" y="285"/>
                  </a:lnTo>
                  <a:lnTo>
                    <a:pt x="40" y="282"/>
                  </a:lnTo>
                  <a:lnTo>
                    <a:pt x="42" y="279"/>
                  </a:lnTo>
                  <a:lnTo>
                    <a:pt x="45" y="277"/>
                  </a:lnTo>
                  <a:lnTo>
                    <a:pt x="47" y="274"/>
                  </a:lnTo>
                  <a:lnTo>
                    <a:pt x="49" y="271"/>
                  </a:lnTo>
                  <a:lnTo>
                    <a:pt x="51" y="268"/>
                  </a:lnTo>
                  <a:lnTo>
                    <a:pt x="53" y="265"/>
                  </a:lnTo>
                  <a:lnTo>
                    <a:pt x="55" y="262"/>
                  </a:lnTo>
                  <a:lnTo>
                    <a:pt x="57" y="259"/>
                  </a:lnTo>
                  <a:lnTo>
                    <a:pt x="59" y="256"/>
                  </a:lnTo>
                  <a:lnTo>
                    <a:pt x="60" y="253"/>
                  </a:lnTo>
                  <a:lnTo>
                    <a:pt x="62" y="250"/>
                  </a:lnTo>
                  <a:lnTo>
                    <a:pt x="64" y="247"/>
                  </a:lnTo>
                  <a:lnTo>
                    <a:pt x="65" y="244"/>
                  </a:lnTo>
                  <a:lnTo>
                    <a:pt x="67" y="240"/>
                  </a:lnTo>
                  <a:lnTo>
                    <a:pt x="68" y="237"/>
                  </a:lnTo>
                  <a:lnTo>
                    <a:pt x="70" y="234"/>
                  </a:lnTo>
                  <a:lnTo>
                    <a:pt x="71" y="231"/>
                  </a:lnTo>
                  <a:lnTo>
                    <a:pt x="72" y="228"/>
                  </a:lnTo>
                  <a:lnTo>
                    <a:pt x="74" y="224"/>
                  </a:lnTo>
                  <a:lnTo>
                    <a:pt x="75" y="221"/>
                  </a:lnTo>
                  <a:lnTo>
                    <a:pt x="76" y="218"/>
                  </a:lnTo>
                  <a:lnTo>
                    <a:pt x="77" y="214"/>
                  </a:lnTo>
                  <a:lnTo>
                    <a:pt x="78" y="211"/>
                  </a:lnTo>
                  <a:lnTo>
                    <a:pt x="79" y="208"/>
                  </a:lnTo>
                  <a:lnTo>
                    <a:pt x="80" y="204"/>
                  </a:lnTo>
                  <a:lnTo>
                    <a:pt x="81" y="201"/>
                  </a:lnTo>
                  <a:lnTo>
                    <a:pt x="82" y="197"/>
                  </a:lnTo>
                  <a:lnTo>
                    <a:pt x="82" y="194"/>
                  </a:lnTo>
                  <a:lnTo>
                    <a:pt x="83" y="191"/>
                  </a:lnTo>
                  <a:lnTo>
                    <a:pt x="83" y="187"/>
                  </a:lnTo>
                  <a:lnTo>
                    <a:pt x="84" y="183"/>
                  </a:lnTo>
                  <a:lnTo>
                    <a:pt x="84" y="180"/>
                  </a:lnTo>
                  <a:lnTo>
                    <a:pt x="85" y="177"/>
                  </a:lnTo>
                  <a:lnTo>
                    <a:pt x="85" y="173"/>
                  </a:lnTo>
                  <a:lnTo>
                    <a:pt x="85" y="170"/>
                  </a:lnTo>
                  <a:lnTo>
                    <a:pt x="85" y="166"/>
                  </a:lnTo>
                  <a:lnTo>
                    <a:pt x="85" y="163"/>
                  </a:lnTo>
                  <a:lnTo>
                    <a:pt x="86" y="159"/>
                  </a:lnTo>
                  <a:lnTo>
                    <a:pt x="85" y="156"/>
                  </a:lnTo>
                  <a:lnTo>
                    <a:pt x="85" y="152"/>
                  </a:lnTo>
                  <a:lnTo>
                    <a:pt x="85" y="149"/>
                  </a:lnTo>
                  <a:lnTo>
                    <a:pt x="85" y="145"/>
                  </a:lnTo>
                  <a:lnTo>
                    <a:pt x="85" y="142"/>
                  </a:lnTo>
                  <a:lnTo>
                    <a:pt x="84" y="138"/>
                  </a:lnTo>
                  <a:lnTo>
                    <a:pt x="84" y="135"/>
                  </a:lnTo>
                  <a:lnTo>
                    <a:pt x="83" y="131"/>
                  </a:lnTo>
                  <a:lnTo>
                    <a:pt x="83" y="128"/>
                  </a:lnTo>
                  <a:lnTo>
                    <a:pt x="82" y="124"/>
                  </a:lnTo>
                  <a:lnTo>
                    <a:pt x="82" y="121"/>
                  </a:lnTo>
                  <a:lnTo>
                    <a:pt x="81" y="118"/>
                  </a:lnTo>
                  <a:lnTo>
                    <a:pt x="80" y="114"/>
                  </a:lnTo>
                  <a:lnTo>
                    <a:pt x="79" y="111"/>
                  </a:lnTo>
                  <a:lnTo>
                    <a:pt x="78" y="108"/>
                  </a:lnTo>
                  <a:lnTo>
                    <a:pt x="77" y="104"/>
                  </a:lnTo>
                  <a:lnTo>
                    <a:pt x="76" y="101"/>
                  </a:lnTo>
                  <a:lnTo>
                    <a:pt x="75" y="98"/>
                  </a:lnTo>
                  <a:lnTo>
                    <a:pt x="74" y="94"/>
                  </a:lnTo>
                  <a:lnTo>
                    <a:pt x="72" y="91"/>
                  </a:lnTo>
                  <a:lnTo>
                    <a:pt x="71" y="88"/>
                  </a:lnTo>
                  <a:lnTo>
                    <a:pt x="70" y="84"/>
                  </a:lnTo>
                  <a:lnTo>
                    <a:pt x="68" y="81"/>
                  </a:lnTo>
                  <a:lnTo>
                    <a:pt x="67" y="78"/>
                  </a:lnTo>
                  <a:lnTo>
                    <a:pt x="65" y="75"/>
                  </a:lnTo>
                  <a:lnTo>
                    <a:pt x="64" y="72"/>
                  </a:lnTo>
                  <a:lnTo>
                    <a:pt x="62" y="69"/>
                  </a:lnTo>
                  <a:lnTo>
                    <a:pt x="60" y="65"/>
                  </a:lnTo>
                  <a:lnTo>
                    <a:pt x="59" y="62"/>
                  </a:lnTo>
                  <a:lnTo>
                    <a:pt x="57" y="59"/>
                  </a:lnTo>
                  <a:lnTo>
                    <a:pt x="55" y="56"/>
                  </a:lnTo>
                  <a:lnTo>
                    <a:pt x="53" y="53"/>
                  </a:lnTo>
                  <a:lnTo>
                    <a:pt x="51" y="50"/>
                  </a:lnTo>
                  <a:lnTo>
                    <a:pt x="49" y="47"/>
                  </a:lnTo>
                  <a:lnTo>
                    <a:pt x="47" y="45"/>
                  </a:lnTo>
                  <a:lnTo>
                    <a:pt x="45" y="42"/>
                  </a:lnTo>
                  <a:lnTo>
                    <a:pt x="42" y="39"/>
                  </a:lnTo>
                  <a:lnTo>
                    <a:pt x="40" y="36"/>
                  </a:lnTo>
                  <a:lnTo>
                    <a:pt x="38" y="34"/>
                  </a:lnTo>
                  <a:lnTo>
                    <a:pt x="35" y="31"/>
                  </a:lnTo>
                  <a:lnTo>
                    <a:pt x="33" y="28"/>
                  </a:lnTo>
                  <a:lnTo>
                    <a:pt x="31" y="26"/>
                  </a:lnTo>
                  <a:lnTo>
                    <a:pt x="28" y="23"/>
                  </a:lnTo>
                  <a:lnTo>
                    <a:pt x="25" y="21"/>
                  </a:lnTo>
                  <a:lnTo>
                    <a:pt x="23" y="18"/>
                  </a:lnTo>
                  <a:lnTo>
                    <a:pt x="20" y="16"/>
                  </a:lnTo>
                  <a:lnTo>
                    <a:pt x="17" y="13"/>
                  </a:lnTo>
                  <a:lnTo>
                    <a:pt x="15" y="11"/>
                  </a:lnTo>
                  <a:lnTo>
                    <a:pt x="12" y="9"/>
                  </a:lnTo>
                  <a:lnTo>
                    <a:pt x="9" y="6"/>
                  </a:lnTo>
                  <a:lnTo>
                    <a:pt x="6" y="4"/>
                  </a:lnTo>
                  <a:lnTo>
                    <a:pt x="3" y="2"/>
                  </a:lnTo>
                  <a:lnTo>
                    <a:pt x="0" y="0"/>
                  </a:lnTo>
                </a:path>
              </a:pathLst>
            </a:cu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0" hangingPunct="0"/>
              <a:endParaRPr lang="en-US"/>
            </a:p>
          </p:txBody>
        </p:sp>
        <p:sp>
          <p:nvSpPr>
            <p:cNvPr id="21525" name="Freeform 32"/>
            <p:cNvSpPr>
              <a:spLocks/>
            </p:cNvSpPr>
            <p:nvPr/>
          </p:nvSpPr>
          <p:spPr bwMode="auto">
            <a:xfrm>
              <a:off x="1536" y="2108"/>
              <a:ext cx="340" cy="159"/>
            </a:xfrm>
            <a:custGeom>
              <a:avLst/>
              <a:gdLst>
                <a:gd name="T0" fmla="*/ 340 w 340"/>
                <a:gd name="T1" fmla="*/ 154 h 159"/>
                <a:gd name="T2" fmla="*/ 340 w 340"/>
                <a:gd name="T3" fmla="*/ 146 h 159"/>
                <a:gd name="T4" fmla="*/ 339 w 340"/>
                <a:gd name="T5" fmla="*/ 137 h 159"/>
                <a:gd name="T6" fmla="*/ 337 w 340"/>
                <a:gd name="T7" fmla="*/ 129 h 159"/>
                <a:gd name="T8" fmla="*/ 335 w 340"/>
                <a:gd name="T9" fmla="*/ 121 h 159"/>
                <a:gd name="T10" fmla="*/ 333 w 340"/>
                <a:gd name="T11" fmla="*/ 113 h 159"/>
                <a:gd name="T12" fmla="*/ 330 w 340"/>
                <a:gd name="T13" fmla="*/ 105 h 159"/>
                <a:gd name="T14" fmla="*/ 327 w 340"/>
                <a:gd name="T15" fmla="*/ 97 h 159"/>
                <a:gd name="T16" fmla="*/ 323 w 340"/>
                <a:gd name="T17" fmla="*/ 89 h 159"/>
                <a:gd name="T18" fmla="*/ 319 w 340"/>
                <a:gd name="T19" fmla="*/ 82 h 159"/>
                <a:gd name="T20" fmla="*/ 315 w 340"/>
                <a:gd name="T21" fmla="*/ 75 h 159"/>
                <a:gd name="T22" fmla="*/ 310 w 340"/>
                <a:gd name="T23" fmla="*/ 68 h 159"/>
                <a:gd name="T24" fmla="*/ 304 w 340"/>
                <a:gd name="T25" fmla="*/ 61 h 159"/>
                <a:gd name="T26" fmla="*/ 299 w 340"/>
                <a:gd name="T27" fmla="*/ 55 h 159"/>
                <a:gd name="T28" fmla="*/ 293 w 340"/>
                <a:gd name="T29" fmla="*/ 49 h 159"/>
                <a:gd name="T30" fmla="*/ 286 w 340"/>
                <a:gd name="T31" fmla="*/ 43 h 159"/>
                <a:gd name="T32" fmla="*/ 280 w 340"/>
                <a:gd name="T33" fmla="*/ 37 h 159"/>
                <a:gd name="T34" fmla="*/ 273 w 340"/>
                <a:gd name="T35" fmla="*/ 32 h 159"/>
                <a:gd name="T36" fmla="*/ 265 w 340"/>
                <a:gd name="T37" fmla="*/ 27 h 159"/>
                <a:gd name="T38" fmla="*/ 258 w 340"/>
                <a:gd name="T39" fmla="*/ 23 h 159"/>
                <a:gd name="T40" fmla="*/ 250 w 340"/>
                <a:gd name="T41" fmla="*/ 19 h 159"/>
                <a:gd name="T42" fmla="*/ 242 w 340"/>
                <a:gd name="T43" fmla="*/ 15 h 159"/>
                <a:gd name="T44" fmla="*/ 234 w 340"/>
                <a:gd name="T45" fmla="*/ 12 h 159"/>
                <a:gd name="T46" fmla="*/ 226 w 340"/>
                <a:gd name="T47" fmla="*/ 9 h 159"/>
                <a:gd name="T48" fmla="*/ 217 w 340"/>
                <a:gd name="T49" fmla="*/ 6 h 159"/>
                <a:gd name="T50" fmla="*/ 209 w 340"/>
                <a:gd name="T51" fmla="*/ 4 h 159"/>
                <a:gd name="T52" fmla="*/ 200 w 340"/>
                <a:gd name="T53" fmla="*/ 2 h 159"/>
                <a:gd name="T54" fmla="*/ 191 w 340"/>
                <a:gd name="T55" fmla="*/ 1 h 159"/>
                <a:gd name="T56" fmla="*/ 182 w 340"/>
                <a:gd name="T57" fmla="*/ 0 h 159"/>
                <a:gd name="T58" fmla="*/ 173 w 340"/>
                <a:gd name="T59" fmla="*/ 0 h 159"/>
                <a:gd name="T60" fmla="*/ 164 w 340"/>
                <a:gd name="T61" fmla="*/ 0 h 159"/>
                <a:gd name="T62" fmla="*/ 156 w 340"/>
                <a:gd name="T63" fmla="*/ 1 h 159"/>
                <a:gd name="T64" fmla="*/ 147 w 340"/>
                <a:gd name="T65" fmla="*/ 1 h 159"/>
                <a:gd name="T66" fmla="*/ 138 w 340"/>
                <a:gd name="T67" fmla="*/ 3 h 159"/>
                <a:gd name="T68" fmla="*/ 129 w 340"/>
                <a:gd name="T69" fmla="*/ 5 h 159"/>
                <a:gd name="T70" fmla="*/ 121 w 340"/>
                <a:gd name="T71" fmla="*/ 7 h 159"/>
                <a:gd name="T72" fmla="*/ 112 w 340"/>
                <a:gd name="T73" fmla="*/ 10 h 159"/>
                <a:gd name="T74" fmla="*/ 104 w 340"/>
                <a:gd name="T75" fmla="*/ 13 h 159"/>
                <a:gd name="T76" fmla="*/ 96 w 340"/>
                <a:gd name="T77" fmla="*/ 16 h 159"/>
                <a:gd name="T78" fmla="*/ 88 w 340"/>
                <a:gd name="T79" fmla="*/ 20 h 159"/>
                <a:gd name="T80" fmla="*/ 80 w 340"/>
                <a:gd name="T81" fmla="*/ 24 h 159"/>
                <a:gd name="T82" fmla="*/ 73 w 340"/>
                <a:gd name="T83" fmla="*/ 29 h 159"/>
                <a:gd name="T84" fmla="*/ 66 w 340"/>
                <a:gd name="T85" fmla="*/ 34 h 159"/>
                <a:gd name="T86" fmla="*/ 59 w 340"/>
                <a:gd name="T87" fmla="*/ 39 h 159"/>
                <a:gd name="T88" fmla="*/ 52 w 340"/>
                <a:gd name="T89" fmla="*/ 45 h 159"/>
                <a:gd name="T90" fmla="*/ 46 w 340"/>
                <a:gd name="T91" fmla="*/ 51 h 159"/>
                <a:gd name="T92" fmla="*/ 40 w 340"/>
                <a:gd name="T93" fmla="*/ 57 h 159"/>
                <a:gd name="T94" fmla="*/ 35 w 340"/>
                <a:gd name="T95" fmla="*/ 64 h 159"/>
                <a:gd name="T96" fmla="*/ 29 w 340"/>
                <a:gd name="T97" fmla="*/ 70 h 159"/>
                <a:gd name="T98" fmla="*/ 25 w 340"/>
                <a:gd name="T99" fmla="*/ 77 h 159"/>
                <a:gd name="T100" fmla="*/ 20 w 340"/>
                <a:gd name="T101" fmla="*/ 84 h 159"/>
                <a:gd name="T102" fmla="*/ 16 w 340"/>
                <a:gd name="T103" fmla="*/ 92 h 159"/>
                <a:gd name="T104" fmla="*/ 13 w 340"/>
                <a:gd name="T105" fmla="*/ 100 h 159"/>
                <a:gd name="T106" fmla="*/ 10 w 340"/>
                <a:gd name="T107" fmla="*/ 107 h 159"/>
                <a:gd name="T108" fmla="*/ 7 w 340"/>
                <a:gd name="T109" fmla="*/ 116 h 159"/>
                <a:gd name="T110" fmla="*/ 5 w 340"/>
                <a:gd name="T111" fmla="*/ 124 h 159"/>
                <a:gd name="T112" fmla="*/ 3 w 340"/>
                <a:gd name="T113" fmla="*/ 132 h 159"/>
                <a:gd name="T114" fmla="*/ 2 w 340"/>
                <a:gd name="T115" fmla="*/ 140 h 159"/>
                <a:gd name="T116" fmla="*/ 1 w 340"/>
                <a:gd name="T117" fmla="*/ 148 h 159"/>
                <a:gd name="T118" fmla="*/ 0 w 340"/>
                <a:gd name="T119" fmla="*/ 157 h 15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40"/>
                <a:gd name="T181" fmla="*/ 0 h 159"/>
                <a:gd name="T182" fmla="*/ 340 w 340"/>
                <a:gd name="T183" fmla="*/ 159 h 15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40" h="159">
                  <a:moveTo>
                    <a:pt x="340" y="159"/>
                  </a:moveTo>
                  <a:lnTo>
                    <a:pt x="340" y="157"/>
                  </a:lnTo>
                  <a:lnTo>
                    <a:pt x="340" y="154"/>
                  </a:lnTo>
                  <a:lnTo>
                    <a:pt x="340" y="151"/>
                  </a:lnTo>
                  <a:lnTo>
                    <a:pt x="340" y="148"/>
                  </a:lnTo>
                  <a:lnTo>
                    <a:pt x="340" y="146"/>
                  </a:lnTo>
                  <a:lnTo>
                    <a:pt x="339" y="143"/>
                  </a:lnTo>
                  <a:lnTo>
                    <a:pt x="339" y="140"/>
                  </a:lnTo>
                  <a:lnTo>
                    <a:pt x="339" y="137"/>
                  </a:lnTo>
                  <a:lnTo>
                    <a:pt x="338" y="134"/>
                  </a:lnTo>
                  <a:lnTo>
                    <a:pt x="338" y="132"/>
                  </a:lnTo>
                  <a:lnTo>
                    <a:pt x="337" y="129"/>
                  </a:lnTo>
                  <a:lnTo>
                    <a:pt x="337" y="126"/>
                  </a:lnTo>
                  <a:lnTo>
                    <a:pt x="336" y="124"/>
                  </a:lnTo>
                  <a:lnTo>
                    <a:pt x="335" y="121"/>
                  </a:lnTo>
                  <a:lnTo>
                    <a:pt x="335" y="118"/>
                  </a:lnTo>
                  <a:lnTo>
                    <a:pt x="334" y="116"/>
                  </a:lnTo>
                  <a:lnTo>
                    <a:pt x="333" y="113"/>
                  </a:lnTo>
                  <a:lnTo>
                    <a:pt x="332" y="110"/>
                  </a:lnTo>
                  <a:lnTo>
                    <a:pt x="331" y="107"/>
                  </a:lnTo>
                  <a:lnTo>
                    <a:pt x="330" y="105"/>
                  </a:lnTo>
                  <a:lnTo>
                    <a:pt x="329" y="102"/>
                  </a:lnTo>
                  <a:lnTo>
                    <a:pt x="328" y="100"/>
                  </a:lnTo>
                  <a:lnTo>
                    <a:pt x="327" y="97"/>
                  </a:lnTo>
                  <a:lnTo>
                    <a:pt x="326" y="95"/>
                  </a:lnTo>
                  <a:lnTo>
                    <a:pt x="324" y="92"/>
                  </a:lnTo>
                  <a:lnTo>
                    <a:pt x="323" y="89"/>
                  </a:lnTo>
                  <a:lnTo>
                    <a:pt x="322" y="87"/>
                  </a:lnTo>
                  <a:lnTo>
                    <a:pt x="320" y="84"/>
                  </a:lnTo>
                  <a:lnTo>
                    <a:pt x="319" y="82"/>
                  </a:lnTo>
                  <a:lnTo>
                    <a:pt x="318" y="80"/>
                  </a:lnTo>
                  <a:lnTo>
                    <a:pt x="316" y="77"/>
                  </a:lnTo>
                  <a:lnTo>
                    <a:pt x="315" y="75"/>
                  </a:lnTo>
                  <a:lnTo>
                    <a:pt x="313" y="73"/>
                  </a:lnTo>
                  <a:lnTo>
                    <a:pt x="311" y="70"/>
                  </a:lnTo>
                  <a:lnTo>
                    <a:pt x="310" y="68"/>
                  </a:lnTo>
                  <a:lnTo>
                    <a:pt x="308" y="66"/>
                  </a:lnTo>
                  <a:lnTo>
                    <a:pt x="306" y="64"/>
                  </a:lnTo>
                  <a:lnTo>
                    <a:pt x="304" y="61"/>
                  </a:lnTo>
                  <a:lnTo>
                    <a:pt x="303" y="59"/>
                  </a:lnTo>
                  <a:lnTo>
                    <a:pt x="301" y="57"/>
                  </a:lnTo>
                  <a:lnTo>
                    <a:pt x="299" y="55"/>
                  </a:lnTo>
                  <a:lnTo>
                    <a:pt x="297" y="53"/>
                  </a:lnTo>
                  <a:lnTo>
                    <a:pt x="295" y="51"/>
                  </a:lnTo>
                  <a:lnTo>
                    <a:pt x="293" y="49"/>
                  </a:lnTo>
                  <a:lnTo>
                    <a:pt x="291" y="47"/>
                  </a:lnTo>
                  <a:lnTo>
                    <a:pt x="289" y="45"/>
                  </a:lnTo>
                  <a:lnTo>
                    <a:pt x="286" y="43"/>
                  </a:lnTo>
                  <a:lnTo>
                    <a:pt x="284" y="41"/>
                  </a:lnTo>
                  <a:lnTo>
                    <a:pt x="282" y="39"/>
                  </a:lnTo>
                  <a:lnTo>
                    <a:pt x="280" y="37"/>
                  </a:lnTo>
                  <a:lnTo>
                    <a:pt x="277" y="36"/>
                  </a:lnTo>
                  <a:lnTo>
                    <a:pt x="275" y="34"/>
                  </a:lnTo>
                  <a:lnTo>
                    <a:pt x="273" y="32"/>
                  </a:lnTo>
                  <a:lnTo>
                    <a:pt x="270" y="30"/>
                  </a:lnTo>
                  <a:lnTo>
                    <a:pt x="268" y="29"/>
                  </a:lnTo>
                  <a:lnTo>
                    <a:pt x="265" y="27"/>
                  </a:lnTo>
                  <a:lnTo>
                    <a:pt x="263" y="26"/>
                  </a:lnTo>
                  <a:lnTo>
                    <a:pt x="261" y="24"/>
                  </a:lnTo>
                  <a:lnTo>
                    <a:pt x="258" y="23"/>
                  </a:lnTo>
                  <a:lnTo>
                    <a:pt x="255" y="21"/>
                  </a:lnTo>
                  <a:lnTo>
                    <a:pt x="253" y="20"/>
                  </a:lnTo>
                  <a:lnTo>
                    <a:pt x="250" y="19"/>
                  </a:lnTo>
                  <a:lnTo>
                    <a:pt x="248" y="17"/>
                  </a:lnTo>
                  <a:lnTo>
                    <a:pt x="245" y="16"/>
                  </a:lnTo>
                  <a:lnTo>
                    <a:pt x="242" y="15"/>
                  </a:lnTo>
                  <a:lnTo>
                    <a:pt x="240" y="14"/>
                  </a:lnTo>
                  <a:lnTo>
                    <a:pt x="237" y="13"/>
                  </a:lnTo>
                  <a:lnTo>
                    <a:pt x="234" y="12"/>
                  </a:lnTo>
                  <a:lnTo>
                    <a:pt x="231" y="11"/>
                  </a:lnTo>
                  <a:lnTo>
                    <a:pt x="229" y="10"/>
                  </a:lnTo>
                  <a:lnTo>
                    <a:pt x="226" y="9"/>
                  </a:lnTo>
                  <a:lnTo>
                    <a:pt x="223" y="8"/>
                  </a:lnTo>
                  <a:lnTo>
                    <a:pt x="220" y="7"/>
                  </a:lnTo>
                  <a:lnTo>
                    <a:pt x="217" y="6"/>
                  </a:lnTo>
                  <a:lnTo>
                    <a:pt x="214" y="5"/>
                  </a:lnTo>
                  <a:lnTo>
                    <a:pt x="212" y="5"/>
                  </a:lnTo>
                  <a:lnTo>
                    <a:pt x="209" y="4"/>
                  </a:lnTo>
                  <a:lnTo>
                    <a:pt x="206" y="4"/>
                  </a:lnTo>
                  <a:lnTo>
                    <a:pt x="203" y="3"/>
                  </a:lnTo>
                  <a:lnTo>
                    <a:pt x="200" y="2"/>
                  </a:lnTo>
                  <a:lnTo>
                    <a:pt x="197" y="2"/>
                  </a:lnTo>
                  <a:lnTo>
                    <a:pt x="194" y="1"/>
                  </a:lnTo>
                  <a:lnTo>
                    <a:pt x="191" y="1"/>
                  </a:lnTo>
                  <a:lnTo>
                    <a:pt x="188" y="1"/>
                  </a:lnTo>
                  <a:lnTo>
                    <a:pt x="185" y="1"/>
                  </a:lnTo>
                  <a:lnTo>
                    <a:pt x="182" y="0"/>
                  </a:lnTo>
                  <a:lnTo>
                    <a:pt x="179" y="0"/>
                  </a:lnTo>
                  <a:lnTo>
                    <a:pt x="176" y="0"/>
                  </a:lnTo>
                  <a:lnTo>
                    <a:pt x="173" y="0"/>
                  </a:lnTo>
                  <a:lnTo>
                    <a:pt x="170" y="0"/>
                  </a:lnTo>
                  <a:lnTo>
                    <a:pt x="167" y="0"/>
                  </a:lnTo>
                  <a:lnTo>
                    <a:pt x="164" y="0"/>
                  </a:lnTo>
                  <a:lnTo>
                    <a:pt x="161" y="0"/>
                  </a:lnTo>
                  <a:lnTo>
                    <a:pt x="159" y="0"/>
                  </a:lnTo>
                  <a:lnTo>
                    <a:pt x="156" y="1"/>
                  </a:lnTo>
                  <a:lnTo>
                    <a:pt x="153" y="1"/>
                  </a:lnTo>
                  <a:lnTo>
                    <a:pt x="150" y="1"/>
                  </a:lnTo>
                  <a:lnTo>
                    <a:pt x="147" y="1"/>
                  </a:lnTo>
                  <a:lnTo>
                    <a:pt x="144" y="2"/>
                  </a:lnTo>
                  <a:lnTo>
                    <a:pt x="141" y="2"/>
                  </a:lnTo>
                  <a:lnTo>
                    <a:pt x="138" y="3"/>
                  </a:lnTo>
                  <a:lnTo>
                    <a:pt x="135" y="4"/>
                  </a:lnTo>
                  <a:lnTo>
                    <a:pt x="132" y="4"/>
                  </a:lnTo>
                  <a:lnTo>
                    <a:pt x="129" y="5"/>
                  </a:lnTo>
                  <a:lnTo>
                    <a:pt x="126" y="5"/>
                  </a:lnTo>
                  <a:lnTo>
                    <a:pt x="123" y="6"/>
                  </a:lnTo>
                  <a:lnTo>
                    <a:pt x="121" y="7"/>
                  </a:lnTo>
                  <a:lnTo>
                    <a:pt x="118" y="8"/>
                  </a:lnTo>
                  <a:lnTo>
                    <a:pt x="115" y="9"/>
                  </a:lnTo>
                  <a:lnTo>
                    <a:pt x="112" y="10"/>
                  </a:lnTo>
                  <a:lnTo>
                    <a:pt x="110" y="11"/>
                  </a:lnTo>
                  <a:lnTo>
                    <a:pt x="107" y="12"/>
                  </a:lnTo>
                  <a:lnTo>
                    <a:pt x="104" y="13"/>
                  </a:lnTo>
                  <a:lnTo>
                    <a:pt x="101" y="14"/>
                  </a:lnTo>
                  <a:lnTo>
                    <a:pt x="98" y="15"/>
                  </a:lnTo>
                  <a:lnTo>
                    <a:pt x="96" y="16"/>
                  </a:lnTo>
                  <a:lnTo>
                    <a:pt x="93" y="17"/>
                  </a:lnTo>
                  <a:lnTo>
                    <a:pt x="91" y="19"/>
                  </a:lnTo>
                  <a:lnTo>
                    <a:pt x="88" y="20"/>
                  </a:lnTo>
                  <a:lnTo>
                    <a:pt x="85" y="21"/>
                  </a:lnTo>
                  <a:lnTo>
                    <a:pt x="83" y="23"/>
                  </a:lnTo>
                  <a:lnTo>
                    <a:pt x="80" y="24"/>
                  </a:lnTo>
                  <a:lnTo>
                    <a:pt x="78" y="26"/>
                  </a:lnTo>
                  <a:lnTo>
                    <a:pt x="75" y="27"/>
                  </a:lnTo>
                  <a:lnTo>
                    <a:pt x="73" y="29"/>
                  </a:lnTo>
                  <a:lnTo>
                    <a:pt x="70" y="30"/>
                  </a:lnTo>
                  <a:lnTo>
                    <a:pt x="68" y="32"/>
                  </a:lnTo>
                  <a:lnTo>
                    <a:pt x="66" y="34"/>
                  </a:lnTo>
                  <a:lnTo>
                    <a:pt x="63" y="36"/>
                  </a:lnTo>
                  <a:lnTo>
                    <a:pt x="61" y="37"/>
                  </a:lnTo>
                  <a:lnTo>
                    <a:pt x="59" y="39"/>
                  </a:lnTo>
                  <a:lnTo>
                    <a:pt x="57" y="41"/>
                  </a:lnTo>
                  <a:lnTo>
                    <a:pt x="55" y="43"/>
                  </a:lnTo>
                  <a:lnTo>
                    <a:pt x="52" y="45"/>
                  </a:lnTo>
                  <a:lnTo>
                    <a:pt x="50" y="47"/>
                  </a:lnTo>
                  <a:lnTo>
                    <a:pt x="48" y="49"/>
                  </a:lnTo>
                  <a:lnTo>
                    <a:pt x="46" y="51"/>
                  </a:lnTo>
                  <a:lnTo>
                    <a:pt x="44" y="53"/>
                  </a:lnTo>
                  <a:lnTo>
                    <a:pt x="42" y="55"/>
                  </a:lnTo>
                  <a:lnTo>
                    <a:pt x="40" y="57"/>
                  </a:lnTo>
                  <a:lnTo>
                    <a:pt x="38" y="59"/>
                  </a:lnTo>
                  <a:lnTo>
                    <a:pt x="36" y="61"/>
                  </a:lnTo>
                  <a:lnTo>
                    <a:pt x="35" y="64"/>
                  </a:lnTo>
                  <a:lnTo>
                    <a:pt x="33" y="66"/>
                  </a:lnTo>
                  <a:lnTo>
                    <a:pt x="31" y="68"/>
                  </a:lnTo>
                  <a:lnTo>
                    <a:pt x="29" y="70"/>
                  </a:lnTo>
                  <a:lnTo>
                    <a:pt x="28" y="73"/>
                  </a:lnTo>
                  <a:lnTo>
                    <a:pt x="26" y="75"/>
                  </a:lnTo>
                  <a:lnTo>
                    <a:pt x="25" y="77"/>
                  </a:lnTo>
                  <a:lnTo>
                    <a:pt x="23" y="80"/>
                  </a:lnTo>
                  <a:lnTo>
                    <a:pt x="22" y="82"/>
                  </a:lnTo>
                  <a:lnTo>
                    <a:pt x="20" y="84"/>
                  </a:lnTo>
                  <a:lnTo>
                    <a:pt x="19" y="87"/>
                  </a:lnTo>
                  <a:lnTo>
                    <a:pt x="18" y="89"/>
                  </a:lnTo>
                  <a:lnTo>
                    <a:pt x="16" y="92"/>
                  </a:lnTo>
                  <a:lnTo>
                    <a:pt x="15" y="95"/>
                  </a:lnTo>
                  <a:lnTo>
                    <a:pt x="14" y="97"/>
                  </a:lnTo>
                  <a:lnTo>
                    <a:pt x="13" y="100"/>
                  </a:lnTo>
                  <a:lnTo>
                    <a:pt x="12" y="102"/>
                  </a:lnTo>
                  <a:lnTo>
                    <a:pt x="11" y="105"/>
                  </a:lnTo>
                  <a:lnTo>
                    <a:pt x="10" y="107"/>
                  </a:lnTo>
                  <a:lnTo>
                    <a:pt x="9" y="110"/>
                  </a:lnTo>
                  <a:lnTo>
                    <a:pt x="8" y="113"/>
                  </a:lnTo>
                  <a:lnTo>
                    <a:pt x="7" y="116"/>
                  </a:lnTo>
                  <a:lnTo>
                    <a:pt x="6" y="118"/>
                  </a:lnTo>
                  <a:lnTo>
                    <a:pt x="6" y="121"/>
                  </a:lnTo>
                  <a:lnTo>
                    <a:pt x="5" y="124"/>
                  </a:lnTo>
                  <a:lnTo>
                    <a:pt x="4" y="126"/>
                  </a:lnTo>
                  <a:lnTo>
                    <a:pt x="4" y="129"/>
                  </a:lnTo>
                  <a:lnTo>
                    <a:pt x="3" y="132"/>
                  </a:lnTo>
                  <a:lnTo>
                    <a:pt x="2" y="134"/>
                  </a:lnTo>
                  <a:lnTo>
                    <a:pt x="2" y="137"/>
                  </a:lnTo>
                  <a:lnTo>
                    <a:pt x="2" y="140"/>
                  </a:lnTo>
                  <a:lnTo>
                    <a:pt x="1" y="143"/>
                  </a:lnTo>
                  <a:lnTo>
                    <a:pt x="1" y="146"/>
                  </a:lnTo>
                  <a:lnTo>
                    <a:pt x="1" y="148"/>
                  </a:lnTo>
                  <a:lnTo>
                    <a:pt x="1" y="151"/>
                  </a:lnTo>
                  <a:lnTo>
                    <a:pt x="0" y="154"/>
                  </a:lnTo>
                  <a:lnTo>
                    <a:pt x="0" y="157"/>
                  </a:lnTo>
                  <a:lnTo>
                    <a:pt x="0" y="159"/>
                  </a:lnTo>
                </a:path>
              </a:pathLst>
            </a:cu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0" hangingPunct="0"/>
              <a:endParaRPr lang="en-US"/>
            </a:p>
          </p:txBody>
        </p:sp>
        <p:sp>
          <p:nvSpPr>
            <p:cNvPr id="21526" name="Freeform 33"/>
            <p:cNvSpPr>
              <a:spLocks/>
            </p:cNvSpPr>
            <p:nvPr/>
          </p:nvSpPr>
          <p:spPr bwMode="auto">
            <a:xfrm>
              <a:off x="1536" y="2267"/>
              <a:ext cx="340" cy="80"/>
            </a:xfrm>
            <a:custGeom>
              <a:avLst/>
              <a:gdLst>
                <a:gd name="T0" fmla="*/ 0 w 340"/>
                <a:gd name="T1" fmla="*/ 0 h 80"/>
                <a:gd name="T2" fmla="*/ 0 w 340"/>
                <a:gd name="T3" fmla="*/ 80 h 80"/>
                <a:gd name="T4" fmla="*/ 340 w 340"/>
                <a:gd name="T5" fmla="*/ 80 h 80"/>
                <a:gd name="T6" fmla="*/ 340 w 340"/>
                <a:gd name="T7" fmla="*/ 0 h 8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40"/>
                <a:gd name="T13" fmla="*/ 0 h 80"/>
                <a:gd name="T14" fmla="*/ 340 w 340"/>
                <a:gd name="T15" fmla="*/ 80 h 8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40" h="80">
                  <a:moveTo>
                    <a:pt x="0" y="0"/>
                  </a:moveTo>
                  <a:lnTo>
                    <a:pt x="0" y="80"/>
                  </a:lnTo>
                  <a:lnTo>
                    <a:pt x="340" y="80"/>
                  </a:lnTo>
                  <a:lnTo>
                    <a:pt x="340" y="0"/>
                  </a:lnTo>
                </a:path>
              </a:pathLst>
            </a:cu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0" hangingPunct="0"/>
              <a:endParaRPr lang="en-US"/>
            </a:p>
          </p:txBody>
        </p:sp>
        <p:sp>
          <p:nvSpPr>
            <p:cNvPr id="21527" name="Oval 34"/>
            <p:cNvSpPr>
              <a:spLocks noChangeArrowheads="1"/>
            </p:cNvSpPr>
            <p:nvPr/>
          </p:nvSpPr>
          <p:spPr bwMode="auto">
            <a:xfrm>
              <a:off x="3364" y="2347"/>
              <a:ext cx="76" cy="71"/>
            </a:xfrm>
            <a:prstGeom prst="ellips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0" hangingPunct="0"/>
              <a:endParaRPr lang="en-US"/>
            </a:p>
          </p:txBody>
        </p:sp>
        <p:sp>
          <p:nvSpPr>
            <p:cNvPr id="21528" name="Oval 35"/>
            <p:cNvSpPr>
              <a:spLocks noChangeArrowheads="1"/>
            </p:cNvSpPr>
            <p:nvPr/>
          </p:nvSpPr>
          <p:spPr bwMode="auto">
            <a:xfrm>
              <a:off x="1749" y="2347"/>
              <a:ext cx="76" cy="71"/>
            </a:xfrm>
            <a:prstGeom prst="ellips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0" hangingPunct="0"/>
              <a:endParaRPr lang="en-US"/>
            </a:p>
          </p:txBody>
        </p:sp>
        <p:sp>
          <p:nvSpPr>
            <p:cNvPr id="21529" name="Line 36"/>
            <p:cNvSpPr>
              <a:spLocks noChangeShapeType="1"/>
            </p:cNvSpPr>
            <p:nvPr/>
          </p:nvSpPr>
          <p:spPr bwMode="auto">
            <a:xfrm flipV="1">
              <a:off x="3151" y="2507"/>
              <a:ext cx="1" cy="79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30" name="Line 37"/>
            <p:cNvSpPr>
              <a:spLocks noChangeShapeType="1"/>
            </p:cNvSpPr>
            <p:nvPr/>
          </p:nvSpPr>
          <p:spPr bwMode="auto">
            <a:xfrm flipV="1">
              <a:off x="3151" y="3064"/>
              <a:ext cx="1" cy="8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31" name="Line 38"/>
            <p:cNvSpPr>
              <a:spLocks noChangeShapeType="1"/>
            </p:cNvSpPr>
            <p:nvPr/>
          </p:nvSpPr>
          <p:spPr bwMode="auto">
            <a:xfrm>
              <a:off x="3407" y="1670"/>
              <a:ext cx="1402" cy="1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32" name="Freeform 39"/>
            <p:cNvSpPr>
              <a:spLocks/>
            </p:cNvSpPr>
            <p:nvPr/>
          </p:nvSpPr>
          <p:spPr bwMode="auto">
            <a:xfrm>
              <a:off x="4802" y="1640"/>
              <a:ext cx="42" cy="59"/>
            </a:xfrm>
            <a:custGeom>
              <a:avLst/>
              <a:gdLst>
                <a:gd name="T0" fmla="*/ 0 w 42"/>
                <a:gd name="T1" fmla="*/ 0 h 59"/>
                <a:gd name="T2" fmla="*/ 42 w 42"/>
                <a:gd name="T3" fmla="*/ 30 h 59"/>
                <a:gd name="T4" fmla="*/ 0 w 42"/>
                <a:gd name="T5" fmla="*/ 59 h 59"/>
                <a:gd name="T6" fmla="*/ 0 w 42"/>
                <a:gd name="T7" fmla="*/ 0 h 5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59"/>
                <a:gd name="T14" fmla="*/ 42 w 42"/>
                <a:gd name="T15" fmla="*/ 59 h 5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59">
                  <a:moveTo>
                    <a:pt x="0" y="0"/>
                  </a:moveTo>
                  <a:lnTo>
                    <a:pt x="42" y="30"/>
                  </a:lnTo>
                  <a:lnTo>
                    <a:pt x="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0" hangingPunct="0"/>
              <a:endParaRPr lang="en-US"/>
            </a:p>
          </p:txBody>
        </p:sp>
        <p:sp>
          <p:nvSpPr>
            <p:cNvPr id="21533" name="Line 40"/>
            <p:cNvSpPr>
              <a:spLocks noChangeShapeType="1"/>
            </p:cNvSpPr>
            <p:nvPr/>
          </p:nvSpPr>
          <p:spPr bwMode="auto">
            <a:xfrm>
              <a:off x="1366" y="1670"/>
              <a:ext cx="213" cy="1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34" name="Freeform 41"/>
            <p:cNvSpPr>
              <a:spLocks/>
            </p:cNvSpPr>
            <p:nvPr/>
          </p:nvSpPr>
          <p:spPr bwMode="auto">
            <a:xfrm>
              <a:off x="1572" y="1640"/>
              <a:ext cx="42" cy="59"/>
            </a:xfrm>
            <a:custGeom>
              <a:avLst/>
              <a:gdLst>
                <a:gd name="T0" fmla="*/ 0 w 42"/>
                <a:gd name="T1" fmla="*/ 0 h 59"/>
                <a:gd name="T2" fmla="*/ 42 w 42"/>
                <a:gd name="T3" fmla="*/ 30 h 59"/>
                <a:gd name="T4" fmla="*/ 0 w 42"/>
                <a:gd name="T5" fmla="*/ 59 h 59"/>
                <a:gd name="T6" fmla="*/ 0 w 42"/>
                <a:gd name="T7" fmla="*/ 0 h 5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59"/>
                <a:gd name="T14" fmla="*/ 42 w 42"/>
                <a:gd name="T15" fmla="*/ 59 h 5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59">
                  <a:moveTo>
                    <a:pt x="0" y="0"/>
                  </a:moveTo>
                  <a:lnTo>
                    <a:pt x="42" y="30"/>
                  </a:lnTo>
                  <a:lnTo>
                    <a:pt x="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0" hangingPunct="0"/>
              <a:endParaRPr lang="en-US"/>
            </a:p>
          </p:txBody>
        </p:sp>
        <p:sp>
          <p:nvSpPr>
            <p:cNvPr id="21535" name="Line 42"/>
            <p:cNvSpPr>
              <a:spLocks noChangeShapeType="1"/>
            </p:cNvSpPr>
            <p:nvPr/>
          </p:nvSpPr>
          <p:spPr bwMode="auto">
            <a:xfrm>
              <a:off x="1791" y="1670"/>
              <a:ext cx="1403" cy="1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36" name="Freeform 43"/>
            <p:cNvSpPr>
              <a:spLocks/>
            </p:cNvSpPr>
            <p:nvPr/>
          </p:nvSpPr>
          <p:spPr bwMode="auto">
            <a:xfrm>
              <a:off x="3187" y="1640"/>
              <a:ext cx="42" cy="59"/>
            </a:xfrm>
            <a:custGeom>
              <a:avLst/>
              <a:gdLst>
                <a:gd name="T0" fmla="*/ 0 w 42"/>
                <a:gd name="T1" fmla="*/ 0 h 59"/>
                <a:gd name="T2" fmla="*/ 42 w 42"/>
                <a:gd name="T3" fmla="*/ 30 h 59"/>
                <a:gd name="T4" fmla="*/ 0 w 42"/>
                <a:gd name="T5" fmla="*/ 59 h 59"/>
                <a:gd name="T6" fmla="*/ 0 w 42"/>
                <a:gd name="T7" fmla="*/ 0 h 5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"/>
                <a:gd name="T13" fmla="*/ 0 h 59"/>
                <a:gd name="T14" fmla="*/ 42 w 42"/>
                <a:gd name="T15" fmla="*/ 59 h 5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" h="59">
                  <a:moveTo>
                    <a:pt x="0" y="0"/>
                  </a:moveTo>
                  <a:lnTo>
                    <a:pt x="42" y="30"/>
                  </a:lnTo>
                  <a:lnTo>
                    <a:pt x="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0" hangingPunct="0"/>
              <a:endParaRPr lang="en-US"/>
            </a:p>
          </p:txBody>
        </p:sp>
        <p:sp>
          <p:nvSpPr>
            <p:cNvPr id="21537" name="Line 44"/>
            <p:cNvSpPr>
              <a:spLocks noChangeShapeType="1"/>
            </p:cNvSpPr>
            <p:nvPr/>
          </p:nvSpPr>
          <p:spPr bwMode="auto">
            <a:xfrm>
              <a:off x="4681" y="2985"/>
              <a:ext cx="1" cy="1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38" name="Line 45"/>
            <p:cNvSpPr>
              <a:spLocks noChangeShapeType="1"/>
            </p:cNvSpPr>
            <p:nvPr/>
          </p:nvSpPr>
          <p:spPr bwMode="auto">
            <a:xfrm flipV="1">
              <a:off x="3236" y="2347"/>
              <a:ext cx="1" cy="16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39" name="Line 46"/>
            <p:cNvSpPr>
              <a:spLocks noChangeShapeType="1"/>
            </p:cNvSpPr>
            <p:nvPr/>
          </p:nvSpPr>
          <p:spPr bwMode="auto">
            <a:xfrm flipV="1">
              <a:off x="3407" y="2427"/>
              <a:ext cx="1" cy="239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40" name="Line 47"/>
            <p:cNvSpPr>
              <a:spLocks noChangeShapeType="1"/>
            </p:cNvSpPr>
            <p:nvPr/>
          </p:nvSpPr>
          <p:spPr bwMode="auto">
            <a:xfrm>
              <a:off x="3832" y="2586"/>
              <a:ext cx="84" cy="1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41" name="Rectangle 48"/>
            <p:cNvSpPr>
              <a:spLocks noChangeArrowheads="1"/>
            </p:cNvSpPr>
            <p:nvPr/>
          </p:nvSpPr>
          <p:spPr bwMode="auto">
            <a:xfrm>
              <a:off x="3916" y="2427"/>
              <a:ext cx="340" cy="319"/>
            </a:xfrm>
            <a:prstGeom prst="rect">
              <a:avLst/>
            </a:prstGeom>
            <a:noFill/>
            <a:ln w="28575">
              <a:solidFill>
                <a:schemeClr val="tx2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endParaRPr lang="en-US"/>
            </a:p>
          </p:txBody>
        </p:sp>
        <p:sp>
          <p:nvSpPr>
            <p:cNvPr id="21542" name="Rectangle 49"/>
            <p:cNvSpPr>
              <a:spLocks noChangeArrowheads="1"/>
            </p:cNvSpPr>
            <p:nvPr/>
          </p:nvSpPr>
          <p:spPr bwMode="auto">
            <a:xfrm>
              <a:off x="3916" y="2905"/>
              <a:ext cx="340" cy="319"/>
            </a:xfrm>
            <a:prstGeom prst="rect">
              <a:avLst/>
            </a:prstGeom>
            <a:noFill/>
            <a:ln w="28575">
              <a:solidFill>
                <a:schemeClr val="tx2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endParaRPr lang="en-US"/>
            </a:p>
          </p:txBody>
        </p:sp>
        <p:sp>
          <p:nvSpPr>
            <p:cNvPr id="21543" name="Line 50"/>
            <p:cNvSpPr>
              <a:spLocks noChangeShapeType="1"/>
            </p:cNvSpPr>
            <p:nvPr/>
          </p:nvSpPr>
          <p:spPr bwMode="auto">
            <a:xfrm flipH="1">
              <a:off x="4256" y="3064"/>
              <a:ext cx="85" cy="1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44" name="Freeform 51"/>
            <p:cNvSpPr>
              <a:spLocks/>
            </p:cNvSpPr>
            <p:nvPr/>
          </p:nvSpPr>
          <p:spPr bwMode="auto">
            <a:xfrm>
              <a:off x="4256" y="2586"/>
              <a:ext cx="425" cy="399"/>
            </a:xfrm>
            <a:custGeom>
              <a:avLst/>
              <a:gdLst>
                <a:gd name="T0" fmla="*/ 0 w 425"/>
                <a:gd name="T1" fmla="*/ 0 h 399"/>
                <a:gd name="T2" fmla="*/ 425 w 425"/>
                <a:gd name="T3" fmla="*/ 0 h 399"/>
                <a:gd name="T4" fmla="*/ 425 w 425"/>
                <a:gd name="T5" fmla="*/ 399 h 399"/>
                <a:gd name="T6" fmla="*/ 340 w 425"/>
                <a:gd name="T7" fmla="*/ 399 h 39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5"/>
                <a:gd name="T13" fmla="*/ 0 h 399"/>
                <a:gd name="T14" fmla="*/ 425 w 425"/>
                <a:gd name="T15" fmla="*/ 399 h 39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5" h="399">
                  <a:moveTo>
                    <a:pt x="0" y="0"/>
                  </a:moveTo>
                  <a:lnTo>
                    <a:pt x="425" y="0"/>
                  </a:lnTo>
                  <a:lnTo>
                    <a:pt x="425" y="399"/>
                  </a:lnTo>
                  <a:lnTo>
                    <a:pt x="340" y="399"/>
                  </a:lnTo>
                </a:path>
              </a:pathLst>
            </a:cu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0" hangingPunct="0"/>
              <a:endParaRPr lang="en-US"/>
            </a:p>
          </p:txBody>
        </p:sp>
        <p:sp>
          <p:nvSpPr>
            <p:cNvPr id="21545" name="Freeform 52"/>
            <p:cNvSpPr>
              <a:spLocks/>
            </p:cNvSpPr>
            <p:nvPr/>
          </p:nvSpPr>
          <p:spPr bwMode="auto">
            <a:xfrm>
              <a:off x="3407" y="2666"/>
              <a:ext cx="509" cy="398"/>
            </a:xfrm>
            <a:custGeom>
              <a:avLst/>
              <a:gdLst>
                <a:gd name="T0" fmla="*/ 509 w 509"/>
                <a:gd name="T1" fmla="*/ 398 h 398"/>
                <a:gd name="T2" fmla="*/ 0 w 509"/>
                <a:gd name="T3" fmla="*/ 398 h 398"/>
                <a:gd name="T4" fmla="*/ 0 w 509"/>
                <a:gd name="T5" fmla="*/ 0 h 398"/>
                <a:gd name="T6" fmla="*/ 0 60000 65536"/>
                <a:gd name="T7" fmla="*/ 0 60000 65536"/>
                <a:gd name="T8" fmla="*/ 0 60000 65536"/>
                <a:gd name="T9" fmla="*/ 0 w 509"/>
                <a:gd name="T10" fmla="*/ 0 h 398"/>
                <a:gd name="T11" fmla="*/ 509 w 509"/>
                <a:gd name="T12" fmla="*/ 398 h 39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09" h="398">
                  <a:moveTo>
                    <a:pt x="509" y="398"/>
                  </a:moveTo>
                  <a:lnTo>
                    <a:pt x="0" y="398"/>
                  </a:lnTo>
                  <a:lnTo>
                    <a:pt x="0" y="0"/>
                  </a:lnTo>
                </a:path>
              </a:pathLst>
            </a:cu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0" hangingPunct="0"/>
              <a:endParaRPr lang="en-US"/>
            </a:p>
          </p:txBody>
        </p:sp>
        <p:sp>
          <p:nvSpPr>
            <p:cNvPr id="21546" name="Line 53"/>
            <p:cNvSpPr>
              <a:spLocks noChangeShapeType="1"/>
            </p:cNvSpPr>
            <p:nvPr/>
          </p:nvSpPr>
          <p:spPr bwMode="auto">
            <a:xfrm flipH="1">
              <a:off x="3151" y="3064"/>
              <a:ext cx="256" cy="1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47" name="Line 54"/>
            <p:cNvSpPr>
              <a:spLocks noChangeShapeType="1"/>
            </p:cNvSpPr>
            <p:nvPr/>
          </p:nvSpPr>
          <p:spPr bwMode="auto">
            <a:xfrm>
              <a:off x="4681" y="2586"/>
              <a:ext cx="86" cy="1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48" name="Line 55"/>
            <p:cNvSpPr>
              <a:spLocks noChangeShapeType="1"/>
            </p:cNvSpPr>
            <p:nvPr/>
          </p:nvSpPr>
          <p:spPr bwMode="auto">
            <a:xfrm>
              <a:off x="4596" y="3144"/>
              <a:ext cx="171" cy="1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49" name="Line 56"/>
            <p:cNvSpPr>
              <a:spLocks noChangeShapeType="1"/>
            </p:cNvSpPr>
            <p:nvPr/>
          </p:nvSpPr>
          <p:spPr bwMode="auto">
            <a:xfrm>
              <a:off x="3407" y="2666"/>
              <a:ext cx="151" cy="1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50" name="Line 57"/>
            <p:cNvSpPr>
              <a:spLocks noChangeShapeType="1"/>
            </p:cNvSpPr>
            <p:nvPr/>
          </p:nvSpPr>
          <p:spPr bwMode="auto">
            <a:xfrm flipV="1">
              <a:off x="3321" y="2028"/>
              <a:ext cx="1" cy="8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51" name="Line 58"/>
            <p:cNvSpPr>
              <a:spLocks noChangeShapeType="1"/>
            </p:cNvSpPr>
            <p:nvPr/>
          </p:nvSpPr>
          <p:spPr bwMode="auto">
            <a:xfrm flipV="1">
              <a:off x="3321" y="1869"/>
              <a:ext cx="1" cy="159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52" name="Rectangle 59"/>
            <p:cNvSpPr>
              <a:spLocks noChangeArrowheads="1"/>
            </p:cNvSpPr>
            <p:nvPr/>
          </p:nvSpPr>
          <p:spPr bwMode="auto">
            <a:xfrm>
              <a:off x="3236" y="1470"/>
              <a:ext cx="171" cy="399"/>
            </a:xfrm>
            <a:prstGeom prst="rect">
              <a:avLst/>
            </a:prstGeom>
            <a:solidFill>
              <a:srgbClr val="CCCCCC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endParaRPr lang="en-US"/>
            </a:p>
          </p:txBody>
        </p:sp>
        <p:sp>
          <p:nvSpPr>
            <p:cNvPr id="21553" name="Line 60"/>
            <p:cNvSpPr>
              <a:spLocks noChangeShapeType="1"/>
            </p:cNvSpPr>
            <p:nvPr/>
          </p:nvSpPr>
          <p:spPr bwMode="auto">
            <a:xfrm>
              <a:off x="3066" y="2985"/>
              <a:ext cx="1" cy="1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54" name="Line 61"/>
            <p:cNvSpPr>
              <a:spLocks noChangeShapeType="1"/>
            </p:cNvSpPr>
            <p:nvPr/>
          </p:nvSpPr>
          <p:spPr bwMode="auto">
            <a:xfrm flipV="1">
              <a:off x="1621" y="2347"/>
              <a:ext cx="1" cy="16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55" name="Line 62"/>
            <p:cNvSpPr>
              <a:spLocks noChangeShapeType="1"/>
            </p:cNvSpPr>
            <p:nvPr/>
          </p:nvSpPr>
          <p:spPr bwMode="auto">
            <a:xfrm flipV="1">
              <a:off x="1791" y="2427"/>
              <a:ext cx="1" cy="239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56" name="Line 63"/>
            <p:cNvSpPr>
              <a:spLocks noChangeShapeType="1"/>
            </p:cNvSpPr>
            <p:nvPr/>
          </p:nvSpPr>
          <p:spPr bwMode="auto">
            <a:xfrm>
              <a:off x="2216" y="2586"/>
              <a:ext cx="85" cy="1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57" name="Rectangle 64"/>
            <p:cNvSpPr>
              <a:spLocks noChangeArrowheads="1"/>
            </p:cNvSpPr>
            <p:nvPr/>
          </p:nvSpPr>
          <p:spPr bwMode="auto">
            <a:xfrm>
              <a:off x="2301" y="2427"/>
              <a:ext cx="340" cy="319"/>
            </a:xfrm>
            <a:prstGeom prst="rect">
              <a:avLst/>
            </a:prstGeom>
            <a:noFill/>
            <a:ln w="28575">
              <a:solidFill>
                <a:schemeClr val="tx2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endParaRPr lang="en-US"/>
            </a:p>
          </p:txBody>
        </p:sp>
        <p:sp>
          <p:nvSpPr>
            <p:cNvPr id="21558" name="Rectangle 65"/>
            <p:cNvSpPr>
              <a:spLocks noChangeArrowheads="1"/>
            </p:cNvSpPr>
            <p:nvPr/>
          </p:nvSpPr>
          <p:spPr bwMode="auto">
            <a:xfrm>
              <a:off x="2301" y="2905"/>
              <a:ext cx="340" cy="319"/>
            </a:xfrm>
            <a:prstGeom prst="rect">
              <a:avLst/>
            </a:prstGeom>
            <a:noFill/>
            <a:ln w="28575">
              <a:solidFill>
                <a:schemeClr val="tx2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endParaRPr lang="en-US"/>
            </a:p>
          </p:txBody>
        </p:sp>
        <p:sp>
          <p:nvSpPr>
            <p:cNvPr id="21559" name="Line 66"/>
            <p:cNvSpPr>
              <a:spLocks noChangeShapeType="1"/>
            </p:cNvSpPr>
            <p:nvPr/>
          </p:nvSpPr>
          <p:spPr bwMode="auto">
            <a:xfrm flipH="1">
              <a:off x="2641" y="3064"/>
              <a:ext cx="85" cy="1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60" name="Freeform 67"/>
            <p:cNvSpPr>
              <a:spLocks/>
            </p:cNvSpPr>
            <p:nvPr/>
          </p:nvSpPr>
          <p:spPr bwMode="auto">
            <a:xfrm>
              <a:off x="2641" y="2586"/>
              <a:ext cx="425" cy="399"/>
            </a:xfrm>
            <a:custGeom>
              <a:avLst/>
              <a:gdLst>
                <a:gd name="T0" fmla="*/ 0 w 425"/>
                <a:gd name="T1" fmla="*/ 0 h 399"/>
                <a:gd name="T2" fmla="*/ 425 w 425"/>
                <a:gd name="T3" fmla="*/ 0 h 399"/>
                <a:gd name="T4" fmla="*/ 425 w 425"/>
                <a:gd name="T5" fmla="*/ 399 h 399"/>
                <a:gd name="T6" fmla="*/ 340 w 425"/>
                <a:gd name="T7" fmla="*/ 399 h 39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5"/>
                <a:gd name="T13" fmla="*/ 0 h 399"/>
                <a:gd name="T14" fmla="*/ 425 w 425"/>
                <a:gd name="T15" fmla="*/ 399 h 39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5" h="399">
                  <a:moveTo>
                    <a:pt x="0" y="0"/>
                  </a:moveTo>
                  <a:lnTo>
                    <a:pt x="425" y="0"/>
                  </a:lnTo>
                  <a:lnTo>
                    <a:pt x="425" y="399"/>
                  </a:lnTo>
                  <a:lnTo>
                    <a:pt x="340" y="399"/>
                  </a:lnTo>
                </a:path>
              </a:pathLst>
            </a:cu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0" hangingPunct="0"/>
              <a:endParaRPr lang="en-US"/>
            </a:p>
          </p:txBody>
        </p:sp>
        <p:sp>
          <p:nvSpPr>
            <p:cNvPr id="21561" name="Freeform 68"/>
            <p:cNvSpPr>
              <a:spLocks/>
            </p:cNvSpPr>
            <p:nvPr/>
          </p:nvSpPr>
          <p:spPr bwMode="auto">
            <a:xfrm>
              <a:off x="1791" y="2666"/>
              <a:ext cx="510" cy="398"/>
            </a:xfrm>
            <a:custGeom>
              <a:avLst/>
              <a:gdLst>
                <a:gd name="T0" fmla="*/ 510 w 510"/>
                <a:gd name="T1" fmla="*/ 398 h 398"/>
                <a:gd name="T2" fmla="*/ 0 w 510"/>
                <a:gd name="T3" fmla="*/ 398 h 398"/>
                <a:gd name="T4" fmla="*/ 0 w 510"/>
                <a:gd name="T5" fmla="*/ 0 h 398"/>
                <a:gd name="T6" fmla="*/ 0 60000 65536"/>
                <a:gd name="T7" fmla="*/ 0 60000 65536"/>
                <a:gd name="T8" fmla="*/ 0 60000 65536"/>
                <a:gd name="T9" fmla="*/ 0 w 510"/>
                <a:gd name="T10" fmla="*/ 0 h 398"/>
                <a:gd name="T11" fmla="*/ 510 w 510"/>
                <a:gd name="T12" fmla="*/ 398 h 39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10" h="398">
                  <a:moveTo>
                    <a:pt x="510" y="398"/>
                  </a:moveTo>
                  <a:lnTo>
                    <a:pt x="0" y="398"/>
                  </a:lnTo>
                  <a:lnTo>
                    <a:pt x="0" y="0"/>
                  </a:lnTo>
                </a:path>
              </a:pathLst>
            </a:cu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0" hangingPunct="0"/>
              <a:endParaRPr lang="en-US"/>
            </a:p>
          </p:txBody>
        </p:sp>
        <p:sp>
          <p:nvSpPr>
            <p:cNvPr id="21562" name="Line 69"/>
            <p:cNvSpPr>
              <a:spLocks noChangeShapeType="1"/>
            </p:cNvSpPr>
            <p:nvPr/>
          </p:nvSpPr>
          <p:spPr bwMode="auto">
            <a:xfrm flipH="1">
              <a:off x="1536" y="3064"/>
              <a:ext cx="255" cy="1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63" name="Line 70"/>
            <p:cNvSpPr>
              <a:spLocks noChangeShapeType="1"/>
            </p:cNvSpPr>
            <p:nvPr/>
          </p:nvSpPr>
          <p:spPr bwMode="auto">
            <a:xfrm>
              <a:off x="3066" y="2586"/>
              <a:ext cx="85" cy="1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64" name="Line 71"/>
            <p:cNvSpPr>
              <a:spLocks noChangeShapeType="1"/>
            </p:cNvSpPr>
            <p:nvPr/>
          </p:nvSpPr>
          <p:spPr bwMode="auto">
            <a:xfrm>
              <a:off x="2981" y="3144"/>
              <a:ext cx="170" cy="1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65" name="Line 72"/>
            <p:cNvSpPr>
              <a:spLocks noChangeShapeType="1"/>
            </p:cNvSpPr>
            <p:nvPr/>
          </p:nvSpPr>
          <p:spPr bwMode="auto">
            <a:xfrm>
              <a:off x="1791" y="2666"/>
              <a:ext cx="152" cy="1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66" name="Line 73"/>
            <p:cNvSpPr>
              <a:spLocks noChangeShapeType="1"/>
            </p:cNvSpPr>
            <p:nvPr/>
          </p:nvSpPr>
          <p:spPr bwMode="auto">
            <a:xfrm flipV="1">
              <a:off x="1706" y="2028"/>
              <a:ext cx="1" cy="8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67" name="Line 74"/>
            <p:cNvSpPr>
              <a:spLocks noChangeShapeType="1"/>
            </p:cNvSpPr>
            <p:nvPr/>
          </p:nvSpPr>
          <p:spPr bwMode="auto">
            <a:xfrm flipV="1">
              <a:off x="1706" y="1869"/>
              <a:ext cx="1" cy="159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68" name="Rectangle 75"/>
            <p:cNvSpPr>
              <a:spLocks noChangeArrowheads="1"/>
            </p:cNvSpPr>
            <p:nvPr/>
          </p:nvSpPr>
          <p:spPr bwMode="auto">
            <a:xfrm>
              <a:off x="1621" y="1470"/>
              <a:ext cx="170" cy="399"/>
            </a:xfrm>
            <a:prstGeom prst="rect">
              <a:avLst/>
            </a:prstGeom>
            <a:solidFill>
              <a:srgbClr val="CCCCCC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endParaRPr lang="en-US"/>
            </a:p>
          </p:txBody>
        </p:sp>
        <p:sp>
          <p:nvSpPr>
            <p:cNvPr id="21569" name="Rectangle 76"/>
            <p:cNvSpPr>
              <a:spLocks noChangeArrowheads="1"/>
            </p:cNvSpPr>
            <p:nvPr/>
          </p:nvSpPr>
          <p:spPr bwMode="auto">
            <a:xfrm>
              <a:off x="1366" y="2402"/>
              <a:ext cx="128" cy="213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2200">
                  <a:latin typeface="Times New Roman" pitchFamily="18" charset="0"/>
                </a:rPr>
                <a:t>V</a:t>
              </a:r>
              <a:endParaRPr lang="en-US"/>
            </a:p>
          </p:txBody>
        </p:sp>
        <p:sp>
          <p:nvSpPr>
            <p:cNvPr id="21570" name="Rectangle 77"/>
            <p:cNvSpPr>
              <a:spLocks noChangeArrowheads="1"/>
            </p:cNvSpPr>
            <p:nvPr/>
          </p:nvSpPr>
          <p:spPr bwMode="auto">
            <a:xfrm>
              <a:off x="1366" y="2960"/>
              <a:ext cx="99" cy="213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2200">
                  <a:latin typeface="Times New Roman" pitchFamily="18" charset="0"/>
                </a:rPr>
                <a:t>S</a:t>
              </a:r>
              <a:endParaRPr lang="en-US"/>
            </a:p>
          </p:txBody>
        </p:sp>
        <p:sp>
          <p:nvSpPr>
            <p:cNvPr id="21571" name="Rectangle 78"/>
            <p:cNvSpPr>
              <a:spLocks noChangeArrowheads="1"/>
            </p:cNvSpPr>
            <p:nvPr/>
          </p:nvSpPr>
          <p:spPr bwMode="auto">
            <a:xfrm>
              <a:off x="4809" y="2482"/>
              <a:ext cx="128" cy="213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2200">
                  <a:latin typeface="Times New Roman" pitchFamily="18" charset="0"/>
                </a:rPr>
                <a:t>V</a:t>
              </a:r>
              <a:endParaRPr lang="en-US"/>
            </a:p>
          </p:txBody>
        </p:sp>
        <p:sp>
          <p:nvSpPr>
            <p:cNvPr id="21572" name="Rectangle 79"/>
            <p:cNvSpPr>
              <a:spLocks noChangeArrowheads="1"/>
            </p:cNvSpPr>
            <p:nvPr/>
          </p:nvSpPr>
          <p:spPr bwMode="auto">
            <a:xfrm>
              <a:off x="4809" y="3040"/>
              <a:ext cx="99" cy="213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2200">
                  <a:latin typeface="Times New Roman" pitchFamily="18" charset="0"/>
                </a:rPr>
                <a:t>S</a:t>
              </a:r>
              <a:endParaRPr lang="en-US"/>
            </a:p>
          </p:txBody>
        </p:sp>
        <p:sp>
          <p:nvSpPr>
            <p:cNvPr id="21573" name="Rectangle 80"/>
            <p:cNvSpPr>
              <a:spLocks noChangeArrowheads="1"/>
            </p:cNvSpPr>
            <p:nvPr/>
          </p:nvSpPr>
          <p:spPr bwMode="auto">
            <a:xfrm>
              <a:off x="2344" y="1440"/>
              <a:ext cx="335" cy="213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2200">
                  <a:latin typeface="Times New Roman" pitchFamily="18" charset="0"/>
                </a:rPr>
                <a:t>Data</a:t>
              </a:r>
              <a:endParaRPr lang="en-US"/>
            </a:p>
          </p:txBody>
        </p:sp>
        <p:sp>
          <p:nvSpPr>
            <p:cNvPr id="21574" name="Rectangle 81"/>
            <p:cNvSpPr>
              <a:spLocks noChangeArrowheads="1"/>
            </p:cNvSpPr>
            <p:nvPr/>
          </p:nvSpPr>
          <p:spPr bwMode="auto">
            <a:xfrm>
              <a:off x="2424" y="2736"/>
              <a:ext cx="93" cy="15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600">
                  <a:latin typeface="Times New Roman" pitchFamily="18" charset="0"/>
                </a:rPr>
                <a:t>H</a:t>
              </a:r>
              <a:endParaRPr lang="en-US"/>
            </a:p>
          </p:txBody>
        </p:sp>
        <p:sp>
          <p:nvSpPr>
            <p:cNvPr id="21575" name="Rectangle 82"/>
            <p:cNvSpPr>
              <a:spLocks noChangeArrowheads="1"/>
            </p:cNvSpPr>
            <p:nvPr/>
          </p:nvSpPr>
          <p:spPr bwMode="auto">
            <a:xfrm>
              <a:off x="4039" y="2256"/>
              <a:ext cx="93" cy="15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600">
                  <a:latin typeface="Times New Roman" pitchFamily="18" charset="0"/>
                </a:rPr>
                <a:t>H</a:t>
              </a:r>
              <a:endParaRPr lang="en-US"/>
            </a:p>
          </p:txBody>
        </p:sp>
        <p:sp>
          <p:nvSpPr>
            <p:cNvPr id="21576" name="Rectangle 83"/>
            <p:cNvSpPr>
              <a:spLocks noChangeArrowheads="1"/>
            </p:cNvSpPr>
            <p:nvPr/>
          </p:nvSpPr>
          <p:spPr bwMode="auto">
            <a:xfrm>
              <a:off x="1664" y="1296"/>
              <a:ext cx="79" cy="15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600">
                  <a:latin typeface="Times New Roman" pitchFamily="18" charset="0"/>
                </a:rPr>
                <a:t>L</a:t>
              </a:r>
              <a:endParaRPr lang="en-US"/>
            </a:p>
          </p:txBody>
        </p:sp>
        <p:sp>
          <p:nvSpPr>
            <p:cNvPr id="21577" name="Rectangle 84"/>
            <p:cNvSpPr>
              <a:spLocks noChangeArrowheads="1"/>
            </p:cNvSpPr>
            <p:nvPr/>
          </p:nvSpPr>
          <p:spPr bwMode="auto">
            <a:xfrm>
              <a:off x="2429" y="2256"/>
              <a:ext cx="79" cy="15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600">
                  <a:latin typeface="Times New Roman" pitchFamily="18" charset="0"/>
                </a:rPr>
                <a:t>L</a:t>
              </a:r>
              <a:endParaRPr lang="en-US"/>
            </a:p>
          </p:txBody>
        </p:sp>
        <p:sp>
          <p:nvSpPr>
            <p:cNvPr id="21578" name="Rectangle 85"/>
            <p:cNvSpPr>
              <a:spLocks noChangeArrowheads="1"/>
            </p:cNvSpPr>
            <p:nvPr/>
          </p:nvSpPr>
          <p:spPr bwMode="auto">
            <a:xfrm>
              <a:off x="4049" y="2736"/>
              <a:ext cx="90" cy="15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eaLnBrk="0" hangingPunct="0"/>
              <a:r>
                <a:rPr lang="en-US" sz="1600">
                  <a:latin typeface="Times New Roman" pitchFamily="18" charset="0"/>
                </a:rPr>
                <a:t>L</a:t>
              </a:r>
              <a:endParaRPr lang="en-US"/>
            </a:p>
          </p:txBody>
        </p:sp>
        <p:sp>
          <p:nvSpPr>
            <p:cNvPr id="21579" name="Rectangle 86"/>
            <p:cNvSpPr>
              <a:spLocks noChangeArrowheads="1"/>
            </p:cNvSpPr>
            <p:nvPr/>
          </p:nvSpPr>
          <p:spPr bwMode="auto">
            <a:xfrm>
              <a:off x="3273" y="1296"/>
              <a:ext cx="93" cy="15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1600">
                  <a:latin typeface="Times New Roman" pitchFamily="18" charset="0"/>
                </a:rPr>
                <a:t>H</a:t>
              </a:r>
              <a:endParaRPr lang="en-US"/>
            </a:p>
          </p:txBody>
        </p:sp>
        <p:sp>
          <p:nvSpPr>
            <p:cNvPr id="21580" name="Rectangle 87"/>
            <p:cNvSpPr>
              <a:spLocks noChangeArrowheads="1"/>
            </p:cNvSpPr>
            <p:nvPr/>
          </p:nvSpPr>
          <p:spPr bwMode="auto">
            <a:xfrm>
              <a:off x="4016" y="2500"/>
              <a:ext cx="128" cy="213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2200">
                  <a:latin typeface="Times New Roman" pitchFamily="18" charset="0"/>
                </a:rPr>
                <a:t>V</a:t>
              </a:r>
              <a:endParaRPr lang="en-US"/>
            </a:p>
          </p:txBody>
        </p:sp>
        <p:sp>
          <p:nvSpPr>
            <p:cNvPr id="21581" name="Rectangle 88"/>
            <p:cNvSpPr>
              <a:spLocks noChangeArrowheads="1"/>
            </p:cNvSpPr>
            <p:nvPr/>
          </p:nvSpPr>
          <p:spPr bwMode="auto">
            <a:xfrm>
              <a:off x="4040" y="2978"/>
              <a:ext cx="99" cy="213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2200">
                  <a:latin typeface="Times New Roman" pitchFamily="18" charset="0"/>
                </a:rPr>
                <a:t>S</a:t>
              </a:r>
              <a:endParaRPr lang="en-US"/>
            </a:p>
          </p:txBody>
        </p:sp>
        <p:sp>
          <p:nvSpPr>
            <p:cNvPr id="21582" name="Rectangle 89"/>
            <p:cNvSpPr>
              <a:spLocks noChangeArrowheads="1"/>
            </p:cNvSpPr>
            <p:nvPr/>
          </p:nvSpPr>
          <p:spPr bwMode="auto">
            <a:xfrm>
              <a:off x="2400" y="2500"/>
              <a:ext cx="128" cy="213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2200">
                  <a:latin typeface="Times New Roman" pitchFamily="18" charset="0"/>
                </a:rPr>
                <a:t>V</a:t>
              </a:r>
              <a:endParaRPr lang="en-US"/>
            </a:p>
          </p:txBody>
        </p:sp>
        <p:sp>
          <p:nvSpPr>
            <p:cNvPr id="21583" name="Rectangle 90"/>
            <p:cNvSpPr>
              <a:spLocks noChangeArrowheads="1"/>
            </p:cNvSpPr>
            <p:nvPr/>
          </p:nvSpPr>
          <p:spPr bwMode="auto">
            <a:xfrm>
              <a:off x="2425" y="2978"/>
              <a:ext cx="99" cy="213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2200">
                  <a:latin typeface="Times New Roman" pitchFamily="18" charset="0"/>
                </a:rPr>
                <a:t>S</a:t>
              </a:r>
              <a:endParaRPr lang="en-US"/>
            </a:p>
          </p:txBody>
        </p:sp>
        <p:sp>
          <p:nvSpPr>
            <p:cNvPr id="21584" name="Rectangle 91"/>
            <p:cNvSpPr>
              <a:spLocks noChangeArrowheads="1"/>
            </p:cNvSpPr>
            <p:nvPr/>
          </p:nvSpPr>
          <p:spPr bwMode="auto">
            <a:xfrm>
              <a:off x="1735" y="1862"/>
              <a:ext cx="198" cy="213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2200">
                  <a:latin typeface="Times New Roman" pitchFamily="18" charset="0"/>
                </a:rPr>
                <a:t>En</a:t>
              </a:r>
              <a:endParaRPr lang="en-US"/>
            </a:p>
          </p:txBody>
        </p:sp>
        <p:sp>
          <p:nvSpPr>
            <p:cNvPr id="21585" name="Rectangle 92"/>
            <p:cNvSpPr>
              <a:spLocks noChangeArrowheads="1"/>
            </p:cNvSpPr>
            <p:nvPr/>
          </p:nvSpPr>
          <p:spPr bwMode="auto">
            <a:xfrm>
              <a:off x="3345" y="1867"/>
              <a:ext cx="198" cy="213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 eaLnBrk="0" hangingPunct="0"/>
              <a:r>
                <a:rPr lang="en-US" sz="2200">
                  <a:latin typeface="Times New Roman" pitchFamily="18" charset="0"/>
                </a:rPr>
                <a:t>En</a:t>
              </a:r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crosPPG2c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344800" y="-430400"/>
            <a:ext cx="6476999" cy="91665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9905" y="76200"/>
            <a:ext cx="75713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Complex systems need to be elastic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01695" y="6585569"/>
            <a:ext cx="3454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Intel IXP422 Network Processor</a:t>
            </a:r>
            <a:endParaRPr lang="en-US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1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Example: DLX Pipeline</a:t>
            </a:r>
          </a:p>
        </p:txBody>
      </p:sp>
      <p:pic>
        <p:nvPicPr>
          <p:cNvPr id="1891332" name="Picture 4" descr="dlx_col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4850" y="1987550"/>
            <a:ext cx="5062538" cy="2174875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</p:spPr>
      </p:pic>
      <p:graphicFrame>
        <p:nvGraphicFramePr>
          <p:cNvPr id="1891750" name="Group 422"/>
          <p:cNvGraphicFramePr>
            <a:graphicFrameLocks noGrp="1"/>
          </p:cNvGraphicFramePr>
          <p:nvPr>
            <p:ph idx="1"/>
          </p:nvPr>
        </p:nvGraphicFramePr>
        <p:xfrm>
          <a:off x="568325" y="4743450"/>
          <a:ext cx="6556375" cy="1203390"/>
        </p:xfrm>
        <a:graphic>
          <a:graphicData uri="http://schemas.openxmlformats.org/drawingml/2006/table">
            <a:tbl>
              <a:tblPr/>
              <a:tblGrid>
                <a:gridCol w="746125"/>
                <a:gridCol w="752475"/>
                <a:gridCol w="685800"/>
                <a:gridCol w="752475"/>
                <a:gridCol w="904875"/>
                <a:gridCol w="647700"/>
                <a:gridCol w="676275"/>
                <a:gridCol w="714375"/>
                <a:gridCol w="676275"/>
              </a:tblGrid>
              <a:tr h="342900">
                <a:tc>
                  <a:txBody>
                    <a:bodyPr/>
                    <a:lstStyle/>
                    <a:p>
                      <a:pPr marL="342900" marR="0" lvl="0" indent="-342900" algn="l" defTabSz="457200" rtl="0" eaLnBrk="1" fontAlgn="b" latinLnBrk="0" hangingPunct="1">
                        <a:lnSpc>
                          <a:spcPct val="12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GB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Block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" latinLnBrk="0" hangingPunct="1">
                        <a:lnSpc>
                          <a:spcPct val="12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GB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mux2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" latinLnBrk="0" hangingPunct="1">
                        <a:lnSpc>
                          <a:spcPct val="12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GB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EB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" latinLnBrk="0" hangingPunct="1">
                        <a:lnSpc>
                          <a:spcPct val="12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GB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ID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" latinLnBrk="0" hangingPunct="1">
                        <a:lnSpc>
                          <a:spcPct val="12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GB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nextPC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" latinLnBrk="0" hangingPunct="1">
                        <a:lnSpc>
                          <a:spcPct val="12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GB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ALU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" latinLnBrk="0" hangingPunct="1">
                        <a:lnSpc>
                          <a:spcPct val="12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GB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" latinLnBrk="0" hangingPunct="1">
                        <a:lnSpc>
                          <a:spcPct val="12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GB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RF W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" latinLnBrk="0" hangingPunct="1">
                        <a:lnSpc>
                          <a:spcPct val="12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GB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RF R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12738">
                <a:tc>
                  <a:txBody>
                    <a:bodyPr/>
                    <a:lstStyle/>
                    <a:p>
                      <a:pPr marL="342900" marR="0" lvl="0" indent="-342900" algn="l" defTabSz="457200" rtl="0" eaLnBrk="1" fontAlgn="b" latinLnBrk="0" hangingPunct="1">
                        <a:lnSpc>
                          <a:spcPct val="12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GB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Delay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" latinLnBrk="0" hangingPunct="1">
                        <a:lnSpc>
                          <a:spcPct val="12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1.5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" latinLnBrk="0" hangingPunct="1">
                        <a:lnSpc>
                          <a:spcPct val="12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3.15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" latinLnBrk="0" hangingPunct="1">
                        <a:lnSpc>
                          <a:spcPct val="12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6.0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" latinLnBrk="0" hangingPunct="1">
                        <a:lnSpc>
                          <a:spcPct val="12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3.75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" latinLnBrk="0" hangingPunct="1">
                        <a:lnSpc>
                          <a:spcPct val="12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13.0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" latinLnBrk="0" hangingPunct="1">
                        <a:lnSpc>
                          <a:spcPct val="12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80.0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" latinLnBrk="0" hangingPunct="1">
                        <a:lnSpc>
                          <a:spcPct val="12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6.0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" latinLnBrk="0" hangingPunct="1">
                        <a:lnSpc>
                          <a:spcPct val="12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11.0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20675">
                <a:tc>
                  <a:txBody>
                    <a:bodyPr/>
                    <a:lstStyle/>
                    <a:p>
                      <a:pPr marL="342900" marR="0" lvl="0" indent="-342900" algn="l" defTabSz="457200" rtl="0" eaLnBrk="1" fontAlgn="b" latinLnBrk="0" hangingPunct="1">
                        <a:lnSpc>
                          <a:spcPct val="12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GB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Area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" latinLnBrk="0" hangingPunct="1">
                        <a:lnSpc>
                          <a:spcPct val="12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1.5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" latinLnBrk="0" hangingPunct="1">
                        <a:lnSpc>
                          <a:spcPct val="12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4.5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" latinLnBrk="0" hangingPunct="1">
                        <a:lnSpc>
                          <a:spcPct val="12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72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" latinLnBrk="0" hangingPunct="1">
                        <a:lnSpc>
                          <a:spcPct val="12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24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" latinLnBrk="0" hangingPunct="1">
                        <a:lnSpc>
                          <a:spcPct val="12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1600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457200" rtl="0" eaLnBrk="1" fontAlgn="b" latinLnBrk="0" hangingPunct="1">
                        <a:lnSpc>
                          <a:spcPct val="12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8000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42900" marR="0" lvl="0" indent="-342900" algn="ctr" defTabSz="457200" rtl="0" eaLnBrk="1" fontAlgn="b" latinLnBrk="0" hangingPunct="1">
                        <a:lnSpc>
                          <a:spcPct val="12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Pct val="100000"/>
                        <a:buFont typeface="Arial" charset="0"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6000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891716" name="Text Box 388"/>
          <p:cNvSpPr txBox="1">
            <a:spLocks noChangeArrowheads="1"/>
          </p:cNvSpPr>
          <p:nvPr/>
        </p:nvSpPr>
        <p:spPr bwMode="auto">
          <a:xfrm>
            <a:off x="6107113" y="1592263"/>
            <a:ext cx="2805112" cy="2968625"/>
          </a:xfrm>
          <a:prstGeom prst="rect">
            <a:avLst/>
          </a:prstGeom>
          <a:solidFill>
            <a:schemeClr val="bg1"/>
          </a:solidFill>
          <a:ln w="3810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buClr>
                <a:schemeClr val="tx1"/>
              </a:buClr>
              <a:buFontTx/>
              <a:buChar char="•"/>
            </a:pPr>
            <a:r>
              <a:rPr lang="en-US" sz="1800" b="0">
                <a:solidFill>
                  <a:schemeClr val="tx1"/>
                </a:solidFill>
              </a:rPr>
              <a:t> </a:t>
            </a:r>
            <a:r>
              <a:rPr lang="en-US" sz="1600" b="0">
                <a:solidFill>
                  <a:schemeClr val="tx1"/>
                </a:solidFill>
              </a:rPr>
              <a:t>Memory read latency = 10</a:t>
            </a:r>
          </a:p>
          <a:p>
            <a:pPr algn="l">
              <a:buClr>
                <a:schemeClr val="tx1"/>
              </a:buClr>
              <a:buFontTx/>
              <a:buChar char="•"/>
            </a:pPr>
            <a:r>
              <a:rPr lang="en-US" sz="1600" b="0">
                <a:solidFill>
                  <a:schemeClr val="tx1"/>
                </a:solidFill>
              </a:rPr>
              <a:t> P(ALU)=0.35</a:t>
            </a:r>
          </a:p>
          <a:p>
            <a:pPr algn="l">
              <a:buClr>
                <a:schemeClr val="tx1"/>
              </a:buClr>
              <a:buFontTx/>
              <a:buChar char="•"/>
            </a:pPr>
            <a:r>
              <a:rPr lang="en-US" sz="1600" b="0">
                <a:solidFill>
                  <a:schemeClr val="tx1"/>
                </a:solidFill>
              </a:rPr>
              <a:t> P(F) = 0.2</a:t>
            </a:r>
          </a:p>
          <a:p>
            <a:pPr algn="l">
              <a:buClr>
                <a:schemeClr val="tx1"/>
              </a:buClr>
              <a:buFontTx/>
              <a:buChar char="•"/>
            </a:pPr>
            <a:r>
              <a:rPr lang="en-US" sz="1600" b="0">
                <a:solidFill>
                  <a:schemeClr val="tx1"/>
                </a:solidFill>
              </a:rPr>
              <a:t> P(M</a:t>
            </a:r>
            <a:r>
              <a:rPr lang="en-US" sz="1600" b="0" baseline="-25000">
                <a:solidFill>
                  <a:schemeClr val="tx1"/>
                </a:solidFill>
              </a:rPr>
              <a:t>LOAD</a:t>
            </a:r>
            <a:r>
              <a:rPr lang="en-US" sz="1600" b="0">
                <a:solidFill>
                  <a:schemeClr val="tx1"/>
                </a:solidFill>
              </a:rPr>
              <a:t>)=0.25</a:t>
            </a:r>
          </a:p>
          <a:p>
            <a:pPr algn="l">
              <a:buClr>
                <a:schemeClr val="tx1"/>
              </a:buClr>
              <a:buFontTx/>
              <a:buChar char="•"/>
            </a:pPr>
            <a:r>
              <a:rPr lang="en-US" sz="1600" b="0">
                <a:solidFill>
                  <a:schemeClr val="tx1"/>
                </a:solidFill>
              </a:rPr>
              <a:t> P(M</a:t>
            </a:r>
            <a:r>
              <a:rPr lang="en-US" sz="1600" b="0" baseline="-25000">
                <a:solidFill>
                  <a:schemeClr val="tx1"/>
                </a:solidFill>
              </a:rPr>
              <a:t>STORE</a:t>
            </a:r>
            <a:r>
              <a:rPr lang="en-US" sz="1600" b="0">
                <a:solidFill>
                  <a:schemeClr val="tx1"/>
                </a:solidFill>
              </a:rPr>
              <a:t>)=0.075</a:t>
            </a:r>
          </a:p>
          <a:p>
            <a:pPr algn="l">
              <a:buClr>
                <a:schemeClr val="tx1"/>
              </a:buClr>
              <a:buFontTx/>
              <a:buChar char="•"/>
            </a:pPr>
            <a:r>
              <a:rPr lang="en-US" sz="1600" b="0">
                <a:solidFill>
                  <a:schemeClr val="tx1"/>
                </a:solidFill>
              </a:rPr>
              <a:t> P(BR) = 0.125</a:t>
            </a:r>
          </a:p>
          <a:p>
            <a:pPr algn="l">
              <a:buClr>
                <a:schemeClr val="tx1"/>
              </a:buClr>
              <a:buFontTx/>
              <a:buChar char="•"/>
            </a:pPr>
            <a:r>
              <a:rPr lang="en-US" sz="1600" b="0">
                <a:solidFill>
                  <a:schemeClr val="tx1"/>
                </a:solidFill>
              </a:rPr>
              <a:t> Mem dependency = 0.5</a:t>
            </a:r>
          </a:p>
          <a:p>
            <a:pPr algn="l">
              <a:buClr>
                <a:schemeClr val="tx1"/>
              </a:buClr>
              <a:buFontTx/>
              <a:buChar char="•"/>
            </a:pPr>
            <a:r>
              <a:rPr lang="en-US" sz="1600" b="0">
                <a:solidFill>
                  <a:schemeClr val="tx1"/>
                </a:solidFill>
              </a:rPr>
              <a:t> RF dependency = 0.2</a:t>
            </a:r>
          </a:p>
          <a:p>
            <a:pPr algn="l">
              <a:buClr>
                <a:schemeClr val="tx1"/>
              </a:buClr>
              <a:buFontTx/>
              <a:buChar char="•"/>
            </a:pPr>
            <a:r>
              <a:rPr lang="en-US" sz="1600" b="0">
                <a:solidFill>
                  <a:schemeClr val="tx1"/>
                </a:solidFill>
              </a:rPr>
              <a:t> Depth(F) = [1,…,8]</a:t>
            </a:r>
            <a:endParaRPr lang="en-US" sz="16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2367" name="Picture 15" descr="dlx_pipeline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36725"/>
            <a:ext cx="9144000" cy="3290888"/>
          </a:xfrm>
          <a:prstGeom prst="rect">
            <a:avLst/>
          </a:prstGeom>
          <a:noFill/>
        </p:spPr>
      </p:pic>
      <p:sp>
        <p:nvSpPr>
          <p:cNvPr id="1892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Pipelined DLX</a:t>
            </a:r>
          </a:p>
        </p:txBody>
      </p:sp>
      <p:sp>
        <p:nvSpPr>
          <p:cNvPr id="1892365" name="Rectangle 23"/>
          <p:cNvSpPr>
            <a:spLocks noChangeArrowheads="1"/>
          </p:cNvSpPr>
          <p:nvPr/>
        </p:nvSpPr>
        <p:spPr bwMode="auto">
          <a:xfrm>
            <a:off x="4572000" y="2517775"/>
            <a:ext cx="127000" cy="32067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</a:pPr>
            <a:endParaRPr lang="en-US" sz="2300" b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892368" name="Rectangle 23"/>
          <p:cNvSpPr>
            <a:spLocks noChangeArrowheads="1"/>
          </p:cNvSpPr>
          <p:nvPr/>
        </p:nvSpPr>
        <p:spPr bwMode="auto">
          <a:xfrm>
            <a:off x="7658100" y="3875088"/>
            <a:ext cx="127000" cy="32067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</a:pPr>
            <a:endParaRPr lang="en-US" sz="2300" b="0">
              <a:solidFill>
                <a:schemeClr val="tx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2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92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92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2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92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92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2365" grpId="0" animBg="1"/>
      <p:bldP spid="1892368" grpId="0" animBg="1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Preserving </a:t>
            </a:r>
            <a:r>
              <a:rPr lang="en-GB" sz="4000" dirty="0" err="1" smtClean="0"/>
              <a:t>behavioral</a:t>
            </a:r>
            <a:r>
              <a:rPr lang="en-GB" sz="4000" dirty="0" smtClean="0"/>
              <a:t> equivalence</a:t>
            </a:r>
            <a:endParaRPr lang="en-US" sz="4000" dirty="0"/>
          </a:p>
        </p:txBody>
      </p:sp>
      <p:sp>
        <p:nvSpPr>
          <p:cNvPr id="6" name="Rectangle 5"/>
          <p:cNvSpPr/>
          <p:nvPr/>
        </p:nvSpPr>
        <p:spPr bwMode="auto">
          <a:xfrm>
            <a:off x="853145" y="1683415"/>
            <a:ext cx="3187590" cy="318759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308515" y="2234266"/>
            <a:ext cx="75895" cy="227685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Flowchart: Delay 7"/>
          <p:cNvSpPr/>
          <p:nvPr/>
        </p:nvSpPr>
        <p:spPr bwMode="auto">
          <a:xfrm>
            <a:off x="2446940" y="2518260"/>
            <a:ext cx="227685" cy="303580"/>
          </a:xfrm>
          <a:prstGeom prst="flowChartDelay">
            <a:avLst/>
          </a:prstGeom>
          <a:solidFill>
            <a:srgbClr val="00B0F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Moon 8"/>
          <p:cNvSpPr/>
          <p:nvPr/>
        </p:nvSpPr>
        <p:spPr bwMode="auto">
          <a:xfrm flipH="1">
            <a:off x="1915675" y="2329747"/>
            <a:ext cx="303580" cy="264408"/>
          </a:xfrm>
          <a:prstGeom prst="moon">
            <a:avLst>
              <a:gd name="adj" fmla="val 87500"/>
            </a:avLst>
          </a:prstGeom>
          <a:solidFill>
            <a:srgbClr val="00B0F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Moon 9"/>
          <p:cNvSpPr/>
          <p:nvPr/>
        </p:nvSpPr>
        <p:spPr bwMode="auto">
          <a:xfrm flipH="1">
            <a:off x="1915675" y="2785117"/>
            <a:ext cx="303580" cy="264408"/>
          </a:xfrm>
          <a:prstGeom prst="moon">
            <a:avLst>
              <a:gd name="adj" fmla="val 87500"/>
            </a:avLst>
          </a:prstGeom>
          <a:solidFill>
            <a:srgbClr val="00B0F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2" name="Elbow Connector 11"/>
          <p:cNvCxnSpPr>
            <a:stCxn id="10" idx="1"/>
          </p:cNvCxnSpPr>
          <p:nvPr/>
        </p:nvCxnSpPr>
        <p:spPr bwMode="auto">
          <a:xfrm flipV="1">
            <a:off x="2219255" y="2785117"/>
            <a:ext cx="227685" cy="132204"/>
          </a:xfrm>
          <a:prstGeom prst="bentConnector3">
            <a:avLst>
              <a:gd name="adj1" fmla="val 50000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14" name="Elbow Connector 13"/>
          <p:cNvCxnSpPr>
            <a:stCxn id="9" idx="1"/>
          </p:cNvCxnSpPr>
          <p:nvPr/>
        </p:nvCxnSpPr>
        <p:spPr bwMode="auto">
          <a:xfrm>
            <a:off x="2219255" y="2461951"/>
            <a:ext cx="227685" cy="132204"/>
          </a:xfrm>
          <a:prstGeom prst="bentConnector3">
            <a:avLst>
              <a:gd name="adj1" fmla="val 50000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16" name="Straight Connector 15"/>
          <p:cNvCxnSpPr/>
          <p:nvPr/>
        </p:nvCxnSpPr>
        <p:spPr bwMode="auto">
          <a:xfrm>
            <a:off x="1384410" y="2377103"/>
            <a:ext cx="552531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18" name="Straight Connector 17"/>
          <p:cNvCxnSpPr/>
          <p:nvPr/>
        </p:nvCxnSpPr>
        <p:spPr bwMode="auto">
          <a:xfrm>
            <a:off x="1384410" y="2529503"/>
            <a:ext cx="552531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19" name="Straight Connector 18"/>
          <p:cNvCxnSpPr/>
          <p:nvPr/>
        </p:nvCxnSpPr>
        <p:spPr bwMode="auto">
          <a:xfrm>
            <a:off x="1384410" y="2973630"/>
            <a:ext cx="552531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21" name="Shape 20"/>
          <p:cNvCxnSpPr/>
          <p:nvPr/>
        </p:nvCxnSpPr>
        <p:spPr bwMode="auto">
          <a:xfrm rot="16200000" flipH="1">
            <a:off x="1523382" y="2444550"/>
            <a:ext cx="476420" cy="341525"/>
          </a:xfrm>
          <a:prstGeom prst="bentConnector3">
            <a:avLst>
              <a:gd name="adj1" fmla="val 99099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25" name="Straight Connector 24"/>
          <p:cNvCxnSpPr>
            <a:stCxn id="8" idx="3"/>
          </p:cNvCxnSpPr>
          <p:nvPr/>
        </p:nvCxnSpPr>
        <p:spPr bwMode="auto">
          <a:xfrm flipV="1">
            <a:off x="2674625" y="2668772"/>
            <a:ext cx="194699" cy="1278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sp>
        <p:nvSpPr>
          <p:cNvPr id="26" name="Rectangle 25"/>
          <p:cNvSpPr/>
          <p:nvPr/>
        </p:nvSpPr>
        <p:spPr bwMode="auto">
          <a:xfrm>
            <a:off x="1308515" y="2450464"/>
            <a:ext cx="75895" cy="227685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1308515" y="2875005"/>
            <a:ext cx="75895" cy="227685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2674625" y="3504895"/>
            <a:ext cx="75895" cy="227685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2067465" y="4134785"/>
            <a:ext cx="75895" cy="227685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1460305" y="3580790"/>
            <a:ext cx="75895" cy="227685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3" name="Flowchart: Delay 32"/>
          <p:cNvSpPr/>
          <p:nvPr/>
        </p:nvSpPr>
        <p:spPr bwMode="auto">
          <a:xfrm>
            <a:off x="2869324" y="2594155"/>
            <a:ext cx="260671" cy="280850"/>
          </a:xfrm>
          <a:prstGeom prst="flowChartDelay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4" name="Moon 33"/>
          <p:cNvSpPr/>
          <p:nvPr/>
        </p:nvSpPr>
        <p:spPr bwMode="auto">
          <a:xfrm flipH="1">
            <a:off x="3281785" y="2366470"/>
            <a:ext cx="303580" cy="264408"/>
          </a:xfrm>
          <a:prstGeom prst="moon">
            <a:avLst>
              <a:gd name="adj" fmla="val 87500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3726522" y="2387736"/>
            <a:ext cx="75895" cy="227685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37" name="Straight Connector 36"/>
          <p:cNvCxnSpPr>
            <a:stCxn id="34" idx="1"/>
            <a:endCxn id="35" idx="1"/>
          </p:cNvCxnSpPr>
          <p:nvPr/>
        </p:nvCxnSpPr>
        <p:spPr bwMode="auto">
          <a:xfrm>
            <a:off x="3585365" y="2498674"/>
            <a:ext cx="141157" cy="2905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43" name="Elbow Connector 42"/>
          <p:cNvCxnSpPr>
            <a:stCxn id="33" idx="3"/>
          </p:cNvCxnSpPr>
          <p:nvPr/>
        </p:nvCxnSpPr>
        <p:spPr bwMode="auto">
          <a:xfrm flipV="1">
            <a:off x="3129995" y="2564296"/>
            <a:ext cx="77999" cy="170284"/>
          </a:xfrm>
          <a:prstGeom prst="bentConnector2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47" name="Straight Connector 46"/>
          <p:cNvCxnSpPr/>
          <p:nvPr/>
        </p:nvCxnSpPr>
        <p:spPr bwMode="auto">
          <a:xfrm>
            <a:off x="3200042" y="2564296"/>
            <a:ext cx="103367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49" name="Elbow Connector 48"/>
          <p:cNvCxnSpPr/>
          <p:nvPr/>
        </p:nvCxnSpPr>
        <p:spPr bwMode="auto">
          <a:xfrm rot="10800000" flipV="1">
            <a:off x="2522836" y="2821840"/>
            <a:ext cx="346489" cy="239050"/>
          </a:xfrm>
          <a:prstGeom prst="bentConnector3">
            <a:avLst>
              <a:gd name="adj1" fmla="val 50000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sp>
        <p:nvSpPr>
          <p:cNvPr id="50" name="Rectangle 49"/>
          <p:cNvSpPr/>
          <p:nvPr/>
        </p:nvSpPr>
        <p:spPr bwMode="auto">
          <a:xfrm>
            <a:off x="3129995" y="3884370"/>
            <a:ext cx="75895" cy="227685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2826415" y="4263845"/>
            <a:ext cx="75895" cy="227685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53" name="Straight Arrow Connector 52"/>
          <p:cNvCxnSpPr/>
          <p:nvPr/>
        </p:nvCxnSpPr>
        <p:spPr bwMode="auto">
          <a:xfrm>
            <a:off x="473670" y="2329747"/>
            <a:ext cx="379475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5" name="Straight Arrow Connector 54"/>
          <p:cNvCxnSpPr>
            <a:endCxn id="6" idx="1"/>
          </p:cNvCxnSpPr>
          <p:nvPr/>
        </p:nvCxnSpPr>
        <p:spPr bwMode="auto">
          <a:xfrm>
            <a:off x="473670" y="3277210"/>
            <a:ext cx="379475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8" name="Straight Arrow Connector 57"/>
          <p:cNvCxnSpPr/>
          <p:nvPr/>
        </p:nvCxnSpPr>
        <p:spPr bwMode="auto">
          <a:xfrm>
            <a:off x="473670" y="4112055"/>
            <a:ext cx="379475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0" name="Straight Arrow Connector 59"/>
          <p:cNvCxnSpPr/>
          <p:nvPr/>
        </p:nvCxnSpPr>
        <p:spPr bwMode="auto">
          <a:xfrm>
            <a:off x="4040735" y="2328159"/>
            <a:ext cx="379475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1" name="Straight Arrow Connector 60"/>
          <p:cNvCxnSpPr/>
          <p:nvPr/>
        </p:nvCxnSpPr>
        <p:spPr bwMode="auto">
          <a:xfrm>
            <a:off x="4040735" y="3275622"/>
            <a:ext cx="379475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2" name="Straight Arrow Connector 61"/>
          <p:cNvCxnSpPr/>
          <p:nvPr/>
        </p:nvCxnSpPr>
        <p:spPr bwMode="auto">
          <a:xfrm>
            <a:off x="4040735" y="4110467"/>
            <a:ext cx="379475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3" name="Rectangle 62"/>
          <p:cNvSpPr/>
          <p:nvPr/>
        </p:nvSpPr>
        <p:spPr bwMode="auto">
          <a:xfrm>
            <a:off x="5330950" y="1683415"/>
            <a:ext cx="3187590" cy="318759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5786320" y="2234266"/>
            <a:ext cx="75895" cy="227685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5" name="Flowchart: Delay 64"/>
          <p:cNvSpPr/>
          <p:nvPr/>
        </p:nvSpPr>
        <p:spPr bwMode="auto">
          <a:xfrm>
            <a:off x="6469375" y="2594155"/>
            <a:ext cx="227685" cy="303580"/>
          </a:xfrm>
          <a:prstGeom prst="flowChartDelay">
            <a:avLst/>
          </a:prstGeom>
          <a:solidFill>
            <a:srgbClr val="00B0F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6" name="Moon 65"/>
          <p:cNvSpPr/>
          <p:nvPr/>
        </p:nvSpPr>
        <p:spPr bwMode="auto">
          <a:xfrm flipH="1">
            <a:off x="6863480" y="2557432"/>
            <a:ext cx="303580" cy="264408"/>
          </a:xfrm>
          <a:prstGeom prst="moon">
            <a:avLst>
              <a:gd name="adj" fmla="val 87500"/>
            </a:avLst>
          </a:prstGeom>
          <a:solidFill>
            <a:srgbClr val="00B0F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74" name="Straight Connector 73"/>
          <p:cNvCxnSpPr>
            <a:stCxn id="65" idx="3"/>
          </p:cNvCxnSpPr>
          <p:nvPr/>
        </p:nvCxnSpPr>
        <p:spPr bwMode="auto">
          <a:xfrm flipV="1">
            <a:off x="6697060" y="2744667"/>
            <a:ext cx="194699" cy="1278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sp>
        <p:nvSpPr>
          <p:cNvPr id="75" name="Rectangle 74"/>
          <p:cNvSpPr/>
          <p:nvPr/>
        </p:nvSpPr>
        <p:spPr bwMode="auto">
          <a:xfrm>
            <a:off x="5786320" y="2450464"/>
            <a:ext cx="75895" cy="227685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5786320" y="2875005"/>
            <a:ext cx="75895" cy="227685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7152430" y="3504895"/>
            <a:ext cx="75895" cy="227685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6545270" y="4134785"/>
            <a:ext cx="75895" cy="227685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5938110" y="3580790"/>
            <a:ext cx="75895" cy="227685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0" name="Flowchart: Delay 79"/>
          <p:cNvSpPr/>
          <p:nvPr/>
        </p:nvSpPr>
        <p:spPr bwMode="auto">
          <a:xfrm>
            <a:off x="7347129" y="2594155"/>
            <a:ext cx="260671" cy="280850"/>
          </a:xfrm>
          <a:prstGeom prst="flowChartDelay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1" name="Moon 80"/>
          <p:cNvSpPr/>
          <p:nvPr/>
        </p:nvSpPr>
        <p:spPr bwMode="auto">
          <a:xfrm flipH="1">
            <a:off x="7759590" y="2366470"/>
            <a:ext cx="303580" cy="264408"/>
          </a:xfrm>
          <a:prstGeom prst="moon">
            <a:avLst>
              <a:gd name="adj" fmla="val 87500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8204327" y="2387736"/>
            <a:ext cx="75895" cy="227685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83" name="Straight Connector 82"/>
          <p:cNvCxnSpPr>
            <a:stCxn id="81" idx="1"/>
            <a:endCxn id="82" idx="1"/>
          </p:cNvCxnSpPr>
          <p:nvPr/>
        </p:nvCxnSpPr>
        <p:spPr bwMode="auto">
          <a:xfrm>
            <a:off x="8063170" y="2498674"/>
            <a:ext cx="141157" cy="2905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84" name="Elbow Connector 42"/>
          <p:cNvCxnSpPr>
            <a:stCxn id="80" idx="3"/>
          </p:cNvCxnSpPr>
          <p:nvPr/>
        </p:nvCxnSpPr>
        <p:spPr bwMode="auto">
          <a:xfrm flipV="1">
            <a:off x="7607800" y="2564296"/>
            <a:ext cx="77999" cy="170284"/>
          </a:xfrm>
          <a:prstGeom prst="bentConnector2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85" name="Straight Connector 84"/>
          <p:cNvCxnSpPr/>
          <p:nvPr/>
        </p:nvCxnSpPr>
        <p:spPr bwMode="auto">
          <a:xfrm>
            <a:off x="7677847" y="2564296"/>
            <a:ext cx="103367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86" name="Elbow Connector 85"/>
          <p:cNvCxnSpPr/>
          <p:nvPr/>
        </p:nvCxnSpPr>
        <p:spPr bwMode="auto">
          <a:xfrm rot="10800000" flipV="1">
            <a:off x="7000641" y="2821840"/>
            <a:ext cx="346489" cy="239050"/>
          </a:xfrm>
          <a:prstGeom prst="bentConnector3">
            <a:avLst>
              <a:gd name="adj1" fmla="val 50000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sp>
        <p:nvSpPr>
          <p:cNvPr id="87" name="Rectangle 86"/>
          <p:cNvSpPr/>
          <p:nvPr/>
        </p:nvSpPr>
        <p:spPr bwMode="auto">
          <a:xfrm>
            <a:off x="7607800" y="3884370"/>
            <a:ext cx="75895" cy="227685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7304220" y="4263845"/>
            <a:ext cx="75895" cy="227685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89" name="Straight Arrow Connector 88"/>
          <p:cNvCxnSpPr/>
          <p:nvPr/>
        </p:nvCxnSpPr>
        <p:spPr bwMode="auto">
          <a:xfrm>
            <a:off x="4951475" y="2329747"/>
            <a:ext cx="379475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endCxn id="63" idx="1"/>
          </p:cNvCxnSpPr>
          <p:nvPr/>
        </p:nvCxnSpPr>
        <p:spPr bwMode="auto">
          <a:xfrm>
            <a:off x="4951475" y="3277210"/>
            <a:ext cx="379475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/>
          <p:nvPr/>
        </p:nvCxnSpPr>
        <p:spPr bwMode="auto">
          <a:xfrm>
            <a:off x="4951475" y="4112055"/>
            <a:ext cx="379475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/>
          <p:nvPr/>
        </p:nvCxnSpPr>
        <p:spPr bwMode="auto">
          <a:xfrm>
            <a:off x="8518540" y="2328159"/>
            <a:ext cx="379475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3" name="Straight Arrow Connector 92"/>
          <p:cNvCxnSpPr/>
          <p:nvPr/>
        </p:nvCxnSpPr>
        <p:spPr bwMode="auto">
          <a:xfrm>
            <a:off x="8518540" y="3275622"/>
            <a:ext cx="379475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4" name="Straight Arrow Connector 93"/>
          <p:cNvCxnSpPr/>
          <p:nvPr/>
        </p:nvCxnSpPr>
        <p:spPr bwMode="auto">
          <a:xfrm>
            <a:off x="8518540" y="4110467"/>
            <a:ext cx="379475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Elbow Connector 95"/>
          <p:cNvCxnSpPr>
            <a:stCxn id="75" idx="3"/>
            <a:endCxn id="65" idx="1"/>
          </p:cNvCxnSpPr>
          <p:nvPr/>
        </p:nvCxnSpPr>
        <p:spPr bwMode="auto">
          <a:xfrm>
            <a:off x="5862215" y="2564307"/>
            <a:ext cx="597107" cy="98426"/>
          </a:xfrm>
          <a:prstGeom prst="bentConnector3">
            <a:avLst>
              <a:gd name="adj1" fmla="val 50000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98" name="Elbow Connector 97"/>
          <p:cNvCxnSpPr>
            <a:stCxn id="76" idx="3"/>
          </p:cNvCxnSpPr>
          <p:nvPr/>
        </p:nvCxnSpPr>
        <p:spPr bwMode="auto">
          <a:xfrm flipV="1">
            <a:off x="5862215" y="2821840"/>
            <a:ext cx="607160" cy="167008"/>
          </a:xfrm>
          <a:prstGeom prst="bentConnector3">
            <a:avLst>
              <a:gd name="adj1" fmla="val 50000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100" name="Straight Connector 99"/>
          <p:cNvCxnSpPr>
            <a:stCxn id="66" idx="1"/>
            <a:endCxn id="80" idx="1"/>
          </p:cNvCxnSpPr>
          <p:nvPr/>
        </p:nvCxnSpPr>
        <p:spPr bwMode="auto">
          <a:xfrm>
            <a:off x="7167060" y="2689636"/>
            <a:ext cx="162770" cy="2358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102" name="Elbow Connector 101"/>
          <p:cNvCxnSpPr>
            <a:stCxn id="64" idx="3"/>
          </p:cNvCxnSpPr>
          <p:nvPr/>
        </p:nvCxnSpPr>
        <p:spPr bwMode="auto">
          <a:xfrm>
            <a:off x="5862215" y="2348109"/>
            <a:ext cx="1001265" cy="246046"/>
          </a:xfrm>
          <a:prstGeom prst="bentConnector3">
            <a:avLst>
              <a:gd name="adj1" fmla="val 88722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105" name="Straight Connector 104"/>
          <p:cNvCxnSpPr/>
          <p:nvPr/>
        </p:nvCxnSpPr>
        <p:spPr bwMode="auto">
          <a:xfrm rot="16200000" flipV="1">
            <a:off x="3189888" y="2321207"/>
            <a:ext cx="0" cy="227685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106" name="Straight Connector 105"/>
          <p:cNvCxnSpPr/>
          <p:nvPr/>
        </p:nvCxnSpPr>
        <p:spPr bwMode="auto">
          <a:xfrm rot="16200000" flipV="1">
            <a:off x="7677752" y="2321208"/>
            <a:ext cx="0" cy="227685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grpSp>
        <p:nvGrpSpPr>
          <p:cNvPr id="2" name="Group 100"/>
          <p:cNvGrpSpPr/>
          <p:nvPr/>
        </p:nvGrpSpPr>
        <p:grpSpPr>
          <a:xfrm>
            <a:off x="1384361" y="1724684"/>
            <a:ext cx="6797709" cy="2664441"/>
            <a:chOff x="1384361" y="1724684"/>
            <a:chExt cx="6797709" cy="2664441"/>
          </a:xfrm>
        </p:grpSpPr>
        <p:sp>
          <p:nvSpPr>
            <p:cNvPr id="72" name="Freeform 71"/>
            <p:cNvSpPr/>
            <p:nvPr/>
          </p:nvSpPr>
          <p:spPr bwMode="auto">
            <a:xfrm>
              <a:off x="2756066" y="3006545"/>
              <a:ext cx="4389069" cy="606056"/>
            </a:xfrm>
            <a:custGeom>
              <a:avLst/>
              <a:gdLst>
                <a:gd name="connsiteX0" fmla="*/ 0 w 4423144"/>
                <a:gd name="connsiteY0" fmla="*/ 606056 h 606056"/>
                <a:gd name="connsiteX1" fmla="*/ 3147237 w 4423144"/>
                <a:gd name="connsiteY1" fmla="*/ 0 h 606056"/>
                <a:gd name="connsiteX2" fmla="*/ 4423144 w 4423144"/>
                <a:gd name="connsiteY2" fmla="*/ 606056 h 606056"/>
                <a:gd name="connsiteX3" fmla="*/ 4423144 w 4423144"/>
                <a:gd name="connsiteY3" fmla="*/ 606056 h 606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23144" h="606056">
                  <a:moveTo>
                    <a:pt x="0" y="606056"/>
                  </a:moveTo>
                  <a:cubicBezTo>
                    <a:pt x="1205023" y="303028"/>
                    <a:pt x="2410046" y="0"/>
                    <a:pt x="3147237" y="0"/>
                  </a:cubicBezTo>
                  <a:cubicBezTo>
                    <a:pt x="3884428" y="0"/>
                    <a:pt x="4423144" y="606056"/>
                    <a:pt x="4423144" y="606056"/>
                  </a:cubicBezTo>
                  <a:lnTo>
                    <a:pt x="4423144" y="606056"/>
                  </a:lnTo>
                </a:path>
              </a:pathLst>
            </a:custGeom>
            <a:noFill/>
            <a:ln w="28575" cap="flat" cmpd="sng" algn="ctr">
              <a:solidFill>
                <a:schemeClr val="tx1"/>
              </a:solidFill>
              <a:prstDash val="sysDot"/>
              <a:round/>
              <a:headEnd type="none" w="med" len="med"/>
              <a:tailEnd type="arrow" w="med" len="med"/>
            </a:ln>
            <a:effectLst/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" name="Group 98"/>
            <p:cNvGrpSpPr/>
            <p:nvPr/>
          </p:nvGrpSpPr>
          <p:grpSpPr>
            <a:xfrm>
              <a:off x="1384361" y="1724684"/>
              <a:ext cx="6797709" cy="2664441"/>
              <a:chOff x="1384361" y="1711842"/>
              <a:chExt cx="6797709" cy="2664441"/>
            </a:xfrm>
          </p:grpSpPr>
          <p:sp>
            <p:nvSpPr>
              <p:cNvPr id="67" name="Freeform 66"/>
              <p:cNvSpPr/>
              <p:nvPr/>
            </p:nvSpPr>
            <p:spPr bwMode="auto">
              <a:xfrm>
                <a:off x="1384409" y="1711842"/>
                <a:ext cx="4389069" cy="606056"/>
              </a:xfrm>
              <a:custGeom>
                <a:avLst/>
                <a:gdLst>
                  <a:gd name="connsiteX0" fmla="*/ 0 w 4423144"/>
                  <a:gd name="connsiteY0" fmla="*/ 606056 h 606056"/>
                  <a:gd name="connsiteX1" fmla="*/ 3147237 w 4423144"/>
                  <a:gd name="connsiteY1" fmla="*/ 0 h 606056"/>
                  <a:gd name="connsiteX2" fmla="*/ 4423144 w 4423144"/>
                  <a:gd name="connsiteY2" fmla="*/ 606056 h 606056"/>
                  <a:gd name="connsiteX3" fmla="*/ 4423144 w 4423144"/>
                  <a:gd name="connsiteY3" fmla="*/ 606056 h 606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423144" h="606056">
                    <a:moveTo>
                      <a:pt x="0" y="606056"/>
                    </a:moveTo>
                    <a:cubicBezTo>
                      <a:pt x="1205023" y="303028"/>
                      <a:pt x="2410046" y="0"/>
                      <a:pt x="3147237" y="0"/>
                    </a:cubicBezTo>
                    <a:cubicBezTo>
                      <a:pt x="3884428" y="0"/>
                      <a:pt x="4423144" y="606056"/>
                      <a:pt x="4423144" y="606056"/>
                    </a:cubicBezTo>
                    <a:lnTo>
                      <a:pt x="4423144" y="606056"/>
                    </a:lnTo>
                  </a:path>
                </a:pathLst>
              </a:custGeom>
              <a:noFill/>
              <a:ln w="28575" cap="flat" cmpd="sng" algn="ctr">
                <a:solidFill>
                  <a:schemeClr val="tx1"/>
                </a:solidFill>
                <a:prstDash val="sysDot"/>
                <a:round/>
                <a:headEnd type="none" w="med" len="med"/>
                <a:tailEnd type="arrow" w="med" len="med"/>
              </a:ln>
              <a:effectLst/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Freeform 67"/>
              <p:cNvSpPr/>
              <p:nvPr/>
            </p:nvSpPr>
            <p:spPr bwMode="auto">
              <a:xfrm>
                <a:off x="1384385" y="1939629"/>
                <a:ext cx="4389069" cy="606056"/>
              </a:xfrm>
              <a:custGeom>
                <a:avLst/>
                <a:gdLst>
                  <a:gd name="connsiteX0" fmla="*/ 0 w 4423144"/>
                  <a:gd name="connsiteY0" fmla="*/ 606056 h 606056"/>
                  <a:gd name="connsiteX1" fmla="*/ 3147237 w 4423144"/>
                  <a:gd name="connsiteY1" fmla="*/ 0 h 606056"/>
                  <a:gd name="connsiteX2" fmla="*/ 4423144 w 4423144"/>
                  <a:gd name="connsiteY2" fmla="*/ 606056 h 606056"/>
                  <a:gd name="connsiteX3" fmla="*/ 4423144 w 4423144"/>
                  <a:gd name="connsiteY3" fmla="*/ 606056 h 606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423144" h="606056">
                    <a:moveTo>
                      <a:pt x="0" y="606056"/>
                    </a:moveTo>
                    <a:cubicBezTo>
                      <a:pt x="1205023" y="303028"/>
                      <a:pt x="2410046" y="0"/>
                      <a:pt x="3147237" y="0"/>
                    </a:cubicBezTo>
                    <a:cubicBezTo>
                      <a:pt x="3884428" y="0"/>
                      <a:pt x="4423144" y="606056"/>
                      <a:pt x="4423144" y="606056"/>
                    </a:cubicBezTo>
                    <a:lnTo>
                      <a:pt x="4423144" y="606056"/>
                    </a:lnTo>
                  </a:path>
                </a:pathLst>
              </a:custGeom>
              <a:noFill/>
              <a:ln w="28575" cap="flat" cmpd="sng" algn="ctr">
                <a:solidFill>
                  <a:schemeClr val="tx1"/>
                </a:solidFill>
                <a:prstDash val="sysDot"/>
                <a:round/>
                <a:headEnd type="none" w="med" len="med"/>
                <a:tailEnd type="arrow" w="med" len="med"/>
              </a:ln>
              <a:effectLst/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Freeform 68"/>
              <p:cNvSpPr/>
              <p:nvPr/>
            </p:nvSpPr>
            <p:spPr bwMode="auto">
              <a:xfrm>
                <a:off x="1384361" y="2362084"/>
                <a:ext cx="4389069" cy="606056"/>
              </a:xfrm>
              <a:custGeom>
                <a:avLst/>
                <a:gdLst>
                  <a:gd name="connsiteX0" fmla="*/ 0 w 4423144"/>
                  <a:gd name="connsiteY0" fmla="*/ 606056 h 606056"/>
                  <a:gd name="connsiteX1" fmla="*/ 3147237 w 4423144"/>
                  <a:gd name="connsiteY1" fmla="*/ 0 h 606056"/>
                  <a:gd name="connsiteX2" fmla="*/ 4423144 w 4423144"/>
                  <a:gd name="connsiteY2" fmla="*/ 606056 h 606056"/>
                  <a:gd name="connsiteX3" fmla="*/ 4423144 w 4423144"/>
                  <a:gd name="connsiteY3" fmla="*/ 606056 h 606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423144" h="606056">
                    <a:moveTo>
                      <a:pt x="0" y="606056"/>
                    </a:moveTo>
                    <a:cubicBezTo>
                      <a:pt x="1205023" y="303028"/>
                      <a:pt x="2410046" y="0"/>
                      <a:pt x="3147237" y="0"/>
                    </a:cubicBezTo>
                    <a:cubicBezTo>
                      <a:pt x="3884428" y="0"/>
                      <a:pt x="4423144" y="606056"/>
                      <a:pt x="4423144" y="606056"/>
                    </a:cubicBezTo>
                    <a:lnTo>
                      <a:pt x="4423144" y="606056"/>
                    </a:lnTo>
                  </a:path>
                </a:pathLst>
              </a:custGeom>
              <a:noFill/>
              <a:ln w="28575" cap="flat" cmpd="sng" algn="ctr">
                <a:solidFill>
                  <a:schemeClr val="tx1"/>
                </a:solidFill>
                <a:prstDash val="sysDot"/>
                <a:round/>
                <a:headEnd type="none" w="med" len="med"/>
                <a:tailEnd type="arrow" w="med" len="med"/>
              </a:ln>
              <a:effectLst/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Freeform 69"/>
              <p:cNvSpPr/>
              <p:nvPr/>
            </p:nvSpPr>
            <p:spPr bwMode="auto">
              <a:xfrm>
                <a:off x="1538005" y="3091779"/>
                <a:ext cx="4389069" cy="606056"/>
              </a:xfrm>
              <a:custGeom>
                <a:avLst/>
                <a:gdLst>
                  <a:gd name="connsiteX0" fmla="*/ 0 w 4423144"/>
                  <a:gd name="connsiteY0" fmla="*/ 606056 h 606056"/>
                  <a:gd name="connsiteX1" fmla="*/ 3147237 w 4423144"/>
                  <a:gd name="connsiteY1" fmla="*/ 0 h 606056"/>
                  <a:gd name="connsiteX2" fmla="*/ 4423144 w 4423144"/>
                  <a:gd name="connsiteY2" fmla="*/ 606056 h 606056"/>
                  <a:gd name="connsiteX3" fmla="*/ 4423144 w 4423144"/>
                  <a:gd name="connsiteY3" fmla="*/ 606056 h 606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423144" h="606056">
                    <a:moveTo>
                      <a:pt x="0" y="606056"/>
                    </a:moveTo>
                    <a:cubicBezTo>
                      <a:pt x="1205023" y="303028"/>
                      <a:pt x="2410046" y="0"/>
                      <a:pt x="3147237" y="0"/>
                    </a:cubicBezTo>
                    <a:cubicBezTo>
                      <a:pt x="3884428" y="0"/>
                      <a:pt x="4423144" y="606056"/>
                      <a:pt x="4423144" y="606056"/>
                    </a:cubicBezTo>
                    <a:lnTo>
                      <a:pt x="4423144" y="606056"/>
                    </a:lnTo>
                  </a:path>
                </a:pathLst>
              </a:custGeom>
              <a:noFill/>
              <a:ln w="28575" cap="flat" cmpd="sng" algn="ctr">
                <a:solidFill>
                  <a:schemeClr val="tx1"/>
                </a:solidFill>
                <a:prstDash val="sysDot"/>
                <a:round/>
                <a:headEnd type="none" w="med" len="med"/>
                <a:tailEnd type="arrow" w="med" len="med"/>
              </a:ln>
              <a:effectLst/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Freeform 70"/>
              <p:cNvSpPr/>
              <p:nvPr/>
            </p:nvSpPr>
            <p:spPr bwMode="auto">
              <a:xfrm>
                <a:off x="3793001" y="1875661"/>
                <a:ext cx="4389069" cy="606056"/>
              </a:xfrm>
              <a:custGeom>
                <a:avLst/>
                <a:gdLst>
                  <a:gd name="connsiteX0" fmla="*/ 0 w 4423144"/>
                  <a:gd name="connsiteY0" fmla="*/ 606056 h 606056"/>
                  <a:gd name="connsiteX1" fmla="*/ 3147237 w 4423144"/>
                  <a:gd name="connsiteY1" fmla="*/ 0 h 606056"/>
                  <a:gd name="connsiteX2" fmla="*/ 4423144 w 4423144"/>
                  <a:gd name="connsiteY2" fmla="*/ 606056 h 606056"/>
                  <a:gd name="connsiteX3" fmla="*/ 4423144 w 4423144"/>
                  <a:gd name="connsiteY3" fmla="*/ 606056 h 606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423144" h="606056">
                    <a:moveTo>
                      <a:pt x="0" y="606056"/>
                    </a:moveTo>
                    <a:cubicBezTo>
                      <a:pt x="1205023" y="303028"/>
                      <a:pt x="2410046" y="0"/>
                      <a:pt x="3147237" y="0"/>
                    </a:cubicBezTo>
                    <a:cubicBezTo>
                      <a:pt x="3884428" y="0"/>
                      <a:pt x="4423144" y="606056"/>
                      <a:pt x="4423144" y="606056"/>
                    </a:cubicBezTo>
                    <a:lnTo>
                      <a:pt x="4423144" y="606056"/>
                    </a:lnTo>
                  </a:path>
                </a:pathLst>
              </a:custGeom>
              <a:noFill/>
              <a:ln w="28575" cap="flat" cmpd="sng" algn="ctr">
                <a:solidFill>
                  <a:schemeClr val="tx1"/>
                </a:solidFill>
                <a:prstDash val="sysDot"/>
                <a:round/>
                <a:headEnd type="none" w="med" len="med"/>
                <a:tailEnd type="arrow" w="med" len="med"/>
              </a:ln>
              <a:effectLst/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Freeform 72"/>
              <p:cNvSpPr/>
              <p:nvPr/>
            </p:nvSpPr>
            <p:spPr bwMode="auto">
              <a:xfrm>
                <a:off x="3216926" y="3399019"/>
                <a:ext cx="4389069" cy="606056"/>
              </a:xfrm>
              <a:custGeom>
                <a:avLst/>
                <a:gdLst>
                  <a:gd name="connsiteX0" fmla="*/ 0 w 4423144"/>
                  <a:gd name="connsiteY0" fmla="*/ 606056 h 606056"/>
                  <a:gd name="connsiteX1" fmla="*/ 3147237 w 4423144"/>
                  <a:gd name="connsiteY1" fmla="*/ 0 h 606056"/>
                  <a:gd name="connsiteX2" fmla="*/ 4423144 w 4423144"/>
                  <a:gd name="connsiteY2" fmla="*/ 606056 h 606056"/>
                  <a:gd name="connsiteX3" fmla="*/ 4423144 w 4423144"/>
                  <a:gd name="connsiteY3" fmla="*/ 606056 h 606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423144" h="606056">
                    <a:moveTo>
                      <a:pt x="0" y="606056"/>
                    </a:moveTo>
                    <a:cubicBezTo>
                      <a:pt x="1205023" y="303028"/>
                      <a:pt x="2410046" y="0"/>
                      <a:pt x="3147237" y="0"/>
                    </a:cubicBezTo>
                    <a:cubicBezTo>
                      <a:pt x="3884428" y="0"/>
                      <a:pt x="4423144" y="606056"/>
                      <a:pt x="4423144" y="606056"/>
                    </a:cubicBezTo>
                    <a:lnTo>
                      <a:pt x="4423144" y="606056"/>
                    </a:lnTo>
                  </a:path>
                </a:pathLst>
              </a:custGeom>
              <a:noFill/>
              <a:ln w="28575" cap="flat" cmpd="sng" algn="ctr">
                <a:solidFill>
                  <a:schemeClr val="tx1"/>
                </a:solidFill>
                <a:prstDash val="sysDot"/>
                <a:round/>
                <a:headEnd type="none" w="med" len="med"/>
                <a:tailEnd type="arrow" w="med" len="med"/>
              </a:ln>
              <a:effectLst/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Freeform 94"/>
              <p:cNvSpPr/>
              <p:nvPr/>
            </p:nvSpPr>
            <p:spPr bwMode="auto">
              <a:xfrm>
                <a:off x="2909686" y="3770227"/>
                <a:ext cx="4389069" cy="606056"/>
              </a:xfrm>
              <a:custGeom>
                <a:avLst/>
                <a:gdLst>
                  <a:gd name="connsiteX0" fmla="*/ 0 w 4423144"/>
                  <a:gd name="connsiteY0" fmla="*/ 606056 h 606056"/>
                  <a:gd name="connsiteX1" fmla="*/ 3147237 w 4423144"/>
                  <a:gd name="connsiteY1" fmla="*/ 0 h 606056"/>
                  <a:gd name="connsiteX2" fmla="*/ 4423144 w 4423144"/>
                  <a:gd name="connsiteY2" fmla="*/ 606056 h 606056"/>
                  <a:gd name="connsiteX3" fmla="*/ 4423144 w 4423144"/>
                  <a:gd name="connsiteY3" fmla="*/ 606056 h 606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423144" h="606056">
                    <a:moveTo>
                      <a:pt x="0" y="606056"/>
                    </a:moveTo>
                    <a:cubicBezTo>
                      <a:pt x="1205023" y="303028"/>
                      <a:pt x="2410046" y="0"/>
                      <a:pt x="3147237" y="0"/>
                    </a:cubicBezTo>
                    <a:cubicBezTo>
                      <a:pt x="3884428" y="0"/>
                      <a:pt x="4423144" y="606056"/>
                      <a:pt x="4423144" y="606056"/>
                    </a:cubicBezTo>
                    <a:lnTo>
                      <a:pt x="4423144" y="606056"/>
                    </a:lnTo>
                  </a:path>
                </a:pathLst>
              </a:custGeom>
              <a:noFill/>
              <a:ln w="28575" cap="flat" cmpd="sng" algn="ctr">
                <a:solidFill>
                  <a:schemeClr val="tx1"/>
                </a:solidFill>
                <a:prstDash val="sysDot"/>
                <a:round/>
                <a:headEnd type="none" w="med" len="med"/>
                <a:tailEnd type="arrow" w="med" len="med"/>
              </a:ln>
              <a:effectLst/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Freeform 96"/>
              <p:cNvSpPr/>
              <p:nvPr/>
            </p:nvSpPr>
            <p:spPr bwMode="auto">
              <a:xfrm>
                <a:off x="2152485" y="3642291"/>
                <a:ext cx="4389069" cy="606056"/>
              </a:xfrm>
              <a:custGeom>
                <a:avLst/>
                <a:gdLst>
                  <a:gd name="connsiteX0" fmla="*/ 0 w 4423144"/>
                  <a:gd name="connsiteY0" fmla="*/ 606056 h 606056"/>
                  <a:gd name="connsiteX1" fmla="*/ 3147237 w 4423144"/>
                  <a:gd name="connsiteY1" fmla="*/ 0 h 606056"/>
                  <a:gd name="connsiteX2" fmla="*/ 4423144 w 4423144"/>
                  <a:gd name="connsiteY2" fmla="*/ 606056 h 606056"/>
                  <a:gd name="connsiteX3" fmla="*/ 4423144 w 4423144"/>
                  <a:gd name="connsiteY3" fmla="*/ 606056 h 606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423144" h="606056">
                    <a:moveTo>
                      <a:pt x="0" y="606056"/>
                    </a:moveTo>
                    <a:cubicBezTo>
                      <a:pt x="1205023" y="303028"/>
                      <a:pt x="2410046" y="0"/>
                      <a:pt x="3147237" y="0"/>
                    </a:cubicBezTo>
                    <a:cubicBezTo>
                      <a:pt x="3884428" y="0"/>
                      <a:pt x="4423144" y="606056"/>
                      <a:pt x="4423144" y="606056"/>
                    </a:cubicBezTo>
                    <a:lnTo>
                      <a:pt x="4423144" y="606056"/>
                    </a:lnTo>
                  </a:path>
                </a:pathLst>
              </a:custGeom>
              <a:noFill/>
              <a:ln w="28575" cap="flat" cmpd="sng" algn="ctr">
                <a:solidFill>
                  <a:schemeClr val="tx1"/>
                </a:solidFill>
                <a:prstDash val="sysDot"/>
                <a:round/>
                <a:headEnd type="none" w="med" len="med"/>
                <a:tailEnd type="arrow" w="med" len="med"/>
              </a:ln>
              <a:effectLst/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03" name="TextBox 102"/>
          <p:cNvSpPr txBox="1"/>
          <p:nvPr/>
        </p:nvSpPr>
        <p:spPr>
          <a:xfrm>
            <a:off x="2613345" y="5547829"/>
            <a:ext cx="39292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Combinational logic synthesis</a:t>
            </a:r>
          </a:p>
          <a:p>
            <a:r>
              <a:rPr lang="en-US" dirty="0" smtClean="0"/>
              <a:t>Combinational equivalence checking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Preserving </a:t>
            </a:r>
            <a:r>
              <a:rPr lang="en-GB" sz="4000" dirty="0" err="1" smtClean="0"/>
              <a:t>behavioral</a:t>
            </a:r>
            <a:r>
              <a:rPr lang="en-GB" sz="4000" dirty="0" smtClean="0"/>
              <a:t> equivalence</a:t>
            </a:r>
            <a:endParaRPr lang="en-US" sz="4000" dirty="0"/>
          </a:p>
        </p:txBody>
      </p:sp>
      <p:sp>
        <p:nvSpPr>
          <p:cNvPr id="63" name="Rectangle 62"/>
          <p:cNvSpPr/>
          <p:nvPr/>
        </p:nvSpPr>
        <p:spPr bwMode="auto">
          <a:xfrm>
            <a:off x="5330950" y="1683415"/>
            <a:ext cx="3187590" cy="318759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5786320" y="2234266"/>
            <a:ext cx="75895" cy="227685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5" name="Flowchart: Delay 64"/>
          <p:cNvSpPr/>
          <p:nvPr/>
        </p:nvSpPr>
        <p:spPr bwMode="auto">
          <a:xfrm>
            <a:off x="6469375" y="2594155"/>
            <a:ext cx="227685" cy="303580"/>
          </a:xfrm>
          <a:prstGeom prst="flowChartDelay">
            <a:avLst/>
          </a:prstGeom>
          <a:solidFill>
            <a:srgbClr val="00B0F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6" name="Moon 65"/>
          <p:cNvSpPr/>
          <p:nvPr/>
        </p:nvSpPr>
        <p:spPr bwMode="auto">
          <a:xfrm flipH="1">
            <a:off x="6863480" y="2557432"/>
            <a:ext cx="303580" cy="264408"/>
          </a:xfrm>
          <a:prstGeom prst="moon">
            <a:avLst>
              <a:gd name="adj" fmla="val 87500"/>
            </a:avLst>
          </a:prstGeom>
          <a:solidFill>
            <a:srgbClr val="00B0F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74" name="Straight Connector 73"/>
          <p:cNvCxnSpPr>
            <a:stCxn id="65" idx="3"/>
          </p:cNvCxnSpPr>
          <p:nvPr/>
        </p:nvCxnSpPr>
        <p:spPr bwMode="auto">
          <a:xfrm flipV="1">
            <a:off x="6697060" y="2744667"/>
            <a:ext cx="194699" cy="1278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sp>
        <p:nvSpPr>
          <p:cNvPr id="77" name="Rectangle 76"/>
          <p:cNvSpPr/>
          <p:nvPr/>
        </p:nvSpPr>
        <p:spPr bwMode="auto">
          <a:xfrm>
            <a:off x="7152430" y="3504895"/>
            <a:ext cx="75895" cy="227685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6545270" y="4134785"/>
            <a:ext cx="75895" cy="227685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5938110" y="3580790"/>
            <a:ext cx="75895" cy="227685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0" name="Flowchart: Delay 79"/>
          <p:cNvSpPr/>
          <p:nvPr/>
        </p:nvSpPr>
        <p:spPr bwMode="auto">
          <a:xfrm>
            <a:off x="7347129" y="2594155"/>
            <a:ext cx="260671" cy="280850"/>
          </a:xfrm>
          <a:prstGeom prst="flowChartDelay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1" name="Moon 80"/>
          <p:cNvSpPr/>
          <p:nvPr/>
        </p:nvSpPr>
        <p:spPr bwMode="auto">
          <a:xfrm flipH="1">
            <a:off x="7759590" y="2366470"/>
            <a:ext cx="303580" cy="264408"/>
          </a:xfrm>
          <a:prstGeom prst="moon">
            <a:avLst>
              <a:gd name="adj" fmla="val 87500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8204327" y="2387736"/>
            <a:ext cx="75895" cy="227685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83" name="Straight Connector 82"/>
          <p:cNvCxnSpPr>
            <a:stCxn id="81" idx="1"/>
            <a:endCxn id="82" idx="1"/>
          </p:cNvCxnSpPr>
          <p:nvPr/>
        </p:nvCxnSpPr>
        <p:spPr bwMode="auto">
          <a:xfrm>
            <a:off x="8063170" y="2498674"/>
            <a:ext cx="141157" cy="2905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84" name="Elbow Connector 42"/>
          <p:cNvCxnSpPr>
            <a:stCxn id="80" idx="3"/>
          </p:cNvCxnSpPr>
          <p:nvPr/>
        </p:nvCxnSpPr>
        <p:spPr bwMode="auto">
          <a:xfrm flipV="1">
            <a:off x="7607800" y="2564296"/>
            <a:ext cx="77999" cy="170284"/>
          </a:xfrm>
          <a:prstGeom prst="bentConnector2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85" name="Straight Connector 84"/>
          <p:cNvCxnSpPr/>
          <p:nvPr/>
        </p:nvCxnSpPr>
        <p:spPr bwMode="auto">
          <a:xfrm>
            <a:off x="7677847" y="2564296"/>
            <a:ext cx="103367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86" name="Elbow Connector 85"/>
          <p:cNvCxnSpPr/>
          <p:nvPr/>
        </p:nvCxnSpPr>
        <p:spPr bwMode="auto">
          <a:xfrm rot="10800000" flipV="1">
            <a:off x="7000641" y="2821840"/>
            <a:ext cx="346489" cy="239050"/>
          </a:xfrm>
          <a:prstGeom prst="bentConnector3">
            <a:avLst>
              <a:gd name="adj1" fmla="val 50000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sp>
        <p:nvSpPr>
          <p:cNvPr id="87" name="Rectangle 86"/>
          <p:cNvSpPr/>
          <p:nvPr/>
        </p:nvSpPr>
        <p:spPr bwMode="auto">
          <a:xfrm>
            <a:off x="7607800" y="3884370"/>
            <a:ext cx="75895" cy="227685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7304220" y="4263845"/>
            <a:ext cx="75895" cy="227685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89" name="Straight Arrow Connector 88"/>
          <p:cNvCxnSpPr/>
          <p:nvPr/>
        </p:nvCxnSpPr>
        <p:spPr bwMode="auto">
          <a:xfrm>
            <a:off x="4951475" y="2329747"/>
            <a:ext cx="379475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endCxn id="63" idx="1"/>
          </p:cNvCxnSpPr>
          <p:nvPr/>
        </p:nvCxnSpPr>
        <p:spPr bwMode="auto">
          <a:xfrm>
            <a:off x="4951475" y="3277210"/>
            <a:ext cx="379475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/>
          <p:nvPr/>
        </p:nvCxnSpPr>
        <p:spPr bwMode="auto">
          <a:xfrm>
            <a:off x="4951475" y="4112055"/>
            <a:ext cx="379475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/>
          <p:nvPr/>
        </p:nvCxnSpPr>
        <p:spPr bwMode="auto">
          <a:xfrm>
            <a:off x="8518540" y="2328159"/>
            <a:ext cx="379475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3" name="Straight Arrow Connector 92"/>
          <p:cNvCxnSpPr/>
          <p:nvPr/>
        </p:nvCxnSpPr>
        <p:spPr bwMode="auto">
          <a:xfrm>
            <a:off x="8518540" y="3275622"/>
            <a:ext cx="379475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4" name="Straight Arrow Connector 93"/>
          <p:cNvCxnSpPr/>
          <p:nvPr/>
        </p:nvCxnSpPr>
        <p:spPr bwMode="auto">
          <a:xfrm>
            <a:off x="8518540" y="4110467"/>
            <a:ext cx="379475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Elbow Connector 95"/>
          <p:cNvCxnSpPr>
            <a:endCxn id="65" idx="1"/>
          </p:cNvCxnSpPr>
          <p:nvPr/>
        </p:nvCxnSpPr>
        <p:spPr bwMode="auto">
          <a:xfrm>
            <a:off x="5862215" y="2564307"/>
            <a:ext cx="597107" cy="98426"/>
          </a:xfrm>
          <a:prstGeom prst="bentConnector3">
            <a:avLst>
              <a:gd name="adj1" fmla="val 50000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98" name="Elbow Connector 97"/>
          <p:cNvCxnSpPr/>
          <p:nvPr/>
        </p:nvCxnSpPr>
        <p:spPr bwMode="auto">
          <a:xfrm flipV="1">
            <a:off x="5862215" y="2821840"/>
            <a:ext cx="607160" cy="167008"/>
          </a:xfrm>
          <a:prstGeom prst="bentConnector3">
            <a:avLst>
              <a:gd name="adj1" fmla="val 50000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100" name="Straight Connector 99"/>
          <p:cNvCxnSpPr>
            <a:stCxn id="66" idx="1"/>
            <a:endCxn id="80" idx="1"/>
          </p:cNvCxnSpPr>
          <p:nvPr/>
        </p:nvCxnSpPr>
        <p:spPr bwMode="auto">
          <a:xfrm>
            <a:off x="7167060" y="2689636"/>
            <a:ext cx="162770" cy="2358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102" name="Elbow Connector 101"/>
          <p:cNvCxnSpPr>
            <a:stCxn id="64" idx="3"/>
          </p:cNvCxnSpPr>
          <p:nvPr/>
        </p:nvCxnSpPr>
        <p:spPr bwMode="auto">
          <a:xfrm>
            <a:off x="5862215" y="2348109"/>
            <a:ext cx="1001265" cy="246046"/>
          </a:xfrm>
          <a:prstGeom prst="bentConnector3">
            <a:avLst>
              <a:gd name="adj1" fmla="val 88722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106" name="Straight Connector 105"/>
          <p:cNvCxnSpPr/>
          <p:nvPr/>
        </p:nvCxnSpPr>
        <p:spPr bwMode="auto">
          <a:xfrm rot="16200000" flipV="1">
            <a:off x="7677752" y="2321208"/>
            <a:ext cx="0" cy="227685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sp>
        <p:nvSpPr>
          <p:cNvPr id="67" name="Rectangle 66"/>
          <p:cNvSpPr/>
          <p:nvPr/>
        </p:nvSpPr>
        <p:spPr bwMode="auto">
          <a:xfrm>
            <a:off x="853145" y="1683415"/>
            <a:ext cx="3187590" cy="318759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1308515" y="2234266"/>
            <a:ext cx="75895" cy="227685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9" name="Flowchart: Delay 68"/>
          <p:cNvSpPr/>
          <p:nvPr/>
        </p:nvSpPr>
        <p:spPr bwMode="auto">
          <a:xfrm>
            <a:off x="1991570" y="2594155"/>
            <a:ext cx="227685" cy="303580"/>
          </a:xfrm>
          <a:prstGeom prst="flowChartDelay">
            <a:avLst/>
          </a:prstGeom>
          <a:solidFill>
            <a:srgbClr val="00B0F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0" name="Moon 69"/>
          <p:cNvSpPr/>
          <p:nvPr/>
        </p:nvSpPr>
        <p:spPr bwMode="auto">
          <a:xfrm flipH="1">
            <a:off x="2385675" y="2557432"/>
            <a:ext cx="303580" cy="264408"/>
          </a:xfrm>
          <a:prstGeom prst="moon">
            <a:avLst>
              <a:gd name="adj" fmla="val 87500"/>
            </a:avLst>
          </a:prstGeom>
          <a:solidFill>
            <a:srgbClr val="00B0F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71" name="Straight Connector 70"/>
          <p:cNvCxnSpPr>
            <a:stCxn id="69" idx="3"/>
          </p:cNvCxnSpPr>
          <p:nvPr/>
        </p:nvCxnSpPr>
        <p:spPr bwMode="auto">
          <a:xfrm flipV="1">
            <a:off x="2219255" y="2744667"/>
            <a:ext cx="194699" cy="1278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sp>
        <p:nvSpPr>
          <p:cNvPr id="72" name="Rectangle 71"/>
          <p:cNvSpPr/>
          <p:nvPr/>
        </p:nvSpPr>
        <p:spPr bwMode="auto">
          <a:xfrm>
            <a:off x="1308515" y="2450464"/>
            <a:ext cx="75895" cy="227685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1308515" y="2875005"/>
            <a:ext cx="75895" cy="227685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5" name="Rectangle 94"/>
          <p:cNvSpPr/>
          <p:nvPr/>
        </p:nvSpPr>
        <p:spPr bwMode="auto">
          <a:xfrm>
            <a:off x="2674625" y="3504895"/>
            <a:ext cx="75895" cy="227685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7" name="Rectangle 96"/>
          <p:cNvSpPr/>
          <p:nvPr/>
        </p:nvSpPr>
        <p:spPr bwMode="auto">
          <a:xfrm>
            <a:off x="2067465" y="4134785"/>
            <a:ext cx="75895" cy="227685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9" name="Rectangle 98"/>
          <p:cNvSpPr/>
          <p:nvPr/>
        </p:nvSpPr>
        <p:spPr bwMode="auto">
          <a:xfrm>
            <a:off x="1460305" y="3580790"/>
            <a:ext cx="75895" cy="227685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1" name="Flowchart: Delay 100"/>
          <p:cNvSpPr/>
          <p:nvPr/>
        </p:nvSpPr>
        <p:spPr bwMode="auto">
          <a:xfrm>
            <a:off x="2869324" y="2594155"/>
            <a:ext cx="260671" cy="280850"/>
          </a:xfrm>
          <a:prstGeom prst="flowChartDelay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3" name="Moon 102"/>
          <p:cNvSpPr/>
          <p:nvPr/>
        </p:nvSpPr>
        <p:spPr bwMode="auto">
          <a:xfrm flipH="1">
            <a:off x="3281785" y="2366470"/>
            <a:ext cx="303580" cy="264408"/>
          </a:xfrm>
          <a:prstGeom prst="moon">
            <a:avLst>
              <a:gd name="adj" fmla="val 87500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4" name="Rectangle 103"/>
          <p:cNvSpPr/>
          <p:nvPr/>
        </p:nvSpPr>
        <p:spPr bwMode="auto">
          <a:xfrm>
            <a:off x="3726522" y="2387736"/>
            <a:ext cx="75895" cy="227685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07" name="Straight Connector 106"/>
          <p:cNvCxnSpPr>
            <a:stCxn id="103" idx="1"/>
            <a:endCxn id="104" idx="1"/>
          </p:cNvCxnSpPr>
          <p:nvPr/>
        </p:nvCxnSpPr>
        <p:spPr bwMode="auto">
          <a:xfrm>
            <a:off x="3585365" y="2498674"/>
            <a:ext cx="141157" cy="2905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108" name="Elbow Connector 42"/>
          <p:cNvCxnSpPr>
            <a:stCxn id="101" idx="3"/>
          </p:cNvCxnSpPr>
          <p:nvPr/>
        </p:nvCxnSpPr>
        <p:spPr bwMode="auto">
          <a:xfrm flipV="1">
            <a:off x="3129995" y="2564296"/>
            <a:ext cx="77999" cy="170284"/>
          </a:xfrm>
          <a:prstGeom prst="bentConnector2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109" name="Straight Connector 108"/>
          <p:cNvCxnSpPr/>
          <p:nvPr/>
        </p:nvCxnSpPr>
        <p:spPr bwMode="auto">
          <a:xfrm>
            <a:off x="3200042" y="2564296"/>
            <a:ext cx="103367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110" name="Elbow Connector 109"/>
          <p:cNvCxnSpPr/>
          <p:nvPr/>
        </p:nvCxnSpPr>
        <p:spPr bwMode="auto">
          <a:xfrm rot="10800000" flipV="1">
            <a:off x="2522836" y="2821840"/>
            <a:ext cx="346489" cy="239050"/>
          </a:xfrm>
          <a:prstGeom prst="bentConnector3">
            <a:avLst>
              <a:gd name="adj1" fmla="val 50000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sp>
        <p:nvSpPr>
          <p:cNvPr id="111" name="Rectangle 110"/>
          <p:cNvSpPr/>
          <p:nvPr/>
        </p:nvSpPr>
        <p:spPr bwMode="auto">
          <a:xfrm>
            <a:off x="3129995" y="3884370"/>
            <a:ext cx="75895" cy="227685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2" name="Rectangle 111"/>
          <p:cNvSpPr/>
          <p:nvPr/>
        </p:nvSpPr>
        <p:spPr bwMode="auto">
          <a:xfrm>
            <a:off x="2826415" y="4263845"/>
            <a:ext cx="75895" cy="227685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13" name="Straight Arrow Connector 112"/>
          <p:cNvCxnSpPr/>
          <p:nvPr/>
        </p:nvCxnSpPr>
        <p:spPr bwMode="auto">
          <a:xfrm>
            <a:off x="473670" y="2329747"/>
            <a:ext cx="379475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4" name="Straight Arrow Connector 113"/>
          <p:cNvCxnSpPr>
            <a:endCxn id="67" idx="1"/>
          </p:cNvCxnSpPr>
          <p:nvPr/>
        </p:nvCxnSpPr>
        <p:spPr bwMode="auto">
          <a:xfrm>
            <a:off x="473670" y="3277210"/>
            <a:ext cx="379475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5" name="Straight Arrow Connector 114"/>
          <p:cNvCxnSpPr/>
          <p:nvPr/>
        </p:nvCxnSpPr>
        <p:spPr bwMode="auto">
          <a:xfrm>
            <a:off x="473670" y="4112055"/>
            <a:ext cx="379475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Straight Arrow Connector 115"/>
          <p:cNvCxnSpPr/>
          <p:nvPr/>
        </p:nvCxnSpPr>
        <p:spPr bwMode="auto">
          <a:xfrm>
            <a:off x="4040735" y="2328159"/>
            <a:ext cx="379475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7" name="Straight Arrow Connector 116"/>
          <p:cNvCxnSpPr/>
          <p:nvPr/>
        </p:nvCxnSpPr>
        <p:spPr bwMode="auto">
          <a:xfrm>
            <a:off x="4040735" y="3275622"/>
            <a:ext cx="379475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8" name="Straight Arrow Connector 117"/>
          <p:cNvCxnSpPr/>
          <p:nvPr/>
        </p:nvCxnSpPr>
        <p:spPr bwMode="auto">
          <a:xfrm>
            <a:off x="4040735" y="4110467"/>
            <a:ext cx="379475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9" name="Elbow Connector 118"/>
          <p:cNvCxnSpPr>
            <a:stCxn id="72" idx="3"/>
            <a:endCxn id="69" idx="1"/>
          </p:cNvCxnSpPr>
          <p:nvPr/>
        </p:nvCxnSpPr>
        <p:spPr bwMode="auto">
          <a:xfrm>
            <a:off x="1384410" y="2564307"/>
            <a:ext cx="597107" cy="98426"/>
          </a:xfrm>
          <a:prstGeom prst="bentConnector3">
            <a:avLst>
              <a:gd name="adj1" fmla="val 50000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120" name="Elbow Connector 119"/>
          <p:cNvCxnSpPr>
            <a:stCxn id="73" idx="3"/>
          </p:cNvCxnSpPr>
          <p:nvPr/>
        </p:nvCxnSpPr>
        <p:spPr bwMode="auto">
          <a:xfrm flipV="1">
            <a:off x="1384410" y="2821840"/>
            <a:ext cx="607160" cy="167008"/>
          </a:xfrm>
          <a:prstGeom prst="bentConnector3">
            <a:avLst>
              <a:gd name="adj1" fmla="val 50000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121" name="Straight Connector 120"/>
          <p:cNvCxnSpPr>
            <a:stCxn id="70" idx="1"/>
            <a:endCxn id="101" idx="1"/>
          </p:cNvCxnSpPr>
          <p:nvPr/>
        </p:nvCxnSpPr>
        <p:spPr bwMode="auto">
          <a:xfrm>
            <a:off x="2689255" y="2689636"/>
            <a:ext cx="162770" cy="2358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122" name="Elbow Connector 121"/>
          <p:cNvCxnSpPr>
            <a:stCxn id="68" idx="3"/>
          </p:cNvCxnSpPr>
          <p:nvPr/>
        </p:nvCxnSpPr>
        <p:spPr bwMode="auto">
          <a:xfrm>
            <a:off x="1384410" y="2348109"/>
            <a:ext cx="1001265" cy="246046"/>
          </a:xfrm>
          <a:prstGeom prst="bentConnector3">
            <a:avLst>
              <a:gd name="adj1" fmla="val 88722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123" name="Straight Connector 122"/>
          <p:cNvCxnSpPr/>
          <p:nvPr/>
        </p:nvCxnSpPr>
        <p:spPr bwMode="auto">
          <a:xfrm rot="16200000" flipV="1">
            <a:off x="3199947" y="2321208"/>
            <a:ext cx="0" cy="227685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sp>
        <p:nvSpPr>
          <p:cNvPr id="125" name="Rectangle 124"/>
          <p:cNvSpPr/>
          <p:nvPr/>
        </p:nvSpPr>
        <p:spPr bwMode="auto">
          <a:xfrm>
            <a:off x="6743695" y="2633475"/>
            <a:ext cx="75895" cy="227685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2794070" y="5541275"/>
            <a:ext cx="35445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Sequential logic synthesis</a:t>
            </a:r>
          </a:p>
          <a:p>
            <a:r>
              <a:rPr lang="en-US" dirty="0" smtClean="0"/>
              <a:t>Sequential equivalence checking</a:t>
            </a:r>
            <a:endParaRPr lang="en-US" dirty="0"/>
          </a:p>
        </p:txBody>
      </p:sp>
      <p:sp>
        <p:nvSpPr>
          <p:cNvPr id="76" name="Rectangle 75"/>
          <p:cNvSpPr/>
          <p:nvPr/>
        </p:nvSpPr>
        <p:spPr bwMode="auto">
          <a:xfrm>
            <a:off x="5782906" y="2451736"/>
            <a:ext cx="75895" cy="227685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5" name="Rectangle 104"/>
          <p:cNvSpPr/>
          <p:nvPr/>
        </p:nvSpPr>
        <p:spPr bwMode="auto">
          <a:xfrm>
            <a:off x="5787433" y="2876277"/>
            <a:ext cx="75895" cy="227685"/>
          </a:xfrm>
          <a:prstGeom prst="rect">
            <a:avLst/>
          </a:prstGeom>
          <a:solidFill>
            <a:srgbClr val="FF0000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7.40741E-6 L 0.02778 7.40741E-6 L 0.04601 0.01459 L 0.07083 0.01459 L 0.10504 0.0264 " pathEditMode="relative" ptsTypes="AAAAA">
                                      <p:cBhvr>
                                        <p:cTn id="6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0.00023 L 0.02396 -0.00023 L 0.05017 -0.02523 L 0.06944 -0.02523 L 0.10417 -0.03588 " pathEditMode="relative" ptsTypes="AAAAA">
                                      <p:cBhvr>
                                        <p:cTn id="8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"/>
                                            </p:cond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" grpId="0" animBg="1"/>
      <p:bldP spid="76" grpId="0" animBg="1"/>
      <p:bldP spid="105" grpId="0" animBg="1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Different flavors of Elastic Buffers</a:t>
            </a:r>
            <a:endParaRPr lang="en-US" sz="4000" dirty="0"/>
          </a:p>
        </p:txBody>
      </p:sp>
      <p:grpSp>
        <p:nvGrpSpPr>
          <p:cNvPr id="6" name="Group 5"/>
          <p:cNvGrpSpPr/>
          <p:nvPr/>
        </p:nvGrpSpPr>
        <p:grpSpPr>
          <a:xfrm>
            <a:off x="1507201" y="1355130"/>
            <a:ext cx="384050" cy="614480"/>
            <a:chOff x="3381445" y="1470345"/>
            <a:chExt cx="384050" cy="614480"/>
          </a:xfrm>
        </p:grpSpPr>
        <p:sp>
          <p:nvSpPr>
            <p:cNvPr id="4" name="Rectangle 3"/>
            <p:cNvSpPr/>
            <p:nvPr/>
          </p:nvSpPr>
          <p:spPr bwMode="auto">
            <a:xfrm>
              <a:off x="3381445" y="1470345"/>
              <a:ext cx="192025" cy="61448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" name="Rectangle 4"/>
            <p:cNvSpPr/>
            <p:nvPr/>
          </p:nvSpPr>
          <p:spPr bwMode="auto">
            <a:xfrm>
              <a:off x="3573470" y="1470345"/>
              <a:ext cx="192025" cy="61448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charset="0"/>
                  <a:sym typeface="Symbol"/>
                </a:rPr>
                <a:t></a:t>
              </a:r>
              <a:endPara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891251" y="1431135"/>
            <a:ext cx="37176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Flip-flop = Master &amp; Slave</a:t>
            </a:r>
            <a:endParaRPr lang="en-US" sz="2400" dirty="0"/>
          </a:p>
        </p:txBody>
      </p:sp>
      <p:grpSp>
        <p:nvGrpSpPr>
          <p:cNvPr id="8" name="Group 77"/>
          <p:cNvGrpSpPr/>
          <p:nvPr/>
        </p:nvGrpSpPr>
        <p:grpSpPr>
          <a:xfrm>
            <a:off x="4610405" y="2718506"/>
            <a:ext cx="2918780" cy="1363379"/>
            <a:chOff x="4610405" y="2718506"/>
            <a:chExt cx="2918780" cy="1363379"/>
          </a:xfrm>
        </p:grpSpPr>
        <p:grpSp>
          <p:nvGrpSpPr>
            <p:cNvPr id="11" name="Group 25"/>
            <p:cNvGrpSpPr/>
            <p:nvPr/>
          </p:nvGrpSpPr>
          <p:grpSpPr>
            <a:xfrm>
              <a:off x="5992985" y="3429000"/>
              <a:ext cx="384050" cy="614480"/>
              <a:chOff x="3381445" y="1470345"/>
              <a:chExt cx="384050" cy="614480"/>
            </a:xfrm>
          </p:grpSpPr>
          <p:sp>
            <p:nvSpPr>
              <p:cNvPr id="27" name="Rectangle 26"/>
              <p:cNvSpPr/>
              <p:nvPr/>
            </p:nvSpPr>
            <p:spPr bwMode="auto">
              <a:xfrm>
                <a:off x="3381445" y="1470345"/>
                <a:ext cx="192025" cy="61448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28575" cap="flat" cmpd="sng" algn="ctr">
                <a:noFill/>
                <a:prstDash val="solid"/>
                <a:round/>
                <a:headEnd type="none" w="med" len="med"/>
                <a:tailEnd type="triangle" w="lg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 bwMode="auto">
              <a:xfrm>
                <a:off x="3573470" y="1470345"/>
                <a:ext cx="192025" cy="61448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28575" cap="flat" cmpd="sng" algn="ctr">
                <a:noFill/>
                <a:prstDash val="solid"/>
                <a:round/>
                <a:headEnd type="none" w="med" len="med"/>
                <a:tailEnd type="triangle" w="lg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14" name="Group 28"/>
            <p:cNvGrpSpPr/>
            <p:nvPr/>
          </p:nvGrpSpPr>
          <p:grpSpPr>
            <a:xfrm>
              <a:off x="5032860" y="3429000"/>
              <a:ext cx="384050" cy="614480"/>
              <a:chOff x="3381445" y="1470345"/>
              <a:chExt cx="384050" cy="614480"/>
            </a:xfrm>
          </p:grpSpPr>
          <p:sp>
            <p:nvSpPr>
              <p:cNvPr id="30" name="Rectangle 29"/>
              <p:cNvSpPr/>
              <p:nvPr/>
            </p:nvSpPr>
            <p:spPr bwMode="auto">
              <a:xfrm>
                <a:off x="3381445" y="1470345"/>
                <a:ext cx="192025" cy="61448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28575" cap="flat" cmpd="sng" algn="ctr">
                <a:noFill/>
                <a:prstDash val="solid"/>
                <a:round/>
                <a:headEnd type="none" w="med" len="med"/>
                <a:tailEnd type="triangle" w="lg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 bwMode="auto">
              <a:xfrm>
                <a:off x="3573470" y="1470345"/>
                <a:ext cx="192025" cy="61448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28575" cap="flat" cmpd="sng" algn="ctr">
                <a:noFill/>
                <a:prstDash val="solid"/>
                <a:round/>
                <a:headEnd type="none" w="med" len="med"/>
                <a:tailEnd type="triangle" w="lg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hangingPunct="0"/>
                <a:r>
                  <a:rPr lang="en-US" sz="2800" dirty="0" smtClean="0">
                    <a:solidFill>
                      <a:srgbClr val="FF0000"/>
                    </a:solidFill>
                    <a:latin typeface="Arial" charset="0"/>
                    <a:sym typeface="Symbol"/>
                  </a:rPr>
                  <a:t></a:t>
                </a:r>
                <a:endParaRPr lang="en-US" sz="2800" dirty="0" smtClean="0">
                  <a:solidFill>
                    <a:srgbClr val="FF0000"/>
                  </a:solidFill>
                  <a:latin typeface="Arial" charset="0"/>
                </a:endParaRPr>
              </a:p>
            </p:txBody>
          </p:sp>
        </p:grpSp>
        <p:sp>
          <p:nvSpPr>
            <p:cNvPr id="32" name="Trapezoid 31"/>
            <p:cNvSpPr/>
            <p:nvPr/>
          </p:nvSpPr>
          <p:spPr bwMode="auto">
            <a:xfrm rot="5400000">
              <a:off x="6309825" y="3284980"/>
              <a:ext cx="1363379" cy="230431"/>
            </a:xfrm>
            <a:prstGeom prst="trapezoid">
              <a:avLst>
                <a:gd name="adj" fmla="val 61075"/>
              </a:avLst>
            </a:prstGeom>
            <a:solidFill>
              <a:srgbClr val="00B0F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34" name="Straight Arrow Connector 33"/>
            <p:cNvCxnSpPr/>
            <p:nvPr/>
          </p:nvCxnSpPr>
          <p:spPr bwMode="auto">
            <a:xfrm>
              <a:off x="6377035" y="3736240"/>
              <a:ext cx="499264" cy="1588"/>
            </a:xfrm>
            <a:prstGeom prst="straightConnector1">
              <a:avLst/>
            </a:prstGeom>
            <a:noFill/>
            <a:ln w="762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36" name="Straight Arrow Connector 35"/>
            <p:cNvCxnSpPr/>
            <p:nvPr/>
          </p:nvCxnSpPr>
          <p:spPr bwMode="auto">
            <a:xfrm>
              <a:off x="5416910" y="3736240"/>
              <a:ext cx="576075" cy="1588"/>
            </a:xfrm>
            <a:prstGeom prst="straightConnector1">
              <a:avLst/>
            </a:prstGeom>
            <a:noFill/>
            <a:ln w="762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38" name="Straight Arrow Connector 37"/>
            <p:cNvCxnSpPr/>
            <p:nvPr/>
          </p:nvCxnSpPr>
          <p:spPr bwMode="auto">
            <a:xfrm flipV="1">
              <a:off x="4610405" y="3736240"/>
              <a:ext cx="422455" cy="1588"/>
            </a:xfrm>
            <a:prstGeom prst="straightConnector1">
              <a:avLst/>
            </a:prstGeom>
            <a:noFill/>
            <a:ln w="762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2" name="Elbow Connector 41"/>
            <p:cNvCxnSpPr/>
            <p:nvPr/>
          </p:nvCxnSpPr>
          <p:spPr bwMode="auto">
            <a:xfrm flipV="1">
              <a:off x="5608935" y="2994665"/>
              <a:ext cx="1267364" cy="728107"/>
            </a:xfrm>
            <a:prstGeom prst="bentConnector3">
              <a:avLst>
                <a:gd name="adj1" fmla="val -598"/>
              </a:avLst>
            </a:prstGeom>
            <a:noFill/>
            <a:ln w="762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4" name="Straight Arrow Connector 43"/>
            <p:cNvCxnSpPr/>
            <p:nvPr/>
          </p:nvCxnSpPr>
          <p:spPr bwMode="auto">
            <a:xfrm flipV="1">
              <a:off x="7106730" y="3405250"/>
              <a:ext cx="422455" cy="1588"/>
            </a:xfrm>
            <a:prstGeom prst="straightConnector1">
              <a:avLst/>
            </a:prstGeom>
            <a:noFill/>
            <a:ln w="762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</p:grpSp>
      <p:grpSp>
        <p:nvGrpSpPr>
          <p:cNvPr id="16" name="Group 79"/>
          <p:cNvGrpSpPr/>
          <p:nvPr/>
        </p:nvGrpSpPr>
        <p:grpSpPr>
          <a:xfrm>
            <a:off x="4572000" y="4792376"/>
            <a:ext cx="3033995" cy="1363379"/>
            <a:chOff x="4572000" y="4792376"/>
            <a:chExt cx="3033995" cy="1363379"/>
          </a:xfrm>
        </p:grpSpPr>
        <p:grpSp>
          <p:nvGrpSpPr>
            <p:cNvPr id="19" name="Group 44"/>
            <p:cNvGrpSpPr/>
            <p:nvPr/>
          </p:nvGrpSpPr>
          <p:grpSpPr>
            <a:xfrm>
              <a:off x="6799490" y="5169100"/>
              <a:ext cx="384050" cy="614480"/>
              <a:chOff x="3381445" y="1470345"/>
              <a:chExt cx="384050" cy="614480"/>
            </a:xfrm>
          </p:grpSpPr>
          <p:sp>
            <p:nvSpPr>
              <p:cNvPr id="46" name="Rectangle 45"/>
              <p:cNvSpPr/>
              <p:nvPr/>
            </p:nvSpPr>
            <p:spPr bwMode="auto">
              <a:xfrm>
                <a:off x="3381445" y="1470345"/>
                <a:ext cx="192025" cy="61448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28575" cap="flat" cmpd="sng" algn="ctr">
                <a:noFill/>
                <a:prstDash val="solid"/>
                <a:round/>
                <a:headEnd type="none" w="med" len="med"/>
                <a:tailEnd type="triangle" w="lg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47" name="Rectangle 46"/>
              <p:cNvSpPr/>
              <p:nvPr/>
            </p:nvSpPr>
            <p:spPr bwMode="auto">
              <a:xfrm>
                <a:off x="3573470" y="1470345"/>
                <a:ext cx="192025" cy="61448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28575" cap="flat" cmpd="sng" algn="ctr">
                <a:noFill/>
                <a:prstDash val="solid"/>
                <a:round/>
                <a:headEnd type="none" w="med" len="med"/>
                <a:tailEnd type="triangle" w="lg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hangingPunct="0"/>
                <a:r>
                  <a:rPr lang="en-US" sz="2800" dirty="0" smtClean="0">
                    <a:solidFill>
                      <a:srgbClr val="FF0000"/>
                    </a:solidFill>
                    <a:latin typeface="Arial" charset="0"/>
                    <a:sym typeface="Symbol"/>
                  </a:rPr>
                  <a:t></a:t>
                </a:r>
                <a:endParaRPr lang="en-US" sz="2800" dirty="0" smtClean="0">
                  <a:solidFill>
                    <a:srgbClr val="FF0000"/>
                  </a:solidFill>
                  <a:latin typeface="Arial" charset="0"/>
                </a:endParaRPr>
              </a:p>
            </p:txBody>
          </p:sp>
        </p:grpSp>
        <p:sp>
          <p:nvSpPr>
            <p:cNvPr id="48" name="Trapezoid 47"/>
            <p:cNvSpPr/>
            <p:nvPr/>
          </p:nvSpPr>
          <p:spPr bwMode="auto">
            <a:xfrm rot="5400000">
              <a:off x="5503321" y="5358850"/>
              <a:ext cx="1363379" cy="230431"/>
            </a:xfrm>
            <a:prstGeom prst="trapezoid">
              <a:avLst>
                <a:gd name="adj" fmla="val 61075"/>
              </a:avLst>
            </a:prstGeom>
            <a:solidFill>
              <a:srgbClr val="00B0F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grpSp>
          <p:nvGrpSpPr>
            <p:cNvPr id="21" name="Group 48"/>
            <p:cNvGrpSpPr/>
            <p:nvPr/>
          </p:nvGrpSpPr>
          <p:grpSpPr>
            <a:xfrm>
              <a:off x="5148075" y="5541275"/>
              <a:ext cx="384050" cy="614480"/>
              <a:chOff x="3381445" y="1470345"/>
              <a:chExt cx="384050" cy="614480"/>
            </a:xfrm>
          </p:grpSpPr>
          <p:sp>
            <p:nvSpPr>
              <p:cNvPr id="50" name="Rectangle 49"/>
              <p:cNvSpPr/>
              <p:nvPr/>
            </p:nvSpPr>
            <p:spPr bwMode="auto">
              <a:xfrm>
                <a:off x="3381445" y="1470345"/>
                <a:ext cx="192025" cy="61448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28575" cap="flat" cmpd="sng" algn="ctr">
                <a:noFill/>
                <a:prstDash val="solid"/>
                <a:round/>
                <a:headEnd type="none" w="med" len="med"/>
                <a:tailEnd type="triangle" w="lg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51" name="Rectangle 50"/>
              <p:cNvSpPr/>
              <p:nvPr/>
            </p:nvSpPr>
            <p:spPr bwMode="auto">
              <a:xfrm>
                <a:off x="3573470" y="1470345"/>
                <a:ext cx="192025" cy="61448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28575" cap="flat" cmpd="sng" algn="ctr">
                <a:noFill/>
                <a:prstDash val="solid"/>
                <a:round/>
                <a:headEnd type="none" w="med" len="med"/>
                <a:tailEnd type="triangle" w="lg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charset="0"/>
                </a:endParaRPr>
              </a:p>
            </p:txBody>
          </p:sp>
        </p:grpSp>
        <p:cxnSp>
          <p:nvCxnSpPr>
            <p:cNvPr id="52" name="Straight Arrow Connector 51"/>
            <p:cNvCxnSpPr>
              <a:stCxn id="48" idx="0"/>
            </p:cNvCxnSpPr>
            <p:nvPr/>
          </p:nvCxnSpPr>
          <p:spPr bwMode="auto">
            <a:xfrm>
              <a:off x="6300226" y="5474066"/>
              <a:ext cx="499264" cy="2274"/>
            </a:xfrm>
            <a:prstGeom prst="straightConnector1">
              <a:avLst/>
            </a:prstGeom>
            <a:noFill/>
            <a:ln w="762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5" name="Straight Arrow Connector 54"/>
            <p:cNvCxnSpPr/>
            <p:nvPr/>
          </p:nvCxnSpPr>
          <p:spPr bwMode="auto">
            <a:xfrm>
              <a:off x="5532125" y="5848515"/>
              <a:ext cx="537670" cy="1588"/>
            </a:xfrm>
            <a:prstGeom prst="straightConnector1">
              <a:avLst/>
            </a:prstGeom>
            <a:noFill/>
            <a:ln w="762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8" name="Straight Arrow Connector 57"/>
            <p:cNvCxnSpPr/>
            <p:nvPr/>
          </p:nvCxnSpPr>
          <p:spPr bwMode="auto">
            <a:xfrm>
              <a:off x="4572000" y="5850103"/>
              <a:ext cx="576075" cy="1588"/>
            </a:xfrm>
            <a:prstGeom prst="straightConnector1">
              <a:avLst/>
            </a:prstGeom>
            <a:noFill/>
            <a:ln w="762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9" name="Elbow Connector 58"/>
            <p:cNvCxnSpPr/>
            <p:nvPr/>
          </p:nvCxnSpPr>
          <p:spPr bwMode="auto">
            <a:xfrm flipV="1">
              <a:off x="4802430" y="5111709"/>
              <a:ext cx="1267364" cy="728107"/>
            </a:xfrm>
            <a:prstGeom prst="bentConnector3">
              <a:avLst>
                <a:gd name="adj1" fmla="val -598"/>
              </a:avLst>
            </a:prstGeom>
            <a:noFill/>
            <a:ln w="762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60" name="Straight Arrow Connector 59"/>
            <p:cNvCxnSpPr/>
            <p:nvPr/>
          </p:nvCxnSpPr>
          <p:spPr bwMode="auto">
            <a:xfrm>
              <a:off x="7183540" y="5476340"/>
              <a:ext cx="422455" cy="1588"/>
            </a:xfrm>
            <a:prstGeom prst="straightConnector1">
              <a:avLst/>
            </a:prstGeom>
            <a:noFill/>
            <a:ln w="762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</p:grpSp>
      <p:grpSp>
        <p:nvGrpSpPr>
          <p:cNvPr id="26" name="Group 76"/>
          <p:cNvGrpSpPr/>
          <p:nvPr/>
        </p:nvGrpSpPr>
        <p:grpSpPr>
          <a:xfrm>
            <a:off x="769907" y="2349174"/>
            <a:ext cx="2056368" cy="2347191"/>
            <a:chOff x="769907" y="2349174"/>
            <a:chExt cx="2056368" cy="2347191"/>
          </a:xfrm>
        </p:grpSpPr>
        <p:grpSp>
          <p:nvGrpSpPr>
            <p:cNvPr id="29" name="Group 7"/>
            <p:cNvGrpSpPr/>
            <p:nvPr/>
          </p:nvGrpSpPr>
          <p:grpSpPr>
            <a:xfrm>
              <a:off x="1499602" y="2699300"/>
              <a:ext cx="384050" cy="614480"/>
              <a:chOff x="3381445" y="1470345"/>
              <a:chExt cx="384050" cy="614480"/>
            </a:xfrm>
          </p:grpSpPr>
          <p:sp>
            <p:nvSpPr>
              <p:cNvPr id="9" name="Rectangle 8"/>
              <p:cNvSpPr/>
              <p:nvPr/>
            </p:nvSpPr>
            <p:spPr bwMode="auto">
              <a:xfrm>
                <a:off x="3381445" y="1470345"/>
                <a:ext cx="192025" cy="61448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28575" cap="flat" cmpd="sng" algn="ctr">
                <a:noFill/>
                <a:prstDash val="solid"/>
                <a:round/>
                <a:headEnd type="none" w="med" len="med"/>
                <a:tailEnd type="triangle" w="lg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 bwMode="auto">
              <a:xfrm>
                <a:off x="3573470" y="1470345"/>
                <a:ext cx="192025" cy="61448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28575" cap="flat" cmpd="sng" algn="ctr">
                <a:noFill/>
                <a:prstDash val="solid"/>
                <a:round/>
                <a:headEnd type="none" w="med" len="med"/>
                <a:tailEnd type="triangle" w="lg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charset="0"/>
                    <a:sym typeface="Symbol"/>
                  </a:rPr>
                  <a:t></a:t>
                </a:r>
                <a:endPara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33" name="Group 10"/>
            <p:cNvGrpSpPr/>
            <p:nvPr/>
          </p:nvGrpSpPr>
          <p:grpSpPr>
            <a:xfrm>
              <a:off x="1499602" y="3467400"/>
              <a:ext cx="384050" cy="614480"/>
              <a:chOff x="3381445" y="1470345"/>
              <a:chExt cx="384050" cy="614480"/>
            </a:xfrm>
          </p:grpSpPr>
          <p:sp>
            <p:nvSpPr>
              <p:cNvPr id="12" name="Rectangle 11"/>
              <p:cNvSpPr/>
              <p:nvPr/>
            </p:nvSpPr>
            <p:spPr bwMode="auto">
              <a:xfrm>
                <a:off x="3381445" y="1470345"/>
                <a:ext cx="192025" cy="61448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28575" cap="flat" cmpd="sng" algn="ctr">
                <a:noFill/>
                <a:prstDash val="solid"/>
                <a:round/>
                <a:headEnd type="none" w="med" len="med"/>
                <a:tailEnd type="triangle" w="lg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 bwMode="auto">
              <a:xfrm>
                <a:off x="3573470" y="1470345"/>
                <a:ext cx="192025" cy="614480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28575" cap="flat" cmpd="sng" algn="ctr">
                <a:noFill/>
                <a:prstDash val="solid"/>
                <a:round/>
                <a:headEnd type="none" w="med" len="med"/>
                <a:tailEnd type="triangle" w="lg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charset="0"/>
                </a:endParaRPr>
              </a:p>
            </p:txBody>
          </p:sp>
        </p:grpSp>
        <p:cxnSp>
          <p:nvCxnSpPr>
            <p:cNvPr id="15" name="Elbow Connector 14"/>
            <p:cNvCxnSpPr/>
            <p:nvPr/>
          </p:nvCxnSpPr>
          <p:spPr bwMode="auto">
            <a:xfrm flipV="1">
              <a:off x="769907" y="3006540"/>
              <a:ext cx="729695" cy="307240"/>
            </a:xfrm>
            <a:prstGeom prst="bentConnector3">
              <a:avLst>
                <a:gd name="adj1" fmla="val 50000"/>
              </a:avLst>
            </a:prstGeom>
            <a:noFill/>
            <a:ln w="762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17" name="Elbow Connector 16"/>
            <p:cNvCxnSpPr/>
            <p:nvPr/>
          </p:nvCxnSpPr>
          <p:spPr bwMode="auto">
            <a:xfrm>
              <a:off x="769907" y="3313780"/>
              <a:ext cx="729695" cy="460860"/>
            </a:xfrm>
            <a:prstGeom prst="bentConnector3">
              <a:avLst>
                <a:gd name="adj1" fmla="val 50000"/>
              </a:avLst>
            </a:prstGeom>
            <a:noFill/>
            <a:ln w="762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18" name="Trapezoid 17"/>
            <p:cNvSpPr/>
            <p:nvPr/>
          </p:nvSpPr>
          <p:spPr bwMode="auto">
            <a:xfrm rot="5400000">
              <a:off x="1662821" y="3284980"/>
              <a:ext cx="1363379" cy="230431"/>
            </a:xfrm>
            <a:prstGeom prst="trapezoid">
              <a:avLst>
                <a:gd name="adj" fmla="val 61075"/>
              </a:avLst>
            </a:prstGeom>
            <a:solidFill>
              <a:srgbClr val="00B0F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20" name="Straight Arrow Connector 19"/>
            <p:cNvCxnSpPr/>
            <p:nvPr/>
          </p:nvCxnSpPr>
          <p:spPr bwMode="auto">
            <a:xfrm>
              <a:off x="1883652" y="3006540"/>
              <a:ext cx="345643" cy="1588"/>
            </a:xfrm>
            <a:prstGeom prst="straightConnector1">
              <a:avLst/>
            </a:prstGeom>
            <a:noFill/>
            <a:ln w="762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22" name="Straight Arrow Connector 21"/>
            <p:cNvCxnSpPr/>
            <p:nvPr/>
          </p:nvCxnSpPr>
          <p:spPr bwMode="auto">
            <a:xfrm>
              <a:off x="1883652" y="3734647"/>
              <a:ext cx="345643" cy="1588"/>
            </a:xfrm>
            <a:prstGeom prst="straightConnector1">
              <a:avLst/>
            </a:prstGeom>
            <a:noFill/>
            <a:ln w="762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23" name="Straight Arrow Connector 22"/>
            <p:cNvCxnSpPr/>
            <p:nvPr/>
          </p:nvCxnSpPr>
          <p:spPr bwMode="auto">
            <a:xfrm>
              <a:off x="2459727" y="3390590"/>
              <a:ext cx="345643" cy="1588"/>
            </a:xfrm>
            <a:prstGeom prst="straightConnector1">
              <a:avLst/>
            </a:prstGeom>
            <a:noFill/>
            <a:ln w="762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24" name="TextBox 23"/>
            <p:cNvSpPr txBox="1"/>
            <p:nvPr/>
          </p:nvSpPr>
          <p:spPr>
            <a:xfrm>
              <a:off x="1337350" y="2349174"/>
              <a:ext cx="6848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main</a:t>
              </a:r>
              <a:endParaRPr lang="en-US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405357" y="4043480"/>
              <a:ext cx="5565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aux</a:t>
              </a:r>
              <a:endParaRPr lang="en-US" dirty="0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1115550" y="4327033"/>
              <a:ext cx="17107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(</a:t>
              </a:r>
              <a:r>
                <a:rPr lang="en-US" dirty="0" err="1" smtClean="0"/>
                <a:t>Carloni</a:t>
              </a:r>
              <a:r>
                <a:rPr lang="en-US" dirty="0" smtClean="0"/>
                <a:t>, 1999)</a:t>
              </a:r>
              <a:endParaRPr lang="en-US" dirty="0"/>
            </a:p>
          </p:txBody>
        </p:sp>
      </p:grpSp>
      <p:grpSp>
        <p:nvGrpSpPr>
          <p:cNvPr id="35" name="Group 78"/>
          <p:cNvGrpSpPr/>
          <p:nvPr/>
        </p:nvGrpSpPr>
        <p:grpSpPr>
          <a:xfrm>
            <a:off x="-36600" y="5157225"/>
            <a:ext cx="3801041" cy="1414431"/>
            <a:chOff x="-36600" y="5157225"/>
            <a:chExt cx="3801041" cy="1414431"/>
          </a:xfrm>
        </p:grpSpPr>
        <p:sp>
          <p:nvSpPr>
            <p:cNvPr id="64" name="Rectangle 63"/>
            <p:cNvSpPr/>
            <p:nvPr/>
          </p:nvSpPr>
          <p:spPr bwMode="auto">
            <a:xfrm>
              <a:off x="1499600" y="5157225"/>
              <a:ext cx="192025" cy="61448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5" name="Rectangle 64"/>
            <p:cNvSpPr/>
            <p:nvPr/>
          </p:nvSpPr>
          <p:spPr bwMode="auto">
            <a:xfrm>
              <a:off x="2152485" y="5157225"/>
              <a:ext cx="192025" cy="61448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charset="0"/>
                  <a:sym typeface="Symbol"/>
                </a:rPr>
                <a:t></a:t>
              </a:r>
              <a:endPara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endParaRPr>
            </a:p>
          </p:txBody>
        </p:sp>
        <p:cxnSp>
          <p:nvCxnSpPr>
            <p:cNvPr id="66" name="Straight Arrow Connector 65"/>
            <p:cNvCxnSpPr>
              <a:stCxn id="65" idx="3"/>
            </p:cNvCxnSpPr>
            <p:nvPr/>
          </p:nvCxnSpPr>
          <p:spPr bwMode="auto">
            <a:xfrm>
              <a:off x="2344510" y="5464465"/>
              <a:ext cx="576075" cy="1588"/>
            </a:xfrm>
            <a:prstGeom prst="straightConnector1">
              <a:avLst/>
            </a:prstGeom>
            <a:noFill/>
            <a:ln w="762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69" name="Straight Arrow Connector 68"/>
            <p:cNvCxnSpPr>
              <a:endCxn id="64" idx="1"/>
            </p:cNvCxnSpPr>
            <p:nvPr/>
          </p:nvCxnSpPr>
          <p:spPr bwMode="auto">
            <a:xfrm flipV="1">
              <a:off x="961930" y="5464465"/>
              <a:ext cx="537670" cy="1588"/>
            </a:xfrm>
            <a:prstGeom prst="straightConnector1">
              <a:avLst/>
            </a:prstGeom>
            <a:noFill/>
            <a:ln w="762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72" name="Straight Arrow Connector 71"/>
            <p:cNvCxnSpPr>
              <a:stCxn id="64" idx="3"/>
              <a:endCxn id="65" idx="1"/>
            </p:cNvCxnSpPr>
            <p:nvPr/>
          </p:nvCxnSpPr>
          <p:spPr bwMode="auto">
            <a:xfrm>
              <a:off x="1691625" y="5464465"/>
              <a:ext cx="460860" cy="1588"/>
            </a:xfrm>
            <a:prstGeom prst="straightConnector1">
              <a:avLst/>
            </a:prstGeom>
            <a:noFill/>
            <a:ln w="762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76" name="TextBox 75"/>
            <p:cNvSpPr txBox="1"/>
            <p:nvPr/>
          </p:nvSpPr>
          <p:spPr>
            <a:xfrm>
              <a:off x="-36600" y="5925325"/>
              <a:ext cx="380104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Jacobson 2002</a:t>
              </a:r>
              <a:br>
                <a:rPr lang="en-US" dirty="0" smtClean="0"/>
              </a:br>
              <a:r>
                <a:rPr lang="en-US" dirty="0" smtClean="0"/>
                <a:t>Synchronous Interlocked Pipelines</a:t>
              </a:r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uncertainty in chip design</a:t>
            </a:r>
            <a:endParaRPr lang="en-US" dirty="0"/>
          </a:p>
        </p:txBody>
      </p:sp>
      <p:pic>
        <p:nvPicPr>
          <p:cNvPr id="4" name="Picture 3" descr="multi-cor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83651" y="1040747"/>
            <a:ext cx="5376700" cy="5667042"/>
          </a:xfrm>
          <a:prstGeom prst="rect">
            <a:avLst/>
          </a:prstGeom>
        </p:spPr>
      </p:pic>
      <p:cxnSp>
        <p:nvCxnSpPr>
          <p:cNvPr id="6" name="Elbow Connector 5"/>
          <p:cNvCxnSpPr/>
          <p:nvPr/>
        </p:nvCxnSpPr>
        <p:spPr bwMode="auto">
          <a:xfrm>
            <a:off x="3189420" y="2238445"/>
            <a:ext cx="3341235" cy="2765160"/>
          </a:xfrm>
          <a:prstGeom prst="bentConnector3">
            <a:avLst>
              <a:gd name="adj1" fmla="val 50000"/>
            </a:avLst>
          </a:prstGeom>
          <a:noFill/>
          <a:ln w="7620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5108250" y="3192552"/>
            <a:ext cx="188385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many</a:t>
            </a:r>
            <a:br>
              <a:rPr lang="en-US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cycles ?</a:t>
            </a:r>
            <a:endParaRPr lang="en-US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reeform 6"/>
          <p:cNvSpPr>
            <a:spLocks/>
          </p:cNvSpPr>
          <p:nvPr/>
        </p:nvSpPr>
        <p:spPr bwMode="auto">
          <a:xfrm rot="-5400000">
            <a:off x="4478337" y="1266826"/>
            <a:ext cx="868363" cy="3414712"/>
          </a:xfrm>
          <a:custGeom>
            <a:avLst/>
            <a:gdLst>
              <a:gd name="T0" fmla="*/ 2147483647 w 478"/>
              <a:gd name="T1" fmla="*/ 2147483647 h 2151"/>
              <a:gd name="T2" fmla="*/ 2147483647 w 478"/>
              <a:gd name="T3" fmla="*/ 0 h 2151"/>
              <a:gd name="T4" fmla="*/ 0 w 478"/>
              <a:gd name="T5" fmla="*/ 0 h 2151"/>
              <a:gd name="T6" fmla="*/ 0 60000 65536"/>
              <a:gd name="T7" fmla="*/ 0 60000 65536"/>
              <a:gd name="T8" fmla="*/ 0 60000 65536"/>
              <a:gd name="T9" fmla="*/ 0 w 478"/>
              <a:gd name="T10" fmla="*/ 0 h 2151"/>
              <a:gd name="T11" fmla="*/ 478 w 478"/>
              <a:gd name="T12" fmla="*/ 2151 h 215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78" h="2151">
                <a:moveTo>
                  <a:pt x="478" y="2151"/>
                </a:moveTo>
                <a:lnTo>
                  <a:pt x="478" y="0"/>
                </a:lnTo>
                <a:lnTo>
                  <a:pt x="0" y="0"/>
                </a:lnTo>
              </a:path>
            </a:pathLst>
          </a:custGeom>
          <a:noFill/>
          <a:ln w="57150">
            <a:solidFill>
              <a:srgbClr val="00FFFF"/>
            </a:solidFill>
            <a:round/>
            <a:headEnd/>
            <a:tailEnd/>
          </a:ln>
        </p:spPr>
        <p:txBody>
          <a:bodyPr rot="10800000"/>
          <a:lstStyle/>
          <a:p>
            <a:pPr algn="ctr" eaLnBrk="0" hangingPunct="0"/>
            <a:endParaRPr lang="nl-NL"/>
          </a:p>
        </p:txBody>
      </p:sp>
      <p:sp>
        <p:nvSpPr>
          <p:cNvPr id="7171" name="Text Box 7"/>
          <p:cNvSpPr txBox="1">
            <a:spLocks noChangeArrowheads="1"/>
          </p:cNvSpPr>
          <p:nvPr/>
        </p:nvSpPr>
        <p:spPr bwMode="auto">
          <a:xfrm>
            <a:off x="1914525" y="4278313"/>
            <a:ext cx="762000" cy="3667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PC+4</a:t>
            </a:r>
          </a:p>
        </p:txBody>
      </p:sp>
      <p:sp>
        <p:nvSpPr>
          <p:cNvPr id="7172" name="Text Box 10"/>
          <p:cNvSpPr txBox="1">
            <a:spLocks noChangeArrowheads="1"/>
          </p:cNvSpPr>
          <p:nvPr/>
        </p:nvSpPr>
        <p:spPr bwMode="auto">
          <a:xfrm>
            <a:off x="6165850" y="2593975"/>
            <a:ext cx="1555750" cy="6413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/>
              <a:t>Branch target</a:t>
            </a:r>
          </a:p>
          <a:p>
            <a:pPr algn="ctr" eaLnBrk="0" hangingPunct="0"/>
            <a:r>
              <a:rPr lang="en-US"/>
              <a:t>address</a:t>
            </a:r>
          </a:p>
        </p:txBody>
      </p:sp>
      <p:sp>
        <p:nvSpPr>
          <p:cNvPr id="7173" name="TextBox 12"/>
          <p:cNvSpPr txBox="1">
            <a:spLocks noChangeArrowheads="1"/>
          </p:cNvSpPr>
          <p:nvPr/>
        </p:nvSpPr>
        <p:spPr bwMode="auto">
          <a:xfrm>
            <a:off x="6032500" y="685800"/>
            <a:ext cx="460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endParaRPr lang="es-ES"/>
          </a:p>
        </p:txBody>
      </p:sp>
      <p:sp>
        <p:nvSpPr>
          <p:cNvPr id="14" name="TextBox 13"/>
          <p:cNvSpPr txBox="1"/>
          <p:nvPr/>
        </p:nvSpPr>
        <p:spPr>
          <a:xfrm>
            <a:off x="1589088" y="5899150"/>
            <a:ext cx="6153150" cy="6413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Example: next-PC calculation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75" name="Line 8"/>
          <p:cNvSpPr>
            <a:spLocks noChangeShapeType="1"/>
          </p:cNvSpPr>
          <p:nvPr/>
        </p:nvSpPr>
        <p:spPr bwMode="auto">
          <a:xfrm>
            <a:off x="3205163" y="3387725"/>
            <a:ext cx="684212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176" name="Line 9"/>
          <p:cNvSpPr>
            <a:spLocks noChangeShapeType="1"/>
          </p:cNvSpPr>
          <p:nvPr/>
        </p:nvSpPr>
        <p:spPr bwMode="auto">
          <a:xfrm>
            <a:off x="2219325" y="4752975"/>
            <a:ext cx="167005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177" name="Line 10"/>
          <p:cNvSpPr>
            <a:spLocks noChangeShapeType="1"/>
          </p:cNvSpPr>
          <p:nvPr/>
        </p:nvSpPr>
        <p:spPr bwMode="auto">
          <a:xfrm>
            <a:off x="4194175" y="4070350"/>
            <a:ext cx="68580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178" name="Line 11"/>
          <p:cNvSpPr>
            <a:spLocks noChangeShapeType="1"/>
          </p:cNvSpPr>
          <p:nvPr/>
        </p:nvSpPr>
        <p:spPr bwMode="auto">
          <a:xfrm flipV="1">
            <a:off x="4059238" y="5038725"/>
            <a:ext cx="0" cy="409575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179" name="Line 14"/>
          <p:cNvSpPr>
            <a:spLocks noChangeShapeType="1"/>
          </p:cNvSpPr>
          <p:nvPr/>
        </p:nvSpPr>
        <p:spPr bwMode="auto">
          <a:xfrm>
            <a:off x="4056063" y="5429250"/>
            <a:ext cx="2497137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0" name="Text Box 10"/>
          <p:cNvSpPr txBox="1">
            <a:spLocks noChangeArrowheads="1"/>
          </p:cNvSpPr>
          <p:nvPr/>
        </p:nvSpPr>
        <p:spPr bwMode="auto">
          <a:xfrm>
            <a:off x="6165850" y="4918075"/>
            <a:ext cx="1454150" cy="36671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/>
              <a:t>Take branch</a:t>
            </a:r>
          </a:p>
        </p:txBody>
      </p:sp>
      <p:sp>
        <p:nvSpPr>
          <p:cNvPr id="50192" name="Oval 16"/>
          <p:cNvSpPr>
            <a:spLocks noChangeArrowheads="1"/>
          </p:cNvSpPr>
          <p:nvPr/>
        </p:nvSpPr>
        <p:spPr bwMode="auto">
          <a:xfrm>
            <a:off x="6619875" y="5319713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127000"/>
              </a:lnSpc>
              <a:buClr>
                <a:srgbClr val="FFFFFF"/>
              </a:buClr>
              <a:buSzPct val="100000"/>
              <a:buFont typeface="Arial" charset="0"/>
              <a:buNone/>
            </a:pPr>
            <a:endParaRPr lang="es-ES" sz="2000" b="1">
              <a:solidFill>
                <a:schemeClr val="bg1"/>
              </a:solidFill>
            </a:endParaRPr>
          </a:p>
        </p:txBody>
      </p:sp>
      <p:sp>
        <p:nvSpPr>
          <p:cNvPr id="50193" name="Oval 17"/>
          <p:cNvSpPr>
            <a:spLocks noChangeArrowheads="1"/>
          </p:cNvSpPr>
          <p:nvPr/>
        </p:nvSpPr>
        <p:spPr bwMode="auto">
          <a:xfrm>
            <a:off x="6664325" y="2413000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127000"/>
              </a:lnSpc>
              <a:buClr>
                <a:srgbClr val="FFFFFF"/>
              </a:buClr>
              <a:buSzPct val="100000"/>
              <a:buFont typeface="Arial" charset="0"/>
              <a:buNone/>
            </a:pPr>
            <a:endParaRPr lang="es-ES" sz="2000" b="1">
              <a:solidFill>
                <a:schemeClr val="bg1"/>
              </a:solidFill>
            </a:endParaRPr>
          </a:p>
        </p:txBody>
      </p:sp>
      <p:sp>
        <p:nvSpPr>
          <p:cNvPr id="7183" name="Text Box 10"/>
          <p:cNvSpPr txBox="1">
            <a:spLocks noChangeArrowheads="1"/>
          </p:cNvSpPr>
          <p:nvPr/>
        </p:nvSpPr>
        <p:spPr bwMode="auto">
          <a:xfrm>
            <a:off x="381000" y="1268413"/>
            <a:ext cx="8129588" cy="9461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Tx/>
              <a:buChar char="•"/>
            </a:pPr>
            <a:r>
              <a:rPr lang="en-US" sz="2800"/>
              <a:t> Only wait for required inputs</a:t>
            </a:r>
          </a:p>
          <a:p>
            <a:pPr eaLnBrk="0" hangingPunct="0">
              <a:buFont typeface="Arial" charset="0"/>
              <a:buChar char="•"/>
            </a:pPr>
            <a:r>
              <a:rPr lang="en-US" sz="2800"/>
              <a:t> Late arriving tokens are cancelled by anti-tokens</a:t>
            </a:r>
          </a:p>
        </p:txBody>
      </p:sp>
      <p:sp>
        <p:nvSpPr>
          <p:cNvPr id="1607691" name="Text Box 11"/>
          <p:cNvSpPr txBox="1">
            <a:spLocks noChangeArrowheads="1"/>
          </p:cNvSpPr>
          <p:nvPr/>
        </p:nvSpPr>
        <p:spPr bwMode="auto">
          <a:xfrm>
            <a:off x="4171950" y="4905375"/>
            <a:ext cx="1314450" cy="36671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b="1"/>
              <a:t>No branch</a:t>
            </a:r>
          </a:p>
        </p:txBody>
      </p:sp>
      <p:sp>
        <p:nvSpPr>
          <p:cNvPr id="1524738" name="Rectangle 2"/>
          <p:cNvSpPr>
            <a:spLocks noChangeArrowheads="1"/>
          </p:cNvSpPr>
          <p:nvPr/>
        </p:nvSpPr>
        <p:spPr bwMode="auto">
          <a:xfrm>
            <a:off x="457200" y="1603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GB" sz="4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Early Evaluation</a:t>
            </a:r>
            <a:endParaRPr lang="en-US" sz="40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186" name="Freeform 7"/>
          <p:cNvSpPr>
            <a:spLocks/>
          </p:cNvSpPr>
          <p:nvPr/>
        </p:nvSpPr>
        <p:spPr bwMode="auto">
          <a:xfrm>
            <a:off x="3889375" y="3038475"/>
            <a:ext cx="304800" cy="2070100"/>
          </a:xfrm>
          <a:custGeom>
            <a:avLst/>
            <a:gdLst>
              <a:gd name="T0" fmla="*/ 0 w 192"/>
              <a:gd name="T1" fmla="*/ 0 h 1304"/>
              <a:gd name="T2" fmla="*/ 2147483647 w 192"/>
              <a:gd name="T3" fmla="*/ 2147483647 h 1304"/>
              <a:gd name="T4" fmla="*/ 2147483647 w 192"/>
              <a:gd name="T5" fmla="*/ 2147483647 h 1304"/>
              <a:gd name="T6" fmla="*/ 0 w 192"/>
              <a:gd name="T7" fmla="*/ 2147483647 h 1304"/>
              <a:gd name="T8" fmla="*/ 0 w 192"/>
              <a:gd name="T9" fmla="*/ 2147483647 h 13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2"/>
              <a:gd name="T16" fmla="*/ 0 h 1304"/>
              <a:gd name="T17" fmla="*/ 192 w 192"/>
              <a:gd name="T18" fmla="*/ 1304 h 130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2" h="1304">
                <a:moveTo>
                  <a:pt x="0" y="0"/>
                </a:moveTo>
                <a:lnTo>
                  <a:pt x="192" y="104"/>
                </a:lnTo>
                <a:lnTo>
                  <a:pt x="192" y="1208"/>
                </a:lnTo>
                <a:lnTo>
                  <a:pt x="0" y="1304"/>
                </a:lnTo>
                <a:lnTo>
                  <a:pt x="0" y="8"/>
                </a:lnTo>
              </a:path>
            </a:pathLst>
          </a:custGeom>
          <a:solidFill>
            <a:srgbClr val="C2461A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3933825" y="3962400"/>
            <a:ext cx="215900" cy="215900"/>
            <a:chOff x="3934072" y="3962400"/>
            <a:chExt cx="215900" cy="215900"/>
          </a:xfrm>
        </p:grpSpPr>
        <p:sp>
          <p:nvSpPr>
            <p:cNvPr id="50197" name="Oval 21"/>
            <p:cNvSpPr>
              <a:spLocks noChangeArrowheads="1"/>
            </p:cNvSpPr>
            <p:nvPr/>
          </p:nvSpPr>
          <p:spPr bwMode="auto">
            <a:xfrm>
              <a:off x="3934072" y="3962400"/>
              <a:ext cx="215900" cy="215900"/>
            </a:xfrm>
            <a:prstGeom prst="ellipse">
              <a:avLst/>
            </a:prstGeom>
            <a:solidFill>
              <a:schemeClr val="tx1"/>
            </a:solidFill>
            <a:ln w="28575" algn="ctr">
              <a:solidFill>
                <a:srgbClr val="FF0000"/>
              </a:solidFill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endParaRPr lang="es-ES" sz="900" b="1" dirty="0">
                <a:solidFill>
                  <a:srgbClr val="000000"/>
                </a:solidFill>
              </a:endParaRPr>
            </a:p>
          </p:txBody>
        </p:sp>
        <p:cxnSp>
          <p:nvCxnSpPr>
            <p:cNvPr id="7190" name="Straight Connector 26"/>
            <p:cNvCxnSpPr>
              <a:cxnSpLocks noChangeShapeType="1"/>
            </p:cNvCxnSpPr>
            <p:nvPr/>
          </p:nvCxnSpPr>
          <p:spPr bwMode="auto">
            <a:xfrm>
              <a:off x="3968536" y="4076396"/>
              <a:ext cx="152400" cy="1588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 type="none" w="lg" len="med"/>
            </a:ln>
          </p:spPr>
        </p:cxnSp>
      </p:grpSp>
      <p:sp>
        <p:nvSpPr>
          <p:cNvPr id="50188" name="Oval 12"/>
          <p:cNvSpPr>
            <a:spLocks noChangeArrowheads="1"/>
          </p:cNvSpPr>
          <p:nvPr/>
        </p:nvSpPr>
        <p:spPr bwMode="auto">
          <a:xfrm>
            <a:off x="1992313" y="4645025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127000"/>
              </a:lnSpc>
              <a:buClr>
                <a:srgbClr val="FFFFFF"/>
              </a:buClr>
              <a:buSzPct val="100000"/>
              <a:buFont typeface="Arial" charset="0"/>
              <a:buNone/>
            </a:pPr>
            <a:endParaRPr lang="es-ES" sz="2000" b="1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advTm="7515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96296E-6 L 0.19566 2.96296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01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3.33333E-6 L -0.29166 -0.00209 L -0.29166 -0.05417 " pathEditMode="relative" rAng="0" ptsTypes="AAA">
                                      <p:cBhvr>
                                        <p:cTn id="8" dur="2000" fill="hold"/>
                                        <p:tgtEl>
                                          <p:spTgt spid="501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" y="-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16076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07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566 -1.11111E-6 L 0.21372 0.00185 L 0.21372 -0.1 " pathEditMode="relative" ptsTypes="AAA">
                                      <p:cBhvr>
                                        <p:cTn id="21" dur="1000" fill="hold"/>
                                        <p:tgtEl>
                                          <p:spTgt spid="501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E-6 -4.07407E-6 L -0.27587 0.00186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501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" y="1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371 -0.1 L 0.36996 -0.1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501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-0.00046 L 0.00087 -0.10065 L -0.08924 -0.10065 L -0.08924 -0.22397 L 0.02344 -0.22304 " pathEditMode="relative" ptsTypes="AAAAA">
                                      <p:cBhvr>
                                        <p:cTn id="3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9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50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92" grpId="0" animBg="1"/>
      <p:bldP spid="50192" grpId="1" animBg="1"/>
      <p:bldP spid="50193" grpId="0" animBg="1"/>
      <p:bldP spid="50193" grpId="1" animBg="1"/>
      <p:bldP spid="50193" grpId="2" animBg="1"/>
      <p:bldP spid="1607691" grpId="0"/>
      <p:bldP spid="1607691" grpId="1"/>
      <p:bldP spid="50188" grpId="0" animBg="1"/>
      <p:bldP spid="50188" grpId="1" animBg="1"/>
      <p:bldP spid="50188" grpId="2" animBg="1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ChangeArrowheads="1"/>
          </p:cNvSpPr>
          <p:nvPr/>
        </p:nvSpPr>
        <p:spPr bwMode="auto">
          <a:xfrm>
            <a:off x="865188" y="317500"/>
            <a:ext cx="304800" cy="685800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8195" name="Rectangle 5"/>
          <p:cNvSpPr>
            <a:spLocks noChangeArrowheads="1"/>
          </p:cNvSpPr>
          <p:nvPr/>
        </p:nvSpPr>
        <p:spPr bwMode="auto">
          <a:xfrm>
            <a:off x="865188" y="1689100"/>
            <a:ext cx="304800" cy="685800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8196" name="Freeform 6"/>
          <p:cNvSpPr>
            <a:spLocks/>
          </p:cNvSpPr>
          <p:nvPr/>
        </p:nvSpPr>
        <p:spPr bwMode="auto">
          <a:xfrm>
            <a:off x="1550988" y="304800"/>
            <a:ext cx="304800" cy="2070100"/>
          </a:xfrm>
          <a:custGeom>
            <a:avLst/>
            <a:gdLst>
              <a:gd name="T0" fmla="*/ 0 w 192"/>
              <a:gd name="T1" fmla="*/ 0 h 1304"/>
              <a:gd name="T2" fmla="*/ 2147483647 w 192"/>
              <a:gd name="T3" fmla="*/ 2147483647 h 1304"/>
              <a:gd name="T4" fmla="*/ 2147483647 w 192"/>
              <a:gd name="T5" fmla="*/ 2147483647 h 1304"/>
              <a:gd name="T6" fmla="*/ 0 w 192"/>
              <a:gd name="T7" fmla="*/ 2147483647 h 1304"/>
              <a:gd name="T8" fmla="*/ 0 w 192"/>
              <a:gd name="T9" fmla="*/ 2147483647 h 13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2"/>
              <a:gd name="T16" fmla="*/ 0 h 1304"/>
              <a:gd name="T17" fmla="*/ 192 w 192"/>
              <a:gd name="T18" fmla="*/ 1304 h 130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2" h="1304">
                <a:moveTo>
                  <a:pt x="0" y="0"/>
                </a:moveTo>
                <a:lnTo>
                  <a:pt x="192" y="104"/>
                </a:lnTo>
                <a:lnTo>
                  <a:pt x="192" y="1208"/>
                </a:lnTo>
                <a:lnTo>
                  <a:pt x="0" y="1304"/>
                </a:lnTo>
                <a:lnTo>
                  <a:pt x="0" y="8"/>
                </a:lnTo>
              </a:path>
            </a:pathLst>
          </a:custGeom>
          <a:solidFill>
            <a:srgbClr val="C2461A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8197" name="Line 7"/>
          <p:cNvSpPr>
            <a:spLocks noChangeShapeType="1"/>
          </p:cNvSpPr>
          <p:nvPr/>
        </p:nvSpPr>
        <p:spPr bwMode="auto">
          <a:xfrm>
            <a:off x="482600" y="671513"/>
            <a:ext cx="38100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198" name="Line 8"/>
          <p:cNvSpPr>
            <a:spLocks noChangeShapeType="1"/>
          </p:cNvSpPr>
          <p:nvPr/>
        </p:nvSpPr>
        <p:spPr bwMode="auto">
          <a:xfrm>
            <a:off x="484188" y="2032000"/>
            <a:ext cx="38100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199" name="Line 9"/>
          <p:cNvSpPr>
            <a:spLocks noChangeShapeType="1"/>
          </p:cNvSpPr>
          <p:nvPr/>
        </p:nvSpPr>
        <p:spPr bwMode="auto">
          <a:xfrm>
            <a:off x="1169988" y="673100"/>
            <a:ext cx="38100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200" name="Line 10"/>
          <p:cNvSpPr>
            <a:spLocks noChangeShapeType="1"/>
          </p:cNvSpPr>
          <p:nvPr/>
        </p:nvSpPr>
        <p:spPr bwMode="auto">
          <a:xfrm>
            <a:off x="1169988" y="2032000"/>
            <a:ext cx="38100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201" name="Oval 11"/>
          <p:cNvSpPr>
            <a:spLocks noChangeArrowheads="1"/>
          </p:cNvSpPr>
          <p:nvPr/>
        </p:nvSpPr>
        <p:spPr bwMode="auto">
          <a:xfrm>
            <a:off x="2541588" y="1003300"/>
            <a:ext cx="1066800" cy="685800"/>
          </a:xfrm>
          <a:prstGeom prst="ellipse">
            <a:avLst/>
          </a:prstGeom>
          <a:solidFill>
            <a:schemeClr val="tx1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s-ES">
              <a:solidFill>
                <a:srgbClr val="000000"/>
              </a:solidFill>
            </a:endParaRPr>
          </a:p>
        </p:txBody>
      </p:sp>
      <p:sp>
        <p:nvSpPr>
          <p:cNvPr id="59404" name="Text Box 12"/>
          <p:cNvSpPr txBox="1">
            <a:spLocks noChangeArrowheads="1"/>
          </p:cNvSpPr>
          <p:nvPr/>
        </p:nvSpPr>
        <p:spPr bwMode="auto">
          <a:xfrm>
            <a:off x="2846388" y="1079500"/>
            <a:ext cx="431800" cy="57943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32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F</a:t>
            </a:r>
            <a:endParaRPr lang="en-US" sz="320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8203" name="Line 13"/>
          <p:cNvSpPr>
            <a:spLocks noChangeShapeType="1"/>
          </p:cNvSpPr>
          <p:nvPr/>
        </p:nvSpPr>
        <p:spPr bwMode="auto">
          <a:xfrm>
            <a:off x="1855788" y="1358900"/>
            <a:ext cx="68580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204" name="Line 14"/>
          <p:cNvSpPr>
            <a:spLocks noChangeShapeType="1"/>
          </p:cNvSpPr>
          <p:nvPr/>
        </p:nvSpPr>
        <p:spPr bwMode="auto">
          <a:xfrm>
            <a:off x="3608388" y="1358900"/>
            <a:ext cx="68580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205" name="Rectangle 15"/>
          <p:cNvSpPr>
            <a:spLocks noChangeArrowheads="1"/>
          </p:cNvSpPr>
          <p:nvPr/>
        </p:nvSpPr>
        <p:spPr bwMode="auto">
          <a:xfrm>
            <a:off x="4294188" y="1003300"/>
            <a:ext cx="304800" cy="685800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8206" name="Line 16"/>
          <p:cNvSpPr>
            <a:spLocks noChangeShapeType="1"/>
          </p:cNvSpPr>
          <p:nvPr/>
        </p:nvSpPr>
        <p:spPr bwMode="auto">
          <a:xfrm flipV="1">
            <a:off x="1703388" y="2298700"/>
            <a:ext cx="0" cy="53340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207" name="Freeform 17"/>
          <p:cNvSpPr>
            <a:spLocks/>
          </p:cNvSpPr>
          <p:nvPr/>
        </p:nvSpPr>
        <p:spPr bwMode="auto">
          <a:xfrm>
            <a:off x="1703388" y="1371600"/>
            <a:ext cx="4267200" cy="1460500"/>
          </a:xfrm>
          <a:custGeom>
            <a:avLst/>
            <a:gdLst>
              <a:gd name="T0" fmla="*/ 2147483647 w 2688"/>
              <a:gd name="T1" fmla="*/ 0 h 920"/>
              <a:gd name="T2" fmla="*/ 2147483647 w 2688"/>
              <a:gd name="T3" fmla="*/ 0 h 920"/>
              <a:gd name="T4" fmla="*/ 2147483647 w 2688"/>
              <a:gd name="T5" fmla="*/ 2147483647 h 920"/>
              <a:gd name="T6" fmla="*/ 0 w 2688"/>
              <a:gd name="T7" fmla="*/ 2147483647 h 920"/>
              <a:gd name="T8" fmla="*/ 0 60000 65536"/>
              <a:gd name="T9" fmla="*/ 0 60000 65536"/>
              <a:gd name="T10" fmla="*/ 0 60000 65536"/>
              <a:gd name="T11" fmla="*/ 0 60000 65536"/>
              <a:gd name="T12" fmla="*/ 0 w 2688"/>
              <a:gd name="T13" fmla="*/ 0 h 920"/>
              <a:gd name="T14" fmla="*/ 2688 w 2688"/>
              <a:gd name="T15" fmla="*/ 920 h 92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88" h="920">
                <a:moveTo>
                  <a:pt x="1824" y="0"/>
                </a:moveTo>
                <a:lnTo>
                  <a:pt x="2688" y="0"/>
                </a:lnTo>
                <a:lnTo>
                  <a:pt x="2688" y="920"/>
                </a:lnTo>
                <a:lnTo>
                  <a:pt x="0" y="920"/>
                </a:lnTo>
              </a:path>
            </a:pathLst>
          </a:custGeom>
          <a:noFill/>
          <a:ln w="38100" cap="rnd">
            <a:solidFill>
              <a:srgbClr val="00FFFF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8208" name="Text Box 18"/>
          <p:cNvSpPr txBox="1">
            <a:spLocks noChangeArrowheads="1"/>
          </p:cNvSpPr>
          <p:nvPr/>
        </p:nvSpPr>
        <p:spPr bwMode="auto">
          <a:xfrm>
            <a:off x="865188" y="2832100"/>
            <a:ext cx="2084387" cy="83026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GB" sz="2400" b="1"/>
              <a:t>Critical cycle</a:t>
            </a:r>
            <a:br>
              <a:rPr lang="en-GB" sz="2400" b="1"/>
            </a:br>
            <a:r>
              <a:rPr lang="en-GB" sz="2400" b="1"/>
              <a:t>(late arrival)</a:t>
            </a:r>
            <a:endParaRPr lang="en-US" sz="2400" b="1"/>
          </a:p>
        </p:txBody>
      </p:sp>
      <p:sp>
        <p:nvSpPr>
          <p:cNvPr id="8209" name="Rectangle 20"/>
          <p:cNvSpPr>
            <a:spLocks noChangeArrowheads="1"/>
          </p:cNvSpPr>
          <p:nvPr/>
        </p:nvSpPr>
        <p:spPr bwMode="auto">
          <a:xfrm>
            <a:off x="1220788" y="4038600"/>
            <a:ext cx="304800" cy="685800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8210" name="Rectangle 21"/>
          <p:cNvSpPr>
            <a:spLocks noChangeArrowheads="1"/>
          </p:cNvSpPr>
          <p:nvPr/>
        </p:nvSpPr>
        <p:spPr bwMode="auto">
          <a:xfrm>
            <a:off x="1220788" y="5410200"/>
            <a:ext cx="304800" cy="685800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8211" name="Freeform 22"/>
          <p:cNvSpPr>
            <a:spLocks/>
          </p:cNvSpPr>
          <p:nvPr/>
        </p:nvSpPr>
        <p:spPr bwMode="auto">
          <a:xfrm>
            <a:off x="4646613" y="4025900"/>
            <a:ext cx="304800" cy="2070100"/>
          </a:xfrm>
          <a:custGeom>
            <a:avLst/>
            <a:gdLst>
              <a:gd name="T0" fmla="*/ 0 w 192"/>
              <a:gd name="T1" fmla="*/ 0 h 1304"/>
              <a:gd name="T2" fmla="*/ 2147483647 w 192"/>
              <a:gd name="T3" fmla="*/ 2147483647 h 1304"/>
              <a:gd name="T4" fmla="*/ 2147483647 w 192"/>
              <a:gd name="T5" fmla="*/ 2147483647 h 1304"/>
              <a:gd name="T6" fmla="*/ 0 w 192"/>
              <a:gd name="T7" fmla="*/ 2147483647 h 1304"/>
              <a:gd name="T8" fmla="*/ 0 w 192"/>
              <a:gd name="T9" fmla="*/ 2147483647 h 13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2"/>
              <a:gd name="T16" fmla="*/ 0 h 1304"/>
              <a:gd name="T17" fmla="*/ 192 w 192"/>
              <a:gd name="T18" fmla="*/ 1304 h 130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2" h="1304">
                <a:moveTo>
                  <a:pt x="0" y="0"/>
                </a:moveTo>
                <a:lnTo>
                  <a:pt x="192" y="104"/>
                </a:lnTo>
                <a:lnTo>
                  <a:pt x="192" y="1208"/>
                </a:lnTo>
                <a:lnTo>
                  <a:pt x="0" y="1304"/>
                </a:lnTo>
                <a:lnTo>
                  <a:pt x="0" y="8"/>
                </a:lnTo>
              </a:path>
            </a:pathLst>
          </a:custGeom>
          <a:solidFill>
            <a:srgbClr val="C2461A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8212" name="Line 23"/>
          <p:cNvSpPr>
            <a:spLocks noChangeShapeType="1"/>
          </p:cNvSpPr>
          <p:nvPr/>
        </p:nvSpPr>
        <p:spPr bwMode="auto">
          <a:xfrm>
            <a:off x="838200" y="4392613"/>
            <a:ext cx="38100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213" name="Line 24"/>
          <p:cNvSpPr>
            <a:spLocks noChangeShapeType="1"/>
          </p:cNvSpPr>
          <p:nvPr/>
        </p:nvSpPr>
        <p:spPr bwMode="auto">
          <a:xfrm>
            <a:off x="839788" y="5753100"/>
            <a:ext cx="38100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214" name="Oval 25"/>
          <p:cNvSpPr>
            <a:spLocks noChangeArrowheads="1"/>
          </p:cNvSpPr>
          <p:nvPr/>
        </p:nvSpPr>
        <p:spPr bwMode="auto">
          <a:xfrm>
            <a:off x="2209800" y="4038600"/>
            <a:ext cx="1066800" cy="685800"/>
          </a:xfrm>
          <a:prstGeom prst="ellipse">
            <a:avLst/>
          </a:prstGeom>
          <a:solidFill>
            <a:schemeClr val="tx1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59418" name="Text Box 26"/>
          <p:cNvSpPr txBox="1">
            <a:spLocks noChangeArrowheads="1"/>
          </p:cNvSpPr>
          <p:nvPr/>
        </p:nvSpPr>
        <p:spPr bwMode="auto">
          <a:xfrm>
            <a:off x="2514600" y="4114800"/>
            <a:ext cx="431800" cy="57943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32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F</a:t>
            </a:r>
            <a:endParaRPr lang="en-US" sz="320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8216" name="Line 27"/>
          <p:cNvSpPr>
            <a:spLocks noChangeShapeType="1"/>
          </p:cNvSpPr>
          <p:nvPr/>
        </p:nvSpPr>
        <p:spPr bwMode="auto">
          <a:xfrm>
            <a:off x="1524000" y="4394200"/>
            <a:ext cx="68580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217" name="Line 28"/>
          <p:cNvSpPr>
            <a:spLocks noChangeShapeType="1"/>
          </p:cNvSpPr>
          <p:nvPr/>
        </p:nvSpPr>
        <p:spPr bwMode="auto">
          <a:xfrm>
            <a:off x="3276600" y="4394200"/>
            <a:ext cx="68580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218" name="Rectangle 29"/>
          <p:cNvSpPr>
            <a:spLocks noChangeArrowheads="1"/>
          </p:cNvSpPr>
          <p:nvPr/>
        </p:nvSpPr>
        <p:spPr bwMode="auto">
          <a:xfrm>
            <a:off x="3962400" y="4038600"/>
            <a:ext cx="304800" cy="685800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8219" name="Line 30"/>
          <p:cNvSpPr>
            <a:spLocks noChangeShapeType="1"/>
          </p:cNvSpPr>
          <p:nvPr/>
        </p:nvSpPr>
        <p:spPr bwMode="auto">
          <a:xfrm flipV="1">
            <a:off x="4799013" y="6019800"/>
            <a:ext cx="0" cy="53340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220" name="Freeform 31"/>
          <p:cNvSpPr>
            <a:spLocks/>
          </p:cNvSpPr>
          <p:nvPr/>
        </p:nvSpPr>
        <p:spPr bwMode="auto">
          <a:xfrm>
            <a:off x="4787900" y="5092700"/>
            <a:ext cx="1536700" cy="1460500"/>
          </a:xfrm>
          <a:custGeom>
            <a:avLst/>
            <a:gdLst>
              <a:gd name="T0" fmla="*/ 2147483647 w 968"/>
              <a:gd name="T1" fmla="*/ 0 h 920"/>
              <a:gd name="T2" fmla="*/ 2147483647 w 968"/>
              <a:gd name="T3" fmla="*/ 0 h 920"/>
              <a:gd name="T4" fmla="*/ 2147483647 w 968"/>
              <a:gd name="T5" fmla="*/ 2147483647 h 920"/>
              <a:gd name="T6" fmla="*/ 0 w 968"/>
              <a:gd name="T7" fmla="*/ 2147483647 h 920"/>
              <a:gd name="T8" fmla="*/ 0 60000 65536"/>
              <a:gd name="T9" fmla="*/ 0 60000 65536"/>
              <a:gd name="T10" fmla="*/ 0 60000 65536"/>
              <a:gd name="T11" fmla="*/ 0 60000 65536"/>
              <a:gd name="T12" fmla="*/ 0 w 968"/>
              <a:gd name="T13" fmla="*/ 0 h 920"/>
              <a:gd name="T14" fmla="*/ 968 w 968"/>
              <a:gd name="T15" fmla="*/ 920 h 92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68" h="920">
                <a:moveTo>
                  <a:pt x="104" y="0"/>
                </a:moveTo>
                <a:lnTo>
                  <a:pt x="968" y="0"/>
                </a:lnTo>
                <a:lnTo>
                  <a:pt x="968" y="920"/>
                </a:lnTo>
                <a:lnTo>
                  <a:pt x="0" y="920"/>
                </a:lnTo>
              </a:path>
            </a:pathLst>
          </a:custGeom>
          <a:noFill/>
          <a:ln w="38100" cap="rnd">
            <a:solidFill>
              <a:srgbClr val="00FFFF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8221" name="Oval 32"/>
          <p:cNvSpPr>
            <a:spLocks noChangeArrowheads="1"/>
          </p:cNvSpPr>
          <p:nvPr/>
        </p:nvSpPr>
        <p:spPr bwMode="auto">
          <a:xfrm>
            <a:off x="2208213" y="5410200"/>
            <a:ext cx="1066800" cy="685800"/>
          </a:xfrm>
          <a:prstGeom prst="ellipse">
            <a:avLst/>
          </a:prstGeom>
          <a:solidFill>
            <a:schemeClr val="tx1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59425" name="Text Box 33"/>
          <p:cNvSpPr txBox="1">
            <a:spLocks noChangeArrowheads="1"/>
          </p:cNvSpPr>
          <p:nvPr/>
        </p:nvSpPr>
        <p:spPr bwMode="auto">
          <a:xfrm>
            <a:off x="2513013" y="5486400"/>
            <a:ext cx="431800" cy="57943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32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F</a:t>
            </a:r>
            <a:endParaRPr lang="en-US" sz="320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8223" name="Line 34"/>
          <p:cNvSpPr>
            <a:spLocks noChangeShapeType="1"/>
          </p:cNvSpPr>
          <p:nvPr/>
        </p:nvSpPr>
        <p:spPr bwMode="auto">
          <a:xfrm>
            <a:off x="1522413" y="5765800"/>
            <a:ext cx="68580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224" name="Line 35"/>
          <p:cNvSpPr>
            <a:spLocks noChangeShapeType="1"/>
          </p:cNvSpPr>
          <p:nvPr/>
        </p:nvSpPr>
        <p:spPr bwMode="auto">
          <a:xfrm>
            <a:off x="3275013" y="5765800"/>
            <a:ext cx="68580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225" name="Rectangle 36"/>
          <p:cNvSpPr>
            <a:spLocks noChangeArrowheads="1"/>
          </p:cNvSpPr>
          <p:nvPr/>
        </p:nvSpPr>
        <p:spPr bwMode="auto">
          <a:xfrm>
            <a:off x="3960813" y="5410200"/>
            <a:ext cx="304800" cy="685800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8226" name="Line 37"/>
          <p:cNvSpPr>
            <a:spLocks noChangeShapeType="1"/>
          </p:cNvSpPr>
          <p:nvPr/>
        </p:nvSpPr>
        <p:spPr bwMode="auto">
          <a:xfrm>
            <a:off x="4265613" y="4394200"/>
            <a:ext cx="38100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227" name="Line 38"/>
          <p:cNvSpPr>
            <a:spLocks noChangeShapeType="1"/>
          </p:cNvSpPr>
          <p:nvPr/>
        </p:nvSpPr>
        <p:spPr bwMode="auto">
          <a:xfrm>
            <a:off x="4265613" y="5753100"/>
            <a:ext cx="38100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228" name="Text Box 39"/>
          <p:cNvSpPr txBox="1">
            <a:spLocks noChangeArrowheads="1"/>
          </p:cNvSpPr>
          <p:nvPr/>
        </p:nvSpPr>
        <p:spPr bwMode="auto">
          <a:xfrm>
            <a:off x="6307138" y="5759450"/>
            <a:ext cx="2736850" cy="83026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GB" sz="2400" b="1"/>
              <a:t>Shorter cycle</a:t>
            </a:r>
            <a:br>
              <a:rPr lang="en-GB" sz="2400" b="1"/>
            </a:br>
            <a:r>
              <a:rPr lang="en-GB" sz="2400" b="1"/>
              <a:t>(but F duplicated)</a:t>
            </a:r>
            <a:endParaRPr lang="en-US" sz="2400" b="1"/>
          </a:p>
        </p:txBody>
      </p:sp>
      <p:sp>
        <p:nvSpPr>
          <p:cNvPr id="8229" name="Oval 40"/>
          <p:cNvSpPr>
            <a:spLocks noChangeArrowheads="1"/>
          </p:cNvSpPr>
          <p:nvPr/>
        </p:nvSpPr>
        <p:spPr bwMode="auto">
          <a:xfrm>
            <a:off x="903288" y="555625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127000"/>
              </a:lnSpc>
              <a:buClr>
                <a:srgbClr val="FFFFFF"/>
              </a:buClr>
              <a:buSzPct val="100000"/>
              <a:buFont typeface="Arial" charset="0"/>
              <a:buNone/>
            </a:pPr>
            <a:endParaRPr lang="es-ES" sz="2000" b="1">
              <a:solidFill>
                <a:schemeClr val="bg1"/>
              </a:solidFill>
            </a:endParaRPr>
          </a:p>
        </p:txBody>
      </p:sp>
      <p:sp>
        <p:nvSpPr>
          <p:cNvPr id="8230" name="Oval 41"/>
          <p:cNvSpPr>
            <a:spLocks noChangeArrowheads="1"/>
          </p:cNvSpPr>
          <p:nvPr/>
        </p:nvSpPr>
        <p:spPr bwMode="auto">
          <a:xfrm>
            <a:off x="903288" y="1927225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8231" name="Oval 42"/>
          <p:cNvSpPr>
            <a:spLocks noChangeArrowheads="1"/>
          </p:cNvSpPr>
          <p:nvPr/>
        </p:nvSpPr>
        <p:spPr bwMode="auto">
          <a:xfrm>
            <a:off x="1266825" y="4279900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8232" name="Oval 43"/>
          <p:cNvSpPr>
            <a:spLocks noChangeArrowheads="1"/>
          </p:cNvSpPr>
          <p:nvPr/>
        </p:nvSpPr>
        <p:spPr bwMode="auto">
          <a:xfrm>
            <a:off x="1266825" y="5661025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8233" name="Down Arrow 40"/>
          <p:cNvSpPr>
            <a:spLocks noChangeArrowheads="1"/>
          </p:cNvSpPr>
          <p:nvPr/>
        </p:nvSpPr>
        <p:spPr bwMode="auto">
          <a:xfrm>
            <a:off x="3449638" y="3124200"/>
            <a:ext cx="512762" cy="641350"/>
          </a:xfrm>
          <a:prstGeom prst="downArrow">
            <a:avLst>
              <a:gd name="adj1" fmla="val 50000"/>
              <a:gd name="adj2" fmla="val 50002"/>
            </a:avLst>
          </a:prstGeom>
          <a:solidFill>
            <a:schemeClr val="tx1"/>
          </a:solidFill>
          <a:ln w="38100" algn="ctr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s-ES"/>
          </a:p>
        </p:txBody>
      </p:sp>
      <p:sp>
        <p:nvSpPr>
          <p:cNvPr id="8234" name="TextBox 41"/>
          <p:cNvSpPr txBox="1">
            <a:spLocks noChangeArrowheads="1"/>
          </p:cNvSpPr>
          <p:nvPr/>
        </p:nvSpPr>
        <p:spPr bwMode="auto">
          <a:xfrm>
            <a:off x="4114800" y="3149600"/>
            <a:ext cx="45799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/>
              <a:t>Shannon decomposition</a:t>
            </a:r>
          </a:p>
        </p:txBody>
      </p:sp>
      <p:sp>
        <p:nvSpPr>
          <p:cNvPr id="8235" name="TextBox 41"/>
          <p:cNvSpPr txBox="1">
            <a:spLocks noChangeArrowheads="1"/>
          </p:cNvSpPr>
          <p:nvPr/>
        </p:nvSpPr>
        <p:spPr bwMode="auto">
          <a:xfrm>
            <a:off x="3124200" y="254000"/>
            <a:ext cx="53562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/>
              <a:t>Early evaluation is useless!!!</a:t>
            </a:r>
          </a:p>
        </p:txBody>
      </p:sp>
      <p:sp>
        <p:nvSpPr>
          <p:cNvPr id="8236" name="TextBox 43"/>
          <p:cNvSpPr txBox="1">
            <a:spLocks noChangeArrowheads="1"/>
          </p:cNvSpPr>
          <p:nvPr/>
        </p:nvSpPr>
        <p:spPr bwMode="auto">
          <a:xfrm>
            <a:off x="4600575" y="4167188"/>
            <a:ext cx="355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0</a:t>
            </a:r>
          </a:p>
        </p:txBody>
      </p:sp>
      <p:sp>
        <p:nvSpPr>
          <p:cNvPr id="8237" name="TextBox 44"/>
          <p:cNvSpPr txBox="1">
            <a:spLocks noChangeArrowheads="1"/>
          </p:cNvSpPr>
          <p:nvPr/>
        </p:nvSpPr>
        <p:spPr bwMode="auto">
          <a:xfrm>
            <a:off x="4583113" y="5534025"/>
            <a:ext cx="3571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1</a:t>
            </a:r>
          </a:p>
        </p:txBody>
      </p:sp>
      <p:sp>
        <p:nvSpPr>
          <p:cNvPr id="8238" name="TextBox 45"/>
          <p:cNvSpPr txBox="1">
            <a:spLocks noChangeArrowheads="1"/>
          </p:cNvSpPr>
          <p:nvPr/>
        </p:nvSpPr>
        <p:spPr bwMode="auto">
          <a:xfrm>
            <a:off x="1512888" y="457200"/>
            <a:ext cx="355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0</a:t>
            </a:r>
          </a:p>
        </p:txBody>
      </p:sp>
      <p:sp>
        <p:nvSpPr>
          <p:cNvPr id="8239" name="TextBox 46"/>
          <p:cNvSpPr txBox="1">
            <a:spLocks noChangeArrowheads="1"/>
          </p:cNvSpPr>
          <p:nvPr/>
        </p:nvSpPr>
        <p:spPr bwMode="auto">
          <a:xfrm>
            <a:off x="1495425" y="1824038"/>
            <a:ext cx="355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1</a:t>
            </a:r>
          </a:p>
        </p:txBody>
      </p:sp>
    </p:spTree>
  </p:cSld>
  <p:clrMapOvr>
    <a:masterClrMapping/>
  </p:clrMapOvr>
  <p:transition advTm="87856"/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reeform 15"/>
          <p:cNvSpPr>
            <a:spLocks/>
          </p:cNvSpPr>
          <p:nvPr/>
        </p:nvSpPr>
        <p:spPr bwMode="auto">
          <a:xfrm>
            <a:off x="7751763" y="4522788"/>
            <a:ext cx="1222375" cy="1460500"/>
          </a:xfrm>
          <a:custGeom>
            <a:avLst/>
            <a:gdLst>
              <a:gd name="T0" fmla="*/ 2147483647 w 968"/>
              <a:gd name="T1" fmla="*/ 0 h 920"/>
              <a:gd name="T2" fmla="*/ 2147483647 w 968"/>
              <a:gd name="T3" fmla="*/ 0 h 920"/>
              <a:gd name="T4" fmla="*/ 2147483647 w 968"/>
              <a:gd name="T5" fmla="*/ 2147483647 h 920"/>
              <a:gd name="T6" fmla="*/ 0 w 968"/>
              <a:gd name="T7" fmla="*/ 2147483647 h 920"/>
              <a:gd name="T8" fmla="*/ 0 60000 65536"/>
              <a:gd name="T9" fmla="*/ 0 60000 65536"/>
              <a:gd name="T10" fmla="*/ 0 60000 65536"/>
              <a:gd name="T11" fmla="*/ 0 60000 65536"/>
              <a:gd name="T12" fmla="*/ 0 w 968"/>
              <a:gd name="T13" fmla="*/ 0 h 920"/>
              <a:gd name="T14" fmla="*/ 968 w 968"/>
              <a:gd name="T15" fmla="*/ 920 h 92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68" h="920">
                <a:moveTo>
                  <a:pt x="104" y="0"/>
                </a:moveTo>
                <a:lnTo>
                  <a:pt x="968" y="0"/>
                </a:lnTo>
                <a:lnTo>
                  <a:pt x="968" y="920"/>
                </a:lnTo>
                <a:lnTo>
                  <a:pt x="0" y="920"/>
                </a:lnTo>
              </a:path>
            </a:pathLst>
          </a:custGeom>
          <a:noFill/>
          <a:ln w="38100" cap="rnd">
            <a:solidFill>
              <a:srgbClr val="00FFFF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9219" name="Line 18"/>
          <p:cNvSpPr>
            <a:spLocks noChangeShapeType="1"/>
          </p:cNvSpPr>
          <p:nvPr/>
        </p:nvSpPr>
        <p:spPr bwMode="auto">
          <a:xfrm>
            <a:off x="4264025" y="5195888"/>
            <a:ext cx="68580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20" name="Line 11"/>
          <p:cNvSpPr>
            <a:spLocks noChangeShapeType="1"/>
          </p:cNvSpPr>
          <p:nvPr/>
        </p:nvSpPr>
        <p:spPr bwMode="auto">
          <a:xfrm>
            <a:off x="4265613" y="3824288"/>
            <a:ext cx="68580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1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es-ES_tradnl" sz="4000" smtClean="0"/>
              <a:t>Speculation with Shared Units</a:t>
            </a:r>
            <a:endParaRPr lang="es-ES" sz="4000" smtClean="0"/>
          </a:p>
        </p:txBody>
      </p:sp>
      <p:sp>
        <p:nvSpPr>
          <p:cNvPr id="9222" name="Rectangle 4"/>
          <p:cNvSpPr>
            <a:spLocks noChangeArrowheads="1"/>
          </p:cNvSpPr>
          <p:nvPr/>
        </p:nvSpPr>
        <p:spPr bwMode="auto">
          <a:xfrm>
            <a:off x="4116388" y="3468688"/>
            <a:ext cx="304800" cy="685800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9223" name="Rectangle 5"/>
          <p:cNvSpPr>
            <a:spLocks noChangeArrowheads="1"/>
          </p:cNvSpPr>
          <p:nvPr/>
        </p:nvSpPr>
        <p:spPr bwMode="auto">
          <a:xfrm>
            <a:off x="4114800" y="4840288"/>
            <a:ext cx="304800" cy="685800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9224" name="Freeform 6"/>
          <p:cNvSpPr>
            <a:spLocks/>
          </p:cNvSpPr>
          <p:nvPr/>
        </p:nvSpPr>
        <p:spPr bwMode="auto">
          <a:xfrm>
            <a:off x="7610475" y="3455988"/>
            <a:ext cx="304800" cy="2070100"/>
          </a:xfrm>
          <a:custGeom>
            <a:avLst/>
            <a:gdLst>
              <a:gd name="T0" fmla="*/ 0 w 192"/>
              <a:gd name="T1" fmla="*/ 0 h 1304"/>
              <a:gd name="T2" fmla="*/ 2147483647 w 192"/>
              <a:gd name="T3" fmla="*/ 2147483647 h 1304"/>
              <a:gd name="T4" fmla="*/ 2147483647 w 192"/>
              <a:gd name="T5" fmla="*/ 2147483647 h 1304"/>
              <a:gd name="T6" fmla="*/ 0 w 192"/>
              <a:gd name="T7" fmla="*/ 2147483647 h 1304"/>
              <a:gd name="T8" fmla="*/ 0 w 192"/>
              <a:gd name="T9" fmla="*/ 2147483647 h 13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2"/>
              <a:gd name="T16" fmla="*/ 0 h 1304"/>
              <a:gd name="T17" fmla="*/ 192 w 192"/>
              <a:gd name="T18" fmla="*/ 1304 h 130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2" h="1304">
                <a:moveTo>
                  <a:pt x="0" y="0"/>
                </a:moveTo>
                <a:lnTo>
                  <a:pt x="192" y="104"/>
                </a:lnTo>
                <a:lnTo>
                  <a:pt x="192" y="1208"/>
                </a:lnTo>
                <a:lnTo>
                  <a:pt x="0" y="1304"/>
                </a:lnTo>
                <a:lnTo>
                  <a:pt x="0" y="8"/>
                </a:lnTo>
              </a:path>
            </a:pathLst>
          </a:custGeom>
          <a:solidFill>
            <a:srgbClr val="C2461A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9225" name="Line 7"/>
          <p:cNvSpPr>
            <a:spLocks noChangeShapeType="1"/>
          </p:cNvSpPr>
          <p:nvPr/>
        </p:nvSpPr>
        <p:spPr bwMode="auto">
          <a:xfrm>
            <a:off x="3735388" y="3822700"/>
            <a:ext cx="38100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26" name="Line 8"/>
          <p:cNvSpPr>
            <a:spLocks noChangeShapeType="1"/>
          </p:cNvSpPr>
          <p:nvPr/>
        </p:nvSpPr>
        <p:spPr bwMode="auto">
          <a:xfrm>
            <a:off x="3736975" y="5183188"/>
            <a:ext cx="38100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27" name="Line 12"/>
          <p:cNvSpPr>
            <a:spLocks noChangeShapeType="1"/>
          </p:cNvSpPr>
          <p:nvPr/>
        </p:nvSpPr>
        <p:spPr bwMode="auto">
          <a:xfrm>
            <a:off x="6381750" y="3824288"/>
            <a:ext cx="542925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28" name="Rectangle 13"/>
          <p:cNvSpPr>
            <a:spLocks noChangeArrowheads="1"/>
          </p:cNvSpPr>
          <p:nvPr/>
        </p:nvSpPr>
        <p:spPr bwMode="auto">
          <a:xfrm>
            <a:off x="6926263" y="3468688"/>
            <a:ext cx="304800" cy="685800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9229" name="Line 14"/>
          <p:cNvSpPr>
            <a:spLocks noChangeShapeType="1"/>
          </p:cNvSpPr>
          <p:nvPr/>
        </p:nvSpPr>
        <p:spPr bwMode="auto">
          <a:xfrm flipV="1">
            <a:off x="7762875" y="5449888"/>
            <a:ext cx="0" cy="53340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30" name="Line 19"/>
          <p:cNvSpPr>
            <a:spLocks noChangeShapeType="1"/>
          </p:cNvSpPr>
          <p:nvPr/>
        </p:nvSpPr>
        <p:spPr bwMode="auto">
          <a:xfrm>
            <a:off x="6380163" y="5195888"/>
            <a:ext cx="544512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31" name="Rectangle 20"/>
          <p:cNvSpPr>
            <a:spLocks noChangeArrowheads="1"/>
          </p:cNvSpPr>
          <p:nvPr/>
        </p:nvSpPr>
        <p:spPr bwMode="auto">
          <a:xfrm>
            <a:off x="6924675" y="4840288"/>
            <a:ext cx="304800" cy="685800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9232" name="Line 21"/>
          <p:cNvSpPr>
            <a:spLocks noChangeShapeType="1"/>
          </p:cNvSpPr>
          <p:nvPr/>
        </p:nvSpPr>
        <p:spPr bwMode="auto">
          <a:xfrm>
            <a:off x="7229475" y="3824288"/>
            <a:ext cx="38100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33" name="Line 22"/>
          <p:cNvSpPr>
            <a:spLocks noChangeShapeType="1"/>
          </p:cNvSpPr>
          <p:nvPr/>
        </p:nvSpPr>
        <p:spPr bwMode="auto">
          <a:xfrm>
            <a:off x="7229475" y="5183188"/>
            <a:ext cx="38100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34" name="Rectangle 26"/>
          <p:cNvSpPr>
            <a:spLocks noChangeArrowheads="1"/>
          </p:cNvSpPr>
          <p:nvPr/>
        </p:nvSpPr>
        <p:spPr bwMode="auto">
          <a:xfrm>
            <a:off x="4951413" y="3416300"/>
            <a:ext cx="1428750" cy="2211388"/>
          </a:xfrm>
          <a:prstGeom prst="rect">
            <a:avLst/>
          </a:prstGeom>
          <a:solidFill>
            <a:srgbClr val="80808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s-ES"/>
          </a:p>
        </p:txBody>
      </p:sp>
      <p:sp>
        <p:nvSpPr>
          <p:cNvPr id="9235" name="Oval 27"/>
          <p:cNvSpPr>
            <a:spLocks noChangeArrowheads="1"/>
          </p:cNvSpPr>
          <p:nvPr/>
        </p:nvSpPr>
        <p:spPr bwMode="auto">
          <a:xfrm>
            <a:off x="5103813" y="4135438"/>
            <a:ext cx="1066800" cy="685800"/>
          </a:xfrm>
          <a:prstGeom prst="ellipse">
            <a:avLst/>
          </a:prstGeom>
          <a:solidFill>
            <a:schemeClr val="tx1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61468" name="Text Box 28"/>
          <p:cNvSpPr txBox="1">
            <a:spLocks noChangeArrowheads="1"/>
          </p:cNvSpPr>
          <p:nvPr/>
        </p:nvSpPr>
        <p:spPr bwMode="auto">
          <a:xfrm>
            <a:off x="5408613" y="4211638"/>
            <a:ext cx="431800" cy="579437"/>
          </a:xfrm>
          <a:prstGeom prst="rect">
            <a:avLst/>
          </a:prstGeom>
          <a:solidFill>
            <a:schemeClr val="tx1"/>
          </a:solidFill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32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</a:t>
            </a:r>
            <a:endParaRPr lang="en-US" sz="320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237" name="Text Box 29"/>
          <p:cNvSpPr txBox="1">
            <a:spLocks noChangeArrowheads="1"/>
          </p:cNvSpPr>
          <p:nvPr/>
        </p:nvSpPr>
        <p:spPr bwMode="auto">
          <a:xfrm>
            <a:off x="4949825" y="3049588"/>
            <a:ext cx="14192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/>
              <a:t>Shared unit</a:t>
            </a:r>
            <a:endParaRPr lang="es-ES"/>
          </a:p>
        </p:txBody>
      </p:sp>
      <p:sp>
        <p:nvSpPr>
          <p:cNvPr id="9238" name="Oval 30"/>
          <p:cNvSpPr>
            <a:spLocks noChangeArrowheads="1"/>
          </p:cNvSpPr>
          <p:nvPr/>
        </p:nvSpPr>
        <p:spPr bwMode="auto">
          <a:xfrm>
            <a:off x="4548188" y="5965825"/>
            <a:ext cx="2376487" cy="650875"/>
          </a:xfrm>
          <a:prstGeom prst="ellipse">
            <a:avLst/>
          </a:prstGeom>
          <a:solidFill>
            <a:schemeClr val="tx1"/>
          </a:solidFill>
          <a:ln w="762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9239" name="Text Box 31"/>
          <p:cNvSpPr txBox="1">
            <a:spLocks noChangeArrowheads="1"/>
          </p:cNvSpPr>
          <p:nvPr/>
        </p:nvSpPr>
        <p:spPr bwMode="auto">
          <a:xfrm>
            <a:off x="5103813" y="6097588"/>
            <a:ext cx="1212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ES_tradnl">
                <a:solidFill>
                  <a:srgbClr val="000000"/>
                </a:solidFill>
              </a:rPr>
              <a:t>Scheduler</a:t>
            </a:r>
          </a:p>
        </p:txBody>
      </p:sp>
      <p:sp>
        <p:nvSpPr>
          <p:cNvPr id="9240" name="Line 32"/>
          <p:cNvSpPr>
            <a:spLocks noChangeShapeType="1"/>
          </p:cNvSpPr>
          <p:nvPr/>
        </p:nvSpPr>
        <p:spPr bwMode="auto">
          <a:xfrm flipV="1">
            <a:off x="5710238" y="5627688"/>
            <a:ext cx="0" cy="288925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241" name="Text Box 33"/>
          <p:cNvSpPr txBox="1">
            <a:spLocks noChangeArrowheads="1"/>
          </p:cNvSpPr>
          <p:nvPr/>
        </p:nvSpPr>
        <p:spPr bwMode="auto">
          <a:xfrm>
            <a:off x="169863" y="1449388"/>
            <a:ext cx="3652837" cy="47275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defTabSz="457200">
              <a:lnSpc>
                <a:spcPct val="127000"/>
              </a:lnSpc>
              <a:buClr>
                <a:srgbClr val="FFFFFF"/>
              </a:buClr>
              <a:buSzPct val="100000"/>
              <a:buFont typeface="Arial" charset="0"/>
              <a:buAutoNum type="arabicPeriod"/>
            </a:pPr>
            <a:r>
              <a:rPr lang="en-US" sz="2400"/>
              <a:t>Speculate which channel the mux will choose next cycle and exec F on it</a:t>
            </a:r>
          </a:p>
          <a:p>
            <a:pPr marL="342900" indent="-342900" defTabSz="457200">
              <a:lnSpc>
                <a:spcPct val="127000"/>
              </a:lnSpc>
              <a:buClr>
                <a:srgbClr val="FFFFFF"/>
              </a:buClr>
              <a:buSzPct val="100000"/>
              <a:buFont typeface="Arial" charset="0"/>
              <a:buAutoNum type="arabicPeriod"/>
            </a:pPr>
            <a:r>
              <a:rPr lang="en-US" sz="2400"/>
              <a:t>Stop the other elastic channel</a:t>
            </a:r>
          </a:p>
          <a:p>
            <a:pPr marL="342900" indent="-342900" defTabSz="457200">
              <a:lnSpc>
                <a:spcPct val="127000"/>
              </a:lnSpc>
              <a:buClr>
                <a:srgbClr val="FFFFFF"/>
              </a:buClr>
              <a:buSzPct val="100000"/>
              <a:buFont typeface="Arial" charset="0"/>
              <a:buAutoNum type="arabicPeriod"/>
            </a:pPr>
            <a:r>
              <a:rPr lang="en-US" sz="2400"/>
              <a:t>If next cycle we realize a mistake has been made, exec F on the other channel</a:t>
            </a:r>
          </a:p>
        </p:txBody>
      </p:sp>
      <p:sp>
        <p:nvSpPr>
          <p:cNvPr id="9242" name="TextBox 27"/>
          <p:cNvSpPr txBox="1">
            <a:spLocks noChangeArrowheads="1"/>
          </p:cNvSpPr>
          <p:nvPr/>
        </p:nvSpPr>
        <p:spPr bwMode="auto">
          <a:xfrm>
            <a:off x="7564438" y="3592513"/>
            <a:ext cx="355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0</a:t>
            </a:r>
          </a:p>
        </p:txBody>
      </p:sp>
      <p:sp>
        <p:nvSpPr>
          <p:cNvPr id="9243" name="TextBox 28"/>
          <p:cNvSpPr txBox="1">
            <a:spLocks noChangeArrowheads="1"/>
          </p:cNvSpPr>
          <p:nvPr/>
        </p:nvSpPr>
        <p:spPr bwMode="auto">
          <a:xfrm>
            <a:off x="7546975" y="4959350"/>
            <a:ext cx="355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1</a:t>
            </a:r>
          </a:p>
        </p:txBody>
      </p:sp>
      <p:sp>
        <p:nvSpPr>
          <p:cNvPr id="7186" name="Oval 24"/>
          <p:cNvSpPr>
            <a:spLocks noChangeArrowheads="1"/>
          </p:cNvSpPr>
          <p:nvPr/>
        </p:nvSpPr>
        <p:spPr bwMode="auto">
          <a:xfrm>
            <a:off x="4162425" y="3709988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7187" name="Oval 25"/>
          <p:cNvSpPr>
            <a:spLocks noChangeArrowheads="1"/>
          </p:cNvSpPr>
          <p:nvPr/>
        </p:nvSpPr>
        <p:spPr bwMode="auto">
          <a:xfrm>
            <a:off x="4160838" y="5091113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  <p:transition advTm="4867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2.96296E-6 L 0.08802 -2.96296E-6 L 0.08802 0.1 L 0.21216 0.1 L 0.21216 -2.96296E-6 L 0.30799 -2.96296E-6 " pathEditMode="relative" ptsTypes="AAAAAA">
                                      <p:cBhvr>
                                        <p:cTn id="6" dur="2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-0.00023 L 0.08611 -0.00023 L 0.08698 -0.10254 L 0.21389 -0.10139 L 0.21233 -0.00023 L 0.30642 -0.00023 " pathEditMode="relative" rAng="0" ptsTypes="AAAAAA">
                                      <p:cBhvr>
                                        <p:cTn id="10" dur="2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00" y="-5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6" grpId="0" animBg="1"/>
      <p:bldP spid="7187" grpId="0" animBg="1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Line 26"/>
          <p:cNvSpPr>
            <a:spLocks noChangeShapeType="1"/>
          </p:cNvSpPr>
          <p:nvPr/>
        </p:nvSpPr>
        <p:spPr bwMode="auto">
          <a:xfrm>
            <a:off x="1812925" y="2746375"/>
            <a:ext cx="38100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243" name="Line 2"/>
          <p:cNvSpPr>
            <a:spLocks noChangeShapeType="1"/>
          </p:cNvSpPr>
          <p:nvPr/>
        </p:nvSpPr>
        <p:spPr bwMode="auto">
          <a:xfrm>
            <a:off x="2522538" y="2746375"/>
            <a:ext cx="581025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195513" y="2420938"/>
            <a:ext cx="539750" cy="687387"/>
            <a:chOff x="1383" y="1518"/>
            <a:chExt cx="454" cy="433"/>
          </a:xfrm>
        </p:grpSpPr>
        <p:sp>
          <p:nvSpPr>
            <p:cNvPr id="10280" name="Rectangle 4"/>
            <p:cNvSpPr>
              <a:spLocks noChangeArrowheads="1"/>
            </p:cNvSpPr>
            <p:nvPr/>
          </p:nvSpPr>
          <p:spPr bwMode="auto">
            <a:xfrm>
              <a:off x="1383" y="1518"/>
              <a:ext cx="454" cy="432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0281" name="Line 5"/>
            <p:cNvSpPr>
              <a:spLocks noChangeShapeType="1"/>
            </p:cNvSpPr>
            <p:nvPr/>
          </p:nvSpPr>
          <p:spPr bwMode="auto">
            <a:xfrm>
              <a:off x="1610" y="1518"/>
              <a:ext cx="0" cy="43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245" name="Freeform 6"/>
          <p:cNvSpPr>
            <a:spLocks/>
          </p:cNvSpPr>
          <p:nvPr/>
        </p:nvSpPr>
        <p:spPr bwMode="auto">
          <a:xfrm>
            <a:off x="5788025" y="2397125"/>
            <a:ext cx="304800" cy="2070100"/>
          </a:xfrm>
          <a:custGeom>
            <a:avLst/>
            <a:gdLst>
              <a:gd name="T0" fmla="*/ 0 w 192"/>
              <a:gd name="T1" fmla="*/ 0 h 1304"/>
              <a:gd name="T2" fmla="*/ 2147483647 w 192"/>
              <a:gd name="T3" fmla="*/ 2147483647 h 1304"/>
              <a:gd name="T4" fmla="*/ 2147483647 w 192"/>
              <a:gd name="T5" fmla="*/ 2147483647 h 1304"/>
              <a:gd name="T6" fmla="*/ 0 w 192"/>
              <a:gd name="T7" fmla="*/ 2147483647 h 1304"/>
              <a:gd name="T8" fmla="*/ 0 w 192"/>
              <a:gd name="T9" fmla="*/ 2147483647 h 13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2"/>
              <a:gd name="T16" fmla="*/ 0 h 1304"/>
              <a:gd name="T17" fmla="*/ 192 w 192"/>
              <a:gd name="T18" fmla="*/ 1304 h 130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2" h="1304">
                <a:moveTo>
                  <a:pt x="0" y="0"/>
                </a:moveTo>
                <a:lnTo>
                  <a:pt x="192" y="104"/>
                </a:lnTo>
                <a:lnTo>
                  <a:pt x="192" y="1208"/>
                </a:lnTo>
                <a:lnTo>
                  <a:pt x="0" y="1304"/>
                </a:lnTo>
                <a:lnTo>
                  <a:pt x="0" y="8"/>
                </a:lnTo>
              </a:path>
            </a:pathLst>
          </a:custGeom>
          <a:solidFill>
            <a:srgbClr val="C2461A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0246" name="Line 7"/>
          <p:cNvSpPr>
            <a:spLocks noChangeShapeType="1"/>
          </p:cNvSpPr>
          <p:nvPr/>
        </p:nvSpPr>
        <p:spPr bwMode="auto">
          <a:xfrm flipV="1">
            <a:off x="4418013" y="2746375"/>
            <a:ext cx="1381125" cy="9525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247" name="Line 8"/>
          <p:cNvSpPr>
            <a:spLocks noChangeShapeType="1"/>
          </p:cNvSpPr>
          <p:nvPr/>
        </p:nvSpPr>
        <p:spPr bwMode="auto">
          <a:xfrm flipV="1">
            <a:off x="5940425" y="4391025"/>
            <a:ext cx="0" cy="53340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248" name="Freeform 9"/>
          <p:cNvSpPr>
            <a:spLocks/>
          </p:cNvSpPr>
          <p:nvPr/>
        </p:nvSpPr>
        <p:spPr bwMode="auto">
          <a:xfrm>
            <a:off x="5929313" y="3463925"/>
            <a:ext cx="1536700" cy="1460500"/>
          </a:xfrm>
          <a:custGeom>
            <a:avLst/>
            <a:gdLst>
              <a:gd name="T0" fmla="*/ 2147483647 w 968"/>
              <a:gd name="T1" fmla="*/ 0 h 920"/>
              <a:gd name="T2" fmla="*/ 2147483647 w 968"/>
              <a:gd name="T3" fmla="*/ 0 h 920"/>
              <a:gd name="T4" fmla="*/ 2147483647 w 968"/>
              <a:gd name="T5" fmla="*/ 2147483647 h 920"/>
              <a:gd name="T6" fmla="*/ 0 w 968"/>
              <a:gd name="T7" fmla="*/ 2147483647 h 920"/>
              <a:gd name="T8" fmla="*/ 0 60000 65536"/>
              <a:gd name="T9" fmla="*/ 0 60000 65536"/>
              <a:gd name="T10" fmla="*/ 0 60000 65536"/>
              <a:gd name="T11" fmla="*/ 0 60000 65536"/>
              <a:gd name="T12" fmla="*/ 0 w 968"/>
              <a:gd name="T13" fmla="*/ 0 h 920"/>
              <a:gd name="T14" fmla="*/ 968 w 968"/>
              <a:gd name="T15" fmla="*/ 920 h 92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68" h="920">
                <a:moveTo>
                  <a:pt x="104" y="0"/>
                </a:moveTo>
                <a:lnTo>
                  <a:pt x="968" y="0"/>
                </a:lnTo>
                <a:lnTo>
                  <a:pt x="968" y="920"/>
                </a:lnTo>
                <a:lnTo>
                  <a:pt x="0" y="920"/>
                </a:lnTo>
              </a:path>
            </a:pathLst>
          </a:custGeom>
          <a:noFill/>
          <a:ln w="38100" cap="rnd">
            <a:solidFill>
              <a:srgbClr val="00FFFF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0249" name="Line 10"/>
          <p:cNvSpPr>
            <a:spLocks noChangeShapeType="1"/>
          </p:cNvSpPr>
          <p:nvPr/>
        </p:nvSpPr>
        <p:spPr bwMode="auto">
          <a:xfrm>
            <a:off x="4416425" y="4111625"/>
            <a:ext cx="137160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250" name="Text Box 14"/>
          <p:cNvSpPr txBox="1">
            <a:spLocks noChangeArrowheads="1"/>
          </p:cNvSpPr>
          <p:nvPr/>
        </p:nvSpPr>
        <p:spPr bwMode="auto">
          <a:xfrm>
            <a:off x="3136900" y="1628775"/>
            <a:ext cx="14192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/>
              <a:t>Shared unit</a:t>
            </a:r>
            <a:endParaRPr lang="es-ES"/>
          </a:p>
        </p:txBody>
      </p:sp>
      <p:sp>
        <p:nvSpPr>
          <p:cNvPr id="10251" name="Oval 15"/>
          <p:cNvSpPr>
            <a:spLocks noChangeArrowheads="1"/>
          </p:cNvSpPr>
          <p:nvPr/>
        </p:nvSpPr>
        <p:spPr bwMode="auto">
          <a:xfrm>
            <a:off x="2698750" y="5229225"/>
            <a:ext cx="2376488" cy="863600"/>
          </a:xfrm>
          <a:prstGeom prst="ellipse">
            <a:avLst/>
          </a:prstGeom>
          <a:solidFill>
            <a:schemeClr val="tx1"/>
          </a:solidFill>
          <a:ln w="762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0252" name="Text Box 16"/>
          <p:cNvSpPr txBox="1">
            <a:spLocks noChangeArrowheads="1"/>
          </p:cNvSpPr>
          <p:nvPr/>
        </p:nvSpPr>
        <p:spPr bwMode="auto">
          <a:xfrm>
            <a:off x="3281363" y="5491163"/>
            <a:ext cx="1212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ES_tradnl">
                <a:solidFill>
                  <a:srgbClr val="000000"/>
                </a:solidFill>
              </a:rPr>
              <a:t>Scheduler</a:t>
            </a:r>
          </a:p>
        </p:txBody>
      </p:sp>
      <p:sp>
        <p:nvSpPr>
          <p:cNvPr id="10253" name="Line 17"/>
          <p:cNvSpPr>
            <a:spLocks noChangeShapeType="1"/>
          </p:cNvSpPr>
          <p:nvPr/>
        </p:nvSpPr>
        <p:spPr bwMode="auto">
          <a:xfrm flipV="1">
            <a:off x="3889375" y="4870450"/>
            <a:ext cx="0" cy="288925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254" name="Text Box 19"/>
          <p:cNvSpPr txBox="1">
            <a:spLocks noChangeArrowheads="1"/>
          </p:cNvSpPr>
          <p:nvPr/>
        </p:nvSpPr>
        <p:spPr bwMode="auto">
          <a:xfrm>
            <a:off x="5992813" y="4529138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_tradnl"/>
              <a:t>0</a:t>
            </a:r>
            <a:endParaRPr lang="es-ES"/>
          </a:p>
        </p:txBody>
      </p:sp>
      <p:sp>
        <p:nvSpPr>
          <p:cNvPr id="10255" name="Text Box 21"/>
          <p:cNvSpPr txBox="1">
            <a:spLocks noChangeArrowheads="1"/>
          </p:cNvSpPr>
          <p:nvPr/>
        </p:nvSpPr>
        <p:spPr bwMode="auto">
          <a:xfrm>
            <a:off x="4044950" y="48625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_tradnl"/>
              <a:t>0</a:t>
            </a:r>
            <a:endParaRPr lang="es-ES"/>
          </a:p>
        </p:txBody>
      </p:sp>
      <p:sp>
        <p:nvSpPr>
          <p:cNvPr id="10256" name="Line 22"/>
          <p:cNvSpPr>
            <a:spLocks noChangeShapeType="1"/>
          </p:cNvSpPr>
          <p:nvPr/>
        </p:nvSpPr>
        <p:spPr bwMode="auto">
          <a:xfrm>
            <a:off x="1814513" y="4111625"/>
            <a:ext cx="38100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257" name="Line 23"/>
          <p:cNvSpPr>
            <a:spLocks noChangeShapeType="1"/>
          </p:cNvSpPr>
          <p:nvPr/>
        </p:nvSpPr>
        <p:spPr bwMode="auto">
          <a:xfrm>
            <a:off x="2551113" y="4111625"/>
            <a:ext cx="581025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258" name="Text Box 24"/>
          <p:cNvSpPr txBox="1">
            <a:spLocks noChangeArrowheads="1"/>
          </p:cNvSpPr>
          <p:nvPr/>
        </p:nvSpPr>
        <p:spPr bwMode="auto">
          <a:xfrm>
            <a:off x="5003800" y="1989138"/>
            <a:ext cx="889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_tradnl"/>
              <a:t>p=0.95</a:t>
            </a:r>
            <a:endParaRPr lang="es-ES"/>
          </a:p>
        </p:txBody>
      </p:sp>
      <p:sp>
        <p:nvSpPr>
          <p:cNvPr id="10259" name="Text Box 25"/>
          <p:cNvSpPr txBox="1">
            <a:spLocks noChangeArrowheads="1"/>
          </p:cNvSpPr>
          <p:nvPr/>
        </p:nvSpPr>
        <p:spPr bwMode="auto">
          <a:xfrm>
            <a:off x="5005388" y="4430713"/>
            <a:ext cx="1295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/>
              <a:t>p=0.05</a:t>
            </a:r>
            <a:endParaRPr lang="es-ES"/>
          </a:p>
        </p:txBody>
      </p:sp>
      <p:grpSp>
        <p:nvGrpSpPr>
          <p:cNvPr id="3" name="Group 27"/>
          <p:cNvGrpSpPr>
            <a:grpSpLocks/>
          </p:cNvGrpSpPr>
          <p:nvPr/>
        </p:nvGrpSpPr>
        <p:grpSpPr bwMode="auto">
          <a:xfrm>
            <a:off x="2195513" y="3767138"/>
            <a:ext cx="539750" cy="687387"/>
            <a:chOff x="1383" y="1518"/>
            <a:chExt cx="454" cy="433"/>
          </a:xfrm>
        </p:grpSpPr>
        <p:sp>
          <p:nvSpPr>
            <p:cNvPr id="10278" name="Rectangle 28"/>
            <p:cNvSpPr>
              <a:spLocks noChangeArrowheads="1"/>
            </p:cNvSpPr>
            <p:nvPr/>
          </p:nvSpPr>
          <p:spPr bwMode="auto">
            <a:xfrm>
              <a:off x="1383" y="1518"/>
              <a:ext cx="454" cy="432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0279" name="Line 29"/>
            <p:cNvSpPr>
              <a:spLocks noChangeShapeType="1"/>
            </p:cNvSpPr>
            <p:nvPr/>
          </p:nvSpPr>
          <p:spPr bwMode="auto">
            <a:xfrm>
              <a:off x="1610" y="1518"/>
              <a:ext cx="0" cy="43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214" name="Oval 30"/>
          <p:cNvSpPr>
            <a:spLocks noChangeArrowheads="1"/>
          </p:cNvSpPr>
          <p:nvPr/>
        </p:nvSpPr>
        <p:spPr bwMode="auto">
          <a:xfrm>
            <a:off x="2484438" y="4003675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s-ES" dirty="0">
                <a:solidFill>
                  <a:schemeClr val="accent4">
                    <a:lumMod val="10000"/>
                  </a:schemeClr>
                </a:solidFill>
              </a:rPr>
              <a:t>1</a:t>
            </a:r>
          </a:p>
        </p:txBody>
      </p:sp>
      <p:grpSp>
        <p:nvGrpSpPr>
          <p:cNvPr id="4" name="Group 31"/>
          <p:cNvGrpSpPr>
            <a:grpSpLocks/>
          </p:cNvGrpSpPr>
          <p:nvPr/>
        </p:nvGrpSpPr>
        <p:grpSpPr bwMode="auto">
          <a:xfrm>
            <a:off x="4932363" y="3767138"/>
            <a:ext cx="539750" cy="687387"/>
            <a:chOff x="1383" y="1518"/>
            <a:chExt cx="454" cy="433"/>
          </a:xfrm>
        </p:grpSpPr>
        <p:sp>
          <p:nvSpPr>
            <p:cNvPr id="10276" name="Rectangle 32"/>
            <p:cNvSpPr>
              <a:spLocks noChangeArrowheads="1"/>
            </p:cNvSpPr>
            <p:nvPr/>
          </p:nvSpPr>
          <p:spPr bwMode="auto">
            <a:xfrm>
              <a:off x="1383" y="1518"/>
              <a:ext cx="454" cy="432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0277" name="Line 33"/>
            <p:cNvSpPr>
              <a:spLocks noChangeShapeType="1"/>
            </p:cNvSpPr>
            <p:nvPr/>
          </p:nvSpPr>
          <p:spPr bwMode="auto">
            <a:xfrm>
              <a:off x="1610" y="1518"/>
              <a:ext cx="0" cy="43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4932363" y="2420938"/>
            <a:ext cx="539750" cy="687387"/>
            <a:chOff x="1383" y="1518"/>
            <a:chExt cx="454" cy="433"/>
          </a:xfrm>
        </p:grpSpPr>
        <p:sp>
          <p:nvSpPr>
            <p:cNvPr id="10274" name="Rectangle 35"/>
            <p:cNvSpPr>
              <a:spLocks noChangeArrowheads="1"/>
            </p:cNvSpPr>
            <p:nvPr/>
          </p:nvSpPr>
          <p:spPr bwMode="auto">
            <a:xfrm>
              <a:off x="1383" y="1518"/>
              <a:ext cx="454" cy="432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0275" name="Line 36"/>
            <p:cNvSpPr>
              <a:spLocks noChangeShapeType="1"/>
            </p:cNvSpPr>
            <p:nvPr/>
          </p:nvSpPr>
          <p:spPr bwMode="auto">
            <a:xfrm>
              <a:off x="1610" y="1518"/>
              <a:ext cx="0" cy="43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2501" name="Oval 37"/>
          <p:cNvSpPr>
            <a:spLocks noChangeArrowheads="1"/>
          </p:cNvSpPr>
          <p:nvPr/>
        </p:nvSpPr>
        <p:spPr bwMode="auto">
          <a:xfrm>
            <a:off x="-503238" y="4003675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s-ES" dirty="0">
                <a:solidFill>
                  <a:schemeClr val="accent4">
                    <a:lumMod val="10000"/>
                  </a:schemeClr>
                </a:solidFill>
              </a:rPr>
              <a:t>2</a:t>
            </a:r>
          </a:p>
        </p:txBody>
      </p:sp>
      <p:sp>
        <p:nvSpPr>
          <p:cNvPr id="62502" name="Oval 38"/>
          <p:cNvSpPr>
            <a:spLocks noChangeArrowheads="1"/>
          </p:cNvSpPr>
          <p:nvPr/>
        </p:nvSpPr>
        <p:spPr bwMode="auto">
          <a:xfrm>
            <a:off x="-285750" y="2647950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s-ES" dirty="0">
                <a:solidFill>
                  <a:schemeClr val="accent4">
                    <a:lumMod val="10000"/>
                  </a:schemeClr>
                </a:solidFill>
              </a:rPr>
              <a:t>2</a:t>
            </a:r>
          </a:p>
        </p:txBody>
      </p:sp>
      <p:sp>
        <p:nvSpPr>
          <p:cNvPr id="10266" name="Text Box 40"/>
          <p:cNvSpPr txBox="1">
            <a:spLocks noChangeArrowheads="1"/>
          </p:cNvSpPr>
          <p:nvPr/>
        </p:nvSpPr>
        <p:spPr bwMode="auto">
          <a:xfrm>
            <a:off x="6443663" y="1747838"/>
            <a:ext cx="21796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_tradnl" sz="4000"/>
              <a:t>Cycle : 1</a:t>
            </a:r>
            <a:endParaRPr lang="es-ES" sz="4000"/>
          </a:p>
        </p:txBody>
      </p:sp>
      <p:sp>
        <p:nvSpPr>
          <p:cNvPr id="10267" name="Rectangle 11"/>
          <p:cNvSpPr>
            <a:spLocks noChangeArrowheads="1"/>
          </p:cNvSpPr>
          <p:nvPr/>
        </p:nvSpPr>
        <p:spPr bwMode="auto">
          <a:xfrm>
            <a:off x="3116263" y="2028825"/>
            <a:ext cx="1527175" cy="2790825"/>
          </a:xfrm>
          <a:prstGeom prst="rect">
            <a:avLst/>
          </a:prstGeom>
          <a:solidFill>
            <a:srgbClr val="808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s-ES"/>
          </a:p>
        </p:txBody>
      </p:sp>
      <p:sp>
        <p:nvSpPr>
          <p:cNvPr id="62503" name="Oval 39"/>
          <p:cNvSpPr>
            <a:spLocks noChangeArrowheads="1"/>
          </p:cNvSpPr>
          <p:nvPr/>
        </p:nvSpPr>
        <p:spPr bwMode="auto">
          <a:xfrm>
            <a:off x="2493963" y="2638425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s-ES" dirty="0">
                <a:solidFill>
                  <a:schemeClr val="accent4">
                    <a:lumMod val="10000"/>
                  </a:schemeClr>
                </a:solidFill>
              </a:rPr>
              <a:t>1</a:t>
            </a:r>
          </a:p>
        </p:txBody>
      </p:sp>
      <p:sp>
        <p:nvSpPr>
          <p:cNvPr id="8234" name="Rectangle 2"/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s-ES_tradnl" sz="4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Sequence of correct predictions</a:t>
            </a:r>
            <a:endParaRPr lang="es-ES" sz="40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8235" name="Picture 43"/>
          <p:cNvPicPr>
            <a:picLocks noGrp="1" noChangeAspect="1" noChangeArrowheads="1"/>
          </p:cNvPicPr>
          <p:nvPr>
            <p:ph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503613" y="3656013"/>
            <a:ext cx="812800" cy="914400"/>
          </a:xfrm>
          <a:noFill/>
        </p:spPr>
      </p:pic>
      <p:sp>
        <p:nvSpPr>
          <p:cNvPr id="62476" name="Oval 12"/>
          <p:cNvSpPr>
            <a:spLocks noChangeArrowheads="1"/>
          </p:cNvSpPr>
          <p:nvPr/>
        </p:nvSpPr>
        <p:spPr bwMode="auto">
          <a:xfrm>
            <a:off x="3349625" y="3057525"/>
            <a:ext cx="1066800" cy="685800"/>
          </a:xfrm>
          <a:prstGeom prst="ellipse">
            <a:avLst/>
          </a:prstGeom>
          <a:solidFill>
            <a:schemeClr val="tx1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s-ES" sz="3200">
                <a:solidFill>
                  <a:srgbClr val="000000"/>
                </a:solidFill>
              </a:rPr>
              <a:t>F</a:t>
            </a:r>
          </a:p>
        </p:txBody>
      </p:sp>
      <p:sp>
        <p:nvSpPr>
          <p:cNvPr id="10272" name="TextBox 41"/>
          <p:cNvSpPr txBox="1">
            <a:spLocks noChangeArrowheads="1"/>
          </p:cNvSpPr>
          <p:nvPr/>
        </p:nvSpPr>
        <p:spPr bwMode="auto">
          <a:xfrm>
            <a:off x="5743575" y="2519363"/>
            <a:ext cx="355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0</a:t>
            </a:r>
          </a:p>
        </p:txBody>
      </p:sp>
      <p:sp>
        <p:nvSpPr>
          <p:cNvPr id="10273" name="TextBox 42"/>
          <p:cNvSpPr txBox="1">
            <a:spLocks noChangeArrowheads="1"/>
          </p:cNvSpPr>
          <p:nvPr/>
        </p:nvSpPr>
        <p:spPr bwMode="auto">
          <a:xfrm>
            <a:off x="5726113" y="3886200"/>
            <a:ext cx="3571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1</a:t>
            </a:r>
          </a:p>
        </p:txBody>
      </p:sp>
    </p:spTree>
    <p:custDataLst>
      <p:tags r:id="rId1"/>
    </p:custDataLst>
  </p:cSld>
  <p:clrMapOvr>
    <a:masterClrMapping/>
  </p:clrMapOvr>
  <p:transition advTm="5171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 0.00417 L 0.0007 -0.0902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24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0.00115 L 0.29913 0.002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25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86 -0.00024 L 0.30399 -0.00024 " pathEditMode="relative" rAng="0" ptsTypes="AA">
                                      <p:cBhvr>
                                        <p:cTn id="17" dur="1000" fill="hold"/>
                                        <p:tgtEl>
                                          <p:spTgt spid="625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" y="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2.22222E-6 L 0.29913 -2.22222E-6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625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501" grpId="0" animBg="1"/>
      <p:bldP spid="62502" grpId="0" animBg="1"/>
      <p:bldP spid="62503" grpId="0" animBg="1"/>
      <p:bldP spid="62476" grpId="0" animBg="1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Line 103"/>
          <p:cNvSpPr>
            <a:spLocks noChangeShapeType="1"/>
          </p:cNvSpPr>
          <p:nvPr/>
        </p:nvSpPr>
        <p:spPr bwMode="auto">
          <a:xfrm>
            <a:off x="1812925" y="2746375"/>
            <a:ext cx="38100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67" name="Line 85"/>
          <p:cNvSpPr>
            <a:spLocks noChangeShapeType="1"/>
          </p:cNvSpPr>
          <p:nvPr/>
        </p:nvSpPr>
        <p:spPr bwMode="auto">
          <a:xfrm flipV="1">
            <a:off x="4418013" y="2746375"/>
            <a:ext cx="1381125" cy="9525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68" name="Line 86"/>
          <p:cNvSpPr>
            <a:spLocks noChangeShapeType="1"/>
          </p:cNvSpPr>
          <p:nvPr/>
        </p:nvSpPr>
        <p:spPr bwMode="auto">
          <a:xfrm>
            <a:off x="4416425" y="4111625"/>
            <a:ext cx="137160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94"/>
          <p:cNvGrpSpPr>
            <a:grpSpLocks/>
          </p:cNvGrpSpPr>
          <p:nvPr/>
        </p:nvGrpSpPr>
        <p:grpSpPr bwMode="auto">
          <a:xfrm>
            <a:off x="4932363" y="3767138"/>
            <a:ext cx="539750" cy="687387"/>
            <a:chOff x="1383" y="1518"/>
            <a:chExt cx="454" cy="433"/>
          </a:xfrm>
        </p:grpSpPr>
        <p:sp>
          <p:nvSpPr>
            <p:cNvPr id="11308" name="Rectangle 95"/>
            <p:cNvSpPr>
              <a:spLocks noChangeArrowheads="1"/>
            </p:cNvSpPr>
            <p:nvPr/>
          </p:nvSpPr>
          <p:spPr bwMode="auto">
            <a:xfrm>
              <a:off x="1383" y="1518"/>
              <a:ext cx="454" cy="432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1309" name="Line 96"/>
            <p:cNvSpPr>
              <a:spLocks noChangeShapeType="1"/>
            </p:cNvSpPr>
            <p:nvPr/>
          </p:nvSpPr>
          <p:spPr bwMode="auto">
            <a:xfrm>
              <a:off x="1610" y="1518"/>
              <a:ext cx="0" cy="43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97"/>
          <p:cNvGrpSpPr>
            <a:grpSpLocks/>
          </p:cNvGrpSpPr>
          <p:nvPr/>
        </p:nvGrpSpPr>
        <p:grpSpPr bwMode="auto">
          <a:xfrm>
            <a:off x="4932363" y="2420938"/>
            <a:ext cx="539750" cy="687387"/>
            <a:chOff x="1383" y="1518"/>
            <a:chExt cx="454" cy="433"/>
          </a:xfrm>
        </p:grpSpPr>
        <p:sp>
          <p:nvSpPr>
            <p:cNvPr id="11306" name="Rectangle 98"/>
            <p:cNvSpPr>
              <a:spLocks noChangeArrowheads="1"/>
            </p:cNvSpPr>
            <p:nvPr/>
          </p:nvSpPr>
          <p:spPr bwMode="auto">
            <a:xfrm>
              <a:off x="1383" y="1518"/>
              <a:ext cx="454" cy="432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1307" name="Line 99"/>
            <p:cNvSpPr>
              <a:spLocks noChangeShapeType="1"/>
            </p:cNvSpPr>
            <p:nvPr/>
          </p:nvSpPr>
          <p:spPr bwMode="auto">
            <a:xfrm>
              <a:off x="1610" y="1518"/>
              <a:ext cx="0" cy="43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271" name="Line 70"/>
          <p:cNvSpPr>
            <a:spLocks noChangeShapeType="1"/>
          </p:cNvSpPr>
          <p:nvPr/>
        </p:nvSpPr>
        <p:spPr bwMode="auto">
          <a:xfrm flipV="1">
            <a:off x="5940425" y="4391025"/>
            <a:ext cx="0" cy="53340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72" name="Freeform 71"/>
          <p:cNvSpPr>
            <a:spLocks/>
          </p:cNvSpPr>
          <p:nvPr/>
        </p:nvSpPr>
        <p:spPr bwMode="auto">
          <a:xfrm>
            <a:off x="5929313" y="3463925"/>
            <a:ext cx="1536700" cy="1460500"/>
          </a:xfrm>
          <a:custGeom>
            <a:avLst/>
            <a:gdLst>
              <a:gd name="T0" fmla="*/ 2147483647 w 968"/>
              <a:gd name="T1" fmla="*/ 0 h 920"/>
              <a:gd name="T2" fmla="*/ 2147483647 w 968"/>
              <a:gd name="T3" fmla="*/ 0 h 920"/>
              <a:gd name="T4" fmla="*/ 2147483647 w 968"/>
              <a:gd name="T5" fmla="*/ 2147483647 h 920"/>
              <a:gd name="T6" fmla="*/ 0 w 968"/>
              <a:gd name="T7" fmla="*/ 2147483647 h 920"/>
              <a:gd name="T8" fmla="*/ 0 60000 65536"/>
              <a:gd name="T9" fmla="*/ 0 60000 65536"/>
              <a:gd name="T10" fmla="*/ 0 60000 65536"/>
              <a:gd name="T11" fmla="*/ 0 60000 65536"/>
              <a:gd name="T12" fmla="*/ 0 w 968"/>
              <a:gd name="T13" fmla="*/ 0 h 920"/>
              <a:gd name="T14" fmla="*/ 968 w 968"/>
              <a:gd name="T15" fmla="*/ 920 h 92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68" h="920">
                <a:moveTo>
                  <a:pt x="104" y="0"/>
                </a:moveTo>
                <a:lnTo>
                  <a:pt x="968" y="0"/>
                </a:lnTo>
                <a:lnTo>
                  <a:pt x="968" y="920"/>
                </a:lnTo>
                <a:lnTo>
                  <a:pt x="0" y="920"/>
                </a:lnTo>
              </a:path>
            </a:pathLst>
          </a:custGeom>
          <a:noFill/>
          <a:ln w="38100" cap="rnd">
            <a:solidFill>
              <a:srgbClr val="00FFFF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1273" name="Rectangle 47"/>
          <p:cNvSpPr>
            <a:spLocks noChangeArrowheads="1"/>
          </p:cNvSpPr>
          <p:nvPr/>
        </p:nvSpPr>
        <p:spPr bwMode="auto">
          <a:xfrm>
            <a:off x="3116263" y="2028825"/>
            <a:ext cx="1527175" cy="2790825"/>
          </a:xfrm>
          <a:prstGeom prst="rect">
            <a:avLst/>
          </a:prstGeom>
          <a:solidFill>
            <a:srgbClr val="808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s-ES"/>
          </a:p>
        </p:txBody>
      </p:sp>
      <p:sp>
        <p:nvSpPr>
          <p:cNvPr id="11274" name="Text Box 15"/>
          <p:cNvSpPr txBox="1">
            <a:spLocks noChangeArrowheads="1"/>
          </p:cNvSpPr>
          <p:nvPr/>
        </p:nvSpPr>
        <p:spPr bwMode="auto">
          <a:xfrm>
            <a:off x="3136900" y="1628775"/>
            <a:ext cx="14192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/>
              <a:t>Shared unit</a:t>
            </a:r>
            <a:endParaRPr lang="es-ES"/>
          </a:p>
        </p:txBody>
      </p:sp>
      <p:sp>
        <p:nvSpPr>
          <p:cNvPr id="11275" name="Text Box 19"/>
          <p:cNvSpPr txBox="1">
            <a:spLocks noChangeArrowheads="1"/>
          </p:cNvSpPr>
          <p:nvPr/>
        </p:nvSpPr>
        <p:spPr bwMode="auto">
          <a:xfrm>
            <a:off x="5992813" y="4529138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_tradnl"/>
              <a:t>0</a:t>
            </a:r>
            <a:endParaRPr lang="es-ES"/>
          </a:p>
        </p:txBody>
      </p:sp>
      <p:sp>
        <p:nvSpPr>
          <p:cNvPr id="11276" name="Text Box 20"/>
          <p:cNvSpPr txBox="1">
            <a:spLocks noChangeArrowheads="1"/>
          </p:cNvSpPr>
          <p:nvPr/>
        </p:nvSpPr>
        <p:spPr bwMode="auto">
          <a:xfrm>
            <a:off x="4044950" y="48625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_tradnl"/>
              <a:t>0</a:t>
            </a:r>
            <a:endParaRPr lang="es-ES"/>
          </a:p>
        </p:txBody>
      </p:sp>
      <p:sp>
        <p:nvSpPr>
          <p:cNvPr id="64533" name="Oval 21"/>
          <p:cNvSpPr>
            <a:spLocks noChangeArrowheads="1"/>
          </p:cNvSpPr>
          <p:nvPr/>
        </p:nvSpPr>
        <p:spPr bwMode="auto">
          <a:xfrm>
            <a:off x="5235575" y="2636838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s-ES" dirty="0">
                <a:solidFill>
                  <a:schemeClr val="accent4">
                    <a:lumMod val="10000"/>
                  </a:schemeClr>
                </a:solidFill>
              </a:rPr>
              <a:t>1</a:t>
            </a:r>
          </a:p>
        </p:txBody>
      </p:sp>
      <p:sp>
        <p:nvSpPr>
          <p:cNvPr id="64534" name="Oval 22"/>
          <p:cNvSpPr>
            <a:spLocks noChangeArrowheads="1"/>
          </p:cNvSpPr>
          <p:nvPr/>
        </p:nvSpPr>
        <p:spPr bwMode="auto">
          <a:xfrm>
            <a:off x="5868988" y="3357563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s-ES" dirty="0">
                <a:solidFill>
                  <a:schemeClr val="accent4">
                    <a:lumMod val="10000"/>
                  </a:schemeClr>
                </a:solidFill>
              </a:rPr>
              <a:t>1</a:t>
            </a:r>
          </a:p>
        </p:txBody>
      </p:sp>
      <p:sp>
        <p:nvSpPr>
          <p:cNvPr id="11279" name="Text Box 41"/>
          <p:cNvSpPr txBox="1">
            <a:spLocks noChangeArrowheads="1"/>
          </p:cNvSpPr>
          <p:nvPr/>
        </p:nvSpPr>
        <p:spPr bwMode="auto">
          <a:xfrm>
            <a:off x="6443663" y="1747838"/>
            <a:ext cx="21796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_tradnl" sz="4000"/>
              <a:t>Cycle : 2</a:t>
            </a:r>
            <a:endParaRPr lang="es-ES" sz="4000"/>
          </a:p>
        </p:txBody>
      </p:sp>
      <p:sp>
        <p:nvSpPr>
          <p:cNvPr id="11280" name="Oval 44"/>
          <p:cNvSpPr>
            <a:spLocks noChangeArrowheads="1"/>
          </p:cNvSpPr>
          <p:nvPr/>
        </p:nvSpPr>
        <p:spPr bwMode="auto">
          <a:xfrm>
            <a:off x="2698750" y="5229225"/>
            <a:ext cx="2376488" cy="863600"/>
          </a:xfrm>
          <a:prstGeom prst="ellipse">
            <a:avLst/>
          </a:prstGeom>
          <a:solidFill>
            <a:schemeClr val="tx1"/>
          </a:solidFill>
          <a:ln w="762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1281" name="Text Box 45"/>
          <p:cNvSpPr txBox="1">
            <a:spLocks noChangeArrowheads="1"/>
          </p:cNvSpPr>
          <p:nvPr/>
        </p:nvSpPr>
        <p:spPr bwMode="auto">
          <a:xfrm>
            <a:off x="3281363" y="5491163"/>
            <a:ext cx="1212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ES_tradnl">
                <a:solidFill>
                  <a:srgbClr val="000000"/>
                </a:solidFill>
              </a:rPr>
              <a:t>Scheduler</a:t>
            </a:r>
          </a:p>
        </p:txBody>
      </p:sp>
      <p:sp>
        <p:nvSpPr>
          <p:cNvPr id="11282" name="Line 46"/>
          <p:cNvSpPr>
            <a:spLocks noChangeShapeType="1"/>
          </p:cNvSpPr>
          <p:nvPr/>
        </p:nvSpPr>
        <p:spPr bwMode="auto">
          <a:xfrm flipV="1">
            <a:off x="3889375" y="4870450"/>
            <a:ext cx="0" cy="288925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83" name="Oval 79"/>
          <p:cNvSpPr>
            <a:spLocks noChangeArrowheads="1"/>
          </p:cNvSpPr>
          <p:nvPr/>
        </p:nvSpPr>
        <p:spPr bwMode="auto">
          <a:xfrm>
            <a:off x="3349625" y="2428875"/>
            <a:ext cx="1066800" cy="685800"/>
          </a:xfrm>
          <a:prstGeom prst="ellipse">
            <a:avLst/>
          </a:prstGeom>
          <a:solidFill>
            <a:schemeClr val="tx1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s-ES">
              <a:solidFill>
                <a:srgbClr val="000000"/>
              </a:solidFill>
            </a:endParaRPr>
          </a:p>
        </p:txBody>
      </p:sp>
      <p:sp>
        <p:nvSpPr>
          <p:cNvPr id="64592" name="Text Box 80"/>
          <p:cNvSpPr txBox="1">
            <a:spLocks noChangeArrowheads="1"/>
          </p:cNvSpPr>
          <p:nvPr/>
        </p:nvSpPr>
        <p:spPr bwMode="auto">
          <a:xfrm>
            <a:off x="3676650" y="2482850"/>
            <a:ext cx="431800" cy="57943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32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F</a:t>
            </a:r>
            <a:endParaRPr lang="en-US" sz="320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1285" name="Line 81"/>
          <p:cNvSpPr>
            <a:spLocks noChangeShapeType="1"/>
          </p:cNvSpPr>
          <p:nvPr/>
        </p:nvSpPr>
        <p:spPr bwMode="auto">
          <a:xfrm>
            <a:off x="2522538" y="2746375"/>
            <a:ext cx="581025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4" name="Group 82"/>
          <p:cNvGrpSpPr>
            <a:grpSpLocks/>
          </p:cNvGrpSpPr>
          <p:nvPr/>
        </p:nvGrpSpPr>
        <p:grpSpPr bwMode="auto">
          <a:xfrm>
            <a:off x="2195513" y="2420938"/>
            <a:ext cx="539750" cy="687387"/>
            <a:chOff x="1383" y="1518"/>
            <a:chExt cx="454" cy="433"/>
          </a:xfrm>
        </p:grpSpPr>
        <p:sp>
          <p:nvSpPr>
            <p:cNvPr id="11304" name="Rectangle 83"/>
            <p:cNvSpPr>
              <a:spLocks noChangeArrowheads="1"/>
            </p:cNvSpPr>
            <p:nvPr/>
          </p:nvSpPr>
          <p:spPr bwMode="auto">
            <a:xfrm>
              <a:off x="1383" y="1518"/>
              <a:ext cx="454" cy="432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1305" name="Line 84"/>
            <p:cNvSpPr>
              <a:spLocks noChangeShapeType="1"/>
            </p:cNvSpPr>
            <p:nvPr/>
          </p:nvSpPr>
          <p:spPr bwMode="auto">
            <a:xfrm>
              <a:off x="1610" y="1518"/>
              <a:ext cx="0" cy="43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287" name="Line 87"/>
          <p:cNvSpPr>
            <a:spLocks noChangeShapeType="1"/>
          </p:cNvSpPr>
          <p:nvPr/>
        </p:nvSpPr>
        <p:spPr bwMode="auto">
          <a:xfrm>
            <a:off x="1814513" y="4111625"/>
            <a:ext cx="38100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288" name="Line 88"/>
          <p:cNvSpPr>
            <a:spLocks noChangeShapeType="1"/>
          </p:cNvSpPr>
          <p:nvPr/>
        </p:nvSpPr>
        <p:spPr bwMode="auto">
          <a:xfrm>
            <a:off x="2551113" y="4111625"/>
            <a:ext cx="581025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90"/>
          <p:cNvGrpSpPr>
            <a:grpSpLocks/>
          </p:cNvGrpSpPr>
          <p:nvPr/>
        </p:nvGrpSpPr>
        <p:grpSpPr bwMode="auto">
          <a:xfrm>
            <a:off x="2195513" y="3767138"/>
            <a:ext cx="539750" cy="687387"/>
            <a:chOff x="1383" y="1518"/>
            <a:chExt cx="454" cy="433"/>
          </a:xfrm>
        </p:grpSpPr>
        <p:sp>
          <p:nvSpPr>
            <p:cNvPr id="11302" name="Rectangle 91"/>
            <p:cNvSpPr>
              <a:spLocks noChangeArrowheads="1"/>
            </p:cNvSpPr>
            <p:nvPr/>
          </p:nvSpPr>
          <p:spPr bwMode="auto">
            <a:xfrm>
              <a:off x="1383" y="1518"/>
              <a:ext cx="454" cy="432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1303" name="Line 92"/>
            <p:cNvSpPr>
              <a:spLocks noChangeShapeType="1"/>
            </p:cNvSpPr>
            <p:nvPr/>
          </p:nvSpPr>
          <p:spPr bwMode="auto">
            <a:xfrm>
              <a:off x="1610" y="1518"/>
              <a:ext cx="0" cy="43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247" name="Oval 93"/>
          <p:cNvSpPr>
            <a:spLocks noChangeArrowheads="1"/>
          </p:cNvSpPr>
          <p:nvPr/>
        </p:nvSpPr>
        <p:spPr bwMode="auto">
          <a:xfrm>
            <a:off x="2484438" y="4003675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s-ES" dirty="0">
                <a:solidFill>
                  <a:schemeClr val="accent4">
                    <a:lumMod val="10000"/>
                  </a:schemeClr>
                </a:solidFill>
              </a:rPr>
              <a:t>1</a:t>
            </a:r>
          </a:p>
        </p:txBody>
      </p:sp>
      <p:sp>
        <p:nvSpPr>
          <p:cNvPr id="64612" name="Oval 100"/>
          <p:cNvSpPr>
            <a:spLocks noChangeArrowheads="1"/>
          </p:cNvSpPr>
          <p:nvPr/>
        </p:nvSpPr>
        <p:spPr bwMode="auto">
          <a:xfrm>
            <a:off x="2493963" y="2638425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s-ES" dirty="0">
                <a:solidFill>
                  <a:schemeClr val="accent4">
                    <a:lumMod val="10000"/>
                  </a:schemeClr>
                </a:solidFill>
              </a:rPr>
              <a:t>2</a:t>
            </a:r>
          </a:p>
        </p:txBody>
      </p:sp>
      <p:sp>
        <p:nvSpPr>
          <p:cNvPr id="64613" name="Oval 101"/>
          <p:cNvSpPr>
            <a:spLocks noChangeArrowheads="1"/>
          </p:cNvSpPr>
          <p:nvPr/>
        </p:nvSpPr>
        <p:spPr bwMode="auto">
          <a:xfrm>
            <a:off x="-285750" y="2647950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s-ES" dirty="0">
                <a:solidFill>
                  <a:schemeClr val="accent4">
                    <a:lumMod val="10000"/>
                  </a:schemeClr>
                </a:solidFill>
              </a:rPr>
              <a:t>3</a:t>
            </a:r>
          </a:p>
        </p:txBody>
      </p:sp>
      <p:sp>
        <p:nvSpPr>
          <p:cNvPr id="9250" name="Oval 102"/>
          <p:cNvSpPr>
            <a:spLocks noChangeArrowheads="1"/>
          </p:cNvSpPr>
          <p:nvPr/>
        </p:nvSpPr>
        <p:spPr bwMode="auto">
          <a:xfrm>
            <a:off x="2219325" y="4000500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s-ES" dirty="0">
                <a:solidFill>
                  <a:schemeClr val="accent4">
                    <a:lumMod val="10000"/>
                  </a:schemeClr>
                </a:solidFill>
              </a:rPr>
              <a:t>2</a:t>
            </a:r>
          </a:p>
        </p:txBody>
      </p:sp>
      <p:sp>
        <p:nvSpPr>
          <p:cNvPr id="9261" name="Rectangle 2"/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s-ES_tradnl" sz="4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Sequence of correct predictions</a:t>
            </a:r>
            <a:endParaRPr lang="es-ES" sz="40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1295" name="Picture 43"/>
          <p:cNvPicPr>
            <a:picLocks noGrp="1" noChangeAspect="1" noChangeArrowheads="1"/>
          </p:cNvPicPr>
          <p:nvPr>
            <p:ph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503613" y="3656013"/>
            <a:ext cx="812800" cy="914400"/>
          </a:xfrm>
          <a:noFill/>
        </p:spPr>
      </p:pic>
      <p:grpSp>
        <p:nvGrpSpPr>
          <p:cNvPr id="6" name="Group 49"/>
          <p:cNvGrpSpPr>
            <a:grpSpLocks/>
          </p:cNvGrpSpPr>
          <p:nvPr/>
        </p:nvGrpSpPr>
        <p:grpSpPr bwMode="auto">
          <a:xfrm>
            <a:off x="5826125" y="4000500"/>
            <a:ext cx="215900" cy="215900"/>
            <a:chOff x="5857768" y="4000500"/>
            <a:chExt cx="215900" cy="215900"/>
          </a:xfrm>
        </p:grpSpPr>
        <p:sp>
          <p:nvSpPr>
            <p:cNvPr id="11300" name="Oval 23"/>
            <p:cNvSpPr>
              <a:spLocks noChangeArrowheads="1"/>
            </p:cNvSpPr>
            <p:nvPr/>
          </p:nvSpPr>
          <p:spPr bwMode="auto">
            <a:xfrm>
              <a:off x="5857768" y="4000500"/>
              <a:ext cx="215900" cy="215900"/>
            </a:xfrm>
            <a:prstGeom prst="ellipse">
              <a:avLst/>
            </a:prstGeom>
            <a:solidFill>
              <a:schemeClr val="tx1"/>
            </a:solidFill>
            <a:ln w="28575" algn="ctr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s-ES">
                <a:solidFill>
                  <a:srgbClr val="000000"/>
                </a:solidFill>
              </a:endParaRPr>
            </a:p>
          </p:txBody>
        </p:sp>
        <p:cxnSp>
          <p:nvCxnSpPr>
            <p:cNvPr id="11301" name="Straight Connector 48"/>
            <p:cNvCxnSpPr>
              <a:cxnSpLocks noChangeShapeType="1"/>
            </p:cNvCxnSpPr>
            <p:nvPr/>
          </p:nvCxnSpPr>
          <p:spPr bwMode="auto">
            <a:xfrm>
              <a:off x="5915550" y="4111625"/>
              <a:ext cx="109537" cy="1588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 type="none" w="lg" len="med"/>
            </a:ln>
          </p:spPr>
        </p:cxnSp>
      </p:grpSp>
      <p:sp>
        <p:nvSpPr>
          <p:cNvPr id="11297" name="Freeform 42"/>
          <p:cNvSpPr>
            <a:spLocks/>
          </p:cNvSpPr>
          <p:nvPr/>
        </p:nvSpPr>
        <p:spPr bwMode="auto">
          <a:xfrm>
            <a:off x="5788025" y="2397125"/>
            <a:ext cx="304800" cy="2070100"/>
          </a:xfrm>
          <a:custGeom>
            <a:avLst/>
            <a:gdLst>
              <a:gd name="T0" fmla="*/ 0 w 192"/>
              <a:gd name="T1" fmla="*/ 0 h 1304"/>
              <a:gd name="T2" fmla="*/ 2147483647 w 192"/>
              <a:gd name="T3" fmla="*/ 2147483647 h 1304"/>
              <a:gd name="T4" fmla="*/ 2147483647 w 192"/>
              <a:gd name="T5" fmla="*/ 2147483647 h 1304"/>
              <a:gd name="T6" fmla="*/ 0 w 192"/>
              <a:gd name="T7" fmla="*/ 2147483647 h 1304"/>
              <a:gd name="T8" fmla="*/ 0 w 192"/>
              <a:gd name="T9" fmla="*/ 2147483647 h 13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2"/>
              <a:gd name="T16" fmla="*/ 0 h 1304"/>
              <a:gd name="T17" fmla="*/ 192 w 192"/>
              <a:gd name="T18" fmla="*/ 1304 h 130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2" h="1304">
                <a:moveTo>
                  <a:pt x="0" y="0"/>
                </a:moveTo>
                <a:lnTo>
                  <a:pt x="192" y="104"/>
                </a:lnTo>
                <a:lnTo>
                  <a:pt x="192" y="1208"/>
                </a:lnTo>
                <a:lnTo>
                  <a:pt x="0" y="1304"/>
                </a:lnTo>
                <a:lnTo>
                  <a:pt x="0" y="8"/>
                </a:lnTo>
              </a:path>
            </a:pathLst>
          </a:custGeom>
          <a:solidFill>
            <a:srgbClr val="C2461A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1298" name="TextBox 45"/>
          <p:cNvSpPr txBox="1">
            <a:spLocks noChangeArrowheads="1"/>
          </p:cNvSpPr>
          <p:nvPr/>
        </p:nvSpPr>
        <p:spPr bwMode="auto">
          <a:xfrm>
            <a:off x="5743575" y="2519363"/>
            <a:ext cx="355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0</a:t>
            </a:r>
          </a:p>
        </p:txBody>
      </p:sp>
      <p:sp>
        <p:nvSpPr>
          <p:cNvPr id="11299" name="TextBox 59"/>
          <p:cNvSpPr txBox="1">
            <a:spLocks noChangeArrowheads="1"/>
          </p:cNvSpPr>
          <p:nvPr/>
        </p:nvSpPr>
        <p:spPr bwMode="auto">
          <a:xfrm>
            <a:off x="5726113" y="3886200"/>
            <a:ext cx="3571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1</a:t>
            </a:r>
          </a:p>
        </p:txBody>
      </p:sp>
    </p:spTree>
    <p:custDataLst>
      <p:tags r:id="rId1"/>
    </p:custDataLst>
  </p:cSld>
  <p:clrMapOvr>
    <a:masterClrMapping/>
  </p:clrMapOvr>
  <p:transition advTm="829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2.59259E-6 L 0.06701 0.0004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45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33333E-6 L 0.15747 3.33333E-6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8 0.00023 L -0.0651 0.00023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2.22222E-6 L 0.29913 -2.22222E-6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646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" y="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86 -0.00024 L 0.30399 -0.00024 " pathEditMode="relative" rAng="0" ptsTypes="AA">
                                      <p:cBhvr>
                                        <p:cTn id="17" dur="1000" fill="hold"/>
                                        <p:tgtEl>
                                          <p:spTgt spid="646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33" grpId="0" animBg="1"/>
      <p:bldP spid="64534" grpId="0" animBg="1"/>
      <p:bldP spid="64612" grpId="0" animBg="1"/>
      <p:bldP spid="64613" grpId="0" animBg="1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79"/>
          <p:cNvSpPr>
            <a:spLocks noChangeShapeType="1"/>
          </p:cNvSpPr>
          <p:nvPr/>
        </p:nvSpPr>
        <p:spPr bwMode="auto">
          <a:xfrm>
            <a:off x="1812925" y="2746375"/>
            <a:ext cx="38100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291" name="Freeform 4"/>
          <p:cNvSpPr>
            <a:spLocks/>
          </p:cNvSpPr>
          <p:nvPr/>
        </p:nvSpPr>
        <p:spPr bwMode="auto">
          <a:xfrm>
            <a:off x="5788025" y="2397125"/>
            <a:ext cx="304800" cy="2070100"/>
          </a:xfrm>
          <a:custGeom>
            <a:avLst/>
            <a:gdLst>
              <a:gd name="T0" fmla="*/ 0 w 192"/>
              <a:gd name="T1" fmla="*/ 0 h 1304"/>
              <a:gd name="T2" fmla="*/ 2147483647 w 192"/>
              <a:gd name="T3" fmla="*/ 2147483647 h 1304"/>
              <a:gd name="T4" fmla="*/ 2147483647 w 192"/>
              <a:gd name="T5" fmla="*/ 2147483647 h 1304"/>
              <a:gd name="T6" fmla="*/ 0 w 192"/>
              <a:gd name="T7" fmla="*/ 2147483647 h 1304"/>
              <a:gd name="T8" fmla="*/ 0 w 192"/>
              <a:gd name="T9" fmla="*/ 2147483647 h 13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2"/>
              <a:gd name="T16" fmla="*/ 0 h 1304"/>
              <a:gd name="T17" fmla="*/ 192 w 192"/>
              <a:gd name="T18" fmla="*/ 1304 h 130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2" h="1304">
                <a:moveTo>
                  <a:pt x="0" y="0"/>
                </a:moveTo>
                <a:lnTo>
                  <a:pt x="192" y="104"/>
                </a:lnTo>
                <a:lnTo>
                  <a:pt x="192" y="1208"/>
                </a:lnTo>
                <a:lnTo>
                  <a:pt x="0" y="1304"/>
                </a:lnTo>
                <a:lnTo>
                  <a:pt x="0" y="8"/>
                </a:lnTo>
              </a:path>
            </a:pathLst>
          </a:custGeom>
          <a:solidFill>
            <a:srgbClr val="C2461A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2292" name="Line 5"/>
          <p:cNvSpPr>
            <a:spLocks noChangeShapeType="1"/>
          </p:cNvSpPr>
          <p:nvPr/>
        </p:nvSpPr>
        <p:spPr bwMode="auto">
          <a:xfrm flipV="1">
            <a:off x="5940425" y="4391025"/>
            <a:ext cx="0" cy="53340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293" name="Freeform 6"/>
          <p:cNvSpPr>
            <a:spLocks/>
          </p:cNvSpPr>
          <p:nvPr/>
        </p:nvSpPr>
        <p:spPr bwMode="auto">
          <a:xfrm>
            <a:off x="5929313" y="3463925"/>
            <a:ext cx="1536700" cy="1460500"/>
          </a:xfrm>
          <a:custGeom>
            <a:avLst/>
            <a:gdLst>
              <a:gd name="T0" fmla="*/ 2147483647 w 968"/>
              <a:gd name="T1" fmla="*/ 0 h 920"/>
              <a:gd name="T2" fmla="*/ 2147483647 w 968"/>
              <a:gd name="T3" fmla="*/ 0 h 920"/>
              <a:gd name="T4" fmla="*/ 2147483647 w 968"/>
              <a:gd name="T5" fmla="*/ 2147483647 h 920"/>
              <a:gd name="T6" fmla="*/ 0 w 968"/>
              <a:gd name="T7" fmla="*/ 2147483647 h 920"/>
              <a:gd name="T8" fmla="*/ 0 60000 65536"/>
              <a:gd name="T9" fmla="*/ 0 60000 65536"/>
              <a:gd name="T10" fmla="*/ 0 60000 65536"/>
              <a:gd name="T11" fmla="*/ 0 60000 65536"/>
              <a:gd name="T12" fmla="*/ 0 w 968"/>
              <a:gd name="T13" fmla="*/ 0 h 920"/>
              <a:gd name="T14" fmla="*/ 968 w 968"/>
              <a:gd name="T15" fmla="*/ 920 h 92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68" h="920">
                <a:moveTo>
                  <a:pt x="104" y="0"/>
                </a:moveTo>
                <a:lnTo>
                  <a:pt x="968" y="0"/>
                </a:lnTo>
                <a:lnTo>
                  <a:pt x="968" y="920"/>
                </a:lnTo>
                <a:lnTo>
                  <a:pt x="0" y="920"/>
                </a:lnTo>
              </a:path>
            </a:pathLst>
          </a:custGeom>
          <a:noFill/>
          <a:ln w="38100" cap="rnd">
            <a:solidFill>
              <a:srgbClr val="00FFFF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2294" name="Text Box 10"/>
          <p:cNvSpPr txBox="1">
            <a:spLocks noChangeArrowheads="1"/>
          </p:cNvSpPr>
          <p:nvPr/>
        </p:nvSpPr>
        <p:spPr bwMode="auto">
          <a:xfrm>
            <a:off x="3136900" y="1628775"/>
            <a:ext cx="14192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/>
              <a:t>Shared unit</a:t>
            </a:r>
            <a:endParaRPr lang="es-ES"/>
          </a:p>
        </p:txBody>
      </p:sp>
      <p:sp>
        <p:nvSpPr>
          <p:cNvPr id="76814" name="Text Box 14"/>
          <p:cNvSpPr txBox="1">
            <a:spLocks noChangeArrowheads="1"/>
          </p:cNvSpPr>
          <p:nvPr/>
        </p:nvSpPr>
        <p:spPr bwMode="auto">
          <a:xfrm>
            <a:off x="5989638" y="45085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_tradnl"/>
              <a:t>1</a:t>
            </a:r>
            <a:endParaRPr lang="es-ES"/>
          </a:p>
        </p:txBody>
      </p:sp>
      <p:sp>
        <p:nvSpPr>
          <p:cNvPr id="76819" name="Text Box 19"/>
          <p:cNvSpPr txBox="1">
            <a:spLocks noChangeArrowheads="1"/>
          </p:cNvSpPr>
          <p:nvPr/>
        </p:nvSpPr>
        <p:spPr bwMode="auto">
          <a:xfrm>
            <a:off x="6011863" y="4529138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_tradnl"/>
              <a:t>0</a:t>
            </a:r>
            <a:endParaRPr lang="es-ES"/>
          </a:p>
        </p:txBody>
      </p:sp>
      <p:sp>
        <p:nvSpPr>
          <p:cNvPr id="12297" name="Text Box 20"/>
          <p:cNvSpPr txBox="1">
            <a:spLocks noChangeArrowheads="1"/>
          </p:cNvSpPr>
          <p:nvPr/>
        </p:nvSpPr>
        <p:spPr bwMode="auto">
          <a:xfrm>
            <a:off x="6443663" y="1747838"/>
            <a:ext cx="21796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_tradnl" sz="4000"/>
              <a:t>Cycle : 3</a:t>
            </a:r>
            <a:endParaRPr lang="es-ES" sz="4000"/>
          </a:p>
        </p:txBody>
      </p:sp>
      <p:sp>
        <p:nvSpPr>
          <p:cNvPr id="12298" name="Oval 45"/>
          <p:cNvSpPr>
            <a:spLocks noChangeArrowheads="1"/>
          </p:cNvSpPr>
          <p:nvPr/>
        </p:nvSpPr>
        <p:spPr bwMode="auto">
          <a:xfrm>
            <a:off x="2698750" y="5229225"/>
            <a:ext cx="2376488" cy="863600"/>
          </a:xfrm>
          <a:prstGeom prst="ellipse">
            <a:avLst/>
          </a:prstGeom>
          <a:solidFill>
            <a:schemeClr val="tx1"/>
          </a:solidFill>
          <a:ln w="762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2299" name="Line 46"/>
          <p:cNvSpPr>
            <a:spLocks noChangeShapeType="1"/>
          </p:cNvSpPr>
          <p:nvPr/>
        </p:nvSpPr>
        <p:spPr bwMode="auto">
          <a:xfrm flipV="1">
            <a:off x="4418013" y="2746375"/>
            <a:ext cx="1381125" cy="9525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00" name="Line 47"/>
          <p:cNvSpPr>
            <a:spLocks noChangeShapeType="1"/>
          </p:cNvSpPr>
          <p:nvPr/>
        </p:nvSpPr>
        <p:spPr bwMode="auto">
          <a:xfrm>
            <a:off x="4416425" y="4111625"/>
            <a:ext cx="137160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48"/>
          <p:cNvGrpSpPr>
            <a:grpSpLocks/>
          </p:cNvGrpSpPr>
          <p:nvPr/>
        </p:nvGrpSpPr>
        <p:grpSpPr bwMode="auto">
          <a:xfrm>
            <a:off x="4932363" y="3767138"/>
            <a:ext cx="539750" cy="687387"/>
            <a:chOff x="1383" y="1518"/>
            <a:chExt cx="454" cy="433"/>
          </a:xfrm>
        </p:grpSpPr>
        <p:sp>
          <p:nvSpPr>
            <p:cNvPr id="2" name="Rectangle 49"/>
            <p:cNvSpPr>
              <a:spLocks noChangeArrowheads="1"/>
            </p:cNvSpPr>
            <p:nvPr/>
          </p:nvSpPr>
          <p:spPr bwMode="auto">
            <a:xfrm>
              <a:off x="1383" y="1518"/>
              <a:ext cx="454" cy="432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2336" name="Line 50"/>
            <p:cNvSpPr>
              <a:spLocks noChangeShapeType="1"/>
            </p:cNvSpPr>
            <p:nvPr/>
          </p:nvSpPr>
          <p:spPr bwMode="auto">
            <a:xfrm>
              <a:off x="1610" y="1518"/>
              <a:ext cx="0" cy="43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51"/>
          <p:cNvGrpSpPr>
            <a:grpSpLocks/>
          </p:cNvGrpSpPr>
          <p:nvPr/>
        </p:nvGrpSpPr>
        <p:grpSpPr bwMode="auto">
          <a:xfrm>
            <a:off x="4932363" y="2420938"/>
            <a:ext cx="539750" cy="687387"/>
            <a:chOff x="1383" y="1518"/>
            <a:chExt cx="454" cy="433"/>
          </a:xfrm>
        </p:grpSpPr>
        <p:sp>
          <p:nvSpPr>
            <p:cNvPr id="12333" name="Rectangle 52"/>
            <p:cNvSpPr>
              <a:spLocks noChangeArrowheads="1"/>
            </p:cNvSpPr>
            <p:nvPr/>
          </p:nvSpPr>
          <p:spPr bwMode="auto">
            <a:xfrm>
              <a:off x="1383" y="1518"/>
              <a:ext cx="454" cy="432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" name="Line 53"/>
            <p:cNvSpPr>
              <a:spLocks noChangeShapeType="1"/>
            </p:cNvSpPr>
            <p:nvPr/>
          </p:nvSpPr>
          <p:spPr bwMode="auto">
            <a:xfrm>
              <a:off x="1610" y="1518"/>
              <a:ext cx="0" cy="43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303" name="Rectangle 54"/>
          <p:cNvSpPr>
            <a:spLocks noChangeArrowheads="1"/>
          </p:cNvSpPr>
          <p:nvPr/>
        </p:nvSpPr>
        <p:spPr bwMode="auto">
          <a:xfrm>
            <a:off x="3116263" y="2028825"/>
            <a:ext cx="1527175" cy="2790825"/>
          </a:xfrm>
          <a:prstGeom prst="rect">
            <a:avLst/>
          </a:prstGeom>
          <a:solidFill>
            <a:srgbClr val="808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s-ES"/>
          </a:p>
        </p:txBody>
      </p:sp>
      <p:sp>
        <p:nvSpPr>
          <p:cNvPr id="12304" name="Text Box 55"/>
          <p:cNvSpPr txBox="1">
            <a:spLocks noChangeArrowheads="1"/>
          </p:cNvSpPr>
          <p:nvPr/>
        </p:nvSpPr>
        <p:spPr bwMode="auto">
          <a:xfrm>
            <a:off x="4044950" y="48625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_tradnl"/>
              <a:t>0</a:t>
            </a:r>
            <a:endParaRPr lang="es-ES"/>
          </a:p>
        </p:txBody>
      </p:sp>
      <p:sp>
        <p:nvSpPr>
          <p:cNvPr id="12306" name="Oval 56"/>
          <p:cNvSpPr>
            <a:spLocks noChangeArrowheads="1"/>
          </p:cNvSpPr>
          <p:nvPr/>
        </p:nvSpPr>
        <p:spPr bwMode="auto">
          <a:xfrm>
            <a:off x="5232400" y="2640013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s-ES" dirty="0">
                <a:solidFill>
                  <a:schemeClr val="accent4">
                    <a:lumMod val="10000"/>
                  </a:schemeClr>
                </a:solidFill>
              </a:rPr>
              <a:t>2</a:t>
            </a:r>
          </a:p>
        </p:txBody>
      </p:sp>
      <p:sp>
        <p:nvSpPr>
          <p:cNvPr id="4" name="Text Box 57"/>
          <p:cNvSpPr txBox="1">
            <a:spLocks noChangeArrowheads="1"/>
          </p:cNvSpPr>
          <p:nvPr/>
        </p:nvSpPr>
        <p:spPr bwMode="auto">
          <a:xfrm>
            <a:off x="3281363" y="5491163"/>
            <a:ext cx="1212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ES_tradnl">
                <a:solidFill>
                  <a:srgbClr val="000000"/>
                </a:solidFill>
              </a:rPr>
              <a:t>Scheduler</a:t>
            </a:r>
          </a:p>
        </p:txBody>
      </p:sp>
      <p:sp>
        <p:nvSpPr>
          <p:cNvPr id="12307" name="Line 58"/>
          <p:cNvSpPr>
            <a:spLocks noChangeShapeType="1"/>
          </p:cNvSpPr>
          <p:nvPr/>
        </p:nvSpPr>
        <p:spPr bwMode="auto">
          <a:xfrm flipV="1">
            <a:off x="3889375" y="4870450"/>
            <a:ext cx="0" cy="288925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08" name="Oval 60"/>
          <p:cNvSpPr>
            <a:spLocks noChangeArrowheads="1"/>
          </p:cNvSpPr>
          <p:nvPr/>
        </p:nvSpPr>
        <p:spPr bwMode="auto">
          <a:xfrm>
            <a:off x="3349625" y="2428875"/>
            <a:ext cx="1066800" cy="685800"/>
          </a:xfrm>
          <a:prstGeom prst="ellipse">
            <a:avLst/>
          </a:prstGeom>
          <a:solidFill>
            <a:schemeClr val="tx1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s-ES">
              <a:solidFill>
                <a:srgbClr val="000000"/>
              </a:solidFill>
            </a:endParaRPr>
          </a:p>
        </p:txBody>
      </p:sp>
      <p:sp>
        <p:nvSpPr>
          <p:cNvPr id="76861" name="Text Box 61"/>
          <p:cNvSpPr txBox="1">
            <a:spLocks noChangeArrowheads="1"/>
          </p:cNvSpPr>
          <p:nvPr/>
        </p:nvSpPr>
        <p:spPr bwMode="auto">
          <a:xfrm>
            <a:off x="3676650" y="2482850"/>
            <a:ext cx="431800" cy="57943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32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F</a:t>
            </a:r>
            <a:endParaRPr lang="en-US" sz="320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2310" name="Line 62"/>
          <p:cNvSpPr>
            <a:spLocks noChangeShapeType="1"/>
          </p:cNvSpPr>
          <p:nvPr/>
        </p:nvSpPr>
        <p:spPr bwMode="auto">
          <a:xfrm>
            <a:off x="2522538" y="2746375"/>
            <a:ext cx="581025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7" name="Group 63"/>
          <p:cNvGrpSpPr>
            <a:grpSpLocks/>
          </p:cNvGrpSpPr>
          <p:nvPr/>
        </p:nvGrpSpPr>
        <p:grpSpPr bwMode="auto">
          <a:xfrm>
            <a:off x="2195513" y="2420938"/>
            <a:ext cx="539750" cy="687387"/>
            <a:chOff x="1383" y="1518"/>
            <a:chExt cx="454" cy="433"/>
          </a:xfrm>
        </p:grpSpPr>
        <p:sp>
          <p:nvSpPr>
            <p:cNvPr id="12331" name="Rectangle 64"/>
            <p:cNvSpPr>
              <a:spLocks noChangeArrowheads="1"/>
            </p:cNvSpPr>
            <p:nvPr/>
          </p:nvSpPr>
          <p:spPr bwMode="auto">
            <a:xfrm>
              <a:off x="1383" y="1518"/>
              <a:ext cx="454" cy="432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2332" name="Line 65"/>
            <p:cNvSpPr>
              <a:spLocks noChangeShapeType="1"/>
            </p:cNvSpPr>
            <p:nvPr/>
          </p:nvSpPr>
          <p:spPr bwMode="auto">
            <a:xfrm>
              <a:off x="1610" y="1518"/>
              <a:ext cx="0" cy="43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312" name="Line 66"/>
          <p:cNvSpPr>
            <a:spLocks noChangeShapeType="1"/>
          </p:cNvSpPr>
          <p:nvPr/>
        </p:nvSpPr>
        <p:spPr bwMode="auto">
          <a:xfrm>
            <a:off x="1814513" y="4111625"/>
            <a:ext cx="38100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13" name="Line 67"/>
          <p:cNvSpPr>
            <a:spLocks noChangeShapeType="1"/>
          </p:cNvSpPr>
          <p:nvPr/>
        </p:nvSpPr>
        <p:spPr bwMode="auto">
          <a:xfrm>
            <a:off x="2551113" y="4111625"/>
            <a:ext cx="581025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8" name="Group 69"/>
          <p:cNvGrpSpPr>
            <a:grpSpLocks/>
          </p:cNvGrpSpPr>
          <p:nvPr/>
        </p:nvGrpSpPr>
        <p:grpSpPr bwMode="auto">
          <a:xfrm>
            <a:off x="2195513" y="3767138"/>
            <a:ext cx="539750" cy="687387"/>
            <a:chOff x="1383" y="1518"/>
            <a:chExt cx="454" cy="433"/>
          </a:xfrm>
        </p:grpSpPr>
        <p:sp>
          <p:nvSpPr>
            <p:cNvPr id="12329" name="Rectangle 70"/>
            <p:cNvSpPr>
              <a:spLocks noChangeArrowheads="1"/>
            </p:cNvSpPr>
            <p:nvPr/>
          </p:nvSpPr>
          <p:spPr bwMode="auto">
            <a:xfrm>
              <a:off x="1383" y="1518"/>
              <a:ext cx="454" cy="432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2330" name="Line 71"/>
            <p:cNvSpPr>
              <a:spLocks noChangeShapeType="1"/>
            </p:cNvSpPr>
            <p:nvPr/>
          </p:nvSpPr>
          <p:spPr bwMode="auto">
            <a:xfrm>
              <a:off x="1610" y="1518"/>
              <a:ext cx="0" cy="43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6872" name="Oval 72"/>
          <p:cNvSpPr>
            <a:spLocks noChangeArrowheads="1"/>
          </p:cNvSpPr>
          <p:nvPr/>
        </p:nvSpPr>
        <p:spPr bwMode="auto">
          <a:xfrm>
            <a:off x="2484438" y="4003675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s-ES" dirty="0">
                <a:solidFill>
                  <a:schemeClr val="accent4">
                    <a:lumMod val="10000"/>
                  </a:schemeClr>
                </a:solidFill>
              </a:rPr>
              <a:t>1</a:t>
            </a:r>
          </a:p>
        </p:txBody>
      </p:sp>
      <p:sp>
        <p:nvSpPr>
          <p:cNvPr id="76874" name="Oval 74"/>
          <p:cNvSpPr>
            <a:spLocks noChangeArrowheads="1"/>
          </p:cNvSpPr>
          <p:nvPr/>
        </p:nvSpPr>
        <p:spPr bwMode="auto">
          <a:xfrm>
            <a:off x="-285750" y="2647950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s-ES" dirty="0">
                <a:solidFill>
                  <a:schemeClr val="accent4">
                    <a:lumMod val="10000"/>
                  </a:schemeClr>
                </a:solidFill>
              </a:rPr>
              <a:t>4</a:t>
            </a:r>
          </a:p>
        </p:txBody>
      </p:sp>
      <p:sp>
        <p:nvSpPr>
          <p:cNvPr id="12317" name="Text Box 76"/>
          <p:cNvSpPr txBox="1">
            <a:spLocks noChangeArrowheads="1"/>
          </p:cNvSpPr>
          <p:nvPr/>
        </p:nvSpPr>
        <p:spPr bwMode="auto">
          <a:xfrm>
            <a:off x="3136900" y="1628775"/>
            <a:ext cx="14192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/>
              <a:t>Shared unit</a:t>
            </a:r>
            <a:endParaRPr lang="es-ES"/>
          </a:p>
        </p:txBody>
      </p:sp>
      <p:sp>
        <p:nvSpPr>
          <p:cNvPr id="76878" name="Oval 78"/>
          <p:cNvSpPr>
            <a:spLocks noChangeArrowheads="1"/>
          </p:cNvSpPr>
          <p:nvPr/>
        </p:nvSpPr>
        <p:spPr bwMode="auto">
          <a:xfrm>
            <a:off x="2493963" y="2636838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s-ES" dirty="0">
                <a:solidFill>
                  <a:schemeClr val="accent4">
                    <a:lumMod val="10000"/>
                  </a:schemeClr>
                </a:solidFill>
              </a:rPr>
              <a:t>3</a:t>
            </a:r>
          </a:p>
        </p:txBody>
      </p:sp>
      <p:sp>
        <p:nvSpPr>
          <p:cNvPr id="76880" name="Oval 80"/>
          <p:cNvSpPr>
            <a:spLocks noChangeArrowheads="1"/>
          </p:cNvSpPr>
          <p:nvPr/>
        </p:nvSpPr>
        <p:spPr bwMode="auto">
          <a:xfrm>
            <a:off x="2219325" y="4000500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s-ES" dirty="0">
                <a:solidFill>
                  <a:schemeClr val="accent4">
                    <a:lumMod val="10000"/>
                  </a:schemeClr>
                </a:solidFill>
              </a:rPr>
              <a:t>2</a:t>
            </a:r>
          </a:p>
        </p:txBody>
      </p:sp>
      <p:sp>
        <p:nvSpPr>
          <p:cNvPr id="76881" name="Oval 81"/>
          <p:cNvSpPr>
            <a:spLocks noChangeArrowheads="1"/>
          </p:cNvSpPr>
          <p:nvPr/>
        </p:nvSpPr>
        <p:spPr bwMode="auto">
          <a:xfrm>
            <a:off x="-503238" y="4003675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s-ES" dirty="0">
                <a:solidFill>
                  <a:schemeClr val="accent4">
                    <a:lumMod val="10000"/>
                  </a:schemeClr>
                </a:solidFill>
              </a:rPr>
              <a:t>3</a:t>
            </a:r>
          </a:p>
        </p:txBody>
      </p:sp>
      <p:sp>
        <p:nvSpPr>
          <p:cNvPr id="12334" name="Rectangle 2"/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s-ES_tradnl" sz="4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Misprediction</a:t>
            </a:r>
            <a:endParaRPr lang="es-ES" sz="40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2322" name="Picture 43"/>
          <p:cNvPicPr>
            <a:picLocks noGrp="1" noChangeAspect="1" noChangeArrowheads="1"/>
          </p:cNvPicPr>
          <p:nvPr>
            <p:ph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503613" y="3656013"/>
            <a:ext cx="812800" cy="914400"/>
          </a:xfrm>
          <a:noFill/>
        </p:spPr>
      </p:pic>
      <p:sp>
        <p:nvSpPr>
          <p:cNvPr id="12323" name="TextBox 46"/>
          <p:cNvSpPr txBox="1">
            <a:spLocks noChangeArrowheads="1"/>
          </p:cNvSpPr>
          <p:nvPr/>
        </p:nvSpPr>
        <p:spPr bwMode="auto">
          <a:xfrm>
            <a:off x="5743575" y="2519363"/>
            <a:ext cx="355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0</a:t>
            </a:r>
          </a:p>
        </p:txBody>
      </p:sp>
      <p:pic>
        <p:nvPicPr>
          <p:cNvPr id="12335" name="Picture 47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5794375" y="2590800"/>
            <a:ext cx="296863" cy="327025"/>
          </a:xfrm>
          <a:noFill/>
        </p:spPr>
      </p:pic>
      <p:sp>
        <p:nvSpPr>
          <p:cNvPr id="12325" name="TextBox 47"/>
          <p:cNvSpPr txBox="1">
            <a:spLocks noChangeArrowheads="1"/>
          </p:cNvSpPr>
          <p:nvPr/>
        </p:nvSpPr>
        <p:spPr bwMode="auto">
          <a:xfrm>
            <a:off x="5726113" y="3886200"/>
            <a:ext cx="3571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1</a:t>
            </a:r>
          </a:p>
        </p:txBody>
      </p:sp>
      <p:grpSp>
        <p:nvGrpSpPr>
          <p:cNvPr id="9" name="Group 48"/>
          <p:cNvGrpSpPr>
            <a:grpSpLocks/>
          </p:cNvGrpSpPr>
          <p:nvPr/>
        </p:nvGrpSpPr>
        <p:grpSpPr bwMode="auto">
          <a:xfrm>
            <a:off x="5221288" y="4003675"/>
            <a:ext cx="215900" cy="215900"/>
            <a:chOff x="5857768" y="4000500"/>
            <a:chExt cx="215900" cy="215900"/>
          </a:xfrm>
        </p:grpSpPr>
        <p:sp>
          <p:nvSpPr>
            <p:cNvPr id="12327" name="Oval 23"/>
            <p:cNvSpPr>
              <a:spLocks noChangeArrowheads="1"/>
            </p:cNvSpPr>
            <p:nvPr/>
          </p:nvSpPr>
          <p:spPr bwMode="auto">
            <a:xfrm>
              <a:off x="5857768" y="4000500"/>
              <a:ext cx="215900" cy="215900"/>
            </a:xfrm>
            <a:prstGeom prst="ellipse">
              <a:avLst/>
            </a:prstGeom>
            <a:solidFill>
              <a:schemeClr val="tx1"/>
            </a:solidFill>
            <a:ln w="28575" algn="ctr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s-ES">
                <a:solidFill>
                  <a:srgbClr val="000000"/>
                </a:solidFill>
              </a:endParaRPr>
            </a:p>
          </p:txBody>
        </p:sp>
        <p:cxnSp>
          <p:nvCxnSpPr>
            <p:cNvPr id="12328" name="Straight Connector 50"/>
            <p:cNvCxnSpPr>
              <a:cxnSpLocks noChangeShapeType="1"/>
            </p:cNvCxnSpPr>
            <p:nvPr/>
          </p:nvCxnSpPr>
          <p:spPr bwMode="auto">
            <a:xfrm>
              <a:off x="5915550" y="4111625"/>
              <a:ext cx="109537" cy="1588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 type="none" w="lg" len="med"/>
            </a:ln>
          </p:spPr>
        </p:cxnSp>
      </p:grpSp>
    </p:spTree>
    <p:custDataLst>
      <p:tags r:id="rId1"/>
    </p:custDataLst>
  </p:cSld>
  <p:clrMapOvr>
    <a:masterClrMapping/>
  </p:clrMapOvr>
  <p:transition advTm="6494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-0.00023 L -0.29982 -0.0004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768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0.00046 L 0.02935 0.00046 " pathEditMode="relative" rAng="0" ptsTypes="AA">
                                      <p:cBhvr>
                                        <p:cTn id="16" dur="500" fill="hold"/>
                                        <p:tgtEl>
                                          <p:spTgt spid="768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9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68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768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76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76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23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23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23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23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86 -0.00024 L 0.30399 -0.00024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768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" y="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59259E-6 L 0.2717 0.00047 " pathEditMode="relative" rAng="0" ptsTypes="AA">
                                      <p:cBhvr>
                                        <p:cTn id="40" dur="1000" fill="hold"/>
                                        <p:tgtEl>
                                          <p:spTgt spid="768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" y="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2.22222E-6 L 0.29913 -2.22222E-6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768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14" grpId="0"/>
      <p:bldP spid="76819" grpId="0"/>
      <p:bldP spid="76872" grpId="0" animBg="1"/>
      <p:bldP spid="76874" grpId="0" animBg="1"/>
      <p:bldP spid="76878" grpId="0" animBg="1"/>
      <p:bldP spid="76880" grpId="0" animBg="1"/>
      <p:bldP spid="76881" grpId="0" animBg="1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Line 62"/>
          <p:cNvSpPr>
            <a:spLocks noChangeShapeType="1"/>
          </p:cNvSpPr>
          <p:nvPr/>
        </p:nvSpPr>
        <p:spPr bwMode="auto">
          <a:xfrm>
            <a:off x="1812925" y="2746375"/>
            <a:ext cx="38100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315" name="Freeform 2"/>
          <p:cNvSpPr>
            <a:spLocks/>
          </p:cNvSpPr>
          <p:nvPr/>
        </p:nvSpPr>
        <p:spPr bwMode="auto">
          <a:xfrm>
            <a:off x="5788025" y="2397125"/>
            <a:ext cx="304800" cy="2070100"/>
          </a:xfrm>
          <a:custGeom>
            <a:avLst/>
            <a:gdLst>
              <a:gd name="T0" fmla="*/ 0 w 192"/>
              <a:gd name="T1" fmla="*/ 0 h 1304"/>
              <a:gd name="T2" fmla="*/ 2147483647 w 192"/>
              <a:gd name="T3" fmla="*/ 2147483647 h 1304"/>
              <a:gd name="T4" fmla="*/ 2147483647 w 192"/>
              <a:gd name="T5" fmla="*/ 2147483647 h 1304"/>
              <a:gd name="T6" fmla="*/ 0 w 192"/>
              <a:gd name="T7" fmla="*/ 2147483647 h 1304"/>
              <a:gd name="T8" fmla="*/ 0 w 192"/>
              <a:gd name="T9" fmla="*/ 2147483647 h 13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2"/>
              <a:gd name="T16" fmla="*/ 0 h 1304"/>
              <a:gd name="T17" fmla="*/ 192 w 192"/>
              <a:gd name="T18" fmla="*/ 1304 h 130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2" h="1304">
                <a:moveTo>
                  <a:pt x="0" y="0"/>
                </a:moveTo>
                <a:lnTo>
                  <a:pt x="192" y="104"/>
                </a:lnTo>
                <a:lnTo>
                  <a:pt x="192" y="1208"/>
                </a:lnTo>
                <a:lnTo>
                  <a:pt x="0" y="1304"/>
                </a:lnTo>
                <a:lnTo>
                  <a:pt x="0" y="8"/>
                </a:lnTo>
              </a:path>
            </a:pathLst>
          </a:custGeom>
          <a:solidFill>
            <a:srgbClr val="C2461A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3316" name="Line 3"/>
          <p:cNvSpPr>
            <a:spLocks noChangeShapeType="1"/>
          </p:cNvSpPr>
          <p:nvPr/>
        </p:nvSpPr>
        <p:spPr bwMode="auto">
          <a:xfrm flipV="1">
            <a:off x="5940425" y="4391025"/>
            <a:ext cx="0" cy="53340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317" name="Freeform 4"/>
          <p:cNvSpPr>
            <a:spLocks/>
          </p:cNvSpPr>
          <p:nvPr/>
        </p:nvSpPr>
        <p:spPr bwMode="auto">
          <a:xfrm>
            <a:off x="5929313" y="3463925"/>
            <a:ext cx="1536700" cy="1460500"/>
          </a:xfrm>
          <a:custGeom>
            <a:avLst/>
            <a:gdLst>
              <a:gd name="T0" fmla="*/ 2147483647 w 968"/>
              <a:gd name="T1" fmla="*/ 0 h 920"/>
              <a:gd name="T2" fmla="*/ 2147483647 w 968"/>
              <a:gd name="T3" fmla="*/ 0 h 920"/>
              <a:gd name="T4" fmla="*/ 2147483647 w 968"/>
              <a:gd name="T5" fmla="*/ 2147483647 h 920"/>
              <a:gd name="T6" fmla="*/ 0 w 968"/>
              <a:gd name="T7" fmla="*/ 2147483647 h 920"/>
              <a:gd name="T8" fmla="*/ 0 60000 65536"/>
              <a:gd name="T9" fmla="*/ 0 60000 65536"/>
              <a:gd name="T10" fmla="*/ 0 60000 65536"/>
              <a:gd name="T11" fmla="*/ 0 60000 65536"/>
              <a:gd name="T12" fmla="*/ 0 w 968"/>
              <a:gd name="T13" fmla="*/ 0 h 920"/>
              <a:gd name="T14" fmla="*/ 968 w 968"/>
              <a:gd name="T15" fmla="*/ 920 h 92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68" h="920">
                <a:moveTo>
                  <a:pt x="104" y="0"/>
                </a:moveTo>
                <a:lnTo>
                  <a:pt x="968" y="0"/>
                </a:lnTo>
                <a:lnTo>
                  <a:pt x="968" y="920"/>
                </a:lnTo>
                <a:lnTo>
                  <a:pt x="0" y="920"/>
                </a:lnTo>
              </a:path>
            </a:pathLst>
          </a:custGeom>
          <a:noFill/>
          <a:ln w="38100" cap="rnd">
            <a:solidFill>
              <a:srgbClr val="00FFFF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3318" name="Text Box 5"/>
          <p:cNvSpPr txBox="1">
            <a:spLocks noChangeArrowheads="1"/>
          </p:cNvSpPr>
          <p:nvPr/>
        </p:nvSpPr>
        <p:spPr bwMode="auto">
          <a:xfrm>
            <a:off x="3136900" y="1628775"/>
            <a:ext cx="14192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/>
              <a:t>Shared unit</a:t>
            </a:r>
            <a:endParaRPr lang="es-ES"/>
          </a:p>
        </p:txBody>
      </p:sp>
      <p:sp>
        <p:nvSpPr>
          <p:cNvPr id="13319" name="Text Box 9"/>
          <p:cNvSpPr txBox="1">
            <a:spLocks noChangeArrowheads="1"/>
          </p:cNvSpPr>
          <p:nvPr/>
        </p:nvSpPr>
        <p:spPr bwMode="auto">
          <a:xfrm>
            <a:off x="6443663" y="1747838"/>
            <a:ext cx="21796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_tradnl" sz="4000"/>
              <a:t>Cycle : 4</a:t>
            </a:r>
            <a:endParaRPr lang="es-ES" sz="4000"/>
          </a:p>
        </p:txBody>
      </p:sp>
      <p:sp>
        <p:nvSpPr>
          <p:cNvPr id="13320" name="Oval 10"/>
          <p:cNvSpPr>
            <a:spLocks noChangeArrowheads="1"/>
          </p:cNvSpPr>
          <p:nvPr/>
        </p:nvSpPr>
        <p:spPr bwMode="auto">
          <a:xfrm>
            <a:off x="2698750" y="5229225"/>
            <a:ext cx="2376488" cy="863600"/>
          </a:xfrm>
          <a:prstGeom prst="ellipse">
            <a:avLst/>
          </a:prstGeom>
          <a:solidFill>
            <a:schemeClr val="tx1"/>
          </a:solidFill>
          <a:ln w="762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3321" name="Line 11"/>
          <p:cNvSpPr>
            <a:spLocks noChangeShapeType="1"/>
          </p:cNvSpPr>
          <p:nvPr/>
        </p:nvSpPr>
        <p:spPr bwMode="auto">
          <a:xfrm flipV="1">
            <a:off x="4418013" y="2746375"/>
            <a:ext cx="1381125" cy="9525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322" name="Line 12"/>
          <p:cNvSpPr>
            <a:spLocks noChangeShapeType="1"/>
          </p:cNvSpPr>
          <p:nvPr/>
        </p:nvSpPr>
        <p:spPr bwMode="auto">
          <a:xfrm>
            <a:off x="4416425" y="4111625"/>
            <a:ext cx="137160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4932363" y="3767138"/>
            <a:ext cx="539750" cy="687387"/>
            <a:chOff x="1383" y="1518"/>
            <a:chExt cx="454" cy="433"/>
          </a:xfrm>
        </p:grpSpPr>
        <p:sp>
          <p:nvSpPr>
            <p:cNvPr id="13361" name="Rectangle 14"/>
            <p:cNvSpPr>
              <a:spLocks noChangeArrowheads="1"/>
            </p:cNvSpPr>
            <p:nvPr/>
          </p:nvSpPr>
          <p:spPr bwMode="auto">
            <a:xfrm>
              <a:off x="1383" y="1518"/>
              <a:ext cx="454" cy="432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" name="Line 15"/>
            <p:cNvSpPr>
              <a:spLocks noChangeShapeType="1"/>
            </p:cNvSpPr>
            <p:nvPr/>
          </p:nvSpPr>
          <p:spPr bwMode="auto">
            <a:xfrm>
              <a:off x="1610" y="1518"/>
              <a:ext cx="0" cy="43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324" name="Rectangle 19"/>
          <p:cNvSpPr>
            <a:spLocks noChangeArrowheads="1"/>
          </p:cNvSpPr>
          <p:nvPr/>
        </p:nvSpPr>
        <p:spPr bwMode="auto">
          <a:xfrm>
            <a:off x="3116263" y="2028825"/>
            <a:ext cx="1527175" cy="2790825"/>
          </a:xfrm>
          <a:prstGeom prst="rect">
            <a:avLst/>
          </a:prstGeom>
          <a:solidFill>
            <a:srgbClr val="808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s-ES"/>
          </a:p>
        </p:txBody>
      </p:sp>
      <p:sp>
        <p:nvSpPr>
          <p:cNvPr id="13325" name="Text Box 22"/>
          <p:cNvSpPr txBox="1">
            <a:spLocks noChangeArrowheads="1"/>
          </p:cNvSpPr>
          <p:nvPr/>
        </p:nvSpPr>
        <p:spPr bwMode="auto">
          <a:xfrm>
            <a:off x="3281363" y="5491163"/>
            <a:ext cx="1212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ES_tradnl">
                <a:solidFill>
                  <a:srgbClr val="000000"/>
                </a:solidFill>
              </a:rPr>
              <a:t>Scheduler</a:t>
            </a:r>
          </a:p>
        </p:txBody>
      </p:sp>
      <p:sp>
        <p:nvSpPr>
          <p:cNvPr id="13326" name="Line 23"/>
          <p:cNvSpPr>
            <a:spLocks noChangeShapeType="1"/>
          </p:cNvSpPr>
          <p:nvPr/>
        </p:nvSpPr>
        <p:spPr bwMode="auto">
          <a:xfrm flipV="1">
            <a:off x="3889375" y="4870450"/>
            <a:ext cx="0" cy="288925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4" name="Group 56"/>
          <p:cNvGrpSpPr>
            <a:grpSpLocks/>
          </p:cNvGrpSpPr>
          <p:nvPr/>
        </p:nvGrpSpPr>
        <p:grpSpPr bwMode="auto">
          <a:xfrm>
            <a:off x="3349625" y="2428875"/>
            <a:ext cx="1066800" cy="685800"/>
            <a:chOff x="2110" y="1530"/>
            <a:chExt cx="672" cy="432"/>
          </a:xfrm>
        </p:grpSpPr>
        <p:sp>
          <p:nvSpPr>
            <p:cNvPr id="13359" name="Oval 25"/>
            <p:cNvSpPr>
              <a:spLocks noChangeArrowheads="1"/>
            </p:cNvSpPr>
            <p:nvPr/>
          </p:nvSpPr>
          <p:spPr bwMode="auto">
            <a:xfrm>
              <a:off x="2110" y="1530"/>
              <a:ext cx="672" cy="4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s-ES">
                <a:solidFill>
                  <a:srgbClr val="000000"/>
                </a:solidFill>
              </a:endParaRPr>
            </a:p>
          </p:txBody>
        </p:sp>
        <p:sp>
          <p:nvSpPr>
            <p:cNvPr id="82970" name="Text Box 26"/>
            <p:cNvSpPr txBox="1">
              <a:spLocks noChangeArrowheads="1"/>
            </p:cNvSpPr>
            <p:nvPr/>
          </p:nvSpPr>
          <p:spPr bwMode="auto">
            <a:xfrm>
              <a:off x="2316" y="1564"/>
              <a:ext cx="272" cy="365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GB" sz="320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F</a:t>
              </a:r>
              <a:endParaRPr lang="en-US" sz="32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</p:grpSp>
      <p:sp>
        <p:nvSpPr>
          <p:cNvPr id="13328" name="Line 27"/>
          <p:cNvSpPr>
            <a:spLocks noChangeShapeType="1"/>
          </p:cNvSpPr>
          <p:nvPr/>
        </p:nvSpPr>
        <p:spPr bwMode="auto">
          <a:xfrm>
            <a:off x="2522538" y="2746375"/>
            <a:ext cx="581025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6" name="Group 28"/>
          <p:cNvGrpSpPr>
            <a:grpSpLocks/>
          </p:cNvGrpSpPr>
          <p:nvPr/>
        </p:nvGrpSpPr>
        <p:grpSpPr bwMode="auto">
          <a:xfrm>
            <a:off x="2195513" y="2420938"/>
            <a:ext cx="539750" cy="687387"/>
            <a:chOff x="1383" y="1518"/>
            <a:chExt cx="454" cy="433"/>
          </a:xfrm>
        </p:grpSpPr>
        <p:sp>
          <p:nvSpPr>
            <p:cNvPr id="13357" name="Rectangle 29"/>
            <p:cNvSpPr>
              <a:spLocks noChangeArrowheads="1"/>
            </p:cNvSpPr>
            <p:nvPr/>
          </p:nvSpPr>
          <p:spPr bwMode="auto">
            <a:xfrm>
              <a:off x="1383" y="1518"/>
              <a:ext cx="454" cy="432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58" name="Line 30"/>
            <p:cNvSpPr>
              <a:spLocks noChangeShapeType="1"/>
            </p:cNvSpPr>
            <p:nvPr/>
          </p:nvSpPr>
          <p:spPr bwMode="auto">
            <a:xfrm>
              <a:off x="1610" y="1518"/>
              <a:ext cx="0" cy="43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332" name="Line 31"/>
          <p:cNvSpPr>
            <a:spLocks noChangeShapeType="1"/>
          </p:cNvSpPr>
          <p:nvPr/>
        </p:nvSpPr>
        <p:spPr bwMode="auto">
          <a:xfrm>
            <a:off x="1814513" y="4111625"/>
            <a:ext cx="38100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ctr">
              <a:defRPr/>
            </a:pPr>
            <a:endParaRPr lang="en-US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13331" name="Line 32"/>
          <p:cNvSpPr>
            <a:spLocks noChangeShapeType="1"/>
          </p:cNvSpPr>
          <p:nvPr/>
        </p:nvSpPr>
        <p:spPr bwMode="auto">
          <a:xfrm>
            <a:off x="2551113" y="4111625"/>
            <a:ext cx="581025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2195513" y="3767138"/>
            <a:ext cx="539750" cy="687387"/>
            <a:chOff x="1383" y="1518"/>
            <a:chExt cx="454" cy="433"/>
          </a:xfrm>
        </p:grpSpPr>
        <p:sp>
          <p:nvSpPr>
            <p:cNvPr id="13355" name="Rectangle 35"/>
            <p:cNvSpPr>
              <a:spLocks noChangeArrowheads="1"/>
            </p:cNvSpPr>
            <p:nvPr/>
          </p:nvSpPr>
          <p:spPr bwMode="auto">
            <a:xfrm>
              <a:off x="1383" y="1518"/>
              <a:ext cx="454" cy="432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56" name="Line 36"/>
            <p:cNvSpPr>
              <a:spLocks noChangeShapeType="1"/>
            </p:cNvSpPr>
            <p:nvPr/>
          </p:nvSpPr>
          <p:spPr bwMode="auto">
            <a:xfrm>
              <a:off x="1610" y="1518"/>
              <a:ext cx="0" cy="43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2982" name="Oval 38"/>
          <p:cNvSpPr>
            <a:spLocks noChangeArrowheads="1"/>
          </p:cNvSpPr>
          <p:nvPr/>
        </p:nvSpPr>
        <p:spPr bwMode="auto">
          <a:xfrm>
            <a:off x="-600075" y="2647950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s-ES" dirty="0">
                <a:solidFill>
                  <a:schemeClr val="accent4">
                    <a:lumMod val="10000"/>
                  </a:schemeClr>
                </a:solidFill>
              </a:rPr>
              <a:t>5</a:t>
            </a:r>
          </a:p>
        </p:txBody>
      </p:sp>
      <p:sp>
        <p:nvSpPr>
          <p:cNvPr id="13334" name="Text Box 40"/>
          <p:cNvSpPr txBox="1">
            <a:spLocks noChangeArrowheads="1"/>
          </p:cNvSpPr>
          <p:nvPr/>
        </p:nvSpPr>
        <p:spPr bwMode="auto">
          <a:xfrm>
            <a:off x="3136900" y="1628775"/>
            <a:ext cx="14192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/>
              <a:t>Shared unit</a:t>
            </a:r>
            <a:endParaRPr lang="es-ES"/>
          </a:p>
        </p:txBody>
      </p:sp>
      <p:sp>
        <p:nvSpPr>
          <p:cNvPr id="13338" name="Oval 43"/>
          <p:cNvSpPr>
            <a:spLocks noChangeArrowheads="1"/>
          </p:cNvSpPr>
          <p:nvPr/>
        </p:nvSpPr>
        <p:spPr bwMode="auto">
          <a:xfrm>
            <a:off x="2493963" y="2636838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s-ES" dirty="0">
                <a:solidFill>
                  <a:schemeClr val="accent4">
                    <a:lumMod val="10000"/>
                  </a:schemeClr>
                </a:solidFill>
              </a:rPr>
              <a:t>4</a:t>
            </a:r>
          </a:p>
        </p:txBody>
      </p:sp>
      <p:grpSp>
        <p:nvGrpSpPr>
          <p:cNvPr id="8" name="Group 44"/>
          <p:cNvGrpSpPr>
            <a:grpSpLocks/>
          </p:cNvGrpSpPr>
          <p:nvPr/>
        </p:nvGrpSpPr>
        <p:grpSpPr bwMode="auto">
          <a:xfrm>
            <a:off x="4932363" y="2420938"/>
            <a:ext cx="539750" cy="687387"/>
            <a:chOff x="1383" y="1518"/>
            <a:chExt cx="454" cy="433"/>
          </a:xfrm>
        </p:grpSpPr>
        <p:sp>
          <p:nvSpPr>
            <p:cNvPr id="13353" name="Rectangle 45"/>
            <p:cNvSpPr>
              <a:spLocks noChangeArrowheads="1"/>
            </p:cNvSpPr>
            <p:nvPr/>
          </p:nvSpPr>
          <p:spPr bwMode="auto">
            <a:xfrm>
              <a:off x="1383" y="1518"/>
              <a:ext cx="454" cy="432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3354" name="Line 46"/>
            <p:cNvSpPr>
              <a:spLocks noChangeShapeType="1"/>
            </p:cNvSpPr>
            <p:nvPr/>
          </p:nvSpPr>
          <p:spPr bwMode="auto">
            <a:xfrm>
              <a:off x="1610" y="1518"/>
              <a:ext cx="0" cy="43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340" name="Oval 47"/>
          <p:cNvSpPr>
            <a:spLocks noChangeArrowheads="1"/>
          </p:cNvSpPr>
          <p:nvPr/>
        </p:nvSpPr>
        <p:spPr bwMode="auto">
          <a:xfrm>
            <a:off x="5221288" y="2647950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s-ES" dirty="0">
                <a:solidFill>
                  <a:schemeClr val="accent4">
                    <a:lumMod val="10000"/>
                  </a:schemeClr>
                </a:solidFill>
              </a:rPr>
              <a:t>2</a:t>
            </a:r>
          </a:p>
        </p:txBody>
      </p:sp>
      <p:sp>
        <p:nvSpPr>
          <p:cNvPr id="13341" name="Oval 48"/>
          <p:cNvSpPr>
            <a:spLocks noChangeArrowheads="1"/>
          </p:cNvSpPr>
          <p:nvPr/>
        </p:nvSpPr>
        <p:spPr bwMode="auto">
          <a:xfrm>
            <a:off x="4956175" y="2644775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s-ES" dirty="0">
                <a:solidFill>
                  <a:schemeClr val="accent4">
                    <a:lumMod val="10000"/>
                  </a:schemeClr>
                </a:solidFill>
              </a:rPr>
              <a:t>3</a:t>
            </a:r>
          </a:p>
        </p:txBody>
      </p:sp>
      <p:sp>
        <p:nvSpPr>
          <p:cNvPr id="13339" name="Line 49"/>
          <p:cNvSpPr>
            <a:spLocks noChangeShapeType="1"/>
          </p:cNvSpPr>
          <p:nvPr/>
        </p:nvSpPr>
        <p:spPr bwMode="auto">
          <a:xfrm flipV="1">
            <a:off x="5940425" y="4391025"/>
            <a:ext cx="0" cy="53340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Box 50"/>
          <p:cNvSpPr txBox="1">
            <a:spLocks noChangeArrowheads="1"/>
          </p:cNvSpPr>
          <p:nvPr/>
        </p:nvSpPr>
        <p:spPr bwMode="auto">
          <a:xfrm>
            <a:off x="5989638" y="45085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_tradnl"/>
              <a:t>1</a:t>
            </a:r>
            <a:endParaRPr lang="es-ES"/>
          </a:p>
        </p:txBody>
      </p:sp>
      <p:sp>
        <p:nvSpPr>
          <p:cNvPr id="83002" name="Text Box 58"/>
          <p:cNvSpPr txBox="1">
            <a:spLocks noChangeArrowheads="1"/>
          </p:cNvSpPr>
          <p:nvPr/>
        </p:nvSpPr>
        <p:spPr bwMode="auto">
          <a:xfrm>
            <a:off x="4033838" y="4848225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_tradnl"/>
              <a:t>1</a:t>
            </a:r>
            <a:endParaRPr lang="es-ES"/>
          </a:p>
        </p:txBody>
      </p:sp>
      <p:sp>
        <p:nvSpPr>
          <p:cNvPr id="83003" name="Text Box 59"/>
          <p:cNvSpPr txBox="1">
            <a:spLocks noChangeArrowheads="1"/>
          </p:cNvSpPr>
          <p:nvPr/>
        </p:nvSpPr>
        <p:spPr bwMode="auto">
          <a:xfrm>
            <a:off x="4040188" y="486886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_tradnl"/>
              <a:t>0</a:t>
            </a:r>
            <a:endParaRPr lang="es-ES"/>
          </a:p>
        </p:txBody>
      </p:sp>
      <p:sp>
        <p:nvSpPr>
          <p:cNvPr id="83004" name="Text Box 60"/>
          <p:cNvSpPr txBox="1">
            <a:spLocks noChangeArrowheads="1"/>
          </p:cNvSpPr>
          <p:nvPr/>
        </p:nvSpPr>
        <p:spPr bwMode="auto">
          <a:xfrm>
            <a:off x="4356100" y="4862513"/>
            <a:ext cx="1238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_tradnl"/>
              <a:t>Correction</a:t>
            </a:r>
            <a:endParaRPr lang="es-ES"/>
          </a:p>
        </p:txBody>
      </p:sp>
      <p:sp>
        <p:nvSpPr>
          <p:cNvPr id="83005" name="Oval 61"/>
          <p:cNvSpPr>
            <a:spLocks noChangeArrowheads="1"/>
          </p:cNvSpPr>
          <p:nvPr/>
        </p:nvSpPr>
        <p:spPr bwMode="auto">
          <a:xfrm>
            <a:off x="2484438" y="4000500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s-ES" dirty="0">
                <a:solidFill>
                  <a:schemeClr val="accent4">
                    <a:lumMod val="10000"/>
                  </a:schemeClr>
                </a:solidFill>
              </a:rPr>
              <a:t>2</a:t>
            </a:r>
          </a:p>
        </p:txBody>
      </p:sp>
      <p:sp>
        <p:nvSpPr>
          <p:cNvPr id="83007" name="Oval 63"/>
          <p:cNvSpPr>
            <a:spLocks noChangeArrowheads="1"/>
          </p:cNvSpPr>
          <p:nvPr/>
        </p:nvSpPr>
        <p:spPr bwMode="auto">
          <a:xfrm>
            <a:off x="2219325" y="4000500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s-ES" dirty="0">
                <a:solidFill>
                  <a:schemeClr val="accent4">
                    <a:lumMod val="10000"/>
                  </a:schemeClr>
                </a:solidFill>
              </a:rPr>
              <a:t>3</a:t>
            </a:r>
          </a:p>
        </p:txBody>
      </p:sp>
      <p:sp>
        <p:nvSpPr>
          <p:cNvPr id="83008" name="Oval 64"/>
          <p:cNvSpPr>
            <a:spLocks noChangeArrowheads="1"/>
          </p:cNvSpPr>
          <p:nvPr/>
        </p:nvSpPr>
        <p:spPr bwMode="auto">
          <a:xfrm>
            <a:off x="-503238" y="4003675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s-ES" dirty="0">
                <a:solidFill>
                  <a:schemeClr val="accent4">
                    <a:lumMod val="10000"/>
                  </a:schemeClr>
                </a:solidFill>
              </a:rPr>
              <a:t>4</a:t>
            </a:r>
          </a:p>
        </p:txBody>
      </p:sp>
      <p:sp>
        <p:nvSpPr>
          <p:cNvPr id="13362" name="Rectangle 2"/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s-ES_tradnl" sz="4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Correction</a:t>
            </a:r>
            <a:endParaRPr lang="es-ES" sz="40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49" name="Picture 43"/>
          <p:cNvPicPr>
            <a:picLocks noGrp="1" noChangeAspect="1" noChangeArrowheads="1"/>
          </p:cNvPicPr>
          <p:nvPr>
            <p:ph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503613" y="3656013"/>
            <a:ext cx="812800" cy="914400"/>
          </a:xfrm>
          <a:noFill/>
        </p:spPr>
      </p:pic>
      <p:sp>
        <p:nvSpPr>
          <p:cNvPr id="13349" name="TextBox 53"/>
          <p:cNvSpPr txBox="1">
            <a:spLocks noChangeArrowheads="1"/>
          </p:cNvSpPr>
          <p:nvPr/>
        </p:nvSpPr>
        <p:spPr bwMode="auto">
          <a:xfrm>
            <a:off x="5743575" y="2519363"/>
            <a:ext cx="355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0</a:t>
            </a:r>
          </a:p>
        </p:txBody>
      </p:sp>
      <p:pic>
        <p:nvPicPr>
          <p:cNvPr id="13350" name="Picture 47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5794375" y="2590800"/>
            <a:ext cx="296863" cy="327025"/>
          </a:xfrm>
          <a:noFill/>
        </p:spPr>
      </p:pic>
      <p:pic>
        <p:nvPicPr>
          <p:cNvPr id="53" name="Picture 43"/>
          <p:cNvPicPr>
            <a:picLocks noGrp="1" noChangeAspect="1" noChangeArrowheads="1"/>
          </p:cNvPicPr>
          <p:nvPr>
            <p:ph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4325938" y="2579688"/>
            <a:ext cx="317500" cy="358775"/>
          </a:xfrm>
          <a:noFill/>
        </p:spPr>
      </p:pic>
      <p:sp>
        <p:nvSpPr>
          <p:cNvPr id="13352" name="TextBox 54"/>
          <p:cNvSpPr txBox="1">
            <a:spLocks noChangeArrowheads="1"/>
          </p:cNvSpPr>
          <p:nvPr/>
        </p:nvSpPr>
        <p:spPr bwMode="auto">
          <a:xfrm>
            <a:off x="5726113" y="3886200"/>
            <a:ext cx="3571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1</a:t>
            </a:r>
          </a:p>
        </p:txBody>
      </p:sp>
    </p:spTree>
    <p:custDataLst>
      <p:tags r:id="rId1"/>
    </p:custDataLst>
  </p:cSld>
  <p:clrMapOvr>
    <a:masterClrMapping/>
  </p:clrMapOvr>
  <p:transition advTm="5198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830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3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83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48148E-6 L -8.33333E-7 -0.1979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9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7 0.0007 L 0.00087 0.195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59259E-6 L 0.2993 -2.59259E-6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830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0.00046 L 0.02935 0.00046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830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85185E-6 L 0.3106 -1.85185E-6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829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" y="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2.22222E-6 L 0.29913 -2.22222E-6 " pathEditMode="relative" rAng="0" ptsTypes="AA">
                                      <p:cBhvr>
                                        <p:cTn id="36" dur="1000" fill="hold"/>
                                        <p:tgtEl>
                                          <p:spTgt spid="830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82" grpId="0" animBg="1"/>
      <p:bldP spid="83002" grpId="0"/>
      <p:bldP spid="83003" grpId="0"/>
      <p:bldP spid="83004" grpId="0"/>
      <p:bldP spid="83005" grpId="0" animBg="1"/>
      <p:bldP spid="83007" grpId="0" animBg="1"/>
      <p:bldP spid="83008" grpId="0" animBg="1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reeform 4"/>
          <p:cNvSpPr>
            <a:spLocks/>
          </p:cNvSpPr>
          <p:nvPr/>
        </p:nvSpPr>
        <p:spPr bwMode="auto">
          <a:xfrm>
            <a:off x="5929313" y="3463925"/>
            <a:ext cx="1536700" cy="1460500"/>
          </a:xfrm>
          <a:custGeom>
            <a:avLst/>
            <a:gdLst>
              <a:gd name="T0" fmla="*/ 2147483647 w 968"/>
              <a:gd name="T1" fmla="*/ 0 h 920"/>
              <a:gd name="T2" fmla="*/ 2147483647 w 968"/>
              <a:gd name="T3" fmla="*/ 0 h 920"/>
              <a:gd name="T4" fmla="*/ 2147483647 w 968"/>
              <a:gd name="T5" fmla="*/ 2147483647 h 920"/>
              <a:gd name="T6" fmla="*/ 0 w 968"/>
              <a:gd name="T7" fmla="*/ 2147483647 h 920"/>
              <a:gd name="T8" fmla="*/ 0 60000 65536"/>
              <a:gd name="T9" fmla="*/ 0 60000 65536"/>
              <a:gd name="T10" fmla="*/ 0 60000 65536"/>
              <a:gd name="T11" fmla="*/ 0 60000 65536"/>
              <a:gd name="T12" fmla="*/ 0 w 968"/>
              <a:gd name="T13" fmla="*/ 0 h 920"/>
              <a:gd name="T14" fmla="*/ 968 w 968"/>
              <a:gd name="T15" fmla="*/ 920 h 92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68" h="920">
                <a:moveTo>
                  <a:pt x="104" y="0"/>
                </a:moveTo>
                <a:lnTo>
                  <a:pt x="968" y="0"/>
                </a:lnTo>
                <a:lnTo>
                  <a:pt x="968" y="920"/>
                </a:lnTo>
                <a:lnTo>
                  <a:pt x="0" y="920"/>
                </a:lnTo>
              </a:path>
            </a:pathLst>
          </a:custGeom>
          <a:noFill/>
          <a:ln w="38100" cap="rnd">
            <a:solidFill>
              <a:srgbClr val="00FFFF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85052" name="Oval 60"/>
          <p:cNvSpPr>
            <a:spLocks noChangeArrowheads="1"/>
          </p:cNvSpPr>
          <p:nvPr/>
        </p:nvSpPr>
        <p:spPr bwMode="auto">
          <a:xfrm>
            <a:off x="5868988" y="3357563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s-ES" dirty="0">
                <a:solidFill>
                  <a:schemeClr val="accent4">
                    <a:lumMod val="10000"/>
                  </a:schemeClr>
                </a:solidFill>
              </a:rPr>
              <a:t>2</a:t>
            </a:r>
          </a:p>
        </p:txBody>
      </p:sp>
      <p:sp>
        <p:nvSpPr>
          <p:cNvPr id="14340" name="Line 53"/>
          <p:cNvSpPr>
            <a:spLocks noChangeShapeType="1"/>
          </p:cNvSpPr>
          <p:nvPr/>
        </p:nvSpPr>
        <p:spPr bwMode="auto">
          <a:xfrm>
            <a:off x="1812925" y="2746375"/>
            <a:ext cx="38100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341" name="Line 3"/>
          <p:cNvSpPr>
            <a:spLocks noChangeShapeType="1"/>
          </p:cNvSpPr>
          <p:nvPr/>
        </p:nvSpPr>
        <p:spPr bwMode="auto">
          <a:xfrm flipV="1">
            <a:off x="5940425" y="4391025"/>
            <a:ext cx="0" cy="53340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342" name="Text Box 5"/>
          <p:cNvSpPr txBox="1">
            <a:spLocks noChangeArrowheads="1"/>
          </p:cNvSpPr>
          <p:nvPr/>
        </p:nvSpPr>
        <p:spPr bwMode="auto">
          <a:xfrm>
            <a:off x="3136900" y="1628775"/>
            <a:ext cx="14192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/>
              <a:t>Shared unit</a:t>
            </a:r>
            <a:endParaRPr lang="es-ES"/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6443663" y="1747838"/>
            <a:ext cx="21796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_tradnl" sz="4000"/>
              <a:t>Cycle : 5</a:t>
            </a:r>
            <a:endParaRPr lang="es-ES" sz="4000"/>
          </a:p>
        </p:txBody>
      </p:sp>
      <p:sp>
        <p:nvSpPr>
          <p:cNvPr id="14344" name="Oval 8"/>
          <p:cNvSpPr>
            <a:spLocks noChangeArrowheads="1"/>
          </p:cNvSpPr>
          <p:nvPr/>
        </p:nvSpPr>
        <p:spPr bwMode="auto">
          <a:xfrm>
            <a:off x="2698750" y="5229225"/>
            <a:ext cx="2376488" cy="863600"/>
          </a:xfrm>
          <a:prstGeom prst="ellipse">
            <a:avLst/>
          </a:prstGeom>
          <a:solidFill>
            <a:schemeClr val="tx1"/>
          </a:solidFill>
          <a:ln w="762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4345" name="Line 9"/>
          <p:cNvSpPr>
            <a:spLocks noChangeShapeType="1"/>
          </p:cNvSpPr>
          <p:nvPr/>
        </p:nvSpPr>
        <p:spPr bwMode="auto">
          <a:xfrm flipV="1">
            <a:off x="4418013" y="2746375"/>
            <a:ext cx="1381125" cy="9525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346" name="Line 10"/>
          <p:cNvSpPr>
            <a:spLocks noChangeShapeType="1"/>
          </p:cNvSpPr>
          <p:nvPr/>
        </p:nvSpPr>
        <p:spPr bwMode="auto">
          <a:xfrm>
            <a:off x="4416425" y="4111625"/>
            <a:ext cx="137160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4932363" y="3767138"/>
            <a:ext cx="539750" cy="687387"/>
            <a:chOff x="1383" y="1518"/>
            <a:chExt cx="454" cy="433"/>
          </a:xfrm>
        </p:grpSpPr>
        <p:sp>
          <p:nvSpPr>
            <p:cNvPr id="14384" name="Rectangle 12"/>
            <p:cNvSpPr>
              <a:spLocks noChangeArrowheads="1"/>
            </p:cNvSpPr>
            <p:nvPr/>
          </p:nvSpPr>
          <p:spPr bwMode="auto">
            <a:xfrm>
              <a:off x="1383" y="1518"/>
              <a:ext cx="454" cy="432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4385" name="Line 13"/>
            <p:cNvSpPr>
              <a:spLocks noChangeShapeType="1"/>
            </p:cNvSpPr>
            <p:nvPr/>
          </p:nvSpPr>
          <p:spPr bwMode="auto">
            <a:xfrm>
              <a:off x="1610" y="1518"/>
              <a:ext cx="0" cy="43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348" name="Rectangle 14"/>
          <p:cNvSpPr>
            <a:spLocks noChangeArrowheads="1"/>
          </p:cNvSpPr>
          <p:nvPr/>
        </p:nvSpPr>
        <p:spPr bwMode="auto">
          <a:xfrm>
            <a:off x="3116263" y="2028825"/>
            <a:ext cx="1527175" cy="2790825"/>
          </a:xfrm>
          <a:prstGeom prst="rect">
            <a:avLst/>
          </a:prstGeom>
          <a:solidFill>
            <a:srgbClr val="808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s-ES"/>
          </a:p>
        </p:txBody>
      </p:sp>
      <p:sp>
        <p:nvSpPr>
          <p:cNvPr id="14349" name="Text Box 15"/>
          <p:cNvSpPr txBox="1">
            <a:spLocks noChangeArrowheads="1"/>
          </p:cNvSpPr>
          <p:nvPr/>
        </p:nvSpPr>
        <p:spPr bwMode="auto">
          <a:xfrm>
            <a:off x="3281363" y="5491163"/>
            <a:ext cx="1212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ES_tradnl">
                <a:solidFill>
                  <a:srgbClr val="000000"/>
                </a:solidFill>
              </a:rPr>
              <a:t>Scheduler</a:t>
            </a:r>
          </a:p>
        </p:txBody>
      </p:sp>
      <p:sp>
        <p:nvSpPr>
          <p:cNvPr id="14350" name="Line 16"/>
          <p:cNvSpPr>
            <a:spLocks noChangeShapeType="1"/>
          </p:cNvSpPr>
          <p:nvPr/>
        </p:nvSpPr>
        <p:spPr bwMode="auto">
          <a:xfrm flipV="1">
            <a:off x="3889375" y="4870450"/>
            <a:ext cx="0" cy="288925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3349625" y="3732213"/>
            <a:ext cx="1066800" cy="685800"/>
            <a:chOff x="2110" y="1530"/>
            <a:chExt cx="672" cy="432"/>
          </a:xfrm>
        </p:grpSpPr>
        <p:sp>
          <p:nvSpPr>
            <p:cNvPr id="14382" name="Oval 19"/>
            <p:cNvSpPr>
              <a:spLocks noChangeArrowheads="1"/>
            </p:cNvSpPr>
            <p:nvPr/>
          </p:nvSpPr>
          <p:spPr bwMode="auto">
            <a:xfrm>
              <a:off x="2110" y="1530"/>
              <a:ext cx="672" cy="432"/>
            </a:xfrm>
            <a:prstGeom prst="ellipse">
              <a:avLst/>
            </a:prstGeom>
            <a:solidFill>
              <a:schemeClr val="tx1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s-ES">
                <a:solidFill>
                  <a:srgbClr val="000000"/>
                </a:solidFill>
              </a:endParaRPr>
            </a:p>
          </p:txBody>
        </p:sp>
        <p:sp>
          <p:nvSpPr>
            <p:cNvPr id="85012" name="Text Box 20"/>
            <p:cNvSpPr txBox="1">
              <a:spLocks noChangeArrowheads="1"/>
            </p:cNvSpPr>
            <p:nvPr/>
          </p:nvSpPr>
          <p:spPr bwMode="auto">
            <a:xfrm>
              <a:off x="2316" y="1564"/>
              <a:ext cx="272" cy="365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GB" sz="320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F</a:t>
              </a:r>
              <a:endParaRPr lang="en-US" sz="32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</p:grpSp>
      <p:sp>
        <p:nvSpPr>
          <p:cNvPr id="14352" name="Line 21"/>
          <p:cNvSpPr>
            <a:spLocks noChangeShapeType="1"/>
          </p:cNvSpPr>
          <p:nvPr/>
        </p:nvSpPr>
        <p:spPr bwMode="auto">
          <a:xfrm>
            <a:off x="2522538" y="2746375"/>
            <a:ext cx="581025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355" name="Line 25"/>
          <p:cNvSpPr>
            <a:spLocks noChangeShapeType="1"/>
          </p:cNvSpPr>
          <p:nvPr/>
        </p:nvSpPr>
        <p:spPr bwMode="auto">
          <a:xfrm>
            <a:off x="1814513" y="4111625"/>
            <a:ext cx="38100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ctr">
              <a:defRPr/>
            </a:pPr>
            <a:endParaRPr lang="en-US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14354" name="Line 26"/>
          <p:cNvSpPr>
            <a:spLocks noChangeShapeType="1"/>
          </p:cNvSpPr>
          <p:nvPr/>
        </p:nvSpPr>
        <p:spPr bwMode="auto">
          <a:xfrm>
            <a:off x="2551113" y="4111625"/>
            <a:ext cx="581025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" name="Text Box 32"/>
          <p:cNvSpPr txBox="1">
            <a:spLocks noChangeArrowheads="1"/>
          </p:cNvSpPr>
          <p:nvPr/>
        </p:nvSpPr>
        <p:spPr bwMode="auto">
          <a:xfrm>
            <a:off x="3136900" y="1628775"/>
            <a:ext cx="14192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/>
              <a:t>Shared unit</a:t>
            </a:r>
            <a:endParaRPr lang="es-ES"/>
          </a:p>
        </p:txBody>
      </p:sp>
      <p:grpSp>
        <p:nvGrpSpPr>
          <p:cNvPr id="6" name="Group 36"/>
          <p:cNvGrpSpPr>
            <a:grpSpLocks/>
          </p:cNvGrpSpPr>
          <p:nvPr/>
        </p:nvGrpSpPr>
        <p:grpSpPr bwMode="auto">
          <a:xfrm>
            <a:off x="4932363" y="2420938"/>
            <a:ext cx="539750" cy="687387"/>
            <a:chOff x="1383" y="1518"/>
            <a:chExt cx="454" cy="433"/>
          </a:xfrm>
        </p:grpSpPr>
        <p:sp>
          <p:nvSpPr>
            <p:cNvPr id="14380" name="Rectangle 37"/>
            <p:cNvSpPr>
              <a:spLocks noChangeArrowheads="1"/>
            </p:cNvSpPr>
            <p:nvPr/>
          </p:nvSpPr>
          <p:spPr bwMode="auto">
            <a:xfrm>
              <a:off x="1383" y="1518"/>
              <a:ext cx="454" cy="432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4381" name="Line 38"/>
            <p:cNvSpPr>
              <a:spLocks noChangeShapeType="1"/>
            </p:cNvSpPr>
            <p:nvPr/>
          </p:nvSpPr>
          <p:spPr bwMode="auto">
            <a:xfrm>
              <a:off x="1610" y="1518"/>
              <a:ext cx="0" cy="43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5031" name="Oval 39"/>
          <p:cNvSpPr>
            <a:spLocks noChangeArrowheads="1"/>
          </p:cNvSpPr>
          <p:nvPr/>
        </p:nvSpPr>
        <p:spPr bwMode="auto">
          <a:xfrm>
            <a:off x="5221288" y="2647950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s-ES" dirty="0">
                <a:solidFill>
                  <a:schemeClr val="accent4">
                    <a:lumMod val="10000"/>
                  </a:schemeClr>
                </a:solidFill>
              </a:rPr>
              <a:t>2</a:t>
            </a:r>
          </a:p>
        </p:txBody>
      </p:sp>
      <p:sp>
        <p:nvSpPr>
          <p:cNvPr id="85032" name="Oval 40"/>
          <p:cNvSpPr>
            <a:spLocks noChangeArrowheads="1"/>
          </p:cNvSpPr>
          <p:nvPr/>
        </p:nvSpPr>
        <p:spPr bwMode="auto">
          <a:xfrm>
            <a:off x="4956175" y="2644775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s-ES" dirty="0">
                <a:solidFill>
                  <a:schemeClr val="accent4">
                    <a:lumMod val="10000"/>
                  </a:schemeClr>
                </a:solidFill>
              </a:rPr>
              <a:t>3</a:t>
            </a:r>
          </a:p>
        </p:txBody>
      </p:sp>
      <p:sp>
        <p:nvSpPr>
          <p:cNvPr id="14359" name="Line 41"/>
          <p:cNvSpPr>
            <a:spLocks noChangeShapeType="1"/>
          </p:cNvSpPr>
          <p:nvPr/>
        </p:nvSpPr>
        <p:spPr bwMode="auto">
          <a:xfrm flipV="1">
            <a:off x="5940425" y="4391025"/>
            <a:ext cx="0" cy="53340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360" name="Text Box 42"/>
          <p:cNvSpPr txBox="1">
            <a:spLocks noChangeArrowheads="1"/>
          </p:cNvSpPr>
          <p:nvPr/>
        </p:nvSpPr>
        <p:spPr bwMode="auto">
          <a:xfrm>
            <a:off x="5989638" y="45085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_tradnl"/>
              <a:t>1</a:t>
            </a:r>
            <a:endParaRPr lang="es-ES"/>
          </a:p>
        </p:txBody>
      </p:sp>
      <p:grpSp>
        <p:nvGrpSpPr>
          <p:cNvPr id="7" name="Group 48"/>
          <p:cNvGrpSpPr>
            <a:grpSpLocks/>
          </p:cNvGrpSpPr>
          <p:nvPr/>
        </p:nvGrpSpPr>
        <p:grpSpPr bwMode="auto">
          <a:xfrm>
            <a:off x="2195513" y="2420938"/>
            <a:ext cx="539750" cy="687387"/>
            <a:chOff x="1383" y="1518"/>
            <a:chExt cx="454" cy="433"/>
          </a:xfrm>
        </p:grpSpPr>
        <p:sp>
          <p:nvSpPr>
            <p:cNvPr id="14378" name="Rectangle 49"/>
            <p:cNvSpPr>
              <a:spLocks noChangeArrowheads="1"/>
            </p:cNvSpPr>
            <p:nvPr/>
          </p:nvSpPr>
          <p:spPr bwMode="auto">
            <a:xfrm>
              <a:off x="1383" y="1518"/>
              <a:ext cx="454" cy="432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4379" name="Line 50"/>
            <p:cNvSpPr>
              <a:spLocks noChangeShapeType="1"/>
            </p:cNvSpPr>
            <p:nvPr/>
          </p:nvSpPr>
          <p:spPr bwMode="auto">
            <a:xfrm>
              <a:off x="1610" y="1518"/>
              <a:ext cx="0" cy="43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365" name="Oval 51"/>
          <p:cNvSpPr>
            <a:spLocks noChangeArrowheads="1"/>
          </p:cNvSpPr>
          <p:nvPr/>
        </p:nvSpPr>
        <p:spPr bwMode="auto">
          <a:xfrm>
            <a:off x="2484438" y="2644775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s-ES" dirty="0">
                <a:solidFill>
                  <a:schemeClr val="accent4">
                    <a:lumMod val="10000"/>
                  </a:schemeClr>
                </a:solidFill>
              </a:rPr>
              <a:t>4</a:t>
            </a:r>
          </a:p>
        </p:txBody>
      </p:sp>
      <p:sp>
        <p:nvSpPr>
          <p:cNvPr id="14366" name="Oval 52"/>
          <p:cNvSpPr>
            <a:spLocks noChangeArrowheads="1"/>
          </p:cNvSpPr>
          <p:nvPr/>
        </p:nvSpPr>
        <p:spPr bwMode="auto">
          <a:xfrm>
            <a:off x="2219325" y="2644775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s-ES" dirty="0">
                <a:solidFill>
                  <a:schemeClr val="accent4">
                    <a:lumMod val="10000"/>
                  </a:schemeClr>
                </a:solidFill>
              </a:rPr>
              <a:t>5</a:t>
            </a:r>
          </a:p>
        </p:txBody>
      </p:sp>
      <p:grpSp>
        <p:nvGrpSpPr>
          <p:cNvPr id="8" name="Group 54"/>
          <p:cNvGrpSpPr>
            <a:grpSpLocks/>
          </p:cNvGrpSpPr>
          <p:nvPr/>
        </p:nvGrpSpPr>
        <p:grpSpPr bwMode="auto">
          <a:xfrm>
            <a:off x="2195513" y="3767138"/>
            <a:ext cx="539750" cy="687387"/>
            <a:chOff x="1383" y="1518"/>
            <a:chExt cx="454" cy="433"/>
          </a:xfrm>
        </p:grpSpPr>
        <p:sp>
          <p:nvSpPr>
            <p:cNvPr id="14376" name="Rectangle 55"/>
            <p:cNvSpPr>
              <a:spLocks noChangeArrowheads="1"/>
            </p:cNvSpPr>
            <p:nvPr/>
          </p:nvSpPr>
          <p:spPr bwMode="auto">
            <a:xfrm>
              <a:off x="1383" y="1518"/>
              <a:ext cx="454" cy="432"/>
            </a:xfrm>
            <a:prstGeom prst="rect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14377" name="Line 56"/>
            <p:cNvSpPr>
              <a:spLocks noChangeShapeType="1"/>
            </p:cNvSpPr>
            <p:nvPr/>
          </p:nvSpPr>
          <p:spPr bwMode="auto">
            <a:xfrm>
              <a:off x="1610" y="1518"/>
              <a:ext cx="0" cy="43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368" name="Oval 57"/>
          <p:cNvSpPr>
            <a:spLocks noChangeArrowheads="1"/>
          </p:cNvSpPr>
          <p:nvPr/>
        </p:nvSpPr>
        <p:spPr bwMode="auto">
          <a:xfrm>
            <a:off x="2484438" y="3990975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s-ES" dirty="0">
                <a:solidFill>
                  <a:schemeClr val="accent4">
                    <a:lumMod val="10000"/>
                  </a:schemeClr>
                </a:solidFill>
              </a:rPr>
              <a:t>3</a:t>
            </a:r>
          </a:p>
        </p:txBody>
      </p:sp>
      <p:sp>
        <p:nvSpPr>
          <p:cNvPr id="14369" name="Oval 58"/>
          <p:cNvSpPr>
            <a:spLocks noChangeArrowheads="1"/>
          </p:cNvSpPr>
          <p:nvPr/>
        </p:nvSpPr>
        <p:spPr bwMode="auto">
          <a:xfrm>
            <a:off x="2219325" y="3983038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s-ES" dirty="0">
                <a:solidFill>
                  <a:schemeClr val="accent4">
                    <a:lumMod val="10000"/>
                  </a:schemeClr>
                </a:solidFill>
              </a:rPr>
              <a:t>4</a:t>
            </a:r>
          </a:p>
        </p:txBody>
      </p:sp>
      <p:sp>
        <p:nvSpPr>
          <p:cNvPr id="85051" name="Oval 59"/>
          <p:cNvSpPr>
            <a:spLocks noChangeArrowheads="1"/>
          </p:cNvSpPr>
          <p:nvPr/>
        </p:nvSpPr>
        <p:spPr bwMode="auto">
          <a:xfrm>
            <a:off x="5221288" y="4003675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s-ES" dirty="0">
                <a:solidFill>
                  <a:schemeClr val="accent4">
                    <a:lumMod val="10000"/>
                  </a:schemeClr>
                </a:solidFill>
              </a:rPr>
              <a:t>2</a:t>
            </a:r>
          </a:p>
        </p:txBody>
      </p:sp>
      <p:sp>
        <p:nvSpPr>
          <p:cNvPr id="3" name="Freeform 2"/>
          <p:cNvSpPr>
            <a:spLocks/>
          </p:cNvSpPr>
          <p:nvPr/>
        </p:nvSpPr>
        <p:spPr bwMode="auto">
          <a:xfrm>
            <a:off x="5788025" y="2397125"/>
            <a:ext cx="304800" cy="2070100"/>
          </a:xfrm>
          <a:custGeom>
            <a:avLst/>
            <a:gdLst>
              <a:gd name="T0" fmla="*/ 0 w 192"/>
              <a:gd name="T1" fmla="*/ 0 h 1304"/>
              <a:gd name="T2" fmla="*/ 2147483647 w 192"/>
              <a:gd name="T3" fmla="*/ 2147483647 h 1304"/>
              <a:gd name="T4" fmla="*/ 2147483647 w 192"/>
              <a:gd name="T5" fmla="*/ 2147483647 h 1304"/>
              <a:gd name="T6" fmla="*/ 0 w 192"/>
              <a:gd name="T7" fmla="*/ 2147483647 h 1304"/>
              <a:gd name="T8" fmla="*/ 0 w 192"/>
              <a:gd name="T9" fmla="*/ 2147483647 h 13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2"/>
              <a:gd name="T16" fmla="*/ 0 h 1304"/>
              <a:gd name="T17" fmla="*/ 192 w 192"/>
              <a:gd name="T18" fmla="*/ 1304 h 130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2" h="1304">
                <a:moveTo>
                  <a:pt x="0" y="0"/>
                </a:moveTo>
                <a:lnTo>
                  <a:pt x="192" y="104"/>
                </a:lnTo>
                <a:lnTo>
                  <a:pt x="192" y="1208"/>
                </a:lnTo>
                <a:lnTo>
                  <a:pt x="0" y="1304"/>
                </a:lnTo>
                <a:lnTo>
                  <a:pt x="0" y="8"/>
                </a:lnTo>
              </a:path>
            </a:pathLst>
          </a:custGeom>
          <a:solidFill>
            <a:srgbClr val="C2461A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85056" name="Text Box 64"/>
          <p:cNvSpPr txBox="1">
            <a:spLocks noChangeArrowheads="1"/>
          </p:cNvSpPr>
          <p:nvPr/>
        </p:nvSpPr>
        <p:spPr bwMode="auto">
          <a:xfrm>
            <a:off x="4071938" y="990600"/>
            <a:ext cx="48434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_tradnl" sz="2800"/>
              <a:t>Misprediction stalled 2 cycles</a:t>
            </a:r>
            <a:endParaRPr lang="es-ES" sz="2800"/>
          </a:p>
        </p:txBody>
      </p:sp>
      <p:sp>
        <p:nvSpPr>
          <p:cNvPr id="14388" name="Rectangle 2"/>
          <p:cNvSpPr>
            <a:spLocks noChangeArrowheads="1"/>
          </p:cNvSpPr>
          <p:nvPr/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s-ES_tradnl" sz="40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Correction</a:t>
            </a:r>
            <a:endParaRPr lang="es-ES" sz="40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52" name="Picture 43"/>
          <p:cNvPicPr>
            <a:picLocks noGrp="1" noChangeAspect="1" noChangeArrowheads="1"/>
          </p:cNvPicPr>
          <p:nvPr>
            <p:ph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325938" y="2579688"/>
            <a:ext cx="317500" cy="358775"/>
          </a:xfrm>
          <a:noFill/>
        </p:spPr>
      </p:pic>
      <p:sp>
        <p:nvSpPr>
          <p:cNvPr id="14372" name="TextBox 57"/>
          <p:cNvSpPr txBox="1">
            <a:spLocks noChangeArrowheads="1"/>
          </p:cNvSpPr>
          <p:nvPr/>
        </p:nvSpPr>
        <p:spPr bwMode="auto">
          <a:xfrm>
            <a:off x="5743575" y="2519363"/>
            <a:ext cx="355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0</a:t>
            </a:r>
          </a:p>
        </p:txBody>
      </p:sp>
      <p:pic>
        <p:nvPicPr>
          <p:cNvPr id="53" name="Picture 47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5794375" y="2590800"/>
            <a:ext cx="296863" cy="327025"/>
          </a:xfrm>
          <a:noFill/>
        </p:spPr>
      </p:pic>
      <p:pic>
        <p:nvPicPr>
          <p:cNvPr id="14374" name="Picture 43"/>
          <p:cNvPicPr>
            <a:picLocks noGrp="1" noChangeAspect="1" noChangeArrowheads="1"/>
          </p:cNvPicPr>
          <p:nvPr>
            <p:ph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3505200" y="2298700"/>
            <a:ext cx="811213" cy="914400"/>
          </a:xfrm>
          <a:noFill/>
        </p:spPr>
      </p:pic>
      <p:sp>
        <p:nvSpPr>
          <p:cNvPr id="14375" name="TextBox 58"/>
          <p:cNvSpPr txBox="1">
            <a:spLocks noChangeArrowheads="1"/>
          </p:cNvSpPr>
          <p:nvPr/>
        </p:nvSpPr>
        <p:spPr bwMode="auto">
          <a:xfrm>
            <a:off x="5726113" y="3886200"/>
            <a:ext cx="3571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1</a:t>
            </a:r>
          </a:p>
        </p:txBody>
      </p:sp>
    </p:spTree>
    <p:custDataLst>
      <p:tags r:id="rId1"/>
    </p:custDataLst>
  </p:cSld>
  <p:clrMapOvr>
    <a:masterClrMapping/>
  </p:clrMapOvr>
  <p:transition advTm="350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85185E-6 L 0.06667 -1.85185E-6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85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96296E-6 L 0.06667 2.96296E-6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85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33333E-6 L 0.15747 3.33333E-6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85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" y="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85185E-6 L 0.02899 -1.85185E-6 " pathEditMode="relative" rAng="0" ptsTypes="AA">
                                      <p:cBhvr>
                                        <p:cTn id="20" dur="500" fill="hold"/>
                                        <p:tgtEl>
                                          <p:spTgt spid="85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52" grpId="0" animBg="1"/>
      <p:bldP spid="85031" grpId="0" animBg="1"/>
      <p:bldP spid="85032" grpId="0" animBg="1"/>
      <p:bldP spid="85051" grpId="0" animBg="1"/>
      <p:bldP spid="85056" grpId="0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Line 16"/>
          <p:cNvSpPr>
            <a:spLocks noChangeShapeType="1"/>
          </p:cNvSpPr>
          <p:nvPr/>
        </p:nvSpPr>
        <p:spPr bwMode="auto">
          <a:xfrm>
            <a:off x="6324600" y="3573463"/>
            <a:ext cx="1646238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79425" y="273050"/>
            <a:ext cx="86645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s-ES_tradnl" sz="4000">
                <a:effectLst>
                  <a:outerShdw blurRad="38100" dist="38100" dir="2700000" algn="tl">
                    <a:srgbClr val="000000"/>
                  </a:outerShdw>
                </a:effectLst>
              </a:rPr>
              <a:t>Error Correction using Speculation</a:t>
            </a:r>
            <a:endParaRPr lang="es-ES" sz="40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5364" name="Line 5"/>
          <p:cNvSpPr>
            <a:spLocks noChangeShapeType="1"/>
          </p:cNvSpPr>
          <p:nvPr/>
        </p:nvSpPr>
        <p:spPr bwMode="auto">
          <a:xfrm rot="5400000">
            <a:off x="3307557" y="2072481"/>
            <a:ext cx="0" cy="2427287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65" name="Text Box 6"/>
          <p:cNvSpPr txBox="1">
            <a:spLocks noChangeArrowheads="1"/>
          </p:cNvSpPr>
          <p:nvPr/>
        </p:nvSpPr>
        <p:spPr bwMode="auto">
          <a:xfrm>
            <a:off x="419100" y="2743200"/>
            <a:ext cx="509588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zh-TW" sz="2000">
                <a:ea typeface="PMingLiU" pitchFamily="18" charset="-120"/>
              </a:rPr>
              <a:t>wd</a:t>
            </a:r>
            <a:endParaRPr lang="en-US" sz="2000"/>
          </a:p>
        </p:txBody>
      </p:sp>
      <p:sp>
        <p:nvSpPr>
          <p:cNvPr id="15366" name="Text Box 7"/>
          <p:cNvSpPr txBox="1">
            <a:spLocks noChangeArrowheads="1"/>
          </p:cNvSpPr>
          <p:nvPr/>
        </p:nvSpPr>
        <p:spPr bwMode="auto">
          <a:xfrm>
            <a:off x="2559050" y="2874963"/>
            <a:ext cx="409575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zh-TW" sz="2000">
                <a:ea typeface="PMingLiU" pitchFamily="18" charset="-120"/>
              </a:rPr>
              <a:t>rd</a:t>
            </a:r>
            <a:endParaRPr lang="en-US" sz="2000"/>
          </a:p>
        </p:txBody>
      </p:sp>
      <p:sp>
        <p:nvSpPr>
          <p:cNvPr id="15367" name="Rectangle 13"/>
          <p:cNvSpPr>
            <a:spLocks noChangeArrowheads="1"/>
          </p:cNvSpPr>
          <p:nvPr/>
        </p:nvSpPr>
        <p:spPr bwMode="auto">
          <a:xfrm>
            <a:off x="5921375" y="3130550"/>
            <a:ext cx="865188" cy="865188"/>
          </a:xfrm>
          <a:prstGeom prst="rect">
            <a:avLst/>
          </a:prstGeom>
          <a:solidFill>
            <a:schemeClr val="tx1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_tradnl" sz="2400">
                <a:solidFill>
                  <a:srgbClr val="000000"/>
                </a:solidFill>
              </a:rPr>
              <a:t>F1</a:t>
            </a:r>
            <a:endParaRPr lang="es-ES" sz="2400">
              <a:solidFill>
                <a:srgbClr val="000000"/>
              </a:solidFill>
            </a:endParaRPr>
          </a:p>
        </p:txBody>
      </p:sp>
      <p:sp>
        <p:nvSpPr>
          <p:cNvPr id="15368" name="Rectangle 17"/>
          <p:cNvSpPr>
            <a:spLocks noChangeArrowheads="1"/>
          </p:cNvSpPr>
          <p:nvPr/>
        </p:nvSpPr>
        <p:spPr bwMode="auto">
          <a:xfrm>
            <a:off x="7988300" y="3149600"/>
            <a:ext cx="865188" cy="865188"/>
          </a:xfrm>
          <a:prstGeom prst="rect">
            <a:avLst/>
          </a:prstGeom>
          <a:solidFill>
            <a:schemeClr val="tx1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_tradnl" sz="2400">
                <a:solidFill>
                  <a:srgbClr val="000000"/>
                </a:solidFill>
              </a:rPr>
              <a:t>F2</a:t>
            </a:r>
            <a:endParaRPr lang="es-ES" sz="2400">
              <a:solidFill>
                <a:srgbClr val="000000"/>
              </a:solidFill>
            </a:endParaRPr>
          </a:p>
        </p:txBody>
      </p:sp>
      <p:cxnSp>
        <p:nvCxnSpPr>
          <p:cNvPr id="15369" name="AutoShape 24"/>
          <p:cNvCxnSpPr>
            <a:cxnSpLocks noChangeShapeType="1"/>
            <a:stCxn id="15368" idx="2"/>
          </p:cNvCxnSpPr>
          <p:nvPr/>
        </p:nvCxnSpPr>
        <p:spPr bwMode="auto">
          <a:xfrm rot="16200000" flipV="1">
            <a:off x="4415632" y="23018"/>
            <a:ext cx="755650" cy="7256463"/>
          </a:xfrm>
          <a:prstGeom prst="bentConnector4">
            <a:avLst>
              <a:gd name="adj1" fmla="val -113676"/>
              <a:gd name="adj2" fmla="val 111417"/>
            </a:avLst>
          </a:prstGeom>
          <a:noFill/>
          <a:ln w="38100">
            <a:solidFill>
              <a:srgbClr val="00FFFF"/>
            </a:solidFill>
            <a:miter lim="800000"/>
            <a:headEnd/>
            <a:tailEnd type="triangle" w="med" len="med"/>
          </a:ln>
        </p:spPr>
      </p:cxnSp>
      <p:sp>
        <p:nvSpPr>
          <p:cNvPr id="15370" name="Rectangle 14"/>
          <p:cNvSpPr>
            <a:spLocks noChangeArrowheads="1"/>
          </p:cNvSpPr>
          <p:nvPr/>
        </p:nvSpPr>
        <p:spPr bwMode="auto">
          <a:xfrm>
            <a:off x="7210425" y="3228975"/>
            <a:ext cx="360363" cy="685800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5371" name="Oval 15"/>
          <p:cNvSpPr>
            <a:spLocks noChangeArrowheads="1"/>
          </p:cNvSpPr>
          <p:nvPr/>
        </p:nvSpPr>
        <p:spPr bwMode="auto">
          <a:xfrm>
            <a:off x="7283450" y="3455988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5372" name="Line 35"/>
          <p:cNvSpPr>
            <a:spLocks noChangeShapeType="1"/>
          </p:cNvSpPr>
          <p:nvPr/>
        </p:nvSpPr>
        <p:spPr bwMode="auto">
          <a:xfrm flipH="1">
            <a:off x="3160713" y="3278188"/>
            <a:ext cx="3175" cy="28575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373" name="Line 36"/>
          <p:cNvSpPr>
            <a:spLocks noChangeShapeType="1"/>
          </p:cNvSpPr>
          <p:nvPr/>
        </p:nvSpPr>
        <p:spPr bwMode="auto">
          <a:xfrm>
            <a:off x="3586163" y="3816350"/>
            <a:ext cx="931862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374" name="Line 38"/>
          <p:cNvSpPr>
            <a:spLocks noChangeShapeType="1"/>
          </p:cNvSpPr>
          <p:nvPr/>
        </p:nvSpPr>
        <p:spPr bwMode="auto">
          <a:xfrm>
            <a:off x="3167063" y="4044950"/>
            <a:ext cx="246062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375" name="Rectangle 39"/>
          <p:cNvSpPr>
            <a:spLocks noChangeArrowheads="1"/>
          </p:cNvSpPr>
          <p:nvPr/>
        </p:nvSpPr>
        <p:spPr bwMode="auto">
          <a:xfrm>
            <a:off x="2720975" y="3589338"/>
            <a:ext cx="865188" cy="865187"/>
          </a:xfrm>
          <a:prstGeom prst="rect">
            <a:avLst/>
          </a:prstGeom>
          <a:solidFill>
            <a:schemeClr val="tx1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_tradnl" sz="2400">
                <a:solidFill>
                  <a:srgbClr val="000000"/>
                </a:solidFill>
              </a:rPr>
              <a:t>ECC</a:t>
            </a:r>
            <a:endParaRPr lang="es-ES" sz="1600">
              <a:solidFill>
                <a:srgbClr val="000000"/>
              </a:solidFill>
            </a:endParaRPr>
          </a:p>
        </p:txBody>
      </p:sp>
      <p:sp>
        <p:nvSpPr>
          <p:cNvPr id="15376" name="Line 40"/>
          <p:cNvSpPr>
            <a:spLocks noChangeShapeType="1"/>
          </p:cNvSpPr>
          <p:nvPr/>
        </p:nvSpPr>
        <p:spPr bwMode="auto">
          <a:xfrm>
            <a:off x="3586163" y="4262438"/>
            <a:ext cx="1119187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7" name="Line 41"/>
          <p:cNvSpPr>
            <a:spLocks noChangeShapeType="1"/>
          </p:cNvSpPr>
          <p:nvPr/>
        </p:nvSpPr>
        <p:spPr bwMode="auto">
          <a:xfrm flipV="1">
            <a:off x="4686300" y="4071938"/>
            <a:ext cx="0" cy="19050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8" name="Line 16"/>
          <p:cNvSpPr>
            <a:spLocks noChangeShapeType="1"/>
          </p:cNvSpPr>
          <p:nvPr/>
        </p:nvSpPr>
        <p:spPr bwMode="auto">
          <a:xfrm flipV="1">
            <a:off x="4826000" y="3579813"/>
            <a:ext cx="110490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379" name="Freeform 42"/>
          <p:cNvSpPr>
            <a:spLocks/>
          </p:cNvSpPr>
          <p:nvPr/>
        </p:nvSpPr>
        <p:spPr bwMode="auto">
          <a:xfrm>
            <a:off x="4521200" y="2967038"/>
            <a:ext cx="304800" cy="1152525"/>
          </a:xfrm>
          <a:custGeom>
            <a:avLst/>
            <a:gdLst>
              <a:gd name="T0" fmla="*/ 0 w 192"/>
              <a:gd name="T1" fmla="*/ 0 h 1304"/>
              <a:gd name="T2" fmla="*/ 2147483647 w 192"/>
              <a:gd name="T3" fmla="*/ 2147483647 h 1304"/>
              <a:gd name="T4" fmla="*/ 2147483647 w 192"/>
              <a:gd name="T5" fmla="*/ 2147483647 h 1304"/>
              <a:gd name="T6" fmla="*/ 0 w 192"/>
              <a:gd name="T7" fmla="*/ 2147483647 h 1304"/>
              <a:gd name="T8" fmla="*/ 0 w 192"/>
              <a:gd name="T9" fmla="*/ 2147483647 h 13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2"/>
              <a:gd name="T16" fmla="*/ 0 h 1304"/>
              <a:gd name="T17" fmla="*/ 192 w 192"/>
              <a:gd name="T18" fmla="*/ 1304 h 130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2" h="1304">
                <a:moveTo>
                  <a:pt x="0" y="0"/>
                </a:moveTo>
                <a:lnTo>
                  <a:pt x="192" y="104"/>
                </a:lnTo>
                <a:lnTo>
                  <a:pt x="192" y="1208"/>
                </a:lnTo>
                <a:lnTo>
                  <a:pt x="0" y="1304"/>
                </a:lnTo>
                <a:lnTo>
                  <a:pt x="0" y="8"/>
                </a:lnTo>
              </a:path>
            </a:pathLst>
          </a:custGeom>
          <a:solidFill>
            <a:srgbClr val="C2461A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5380" name="Rectangle 41"/>
          <p:cNvSpPr>
            <a:spLocks noChangeArrowheads="1"/>
          </p:cNvSpPr>
          <p:nvPr/>
        </p:nvSpPr>
        <p:spPr bwMode="auto">
          <a:xfrm rot="-5400000">
            <a:off x="1031082" y="2820194"/>
            <a:ext cx="1214437" cy="911225"/>
          </a:xfrm>
          <a:prstGeom prst="rect">
            <a:avLst/>
          </a:prstGeom>
          <a:solidFill>
            <a:schemeClr val="tx1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 eaLnBrk="0" hangingPunct="0"/>
            <a:endParaRPr lang="es-ES" sz="2000">
              <a:solidFill>
                <a:srgbClr val="000000"/>
              </a:solidFill>
            </a:endParaRPr>
          </a:p>
        </p:txBody>
      </p:sp>
      <p:sp>
        <p:nvSpPr>
          <p:cNvPr id="15381" name="Rectangle 45"/>
          <p:cNvSpPr>
            <a:spLocks noChangeArrowheads="1"/>
          </p:cNvSpPr>
          <p:nvPr/>
        </p:nvSpPr>
        <p:spPr bwMode="auto">
          <a:xfrm rot="-5400000">
            <a:off x="1043782" y="3183731"/>
            <a:ext cx="1212850" cy="179387"/>
          </a:xfrm>
          <a:prstGeom prst="rect">
            <a:avLst/>
          </a:prstGeom>
          <a:solidFill>
            <a:srgbClr val="800000"/>
          </a:solidFill>
          <a:ln w="38100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pPr algn="ctr">
              <a:lnSpc>
                <a:spcPct val="127000"/>
              </a:lnSpc>
              <a:buClr>
                <a:srgbClr val="FFFFFF"/>
              </a:buClr>
              <a:buSzPct val="100000"/>
              <a:buFont typeface="Arial" charset="0"/>
              <a:buNone/>
            </a:pPr>
            <a:endParaRPr lang="es-ES" sz="2000">
              <a:solidFill>
                <a:schemeClr val="bg1"/>
              </a:solidFill>
            </a:endParaRPr>
          </a:p>
        </p:txBody>
      </p:sp>
      <p:sp>
        <p:nvSpPr>
          <p:cNvPr id="15382" name="Oval 46"/>
          <p:cNvSpPr>
            <a:spLocks noChangeArrowheads="1"/>
          </p:cNvSpPr>
          <p:nvPr/>
        </p:nvSpPr>
        <p:spPr bwMode="auto">
          <a:xfrm>
            <a:off x="1568450" y="3203575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5448" name="Rectangle 14"/>
          <p:cNvSpPr>
            <a:spLocks noChangeArrowheads="1"/>
          </p:cNvSpPr>
          <p:nvPr/>
        </p:nvSpPr>
        <p:spPr bwMode="auto">
          <a:xfrm>
            <a:off x="5122863" y="3221038"/>
            <a:ext cx="360362" cy="685800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5449" name="Oval 15"/>
          <p:cNvSpPr>
            <a:spLocks noChangeArrowheads="1"/>
          </p:cNvSpPr>
          <p:nvPr/>
        </p:nvSpPr>
        <p:spPr bwMode="auto">
          <a:xfrm>
            <a:off x="5195888" y="3448050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5385" name="Rectangle 56"/>
          <p:cNvSpPr>
            <a:spLocks noChangeArrowheads="1"/>
          </p:cNvSpPr>
          <p:nvPr/>
        </p:nvSpPr>
        <p:spPr bwMode="auto">
          <a:xfrm>
            <a:off x="914400" y="2205038"/>
            <a:ext cx="15160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ea typeface="PMingLiU" pitchFamily="18" charset="-120"/>
              </a:rPr>
              <a:t>REGFILE</a:t>
            </a:r>
            <a:endParaRPr lang="en-US" sz="2400" b="1"/>
          </a:p>
        </p:txBody>
      </p:sp>
      <p:sp>
        <p:nvSpPr>
          <p:cNvPr id="58" name="Rectangle 57"/>
          <p:cNvSpPr/>
          <p:nvPr/>
        </p:nvSpPr>
        <p:spPr>
          <a:xfrm rot="16200000">
            <a:off x="922338" y="3076575"/>
            <a:ext cx="914400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chemeClr val="accent4">
                    <a:lumMod val="10000"/>
                  </a:schemeClr>
                </a:solidFill>
                <a:ea typeface="PMingLiU" pitchFamily="18" charset="-120"/>
              </a:rPr>
              <a:t>READ</a:t>
            </a:r>
            <a:endParaRPr lang="en-US" sz="2000" b="1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 rot="16200000">
            <a:off x="1398587" y="3076576"/>
            <a:ext cx="1012825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chemeClr val="accent4">
                    <a:lumMod val="10000"/>
                  </a:schemeClr>
                </a:solidFill>
                <a:ea typeface="PMingLiU" pitchFamily="18" charset="-120"/>
              </a:rPr>
              <a:t>WRITE</a:t>
            </a:r>
            <a:endParaRPr lang="en-US" sz="2000" b="1" dirty="0">
              <a:solidFill>
                <a:schemeClr val="accent4">
                  <a:lumMod val="10000"/>
                </a:schemeClr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advTm="6708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54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154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48" grpId="0" animBg="1"/>
      <p:bldP spid="15449" grpId="0" animBg="1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Line 16"/>
          <p:cNvSpPr>
            <a:spLocks noChangeShapeType="1"/>
          </p:cNvSpPr>
          <p:nvPr/>
        </p:nvSpPr>
        <p:spPr bwMode="auto">
          <a:xfrm>
            <a:off x="6600825" y="3573463"/>
            <a:ext cx="137160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479425" y="273050"/>
            <a:ext cx="86645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s-ES_tradnl" sz="4000">
                <a:effectLst>
                  <a:outerShdw blurRad="38100" dist="38100" dir="2700000" algn="tl">
                    <a:srgbClr val="000000"/>
                  </a:outerShdw>
                </a:effectLst>
              </a:rPr>
              <a:t>Error Correction using Speculation</a:t>
            </a:r>
            <a:endParaRPr lang="es-ES" sz="40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6388" name="Line 5"/>
          <p:cNvSpPr>
            <a:spLocks noChangeShapeType="1"/>
          </p:cNvSpPr>
          <p:nvPr/>
        </p:nvSpPr>
        <p:spPr bwMode="auto">
          <a:xfrm rot="5400000">
            <a:off x="3307557" y="2072481"/>
            <a:ext cx="0" cy="2427287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389" name="Text Box 6"/>
          <p:cNvSpPr txBox="1">
            <a:spLocks noChangeArrowheads="1"/>
          </p:cNvSpPr>
          <p:nvPr/>
        </p:nvSpPr>
        <p:spPr bwMode="auto">
          <a:xfrm>
            <a:off x="419100" y="2743200"/>
            <a:ext cx="509588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zh-TW" sz="2000">
                <a:ea typeface="PMingLiU" pitchFamily="18" charset="-120"/>
              </a:rPr>
              <a:t>wd</a:t>
            </a:r>
            <a:endParaRPr lang="en-US" sz="2000"/>
          </a:p>
        </p:txBody>
      </p:sp>
      <p:sp>
        <p:nvSpPr>
          <p:cNvPr id="16390" name="Text Box 7"/>
          <p:cNvSpPr txBox="1">
            <a:spLocks noChangeArrowheads="1"/>
          </p:cNvSpPr>
          <p:nvPr/>
        </p:nvSpPr>
        <p:spPr bwMode="auto">
          <a:xfrm>
            <a:off x="2559050" y="2874963"/>
            <a:ext cx="409575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zh-TW" sz="2000">
                <a:ea typeface="PMingLiU" pitchFamily="18" charset="-120"/>
              </a:rPr>
              <a:t>rd</a:t>
            </a:r>
            <a:endParaRPr lang="en-US" sz="2000"/>
          </a:p>
        </p:txBody>
      </p:sp>
      <p:sp>
        <p:nvSpPr>
          <p:cNvPr id="16391" name="Rectangle 17"/>
          <p:cNvSpPr>
            <a:spLocks noChangeArrowheads="1"/>
          </p:cNvSpPr>
          <p:nvPr/>
        </p:nvSpPr>
        <p:spPr bwMode="auto">
          <a:xfrm>
            <a:off x="7988300" y="3149600"/>
            <a:ext cx="865188" cy="865188"/>
          </a:xfrm>
          <a:prstGeom prst="rect">
            <a:avLst/>
          </a:prstGeom>
          <a:solidFill>
            <a:schemeClr val="tx1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_tradnl" sz="2400">
                <a:solidFill>
                  <a:srgbClr val="000000"/>
                </a:solidFill>
              </a:rPr>
              <a:t>F2</a:t>
            </a:r>
            <a:endParaRPr lang="es-ES" sz="2400">
              <a:solidFill>
                <a:srgbClr val="000000"/>
              </a:solidFill>
            </a:endParaRPr>
          </a:p>
        </p:txBody>
      </p:sp>
      <p:cxnSp>
        <p:nvCxnSpPr>
          <p:cNvPr id="16392" name="AutoShape 24"/>
          <p:cNvCxnSpPr>
            <a:cxnSpLocks noChangeShapeType="1"/>
            <a:stCxn id="16391" idx="2"/>
          </p:cNvCxnSpPr>
          <p:nvPr/>
        </p:nvCxnSpPr>
        <p:spPr bwMode="auto">
          <a:xfrm rot="16200000" flipV="1">
            <a:off x="4415632" y="23018"/>
            <a:ext cx="755650" cy="7256463"/>
          </a:xfrm>
          <a:prstGeom prst="bentConnector4">
            <a:avLst>
              <a:gd name="adj1" fmla="val -113676"/>
              <a:gd name="adj2" fmla="val 111417"/>
            </a:avLst>
          </a:prstGeom>
          <a:noFill/>
          <a:ln w="38100">
            <a:solidFill>
              <a:srgbClr val="00FFFF"/>
            </a:solidFill>
            <a:miter lim="800000"/>
            <a:headEnd/>
            <a:tailEnd type="triangle" w="med" len="med"/>
          </a:ln>
        </p:spPr>
      </p:cxnSp>
      <p:sp>
        <p:nvSpPr>
          <p:cNvPr id="15374" name="Rectangle 14"/>
          <p:cNvSpPr>
            <a:spLocks noChangeArrowheads="1"/>
          </p:cNvSpPr>
          <p:nvPr/>
        </p:nvSpPr>
        <p:spPr bwMode="auto">
          <a:xfrm>
            <a:off x="7210425" y="3228975"/>
            <a:ext cx="360363" cy="685800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5375" name="Oval 15"/>
          <p:cNvSpPr>
            <a:spLocks noChangeArrowheads="1"/>
          </p:cNvSpPr>
          <p:nvPr/>
        </p:nvSpPr>
        <p:spPr bwMode="auto">
          <a:xfrm>
            <a:off x="7283450" y="3455988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6395" name="Line 35"/>
          <p:cNvSpPr>
            <a:spLocks noChangeShapeType="1"/>
          </p:cNvSpPr>
          <p:nvPr/>
        </p:nvSpPr>
        <p:spPr bwMode="auto">
          <a:xfrm flipH="1">
            <a:off x="3160713" y="3278188"/>
            <a:ext cx="3175" cy="28575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396" name="Line 36"/>
          <p:cNvSpPr>
            <a:spLocks noChangeShapeType="1"/>
          </p:cNvSpPr>
          <p:nvPr/>
        </p:nvSpPr>
        <p:spPr bwMode="auto">
          <a:xfrm>
            <a:off x="3586163" y="3816350"/>
            <a:ext cx="931862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397" name="Line 38"/>
          <p:cNvSpPr>
            <a:spLocks noChangeShapeType="1"/>
          </p:cNvSpPr>
          <p:nvPr/>
        </p:nvSpPr>
        <p:spPr bwMode="auto">
          <a:xfrm>
            <a:off x="3167063" y="4044950"/>
            <a:ext cx="246062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398" name="Rectangle 39"/>
          <p:cNvSpPr>
            <a:spLocks noChangeArrowheads="1"/>
          </p:cNvSpPr>
          <p:nvPr/>
        </p:nvSpPr>
        <p:spPr bwMode="auto">
          <a:xfrm>
            <a:off x="2720975" y="3589338"/>
            <a:ext cx="865188" cy="865187"/>
          </a:xfrm>
          <a:prstGeom prst="rect">
            <a:avLst/>
          </a:prstGeom>
          <a:solidFill>
            <a:schemeClr val="tx1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s-ES_tradnl" sz="2400">
                <a:solidFill>
                  <a:srgbClr val="000000"/>
                </a:solidFill>
              </a:rPr>
              <a:t>ECC</a:t>
            </a:r>
            <a:endParaRPr lang="es-ES" sz="1600">
              <a:solidFill>
                <a:srgbClr val="000000"/>
              </a:solidFill>
            </a:endParaRPr>
          </a:p>
        </p:txBody>
      </p:sp>
      <p:sp>
        <p:nvSpPr>
          <p:cNvPr id="16399" name="Rectangle 41"/>
          <p:cNvSpPr>
            <a:spLocks noChangeArrowheads="1"/>
          </p:cNvSpPr>
          <p:nvPr/>
        </p:nvSpPr>
        <p:spPr bwMode="auto">
          <a:xfrm rot="-5400000">
            <a:off x="1031082" y="2820194"/>
            <a:ext cx="1214437" cy="911225"/>
          </a:xfrm>
          <a:prstGeom prst="rect">
            <a:avLst/>
          </a:prstGeom>
          <a:solidFill>
            <a:schemeClr val="tx1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 eaLnBrk="0" hangingPunct="0"/>
            <a:endParaRPr lang="es-ES" sz="2000">
              <a:solidFill>
                <a:srgbClr val="000000"/>
              </a:solidFill>
            </a:endParaRPr>
          </a:p>
        </p:txBody>
      </p:sp>
      <p:sp>
        <p:nvSpPr>
          <p:cNvPr id="16400" name="Rectangle 45"/>
          <p:cNvSpPr>
            <a:spLocks noChangeArrowheads="1"/>
          </p:cNvSpPr>
          <p:nvPr/>
        </p:nvSpPr>
        <p:spPr bwMode="auto">
          <a:xfrm rot="-5400000">
            <a:off x="1043782" y="3183731"/>
            <a:ext cx="1212850" cy="179387"/>
          </a:xfrm>
          <a:prstGeom prst="rect">
            <a:avLst/>
          </a:prstGeom>
          <a:solidFill>
            <a:srgbClr val="800000"/>
          </a:solidFill>
          <a:ln w="38100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pPr algn="ctr">
              <a:lnSpc>
                <a:spcPct val="127000"/>
              </a:lnSpc>
              <a:buClr>
                <a:srgbClr val="FFFFFF"/>
              </a:buClr>
              <a:buSzPct val="100000"/>
              <a:buFont typeface="Arial" charset="0"/>
              <a:buNone/>
            </a:pPr>
            <a:endParaRPr lang="es-ES" sz="2000">
              <a:solidFill>
                <a:schemeClr val="bg1"/>
              </a:solidFill>
            </a:endParaRPr>
          </a:p>
        </p:txBody>
      </p:sp>
      <p:sp>
        <p:nvSpPr>
          <p:cNvPr id="16401" name="Oval 46"/>
          <p:cNvSpPr>
            <a:spLocks noChangeArrowheads="1"/>
          </p:cNvSpPr>
          <p:nvPr/>
        </p:nvSpPr>
        <p:spPr bwMode="auto">
          <a:xfrm>
            <a:off x="1568450" y="3203575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6402" name="Rectangle 56"/>
          <p:cNvSpPr>
            <a:spLocks noChangeArrowheads="1"/>
          </p:cNvSpPr>
          <p:nvPr/>
        </p:nvSpPr>
        <p:spPr bwMode="auto">
          <a:xfrm>
            <a:off x="914400" y="2205038"/>
            <a:ext cx="15160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ea typeface="PMingLiU" pitchFamily="18" charset="-120"/>
              </a:rPr>
              <a:t>REGFILE</a:t>
            </a:r>
            <a:endParaRPr lang="en-US" sz="2400" b="1"/>
          </a:p>
        </p:txBody>
      </p:sp>
      <p:sp>
        <p:nvSpPr>
          <p:cNvPr id="58" name="Rectangle 57"/>
          <p:cNvSpPr/>
          <p:nvPr/>
        </p:nvSpPr>
        <p:spPr>
          <a:xfrm rot="16200000">
            <a:off x="922338" y="3076575"/>
            <a:ext cx="914400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chemeClr val="accent4">
                    <a:lumMod val="10000"/>
                  </a:schemeClr>
                </a:solidFill>
                <a:ea typeface="PMingLiU" pitchFamily="18" charset="-120"/>
              </a:rPr>
              <a:t>READ</a:t>
            </a:r>
            <a:endParaRPr lang="en-US" sz="2000" b="1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 rot="16200000">
            <a:off x="1398587" y="3076576"/>
            <a:ext cx="1012825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chemeClr val="accent4">
                    <a:lumMod val="10000"/>
                  </a:schemeClr>
                </a:solidFill>
                <a:ea typeface="PMingLiU" pitchFamily="18" charset="-120"/>
              </a:rPr>
              <a:t>WRITE</a:t>
            </a:r>
            <a:endParaRPr lang="en-US" sz="2000" b="1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16405" name="Freeform 47"/>
          <p:cNvSpPr>
            <a:spLocks/>
          </p:cNvSpPr>
          <p:nvPr/>
        </p:nvSpPr>
        <p:spPr bwMode="auto">
          <a:xfrm>
            <a:off x="6532563" y="2962275"/>
            <a:ext cx="304800" cy="1152525"/>
          </a:xfrm>
          <a:custGeom>
            <a:avLst/>
            <a:gdLst>
              <a:gd name="T0" fmla="*/ 0 w 192"/>
              <a:gd name="T1" fmla="*/ 0 h 1304"/>
              <a:gd name="T2" fmla="*/ 2147483647 w 192"/>
              <a:gd name="T3" fmla="*/ 2147483647 h 1304"/>
              <a:gd name="T4" fmla="*/ 2147483647 w 192"/>
              <a:gd name="T5" fmla="*/ 2147483647 h 1304"/>
              <a:gd name="T6" fmla="*/ 0 w 192"/>
              <a:gd name="T7" fmla="*/ 2147483647 h 1304"/>
              <a:gd name="T8" fmla="*/ 0 w 192"/>
              <a:gd name="T9" fmla="*/ 2147483647 h 13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2"/>
              <a:gd name="T16" fmla="*/ 0 h 1304"/>
              <a:gd name="T17" fmla="*/ 192 w 192"/>
              <a:gd name="T18" fmla="*/ 1304 h 130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2" h="1304">
                <a:moveTo>
                  <a:pt x="0" y="0"/>
                </a:moveTo>
                <a:lnTo>
                  <a:pt x="192" y="104"/>
                </a:lnTo>
                <a:lnTo>
                  <a:pt x="192" y="1208"/>
                </a:lnTo>
                <a:lnTo>
                  <a:pt x="0" y="1304"/>
                </a:lnTo>
                <a:lnTo>
                  <a:pt x="0" y="8"/>
                </a:lnTo>
              </a:path>
            </a:pathLst>
          </a:custGeom>
          <a:solidFill>
            <a:srgbClr val="C2461A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6406" name="Line 53"/>
          <p:cNvSpPr>
            <a:spLocks noChangeShapeType="1"/>
          </p:cNvSpPr>
          <p:nvPr/>
        </p:nvSpPr>
        <p:spPr bwMode="auto">
          <a:xfrm>
            <a:off x="5002213" y="4238625"/>
            <a:ext cx="1704975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07" name="Line 54"/>
          <p:cNvSpPr>
            <a:spLocks noChangeShapeType="1"/>
          </p:cNvSpPr>
          <p:nvPr/>
        </p:nvSpPr>
        <p:spPr bwMode="auto">
          <a:xfrm flipV="1">
            <a:off x="6688138" y="4057650"/>
            <a:ext cx="0" cy="19050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08" name="Rectangle 56"/>
          <p:cNvSpPr>
            <a:spLocks noChangeArrowheads="1"/>
          </p:cNvSpPr>
          <p:nvPr/>
        </p:nvSpPr>
        <p:spPr bwMode="auto">
          <a:xfrm>
            <a:off x="4524375" y="2901950"/>
            <a:ext cx="865188" cy="1155700"/>
          </a:xfrm>
          <a:prstGeom prst="rect">
            <a:avLst/>
          </a:prstGeom>
          <a:solidFill>
            <a:srgbClr val="808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s-ES" sz="2400"/>
          </a:p>
        </p:txBody>
      </p:sp>
      <p:sp>
        <p:nvSpPr>
          <p:cNvPr id="16409" name="Line 57"/>
          <p:cNvSpPr>
            <a:spLocks noChangeShapeType="1"/>
          </p:cNvSpPr>
          <p:nvPr/>
        </p:nvSpPr>
        <p:spPr bwMode="auto">
          <a:xfrm>
            <a:off x="5389563" y="3816350"/>
            <a:ext cx="114935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410" name="Line 58"/>
          <p:cNvSpPr>
            <a:spLocks noChangeShapeType="1"/>
          </p:cNvSpPr>
          <p:nvPr/>
        </p:nvSpPr>
        <p:spPr bwMode="auto">
          <a:xfrm flipV="1">
            <a:off x="5389563" y="3216275"/>
            <a:ext cx="114935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411" name="Oval 59"/>
          <p:cNvSpPr>
            <a:spLocks noChangeArrowheads="1"/>
          </p:cNvSpPr>
          <p:nvPr/>
        </p:nvSpPr>
        <p:spPr bwMode="auto">
          <a:xfrm>
            <a:off x="4673600" y="3184525"/>
            <a:ext cx="600075" cy="638175"/>
          </a:xfrm>
          <a:prstGeom prst="ellipse">
            <a:avLst/>
          </a:prstGeom>
          <a:solidFill>
            <a:schemeClr val="tx1"/>
          </a:solidFill>
          <a:ln w="762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127000"/>
              </a:lnSpc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s-ES_tradnl" sz="2400">
                <a:solidFill>
                  <a:srgbClr val="000000"/>
                </a:solidFill>
              </a:rPr>
              <a:t>F1</a:t>
            </a: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16412" name="Text Box 60"/>
          <p:cNvSpPr txBox="1">
            <a:spLocks noChangeArrowheads="1"/>
          </p:cNvSpPr>
          <p:nvPr/>
        </p:nvSpPr>
        <p:spPr bwMode="auto">
          <a:xfrm>
            <a:off x="4584700" y="2543175"/>
            <a:ext cx="804863" cy="403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>
              <a:lnSpc>
                <a:spcPct val="127000"/>
              </a:lnSpc>
              <a:buClr>
                <a:srgbClr val="FFFFFF"/>
              </a:buClr>
              <a:buSzPct val="100000"/>
              <a:buFont typeface="Arial" charset="0"/>
              <a:buNone/>
            </a:pPr>
            <a:r>
              <a:rPr lang="en-US" sz="1600"/>
              <a:t>shared</a:t>
            </a:r>
          </a:p>
        </p:txBody>
      </p:sp>
      <p:sp>
        <p:nvSpPr>
          <p:cNvPr id="16413" name="Line 67"/>
          <p:cNvSpPr>
            <a:spLocks noChangeShapeType="1"/>
          </p:cNvSpPr>
          <p:nvPr/>
        </p:nvSpPr>
        <p:spPr bwMode="auto">
          <a:xfrm>
            <a:off x="3644900" y="4238625"/>
            <a:ext cx="1598613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" name="Rectangle 68"/>
          <p:cNvSpPr>
            <a:spLocks noChangeArrowheads="1"/>
          </p:cNvSpPr>
          <p:nvPr/>
        </p:nvSpPr>
        <p:spPr bwMode="auto">
          <a:xfrm>
            <a:off x="5786438" y="3544888"/>
            <a:ext cx="360362" cy="528637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46" name="Oval 69"/>
          <p:cNvSpPr>
            <a:spLocks noChangeArrowheads="1"/>
          </p:cNvSpPr>
          <p:nvPr/>
        </p:nvSpPr>
        <p:spPr bwMode="auto">
          <a:xfrm>
            <a:off x="5859463" y="3706813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47" name="Rectangle 70"/>
          <p:cNvSpPr>
            <a:spLocks noChangeArrowheads="1"/>
          </p:cNvSpPr>
          <p:nvPr/>
        </p:nvSpPr>
        <p:spPr bwMode="auto">
          <a:xfrm>
            <a:off x="5786438" y="3963988"/>
            <a:ext cx="360362" cy="528637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48" name="Oval 71"/>
          <p:cNvSpPr>
            <a:spLocks noChangeArrowheads="1"/>
          </p:cNvSpPr>
          <p:nvPr/>
        </p:nvSpPr>
        <p:spPr bwMode="auto">
          <a:xfrm>
            <a:off x="5859463" y="4130675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49" name="Rectangle 48"/>
          <p:cNvSpPr>
            <a:spLocks noChangeArrowheads="1"/>
          </p:cNvSpPr>
          <p:nvPr/>
        </p:nvSpPr>
        <p:spPr bwMode="auto">
          <a:xfrm>
            <a:off x="5786438" y="2935288"/>
            <a:ext cx="360362" cy="528637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50" name="Oval 49"/>
          <p:cNvSpPr>
            <a:spLocks noChangeArrowheads="1"/>
          </p:cNvSpPr>
          <p:nvPr/>
        </p:nvSpPr>
        <p:spPr bwMode="auto">
          <a:xfrm>
            <a:off x="5859463" y="3101975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51" name="Rectangle 40"/>
          <p:cNvSpPr>
            <a:spLocks noChangeArrowheads="1"/>
          </p:cNvSpPr>
          <p:nvPr/>
        </p:nvSpPr>
        <p:spPr bwMode="auto">
          <a:xfrm>
            <a:off x="3851275" y="3525838"/>
            <a:ext cx="360363" cy="581025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</p:spTree>
    <p:custDataLst>
      <p:tags r:id="rId1"/>
    </p:custDataLst>
  </p:cSld>
  <p:clrMapOvr>
    <a:masterClrMapping/>
  </p:clrMapOvr>
  <p:transition advTm="6708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4" grpId="0" animBg="1"/>
      <p:bldP spid="15375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elastic circuits now 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Need to live with time uncertainty</a:t>
            </a:r>
          </a:p>
          <a:p>
            <a:endParaRPr lang="en-US" dirty="0" smtClean="0"/>
          </a:p>
          <a:p>
            <a:r>
              <a:rPr lang="en-US" dirty="0" smtClean="0"/>
              <a:t>Need to formalize time uncertainty</a:t>
            </a:r>
          </a:p>
          <a:p>
            <a:pPr lvl="1"/>
            <a:r>
              <a:rPr lang="en-US" dirty="0" smtClean="0"/>
              <a:t>For synthesis</a:t>
            </a:r>
          </a:p>
          <a:p>
            <a:pPr lvl="1"/>
            <a:r>
              <a:rPr lang="en-US" dirty="0" smtClean="0"/>
              <a:t>For verification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Need for modularity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7053" name="Line 61"/>
          <p:cNvSpPr>
            <a:spLocks noChangeShapeType="1"/>
          </p:cNvSpPr>
          <p:nvPr/>
        </p:nvSpPr>
        <p:spPr bwMode="auto">
          <a:xfrm rot="5400000" flipV="1">
            <a:off x="6687344" y="2232819"/>
            <a:ext cx="0" cy="468312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29" name="Line 37"/>
          <p:cNvSpPr>
            <a:spLocks noChangeShapeType="1"/>
          </p:cNvSpPr>
          <p:nvPr/>
        </p:nvSpPr>
        <p:spPr bwMode="auto">
          <a:xfrm>
            <a:off x="7073900" y="2698750"/>
            <a:ext cx="0" cy="45561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49" name="Line 57"/>
          <p:cNvSpPr>
            <a:spLocks noChangeShapeType="1"/>
          </p:cNvSpPr>
          <p:nvPr/>
        </p:nvSpPr>
        <p:spPr bwMode="auto">
          <a:xfrm>
            <a:off x="5313363" y="3386138"/>
            <a:ext cx="446087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6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ea typeface="PMingLiU" pitchFamily="18" charset="-120"/>
              </a:rPr>
              <a:t>Pipelining using elasticity</a:t>
            </a:r>
            <a:endParaRPr lang="en-US"/>
          </a:p>
        </p:txBody>
      </p:sp>
      <p:sp>
        <p:nvSpPr>
          <p:cNvPr id="1877008" name="AutoShape 16"/>
          <p:cNvSpPr>
            <a:spLocks noChangeArrowheads="1"/>
          </p:cNvSpPr>
          <p:nvPr/>
        </p:nvSpPr>
        <p:spPr bwMode="auto">
          <a:xfrm rot="-5400000">
            <a:off x="3114676" y="3228975"/>
            <a:ext cx="1746250" cy="301625"/>
          </a:xfrm>
          <a:custGeom>
            <a:avLst/>
            <a:gdLst>
              <a:gd name="G0" fmla="+- 3455 0 0"/>
              <a:gd name="G1" fmla="+- 21600 0 3455"/>
              <a:gd name="G2" fmla="*/ 3455 1 2"/>
              <a:gd name="G3" fmla="+- 21600 0 G2"/>
              <a:gd name="G4" fmla="+/ 3455 21600 2"/>
              <a:gd name="G5" fmla="+/ G1 0 2"/>
              <a:gd name="G6" fmla="*/ 21600 21600 3455"/>
              <a:gd name="G7" fmla="*/ G6 1 2"/>
              <a:gd name="G8" fmla="+- 21600 0 G7"/>
              <a:gd name="G9" fmla="*/ 21600 1 2"/>
              <a:gd name="G10" fmla="+- 3455 0 G9"/>
              <a:gd name="G11" fmla="?: G10 G8 0"/>
              <a:gd name="G12" fmla="?: G10 G7 21600"/>
              <a:gd name="T0" fmla="*/ 19872 w 21600"/>
              <a:gd name="T1" fmla="*/ 10800 h 21600"/>
              <a:gd name="T2" fmla="*/ 10800 w 21600"/>
              <a:gd name="T3" fmla="*/ 21600 h 21600"/>
              <a:gd name="T4" fmla="*/ 1728 w 21600"/>
              <a:gd name="T5" fmla="*/ 10800 h 21600"/>
              <a:gd name="T6" fmla="*/ 10800 w 21600"/>
              <a:gd name="T7" fmla="*/ 0 h 21600"/>
              <a:gd name="T8" fmla="*/ 3528 w 21600"/>
              <a:gd name="T9" fmla="*/ 3528 h 21600"/>
              <a:gd name="T10" fmla="*/ 18072 w 21600"/>
              <a:gd name="T11" fmla="*/ 1807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55" y="21600"/>
                </a:lnTo>
                <a:lnTo>
                  <a:pt x="1814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0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en-US" b="0"/>
          </a:p>
        </p:txBody>
      </p:sp>
      <p:sp>
        <p:nvSpPr>
          <p:cNvPr id="1877009" name="Line 17"/>
          <p:cNvSpPr>
            <a:spLocks noChangeShapeType="1"/>
          </p:cNvSpPr>
          <p:nvPr/>
        </p:nvSpPr>
        <p:spPr bwMode="auto">
          <a:xfrm flipV="1">
            <a:off x="3244850" y="3813175"/>
            <a:ext cx="566738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10" name="Line 18"/>
          <p:cNvSpPr>
            <a:spLocks noChangeShapeType="1"/>
          </p:cNvSpPr>
          <p:nvPr/>
        </p:nvSpPr>
        <p:spPr bwMode="auto">
          <a:xfrm flipV="1">
            <a:off x="2149475" y="3813175"/>
            <a:ext cx="566738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11" name="Line 19"/>
          <p:cNvSpPr>
            <a:spLocks noChangeShapeType="1"/>
          </p:cNvSpPr>
          <p:nvPr/>
        </p:nvSpPr>
        <p:spPr bwMode="auto">
          <a:xfrm flipV="1">
            <a:off x="3244850" y="2889250"/>
            <a:ext cx="566738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12" name="Oval 20"/>
          <p:cNvSpPr>
            <a:spLocks noChangeArrowheads="1"/>
          </p:cNvSpPr>
          <p:nvPr/>
        </p:nvSpPr>
        <p:spPr bwMode="auto">
          <a:xfrm>
            <a:off x="2733675" y="2638425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A</a:t>
            </a:r>
          </a:p>
        </p:txBody>
      </p:sp>
      <p:sp>
        <p:nvSpPr>
          <p:cNvPr id="1877013" name="Oval 21"/>
          <p:cNvSpPr>
            <a:spLocks noChangeArrowheads="1"/>
          </p:cNvSpPr>
          <p:nvPr/>
        </p:nvSpPr>
        <p:spPr bwMode="auto">
          <a:xfrm>
            <a:off x="2733675" y="3552825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B2</a:t>
            </a:r>
          </a:p>
        </p:txBody>
      </p:sp>
      <p:sp>
        <p:nvSpPr>
          <p:cNvPr id="1877014" name="Oval 22"/>
          <p:cNvSpPr>
            <a:spLocks noChangeArrowheads="1"/>
          </p:cNvSpPr>
          <p:nvPr/>
        </p:nvSpPr>
        <p:spPr bwMode="auto">
          <a:xfrm>
            <a:off x="1638300" y="3552825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B1</a:t>
            </a:r>
          </a:p>
        </p:txBody>
      </p:sp>
      <p:sp>
        <p:nvSpPr>
          <p:cNvPr id="1877015" name="Freeform 23"/>
          <p:cNvSpPr>
            <a:spLocks/>
          </p:cNvSpPr>
          <p:nvPr/>
        </p:nvSpPr>
        <p:spPr bwMode="auto">
          <a:xfrm>
            <a:off x="981075" y="2886075"/>
            <a:ext cx="7181850" cy="2447925"/>
          </a:xfrm>
          <a:custGeom>
            <a:avLst/>
            <a:gdLst/>
            <a:ahLst/>
            <a:cxnLst>
              <a:cxn ang="0">
                <a:pos x="3939" y="633"/>
              </a:cxn>
              <a:cxn ang="0">
                <a:pos x="4524" y="633"/>
              </a:cxn>
              <a:cxn ang="0">
                <a:pos x="4524" y="1542"/>
              </a:cxn>
              <a:cxn ang="0">
                <a:pos x="0" y="1542"/>
              </a:cxn>
              <a:cxn ang="0">
                <a:pos x="0" y="0"/>
              </a:cxn>
              <a:cxn ang="0">
                <a:pos x="1092" y="0"/>
              </a:cxn>
            </a:cxnLst>
            <a:rect l="0" t="0" r="r" b="b"/>
            <a:pathLst>
              <a:path w="4524" h="1542">
                <a:moveTo>
                  <a:pt x="3939" y="633"/>
                </a:moveTo>
                <a:lnTo>
                  <a:pt x="4524" y="633"/>
                </a:lnTo>
                <a:lnTo>
                  <a:pt x="4524" y="1542"/>
                </a:lnTo>
                <a:lnTo>
                  <a:pt x="0" y="1542"/>
                </a:lnTo>
                <a:lnTo>
                  <a:pt x="0" y="0"/>
                </a:lnTo>
                <a:lnTo>
                  <a:pt x="1092" y="0"/>
                </a:lnTo>
              </a:path>
            </a:pathLst>
          </a:custGeom>
          <a:noFill/>
          <a:ln w="38100" cap="flat" cmpd="sng">
            <a:solidFill>
              <a:srgbClr val="FFFF00"/>
            </a:solidFill>
            <a:prstDash val="solid"/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77016" name="Line 24"/>
          <p:cNvSpPr>
            <a:spLocks noChangeShapeType="1"/>
          </p:cNvSpPr>
          <p:nvPr/>
        </p:nvSpPr>
        <p:spPr bwMode="auto">
          <a:xfrm flipV="1">
            <a:off x="977900" y="3813175"/>
            <a:ext cx="63341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17" name="Text Box 25"/>
          <p:cNvSpPr txBox="1">
            <a:spLocks noChangeArrowheads="1"/>
          </p:cNvSpPr>
          <p:nvPr/>
        </p:nvSpPr>
        <p:spPr bwMode="auto">
          <a:xfrm>
            <a:off x="204788" y="1352550"/>
            <a:ext cx="1604927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dirty="0" smtClean="0"/>
              <a:t>Retiming</a:t>
            </a:r>
            <a:endParaRPr lang="en-US" sz="2800" dirty="0"/>
          </a:p>
        </p:txBody>
      </p:sp>
      <p:sp>
        <p:nvSpPr>
          <p:cNvPr id="1877020" name="Line 28"/>
          <p:cNvSpPr>
            <a:spLocks noChangeShapeType="1"/>
          </p:cNvSpPr>
          <p:nvPr/>
        </p:nvSpPr>
        <p:spPr bwMode="auto">
          <a:xfrm>
            <a:off x="4164013" y="3381375"/>
            <a:ext cx="957262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22" name="Line 30"/>
          <p:cNvSpPr>
            <a:spLocks noChangeShapeType="1"/>
          </p:cNvSpPr>
          <p:nvPr/>
        </p:nvSpPr>
        <p:spPr bwMode="auto">
          <a:xfrm rot="5400000" flipV="1">
            <a:off x="6440488" y="2139950"/>
            <a:ext cx="0" cy="9652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23" name="Line 31"/>
          <p:cNvSpPr>
            <a:spLocks noChangeShapeType="1"/>
          </p:cNvSpPr>
          <p:nvPr/>
        </p:nvSpPr>
        <p:spPr bwMode="auto">
          <a:xfrm rot="5400000" flipV="1">
            <a:off x="6439694" y="1828007"/>
            <a:ext cx="0" cy="963612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24" name="Rectangle 32"/>
          <p:cNvSpPr>
            <a:spLocks noChangeArrowheads="1"/>
          </p:cNvSpPr>
          <p:nvPr/>
        </p:nvSpPr>
        <p:spPr bwMode="auto">
          <a:xfrm>
            <a:off x="6921500" y="2166938"/>
            <a:ext cx="303213" cy="531812"/>
          </a:xfrm>
          <a:prstGeom prst="rect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zh-TW" b="0">
                <a:ea typeface="PMingLiU" pitchFamily="18" charset="-120"/>
              </a:rPr>
              <a:t>=</a:t>
            </a:r>
            <a:endParaRPr lang="en-US" b="0"/>
          </a:p>
        </p:txBody>
      </p:sp>
      <p:sp>
        <p:nvSpPr>
          <p:cNvPr id="1877026" name="Line 34"/>
          <p:cNvSpPr>
            <a:spLocks noChangeShapeType="1"/>
          </p:cNvSpPr>
          <p:nvPr/>
        </p:nvSpPr>
        <p:spPr bwMode="auto">
          <a:xfrm>
            <a:off x="4859338" y="3362325"/>
            <a:ext cx="9525" cy="9493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27" name="Line 35"/>
          <p:cNvSpPr>
            <a:spLocks noChangeShapeType="1"/>
          </p:cNvSpPr>
          <p:nvPr/>
        </p:nvSpPr>
        <p:spPr bwMode="auto">
          <a:xfrm flipV="1">
            <a:off x="4851400" y="4292600"/>
            <a:ext cx="2070100" cy="635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28" name="AutoShape 36"/>
          <p:cNvSpPr>
            <a:spLocks noChangeArrowheads="1"/>
          </p:cNvSpPr>
          <p:nvPr/>
        </p:nvSpPr>
        <p:spPr bwMode="auto">
          <a:xfrm rot="-5400000">
            <a:off x="6200776" y="3724275"/>
            <a:ext cx="1746250" cy="301625"/>
          </a:xfrm>
          <a:custGeom>
            <a:avLst/>
            <a:gdLst>
              <a:gd name="G0" fmla="+- 3455 0 0"/>
              <a:gd name="G1" fmla="+- 21600 0 3455"/>
              <a:gd name="G2" fmla="*/ 3455 1 2"/>
              <a:gd name="G3" fmla="+- 21600 0 G2"/>
              <a:gd name="G4" fmla="+/ 3455 21600 2"/>
              <a:gd name="G5" fmla="+/ G1 0 2"/>
              <a:gd name="G6" fmla="*/ 21600 21600 3455"/>
              <a:gd name="G7" fmla="*/ G6 1 2"/>
              <a:gd name="G8" fmla="+- 21600 0 G7"/>
              <a:gd name="G9" fmla="*/ 21600 1 2"/>
              <a:gd name="G10" fmla="+- 3455 0 G9"/>
              <a:gd name="G11" fmla="?: G10 G8 0"/>
              <a:gd name="G12" fmla="?: G10 G7 21600"/>
              <a:gd name="T0" fmla="*/ 19872 w 21600"/>
              <a:gd name="T1" fmla="*/ 10800 h 21600"/>
              <a:gd name="T2" fmla="*/ 10800 w 21600"/>
              <a:gd name="T3" fmla="*/ 21600 h 21600"/>
              <a:gd name="T4" fmla="*/ 1728 w 21600"/>
              <a:gd name="T5" fmla="*/ 10800 h 21600"/>
              <a:gd name="T6" fmla="*/ 10800 w 21600"/>
              <a:gd name="T7" fmla="*/ 0 h 21600"/>
              <a:gd name="T8" fmla="*/ 3528 w 21600"/>
              <a:gd name="T9" fmla="*/ 3528 h 21600"/>
              <a:gd name="T10" fmla="*/ 18072 w 21600"/>
              <a:gd name="T11" fmla="*/ 1807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55" y="21600"/>
                </a:lnTo>
                <a:lnTo>
                  <a:pt x="1814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0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en-US" b="0"/>
          </a:p>
        </p:txBody>
      </p:sp>
      <p:sp>
        <p:nvSpPr>
          <p:cNvPr id="1877030" name="Line 38"/>
          <p:cNvSpPr>
            <a:spLocks noChangeShapeType="1"/>
          </p:cNvSpPr>
          <p:nvPr/>
        </p:nvSpPr>
        <p:spPr bwMode="auto">
          <a:xfrm flipV="1">
            <a:off x="6084888" y="3405188"/>
            <a:ext cx="836612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34" name="Text Box 42"/>
          <p:cNvSpPr txBox="1">
            <a:spLocks noChangeArrowheads="1"/>
          </p:cNvSpPr>
          <p:nvPr/>
        </p:nvSpPr>
        <p:spPr bwMode="auto">
          <a:xfrm>
            <a:off x="5100638" y="1968500"/>
            <a:ext cx="566737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wa’</a:t>
            </a:r>
            <a:endParaRPr lang="en-US" b="0">
              <a:solidFill>
                <a:srgbClr val="FFFF00"/>
              </a:solidFill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4562475" y="3001963"/>
            <a:ext cx="152400" cy="758825"/>
            <a:chOff x="4562475" y="3001963"/>
            <a:chExt cx="152400" cy="758825"/>
          </a:xfrm>
        </p:grpSpPr>
        <p:sp>
          <p:nvSpPr>
            <p:cNvPr id="1877025" name="Rectangle 33"/>
            <p:cNvSpPr>
              <a:spLocks noChangeArrowheads="1"/>
            </p:cNvSpPr>
            <p:nvPr/>
          </p:nvSpPr>
          <p:spPr bwMode="auto">
            <a:xfrm>
              <a:off x="4562475" y="3001963"/>
              <a:ext cx="152400" cy="75882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4000" b="0" baseline="7000">
                <a:latin typeface="Wingdings" pitchFamily="2" charset="2"/>
              </a:endParaRPr>
            </a:p>
          </p:txBody>
        </p:sp>
        <p:sp>
          <p:nvSpPr>
            <p:cNvPr id="1877035" name="Oval 43"/>
            <p:cNvSpPr>
              <a:spLocks noChangeArrowheads="1"/>
            </p:cNvSpPr>
            <p:nvPr/>
          </p:nvSpPr>
          <p:spPr bwMode="auto">
            <a:xfrm>
              <a:off x="4562475" y="3305175"/>
              <a:ext cx="150813" cy="152400"/>
            </a:xfrm>
            <a:prstGeom prst="ellipse">
              <a:avLst/>
            </a:prstGeom>
            <a:solidFill>
              <a:schemeClr val="tx1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77036" name="Rectangle 41"/>
          <p:cNvSpPr>
            <a:spLocks noChangeArrowheads="1"/>
          </p:cNvSpPr>
          <p:nvPr/>
        </p:nvSpPr>
        <p:spPr bwMode="auto">
          <a:xfrm rot="-5400000">
            <a:off x="5660232" y="2990056"/>
            <a:ext cx="1047750" cy="823913"/>
          </a:xfrm>
          <a:prstGeom prst="rect">
            <a:avLst/>
          </a:prstGeom>
          <a:solidFill>
            <a:schemeClr val="tx1"/>
          </a:solidFill>
          <a:ln w="38100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pPr algn="ctr" defTabSz="914400" eaLnBrk="0" hangingPunct="0">
              <a:lnSpc>
                <a:spcPct val="100000"/>
              </a:lnSpc>
              <a:buClrTx/>
              <a:buSzTx/>
              <a:buFontTx/>
              <a:buNone/>
            </a:pPr>
            <a:endParaRPr lang="es-ES" b="0">
              <a:solidFill>
                <a:srgbClr val="000000"/>
              </a:solidFill>
            </a:endParaRPr>
          </a:p>
        </p:txBody>
      </p:sp>
      <p:sp>
        <p:nvSpPr>
          <p:cNvPr id="1877037" name="Rectangle 45"/>
          <p:cNvSpPr>
            <a:spLocks noChangeArrowheads="1"/>
          </p:cNvSpPr>
          <p:nvPr/>
        </p:nvSpPr>
        <p:spPr bwMode="auto">
          <a:xfrm rot="-5400000">
            <a:off x="5671344" y="3318669"/>
            <a:ext cx="1046163" cy="161925"/>
          </a:xfrm>
          <a:prstGeom prst="rect">
            <a:avLst/>
          </a:prstGeom>
          <a:solidFill>
            <a:srgbClr val="FF0000"/>
          </a:solidFill>
          <a:ln w="38100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pPr algn="ctr" defTabSz="914400"/>
            <a:endParaRPr lang="es-ES" b="0"/>
          </a:p>
        </p:txBody>
      </p:sp>
      <p:sp>
        <p:nvSpPr>
          <p:cNvPr id="1877038" name="Oval 46"/>
          <p:cNvSpPr>
            <a:spLocks noChangeArrowheads="1"/>
          </p:cNvSpPr>
          <p:nvPr/>
        </p:nvSpPr>
        <p:spPr bwMode="auto">
          <a:xfrm>
            <a:off x="6121400" y="3330575"/>
            <a:ext cx="136525" cy="131763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</a:pPr>
            <a:endParaRPr lang="es-ES" sz="1800" b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rot="16200000">
            <a:off x="5996781" y="3207544"/>
            <a:ext cx="906463" cy="396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 dirty="0">
                <a:solidFill>
                  <a:schemeClr val="accent4">
                    <a:lumMod val="10000"/>
                  </a:schemeClr>
                </a:solidFill>
                <a:ea typeface="PMingLiU" pitchFamily="18" charset="-120"/>
              </a:rPr>
              <a:t>READ</a:t>
            </a:r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rot="16200000">
            <a:off x="5454651" y="3225800"/>
            <a:ext cx="1003300" cy="396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 dirty="0">
                <a:solidFill>
                  <a:schemeClr val="accent4">
                    <a:lumMod val="10000"/>
                  </a:schemeClr>
                </a:solidFill>
                <a:ea typeface="PMingLiU" pitchFamily="18" charset="-120"/>
              </a:rPr>
              <a:t>WRITE</a:t>
            </a:r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1877041" name="Text Box 49"/>
          <p:cNvSpPr txBox="1">
            <a:spLocks noChangeArrowheads="1"/>
          </p:cNvSpPr>
          <p:nvPr/>
        </p:nvSpPr>
        <p:spPr bwMode="auto">
          <a:xfrm>
            <a:off x="6246813" y="1636713"/>
            <a:ext cx="409575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ra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77042" name="Line 50"/>
          <p:cNvSpPr>
            <a:spLocks noChangeShapeType="1"/>
          </p:cNvSpPr>
          <p:nvPr/>
        </p:nvSpPr>
        <p:spPr bwMode="auto">
          <a:xfrm rot="5400000" flipV="1">
            <a:off x="6026150" y="2427288"/>
            <a:ext cx="823913" cy="15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43" name="Text Box 51"/>
          <p:cNvSpPr txBox="1">
            <a:spLocks noChangeArrowheads="1"/>
          </p:cNvSpPr>
          <p:nvPr/>
        </p:nvSpPr>
        <p:spPr bwMode="auto">
          <a:xfrm>
            <a:off x="5770563" y="1636713"/>
            <a:ext cx="509587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wa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77044" name="Line 52"/>
          <p:cNvSpPr>
            <a:spLocks noChangeShapeType="1"/>
          </p:cNvSpPr>
          <p:nvPr/>
        </p:nvSpPr>
        <p:spPr bwMode="auto">
          <a:xfrm rot="5400000" flipV="1">
            <a:off x="5549900" y="2427288"/>
            <a:ext cx="823913" cy="15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45" name="Rectangle 53"/>
          <p:cNvSpPr>
            <a:spLocks noChangeArrowheads="1"/>
          </p:cNvSpPr>
          <p:nvPr/>
        </p:nvSpPr>
        <p:spPr bwMode="auto">
          <a:xfrm rot="-5400000">
            <a:off x="5876925" y="1868488"/>
            <a:ext cx="171450" cy="596900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77046" name="Oval 54"/>
          <p:cNvSpPr>
            <a:spLocks noChangeArrowheads="1"/>
          </p:cNvSpPr>
          <p:nvPr/>
        </p:nvSpPr>
        <p:spPr bwMode="auto">
          <a:xfrm>
            <a:off x="5886450" y="2085975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77047" name="Rectangle 55"/>
          <p:cNvSpPr>
            <a:spLocks noChangeArrowheads="1"/>
          </p:cNvSpPr>
          <p:nvPr/>
        </p:nvSpPr>
        <p:spPr bwMode="auto">
          <a:xfrm>
            <a:off x="5133975" y="3011488"/>
            <a:ext cx="152400" cy="758825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4000" b="0" baseline="7000">
              <a:latin typeface="Wingdings" pitchFamily="2" charset="2"/>
            </a:endParaRPr>
          </a:p>
        </p:txBody>
      </p:sp>
      <p:sp>
        <p:nvSpPr>
          <p:cNvPr id="1877048" name="Oval 56"/>
          <p:cNvSpPr>
            <a:spLocks noChangeArrowheads="1"/>
          </p:cNvSpPr>
          <p:nvPr/>
        </p:nvSpPr>
        <p:spPr bwMode="auto">
          <a:xfrm>
            <a:off x="5133975" y="3314700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77051" name="Rectangle 59"/>
          <p:cNvSpPr>
            <a:spLocks noChangeArrowheads="1"/>
          </p:cNvSpPr>
          <p:nvPr/>
        </p:nvSpPr>
        <p:spPr bwMode="auto">
          <a:xfrm rot="-5400000">
            <a:off x="5867400" y="2154238"/>
            <a:ext cx="171450" cy="596900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77052" name="Oval 60"/>
          <p:cNvSpPr>
            <a:spLocks noChangeArrowheads="1"/>
          </p:cNvSpPr>
          <p:nvPr/>
        </p:nvSpPr>
        <p:spPr bwMode="auto">
          <a:xfrm>
            <a:off x="5876925" y="2371725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77054" name="Text Box 62"/>
          <p:cNvSpPr txBox="1">
            <a:spLocks noChangeArrowheads="1"/>
          </p:cNvSpPr>
          <p:nvPr/>
        </p:nvSpPr>
        <p:spPr bwMode="auto">
          <a:xfrm>
            <a:off x="5095875" y="2244725"/>
            <a:ext cx="623888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wa’’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77055" name="Line 63"/>
          <p:cNvSpPr>
            <a:spLocks noChangeShapeType="1"/>
          </p:cNvSpPr>
          <p:nvPr/>
        </p:nvSpPr>
        <p:spPr bwMode="auto">
          <a:xfrm>
            <a:off x="5507038" y="3376613"/>
            <a:ext cx="9525" cy="715962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56" name="Line 64"/>
          <p:cNvSpPr>
            <a:spLocks noChangeShapeType="1"/>
          </p:cNvSpPr>
          <p:nvPr/>
        </p:nvSpPr>
        <p:spPr bwMode="auto">
          <a:xfrm flipV="1">
            <a:off x="5522913" y="4068763"/>
            <a:ext cx="1398587" cy="15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52" name="Group 51"/>
          <p:cNvGrpSpPr/>
          <p:nvPr/>
        </p:nvGrpSpPr>
        <p:grpSpPr>
          <a:xfrm>
            <a:off x="4560125" y="3006545"/>
            <a:ext cx="152400" cy="758825"/>
            <a:chOff x="4562475" y="3001963"/>
            <a:chExt cx="152400" cy="758825"/>
          </a:xfrm>
        </p:grpSpPr>
        <p:sp>
          <p:nvSpPr>
            <p:cNvPr id="53" name="Rectangle 33"/>
            <p:cNvSpPr>
              <a:spLocks noChangeArrowheads="1"/>
            </p:cNvSpPr>
            <p:nvPr/>
          </p:nvSpPr>
          <p:spPr bwMode="auto">
            <a:xfrm>
              <a:off x="4562475" y="3001963"/>
              <a:ext cx="152400" cy="75882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4000" b="0" baseline="7000">
                <a:latin typeface="Wingdings" pitchFamily="2" charset="2"/>
              </a:endParaRPr>
            </a:p>
          </p:txBody>
        </p:sp>
        <p:sp>
          <p:nvSpPr>
            <p:cNvPr id="54" name="Oval 43"/>
            <p:cNvSpPr>
              <a:spLocks noChangeArrowheads="1"/>
            </p:cNvSpPr>
            <p:nvPr/>
          </p:nvSpPr>
          <p:spPr bwMode="auto">
            <a:xfrm>
              <a:off x="4562475" y="3305175"/>
              <a:ext cx="150813" cy="152400"/>
            </a:xfrm>
            <a:prstGeom prst="ellipse">
              <a:avLst/>
            </a:prstGeom>
            <a:solidFill>
              <a:schemeClr val="tx1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88758E-6 L -0.05556 -0.00116 L -0.08959 0.06361 L -0.4 0.06477 " pathEditMode="relative" ptsTypes="AAAA">
                                      <p:cBhvr>
                                        <p:cTn id="6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39348E-6 L -0.0526 -3.39348E-6 L -0.08941 -0.07309 L -0.40017 -0.07309 L -0.3993 0.06246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00" y="-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"/>
                                            </p:cond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 0.06477 L -0.4 0.28498 L 0.38611 0.28614 L 0.38611 0.07402 L 0.33559 0.07517 " pathEditMode="relative" ptsTypes="AAAAA">
                                      <p:cBhvr>
                                        <p:cTn id="11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7053" name="Line 61"/>
          <p:cNvSpPr>
            <a:spLocks noChangeShapeType="1"/>
          </p:cNvSpPr>
          <p:nvPr/>
        </p:nvSpPr>
        <p:spPr bwMode="auto">
          <a:xfrm rot="5400000" flipV="1">
            <a:off x="6687344" y="2232819"/>
            <a:ext cx="0" cy="468312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29" name="Line 37"/>
          <p:cNvSpPr>
            <a:spLocks noChangeShapeType="1"/>
          </p:cNvSpPr>
          <p:nvPr/>
        </p:nvSpPr>
        <p:spPr bwMode="auto">
          <a:xfrm>
            <a:off x="7073900" y="2698750"/>
            <a:ext cx="0" cy="45561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49" name="Line 57"/>
          <p:cNvSpPr>
            <a:spLocks noChangeShapeType="1"/>
          </p:cNvSpPr>
          <p:nvPr/>
        </p:nvSpPr>
        <p:spPr bwMode="auto">
          <a:xfrm>
            <a:off x="5313363" y="3386138"/>
            <a:ext cx="446087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6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ea typeface="PMingLiU" pitchFamily="18" charset="-120"/>
              </a:rPr>
              <a:t>Pipelining using elasticity</a:t>
            </a:r>
            <a:endParaRPr lang="en-US"/>
          </a:p>
        </p:txBody>
      </p:sp>
      <p:sp>
        <p:nvSpPr>
          <p:cNvPr id="1877008" name="AutoShape 16"/>
          <p:cNvSpPr>
            <a:spLocks noChangeArrowheads="1"/>
          </p:cNvSpPr>
          <p:nvPr/>
        </p:nvSpPr>
        <p:spPr bwMode="auto">
          <a:xfrm rot="-5400000">
            <a:off x="3114676" y="3228975"/>
            <a:ext cx="1746250" cy="301625"/>
          </a:xfrm>
          <a:custGeom>
            <a:avLst/>
            <a:gdLst>
              <a:gd name="G0" fmla="+- 3455 0 0"/>
              <a:gd name="G1" fmla="+- 21600 0 3455"/>
              <a:gd name="G2" fmla="*/ 3455 1 2"/>
              <a:gd name="G3" fmla="+- 21600 0 G2"/>
              <a:gd name="G4" fmla="+/ 3455 21600 2"/>
              <a:gd name="G5" fmla="+/ G1 0 2"/>
              <a:gd name="G6" fmla="*/ 21600 21600 3455"/>
              <a:gd name="G7" fmla="*/ G6 1 2"/>
              <a:gd name="G8" fmla="+- 21600 0 G7"/>
              <a:gd name="G9" fmla="*/ 21600 1 2"/>
              <a:gd name="G10" fmla="+- 3455 0 G9"/>
              <a:gd name="G11" fmla="?: G10 G8 0"/>
              <a:gd name="G12" fmla="?: G10 G7 21600"/>
              <a:gd name="T0" fmla="*/ 19872 w 21600"/>
              <a:gd name="T1" fmla="*/ 10800 h 21600"/>
              <a:gd name="T2" fmla="*/ 10800 w 21600"/>
              <a:gd name="T3" fmla="*/ 21600 h 21600"/>
              <a:gd name="T4" fmla="*/ 1728 w 21600"/>
              <a:gd name="T5" fmla="*/ 10800 h 21600"/>
              <a:gd name="T6" fmla="*/ 10800 w 21600"/>
              <a:gd name="T7" fmla="*/ 0 h 21600"/>
              <a:gd name="T8" fmla="*/ 3528 w 21600"/>
              <a:gd name="T9" fmla="*/ 3528 h 21600"/>
              <a:gd name="T10" fmla="*/ 18072 w 21600"/>
              <a:gd name="T11" fmla="*/ 1807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55" y="21600"/>
                </a:lnTo>
                <a:lnTo>
                  <a:pt x="1814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0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en-US" b="0"/>
          </a:p>
        </p:txBody>
      </p:sp>
      <p:sp>
        <p:nvSpPr>
          <p:cNvPr id="1877009" name="Line 17"/>
          <p:cNvSpPr>
            <a:spLocks noChangeShapeType="1"/>
          </p:cNvSpPr>
          <p:nvPr/>
        </p:nvSpPr>
        <p:spPr bwMode="auto">
          <a:xfrm flipV="1">
            <a:off x="3244850" y="3813175"/>
            <a:ext cx="566738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10" name="Line 18"/>
          <p:cNvSpPr>
            <a:spLocks noChangeShapeType="1"/>
          </p:cNvSpPr>
          <p:nvPr/>
        </p:nvSpPr>
        <p:spPr bwMode="auto">
          <a:xfrm flipV="1">
            <a:off x="2149475" y="3813175"/>
            <a:ext cx="566738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11" name="Line 19"/>
          <p:cNvSpPr>
            <a:spLocks noChangeShapeType="1"/>
          </p:cNvSpPr>
          <p:nvPr/>
        </p:nvSpPr>
        <p:spPr bwMode="auto">
          <a:xfrm flipV="1">
            <a:off x="3244850" y="2889250"/>
            <a:ext cx="566738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12" name="Oval 20"/>
          <p:cNvSpPr>
            <a:spLocks noChangeArrowheads="1"/>
          </p:cNvSpPr>
          <p:nvPr/>
        </p:nvSpPr>
        <p:spPr bwMode="auto">
          <a:xfrm>
            <a:off x="2733675" y="2638425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A</a:t>
            </a:r>
          </a:p>
        </p:txBody>
      </p:sp>
      <p:sp>
        <p:nvSpPr>
          <p:cNvPr id="1877013" name="Oval 21"/>
          <p:cNvSpPr>
            <a:spLocks noChangeArrowheads="1"/>
          </p:cNvSpPr>
          <p:nvPr/>
        </p:nvSpPr>
        <p:spPr bwMode="auto">
          <a:xfrm>
            <a:off x="2733675" y="3552825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B2</a:t>
            </a:r>
          </a:p>
        </p:txBody>
      </p:sp>
      <p:sp>
        <p:nvSpPr>
          <p:cNvPr id="1877014" name="Oval 22"/>
          <p:cNvSpPr>
            <a:spLocks noChangeArrowheads="1"/>
          </p:cNvSpPr>
          <p:nvPr/>
        </p:nvSpPr>
        <p:spPr bwMode="auto">
          <a:xfrm>
            <a:off x="1638300" y="3552825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B1</a:t>
            </a:r>
          </a:p>
        </p:txBody>
      </p:sp>
      <p:sp>
        <p:nvSpPr>
          <p:cNvPr id="1877015" name="Freeform 23"/>
          <p:cNvSpPr>
            <a:spLocks/>
          </p:cNvSpPr>
          <p:nvPr/>
        </p:nvSpPr>
        <p:spPr bwMode="auto">
          <a:xfrm>
            <a:off x="981075" y="2886075"/>
            <a:ext cx="7181850" cy="2447925"/>
          </a:xfrm>
          <a:custGeom>
            <a:avLst/>
            <a:gdLst/>
            <a:ahLst/>
            <a:cxnLst>
              <a:cxn ang="0">
                <a:pos x="3939" y="633"/>
              </a:cxn>
              <a:cxn ang="0">
                <a:pos x="4524" y="633"/>
              </a:cxn>
              <a:cxn ang="0">
                <a:pos x="4524" y="1542"/>
              </a:cxn>
              <a:cxn ang="0">
                <a:pos x="0" y="1542"/>
              </a:cxn>
              <a:cxn ang="0">
                <a:pos x="0" y="0"/>
              </a:cxn>
              <a:cxn ang="0">
                <a:pos x="1092" y="0"/>
              </a:cxn>
            </a:cxnLst>
            <a:rect l="0" t="0" r="r" b="b"/>
            <a:pathLst>
              <a:path w="4524" h="1542">
                <a:moveTo>
                  <a:pt x="3939" y="633"/>
                </a:moveTo>
                <a:lnTo>
                  <a:pt x="4524" y="633"/>
                </a:lnTo>
                <a:lnTo>
                  <a:pt x="4524" y="1542"/>
                </a:lnTo>
                <a:lnTo>
                  <a:pt x="0" y="1542"/>
                </a:lnTo>
                <a:lnTo>
                  <a:pt x="0" y="0"/>
                </a:lnTo>
                <a:lnTo>
                  <a:pt x="1092" y="0"/>
                </a:lnTo>
              </a:path>
            </a:pathLst>
          </a:custGeom>
          <a:noFill/>
          <a:ln w="38100" cap="flat" cmpd="sng">
            <a:solidFill>
              <a:srgbClr val="FFFF00"/>
            </a:solidFill>
            <a:prstDash val="solid"/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77016" name="Line 24"/>
          <p:cNvSpPr>
            <a:spLocks noChangeShapeType="1"/>
          </p:cNvSpPr>
          <p:nvPr/>
        </p:nvSpPr>
        <p:spPr bwMode="auto">
          <a:xfrm flipV="1">
            <a:off x="977900" y="3813175"/>
            <a:ext cx="63341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20" name="Line 28"/>
          <p:cNvSpPr>
            <a:spLocks noChangeShapeType="1"/>
          </p:cNvSpPr>
          <p:nvPr/>
        </p:nvSpPr>
        <p:spPr bwMode="auto">
          <a:xfrm>
            <a:off x="4164013" y="3381375"/>
            <a:ext cx="957262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22" name="Line 30"/>
          <p:cNvSpPr>
            <a:spLocks noChangeShapeType="1"/>
          </p:cNvSpPr>
          <p:nvPr/>
        </p:nvSpPr>
        <p:spPr bwMode="auto">
          <a:xfrm rot="5400000" flipV="1">
            <a:off x="6440488" y="2139950"/>
            <a:ext cx="0" cy="9652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23" name="Line 31"/>
          <p:cNvSpPr>
            <a:spLocks noChangeShapeType="1"/>
          </p:cNvSpPr>
          <p:nvPr/>
        </p:nvSpPr>
        <p:spPr bwMode="auto">
          <a:xfrm rot="5400000" flipV="1">
            <a:off x="6439694" y="1828007"/>
            <a:ext cx="0" cy="963612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24" name="Rectangle 32"/>
          <p:cNvSpPr>
            <a:spLocks noChangeArrowheads="1"/>
          </p:cNvSpPr>
          <p:nvPr/>
        </p:nvSpPr>
        <p:spPr bwMode="auto">
          <a:xfrm>
            <a:off x="6921500" y="2166938"/>
            <a:ext cx="303213" cy="531812"/>
          </a:xfrm>
          <a:prstGeom prst="rect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zh-TW" b="0">
                <a:ea typeface="PMingLiU" pitchFamily="18" charset="-120"/>
              </a:rPr>
              <a:t>=</a:t>
            </a:r>
            <a:endParaRPr lang="en-US" b="0"/>
          </a:p>
        </p:txBody>
      </p:sp>
      <p:sp>
        <p:nvSpPr>
          <p:cNvPr id="1877026" name="Line 34"/>
          <p:cNvSpPr>
            <a:spLocks noChangeShapeType="1"/>
          </p:cNvSpPr>
          <p:nvPr/>
        </p:nvSpPr>
        <p:spPr bwMode="auto">
          <a:xfrm>
            <a:off x="4859338" y="3362325"/>
            <a:ext cx="9525" cy="9493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27" name="Line 35"/>
          <p:cNvSpPr>
            <a:spLocks noChangeShapeType="1"/>
          </p:cNvSpPr>
          <p:nvPr/>
        </p:nvSpPr>
        <p:spPr bwMode="auto">
          <a:xfrm flipV="1">
            <a:off x="4851400" y="4292600"/>
            <a:ext cx="2070100" cy="635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28" name="AutoShape 36"/>
          <p:cNvSpPr>
            <a:spLocks noChangeArrowheads="1"/>
          </p:cNvSpPr>
          <p:nvPr/>
        </p:nvSpPr>
        <p:spPr bwMode="auto">
          <a:xfrm rot="-5400000">
            <a:off x="6200776" y="3724275"/>
            <a:ext cx="1746250" cy="301625"/>
          </a:xfrm>
          <a:custGeom>
            <a:avLst/>
            <a:gdLst>
              <a:gd name="G0" fmla="+- 3455 0 0"/>
              <a:gd name="G1" fmla="+- 21600 0 3455"/>
              <a:gd name="G2" fmla="*/ 3455 1 2"/>
              <a:gd name="G3" fmla="+- 21600 0 G2"/>
              <a:gd name="G4" fmla="+/ 3455 21600 2"/>
              <a:gd name="G5" fmla="+/ G1 0 2"/>
              <a:gd name="G6" fmla="*/ 21600 21600 3455"/>
              <a:gd name="G7" fmla="*/ G6 1 2"/>
              <a:gd name="G8" fmla="+- 21600 0 G7"/>
              <a:gd name="G9" fmla="*/ 21600 1 2"/>
              <a:gd name="G10" fmla="+- 3455 0 G9"/>
              <a:gd name="G11" fmla="?: G10 G8 0"/>
              <a:gd name="G12" fmla="?: G10 G7 21600"/>
              <a:gd name="T0" fmla="*/ 19872 w 21600"/>
              <a:gd name="T1" fmla="*/ 10800 h 21600"/>
              <a:gd name="T2" fmla="*/ 10800 w 21600"/>
              <a:gd name="T3" fmla="*/ 21600 h 21600"/>
              <a:gd name="T4" fmla="*/ 1728 w 21600"/>
              <a:gd name="T5" fmla="*/ 10800 h 21600"/>
              <a:gd name="T6" fmla="*/ 10800 w 21600"/>
              <a:gd name="T7" fmla="*/ 0 h 21600"/>
              <a:gd name="T8" fmla="*/ 3528 w 21600"/>
              <a:gd name="T9" fmla="*/ 3528 h 21600"/>
              <a:gd name="T10" fmla="*/ 18072 w 21600"/>
              <a:gd name="T11" fmla="*/ 1807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55" y="21600"/>
                </a:lnTo>
                <a:lnTo>
                  <a:pt x="1814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0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en-US" b="0"/>
          </a:p>
        </p:txBody>
      </p:sp>
      <p:sp>
        <p:nvSpPr>
          <p:cNvPr id="1877030" name="Line 38"/>
          <p:cNvSpPr>
            <a:spLocks noChangeShapeType="1"/>
          </p:cNvSpPr>
          <p:nvPr/>
        </p:nvSpPr>
        <p:spPr bwMode="auto">
          <a:xfrm flipV="1">
            <a:off x="6084888" y="3405188"/>
            <a:ext cx="836612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34" name="Text Box 42"/>
          <p:cNvSpPr txBox="1">
            <a:spLocks noChangeArrowheads="1"/>
          </p:cNvSpPr>
          <p:nvPr/>
        </p:nvSpPr>
        <p:spPr bwMode="auto">
          <a:xfrm>
            <a:off x="5100638" y="1968500"/>
            <a:ext cx="566737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wa’</a:t>
            </a:r>
            <a:endParaRPr lang="en-US" b="0">
              <a:solidFill>
                <a:srgbClr val="FFFF00"/>
              </a:solidFill>
            </a:endParaRPr>
          </a:p>
        </p:txBody>
      </p:sp>
      <p:grpSp>
        <p:nvGrpSpPr>
          <p:cNvPr id="2" name="Group 50"/>
          <p:cNvGrpSpPr/>
          <p:nvPr/>
        </p:nvGrpSpPr>
        <p:grpSpPr>
          <a:xfrm>
            <a:off x="7633291" y="3503976"/>
            <a:ext cx="152400" cy="758825"/>
            <a:chOff x="4562475" y="3001963"/>
            <a:chExt cx="152400" cy="758825"/>
          </a:xfrm>
        </p:grpSpPr>
        <p:sp>
          <p:nvSpPr>
            <p:cNvPr id="1877025" name="Rectangle 33"/>
            <p:cNvSpPr>
              <a:spLocks noChangeArrowheads="1"/>
            </p:cNvSpPr>
            <p:nvPr/>
          </p:nvSpPr>
          <p:spPr bwMode="auto">
            <a:xfrm>
              <a:off x="4562475" y="3001963"/>
              <a:ext cx="152400" cy="75882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4000" b="0" baseline="7000">
                <a:latin typeface="Wingdings" pitchFamily="2" charset="2"/>
              </a:endParaRPr>
            </a:p>
          </p:txBody>
        </p:sp>
        <p:sp>
          <p:nvSpPr>
            <p:cNvPr id="1877035" name="Oval 43"/>
            <p:cNvSpPr>
              <a:spLocks noChangeArrowheads="1"/>
            </p:cNvSpPr>
            <p:nvPr/>
          </p:nvSpPr>
          <p:spPr bwMode="auto">
            <a:xfrm>
              <a:off x="4562475" y="3305175"/>
              <a:ext cx="150813" cy="152400"/>
            </a:xfrm>
            <a:prstGeom prst="ellipse">
              <a:avLst/>
            </a:prstGeom>
            <a:solidFill>
              <a:schemeClr val="tx1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77036" name="Rectangle 41"/>
          <p:cNvSpPr>
            <a:spLocks noChangeArrowheads="1"/>
          </p:cNvSpPr>
          <p:nvPr/>
        </p:nvSpPr>
        <p:spPr bwMode="auto">
          <a:xfrm rot="-5400000">
            <a:off x="5660232" y="2990056"/>
            <a:ext cx="1047750" cy="823913"/>
          </a:xfrm>
          <a:prstGeom prst="rect">
            <a:avLst/>
          </a:prstGeom>
          <a:solidFill>
            <a:schemeClr val="tx1"/>
          </a:solidFill>
          <a:ln w="38100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pPr algn="ctr" defTabSz="914400" eaLnBrk="0" hangingPunct="0">
              <a:lnSpc>
                <a:spcPct val="100000"/>
              </a:lnSpc>
              <a:buClrTx/>
              <a:buSzTx/>
              <a:buFontTx/>
              <a:buNone/>
            </a:pPr>
            <a:endParaRPr lang="es-ES" b="0">
              <a:solidFill>
                <a:srgbClr val="000000"/>
              </a:solidFill>
            </a:endParaRPr>
          </a:p>
        </p:txBody>
      </p:sp>
      <p:sp>
        <p:nvSpPr>
          <p:cNvPr id="1877037" name="Rectangle 45"/>
          <p:cNvSpPr>
            <a:spLocks noChangeArrowheads="1"/>
          </p:cNvSpPr>
          <p:nvPr/>
        </p:nvSpPr>
        <p:spPr bwMode="auto">
          <a:xfrm rot="-5400000">
            <a:off x="5671344" y="3318669"/>
            <a:ext cx="1046163" cy="161925"/>
          </a:xfrm>
          <a:prstGeom prst="rect">
            <a:avLst/>
          </a:prstGeom>
          <a:solidFill>
            <a:srgbClr val="FF0000"/>
          </a:solidFill>
          <a:ln w="38100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pPr algn="ctr" defTabSz="914400"/>
            <a:endParaRPr lang="es-ES" b="0"/>
          </a:p>
        </p:txBody>
      </p:sp>
      <p:sp>
        <p:nvSpPr>
          <p:cNvPr id="1877038" name="Oval 46"/>
          <p:cNvSpPr>
            <a:spLocks noChangeArrowheads="1"/>
          </p:cNvSpPr>
          <p:nvPr/>
        </p:nvSpPr>
        <p:spPr bwMode="auto">
          <a:xfrm>
            <a:off x="6121400" y="3330575"/>
            <a:ext cx="136525" cy="131763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</a:pPr>
            <a:endParaRPr lang="es-ES" sz="1800" b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rot="16200000">
            <a:off x="5996781" y="3207544"/>
            <a:ext cx="906463" cy="396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 dirty="0">
                <a:solidFill>
                  <a:schemeClr val="accent4">
                    <a:lumMod val="10000"/>
                  </a:schemeClr>
                </a:solidFill>
                <a:ea typeface="PMingLiU" pitchFamily="18" charset="-120"/>
              </a:rPr>
              <a:t>READ</a:t>
            </a:r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rot="16200000">
            <a:off x="5454651" y="3225800"/>
            <a:ext cx="1003300" cy="396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 dirty="0">
                <a:solidFill>
                  <a:schemeClr val="accent4">
                    <a:lumMod val="10000"/>
                  </a:schemeClr>
                </a:solidFill>
                <a:ea typeface="PMingLiU" pitchFamily="18" charset="-120"/>
              </a:rPr>
              <a:t>WRITE</a:t>
            </a:r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1877041" name="Text Box 49"/>
          <p:cNvSpPr txBox="1">
            <a:spLocks noChangeArrowheads="1"/>
          </p:cNvSpPr>
          <p:nvPr/>
        </p:nvSpPr>
        <p:spPr bwMode="auto">
          <a:xfrm>
            <a:off x="6246813" y="1636713"/>
            <a:ext cx="409575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ra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77042" name="Line 50"/>
          <p:cNvSpPr>
            <a:spLocks noChangeShapeType="1"/>
          </p:cNvSpPr>
          <p:nvPr/>
        </p:nvSpPr>
        <p:spPr bwMode="auto">
          <a:xfrm rot="5400000" flipV="1">
            <a:off x="6026150" y="2427288"/>
            <a:ext cx="823913" cy="15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43" name="Text Box 51"/>
          <p:cNvSpPr txBox="1">
            <a:spLocks noChangeArrowheads="1"/>
          </p:cNvSpPr>
          <p:nvPr/>
        </p:nvSpPr>
        <p:spPr bwMode="auto">
          <a:xfrm>
            <a:off x="5770563" y="1636713"/>
            <a:ext cx="509587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wa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77044" name="Line 52"/>
          <p:cNvSpPr>
            <a:spLocks noChangeShapeType="1"/>
          </p:cNvSpPr>
          <p:nvPr/>
        </p:nvSpPr>
        <p:spPr bwMode="auto">
          <a:xfrm rot="5400000" flipV="1">
            <a:off x="5549900" y="2427288"/>
            <a:ext cx="823913" cy="15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45" name="Rectangle 53"/>
          <p:cNvSpPr>
            <a:spLocks noChangeArrowheads="1"/>
          </p:cNvSpPr>
          <p:nvPr/>
        </p:nvSpPr>
        <p:spPr bwMode="auto">
          <a:xfrm rot="-5400000">
            <a:off x="5876925" y="1868488"/>
            <a:ext cx="171450" cy="596900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77046" name="Oval 54"/>
          <p:cNvSpPr>
            <a:spLocks noChangeArrowheads="1"/>
          </p:cNvSpPr>
          <p:nvPr/>
        </p:nvSpPr>
        <p:spPr bwMode="auto">
          <a:xfrm>
            <a:off x="5886450" y="2085975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77047" name="Rectangle 55"/>
          <p:cNvSpPr>
            <a:spLocks noChangeArrowheads="1"/>
          </p:cNvSpPr>
          <p:nvPr/>
        </p:nvSpPr>
        <p:spPr bwMode="auto">
          <a:xfrm>
            <a:off x="5133975" y="3011488"/>
            <a:ext cx="152400" cy="758825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4000" b="0" baseline="7000">
              <a:latin typeface="Wingdings" pitchFamily="2" charset="2"/>
            </a:endParaRPr>
          </a:p>
        </p:txBody>
      </p:sp>
      <p:sp>
        <p:nvSpPr>
          <p:cNvPr id="1877048" name="Oval 56"/>
          <p:cNvSpPr>
            <a:spLocks noChangeArrowheads="1"/>
          </p:cNvSpPr>
          <p:nvPr/>
        </p:nvSpPr>
        <p:spPr bwMode="auto">
          <a:xfrm>
            <a:off x="5133975" y="3314700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77051" name="Rectangle 59"/>
          <p:cNvSpPr>
            <a:spLocks noChangeArrowheads="1"/>
          </p:cNvSpPr>
          <p:nvPr/>
        </p:nvSpPr>
        <p:spPr bwMode="auto">
          <a:xfrm rot="-5400000">
            <a:off x="5867400" y="2154238"/>
            <a:ext cx="171450" cy="596900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77052" name="Oval 60"/>
          <p:cNvSpPr>
            <a:spLocks noChangeArrowheads="1"/>
          </p:cNvSpPr>
          <p:nvPr/>
        </p:nvSpPr>
        <p:spPr bwMode="auto">
          <a:xfrm>
            <a:off x="5876925" y="2371725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77054" name="Text Box 62"/>
          <p:cNvSpPr txBox="1">
            <a:spLocks noChangeArrowheads="1"/>
          </p:cNvSpPr>
          <p:nvPr/>
        </p:nvSpPr>
        <p:spPr bwMode="auto">
          <a:xfrm>
            <a:off x="5095875" y="2244725"/>
            <a:ext cx="623888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wa’’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77055" name="Line 63"/>
          <p:cNvSpPr>
            <a:spLocks noChangeShapeType="1"/>
          </p:cNvSpPr>
          <p:nvPr/>
        </p:nvSpPr>
        <p:spPr bwMode="auto">
          <a:xfrm>
            <a:off x="5507038" y="3376613"/>
            <a:ext cx="9525" cy="715962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56" name="Line 64"/>
          <p:cNvSpPr>
            <a:spLocks noChangeShapeType="1"/>
          </p:cNvSpPr>
          <p:nvPr/>
        </p:nvSpPr>
        <p:spPr bwMode="auto">
          <a:xfrm flipV="1">
            <a:off x="5522913" y="4068763"/>
            <a:ext cx="1398587" cy="15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1" name="Rectangle 55"/>
          <p:cNvSpPr>
            <a:spLocks noChangeArrowheads="1"/>
          </p:cNvSpPr>
          <p:nvPr/>
        </p:nvSpPr>
        <p:spPr bwMode="auto">
          <a:xfrm>
            <a:off x="5135647" y="3926431"/>
            <a:ext cx="152400" cy="758825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4000" b="0" baseline="7000">
              <a:latin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7053" name="Line 61"/>
          <p:cNvSpPr>
            <a:spLocks noChangeShapeType="1"/>
          </p:cNvSpPr>
          <p:nvPr/>
        </p:nvSpPr>
        <p:spPr bwMode="auto">
          <a:xfrm rot="5400000" flipV="1">
            <a:off x="6687344" y="2232819"/>
            <a:ext cx="0" cy="468312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29" name="Line 37"/>
          <p:cNvSpPr>
            <a:spLocks noChangeShapeType="1"/>
          </p:cNvSpPr>
          <p:nvPr/>
        </p:nvSpPr>
        <p:spPr bwMode="auto">
          <a:xfrm>
            <a:off x="7073900" y="2698750"/>
            <a:ext cx="0" cy="45561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6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ea typeface="PMingLiU" pitchFamily="18" charset="-120"/>
              </a:rPr>
              <a:t>Pipelining using elasticity</a:t>
            </a:r>
            <a:endParaRPr lang="en-US"/>
          </a:p>
        </p:txBody>
      </p:sp>
      <p:sp>
        <p:nvSpPr>
          <p:cNvPr id="1877008" name="AutoShape 16"/>
          <p:cNvSpPr>
            <a:spLocks noChangeArrowheads="1"/>
          </p:cNvSpPr>
          <p:nvPr/>
        </p:nvSpPr>
        <p:spPr bwMode="auto">
          <a:xfrm rot="-5400000">
            <a:off x="3114676" y="3228975"/>
            <a:ext cx="1746250" cy="301625"/>
          </a:xfrm>
          <a:custGeom>
            <a:avLst/>
            <a:gdLst>
              <a:gd name="G0" fmla="+- 3455 0 0"/>
              <a:gd name="G1" fmla="+- 21600 0 3455"/>
              <a:gd name="G2" fmla="*/ 3455 1 2"/>
              <a:gd name="G3" fmla="+- 21600 0 G2"/>
              <a:gd name="G4" fmla="+/ 3455 21600 2"/>
              <a:gd name="G5" fmla="+/ G1 0 2"/>
              <a:gd name="G6" fmla="*/ 21600 21600 3455"/>
              <a:gd name="G7" fmla="*/ G6 1 2"/>
              <a:gd name="G8" fmla="+- 21600 0 G7"/>
              <a:gd name="G9" fmla="*/ 21600 1 2"/>
              <a:gd name="G10" fmla="+- 3455 0 G9"/>
              <a:gd name="G11" fmla="?: G10 G8 0"/>
              <a:gd name="G12" fmla="?: G10 G7 21600"/>
              <a:gd name="T0" fmla="*/ 19872 w 21600"/>
              <a:gd name="T1" fmla="*/ 10800 h 21600"/>
              <a:gd name="T2" fmla="*/ 10800 w 21600"/>
              <a:gd name="T3" fmla="*/ 21600 h 21600"/>
              <a:gd name="T4" fmla="*/ 1728 w 21600"/>
              <a:gd name="T5" fmla="*/ 10800 h 21600"/>
              <a:gd name="T6" fmla="*/ 10800 w 21600"/>
              <a:gd name="T7" fmla="*/ 0 h 21600"/>
              <a:gd name="T8" fmla="*/ 3528 w 21600"/>
              <a:gd name="T9" fmla="*/ 3528 h 21600"/>
              <a:gd name="T10" fmla="*/ 18072 w 21600"/>
              <a:gd name="T11" fmla="*/ 1807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55" y="21600"/>
                </a:lnTo>
                <a:lnTo>
                  <a:pt x="1814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0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en-US" b="0"/>
          </a:p>
        </p:txBody>
      </p:sp>
      <p:sp>
        <p:nvSpPr>
          <p:cNvPr id="1877009" name="Line 17"/>
          <p:cNvSpPr>
            <a:spLocks noChangeShapeType="1"/>
          </p:cNvSpPr>
          <p:nvPr/>
        </p:nvSpPr>
        <p:spPr bwMode="auto">
          <a:xfrm flipV="1">
            <a:off x="3244850" y="3813175"/>
            <a:ext cx="566738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10" name="Line 18"/>
          <p:cNvSpPr>
            <a:spLocks noChangeShapeType="1"/>
          </p:cNvSpPr>
          <p:nvPr/>
        </p:nvSpPr>
        <p:spPr bwMode="auto">
          <a:xfrm flipV="1">
            <a:off x="2149475" y="3813175"/>
            <a:ext cx="566738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11" name="Line 19"/>
          <p:cNvSpPr>
            <a:spLocks noChangeShapeType="1"/>
          </p:cNvSpPr>
          <p:nvPr/>
        </p:nvSpPr>
        <p:spPr bwMode="auto">
          <a:xfrm flipV="1">
            <a:off x="3244850" y="2889250"/>
            <a:ext cx="566738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12" name="Oval 20"/>
          <p:cNvSpPr>
            <a:spLocks noChangeArrowheads="1"/>
          </p:cNvSpPr>
          <p:nvPr/>
        </p:nvSpPr>
        <p:spPr bwMode="auto">
          <a:xfrm>
            <a:off x="2733675" y="2638425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A</a:t>
            </a:r>
          </a:p>
        </p:txBody>
      </p:sp>
      <p:sp>
        <p:nvSpPr>
          <p:cNvPr id="1877013" name="Oval 21"/>
          <p:cNvSpPr>
            <a:spLocks noChangeArrowheads="1"/>
          </p:cNvSpPr>
          <p:nvPr/>
        </p:nvSpPr>
        <p:spPr bwMode="auto">
          <a:xfrm>
            <a:off x="2733675" y="3552825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B2</a:t>
            </a:r>
          </a:p>
        </p:txBody>
      </p:sp>
      <p:sp>
        <p:nvSpPr>
          <p:cNvPr id="1877014" name="Oval 22"/>
          <p:cNvSpPr>
            <a:spLocks noChangeArrowheads="1"/>
          </p:cNvSpPr>
          <p:nvPr/>
        </p:nvSpPr>
        <p:spPr bwMode="auto">
          <a:xfrm>
            <a:off x="1638300" y="3552825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B1</a:t>
            </a:r>
          </a:p>
        </p:txBody>
      </p:sp>
      <p:sp>
        <p:nvSpPr>
          <p:cNvPr id="1877015" name="Freeform 23"/>
          <p:cNvSpPr>
            <a:spLocks/>
          </p:cNvSpPr>
          <p:nvPr/>
        </p:nvSpPr>
        <p:spPr bwMode="auto">
          <a:xfrm>
            <a:off x="981075" y="2886075"/>
            <a:ext cx="7181850" cy="2447925"/>
          </a:xfrm>
          <a:custGeom>
            <a:avLst/>
            <a:gdLst/>
            <a:ahLst/>
            <a:cxnLst>
              <a:cxn ang="0">
                <a:pos x="3939" y="633"/>
              </a:cxn>
              <a:cxn ang="0">
                <a:pos x="4524" y="633"/>
              </a:cxn>
              <a:cxn ang="0">
                <a:pos x="4524" y="1542"/>
              </a:cxn>
              <a:cxn ang="0">
                <a:pos x="0" y="1542"/>
              </a:cxn>
              <a:cxn ang="0">
                <a:pos x="0" y="0"/>
              </a:cxn>
              <a:cxn ang="0">
                <a:pos x="1092" y="0"/>
              </a:cxn>
            </a:cxnLst>
            <a:rect l="0" t="0" r="r" b="b"/>
            <a:pathLst>
              <a:path w="4524" h="1542">
                <a:moveTo>
                  <a:pt x="3939" y="633"/>
                </a:moveTo>
                <a:lnTo>
                  <a:pt x="4524" y="633"/>
                </a:lnTo>
                <a:lnTo>
                  <a:pt x="4524" y="1542"/>
                </a:lnTo>
                <a:lnTo>
                  <a:pt x="0" y="1542"/>
                </a:lnTo>
                <a:lnTo>
                  <a:pt x="0" y="0"/>
                </a:lnTo>
                <a:lnTo>
                  <a:pt x="1092" y="0"/>
                </a:lnTo>
              </a:path>
            </a:pathLst>
          </a:custGeom>
          <a:noFill/>
          <a:ln w="38100" cap="flat" cmpd="sng">
            <a:solidFill>
              <a:srgbClr val="FFFF00"/>
            </a:solidFill>
            <a:prstDash val="solid"/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77016" name="Line 24"/>
          <p:cNvSpPr>
            <a:spLocks noChangeShapeType="1"/>
          </p:cNvSpPr>
          <p:nvPr/>
        </p:nvSpPr>
        <p:spPr bwMode="auto">
          <a:xfrm flipV="1">
            <a:off x="977900" y="3813175"/>
            <a:ext cx="63341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20" name="Line 28"/>
          <p:cNvSpPr>
            <a:spLocks noChangeShapeType="1"/>
          </p:cNvSpPr>
          <p:nvPr/>
        </p:nvSpPr>
        <p:spPr bwMode="auto">
          <a:xfrm>
            <a:off x="4164012" y="3381375"/>
            <a:ext cx="1608137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22" name="Line 30"/>
          <p:cNvSpPr>
            <a:spLocks noChangeShapeType="1"/>
          </p:cNvSpPr>
          <p:nvPr/>
        </p:nvSpPr>
        <p:spPr bwMode="auto">
          <a:xfrm rot="5400000" flipV="1">
            <a:off x="6440488" y="2139950"/>
            <a:ext cx="0" cy="9652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23" name="Line 31"/>
          <p:cNvSpPr>
            <a:spLocks noChangeShapeType="1"/>
          </p:cNvSpPr>
          <p:nvPr/>
        </p:nvSpPr>
        <p:spPr bwMode="auto">
          <a:xfrm rot="5400000" flipV="1">
            <a:off x="6439694" y="1828007"/>
            <a:ext cx="0" cy="963612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24" name="Rectangle 32"/>
          <p:cNvSpPr>
            <a:spLocks noChangeArrowheads="1"/>
          </p:cNvSpPr>
          <p:nvPr/>
        </p:nvSpPr>
        <p:spPr bwMode="auto">
          <a:xfrm>
            <a:off x="6921500" y="2166938"/>
            <a:ext cx="303213" cy="531812"/>
          </a:xfrm>
          <a:prstGeom prst="rect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zh-TW" b="0">
                <a:ea typeface="PMingLiU" pitchFamily="18" charset="-120"/>
              </a:rPr>
              <a:t>=</a:t>
            </a:r>
            <a:endParaRPr lang="en-US" b="0"/>
          </a:p>
        </p:txBody>
      </p:sp>
      <p:sp>
        <p:nvSpPr>
          <p:cNvPr id="1877026" name="Line 34"/>
          <p:cNvSpPr>
            <a:spLocks noChangeShapeType="1"/>
          </p:cNvSpPr>
          <p:nvPr/>
        </p:nvSpPr>
        <p:spPr bwMode="auto">
          <a:xfrm>
            <a:off x="4859338" y="3362325"/>
            <a:ext cx="9525" cy="9493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27" name="Line 35"/>
          <p:cNvSpPr>
            <a:spLocks noChangeShapeType="1"/>
          </p:cNvSpPr>
          <p:nvPr/>
        </p:nvSpPr>
        <p:spPr bwMode="auto">
          <a:xfrm flipV="1">
            <a:off x="4851400" y="4292600"/>
            <a:ext cx="2070100" cy="635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28" name="AutoShape 36"/>
          <p:cNvSpPr>
            <a:spLocks noChangeArrowheads="1"/>
          </p:cNvSpPr>
          <p:nvPr/>
        </p:nvSpPr>
        <p:spPr bwMode="auto">
          <a:xfrm rot="-5400000">
            <a:off x="6200776" y="3724275"/>
            <a:ext cx="1746250" cy="301625"/>
          </a:xfrm>
          <a:custGeom>
            <a:avLst/>
            <a:gdLst>
              <a:gd name="G0" fmla="+- 3455 0 0"/>
              <a:gd name="G1" fmla="+- 21600 0 3455"/>
              <a:gd name="G2" fmla="*/ 3455 1 2"/>
              <a:gd name="G3" fmla="+- 21600 0 G2"/>
              <a:gd name="G4" fmla="+/ 3455 21600 2"/>
              <a:gd name="G5" fmla="+/ G1 0 2"/>
              <a:gd name="G6" fmla="*/ 21600 21600 3455"/>
              <a:gd name="G7" fmla="*/ G6 1 2"/>
              <a:gd name="G8" fmla="+- 21600 0 G7"/>
              <a:gd name="G9" fmla="*/ 21600 1 2"/>
              <a:gd name="G10" fmla="+- 3455 0 G9"/>
              <a:gd name="G11" fmla="?: G10 G8 0"/>
              <a:gd name="G12" fmla="?: G10 G7 21600"/>
              <a:gd name="T0" fmla="*/ 19872 w 21600"/>
              <a:gd name="T1" fmla="*/ 10800 h 21600"/>
              <a:gd name="T2" fmla="*/ 10800 w 21600"/>
              <a:gd name="T3" fmla="*/ 21600 h 21600"/>
              <a:gd name="T4" fmla="*/ 1728 w 21600"/>
              <a:gd name="T5" fmla="*/ 10800 h 21600"/>
              <a:gd name="T6" fmla="*/ 10800 w 21600"/>
              <a:gd name="T7" fmla="*/ 0 h 21600"/>
              <a:gd name="T8" fmla="*/ 3528 w 21600"/>
              <a:gd name="T9" fmla="*/ 3528 h 21600"/>
              <a:gd name="T10" fmla="*/ 18072 w 21600"/>
              <a:gd name="T11" fmla="*/ 1807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55" y="21600"/>
                </a:lnTo>
                <a:lnTo>
                  <a:pt x="1814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0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en-US" b="0"/>
          </a:p>
        </p:txBody>
      </p:sp>
      <p:sp>
        <p:nvSpPr>
          <p:cNvPr id="1877030" name="Line 38"/>
          <p:cNvSpPr>
            <a:spLocks noChangeShapeType="1"/>
          </p:cNvSpPr>
          <p:nvPr/>
        </p:nvSpPr>
        <p:spPr bwMode="auto">
          <a:xfrm flipV="1">
            <a:off x="6084888" y="3405188"/>
            <a:ext cx="836612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34" name="Text Box 42"/>
          <p:cNvSpPr txBox="1">
            <a:spLocks noChangeArrowheads="1"/>
          </p:cNvSpPr>
          <p:nvPr/>
        </p:nvSpPr>
        <p:spPr bwMode="auto">
          <a:xfrm>
            <a:off x="5100638" y="1968500"/>
            <a:ext cx="566737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wa’</a:t>
            </a:r>
            <a:endParaRPr lang="en-US" b="0">
              <a:solidFill>
                <a:srgbClr val="FFFF00"/>
              </a:solidFill>
            </a:endParaRPr>
          </a:p>
        </p:txBody>
      </p:sp>
      <p:grpSp>
        <p:nvGrpSpPr>
          <p:cNvPr id="2" name="Group 50"/>
          <p:cNvGrpSpPr/>
          <p:nvPr/>
        </p:nvGrpSpPr>
        <p:grpSpPr>
          <a:xfrm>
            <a:off x="7633291" y="3503976"/>
            <a:ext cx="152400" cy="758825"/>
            <a:chOff x="4562475" y="3001963"/>
            <a:chExt cx="152400" cy="758825"/>
          </a:xfrm>
        </p:grpSpPr>
        <p:sp>
          <p:nvSpPr>
            <p:cNvPr id="1877025" name="Rectangle 33"/>
            <p:cNvSpPr>
              <a:spLocks noChangeArrowheads="1"/>
            </p:cNvSpPr>
            <p:nvPr/>
          </p:nvSpPr>
          <p:spPr bwMode="auto">
            <a:xfrm>
              <a:off x="4562475" y="3001963"/>
              <a:ext cx="152400" cy="75882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4000" b="0" baseline="7000">
                <a:latin typeface="Wingdings" pitchFamily="2" charset="2"/>
              </a:endParaRPr>
            </a:p>
          </p:txBody>
        </p:sp>
        <p:sp>
          <p:nvSpPr>
            <p:cNvPr id="1877035" name="Oval 43"/>
            <p:cNvSpPr>
              <a:spLocks noChangeArrowheads="1"/>
            </p:cNvSpPr>
            <p:nvPr/>
          </p:nvSpPr>
          <p:spPr bwMode="auto">
            <a:xfrm>
              <a:off x="4562475" y="3305175"/>
              <a:ext cx="150813" cy="152400"/>
            </a:xfrm>
            <a:prstGeom prst="ellipse">
              <a:avLst/>
            </a:prstGeom>
            <a:solidFill>
              <a:schemeClr val="tx1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77036" name="Rectangle 41"/>
          <p:cNvSpPr>
            <a:spLocks noChangeArrowheads="1"/>
          </p:cNvSpPr>
          <p:nvPr/>
        </p:nvSpPr>
        <p:spPr bwMode="auto">
          <a:xfrm rot="-5400000">
            <a:off x="5660232" y="2990056"/>
            <a:ext cx="1047750" cy="823913"/>
          </a:xfrm>
          <a:prstGeom prst="rect">
            <a:avLst/>
          </a:prstGeom>
          <a:solidFill>
            <a:schemeClr val="tx1"/>
          </a:solidFill>
          <a:ln w="38100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pPr algn="ctr" defTabSz="914400" eaLnBrk="0" hangingPunct="0">
              <a:lnSpc>
                <a:spcPct val="100000"/>
              </a:lnSpc>
              <a:buClrTx/>
              <a:buSzTx/>
              <a:buFontTx/>
              <a:buNone/>
            </a:pPr>
            <a:endParaRPr lang="es-ES" b="0">
              <a:solidFill>
                <a:srgbClr val="000000"/>
              </a:solidFill>
            </a:endParaRPr>
          </a:p>
        </p:txBody>
      </p:sp>
      <p:sp>
        <p:nvSpPr>
          <p:cNvPr id="1877037" name="Rectangle 45"/>
          <p:cNvSpPr>
            <a:spLocks noChangeArrowheads="1"/>
          </p:cNvSpPr>
          <p:nvPr/>
        </p:nvSpPr>
        <p:spPr bwMode="auto">
          <a:xfrm rot="-5400000">
            <a:off x="5671344" y="3318669"/>
            <a:ext cx="1046163" cy="161925"/>
          </a:xfrm>
          <a:prstGeom prst="rect">
            <a:avLst/>
          </a:prstGeom>
          <a:solidFill>
            <a:srgbClr val="FF0000"/>
          </a:solidFill>
          <a:ln w="38100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pPr algn="ctr" defTabSz="914400"/>
            <a:endParaRPr lang="es-ES" b="0"/>
          </a:p>
        </p:txBody>
      </p:sp>
      <p:sp>
        <p:nvSpPr>
          <p:cNvPr id="1877038" name="Oval 46"/>
          <p:cNvSpPr>
            <a:spLocks noChangeArrowheads="1"/>
          </p:cNvSpPr>
          <p:nvPr/>
        </p:nvSpPr>
        <p:spPr bwMode="auto">
          <a:xfrm>
            <a:off x="6121400" y="3330575"/>
            <a:ext cx="136525" cy="131763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</a:pPr>
            <a:endParaRPr lang="es-ES" sz="1800" b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rot="16200000">
            <a:off x="5996781" y="3207544"/>
            <a:ext cx="906463" cy="396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 dirty="0">
                <a:solidFill>
                  <a:schemeClr val="accent4">
                    <a:lumMod val="10000"/>
                  </a:schemeClr>
                </a:solidFill>
                <a:ea typeface="PMingLiU" pitchFamily="18" charset="-120"/>
              </a:rPr>
              <a:t>READ</a:t>
            </a:r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rot="16200000">
            <a:off x="5454651" y="3225800"/>
            <a:ext cx="1003300" cy="396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 dirty="0">
                <a:solidFill>
                  <a:schemeClr val="accent4">
                    <a:lumMod val="10000"/>
                  </a:schemeClr>
                </a:solidFill>
                <a:ea typeface="PMingLiU" pitchFamily="18" charset="-120"/>
              </a:rPr>
              <a:t>WRITE</a:t>
            </a:r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1877041" name="Text Box 49"/>
          <p:cNvSpPr txBox="1">
            <a:spLocks noChangeArrowheads="1"/>
          </p:cNvSpPr>
          <p:nvPr/>
        </p:nvSpPr>
        <p:spPr bwMode="auto">
          <a:xfrm>
            <a:off x="6246813" y="1636713"/>
            <a:ext cx="409575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ra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77042" name="Line 50"/>
          <p:cNvSpPr>
            <a:spLocks noChangeShapeType="1"/>
          </p:cNvSpPr>
          <p:nvPr/>
        </p:nvSpPr>
        <p:spPr bwMode="auto">
          <a:xfrm rot="5400000" flipV="1">
            <a:off x="6026150" y="2427288"/>
            <a:ext cx="823913" cy="15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43" name="Text Box 51"/>
          <p:cNvSpPr txBox="1">
            <a:spLocks noChangeArrowheads="1"/>
          </p:cNvSpPr>
          <p:nvPr/>
        </p:nvSpPr>
        <p:spPr bwMode="auto">
          <a:xfrm>
            <a:off x="5770563" y="1636713"/>
            <a:ext cx="509587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wa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77044" name="Line 52"/>
          <p:cNvSpPr>
            <a:spLocks noChangeShapeType="1"/>
          </p:cNvSpPr>
          <p:nvPr/>
        </p:nvSpPr>
        <p:spPr bwMode="auto">
          <a:xfrm rot="5400000" flipV="1">
            <a:off x="5549900" y="2427288"/>
            <a:ext cx="823913" cy="15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45" name="Rectangle 53"/>
          <p:cNvSpPr>
            <a:spLocks noChangeArrowheads="1"/>
          </p:cNvSpPr>
          <p:nvPr/>
        </p:nvSpPr>
        <p:spPr bwMode="auto">
          <a:xfrm rot="-5400000">
            <a:off x="5876925" y="1868488"/>
            <a:ext cx="171450" cy="596900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77046" name="Oval 54"/>
          <p:cNvSpPr>
            <a:spLocks noChangeArrowheads="1"/>
          </p:cNvSpPr>
          <p:nvPr/>
        </p:nvSpPr>
        <p:spPr bwMode="auto">
          <a:xfrm>
            <a:off x="5886450" y="2085975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2" name="Group 51"/>
          <p:cNvGrpSpPr/>
          <p:nvPr/>
        </p:nvGrpSpPr>
        <p:grpSpPr>
          <a:xfrm>
            <a:off x="5133975" y="3011488"/>
            <a:ext cx="152400" cy="758825"/>
            <a:chOff x="5133975" y="3011488"/>
            <a:chExt cx="152400" cy="758825"/>
          </a:xfrm>
        </p:grpSpPr>
        <p:sp>
          <p:nvSpPr>
            <p:cNvPr id="1877047" name="Rectangle 55"/>
            <p:cNvSpPr>
              <a:spLocks noChangeArrowheads="1"/>
            </p:cNvSpPr>
            <p:nvPr/>
          </p:nvSpPr>
          <p:spPr bwMode="auto">
            <a:xfrm>
              <a:off x="5133975" y="3011488"/>
              <a:ext cx="152400" cy="75882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4000" b="0" baseline="7000">
                <a:latin typeface="Wingdings" pitchFamily="2" charset="2"/>
              </a:endParaRPr>
            </a:p>
          </p:txBody>
        </p:sp>
        <p:sp>
          <p:nvSpPr>
            <p:cNvPr id="1877048" name="Oval 56"/>
            <p:cNvSpPr>
              <a:spLocks noChangeArrowheads="1"/>
            </p:cNvSpPr>
            <p:nvPr/>
          </p:nvSpPr>
          <p:spPr bwMode="auto">
            <a:xfrm>
              <a:off x="5133975" y="3314700"/>
              <a:ext cx="150813" cy="152400"/>
            </a:xfrm>
            <a:prstGeom prst="ellipse">
              <a:avLst/>
            </a:prstGeom>
            <a:solidFill>
              <a:schemeClr val="tx1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77051" name="Rectangle 59"/>
          <p:cNvSpPr>
            <a:spLocks noChangeArrowheads="1"/>
          </p:cNvSpPr>
          <p:nvPr/>
        </p:nvSpPr>
        <p:spPr bwMode="auto">
          <a:xfrm rot="-5400000">
            <a:off x="5867400" y="2154238"/>
            <a:ext cx="171450" cy="596900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77052" name="Oval 60"/>
          <p:cNvSpPr>
            <a:spLocks noChangeArrowheads="1"/>
          </p:cNvSpPr>
          <p:nvPr/>
        </p:nvSpPr>
        <p:spPr bwMode="auto">
          <a:xfrm>
            <a:off x="5876925" y="2371725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77054" name="Text Box 62"/>
          <p:cNvSpPr txBox="1">
            <a:spLocks noChangeArrowheads="1"/>
          </p:cNvSpPr>
          <p:nvPr/>
        </p:nvSpPr>
        <p:spPr bwMode="auto">
          <a:xfrm>
            <a:off x="5095875" y="2244725"/>
            <a:ext cx="623888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wa’’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77055" name="Line 63"/>
          <p:cNvSpPr>
            <a:spLocks noChangeShapeType="1"/>
          </p:cNvSpPr>
          <p:nvPr/>
        </p:nvSpPr>
        <p:spPr bwMode="auto">
          <a:xfrm>
            <a:off x="5507038" y="3376613"/>
            <a:ext cx="9525" cy="715962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56" name="Line 64"/>
          <p:cNvSpPr>
            <a:spLocks noChangeShapeType="1"/>
          </p:cNvSpPr>
          <p:nvPr/>
        </p:nvSpPr>
        <p:spPr bwMode="auto">
          <a:xfrm flipV="1">
            <a:off x="5522913" y="4068763"/>
            <a:ext cx="1398587" cy="15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48" name="Group 47"/>
          <p:cNvGrpSpPr/>
          <p:nvPr/>
        </p:nvGrpSpPr>
        <p:grpSpPr>
          <a:xfrm>
            <a:off x="5135647" y="3926431"/>
            <a:ext cx="152400" cy="758825"/>
            <a:chOff x="5135647" y="3926431"/>
            <a:chExt cx="152400" cy="758825"/>
          </a:xfrm>
        </p:grpSpPr>
        <p:sp>
          <p:nvSpPr>
            <p:cNvPr id="51" name="Rectangle 55"/>
            <p:cNvSpPr>
              <a:spLocks noChangeArrowheads="1"/>
            </p:cNvSpPr>
            <p:nvPr/>
          </p:nvSpPr>
          <p:spPr bwMode="auto">
            <a:xfrm>
              <a:off x="5135647" y="3926431"/>
              <a:ext cx="152400" cy="75882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4000" b="0" baseline="7000">
                <a:latin typeface="Wingdings" pitchFamily="2" charset="2"/>
              </a:endParaRPr>
            </a:p>
          </p:txBody>
        </p:sp>
        <p:sp>
          <p:nvSpPr>
            <p:cNvPr id="47" name="Oval 56"/>
            <p:cNvSpPr>
              <a:spLocks noChangeArrowheads="1"/>
            </p:cNvSpPr>
            <p:nvPr/>
          </p:nvSpPr>
          <p:spPr bwMode="auto">
            <a:xfrm>
              <a:off x="5137234" y="4225616"/>
              <a:ext cx="150813" cy="152400"/>
            </a:xfrm>
            <a:prstGeom prst="ellipse">
              <a:avLst/>
            </a:prstGeom>
            <a:solidFill>
              <a:schemeClr val="tx1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9" name="AutoShape 58"/>
          <p:cNvSpPr>
            <a:spLocks noChangeArrowheads="1"/>
          </p:cNvSpPr>
          <p:nvPr/>
        </p:nvSpPr>
        <p:spPr bwMode="auto">
          <a:xfrm>
            <a:off x="5383143" y="4312315"/>
            <a:ext cx="379412" cy="455613"/>
          </a:xfrm>
          <a:prstGeom prst="upArrowCallout">
            <a:avLst>
              <a:gd name="adj1" fmla="val 25000"/>
              <a:gd name="adj2" fmla="val 25000"/>
              <a:gd name="adj3" fmla="val 20014"/>
              <a:gd name="adj4" fmla="val 66667"/>
            </a:avLst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 dirty="0">
                <a:solidFill>
                  <a:srgbClr val="001DD6"/>
                </a:solidFill>
              </a:rPr>
              <a:t>-1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85185E-6 L -0.11632 -0.00208 L -0.15225 -0.07268 L -0.19184 -0.07361 " pathEditMode="relative" ptsTypes="AAAA">
                                      <p:cBhvr>
                                        <p:cTn id="6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9.16667E-6 1.85185E-6 L -0.03803 -0.00116 L -0.03959 -0.13241 L -0.1158 -0.13449 L -0.15226 -0.06875 L -0.31424 -0.07176 " pathEditMode="relative" ptsTypes="AAAAAA">
                                      <p:cBhvr>
                                        <p:cTn id="8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7053" name="Line 61"/>
          <p:cNvSpPr>
            <a:spLocks noChangeShapeType="1"/>
          </p:cNvSpPr>
          <p:nvPr/>
        </p:nvSpPr>
        <p:spPr bwMode="auto">
          <a:xfrm rot="5400000" flipV="1">
            <a:off x="6687344" y="2232819"/>
            <a:ext cx="0" cy="468312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29" name="Line 37"/>
          <p:cNvSpPr>
            <a:spLocks noChangeShapeType="1"/>
          </p:cNvSpPr>
          <p:nvPr/>
        </p:nvSpPr>
        <p:spPr bwMode="auto">
          <a:xfrm>
            <a:off x="7073900" y="2698750"/>
            <a:ext cx="0" cy="45561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6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ea typeface="PMingLiU" pitchFamily="18" charset="-120"/>
              </a:rPr>
              <a:t>Pipelining using elasticity</a:t>
            </a:r>
            <a:endParaRPr lang="en-US"/>
          </a:p>
        </p:txBody>
      </p:sp>
      <p:sp>
        <p:nvSpPr>
          <p:cNvPr id="1877008" name="AutoShape 16"/>
          <p:cNvSpPr>
            <a:spLocks noChangeArrowheads="1"/>
          </p:cNvSpPr>
          <p:nvPr/>
        </p:nvSpPr>
        <p:spPr bwMode="auto">
          <a:xfrm rot="-5400000">
            <a:off x="3114676" y="3228975"/>
            <a:ext cx="1746250" cy="301625"/>
          </a:xfrm>
          <a:custGeom>
            <a:avLst/>
            <a:gdLst>
              <a:gd name="G0" fmla="+- 3455 0 0"/>
              <a:gd name="G1" fmla="+- 21600 0 3455"/>
              <a:gd name="G2" fmla="*/ 3455 1 2"/>
              <a:gd name="G3" fmla="+- 21600 0 G2"/>
              <a:gd name="G4" fmla="+/ 3455 21600 2"/>
              <a:gd name="G5" fmla="+/ G1 0 2"/>
              <a:gd name="G6" fmla="*/ 21600 21600 3455"/>
              <a:gd name="G7" fmla="*/ G6 1 2"/>
              <a:gd name="G8" fmla="+- 21600 0 G7"/>
              <a:gd name="G9" fmla="*/ 21600 1 2"/>
              <a:gd name="G10" fmla="+- 3455 0 G9"/>
              <a:gd name="G11" fmla="?: G10 G8 0"/>
              <a:gd name="G12" fmla="?: G10 G7 21600"/>
              <a:gd name="T0" fmla="*/ 19872 w 21600"/>
              <a:gd name="T1" fmla="*/ 10800 h 21600"/>
              <a:gd name="T2" fmla="*/ 10800 w 21600"/>
              <a:gd name="T3" fmla="*/ 21600 h 21600"/>
              <a:gd name="T4" fmla="*/ 1728 w 21600"/>
              <a:gd name="T5" fmla="*/ 10800 h 21600"/>
              <a:gd name="T6" fmla="*/ 10800 w 21600"/>
              <a:gd name="T7" fmla="*/ 0 h 21600"/>
              <a:gd name="T8" fmla="*/ 3528 w 21600"/>
              <a:gd name="T9" fmla="*/ 3528 h 21600"/>
              <a:gd name="T10" fmla="*/ 18072 w 21600"/>
              <a:gd name="T11" fmla="*/ 1807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55" y="21600"/>
                </a:lnTo>
                <a:lnTo>
                  <a:pt x="1814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0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en-US" b="0"/>
          </a:p>
        </p:txBody>
      </p:sp>
      <p:sp>
        <p:nvSpPr>
          <p:cNvPr id="1877009" name="Line 17"/>
          <p:cNvSpPr>
            <a:spLocks noChangeShapeType="1"/>
          </p:cNvSpPr>
          <p:nvPr/>
        </p:nvSpPr>
        <p:spPr bwMode="auto">
          <a:xfrm flipV="1">
            <a:off x="3244850" y="3813175"/>
            <a:ext cx="566738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10" name="Line 18"/>
          <p:cNvSpPr>
            <a:spLocks noChangeShapeType="1"/>
          </p:cNvSpPr>
          <p:nvPr/>
        </p:nvSpPr>
        <p:spPr bwMode="auto">
          <a:xfrm flipV="1">
            <a:off x="2149475" y="3813175"/>
            <a:ext cx="566738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11" name="Line 19"/>
          <p:cNvSpPr>
            <a:spLocks noChangeShapeType="1"/>
          </p:cNvSpPr>
          <p:nvPr/>
        </p:nvSpPr>
        <p:spPr bwMode="auto">
          <a:xfrm flipV="1">
            <a:off x="3244850" y="2889250"/>
            <a:ext cx="566738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12" name="Oval 20"/>
          <p:cNvSpPr>
            <a:spLocks noChangeArrowheads="1"/>
          </p:cNvSpPr>
          <p:nvPr/>
        </p:nvSpPr>
        <p:spPr bwMode="auto">
          <a:xfrm>
            <a:off x="2733675" y="2638425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A</a:t>
            </a:r>
          </a:p>
        </p:txBody>
      </p:sp>
      <p:sp>
        <p:nvSpPr>
          <p:cNvPr id="1877013" name="Oval 21"/>
          <p:cNvSpPr>
            <a:spLocks noChangeArrowheads="1"/>
          </p:cNvSpPr>
          <p:nvPr/>
        </p:nvSpPr>
        <p:spPr bwMode="auto">
          <a:xfrm>
            <a:off x="2733675" y="3552825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B2</a:t>
            </a:r>
          </a:p>
        </p:txBody>
      </p:sp>
      <p:sp>
        <p:nvSpPr>
          <p:cNvPr id="1877014" name="Oval 22"/>
          <p:cNvSpPr>
            <a:spLocks noChangeArrowheads="1"/>
          </p:cNvSpPr>
          <p:nvPr/>
        </p:nvSpPr>
        <p:spPr bwMode="auto">
          <a:xfrm>
            <a:off x="1638300" y="3552825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B1</a:t>
            </a:r>
          </a:p>
        </p:txBody>
      </p:sp>
      <p:sp>
        <p:nvSpPr>
          <p:cNvPr id="1877015" name="Freeform 23"/>
          <p:cNvSpPr>
            <a:spLocks/>
          </p:cNvSpPr>
          <p:nvPr/>
        </p:nvSpPr>
        <p:spPr bwMode="auto">
          <a:xfrm>
            <a:off x="981075" y="2886075"/>
            <a:ext cx="7181850" cy="2447925"/>
          </a:xfrm>
          <a:custGeom>
            <a:avLst/>
            <a:gdLst/>
            <a:ahLst/>
            <a:cxnLst>
              <a:cxn ang="0">
                <a:pos x="3939" y="633"/>
              </a:cxn>
              <a:cxn ang="0">
                <a:pos x="4524" y="633"/>
              </a:cxn>
              <a:cxn ang="0">
                <a:pos x="4524" y="1542"/>
              </a:cxn>
              <a:cxn ang="0">
                <a:pos x="0" y="1542"/>
              </a:cxn>
              <a:cxn ang="0">
                <a:pos x="0" y="0"/>
              </a:cxn>
              <a:cxn ang="0">
                <a:pos x="1092" y="0"/>
              </a:cxn>
            </a:cxnLst>
            <a:rect l="0" t="0" r="r" b="b"/>
            <a:pathLst>
              <a:path w="4524" h="1542">
                <a:moveTo>
                  <a:pt x="3939" y="633"/>
                </a:moveTo>
                <a:lnTo>
                  <a:pt x="4524" y="633"/>
                </a:lnTo>
                <a:lnTo>
                  <a:pt x="4524" y="1542"/>
                </a:lnTo>
                <a:lnTo>
                  <a:pt x="0" y="1542"/>
                </a:lnTo>
                <a:lnTo>
                  <a:pt x="0" y="0"/>
                </a:lnTo>
                <a:lnTo>
                  <a:pt x="1092" y="0"/>
                </a:lnTo>
              </a:path>
            </a:pathLst>
          </a:custGeom>
          <a:noFill/>
          <a:ln w="38100" cap="flat" cmpd="sng">
            <a:solidFill>
              <a:srgbClr val="FFFF00"/>
            </a:solidFill>
            <a:prstDash val="solid"/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77016" name="Line 24"/>
          <p:cNvSpPr>
            <a:spLocks noChangeShapeType="1"/>
          </p:cNvSpPr>
          <p:nvPr/>
        </p:nvSpPr>
        <p:spPr bwMode="auto">
          <a:xfrm flipV="1">
            <a:off x="977900" y="3813175"/>
            <a:ext cx="63341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17" name="Text Box 25"/>
          <p:cNvSpPr txBox="1">
            <a:spLocks noChangeArrowheads="1"/>
          </p:cNvSpPr>
          <p:nvPr/>
        </p:nvSpPr>
        <p:spPr bwMode="auto">
          <a:xfrm>
            <a:off x="204788" y="1352550"/>
            <a:ext cx="2106612" cy="635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/>
              <a:t>2 bypasses</a:t>
            </a:r>
          </a:p>
        </p:txBody>
      </p:sp>
      <p:sp>
        <p:nvSpPr>
          <p:cNvPr id="1877020" name="Line 28"/>
          <p:cNvSpPr>
            <a:spLocks noChangeShapeType="1"/>
          </p:cNvSpPr>
          <p:nvPr/>
        </p:nvSpPr>
        <p:spPr bwMode="auto">
          <a:xfrm flipV="1">
            <a:off x="4164013" y="3381375"/>
            <a:ext cx="1608137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22" name="Line 30"/>
          <p:cNvSpPr>
            <a:spLocks noChangeShapeType="1"/>
          </p:cNvSpPr>
          <p:nvPr/>
        </p:nvSpPr>
        <p:spPr bwMode="auto">
          <a:xfrm rot="5400000" flipV="1">
            <a:off x="6440488" y="2139950"/>
            <a:ext cx="0" cy="9652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23" name="Line 31"/>
          <p:cNvSpPr>
            <a:spLocks noChangeShapeType="1"/>
          </p:cNvSpPr>
          <p:nvPr/>
        </p:nvSpPr>
        <p:spPr bwMode="auto">
          <a:xfrm rot="5400000" flipV="1">
            <a:off x="6439694" y="1828007"/>
            <a:ext cx="0" cy="963612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24" name="Rectangle 32"/>
          <p:cNvSpPr>
            <a:spLocks noChangeArrowheads="1"/>
          </p:cNvSpPr>
          <p:nvPr/>
        </p:nvSpPr>
        <p:spPr bwMode="auto">
          <a:xfrm>
            <a:off x="6921500" y="2166938"/>
            <a:ext cx="303213" cy="531812"/>
          </a:xfrm>
          <a:prstGeom prst="rect">
            <a:avLst/>
          </a:prstGeom>
          <a:noFill/>
          <a:ln w="3810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zh-TW" b="0">
                <a:ea typeface="PMingLiU" pitchFamily="18" charset="-120"/>
              </a:rPr>
              <a:t>=</a:t>
            </a:r>
            <a:endParaRPr lang="en-US" b="0"/>
          </a:p>
        </p:txBody>
      </p:sp>
      <p:sp>
        <p:nvSpPr>
          <p:cNvPr id="1877026" name="Line 34"/>
          <p:cNvSpPr>
            <a:spLocks noChangeShapeType="1"/>
          </p:cNvSpPr>
          <p:nvPr/>
        </p:nvSpPr>
        <p:spPr bwMode="auto">
          <a:xfrm>
            <a:off x="4859338" y="3362325"/>
            <a:ext cx="9525" cy="9493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27" name="Line 35"/>
          <p:cNvSpPr>
            <a:spLocks noChangeShapeType="1"/>
          </p:cNvSpPr>
          <p:nvPr/>
        </p:nvSpPr>
        <p:spPr bwMode="auto">
          <a:xfrm flipV="1">
            <a:off x="4851400" y="4292600"/>
            <a:ext cx="2070100" cy="635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28" name="AutoShape 36"/>
          <p:cNvSpPr>
            <a:spLocks noChangeArrowheads="1"/>
          </p:cNvSpPr>
          <p:nvPr/>
        </p:nvSpPr>
        <p:spPr bwMode="auto">
          <a:xfrm rot="-5400000">
            <a:off x="6200776" y="3724275"/>
            <a:ext cx="1746250" cy="301625"/>
          </a:xfrm>
          <a:custGeom>
            <a:avLst/>
            <a:gdLst>
              <a:gd name="G0" fmla="+- 3455 0 0"/>
              <a:gd name="G1" fmla="+- 21600 0 3455"/>
              <a:gd name="G2" fmla="*/ 3455 1 2"/>
              <a:gd name="G3" fmla="+- 21600 0 G2"/>
              <a:gd name="G4" fmla="+/ 3455 21600 2"/>
              <a:gd name="G5" fmla="+/ G1 0 2"/>
              <a:gd name="G6" fmla="*/ 21600 21600 3455"/>
              <a:gd name="G7" fmla="*/ G6 1 2"/>
              <a:gd name="G8" fmla="+- 21600 0 G7"/>
              <a:gd name="G9" fmla="*/ 21600 1 2"/>
              <a:gd name="G10" fmla="+- 3455 0 G9"/>
              <a:gd name="G11" fmla="?: G10 G8 0"/>
              <a:gd name="G12" fmla="?: G10 G7 21600"/>
              <a:gd name="T0" fmla="*/ 19872 w 21600"/>
              <a:gd name="T1" fmla="*/ 10800 h 21600"/>
              <a:gd name="T2" fmla="*/ 10800 w 21600"/>
              <a:gd name="T3" fmla="*/ 21600 h 21600"/>
              <a:gd name="T4" fmla="*/ 1728 w 21600"/>
              <a:gd name="T5" fmla="*/ 10800 h 21600"/>
              <a:gd name="T6" fmla="*/ 10800 w 21600"/>
              <a:gd name="T7" fmla="*/ 0 h 21600"/>
              <a:gd name="T8" fmla="*/ 3528 w 21600"/>
              <a:gd name="T9" fmla="*/ 3528 h 21600"/>
              <a:gd name="T10" fmla="*/ 18072 w 21600"/>
              <a:gd name="T11" fmla="*/ 1807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55" y="21600"/>
                </a:lnTo>
                <a:lnTo>
                  <a:pt x="1814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0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en-US" b="0"/>
          </a:p>
        </p:txBody>
      </p:sp>
      <p:sp>
        <p:nvSpPr>
          <p:cNvPr id="1877030" name="Line 38"/>
          <p:cNvSpPr>
            <a:spLocks noChangeShapeType="1"/>
          </p:cNvSpPr>
          <p:nvPr/>
        </p:nvSpPr>
        <p:spPr bwMode="auto">
          <a:xfrm flipV="1">
            <a:off x="6084888" y="3405188"/>
            <a:ext cx="836612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34" name="Text Box 42"/>
          <p:cNvSpPr txBox="1">
            <a:spLocks noChangeArrowheads="1"/>
          </p:cNvSpPr>
          <p:nvPr/>
        </p:nvSpPr>
        <p:spPr bwMode="auto">
          <a:xfrm>
            <a:off x="5100638" y="1968500"/>
            <a:ext cx="566737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wa’</a:t>
            </a:r>
            <a:endParaRPr lang="en-US" b="0">
              <a:solidFill>
                <a:srgbClr val="FFFF00"/>
              </a:solidFill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7510995" y="3505963"/>
            <a:ext cx="153163" cy="758825"/>
            <a:chOff x="4560125" y="3001963"/>
            <a:chExt cx="153163" cy="758825"/>
          </a:xfrm>
        </p:grpSpPr>
        <p:sp>
          <p:nvSpPr>
            <p:cNvPr id="1877025" name="Rectangle 33"/>
            <p:cNvSpPr>
              <a:spLocks noChangeArrowheads="1"/>
            </p:cNvSpPr>
            <p:nvPr/>
          </p:nvSpPr>
          <p:spPr bwMode="auto">
            <a:xfrm>
              <a:off x="4560125" y="3001963"/>
              <a:ext cx="152400" cy="75882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4000" b="0" baseline="7000">
                <a:latin typeface="Wingdings" pitchFamily="2" charset="2"/>
              </a:endParaRPr>
            </a:p>
          </p:txBody>
        </p:sp>
        <p:sp>
          <p:nvSpPr>
            <p:cNvPr id="1877035" name="Oval 43"/>
            <p:cNvSpPr>
              <a:spLocks noChangeArrowheads="1"/>
            </p:cNvSpPr>
            <p:nvPr/>
          </p:nvSpPr>
          <p:spPr bwMode="auto">
            <a:xfrm>
              <a:off x="4562475" y="3305175"/>
              <a:ext cx="150813" cy="152400"/>
            </a:xfrm>
            <a:prstGeom prst="ellipse">
              <a:avLst/>
            </a:prstGeom>
            <a:solidFill>
              <a:schemeClr val="tx1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77036" name="Rectangle 41"/>
          <p:cNvSpPr>
            <a:spLocks noChangeArrowheads="1"/>
          </p:cNvSpPr>
          <p:nvPr/>
        </p:nvSpPr>
        <p:spPr bwMode="auto">
          <a:xfrm rot="-5400000">
            <a:off x="5660232" y="2990056"/>
            <a:ext cx="1047750" cy="823913"/>
          </a:xfrm>
          <a:prstGeom prst="rect">
            <a:avLst/>
          </a:prstGeom>
          <a:solidFill>
            <a:schemeClr val="tx1"/>
          </a:solidFill>
          <a:ln w="38100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pPr algn="ctr" defTabSz="914400" eaLnBrk="0" hangingPunct="0">
              <a:lnSpc>
                <a:spcPct val="100000"/>
              </a:lnSpc>
              <a:buClrTx/>
              <a:buSzTx/>
              <a:buFontTx/>
              <a:buNone/>
            </a:pPr>
            <a:endParaRPr lang="es-ES" b="0">
              <a:solidFill>
                <a:srgbClr val="000000"/>
              </a:solidFill>
            </a:endParaRPr>
          </a:p>
        </p:txBody>
      </p:sp>
      <p:sp>
        <p:nvSpPr>
          <p:cNvPr id="1877037" name="Rectangle 45"/>
          <p:cNvSpPr>
            <a:spLocks noChangeArrowheads="1"/>
          </p:cNvSpPr>
          <p:nvPr/>
        </p:nvSpPr>
        <p:spPr bwMode="auto">
          <a:xfrm rot="-5400000">
            <a:off x="5671344" y="3318669"/>
            <a:ext cx="1046163" cy="161925"/>
          </a:xfrm>
          <a:prstGeom prst="rect">
            <a:avLst/>
          </a:prstGeom>
          <a:solidFill>
            <a:srgbClr val="FF0000"/>
          </a:solidFill>
          <a:ln w="38100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pPr algn="ctr" defTabSz="914400"/>
            <a:endParaRPr lang="es-ES" b="0"/>
          </a:p>
        </p:txBody>
      </p:sp>
      <p:sp>
        <p:nvSpPr>
          <p:cNvPr id="1877038" name="Oval 46"/>
          <p:cNvSpPr>
            <a:spLocks noChangeArrowheads="1"/>
          </p:cNvSpPr>
          <p:nvPr/>
        </p:nvSpPr>
        <p:spPr bwMode="auto">
          <a:xfrm>
            <a:off x="6121400" y="3330575"/>
            <a:ext cx="136525" cy="131763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</a:pPr>
            <a:endParaRPr lang="es-ES" sz="1800" b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rot="16200000">
            <a:off x="5996781" y="3207544"/>
            <a:ext cx="906463" cy="396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 dirty="0">
                <a:solidFill>
                  <a:schemeClr val="accent4">
                    <a:lumMod val="10000"/>
                  </a:schemeClr>
                </a:solidFill>
                <a:ea typeface="PMingLiU" pitchFamily="18" charset="-120"/>
              </a:rPr>
              <a:t>READ</a:t>
            </a:r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rot="16200000">
            <a:off x="5454651" y="3225800"/>
            <a:ext cx="1003300" cy="396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 dirty="0">
                <a:solidFill>
                  <a:schemeClr val="accent4">
                    <a:lumMod val="10000"/>
                  </a:schemeClr>
                </a:solidFill>
                <a:ea typeface="PMingLiU" pitchFamily="18" charset="-120"/>
              </a:rPr>
              <a:t>WRITE</a:t>
            </a:r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1877041" name="Text Box 49"/>
          <p:cNvSpPr txBox="1">
            <a:spLocks noChangeArrowheads="1"/>
          </p:cNvSpPr>
          <p:nvPr/>
        </p:nvSpPr>
        <p:spPr bwMode="auto">
          <a:xfrm>
            <a:off x="6246813" y="1636713"/>
            <a:ext cx="409575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ra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77042" name="Line 50"/>
          <p:cNvSpPr>
            <a:spLocks noChangeShapeType="1"/>
          </p:cNvSpPr>
          <p:nvPr/>
        </p:nvSpPr>
        <p:spPr bwMode="auto">
          <a:xfrm rot="5400000" flipV="1">
            <a:off x="6026150" y="2427288"/>
            <a:ext cx="823913" cy="15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43" name="Text Box 51"/>
          <p:cNvSpPr txBox="1">
            <a:spLocks noChangeArrowheads="1"/>
          </p:cNvSpPr>
          <p:nvPr/>
        </p:nvSpPr>
        <p:spPr bwMode="auto">
          <a:xfrm>
            <a:off x="5770563" y="1636713"/>
            <a:ext cx="509587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wa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77044" name="Line 52"/>
          <p:cNvSpPr>
            <a:spLocks noChangeShapeType="1"/>
          </p:cNvSpPr>
          <p:nvPr/>
        </p:nvSpPr>
        <p:spPr bwMode="auto">
          <a:xfrm rot="5400000" flipV="1">
            <a:off x="5549900" y="2427288"/>
            <a:ext cx="823913" cy="15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45" name="Rectangle 53"/>
          <p:cNvSpPr>
            <a:spLocks noChangeArrowheads="1"/>
          </p:cNvSpPr>
          <p:nvPr/>
        </p:nvSpPr>
        <p:spPr bwMode="auto">
          <a:xfrm rot="-5400000">
            <a:off x="5876925" y="1868488"/>
            <a:ext cx="171450" cy="596900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77046" name="Oval 54"/>
          <p:cNvSpPr>
            <a:spLocks noChangeArrowheads="1"/>
          </p:cNvSpPr>
          <p:nvPr/>
        </p:nvSpPr>
        <p:spPr bwMode="auto">
          <a:xfrm>
            <a:off x="5886450" y="2085975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2" name="Group 51"/>
          <p:cNvGrpSpPr/>
          <p:nvPr/>
        </p:nvGrpSpPr>
        <p:grpSpPr>
          <a:xfrm>
            <a:off x="3396100" y="2509012"/>
            <a:ext cx="152400" cy="758825"/>
            <a:chOff x="5133975" y="3011488"/>
            <a:chExt cx="152400" cy="758825"/>
          </a:xfrm>
        </p:grpSpPr>
        <p:sp>
          <p:nvSpPr>
            <p:cNvPr id="1877047" name="Rectangle 55"/>
            <p:cNvSpPr>
              <a:spLocks noChangeArrowheads="1"/>
            </p:cNvSpPr>
            <p:nvPr/>
          </p:nvSpPr>
          <p:spPr bwMode="auto">
            <a:xfrm>
              <a:off x="5133975" y="3011488"/>
              <a:ext cx="152400" cy="75882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4000" b="0" baseline="7000">
                <a:latin typeface="Wingdings" pitchFamily="2" charset="2"/>
              </a:endParaRPr>
            </a:p>
          </p:txBody>
        </p:sp>
        <p:sp>
          <p:nvSpPr>
            <p:cNvPr id="1877048" name="Oval 56"/>
            <p:cNvSpPr>
              <a:spLocks noChangeArrowheads="1"/>
            </p:cNvSpPr>
            <p:nvPr/>
          </p:nvSpPr>
          <p:spPr bwMode="auto">
            <a:xfrm>
              <a:off x="5133975" y="3314700"/>
              <a:ext cx="150813" cy="152400"/>
            </a:xfrm>
            <a:prstGeom prst="ellipse">
              <a:avLst/>
            </a:prstGeom>
            <a:solidFill>
              <a:schemeClr val="tx1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77051" name="Rectangle 59"/>
          <p:cNvSpPr>
            <a:spLocks noChangeArrowheads="1"/>
          </p:cNvSpPr>
          <p:nvPr/>
        </p:nvSpPr>
        <p:spPr bwMode="auto">
          <a:xfrm rot="-5400000">
            <a:off x="5867400" y="2154238"/>
            <a:ext cx="171450" cy="596900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77052" name="Oval 60"/>
          <p:cNvSpPr>
            <a:spLocks noChangeArrowheads="1"/>
          </p:cNvSpPr>
          <p:nvPr/>
        </p:nvSpPr>
        <p:spPr bwMode="auto">
          <a:xfrm>
            <a:off x="5876925" y="2371725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77054" name="Text Box 62"/>
          <p:cNvSpPr txBox="1">
            <a:spLocks noChangeArrowheads="1"/>
          </p:cNvSpPr>
          <p:nvPr/>
        </p:nvSpPr>
        <p:spPr bwMode="auto">
          <a:xfrm>
            <a:off x="5095875" y="2244725"/>
            <a:ext cx="623888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wa’’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77055" name="Line 63"/>
          <p:cNvSpPr>
            <a:spLocks noChangeShapeType="1"/>
          </p:cNvSpPr>
          <p:nvPr/>
        </p:nvSpPr>
        <p:spPr bwMode="auto">
          <a:xfrm>
            <a:off x="5507038" y="3376613"/>
            <a:ext cx="9525" cy="715962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7056" name="Line 64"/>
          <p:cNvSpPr>
            <a:spLocks noChangeShapeType="1"/>
          </p:cNvSpPr>
          <p:nvPr/>
        </p:nvSpPr>
        <p:spPr bwMode="auto">
          <a:xfrm flipV="1">
            <a:off x="5522913" y="4068763"/>
            <a:ext cx="1398587" cy="15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53" name="Group 52"/>
          <p:cNvGrpSpPr/>
          <p:nvPr/>
        </p:nvGrpSpPr>
        <p:grpSpPr>
          <a:xfrm>
            <a:off x="2327075" y="3438275"/>
            <a:ext cx="152400" cy="758825"/>
            <a:chOff x="5133975" y="3011488"/>
            <a:chExt cx="152400" cy="758825"/>
          </a:xfrm>
        </p:grpSpPr>
        <p:sp>
          <p:nvSpPr>
            <p:cNvPr id="54" name="Rectangle 55"/>
            <p:cNvSpPr>
              <a:spLocks noChangeArrowheads="1"/>
            </p:cNvSpPr>
            <p:nvPr/>
          </p:nvSpPr>
          <p:spPr bwMode="auto">
            <a:xfrm>
              <a:off x="5133975" y="3011488"/>
              <a:ext cx="152400" cy="758825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4000" b="0" baseline="7000">
                <a:latin typeface="Wingdings" pitchFamily="2" charset="2"/>
              </a:endParaRPr>
            </a:p>
          </p:txBody>
        </p:sp>
        <p:sp>
          <p:nvSpPr>
            <p:cNvPr id="55" name="Oval 56"/>
            <p:cNvSpPr>
              <a:spLocks noChangeArrowheads="1"/>
            </p:cNvSpPr>
            <p:nvPr/>
          </p:nvSpPr>
          <p:spPr bwMode="auto">
            <a:xfrm>
              <a:off x="5133975" y="3314700"/>
              <a:ext cx="150813" cy="152400"/>
            </a:xfrm>
            <a:prstGeom prst="ellipse">
              <a:avLst/>
            </a:prstGeom>
            <a:solidFill>
              <a:schemeClr val="tx1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6" name="AutoShape 58"/>
          <p:cNvSpPr>
            <a:spLocks noChangeArrowheads="1"/>
          </p:cNvSpPr>
          <p:nvPr/>
        </p:nvSpPr>
        <p:spPr bwMode="auto">
          <a:xfrm>
            <a:off x="4845473" y="4312315"/>
            <a:ext cx="379412" cy="455613"/>
          </a:xfrm>
          <a:prstGeom prst="upArrowCallout">
            <a:avLst>
              <a:gd name="adj1" fmla="val 25000"/>
              <a:gd name="adj2" fmla="val 25000"/>
              <a:gd name="adj3" fmla="val 20014"/>
              <a:gd name="adj4" fmla="val 66667"/>
            </a:avLst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 dirty="0">
                <a:solidFill>
                  <a:srgbClr val="001DD6"/>
                </a:solidFill>
              </a:rPr>
              <a:t>-1</a:t>
            </a:r>
          </a:p>
        </p:txBody>
      </p:sp>
      <p:sp>
        <p:nvSpPr>
          <p:cNvPr id="57" name="Text Box 67"/>
          <p:cNvSpPr txBox="1">
            <a:spLocks noChangeArrowheads="1"/>
          </p:cNvSpPr>
          <p:nvPr/>
        </p:nvSpPr>
        <p:spPr bwMode="auto">
          <a:xfrm>
            <a:off x="4168775" y="5509424"/>
            <a:ext cx="3677032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b="0" dirty="0"/>
              <a:t>System only stalls in case of </a:t>
            </a:r>
            <a:r>
              <a:rPr lang="en-US" b="0" dirty="0" smtClean="0"/>
              <a:t>RAW</a:t>
            </a:r>
            <a:r>
              <a:rPr lang="en-US" b="0" dirty="0"/>
              <a:t/>
            </a:r>
            <a:br>
              <a:rPr lang="en-US" b="0" dirty="0"/>
            </a:br>
            <a:r>
              <a:rPr lang="en-US" b="0" dirty="0" smtClean="0"/>
              <a:t>dependencies with B1-B2</a:t>
            </a:r>
            <a:endParaRPr lang="en-US" b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34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6915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Behavioral equivalence in Elastic Circuits</a:t>
            </a: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3924300" y="1660665"/>
            <a:ext cx="1104900" cy="12668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6000">
                <a:solidFill>
                  <a:srgbClr val="000000"/>
                </a:solidFill>
                <a:latin typeface="Arial" charset="0"/>
              </a:rPr>
              <a:t>+</a:t>
            </a:r>
          </a:p>
        </p:txBody>
      </p:sp>
      <p:sp>
        <p:nvSpPr>
          <p:cNvPr id="31749" name="Line 5"/>
          <p:cNvSpPr>
            <a:spLocks noChangeShapeType="1"/>
          </p:cNvSpPr>
          <p:nvPr/>
        </p:nvSpPr>
        <p:spPr bwMode="auto">
          <a:xfrm>
            <a:off x="5038725" y="2308365"/>
            <a:ext cx="4286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1750" name="Line 6"/>
          <p:cNvSpPr>
            <a:spLocks noChangeShapeType="1"/>
          </p:cNvSpPr>
          <p:nvPr/>
        </p:nvSpPr>
        <p:spPr bwMode="auto">
          <a:xfrm>
            <a:off x="3476625" y="1908315"/>
            <a:ext cx="45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1751" name="Line 7"/>
          <p:cNvSpPr>
            <a:spLocks noChangeShapeType="1"/>
          </p:cNvSpPr>
          <p:nvPr/>
        </p:nvSpPr>
        <p:spPr bwMode="auto">
          <a:xfrm>
            <a:off x="3486150" y="2727465"/>
            <a:ext cx="4667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2111375" y="1667015"/>
            <a:ext cx="1346200" cy="508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3" name="Line 9"/>
          <p:cNvSpPr>
            <a:spLocks noChangeShapeType="1"/>
          </p:cNvSpPr>
          <p:nvPr/>
        </p:nvSpPr>
        <p:spPr bwMode="auto">
          <a:xfrm>
            <a:off x="3036888" y="1659078"/>
            <a:ext cx="0" cy="50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54" name="Line 10"/>
          <p:cNvSpPr>
            <a:spLocks noChangeShapeType="1"/>
          </p:cNvSpPr>
          <p:nvPr/>
        </p:nvSpPr>
        <p:spPr bwMode="auto">
          <a:xfrm>
            <a:off x="2562225" y="1676540"/>
            <a:ext cx="0" cy="50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55" name="Text Box 11"/>
          <p:cNvSpPr txBox="1">
            <a:spLocks noChangeArrowheads="1"/>
          </p:cNvSpPr>
          <p:nvPr/>
        </p:nvSpPr>
        <p:spPr bwMode="auto">
          <a:xfrm>
            <a:off x="1123950" y="894270"/>
            <a:ext cx="946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>
                <a:latin typeface="Arial" charset="0"/>
              </a:rPr>
              <a:t>…</a:t>
            </a:r>
          </a:p>
        </p:txBody>
      </p:sp>
      <p:sp>
        <p:nvSpPr>
          <p:cNvPr id="31756" name="Text Box 12"/>
          <p:cNvSpPr txBox="1">
            <a:spLocks noChangeArrowheads="1"/>
          </p:cNvSpPr>
          <p:nvPr/>
        </p:nvSpPr>
        <p:spPr bwMode="auto">
          <a:xfrm>
            <a:off x="3071813" y="1682890"/>
            <a:ext cx="382587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1</a:t>
            </a:r>
          </a:p>
        </p:txBody>
      </p:sp>
      <p:sp>
        <p:nvSpPr>
          <p:cNvPr id="31757" name="Text Box 13"/>
          <p:cNvSpPr txBox="1">
            <a:spLocks noChangeArrowheads="1"/>
          </p:cNvSpPr>
          <p:nvPr/>
        </p:nvSpPr>
        <p:spPr bwMode="auto">
          <a:xfrm>
            <a:off x="2586038" y="1674953"/>
            <a:ext cx="38258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4</a:t>
            </a:r>
          </a:p>
        </p:txBody>
      </p:sp>
      <p:sp>
        <p:nvSpPr>
          <p:cNvPr id="31758" name="Text Box 14"/>
          <p:cNvSpPr txBox="1">
            <a:spLocks noChangeArrowheads="1"/>
          </p:cNvSpPr>
          <p:nvPr/>
        </p:nvSpPr>
        <p:spPr bwMode="auto">
          <a:xfrm>
            <a:off x="2154238" y="1682890"/>
            <a:ext cx="382587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7</a:t>
            </a:r>
          </a:p>
        </p:txBody>
      </p:sp>
      <p:sp>
        <p:nvSpPr>
          <p:cNvPr id="31759" name="Rectangle 15"/>
          <p:cNvSpPr>
            <a:spLocks noChangeArrowheads="1"/>
          </p:cNvSpPr>
          <p:nvPr/>
        </p:nvSpPr>
        <p:spPr bwMode="auto">
          <a:xfrm>
            <a:off x="3924300" y="3670440"/>
            <a:ext cx="1104900" cy="1266825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6000">
                <a:solidFill>
                  <a:srgbClr val="000000"/>
                </a:solidFill>
                <a:latin typeface="Arial" charset="0"/>
              </a:rPr>
              <a:t>+</a:t>
            </a:r>
          </a:p>
        </p:txBody>
      </p:sp>
      <p:sp>
        <p:nvSpPr>
          <p:cNvPr id="31761" name="Line 17"/>
          <p:cNvSpPr>
            <a:spLocks noChangeShapeType="1"/>
          </p:cNvSpPr>
          <p:nvPr/>
        </p:nvSpPr>
        <p:spPr bwMode="auto">
          <a:xfrm>
            <a:off x="5038725" y="4318140"/>
            <a:ext cx="4286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1762" name="Line 18"/>
          <p:cNvSpPr>
            <a:spLocks noChangeShapeType="1"/>
          </p:cNvSpPr>
          <p:nvPr/>
        </p:nvSpPr>
        <p:spPr bwMode="auto">
          <a:xfrm>
            <a:off x="3476625" y="3918090"/>
            <a:ext cx="45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1763" name="Line 19"/>
          <p:cNvSpPr>
            <a:spLocks noChangeShapeType="1"/>
          </p:cNvSpPr>
          <p:nvPr/>
        </p:nvSpPr>
        <p:spPr bwMode="auto">
          <a:xfrm>
            <a:off x="3486150" y="4737240"/>
            <a:ext cx="4667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1764" name="Text Box 20"/>
          <p:cNvSpPr txBox="1">
            <a:spLocks noChangeArrowheads="1"/>
          </p:cNvSpPr>
          <p:nvPr/>
        </p:nvSpPr>
        <p:spPr bwMode="auto">
          <a:xfrm>
            <a:off x="4470400" y="3733940"/>
            <a:ext cx="4095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000000"/>
                </a:solidFill>
                <a:latin typeface="Arial" charset="0"/>
              </a:rPr>
              <a:t>e</a:t>
            </a:r>
          </a:p>
        </p:txBody>
      </p:sp>
      <p:sp>
        <p:nvSpPr>
          <p:cNvPr id="31765" name="Rectangle 21"/>
          <p:cNvSpPr>
            <a:spLocks noChangeArrowheads="1"/>
          </p:cNvSpPr>
          <p:nvPr/>
        </p:nvSpPr>
        <p:spPr bwMode="auto">
          <a:xfrm>
            <a:off x="6149975" y="2019440"/>
            <a:ext cx="1355725" cy="508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66" name="Line 22"/>
          <p:cNvSpPr>
            <a:spLocks noChangeShapeType="1"/>
          </p:cNvSpPr>
          <p:nvPr/>
        </p:nvSpPr>
        <p:spPr bwMode="auto">
          <a:xfrm>
            <a:off x="7065963" y="2011503"/>
            <a:ext cx="0" cy="50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67" name="Line 23"/>
          <p:cNvSpPr>
            <a:spLocks noChangeShapeType="1"/>
          </p:cNvSpPr>
          <p:nvPr/>
        </p:nvSpPr>
        <p:spPr bwMode="auto">
          <a:xfrm>
            <a:off x="6591300" y="2028965"/>
            <a:ext cx="0" cy="50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68" name="Text Box 24"/>
          <p:cNvSpPr txBox="1">
            <a:spLocks noChangeArrowheads="1"/>
          </p:cNvSpPr>
          <p:nvPr/>
        </p:nvSpPr>
        <p:spPr bwMode="auto">
          <a:xfrm>
            <a:off x="5343525" y="1559065"/>
            <a:ext cx="946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>
                <a:latin typeface="Arial" charset="0"/>
              </a:rPr>
              <a:t>…</a:t>
            </a:r>
          </a:p>
        </p:txBody>
      </p:sp>
      <p:sp>
        <p:nvSpPr>
          <p:cNvPr id="31769" name="Text Box 25"/>
          <p:cNvSpPr txBox="1">
            <a:spLocks noChangeArrowheads="1"/>
          </p:cNvSpPr>
          <p:nvPr/>
        </p:nvSpPr>
        <p:spPr bwMode="auto">
          <a:xfrm>
            <a:off x="7091363" y="2035315"/>
            <a:ext cx="3825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3</a:t>
            </a:r>
          </a:p>
        </p:txBody>
      </p:sp>
      <p:sp>
        <p:nvSpPr>
          <p:cNvPr id="31770" name="Text Box 26"/>
          <p:cNvSpPr txBox="1">
            <a:spLocks noChangeArrowheads="1"/>
          </p:cNvSpPr>
          <p:nvPr/>
        </p:nvSpPr>
        <p:spPr bwMode="auto">
          <a:xfrm>
            <a:off x="6643688" y="2027378"/>
            <a:ext cx="3825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4</a:t>
            </a:r>
          </a:p>
        </p:txBody>
      </p:sp>
      <p:sp>
        <p:nvSpPr>
          <p:cNvPr id="31771" name="Text Box 27"/>
          <p:cNvSpPr txBox="1">
            <a:spLocks noChangeArrowheads="1"/>
          </p:cNvSpPr>
          <p:nvPr/>
        </p:nvSpPr>
        <p:spPr bwMode="auto">
          <a:xfrm>
            <a:off x="6183313" y="2035315"/>
            <a:ext cx="3825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8</a:t>
            </a:r>
          </a:p>
        </p:txBody>
      </p:sp>
      <p:sp>
        <p:nvSpPr>
          <p:cNvPr id="31772" name="Rectangle 28"/>
          <p:cNvSpPr>
            <a:spLocks noChangeArrowheads="1"/>
          </p:cNvSpPr>
          <p:nvPr/>
        </p:nvSpPr>
        <p:spPr bwMode="auto">
          <a:xfrm>
            <a:off x="2111375" y="2467115"/>
            <a:ext cx="1346200" cy="508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73" name="Line 29"/>
          <p:cNvSpPr>
            <a:spLocks noChangeShapeType="1"/>
          </p:cNvSpPr>
          <p:nvPr/>
        </p:nvSpPr>
        <p:spPr bwMode="auto">
          <a:xfrm>
            <a:off x="3036888" y="2459178"/>
            <a:ext cx="0" cy="50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74" name="Line 30"/>
          <p:cNvSpPr>
            <a:spLocks noChangeShapeType="1"/>
          </p:cNvSpPr>
          <p:nvPr/>
        </p:nvSpPr>
        <p:spPr bwMode="auto">
          <a:xfrm>
            <a:off x="2562225" y="2476640"/>
            <a:ext cx="0" cy="50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75" name="Text Box 31"/>
          <p:cNvSpPr txBox="1">
            <a:spLocks noChangeArrowheads="1"/>
          </p:cNvSpPr>
          <p:nvPr/>
        </p:nvSpPr>
        <p:spPr bwMode="auto">
          <a:xfrm>
            <a:off x="3071813" y="2482990"/>
            <a:ext cx="3825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2</a:t>
            </a:r>
          </a:p>
        </p:txBody>
      </p:sp>
      <p:sp>
        <p:nvSpPr>
          <p:cNvPr id="31776" name="Text Box 32"/>
          <p:cNvSpPr txBox="1">
            <a:spLocks noChangeArrowheads="1"/>
          </p:cNvSpPr>
          <p:nvPr/>
        </p:nvSpPr>
        <p:spPr bwMode="auto">
          <a:xfrm>
            <a:off x="2586038" y="2475053"/>
            <a:ext cx="3825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0</a:t>
            </a:r>
          </a:p>
        </p:txBody>
      </p:sp>
      <p:sp>
        <p:nvSpPr>
          <p:cNvPr id="31777" name="Text Box 33"/>
          <p:cNvSpPr txBox="1">
            <a:spLocks noChangeArrowheads="1"/>
          </p:cNvSpPr>
          <p:nvPr/>
        </p:nvSpPr>
        <p:spPr bwMode="auto">
          <a:xfrm>
            <a:off x="2154238" y="2482990"/>
            <a:ext cx="3825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1</a:t>
            </a:r>
          </a:p>
        </p:txBody>
      </p:sp>
      <p:sp>
        <p:nvSpPr>
          <p:cNvPr id="31778" name="Text Box 34"/>
          <p:cNvSpPr txBox="1">
            <a:spLocks noChangeArrowheads="1"/>
          </p:cNvSpPr>
          <p:nvPr/>
        </p:nvSpPr>
        <p:spPr bwMode="auto">
          <a:xfrm>
            <a:off x="1143000" y="1968640"/>
            <a:ext cx="946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>
                <a:latin typeface="Arial" charset="0"/>
              </a:rPr>
              <a:t>…</a:t>
            </a:r>
          </a:p>
        </p:txBody>
      </p:sp>
      <p:sp>
        <p:nvSpPr>
          <p:cNvPr id="31779" name="Rectangle 35"/>
          <p:cNvSpPr>
            <a:spLocks noChangeArrowheads="1"/>
          </p:cNvSpPr>
          <p:nvPr/>
        </p:nvSpPr>
        <p:spPr bwMode="auto">
          <a:xfrm>
            <a:off x="6178550" y="4057790"/>
            <a:ext cx="2784475" cy="508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81" name="Line 37"/>
          <p:cNvSpPr>
            <a:spLocks noChangeShapeType="1"/>
          </p:cNvSpPr>
          <p:nvPr/>
        </p:nvSpPr>
        <p:spPr bwMode="auto">
          <a:xfrm>
            <a:off x="6837895" y="4067315"/>
            <a:ext cx="0" cy="50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83" name="Text Box 39"/>
          <p:cNvSpPr txBox="1">
            <a:spLocks noChangeArrowheads="1"/>
          </p:cNvSpPr>
          <p:nvPr/>
        </p:nvSpPr>
        <p:spPr bwMode="auto">
          <a:xfrm>
            <a:off x="7337160" y="4046678"/>
            <a:ext cx="3825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latin typeface="Arial" charset="0"/>
              </a:rPr>
              <a:t>4</a:t>
            </a:r>
          </a:p>
        </p:txBody>
      </p:sp>
      <p:sp>
        <p:nvSpPr>
          <p:cNvPr id="31784" name="Text Box 40"/>
          <p:cNvSpPr txBox="1">
            <a:spLocks noChangeArrowheads="1"/>
          </p:cNvSpPr>
          <p:nvPr/>
        </p:nvSpPr>
        <p:spPr bwMode="auto">
          <a:xfrm>
            <a:off x="6340093" y="4073665"/>
            <a:ext cx="3825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latin typeface="Arial" charset="0"/>
              </a:rPr>
              <a:t>8</a:t>
            </a:r>
          </a:p>
        </p:txBody>
      </p:sp>
      <p:sp>
        <p:nvSpPr>
          <p:cNvPr id="31785" name="Line 41"/>
          <p:cNvSpPr>
            <a:spLocks noChangeShapeType="1"/>
          </p:cNvSpPr>
          <p:nvPr/>
        </p:nvSpPr>
        <p:spPr bwMode="auto">
          <a:xfrm>
            <a:off x="8143665" y="4060965"/>
            <a:ext cx="0" cy="495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86" name="Text Box 42"/>
          <p:cNvSpPr txBox="1">
            <a:spLocks noChangeArrowheads="1"/>
          </p:cNvSpPr>
          <p:nvPr/>
        </p:nvSpPr>
        <p:spPr bwMode="auto">
          <a:xfrm>
            <a:off x="5334000" y="3559315"/>
            <a:ext cx="946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>
                <a:latin typeface="Arial" charset="0"/>
              </a:rPr>
              <a:t>…</a:t>
            </a:r>
          </a:p>
        </p:txBody>
      </p:sp>
      <p:sp>
        <p:nvSpPr>
          <p:cNvPr id="31787" name="Rectangle 43"/>
          <p:cNvSpPr>
            <a:spLocks noChangeArrowheads="1"/>
          </p:cNvSpPr>
          <p:nvPr/>
        </p:nvSpPr>
        <p:spPr bwMode="auto">
          <a:xfrm>
            <a:off x="1292225" y="3657740"/>
            <a:ext cx="2193925" cy="508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88" name="Line 44"/>
          <p:cNvSpPr>
            <a:spLocks noChangeShapeType="1"/>
          </p:cNvSpPr>
          <p:nvPr/>
        </p:nvSpPr>
        <p:spPr bwMode="auto">
          <a:xfrm>
            <a:off x="3065463" y="3649803"/>
            <a:ext cx="0" cy="50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90" name="Text Box 46"/>
          <p:cNvSpPr txBox="1">
            <a:spLocks noChangeArrowheads="1"/>
          </p:cNvSpPr>
          <p:nvPr/>
        </p:nvSpPr>
        <p:spPr bwMode="auto">
          <a:xfrm>
            <a:off x="3100388" y="3673615"/>
            <a:ext cx="382587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1</a:t>
            </a:r>
          </a:p>
        </p:txBody>
      </p:sp>
      <p:sp>
        <p:nvSpPr>
          <p:cNvPr id="31791" name="Text Box 47"/>
          <p:cNvSpPr txBox="1">
            <a:spLocks noChangeArrowheads="1"/>
          </p:cNvSpPr>
          <p:nvPr/>
        </p:nvSpPr>
        <p:spPr bwMode="auto">
          <a:xfrm>
            <a:off x="2421320" y="3665678"/>
            <a:ext cx="38258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latin typeface="Arial" charset="0"/>
              </a:rPr>
              <a:t>4</a:t>
            </a:r>
          </a:p>
        </p:txBody>
      </p:sp>
      <p:sp>
        <p:nvSpPr>
          <p:cNvPr id="31792" name="Text Box 48"/>
          <p:cNvSpPr txBox="1">
            <a:spLocks noChangeArrowheads="1"/>
          </p:cNvSpPr>
          <p:nvPr/>
        </p:nvSpPr>
        <p:spPr bwMode="auto">
          <a:xfrm>
            <a:off x="1616278" y="3673615"/>
            <a:ext cx="382587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latin typeface="Arial" charset="0"/>
              </a:rPr>
              <a:t>7</a:t>
            </a:r>
          </a:p>
        </p:txBody>
      </p:sp>
      <p:sp>
        <p:nvSpPr>
          <p:cNvPr id="31794" name="Line 50"/>
          <p:cNvSpPr>
            <a:spLocks noChangeShapeType="1"/>
          </p:cNvSpPr>
          <p:nvPr/>
        </p:nvSpPr>
        <p:spPr bwMode="auto">
          <a:xfrm>
            <a:off x="2152485" y="3648215"/>
            <a:ext cx="0" cy="50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95" name="Text Box 51"/>
          <p:cNvSpPr txBox="1">
            <a:spLocks noChangeArrowheads="1"/>
          </p:cNvSpPr>
          <p:nvPr/>
        </p:nvSpPr>
        <p:spPr bwMode="auto">
          <a:xfrm>
            <a:off x="447675" y="3197365"/>
            <a:ext cx="946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>
                <a:latin typeface="Arial" charset="0"/>
              </a:rPr>
              <a:t>…</a:t>
            </a:r>
          </a:p>
        </p:txBody>
      </p:sp>
      <p:sp>
        <p:nvSpPr>
          <p:cNvPr id="31796" name="Rectangle 52"/>
          <p:cNvSpPr>
            <a:spLocks noChangeArrowheads="1"/>
          </p:cNvSpPr>
          <p:nvPr/>
        </p:nvSpPr>
        <p:spPr bwMode="auto">
          <a:xfrm>
            <a:off x="961931" y="4476890"/>
            <a:ext cx="2524220" cy="508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97" name="Line 53"/>
          <p:cNvSpPr>
            <a:spLocks noChangeShapeType="1"/>
          </p:cNvSpPr>
          <p:nvPr/>
        </p:nvSpPr>
        <p:spPr bwMode="auto">
          <a:xfrm>
            <a:off x="2843775" y="4468953"/>
            <a:ext cx="0" cy="50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99" name="Text Box 55"/>
          <p:cNvSpPr txBox="1">
            <a:spLocks noChangeArrowheads="1"/>
          </p:cNvSpPr>
          <p:nvPr/>
        </p:nvSpPr>
        <p:spPr bwMode="auto">
          <a:xfrm>
            <a:off x="2998858" y="4492765"/>
            <a:ext cx="3825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latin typeface="Arial" charset="0"/>
              </a:rPr>
              <a:t>2</a:t>
            </a:r>
          </a:p>
        </p:txBody>
      </p:sp>
      <p:sp>
        <p:nvSpPr>
          <p:cNvPr id="31800" name="Text Box 56"/>
          <p:cNvSpPr txBox="1">
            <a:spLocks noChangeArrowheads="1"/>
          </p:cNvSpPr>
          <p:nvPr/>
        </p:nvSpPr>
        <p:spPr bwMode="auto">
          <a:xfrm>
            <a:off x="1998865" y="4484828"/>
            <a:ext cx="3825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latin typeface="Arial" charset="0"/>
              </a:rPr>
              <a:t>0</a:t>
            </a:r>
          </a:p>
        </p:txBody>
      </p:sp>
      <p:sp>
        <p:nvSpPr>
          <p:cNvPr id="31801" name="Text Box 57"/>
          <p:cNvSpPr txBox="1">
            <a:spLocks noChangeArrowheads="1"/>
          </p:cNvSpPr>
          <p:nvPr/>
        </p:nvSpPr>
        <p:spPr bwMode="auto">
          <a:xfrm>
            <a:off x="1077145" y="4492765"/>
            <a:ext cx="3825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latin typeface="Arial" charset="0"/>
              </a:rPr>
              <a:t>1</a:t>
            </a:r>
          </a:p>
        </p:txBody>
      </p:sp>
      <p:sp>
        <p:nvSpPr>
          <p:cNvPr id="31802" name="Line 58"/>
          <p:cNvSpPr>
            <a:spLocks noChangeShapeType="1"/>
          </p:cNvSpPr>
          <p:nvPr/>
        </p:nvSpPr>
        <p:spPr bwMode="auto">
          <a:xfrm>
            <a:off x="1538005" y="4476890"/>
            <a:ext cx="0" cy="50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804" name="Text Box 60"/>
          <p:cNvSpPr txBox="1">
            <a:spLocks noChangeArrowheads="1"/>
          </p:cNvSpPr>
          <p:nvPr/>
        </p:nvSpPr>
        <p:spPr bwMode="auto">
          <a:xfrm>
            <a:off x="78615" y="4016515"/>
            <a:ext cx="946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dirty="0">
                <a:latin typeface="Arial" charset="0"/>
              </a:rPr>
              <a:t>…</a:t>
            </a:r>
          </a:p>
        </p:txBody>
      </p:sp>
      <p:sp>
        <p:nvSpPr>
          <p:cNvPr id="77" name="Text Box 39"/>
          <p:cNvSpPr txBox="1">
            <a:spLocks noChangeArrowheads="1"/>
          </p:cNvSpPr>
          <p:nvPr/>
        </p:nvSpPr>
        <p:spPr bwMode="auto">
          <a:xfrm>
            <a:off x="8337153" y="4043480"/>
            <a:ext cx="3850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latin typeface="Arial" charset="0"/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6"/>
          <p:cNvSpPr/>
          <p:nvPr/>
        </p:nvSpPr>
        <p:spPr bwMode="auto">
          <a:xfrm>
            <a:off x="8039100" y="4067315"/>
            <a:ext cx="485775" cy="487363"/>
          </a:xfrm>
          <a:prstGeom prst="rect">
            <a:avLst/>
          </a:prstGeom>
          <a:solidFill>
            <a:srgbClr val="FF000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934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6915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Behavioral equivalence in Elastic Circuits</a:t>
            </a: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3924300" y="1660665"/>
            <a:ext cx="1104900" cy="12668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6000">
                <a:solidFill>
                  <a:srgbClr val="000000"/>
                </a:solidFill>
                <a:latin typeface="Arial" charset="0"/>
              </a:rPr>
              <a:t>+</a:t>
            </a:r>
          </a:p>
        </p:txBody>
      </p:sp>
      <p:sp>
        <p:nvSpPr>
          <p:cNvPr id="31749" name="Line 5"/>
          <p:cNvSpPr>
            <a:spLocks noChangeShapeType="1"/>
          </p:cNvSpPr>
          <p:nvPr/>
        </p:nvSpPr>
        <p:spPr bwMode="auto">
          <a:xfrm>
            <a:off x="5038725" y="2308365"/>
            <a:ext cx="4286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1750" name="Line 6"/>
          <p:cNvSpPr>
            <a:spLocks noChangeShapeType="1"/>
          </p:cNvSpPr>
          <p:nvPr/>
        </p:nvSpPr>
        <p:spPr bwMode="auto">
          <a:xfrm>
            <a:off x="3476625" y="1908315"/>
            <a:ext cx="45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1751" name="Line 7"/>
          <p:cNvSpPr>
            <a:spLocks noChangeShapeType="1"/>
          </p:cNvSpPr>
          <p:nvPr/>
        </p:nvSpPr>
        <p:spPr bwMode="auto">
          <a:xfrm>
            <a:off x="3486150" y="2727465"/>
            <a:ext cx="4667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2111375" y="1667015"/>
            <a:ext cx="1346200" cy="508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3" name="Line 9"/>
          <p:cNvSpPr>
            <a:spLocks noChangeShapeType="1"/>
          </p:cNvSpPr>
          <p:nvPr/>
        </p:nvSpPr>
        <p:spPr bwMode="auto">
          <a:xfrm>
            <a:off x="3036888" y="1659078"/>
            <a:ext cx="0" cy="50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54" name="Line 10"/>
          <p:cNvSpPr>
            <a:spLocks noChangeShapeType="1"/>
          </p:cNvSpPr>
          <p:nvPr/>
        </p:nvSpPr>
        <p:spPr bwMode="auto">
          <a:xfrm>
            <a:off x="2562225" y="1676540"/>
            <a:ext cx="0" cy="50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55" name="Text Box 11"/>
          <p:cNvSpPr txBox="1">
            <a:spLocks noChangeArrowheads="1"/>
          </p:cNvSpPr>
          <p:nvPr/>
        </p:nvSpPr>
        <p:spPr bwMode="auto">
          <a:xfrm>
            <a:off x="1123950" y="894270"/>
            <a:ext cx="946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>
                <a:latin typeface="Arial" charset="0"/>
              </a:rPr>
              <a:t>…</a:t>
            </a:r>
          </a:p>
        </p:txBody>
      </p:sp>
      <p:sp>
        <p:nvSpPr>
          <p:cNvPr id="31756" name="Text Box 12"/>
          <p:cNvSpPr txBox="1">
            <a:spLocks noChangeArrowheads="1"/>
          </p:cNvSpPr>
          <p:nvPr/>
        </p:nvSpPr>
        <p:spPr bwMode="auto">
          <a:xfrm>
            <a:off x="3071813" y="1682890"/>
            <a:ext cx="382587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1</a:t>
            </a:r>
          </a:p>
        </p:txBody>
      </p:sp>
      <p:sp>
        <p:nvSpPr>
          <p:cNvPr id="31757" name="Text Box 13"/>
          <p:cNvSpPr txBox="1">
            <a:spLocks noChangeArrowheads="1"/>
          </p:cNvSpPr>
          <p:nvPr/>
        </p:nvSpPr>
        <p:spPr bwMode="auto">
          <a:xfrm>
            <a:off x="2586038" y="1674953"/>
            <a:ext cx="38258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4</a:t>
            </a:r>
          </a:p>
        </p:txBody>
      </p:sp>
      <p:sp>
        <p:nvSpPr>
          <p:cNvPr id="31758" name="Text Box 14"/>
          <p:cNvSpPr txBox="1">
            <a:spLocks noChangeArrowheads="1"/>
          </p:cNvSpPr>
          <p:nvPr/>
        </p:nvSpPr>
        <p:spPr bwMode="auto">
          <a:xfrm>
            <a:off x="2154238" y="1682890"/>
            <a:ext cx="382587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7</a:t>
            </a:r>
          </a:p>
        </p:txBody>
      </p:sp>
      <p:sp>
        <p:nvSpPr>
          <p:cNvPr id="31759" name="Rectangle 15"/>
          <p:cNvSpPr>
            <a:spLocks noChangeArrowheads="1"/>
          </p:cNvSpPr>
          <p:nvPr/>
        </p:nvSpPr>
        <p:spPr bwMode="auto">
          <a:xfrm>
            <a:off x="3924300" y="3670440"/>
            <a:ext cx="1104900" cy="1266825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6000">
                <a:solidFill>
                  <a:srgbClr val="000000"/>
                </a:solidFill>
                <a:latin typeface="Arial" charset="0"/>
              </a:rPr>
              <a:t>+</a:t>
            </a:r>
          </a:p>
        </p:txBody>
      </p:sp>
      <p:sp>
        <p:nvSpPr>
          <p:cNvPr id="31761" name="Line 17"/>
          <p:cNvSpPr>
            <a:spLocks noChangeShapeType="1"/>
          </p:cNvSpPr>
          <p:nvPr/>
        </p:nvSpPr>
        <p:spPr bwMode="auto">
          <a:xfrm>
            <a:off x="5038725" y="4318140"/>
            <a:ext cx="4286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1762" name="Line 18"/>
          <p:cNvSpPr>
            <a:spLocks noChangeShapeType="1"/>
          </p:cNvSpPr>
          <p:nvPr/>
        </p:nvSpPr>
        <p:spPr bwMode="auto">
          <a:xfrm>
            <a:off x="3476625" y="3918090"/>
            <a:ext cx="457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1763" name="Line 19"/>
          <p:cNvSpPr>
            <a:spLocks noChangeShapeType="1"/>
          </p:cNvSpPr>
          <p:nvPr/>
        </p:nvSpPr>
        <p:spPr bwMode="auto">
          <a:xfrm>
            <a:off x="3486150" y="4737240"/>
            <a:ext cx="4667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1764" name="Text Box 20"/>
          <p:cNvSpPr txBox="1">
            <a:spLocks noChangeArrowheads="1"/>
          </p:cNvSpPr>
          <p:nvPr/>
        </p:nvSpPr>
        <p:spPr bwMode="auto">
          <a:xfrm>
            <a:off x="4470400" y="3733940"/>
            <a:ext cx="4095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000000"/>
                </a:solidFill>
                <a:latin typeface="Arial" charset="0"/>
              </a:rPr>
              <a:t>e</a:t>
            </a:r>
          </a:p>
        </p:txBody>
      </p:sp>
      <p:sp>
        <p:nvSpPr>
          <p:cNvPr id="31765" name="Rectangle 21"/>
          <p:cNvSpPr>
            <a:spLocks noChangeArrowheads="1"/>
          </p:cNvSpPr>
          <p:nvPr/>
        </p:nvSpPr>
        <p:spPr bwMode="auto">
          <a:xfrm>
            <a:off x="6149975" y="2019440"/>
            <a:ext cx="1355725" cy="508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66" name="Line 22"/>
          <p:cNvSpPr>
            <a:spLocks noChangeShapeType="1"/>
          </p:cNvSpPr>
          <p:nvPr/>
        </p:nvSpPr>
        <p:spPr bwMode="auto">
          <a:xfrm>
            <a:off x="7065963" y="2011503"/>
            <a:ext cx="0" cy="50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67" name="Line 23"/>
          <p:cNvSpPr>
            <a:spLocks noChangeShapeType="1"/>
          </p:cNvSpPr>
          <p:nvPr/>
        </p:nvSpPr>
        <p:spPr bwMode="auto">
          <a:xfrm>
            <a:off x="6591300" y="2028965"/>
            <a:ext cx="0" cy="50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68" name="Text Box 24"/>
          <p:cNvSpPr txBox="1">
            <a:spLocks noChangeArrowheads="1"/>
          </p:cNvSpPr>
          <p:nvPr/>
        </p:nvSpPr>
        <p:spPr bwMode="auto">
          <a:xfrm>
            <a:off x="5343525" y="1559065"/>
            <a:ext cx="946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>
                <a:latin typeface="Arial" charset="0"/>
              </a:rPr>
              <a:t>…</a:t>
            </a:r>
          </a:p>
        </p:txBody>
      </p:sp>
      <p:sp>
        <p:nvSpPr>
          <p:cNvPr id="31769" name="Text Box 25"/>
          <p:cNvSpPr txBox="1">
            <a:spLocks noChangeArrowheads="1"/>
          </p:cNvSpPr>
          <p:nvPr/>
        </p:nvSpPr>
        <p:spPr bwMode="auto">
          <a:xfrm>
            <a:off x="7091363" y="2035315"/>
            <a:ext cx="3825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3</a:t>
            </a:r>
          </a:p>
        </p:txBody>
      </p:sp>
      <p:sp>
        <p:nvSpPr>
          <p:cNvPr id="31770" name="Text Box 26"/>
          <p:cNvSpPr txBox="1">
            <a:spLocks noChangeArrowheads="1"/>
          </p:cNvSpPr>
          <p:nvPr/>
        </p:nvSpPr>
        <p:spPr bwMode="auto">
          <a:xfrm>
            <a:off x="6643688" y="2027378"/>
            <a:ext cx="3825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4</a:t>
            </a:r>
          </a:p>
        </p:txBody>
      </p:sp>
      <p:sp>
        <p:nvSpPr>
          <p:cNvPr id="31771" name="Text Box 27"/>
          <p:cNvSpPr txBox="1">
            <a:spLocks noChangeArrowheads="1"/>
          </p:cNvSpPr>
          <p:nvPr/>
        </p:nvSpPr>
        <p:spPr bwMode="auto">
          <a:xfrm>
            <a:off x="6183313" y="2035315"/>
            <a:ext cx="3825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8</a:t>
            </a:r>
          </a:p>
        </p:txBody>
      </p:sp>
      <p:sp>
        <p:nvSpPr>
          <p:cNvPr id="31772" name="Rectangle 28"/>
          <p:cNvSpPr>
            <a:spLocks noChangeArrowheads="1"/>
          </p:cNvSpPr>
          <p:nvPr/>
        </p:nvSpPr>
        <p:spPr bwMode="auto">
          <a:xfrm>
            <a:off x="2111375" y="2467115"/>
            <a:ext cx="1346200" cy="508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73" name="Line 29"/>
          <p:cNvSpPr>
            <a:spLocks noChangeShapeType="1"/>
          </p:cNvSpPr>
          <p:nvPr/>
        </p:nvSpPr>
        <p:spPr bwMode="auto">
          <a:xfrm>
            <a:off x="3036888" y="2459178"/>
            <a:ext cx="0" cy="50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74" name="Line 30"/>
          <p:cNvSpPr>
            <a:spLocks noChangeShapeType="1"/>
          </p:cNvSpPr>
          <p:nvPr/>
        </p:nvSpPr>
        <p:spPr bwMode="auto">
          <a:xfrm>
            <a:off x="2562225" y="2476640"/>
            <a:ext cx="0" cy="50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75" name="Text Box 31"/>
          <p:cNvSpPr txBox="1">
            <a:spLocks noChangeArrowheads="1"/>
          </p:cNvSpPr>
          <p:nvPr/>
        </p:nvSpPr>
        <p:spPr bwMode="auto">
          <a:xfrm>
            <a:off x="3071813" y="2482990"/>
            <a:ext cx="3825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2</a:t>
            </a:r>
          </a:p>
        </p:txBody>
      </p:sp>
      <p:sp>
        <p:nvSpPr>
          <p:cNvPr id="31776" name="Text Box 32"/>
          <p:cNvSpPr txBox="1">
            <a:spLocks noChangeArrowheads="1"/>
          </p:cNvSpPr>
          <p:nvPr/>
        </p:nvSpPr>
        <p:spPr bwMode="auto">
          <a:xfrm>
            <a:off x="2586038" y="2475053"/>
            <a:ext cx="3825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0</a:t>
            </a:r>
          </a:p>
        </p:txBody>
      </p:sp>
      <p:sp>
        <p:nvSpPr>
          <p:cNvPr id="31777" name="Text Box 33"/>
          <p:cNvSpPr txBox="1">
            <a:spLocks noChangeArrowheads="1"/>
          </p:cNvSpPr>
          <p:nvPr/>
        </p:nvSpPr>
        <p:spPr bwMode="auto">
          <a:xfrm>
            <a:off x="2154238" y="2482990"/>
            <a:ext cx="3825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1</a:t>
            </a:r>
          </a:p>
        </p:txBody>
      </p:sp>
      <p:sp>
        <p:nvSpPr>
          <p:cNvPr id="31778" name="Text Box 34"/>
          <p:cNvSpPr txBox="1">
            <a:spLocks noChangeArrowheads="1"/>
          </p:cNvSpPr>
          <p:nvPr/>
        </p:nvSpPr>
        <p:spPr bwMode="auto">
          <a:xfrm>
            <a:off x="1143000" y="1968640"/>
            <a:ext cx="946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>
                <a:latin typeface="Arial" charset="0"/>
              </a:rPr>
              <a:t>…</a:t>
            </a:r>
          </a:p>
        </p:txBody>
      </p:sp>
      <p:sp>
        <p:nvSpPr>
          <p:cNvPr id="31779" name="Rectangle 35"/>
          <p:cNvSpPr>
            <a:spLocks noChangeArrowheads="1"/>
          </p:cNvSpPr>
          <p:nvPr/>
        </p:nvSpPr>
        <p:spPr bwMode="auto">
          <a:xfrm>
            <a:off x="6178550" y="4057790"/>
            <a:ext cx="2784475" cy="508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80" name="Line 36"/>
          <p:cNvSpPr>
            <a:spLocks noChangeShapeType="1"/>
          </p:cNvSpPr>
          <p:nvPr/>
        </p:nvSpPr>
        <p:spPr bwMode="auto">
          <a:xfrm>
            <a:off x="7094538" y="4049853"/>
            <a:ext cx="0" cy="50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81" name="Line 37"/>
          <p:cNvSpPr>
            <a:spLocks noChangeShapeType="1"/>
          </p:cNvSpPr>
          <p:nvPr/>
        </p:nvSpPr>
        <p:spPr bwMode="auto">
          <a:xfrm>
            <a:off x="6619875" y="4067315"/>
            <a:ext cx="0" cy="50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82" name="Text Box 38"/>
          <p:cNvSpPr txBox="1">
            <a:spLocks noChangeArrowheads="1"/>
          </p:cNvSpPr>
          <p:nvPr/>
        </p:nvSpPr>
        <p:spPr bwMode="auto">
          <a:xfrm>
            <a:off x="8094663" y="4035565"/>
            <a:ext cx="3825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latin typeface="Arial" charset="0"/>
              </a:rPr>
              <a:t>3</a:t>
            </a:r>
          </a:p>
        </p:txBody>
      </p:sp>
      <p:sp>
        <p:nvSpPr>
          <p:cNvPr id="31783" name="Text Box 39"/>
          <p:cNvSpPr txBox="1">
            <a:spLocks noChangeArrowheads="1"/>
          </p:cNvSpPr>
          <p:nvPr/>
        </p:nvSpPr>
        <p:spPr bwMode="auto">
          <a:xfrm>
            <a:off x="7596188" y="4046678"/>
            <a:ext cx="3825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4</a:t>
            </a:r>
          </a:p>
        </p:txBody>
      </p:sp>
      <p:sp>
        <p:nvSpPr>
          <p:cNvPr id="31784" name="Text Box 40"/>
          <p:cNvSpPr txBox="1">
            <a:spLocks noChangeArrowheads="1"/>
          </p:cNvSpPr>
          <p:nvPr/>
        </p:nvSpPr>
        <p:spPr bwMode="auto">
          <a:xfrm>
            <a:off x="6211888" y="4073665"/>
            <a:ext cx="3825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8</a:t>
            </a:r>
          </a:p>
        </p:txBody>
      </p:sp>
      <p:sp>
        <p:nvSpPr>
          <p:cNvPr id="31785" name="Line 41"/>
          <p:cNvSpPr>
            <a:spLocks noChangeShapeType="1"/>
          </p:cNvSpPr>
          <p:nvPr/>
        </p:nvSpPr>
        <p:spPr bwMode="auto">
          <a:xfrm>
            <a:off x="7534275" y="4060965"/>
            <a:ext cx="0" cy="495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86" name="Text Box 42"/>
          <p:cNvSpPr txBox="1">
            <a:spLocks noChangeArrowheads="1"/>
          </p:cNvSpPr>
          <p:nvPr/>
        </p:nvSpPr>
        <p:spPr bwMode="auto">
          <a:xfrm>
            <a:off x="5334000" y="3559315"/>
            <a:ext cx="946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>
                <a:latin typeface="Arial" charset="0"/>
              </a:rPr>
              <a:t>…</a:t>
            </a:r>
          </a:p>
        </p:txBody>
      </p:sp>
      <p:sp>
        <p:nvSpPr>
          <p:cNvPr id="31787" name="Rectangle 43"/>
          <p:cNvSpPr>
            <a:spLocks noChangeArrowheads="1"/>
          </p:cNvSpPr>
          <p:nvPr/>
        </p:nvSpPr>
        <p:spPr bwMode="auto">
          <a:xfrm>
            <a:off x="1292225" y="3657740"/>
            <a:ext cx="2193925" cy="508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88" name="Line 44"/>
          <p:cNvSpPr>
            <a:spLocks noChangeShapeType="1"/>
          </p:cNvSpPr>
          <p:nvPr/>
        </p:nvSpPr>
        <p:spPr bwMode="auto">
          <a:xfrm>
            <a:off x="3065463" y="3649803"/>
            <a:ext cx="0" cy="50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89" name="Line 45"/>
          <p:cNvSpPr>
            <a:spLocks noChangeShapeType="1"/>
          </p:cNvSpPr>
          <p:nvPr/>
        </p:nvSpPr>
        <p:spPr bwMode="auto">
          <a:xfrm>
            <a:off x="2590800" y="3667265"/>
            <a:ext cx="0" cy="50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90" name="Text Box 46"/>
          <p:cNvSpPr txBox="1">
            <a:spLocks noChangeArrowheads="1"/>
          </p:cNvSpPr>
          <p:nvPr/>
        </p:nvSpPr>
        <p:spPr bwMode="auto">
          <a:xfrm>
            <a:off x="3100388" y="3673615"/>
            <a:ext cx="382587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1</a:t>
            </a:r>
          </a:p>
        </p:txBody>
      </p:sp>
      <p:sp>
        <p:nvSpPr>
          <p:cNvPr id="31791" name="Text Box 47"/>
          <p:cNvSpPr txBox="1">
            <a:spLocks noChangeArrowheads="1"/>
          </p:cNvSpPr>
          <p:nvPr/>
        </p:nvSpPr>
        <p:spPr bwMode="auto">
          <a:xfrm>
            <a:off x="2652713" y="3665678"/>
            <a:ext cx="38258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4</a:t>
            </a:r>
          </a:p>
        </p:txBody>
      </p:sp>
      <p:sp>
        <p:nvSpPr>
          <p:cNvPr id="31792" name="Text Box 48"/>
          <p:cNvSpPr txBox="1">
            <a:spLocks noChangeArrowheads="1"/>
          </p:cNvSpPr>
          <p:nvPr/>
        </p:nvSpPr>
        <p:spPr bwMode="auto">
          <a:xfrm>
            <a:off x="1287463" y="3673615"/>
            <a:ext cx="382587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7</a:t>
            </a:r>
          </a:p>
        </p:txBody>
      </p:sp>
      <p:sp>
        <p:nvSpPr>
          <p:cNvPr id="31793" name="Line 49"/>
          <p:cNvSpPr>
            <a:spLocks noChangeShapeType="1"/>
          </p:cNvSpPr>
          <p:nvPr/>
        </p:nvSpPr>
        <p:spPr bwMode="auto">
          <a:xfrm>
            <a:off x="2133600" y="3657740"/>
            <a:ext cx="0" cy="50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94" name="Line 50"/>
          <p:cNvSpPr>
            <a:spLocks noChangeShapeType="1"/>
          </p:cNvSpPr>
          <p:nvPr/>
        </p:nvSpPr>
        <p:spPr bwMode="auto">
          <a:xfrm>
            <a:off x="1704975" y="3648215"/>
            <a:ext cx="0" cy="50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95" name="Text Box 51"/>
          <p:cNvSpPr txBox="1">
            <a:spLocks noChangeArrowheads="1"/>
          </p:cNvSpPr>
          <p:nvPr/>
        </p:nvSpPr>
        <p:spPr bwMode="auto">
          <a:xfrm>
            <a:off x="447675" y="3197365"/>
            <a:ext cx="946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>
                <a:latin typeface="Arial" charset="0"/>
              </a:rPr>
              <a:t>…</a:t>
            </a:r>
          </a:p>
        </p:txBody>
      </p:sp>
      <p:sp>
        <p:nvSpPr>
          <p:cNvPr id="31796" name="Rectangle 52"/>
          <p:cNvSpPr>
            <a:spLocks noChangeArrowheads="1"/>
          </p:cNvSpPr>
          <p:nvPr/>
        </p:nvSpPr>
        <p:spPr bwMode="auto">
          <a:xfrm>
            <a:off x="1292225" y="4476890"/>
            <a:ext cx="2193925" cy="508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97" name="Line 53"/>
          <p:cNvSpPr>
            <a:spLocks noChangeShapeType="1"/>
          </p:cNvSpPr>
          <p:nvPr/>
        </p:nvSpPr>
        <p:spPr bwMode="auto">
          <a:xfrm>
            <a:off x="3065463" y="4468953"/>
            <a:ext cx="0" cy="50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98" name="Line 54"/>
          <p:cNvSpPr>
            <a:spLocks noChangeShapeType="1"/>
          </p:cNvSpPr>
          <p:nvPr/>
        </p:nvSpPr>
        <p:spPr bwMode="auto">
          <a:xfrm>
            <a:off x="2590800" y="4486415"/>
            <a:ext cx="0" cy="50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99" name="Text Box 55"/>
          <p:cNvSpPr txBox="1">
            <a:spLocks noChangeArrowheads="1"/>
          </p:cNvSpPr>
          <p:nvPr/>
        </p:nvSpPr>
        <p:spPr bwMode="auto">
          <a:xfrm>
            <a:off x="3100388" y="4492765"/>
            <a:ext cx="3825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2</a:t>
            </a:r>
          </a:p>
        </p:txBody>
      </p:sp>
      <p:sp>
        <p:nvSpPr>
          <p:cNvPr id="31800" name="Text Box 56"/>
          <p:cNvSpPr txBox="1">
            <a:spLocks noChangeArrowheads="1"/>
          </p:cNvSpPr>
          <p:nvPr/>
        </p:nvSpPr>
        <p:spPr bwMode="auto">
          <a:xfrm>
            <a:off x="2195513" y="4484828"/>
            <a:ext cx="3825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0</a:t>
            </a:r>
          </a:p>
        </p:txBody>
      </p:sp>
      <p:sp>
        <p:nvSpPr>
          <p:cNvPr id="31801" name="Text Box 57"/>
          <p:cNvSpPr txBox="1">
            <a:spLocks noChangeArrowheads="1"/>
          </p:cNvSpPr>
          <p:nvPr/>
        </p:nvSpPr>
        <p:spPr bwMode="auto">
          <a:xfrm>
            <a:off x="1687513" y="4492765"/>
            <a:ext cx="3825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latin typeface="Arial" charset="0"/>
              </a:rPr>
              <a:t>1</a:t>
            </a:r>
          </a:p>
        </p:txBody>
      </p:sp>
      <p:sp>
        <p:nvSpPr>
          <p:cNvPr id="31802" name="Line 58"/>
          <p:cNvSpPr>
            <a:spLocks noChangeShapeType="1"/>
          </p:cNvSpPr>
          <p:nvPr/>
        </p:nvSpPr>
        <p:spPr bwMode="auto">
          <a:xfrm>
            <a:off x="2133600" y="4476890"/>
            <a:ext cx="0" cy="50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803" name="Line 59"/>
          <p:cNvSpPr>
            <a:spLocks noChangeShapeType="1"/>
          </p:cNvSpPr>
          <p:nvPr/>
        </p:nvSpPr>
        <p:spPr bwMode="auto">
          <a:xfrm>
            <a:off x="1704975" y="4467365"/>
            <a:ext cx="0" cy="50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804" name="Text Box 60"/>
          <p:cNvSpPr txBox="1">
            <a:spLocks noChangeArrowheads="1"/>
          </p:cNvSpPr>
          <p:nvPr/>
        </p:nvSpPr>
        <p:spPr bwMode="auto">
          <a:xfrm>
            <a:off x="447675" y="4016515"/>
            <a:ext cx="9461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>
                <a:latin typeface="Arial" charset="0"/>
              </a:rPr>
              <a:t>…</a:t>
            </a:r>
          </a:p>
        </p:txBody>
      </p:sp>
      <p:sp>
        <p:nvSpPr>
          <p:cNvPr id="31805" name="Line 61"/>
          <p:cNvSpPr>
            <a:spLocks noChangeShapeType="1"/>
          </p:cNvSpPr>
          <p:nvPr/>
        </p:nvSpPr>
        <p:spPr bwMode="auto">
          <a:xfrm>
            <a:off x="8524875" y="4060965"/>
            <a:ext cx="0" cy="495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806" name="Line 62"/>
          <p:cNvSpPr>
            <a:spLocks noChangeShapeType="1"/>
          </p:cNvSpPr>
          <p:nvPr/>
        </p:nvSpPr>
        <p:spPr bwMode="auto">
          <a:xfrm>
            <a:off x="8039100" y="4080015"/>
            <a:ext cx="0" cy="495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71"/>
          <p:cNvGrpSpPr/>
          <p:nvPr/>
        </p:nvGrpSpPr>
        <p:grpSpPr>
          <a:xfrm>
            <a:off x="7816918" y="4631488"/>
            <a:ext cx="938077" cy="794572"/>
            <a:chOff x="7816918" y="4554678"/>
            <a:chExt cx="938077" cy="794572"/>
          </a:xfrm>
        </p:grpSpPr>
        <p:cxnSp>
          <p:nvCxnSpPr>
            <p:cNvPr id="69" name="Straight Arrow Connector 68"/>
            <p:cNvCxnSpPr>
              <a:endCxn id="31782" idx="2"/>
            </p:cNvCxnSpPr>
            <p:nvPr/>
          </p:nvCxnSpPr>
          <p:spPr bwMode="auto">
            <a:xfrm rot="16200000" flipV="1">
              <a:off x="8075615" y="4765021"/>
              <a:ext cx="420687" cy="2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71" name="TextBox 70"/>
            <p:cNvSpPr txBox="1"/>
            <p:nvPr/>
          </p:nvSpPr>
          <p:spPr>
            <a:xfrm>
              <a:off x="7816918" y="4887585"/>
              <a:ext cx="93807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token</a:t>
              </a:r>
              <a:endPara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73" name="Rectangle 72"/>
          <p:cNvSpPr/>
          <p:nvPr/>
        </p:nvSpPr>
        <p:spPr bwMode="auto">
          <a:xfrm>
            <a:off x="6631215" y="4059315"/>
            <a:ext cx="463323" cy="517497"/>
          </a:xfrm>
          <a:prstGeom prst="rect">
            <a:avLst/>
          </a:prstGeom>
          <a:solidFill>
            <a:srgbClr val="00B05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3" name="Group 73"/>
          <p:cNvGrpSpPr/>
          <p:nvPr/>
        </p:nvGrpSpPr>
        <p:grpSpPr>
          <a:xfrm>
            <a:off x="6377035" y="4554678"/>
            <a:ext cx="1111202" cy="871382"/>
            <a:chOff x="7816918" y="4477868"/>
            <a:chExt cx="1111202" cy="871382"/>
          </a:xfrm>
        </p:grpSpPr>
        <p:cxnSp>
          <p:nvCxnSpPr>
            <p:cNvPr id="75" name="Straight Arrow Connector 74"/>
            <p:cNvCxnSpPr/>
            <p:nvPr/>
          </p:nvCxnSpPr>
          <p:spPr bwMode="auto">
            <a:xfrm rot="16200000" flipV="1">
              <a:off x="8075615" y="4688211"/>
              <a:ext cx="420687" cy="2"/>
            </a:xfrm>
            <a:prstGeom prst="straightConnector1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76" name="TextBox 75"/>
            <p:cNvSpPr txBox="1"/>
            <p:nvPr/>
          </p:nvSpPr>
          <p:spPr>
            <a:xfrm>
              <a:off x="7816918" y="4887585"/>
              <a:ext cx="111120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bubble</a:t>
              </a:r>
              <a:endPara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70" name="TextBox 69"/>
          <p:cNvSpPr txBox="1"/>
          <p:nvPr/>
        </p:nvSpPr>
        <p:spPr>
          <a:xfrm>
            <a:off x="1123950" y="5694895"/>
            <a:ext cx="55896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Traces a preserved after hiding bubbles</a:t>
            </a:r>
          </a:p>
          <a:p>
            <a:r>
              <a:rPr lang="en-US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(stream-based equivalence)</a:t>
            </a:r>
            <a:endParaRPr lang="en-US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7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 bwMode="auto">
          <a:xfrm>
            <a:off x="228600" y="1828800"/>
            <a:ext cx="8763000" cy="3657600"/>
          </a:xfrm>
          <a:prstGeom prst="roundRect">
            <a:avLst>
              <a:gd name="adj" fmla="val 8237"/>
            </a:avLst>
          </a:prstGeom>
          <a:solidFill>
            <a:schemeClr val="tx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Unpipelined</a:t>
            </a:r>
            <a:r>
              <a:rPr lang="en-US" dirty="0" smtClean="0"/>
              <a:t> system</a:t>
            </a:r>
            <a:endParaRPr lang="en-US" dirty="0"/>
          </a:p>
        </p:txBody>
      </p:sp>
      <p:pic>
        <p:nvPicPr>
          <p:cNvPr id="4" name="Picture 3" descr="dl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1974005"/>
            <a:ext cx="8382000" cy="33599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 bwMode="auto">
          <a:xfrm>
            <a:off x="0" y="1524000"/>
            <a:ext cx="9144000" cy="3962400"/>
          </a:xfrm>
          <a:prstGeom prst="roundRect">
            <a:avLst/>
          </a:prstGeom>
          <a:solidFill>
            <a:schemeClr val="tx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Pipelined system</a:t>
            </a:r>
            <a:endParaRPr lang="en-US" dirty="0"/>
          </a:p>
        </p:txBody>
      </p:sp>
      <p:pic>
        <p:nvPicPr>
          <p:cNvPr id="4" name="Picture 3" descr="dlx_pipeline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1838951"/>
            <a:ext cx="8686800" cy="33567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621466" y="152400"/>
            <a:ext cx="5867400" cy="2362200"/>
            <a:chOff x="1219200" y="55531"/>
            <a:chExt cx="6477000" cy="2687669"/>
          </a:xfrm>
        </p:grpSpPr>
        <p:sp>
          <p:nvSpPr>
            <p:cNvPr id="7" name="Rectangle 6"/>
            <p:cNvSpPr/>
            <p:nvPr/>
          </p:nvSpPr>
          <p:spPr bwMode="auto">
            <a:xfrm>
              <a:off x="1219200" y="55531"/>
              <a:ext cx="6477000" cy="2687669"/>
            </a:xfrm>
            <a:prstGeom prst="rect">
              <a:avLst/>
            </a:prstGeom>
            <a:solidFill>
              <a:schemeClr val="tx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pic>
          <p:nvPicPr>
            <p:cNvPr id="4" name="Picture 3" descr="dlx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5400" y="152400"/>
              <a:ext cx="6324600" cy="2535269"/>
            </a:xfrm>
            <a:prstGeom prst="rect">
              <a:avLst/>
            </a:prstGeom>
          </p:spPr>
        </p:pic>
      </p:grpSp>
      <p:sp>
        <p:nvSpPr>
          <p:cNvPr id="5" name="Rounded Rectangle 4"/>
          <p:cNvSpPr/>
          <p:nvPr/>
        </p:nvSpPr>
        <p:spPr bwMode="auto">
          <a:xfrm>
            <a:off x="0" y="2895600"/>
            <a:ext cx="9144000" cy="3962400"/>
          </a:xfrm>
          <a:prstGeom prst="roundRect">
            <a:avLst>
              <a:gd name="adj" fmla="val 6470"/>
            </a:avLst>
          </a:prstGeom>
          <a:solidFill>
            <a:schemeClr val="tx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6" name="Picture 5" descr="dlx_pipeline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3210551"/>
            <a:ext cx="8686800" cy="335677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3375835" y="4855534"/>
            <a:ext cx="3962400" cy="1366838"/>
            <a:chOff x="3395332" y="4855534"/>
            <a:chExt cx="3962400" cy="1366838"/>
          </a:xfrm>
        </p:grpSpPr>
        <p:sp>
          <p:nvSpPr>
            <p:cNvPr id="8" name="Rectangle 7"/>
            <p:cNvSpPr/>
            <p:nvPr/>
          </p:nvSpPr>
          <p:spPr bwMode="auto">
            <a:xfrm>
              <a:off x="3395332" y="4855534"/>
              <a:ext cx="3962400" cy="1366838"/>
            </a:xfrm>
            <a:prstGeom prst="rect">
              <a:avLst/>
            </a:prstGeom>
            <a:solidFill>
              <a:srgbClr val="FFFF00">
                <a:alpha val="73000"/>
              </a:srgbClr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625187" y="5334000"/>
              <a:ext cx="13946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Write Buffer</a:t>
              </a:r>
              <a:endParaRPr lang="en-US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Elasticity</a:t>
            </a:r>
            <a:endParaRPr lang="en-US" dirty="0"/>
          </a:p>
        </p:txBody>
      </p:sp>
      <p:pic>
        <p:nvPicPr>
          <p:cNvPr id="5" name="Content Placeholder 4" descr="Leonardo_pul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19200" y="1380990"/>
            <a:ext cx="6781800" cy="4512796"/>
          </a:xfrm>
        </p:spPr>
      </p:pic>
      <p:sp>
        <p:nvSpPr>
          <p:cNvPr id="6" name="TextBox 5"/>
          <p:cNvSpPr txBox="1"/>
          <p:nvPr/>
        </p:nvSpPr>
        <p:spPr>
          <a:xfrm>
            <a:off x="3021440" y="6096000"/>
            <a:ext cx="3074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Leonardo </a:t>
            </a:r>
            <a:r>
              <a:rPr lang="en-US" dirty="0" err="1" smtClean="0"/>
              <a:t>da</a:t>
            </a:r>
            <a:r>
              <a:rPr lang="en-US" dirty="0" smtClean="0"/>
              <a:t> Vinci’s catapult</a:t>
            </a:r>
            <a:endParaRPr lang="en-US" dirty="0"/>
          </a:p>
        </p:txBody>
      </p:sp>
    </p:spTree>
  </p:cSld>
  <p:clrMapOvr>
    <a:masterClrMapping/>
  </p:clrMapOvr>
  <p:transition spd="slow" advClick="0" advTm="3000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AutoShape 2"/>
          <p:cNvSpPr>
            <a:spLocks noChangeArrowheads="1"/>
          </p:cNvSpPr>
          <p:nvPr/>
        </p:nvSpPr>
        <p:spPr bwMode="auto">
          <a:xfrm>
            <a:off x="852488" y="2706688"/>
            <a:ext cx="7439025" cy="227012"/>
          </a:xfrm>
          <a:prstGeom prst="rightArrow">
            <a:avLst>
              <a:gd name="adj1" fmla="val 21676"/>
              <a:gd name="adj2" fmla="val 106349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0474" name="Oval 10"/>
          <p:cNvSpPr>
            <a:spLocks noChangeArrowheads="1"/>
          </p:cNvSpPr>
          <p:nvPr/>
        </p:nvSpPr>
        <p:spPr bwMode="auto">
          <a:xfrm>
            <a:off x="549275" y="2670175"/>
            <a:ext cx="304800" cy="3032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Communication channel</a:t>
            </a:r>
          </a:p>
        </p:txBody>
      </p:sp>
      <p:sp>
        <p:nvSpPr>
          <p:cNvPr id="190471" name="Text Box 7"/>
          <p:cNvSpPr txBox="1">
            <a:spLocks noChangeArrowheads="1"/>
          </p:cNvSpPr>
          <p:nvPr/>
        </p:nvSpPr>
        <p:spPr bwMode="auto">
          <a:xfrm>
            <a:off x="8204200" y="1303338"/>
            <a:ext cx="996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receiver</a:t>
            </a:r>
          </a:p>
        </p:txBody>
      </p:sp>
      <p:sp>
        <p:nvSpPr>
          <p:cNvPr id="190468" name="Rectangle 4"/>
          <p:cNvSpPr>
            <a:spLocks noChangeArrowheads="1"/>
          </p:cNvSpPr>
          <p:nvPr/>
        </p:nvSpPr>
        <p:spPr bwMode="auto">
          <a:xfrm>
            <a:off x="19050" y="1758950"/>
            <a:ext cx="833438" cy="3795713"/>
          </a:xfrm>
          <a:prstGeom prst="rect">
            <a:avLst/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0470" name="Text Box 6"/>
          <p:cNvSpPr txBox="1">
            <a:spLocks noChangeArrowheads="1"/>
          </p:cNvSpPr>
          <p:nvPr/>
        </p:nvSpPr>
        <p:spPr bwMode="auto">
          <a:xfrm>
            <a:off x="0" y="1303338"/>
            <a:ext cx="882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sender</a:t>
            </a:r>
          </a:p>
        </p:txBody>
      </p:sp>
      <p:sp>
        <p:nvSpPr>
          <p:cNvPr id="190472" name="Text Box 8"/>
          <p:cNvSpPr txBox="1">
            <a:spLocks noChangeArrowheads="1"/>
          </p:cNvSpPr>
          <p:nvPr/>
        </p:nvSpPr>
        <p:spPr bwMode="auto">
          <a:xfrm>
            <a:off x="185738" y="2593975"/>
            <a:ext cx="666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Data</a:t>
            </a:r>
          </a:p>
        </p:txBody>
      </p:sp>
      <p:sp>
        <p:nvSpPr>
          <p:cNvPr id="190469" name="Rectangle 5"/>
          <p:cNvSpPr>
            <a:spLocks noChangeArrowheads="1"/>
          </p:cNvSpPr>
          <p:nvPr/>
        </p:nvSpPr>
        <p:spPr bwMode="auto">
          <a:xfrm>
            <a:off x="8291513" y="1758950"/>
            <a:ext cx="833437" cy="3795713"/>
          </a:xfrm>
          <a:prstGeom prst="rect">
            <a:avLst/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0473" name="Text Box 9"/>
          <p:cNvSpPr txBox="1">
            <a:spLocks noChangeArrowheads="1"/>
          </p:cNvSpPr>
          <p:nvPr/>
        </p:nvSpPr>
        <p:spPr bwMode="auto">
          <a:xfrm>
            <a:off x="8231188" y="2593975"/>
            <a:ext cx="666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Data</a:t>
            </a:r>
          </a:p>
        </p:txBody>
      </p:sp>
      <p:sp>
        <p:nvSpPr>
          <p:cNvPr id="190475" name="Text Box 11"/>
          <p:cNvSpPr txBox="1">
            <a:spLocks noChangeArrowheads="1"/>
          </p:cNvSpPr>
          <p:nvPr/>
        </p:nvSpPr>
        <p:spPr bwMode="auto">
          <a:xfrm>
            <a:off x="2460625" y="3581400"/>
            <a:ext cx="42370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Long wires: slow transmission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3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2.59259E-6 L 0.87968 0.00023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904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7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52" name="AutoShape 36"/>
          <p:cNvSpPr>
            <a:spLocks noChangeArrowheads="1"/>
          </p:cNvSpPr>
          <p:nvPr/>
        </p:nvSpPr>
        <p:spPr bwMode="auto">
          <a:xfrm>
            <a:off x="852488" y="2706688"/>
            <a:ext cx="762000" cy="227012"/>
          </a:xfrm>
          <a:prstGeom prst="rightArrow">
            <a:avLst>
              <a:gd name="adj1" fmla="val 29167"/>
              <a:gd name="adj2" fmla="val 48345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453" name="Rectangle 3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Pipelined communication</a:t>
            </a:r>
          </a:p>
        </p:txBody>
      </p:sp>
      <p:sp>
        <p:nvSpPr>
          <p:cNvPr id="188456" name="Text Box 40"/>
          <p:cNvSpPr txBox="1">
            <a:spLocks noChangeArrowheads="1"/>
          </p:cNvSpPr>
          <p:nvPr/>
        </p:nvSpPr>
        <p:spPr bwMode="auto">
          <a:xfrm>
            <a:off x="0" y="1303338"/>
            <a:ext cx="882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sender</a:t>
            </a:r>
          </a:p>
        </p:txBody>
      </p:sp>
      <p:sp>
        <p:nvSpPr>
          <p:cNvPr id="188457" name="Text Box 41"/>
          <p:cNvSpPr txBox="1">
            <a:spLocks noChangeArrowheads="1"/>
          </p:cNvSpPr>
          <p:nvPr/>
        </p:nvSpPr>
        <p:spPr bwMode="auto">
          <a:xfrm>
            <a:off x="8204200" y="1303338"/>
            <a:ext cx="996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receiver</a:t>
            </a:r>
          </a:p>
        </p:txBody>
      </p:sp>
      <p:sp>
        <p:nvSpPr>
          <p:cNvPr id="188460" name="AutoShape 44"/>
          <p:cNvSpPr>
            <a:spLocks noChangeArrowheads="1"/>
          </p:cNvSpPr>
          <p:nvPr/>
        </p:nvSpPr>
        <p:spPr bwMode="auto">
          <a:xfrm>
            <a:off x="2066925" y="2709863"/>
            <a:ext cx="1366838" cy="227012"/>
          </a:xfrm>
          <a:prstGeom prst="rightArrow">
            <a:avLst>
              <a:gd name="adj1" fmla="val 29167"/>
              <a:gd name="adj2" fmla="val 86719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461" name="AutoShape 45"/>
          <p:cNvSpPr>
            <a:spLocks noChangeArrowheads="1"/>
          </p:cNvSpPr>
          <p:nvPr/>
        </p:nvSpPr>
        <p:spPr bwMode="auto">
          <a:xfrm>
            <a:off x="3887788" y="2709863"/>
            <a:ext cx="1366837" cy="227012"/>
          </a:xfrm>
          <a:prstGeom prst="rightArrow">
            <a:avLst>
              <a:gd name="adj1" fmla="val 29167"/>
              <a:gd name="adj2" fmla="val 86719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462" name="AutoShape 46"/>
          <p:cNvSpPr>
            <a:spLocks noChangeArrowheads="1"/>
          </p:cNvSpPr>
          <p:nvPr/>
        </p:nvSpPr>
        <p:spPr bwMode="auto">
          <a:xfrm>
            <a:off x="5708650" y="2709863"/>
            <a:ext cx="1366838" cy="227012"/>
          </a:xfrm>
          <a:prstGeom prst="rightArrow">
            <a:avLst>
              <a:gd name="adj1" fmla="val 29167"/>
              <a:gd name="adj2" fmla="val 86719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463" name="AutoShape 47"/>
          <p:cNvSpPr>
            <a:spLocks noChangeArrowheads="1"/>
          </p:cNvSpPr>
          <p:nvPr/>
        </p:nvSpPr>
        <p:spPr bwMode="auto">
          <a:xfrm>
            <a:off x="7529513" y="2709863"/>
            <a:ext cx="762000" cy="227012"/>
          </a:xfrm>
          <a:prstGeom prst="rightArrow">
            <a:avLst>
              <a:gd name="adj1" fmla="val 29167"/>
              <a:gd name="adj2" fmla="val 48345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464" name="Rectangle 48"/>
          <p:cNvSpPr>
            <a:spLocks noChangeArrowheads="1"/>
          </p:cNvSpPr>
          <p:nvPr/>
        </p:nvSpPr>
        <p:spPr bwMode="auto">
          <a:xfrm>
            <a:off x="3435350" y="1911350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465" name="Rectangle 49"/>
          <p:cNvSpPr>
            <a:spLocks noChangeArrowheads="1"/>
          </p:cNvSpPr>
          <p:nvPr/>
        </p:nvSpPr>
        <p:spPr bwMode="auto">
          <a:xfrm>
            <a:off x="5257800" y="1912938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466" name="Rectangle 50"/>
          <p:cNvSpPr>
            <a:spLocks noChangeArrowheads="1"/>
          </p:cNvSpPr>
          <p:nvPr/>
        </p:nvSpPr>
        <p:spPr bwMode="auto">
          <a:xfrm>
            <a:off x="7080250" y="1914525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467" name="Rectangle 51"/>
          <p:cNvSpPr>
            <a:spLocks noChangeArrowheads="1"/>
          </p:cNvSpPr>
          <p:nvPr/>
        </p:nvSpPr>
        <p:spPr bwMode="auto">
          <a:xfrm>
            <a:off x="1612900" y="1909763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487" name="Oval 71"/>
          <p:cNvSpPr>
            <a:spLocks noChangeArrowheads="1"/>
          </p:cNvSpPr>
          <p:nvPr/>
        </p:nvSpPr>
        <p:spPr bwMode="auto">
          <a:xfrm>
            <a:off x="5330825" y="2670175"/>
            <a:ext cx="304800" cy="3032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491" name="Oval 75"/>
          <p:cNvSpPr>
            <a:spLocks noChangeArrowheads="1"/>
          </p:cNvSpPr>
          <p:nvPr/>
        </p:nvSpPr>
        <p:spPr bwMode="auto">
          <a:xfrm>
            <a:off x="3509963" y="2670175"/>
            <a:ext cx="304800" cy="3032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492" name="Oval 76"/>
          <p:cNvSpPr>
            <a:spLocks noChangeArrowheads="1"/>
          </p:cNvSpPr>
          <p:nvPr/>
        </p:nvSpPr>
        <p:spPr bwMode="auto">
          <a:xfrm>
            <a:off x="1689100" y="2670175"/>
            <a:ext cx="304800" cy="3032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494" name="Oval 78"/>
          <p:cNvSpPr>
            <a:spLocks noChangeArrowheads="1"/>
          </p:cNvSpPr>
          <p:nvPr/>
        </p:nvSpPr>
        <p:spPr bwMode="auto">
          <a:xfrm>
            <a:off x="7151688" y="2670175"/>
            <a:ext cx="304800" cy="3032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455" name="Rectangle 39"/>
          <p:cNvSpPr>
            <a:spLocks noChangeArrowheads="1"/>
          </p:cNvSpPr>
          <p:nvPr/>
        </p:nvSpPr>
        <p:spPr bwMode="auto">
          <a:xfrm>
            <a:off x="8291513" y="1758950"/>
            <a:ext cx="833437" cy="3795713"/>
          </a:xfrm>
          <a:prstGeom prst="rect">
            <a:avLst/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8459" name="Text Box 43"/>
          <p:cNvSpPr txBox="1">
            <a:spLocks noChangeArrowheads="1"/>
          </p:cNvSpPr>
          <p:nvPr/>
        </p:nvSpPr>
        <p:spPr bwMode="auto">
          <a:xfrm>
            <a:off x="8231188" y="2593975"/>
            <a:ext cx="666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Data</a:t>
            </a:r>
          </a:p>
        </p:txBody>
      </p:sp>
      <p:sp>
        <p:nvSpPr>
          <p:cNvPr id="188495" name="Oval 79"/>
          <p:cNvSpPr>
            <a:spLocks noChangeArrowheads="1"/>
          </p:cNvSpPr>
          <p:nvPr/>
        </p:nvSpPr>
        <p:spPr bwMode="auto">
          <a:xfrm>
            <a:off x="169863" y="2670175"/>
            <a:ext cx="304800" cy="3032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80"/>
          <p:cNvGrpSpPr>
            <a:grpSpLocks/>
          </p:cNvGrpSpPr>
          <p:nvPr/>
        </p:nvGrpSpPr>
        <p:grpSpPr bwMode="auto">
          <a:xfrm>
            <a:off x="19050" y="1758950"/>
            <a:ext cx="833438" cy="3795713"/>
            <a:chOff x="12" y="1108"/>
            <a:chExt cx="525" cy="2391"/>
          </a:xfrm>
        </p:grpSpPr>
        <p:sp>
          <p:nvSpPr>
            <p:cNvPr id="188454" name="Rectangle 38"/>
            <p:cNvSpPr>
              <a:spLocks noChangeArrowheads="1"/>
            </p:cNvSpPr>
            <p:nvPr/>
          </p:nvSpPr>
          <p:spPr bwMode="auto">
            <a:xfrm>
              <a:off x="12" y="1108"/>
              <a:ext cx="525" cy="2391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8458" name="Text Box 42"/>
            <p:cNvSpPr txBox="1">
              <a:spLocks noChangeArrowheads="1"/>
            </p:cNvSpPr>
            <p:nvPr/>
          </p:nvSpPr>
          <p:spPr bwMode="auto">
            <a:xfrm>
              <a:off x="117" y="1634"/>
              <a:ext cx="42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Data</a:t>
              </a:r>
            </a:p>
          </p:txBody>
        </p:sp>
      </p:grp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59259E-6 L 0.19913 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84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59259E-6 L 0.19913 0.0002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884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59259E-6 L 0.19913 0.0002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884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0.00023 L 0.16598 0.0004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884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-0.00023 L 0.16615 -4.07407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884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87" grpId="0" animBg="1"/>
      <p:bldP spid="188491" grpId="0" animBg="1"/>
      <p:bldP spid="188492" grpId="0" animBg="1"/>
      <p:bldP spid="188494" grpId="0" animBg="1"/>
      <p:bldP spid="18849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AutoShape 2"/>
          <p:cNvSpPr>
            <a:spLocks noChangeArrowheads="1"/>
          </p:cNvSpPr>
          <p:nvPr/>
        </p:nvSpPr>
        <p:spPr bwMode="auto">
          <a:xfrm>
            <a:off x="852488" y="2706688"/>
            <a:ext cx="762000" cy="227012"/>
          </a:xfrm>
          <a:prstGeom prst="rightArrow">
            <a:avLst>
              <a:gd name="adj1" fmla="val 29167"/>
              <a:gd name="adj2" fmla="val 48345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492" name="Text Box 4"/>
          <p:cNvSpPr txBox="1">
            <a:spLocks noChangeArrowheads="1"/>
          </p:cNvSpPr>
          <p:nvPr/>
        </p:nvSpPr>
        <p:spPr bwMode="auto">
          <a:xfrm>
            <a:off x="0" y="1303338"/>
            <a:ext cx="882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sender</a:t>
            </a:r>
          </a:p>
        </p:txBody>
      </p:sp>
      <p:sp>
        <p:nvSpPr>
          <p:cNvPr id="191493" name="Text Box 5"/>
          <p:cNvSpPr txBox="1">
            <a:spLocks noChangeArrowheads="1"/>
          </p:cNvSpPr>
          <p:nvPr/>
        </p:nvSpPr>
        <p:spPr bwMode="auto">
          <a:xfrm>
            <a:off x="8204200" y="1303338"/>
            <a:ext cx="996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receiver</a:t>
            </a:r>
          </a:p>
        </p:txBody>
      </p:sp>
      <p:sp>
        <p:nvSpPr>
          <p:cNvPr id="191494" name="AutoShape 6"/>
          <p:cNvSpPr>
            <a:spLocks noChangeArrowheads="1"/>
          </p:cNvSpPr>
          <p:nvPr/>
        </p:nvSpPr>
        <p:spPr bwMode="auto">
          <a:xfrm>
            <a:off x="2066925" y="2709863"/>
            <a:ext cx="1366838" cy="227012"/>
          </a:xfrm>
          <a:prstGeom prst="rightArrow">
            <a:avLst>
              <a:gd name="adj1" fmla="val 29167"/>
              <a:gd name="adj2" fmla="val 86719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495" name="AutoShape 7"/>
          <p:cNvSpPr>
            <a:spLocks noChangeArrowheads="1"/>
          </p:cNvSpPr>
          <p:nvPr/>
        </p:nvSpPr>
        <p:spPr bwMode="auto">
          <a:xfrm>
            <a:off x="3887788" y="2709863"/>
            <a:ext cx="1366837" cy="227012"/>
          </a:xfrm>
          <a:prstGeom prst="rightArrow">
            <a:avLst>
              <a:gd name="adj1" fmla="val 29167"/>
              <a:gd name="adj2" fmla="val 86719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496" name="AutoShape 8"/>
          <p:cNvSpPr>
            <a:spLocks noChangeArrowheads="1"/>
          </p:cNvSpPr>
          <p:nvPr/>
        </p:nvSpPr>
        <p:spPr bwMode="auto">
          <a:xfrm>
            <a:off x="5708650" y="2709863"/>
            <a:ext cx="1366838" cy="227012"/>
          </a:xfrm>
          <a:prstGeom prst="rightArrow">
            <a:avLst>
              <a:gd name="adj1" fmla="val 29167"/>
              <a:gd name="adj2" fmla="val 86719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497" name="AutoShape 9"/>
          <p:cNvSpPr>
            <a:spLocks noChangeArrowheads="1"/>
          </p:cNvSpPr>
          <p:nvPr/>
        </p:nvSpPr>
        <p:spPr bwMode="auto">
          <a:xfrm>
            <a:off x="7529513" y="2709863"/>
            <a:ext cx="762000" cy="227012"/>
          </a:xfrm>
          <a:prstGeom prst="rightArrow">
            <a:avLst>
              <a:gd name="adj1" fmla="val 29167"/>
              <a:gd name="adj2" fmla="val 48345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498" name="Rectangle 10"/>
          <p:cNvSpPr>
            <a:spLocks noChangeArrowheads="1"/>
          </p:cNvSpPr>
          <p:nvPr/>
        </p:nvSpPr>
        <p:spPr bwMode="auto">
          <a:xfrm>
            <a:off x="3435350" y="1911350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499" name="Rectangle 11"/>
          <p:cNvSpPr>
            <a:spLocks noChangeArrowheads="1"/>
          </p:cNvSpPr>
          <p:nvPr/>
        </p:nvSpPr>
        <p:spPr bwMode="auto">
          <a:xfrm>
            <a:off x="5257800" y="1912938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00" name="Rectangle 12"/>
          <p:cNvSpPr>
            <a:spLocks noChangeArrowheads="1"/>
          </p:cNvSpPr>
          <p:nvPr/>
        </p:nvSpPr>
        <p:spPr bwMode="auto">
          <a:xfrm>
            <a:off x="7080250" y="1914525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01" name="Rectangle 13"/>
          <p:cNvSpPr>
            <a:spLocks noChangeArrowheads="1"/>
          </p:cNvSpPr>
          <p:nvPr/>
        </p:nvSpPr>
        <p:spPr bwMode="auto">
          <a:xfrm>
            <a:off x="1612900" y="1909763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02" name="Oval 14"/>
          <p:cNvSpPr>
            <a:spLocks noChangeArrowheads="1"/>
          </p:cNvSpPr>
          <p:nvPr/>
        </p:nvSpPr>
        <p:spPr bwMode="auto">
          <a:xfrm>
            <a:off x="5330825" y="2670175"/>
            <a:ext cx="304800" cy="3032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03" name="Oval 15"/>
          <p:cNvSpPr>
            <a:spLocks noChangeArrowheads="1"/>
          </p:cNvSpPr>
          <p:nvPr/>
        </p:nvSpPr>
        <p:spPr bwMode="auto">
          <a:xfrm>
            <a:off x="3509963" y="2670175"/>
            <a:ext cx="304800" cy="3032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04" name="Oval 16"/>
          <p:cNvSpPr>
            <a:spLocks noChangeArrowheads="1"/>
          </p:cNvSpPr>
          <p:nvPr/>
        </p:nvSpPr>
        <p:spPr bwMode="auto">
          <a:xfrm>
            <a:off x="1689100" y="2670175"/>
            <a:ext cx="304800" cy="3032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05" name="Oval 17"/>
          <p:cNvSpPr>
            <a:spLocks noChangeArrowheads="1"/>
          </p:cNvSpPr>
          <p:nvPr/>
        </p:nvSpPr>
        <p:spPr bwMode="auto">
          <a:xfrm>
            <a:off x="7151688" y="2670175"/>
            <a:ext cx="304800" cy="3032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06" name="Rectangle 18"/>
          <p:cNvSpPr>
            <a:spLocks noChangeArrowheads="1"/>
          </p:cNvSpPr>
          <p:nvPr/>
        </p:nvSpPr>
        <p:spPr bwMode="auto">
          <a:xfrm>
            <a:off x="8291513" y="1758950"/>
            <a:ext cx="833437" cy="3795713"/>
          </a:xfrm>
          <a:prstGeom prst="rect">
            <a:avLst/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1507" name="Text Box 19"/>
          <p:cNvSpPr txBox="1">
            <a:spLocks noChangeArrowheads="1"/>
          </p:cNvSpPr>
          <p:nvPr/>
        </p:nvSpPr>
        <p:spPr bwMode="auto">
          <a:xfrm>
            <a:off x="8231188" y="2593975"/>
            <a:ext cx="666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Data</a:t>
            </a:r>
          </a:p>
        </p:txBody>
      </p:sp>
      <p:sp>
        <p:nvSpPr>
          <p:cNvPr id="191508" name="Oval 20"/>
          <p:cNvSpPr>
            <a:spLocks noChangeArrowheads="1"/>
          </p:cNvSpPr>
          <p:nvPr/>
        </p:nvSpPr>
        <p:spPr bwMode="auto">
          <a:xfrm>
            <a:off x="169863" y="2670175"/>
            <a:ext cx="304800" cy="3032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9050" y="1758950"/>
            <a:ext cx="833438" cy="3795713"/>
            <a:chOff x="12" y="1108"/>
            <a:chExt cx="525" cy="2391"/>
          </a:xfrm>
        </p:grpSpPr>
        <p:sp>
          <p:nvSpPr>
            <p:cNvPr id="191510" name="Rectangle 22"/>
            <p:cNvSpPr>
              <a:spLocks noChangeArrowheads="1"/>
            </p:cNvSpPr>
            <p:nvPr/>
          </p:nvSpPr>
          <p:spPr bwMode="auto">
            <a:xfrm>
              <a:off x="12" y="1108"/>
              <a:ext cx="525" cy="2391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1511" name="Text Box 23"/>
            <p:cNvSpPr txBox="1">
              <a:spLocks noChangeArrowheads="1"/>
            </p:cNvSpPr>
            <p:nvPr/>
          </p:nvSpPr>
          <p:spPr bwMode="auto">
            <a:xfrm>
              <a:off x="117" y="1634"/>
              <a:ext cx="42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Data</a:t>
              </a:r>
            </a:p>
          </p:txBody>
        </p:sp>
      </p:grpSp>
      <p:sp>
        <p:nvSpPr>
          <p:cNvPr id="191512" name="Rectangle 2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Pipelined communication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59259E-6 L 0.19913 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915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59259E-6 L 0.19913 0.0002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915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59259E-6 L 0.19913 0.0002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915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0.00023 L 0.16598 0.0004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915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-0.00023 L 0.16615 -4.07407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915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502" grpId="0" animBg="1"/>
      <p:bldP spid="191503" grpId="0" animBg="1"/>
      <p:bldP spid="191504" grpId="0" animBg="1"/>
      <p:bldP spid="191505" grpId="0" animBg="1"/>
      <p:bldP spid="19150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76" name="AutoShape 36"/>
          <p:cNvSpPr>
            <a:spLocks noChangeArrowheads="1"/>
          </p:cNvSpPr>
          <p:nvPr/>
        </p:nvSpPr>
        <p:spPr bwMode="auto">
          <a:xfrm>
            <a:off x="852488" y="2706688"/>
            <a:ext cx="762000" cy="227012"/>
          </a:xfrm>
          <a:prstGeom prst="rightArrow">
            <a:avLst>
              <a:gd name="adj1" fmla="val 29167"/>
              <a:gd name="adj2" fmla="val 48345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9477" name="Rectangle 3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Valid bit</a:t>
            </a:r>
          </a:p>
        </p:txBody>
      </p:sp>
      <p:sp>
        <p:nvSpPr>
          <p:cNvPr id="189478" name="Rectangle 38"/>
          <p:cNvSpPr>
            <a:spLocks noChangeArrowheads="1"/>
          </p:cNvSpPr>
          <p:nvPr/>
        </p:nvSpPr>
        <p:spPr bwMode="auto">
          <a:xfrm>
            <a:off x="19050" y="1758950"/>
            <a:ext cx="833438" cy="3795713"/>
          </a:xfrm>
          <a:prstGeom prst="rect">
            <a:avLst/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9479" name="Rectangle 39"/>
          <p:cNvSpPr>
            <a:spLocks noChangeArrowheads="1"/>
          </p:cNvSpPr>
          <p:nvPr/>
        </p:nvSpPr>
        <p:spPr bwMode="auto">
          <a:xfrm>
            <a:off x="8291513" y="1758950"/>
            <a:ext cx="833437" cy="3795713"/>
          </a:xfrm>
          <a:prstGeom prst="rect">
            <a:avLst/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9480" name="Text Box 40"/>
          <p:cNvSpPr txBox="1">
            <a:spLocks noChangeArrowheads="1"/>
          </p:cNvSpPr>
          <p:nvPr/>
        </p:nvSpPr>
        <p:spPr bwMode="auto">
          <a:xfrm>
            <a:off x="0" y="1303338"/>
            <a:ext cx="882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sender</a:t>
            </a:r>
          </a:p>
        </p:txBody>
      </p:sp>
      <p:sp>
        <p:nvSpPr>
          <p:cNvPr id="189481" name="Text Box 41"/>
          <p:cNvSpPr txBox="1">
            <a:spLocks noChangeArrowheads="1"/>
          </p:cNvSpPr>
          <p:nvPr/>
        </p:nvSpPr>
        <p:spPr bwMode="auto">
          <a:xfrm>
            <a:off x="8204200" y="1303338"/>
            <a:ext cx="996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receiver</a:t>
            </a:r>
          </a:p>
        </p:txBody>
      </p:sp>
      <p:sp>
        <p:nvSpPr>
          <p:cNvPr id="189482" name="Text Box 42"/>
          <p:cNvSpPr txBox="1">
            <a:spLocks noChangeArrowheads="1"/>
          </p:cNvSpPr>
          <p:nvPr/>
        </p:nvSpPr>
        <p:spPr bwMode="auto">
          <a:xfrm>
            <a:off x="185738" y="2593975"/>
            <a:ext cx="666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Data</a:t>
            </a:r>
          </a:p>
        </p:txBody>
      </p:sp>
      <p:sp>
        <p:nvSpPr>
          <p:cNvPr id="189483" name="Text Box 43"/>
          <p:cNvSpPr txBox="1">
            <a:spLocks noChangeArrowheads="1"/>
          </p:cNvSpPr>
          <p:nvPr/>
        </p:nvSpPr>
        <p:spPr bwMode="auto">
          <a:xfrm>
            <a:off x="8231188" y="2593975"/>
            <a:ext cx="666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Data</a:t>
            </a:r>
          </a:p>
        </p:txBody>
      </p:sp>
      <p:sp>
        <p:nvSpPr>
          <p:cNvPr id="189484" name="AutoShape 44"/>
          <p:cNvSpPr>
            <a:spLocks noChangeArrowheads="1"/>
          </p:cNvSpPr>
          <p:nvPr/>
        </p:nvSpPr>
        <p:spPr bwMode="auto">
          <a:xfrm>
            <a:off x="2066925" y="2709863"/>
            <a:ext cx="1366838" cy="227012"/>
          </a:xfrm>
          <a:prstGeom prst="rightArrow">
            <a:avLst>
              <a:gd name="adj1" fmla="val 29167"/>
              <a:gd name="adj2" fmla="val 86719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9485" name="AutoShape 45"/>
          <p:cNvSpPr>
            <a:spLocks noChangeArrowheads="1"/>
          </p:cNvSpPr>
          <p:nvPr/>
        </p:nvSpPr>
        <p:spPr bwMode="auto">
          <a:xfrm>
            <a:off x="3887788" y="2709863"/>
            <a:ext cx="1366837" cy="227012"/>
          </a:xfrm>
          <a:prstGeom prst="rightArrow">
            <a:avLst>
              <a:gd name="adj1" fmla="val 29167"/>
              <a:gd name="adj2" fmla="val 86719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9486" name="AutoShape 46"/>
          <p:cNvSpPr>
            <a:spLocks noChangeArrowheads="1"/>
          </p:cNvSpPr>
          <p:nvPr/>
        </p:nvSpPr>
        <p:spPr bwMode="auto">
          <a:xfrm>
            <a:off x="5708650" y="2709863"/>
            <a:ext cx="1366838" cy="227012"/>
          </a:xfrm>
          <a:prstGeom prst="rightArrow">
            <a:avLst>
              <a:gd name="adj1" fmla="val 29167"/>
              <a:gd name="adj2" fmla="val 86719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9487" name="AutoShape 47"/>
          <p:cNvSpPr>
            <a:spLocks noChangeArrowheads="1"/>
          </p:cNvSpPr>
          <p:nvPr/>
        </p:nvSpPr>
        <p:spPr bwMode="auto">
          <a:xfrm>
            <a:off x="7529513" y="2709863"/>
            <a:ext cx="762000" cy="227012"/>
          </a:xfrm>
          <a:prstGeom prst="rightArrow">
            <a:avLst>
              <a:gd name="adj1" fmla="val 29167"/>
              <a:gd name="adj2" fmla="val 48345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9488" name="Rectangle 48"/>
          <p:cNvSpPr>
            <a:spLocks noChangeArrowheads="1"/>
          </p:cNvSpPr>
          <p:nvPr/>
        </p:nvSpPr>
        <p:spPr bwMode="auto">
          <a:xfrm>
            <a:off x="3435350" y="1911350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9489" name="Rectangle 49"/>
          <p:cNvSpPr>
            <a:spLocks noChangeArrowheads="1"/>
          </p:cNvSpPr>
          <p:nvPr/>
        </p:nvSpPr>
        <p:spPr bwMode="auto">
          <a:xfrm>
            <a:off x="5257800" y="1912938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9490" name="Rectangle 50"/>
          <p:cNvSpPr>
            <a:spLocks noChangeArrowheads="1"/>
          </p:cNvSpPr>
          <p:nvPr/>
        </p:nvSpPr>
        <p:spPr bwMode="auto">
          <a:xfrm>
            <a:off x="7080250" y="1914525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9491" name="Rectangle 51"/>
          <p:cNvSpPr>
            <a:spLocks noChangeArrowheads="1"/>
          </p:cNvSpPr>
          <p:nvPr/>
        </p:nvSpPr>
        <p:spPr bwMode="auto">
          <a:xfrm>
            <a:off x="1612900" y="1909763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9492" name="Rectangle 52"/>
          <p:cNvSpPr>
            <a:spLocks noChangeArrowheads="1"/>
          </p:cNvSpPr>
          <p:nvPr/>
        </p:nvSpPr>
        <p:spPr bwMode="auto">
          <a:xfrm>
            <a:off x="1612900" y="3732213"/>
            <a:ext cx="454025" cy="455612"/>
          </a:xfrm>
          <a:prstGeom prst="rect">
            <a:avLst/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9493" name="Rectangle 53"/>
          <p:cNvSpPr>
            <a:spLocks noChangeArrowheads="1"/>
          </p:cNvSpPr>
          <p:nvPr/>
        </p:nvSpPr>
        <p:spPr bwMode="auto">
          <a:xfrm>
            <a:off x="3435350" y="3732213"/>
            <a:ext cx="454025" cy="455612"/>
          </a:xfrm>
          <a:prstGeom prst="rect">
            <a:avLst/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9494" name="Rectangle 54"/>
          <p:cNvSpPr>
            <a:spLocks noChangeArrowheads="1"/>
          </p:cNvSpPr>
          <p:nvPr/>
        </p:nvSpPr>
        <p:spPr bwMode="auto">
          <a:xfrm>
            <a:off x="5257800" y="3732213"/>
            <a:ext cx="454025" cy="455612"/>
          </a:xfrm>
          <a:prstGeom prst="rect">
            <a:avLst/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9495" name="Rectangle 55"/>
          <p:cNvSpPr>
            <a:spLocks noChangeArrowheads="1"/>
          </p:cNvSpPr>
          <p:nvPr/>
        </p:nvSpPr>
        <p:spPr bwMode="auto">
          <a:xfrm>
            <a:off x="7080250" y="3732213"/>
            <a:ext cx="454025" cy="455612"/>
          </a:xfrm>
          <a:prstGeom prst="rect">
            <a:avLst/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9496" name="Line 56"/>
          <p:cNvSpPr>
            <a:spLocks noChangeShapeType="1"/>
          </p:cNvSpPr>
          <p:nvPr/>
        </p:nvSpPr>
        <p:spPr bwMode="auto">
          <a:xfrm>
            <a:off x="852488" y="3960813"/>
            <a:ext cx="7604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9497" name="Line 57"/>
          <p:cNvSpPr>
            <a:spLocks noChangeShapeType="1"/>
          </p:cNvSpPr>
          <p:nvPr/>
        </p:nvSpPr>
        <p:spPr bwMode="auto">
          <a:xfrm>
            <a:off x="2065338" y="3960813"/>
            <a:ext cx="13684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9498" name="Line 58"/>
          <p:cNvSpPr>
            <a:spLocks noChangeShapeType="1"/>
          </p:cNvSpPr>
          <p:nvPr/>
        </p:nvSpPr>
        <p:spPr bwMode="auto">
          <a:xfrm>
            <a:off x="3886200" y="3960813"/>
            <a:ext cx="13684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9499" name="Line 59"/>
          <p:cNvSpPr>
            <a:spLocks noChangeShapeType="1"/>
          </p:cNvSpPr>
          <p:nvPr/>
        </p:nvSpPr>
        <p:spPr bwMode="auto">
          <a:xfrm>
            <a:off x="5707063" y="3960813"/>
            <a:ext cx="13684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9500" name="Line 60"/>
          <p:cNvSpPr>
            <a:spLocks noChangeShapeType="1"/>
          </p:cNvSpPr>
          <p:nvPr/>
        </p:nvSpPr>
        <p:spPr bwMode="auto">
          <a:xfrm>
            <a:off x="7527925" y="3960813"/>
            <a:ext cx="7635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9501" name="Text Box 61"/>
          <p:cNvSpPr txBox="1">
            <a:spLocks noChangeArrowheads="1"/>
          </p:cNvSpPr>
          <p:nvPr/>
        </p:nvSpPr>
        <p:spPr bwMode="auto">
          <a:xfrm>
            <a:off x="169863" y="3768725"/>
            <a:ext cx="692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Valid</a:t>
            </a:r>
          </a:p>
        </p:txBody>
      </p:sp>
      <p:sp>
        <p:nvSpPr>
          <p:cNvPr id="189502" name="Text Box 62"/>
          <p:cNvSpPr txBox="1">
            <a:spLocks noChangeArrowheads="1"/>
          </p:cNvSpPr>
          <p:nvPr/>
        </p:nvSpPr>
        <p:spPr bwMode="auto">
          <a:xfrm>
            <a:off x="8274050" y="3771900"/>
            <a:ext cx="692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Valid</a:t>
            </a:r>
          </a:p>
        </p:txBody>
      </p:sp>
      <p:sp>
        <p:nvSpPr>
          <p:cNvPr id="189505" name="Oval 65"/>
          <p:cNvSpPr>
            <a:spLocks noChangeArrowheads="1"/>
          </p:cNvSpPr>
          <p:nvPr/>
        </p:nvSpPr>
        <p:spPr bwMode="auto">
          <a:xfrm>
            <a:off x="1687513" y="3808413"/>
            <a:ext cx="304800" cy="30321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9512" name="Oval 72"/>
          <p:cNvSpPr>
            <a:spLocks noChangeArrowheads="1"/>
          </p:cNvSpPr>
          <p:nvPr/>
        </p:nvSpPr>
        <p:spPr bwMode="auto">
          <a:xfrm>
            <a:off x="1687513" y="2670175"/>
            <a:ext cx="304800" cy="3032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9513" name="Oval 73"/>
          <p:cNvSpPr>
            <a:spLocks noChangeArrowheads="1"/>
          </p:cNvSpPr>
          <p:nvPr/>
        </p:nvSpPr>
        <p:spPr bwMode="auto">
          <a:xfrm>
            <a:off x="3508375" y="3808413"/>
            <a:ext cx="304800" cy="30321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9514" name="Oval 74"/>
          <p:cNvSpPr>
            <a:spLocks noChangeArrowheads="1"/>
          </p:cNvSpPr>
          <p:nvPr/>
        </p:nvSpPr>
        <p:spPr bwMode="auto">
          <a:xfrm>
            <a:off x="3508375" y="2670175"/>
            <a:ext cx="304800" cy="3032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9515" name="Oval 75"/>
          <p:cNvSpPr>
            <a:spLocks noChangeArrowheads="1"/>
          </p:cNvSpPr>
          <p:nvPr/>
        </p:nvSpPr>
        <p:spPr bwMode="auto">
          <a:xfrm>
            <a:off x="5329238" y="3808413"/>
            <a:ext cx="304800" cy="30321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9516" name="Oval 76"/>
          <p:cNvSpPr>
            <a:spLocks noChangeArrowheads="1"/>
          </p:cNvSpPr>
          <p:nvPr/>
        </p:nvSpPr>
        <p:spPr bwMode="auto">
          <a:xfrm>
            <a:off x="5329238" y="2670175"/>
            <a:ext cx="304800" cy="30321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3" name="Freeform 3"/>
          <p:cNvSpPr>
            <a:spLocks/>
          </p:cNvSpPr>
          <p:nvPr/>
        </p:nvSpPr>
        <p:spPr bwMode="auto">
          <a:xfrm>
            <a:off x="627063" y="5054600"/>
            <a:ext cx="1289050" cy="152400"/>
          </a:xfrm>
          <a:custGeom>
            <a:avLst/>
            <a:gdLst/>
            <a:ahLst/>
            <a:cxnLst>
              <a:cxn ang="0">
                <a:pos x="812" y="0"/>
              </a:cxn>
              <a:cxn ang="0">
                <a:pos x="478" y="0"/>
              </a:cxn>
              <a:cxn ang="0">
                <a:pos x="478" y="96"/>
              </a:cxn>
              <a:cxn ang="0">
                <a:pos x="0" y="96"/>
              </a:cxn>
            </a:cxnLst>
            <a:rect l="0" t="0" r="r" b="b"/>
            <a:pathLst>
              <a:path w="812" h="96">
                <a:moveTo>
                  <a:pt x="812" y="0"/>
                </a:moveTo>
                <a:lnTo>
                  <a:pt x="478" y="0"/>
                </a:lnTo>
                <a:lnTo>
                  <a:pt x="478" y="96"/>
                </a:lnTo>
                <a:lnTo>
                  <a:pt x="0" y="96"/>
                </a:lnTo>
              </a:path>
            </a:pathLst>
          </a:custGeom>
          <a:noFill/>
          <a:ln w="28575" cmpd="sng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7150100" y="3960813"/>
            <a:ext cx="911225" cy="1366837"/>
            <a:chOff x="1063" y="2495"/>
            <a:chExt cx="574" cy="861"/>
          </a:xfrm>
        </p:grpSpPr>
        <p:sp>
          <p:nvSpPr>
            <p:cNvPr id="199685" name="Line 5"/>
            <p:cNvSpPr>
              <a:spLocks noChangeShapeType="1"/>
            </p:cNvSpPr>
            <p:nvPr/>
          </p:nvSpPr>
          <p:spPr bwMode="auto">
            <a:xfrm flipV="1">
              <a:off x="1159" y="2590"/>
              <a:ext cx="0" cy="191"/>
            </a:xfrm>
            <a:prstGeom prst="line">
              <a:avLst/>
            </a:prstGeom>
            <a:noFill/>
            <a:ln w="28575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1063" y="2734"/>
              <a:ext cx="192" cy="287"/>
              <a:chOff x="1541" y="3212"/>
              <a:chExt cx="192" cy="287"/>
            </a:xfrm>
          </p:grpSpPr>
          <p:sp>
            <p:nvSpPr>
              <p:cNvPr id="199687" name="AutoShape 7"/>
              <p:cNvSpPr>
                <a:spLocks noChangeArrowheads="1"/>
              </p:cNvSpPr>
              <p:nvPr/>
            </p:nvSpPr>
            <p:spPr bwMode="auto">
              <a:xfrm>
                <a:off x="1541" y="3307"/>
                <a:ext cx="192" cy="192"/>
              </a:xfrm>
              <a:prstGeom prst="triangle">
                <a:avLst>
                  <a:gd name="adj" fmla="val 5000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9688" name="Oval 8"/>
              <p:cNvSpPr>
                <a:spLocks noChangeArrowheads="1"/>
              </p:cNvSpPr>
              <p:nvPr/>
            </p:nvSpPr>
            <p:spPr bwMode="auto">
              <a:xfrm>
                <a:off x="1589" y="3212"/>
                <a:ext cx="96" cy="95"/>
              </a:xfrm>
              <a:prstGeom prst="ellipse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99689" name="AutoShape 9"/>
            <p:cNvSpPr>
              <a:spLocks noChangeArrowheads="1"/>
            </p:cNvSpPr>
            <p:nvPr/>
          </p:nvSpPr>
          <p:spPr bwMode="auto">
            <a:xfrm flipH="1">
              <a:off x="1255" y="3021"/>
              <a:ext cx="286" cy="335"/>
            </a:xfrm>
            <a:prstGeom prst="flowChartDelay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9690" name="Freeform 10"/>
            <p:cNvSpPr>
              <a:spLocks/>
            </p:cNvSpPr>
            <p:nvPr/>
          </p:nvSpPr>
          <p:spPr bwMode="auto">
            <a:xfrm>
              <a:off x="1446" y="2495"/>
              <a:ext cx="191" cy="621"/>
            </a:xfrm>
            <a:custGeom>
              <a:avLst/>
              <a:gdLst/>
              <a:ahLst/>
              <a:cxnLst>
                <a:cxn ang="0">
                  <a:pos x="191" y="0"/>
                </a:cxn>
                <a:cxn ang="0">
                  <a:pos x="191" y="621"/>
                </a:cxn>
                <a:cxn ang="0">
                  <a:pos x="0" y="621"/>
                </a:cxn>
              </a:cxnLst>
              <a:rect l="0" t="0" r="r" b="b"/>
              <a:pathLst>
                <a:path w="191" h="621">
                  <a:moveTo>
                    <a:pt x="191" y="0"/>
                  </a:moveTo>
                  <a:lnTo>
                    <a:pt x="191" y="621"/>
                  </a:lnTo>
                  <a:lnTo>
                    <a:pt x="0" y="621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9691" name="Freeform 11"/>
            <p:cNvSpPr>
              <a:spLocks/>
            </p:cNvSpPr>
            <p:nvPr/>
          </p:nvSpPr>
          <p:spPr bwMode="auto">
            <a:xfrm>
              <a:off x="1154" y="2945"/>
              <a:ext cx="143" cy="239"/>
            </a:xfrm>
            <a:custGeom>
              <a:avLst/>
              <a:gdLst/>
              <a:ahLst/>
              <a:cxnLst>
                <a:cxn ang="0">
                  <a:pos x="143" y="239"/>
                </a:cxn>
                <a:cxn ang="0">
                  <a:pos x="0" y="239"/>
                </a:cxn>
                <a:cxn ang="0">
                  <a:pos x="0" y="0"/>
                </a:cxn>
              </a:cxnLst>
              <a:rect l="0" t="0" r="r" b="b"/>
              <a:pathLst>
                <a:path w="143" h="239">
                  <a:moveTo>
                    <a:pt x="143" y="239"/>
                  </a:moveTo>
                  <a:lnTo>
                    <a:pt x="0" y="239"/>
                  </a:ln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5329238" y="3960813"/>
            <a:ext cx="911225" cy="1366837"/>
            <a:chOff x="1063" y="2495"/>
            <a:chExt cx="574" cy="861"/>
          </a:xfrm>
        </p:grpSpPr>
        <p:sp>
          <p:nvSpPr>
            <p:cNvPr id="199693" name="Line 13"/>
            <p:cNvSpPr>
              <a:spLocks noChangeShapeType="1"/>
            </p:cNvSpPr>
            <p:nvPr/>
          </p:nvSpPr>
          <p:spPr bwMode="auto">
            <a:xfrm flipV="1">
              <a:off x="1159" y="2590"/>
              <a:ext cx="0" cy="191"/>
            </a:xfrm>
            <a:prstGeom prst="line">
              <a:avLst/>
            </a:prstGeom>
            <a:noFill/>
            <a:ln w="28575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5" name="Group 14"/>
            <p:cNvGrpSpPr>
              <a:grpSpLocks/>
            </p:cNvGrpSpPr>
            <p:nvPr/>
          </p:nvGrpSpPr>
          <p:grpSpPr bwMode="auto">
            <a:xfrm>
              <a:off x="1063" y="2734"/>
              <a:ext cx="192" cy="287"/>
              <a:chOff x="1541" y="3212"/>
              <a:chExt cx="192" cy="287"/>
            </a:xfrm>
          </p:grpSpPr>
          <p:sp>
            <p:nvSpPr>
              <p:cNvPr id="199695" name="AutoShape 15"/>
              <p:cNvSpPr>
                <a:spLocks noChangeArrowheads="1"/>
              </p:cNvSpPr>
              <p:nvPr/>
            </p:nvSpPr>
            <p:spPr bwMode="auto">
              <a:xfrm>
                <a:off x="1541" y="3307"/>
                <a:ext cx="192" cy="192"/>
              </a:xfrm>
              <a:prstGeom prst="triangle">
                <a:avLst>
                  <a:gd name="adj" fmla="val 5000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9696" name="Oval 16"/>
              <p:cNvSpPr>
                <a:spLocks noChangeArrowheads="1"/>
              </p:cNvSpPr>
              <p:nvPr/>
            </p:nvSpPr>
            <p:spPr bwMode="auto">
              <a:xfrm>
                <a:off x="1589" y="3212"/>
                <a:ext cx="96" cy="95"/>
              </a:xfrm>
              <a:prstGeom prst="ellipse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99697" name="AutoShape 17"/>
            <p:cNvSpPr>
              <a:spLocks noChangeArrowheads="1"/>
            </p:cNvSpPr>
            <p:nvPr/>
          </p:nvSpPr>
          <p:spPr bwMode="auto">
            <a:xfrm flipH="1">
              <a:off x="1255" y="3021"/>
              <a:ext cx="286" cy="335"/>
            </a:xfrm>
            <a:prstGeom prst="flowChartDelay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9698" name="Freeform 18"/>
            <p:cNvSpPr>
              <a:spLocks/>
            </p:cNvSpPr>
            <p:nvPr/>
          </p:nvSpPr>
          <p:spPr bwMode="auto">
            <a:xfrm>
              <a:off x="1446" y="2495"/>
              <a:ext cx="191" cy="621"/>
            </a:xfrm>
            <a:custGeom>
              <a:avLst/>
              <a:gdLst/>
              <a:ahLst/>
              <a:cxnLst>
                <a:cxn ang="0">
                  <a:pos x="191" y="0"/>
                </a:cxn>
                <a:cxn ang="0">
                  <a:pos x="191" y="621"/>
                </a:cxn>
                <a:cxn ang="0">
                  <a:pos x="0" y="621"/>
                </a:cxn>
              </a:cxnLst>
              <a:rect l="0" t="0" r="r" b="b"/>
              <a:pathLst>
                <a:path w="191" h="621">
                  <a:moveTo>
                    <a:pt x="191" y="0"/>
                  </a:moveTo>
                  <a:lnTo>
                    <a:pt x="191" y="621"/>
                  </a:lnTo>
                  <a:lnTo>
                    <a:pt x="0" y="621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9699" name="Freeform 19"/>
            <p:cNvSpPr>
              <a:spLocks/>
            </p:cNvSpPr>
            <p:nvPr/>
          </p:nvSpPr>
          <p:spPr bwMode="auto">
            <a:xfrm>
              <a:off x="1154" y="2945"/>
              <a:ext cx="143" cy="239"/>
            </a:xfrm>
            <a:custGeom>
              <a:avLst/>
              <a:gdLst/>
              <a:ahLst/>
              <a:cxnLst>
                <a:cxn ang="0">
                  <a:pos x="143" y="239"/>
                </a:cxn>
                <a:cxn ang="0">
                  <a:pos x="0" y="239"/>
                </a:cxn>
                <a:cxn ang="0">
                  <a:pos x="0" y="0"/>
                </a:cxn>
              </a:cxnLst>
              <a:rect l="0" t="0" r="r" b="b"/>
              <a:pathLst>
                <a:path w="143" h="239">
                  <a:moveTo>
                    <a:pt x="143" y="239"/>
                  </a:moveTo>
                  <a:lnTo>
                    <a:pt x="0" y="239"/>
                  </a:ln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20"/>
          <p:cNvGrpSpPr>
            <a:grpSpLocks/>
          </p:cNvGrpSpPr>
          <p:nvPr/>
        </p:nvGrpSpPr>
        <p:grpSpPr bwMode="auto">
          <a:xfrm>
            <a:off x="3508375" y="3960813"/>
            <a:ext cx="911225" cy="1366837"/>
            <a:chOff x="1063" y="2495"/>
            <a:chExt cx="574" cy="861"/>
          </a:xfrm>
        </p:grpSpPr>
        <p:sp>
          <p:nvSpPr>
            <p:cNvPr id="199701" name="Line 21"/>
            <p:cNvSpPr>
              <a:spLocks noChangeShapeType="1"/>
            </p:cNvSpPr>
            <p:nvPr/>
          </p:nvSpPr>
          <p:spPr bwMode="auto">
            <a:xfrm flipV="1">
              <a:off x="1159" y="2590"/>
              <a:ext cx="0" cy="191"/>
            </a:xfrm>
            <a:prstGeom prst="line">
              <a:avLst/>
            </a:prstGeom>
            <a:noFill/>
            <a:ln w="28575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7" name="Group 22"/>
            <p:cNvGrpSpPr>
              <a:grpSpLocks/>
            </p:cNvGrpSpPr>
            <p:nvPr/>
          </p:nvGrpSpPr>
          <p:grpSpPr bwMode="auto">
            <a:xfrm>
              <a:off x="1063" y="2734"/>
              <a:ext cx="192" cy="287"/>
              <a:chOff x="1541" y="3212"/>
              <a:chExt cx="192" cy="287"/>
            </a:xfrm>
          </p:grpSpPr>
          <p:sp>
            <p:nvSpPr>
              <p:cNvPr id="199703" name="AutoShape 23"/>
              <p:cNvSpPr>
                <a:spLocks noChangeArrowheads="1"/>
              </p:cNvSpPr>
              <p:nvPr/>
            </p:nvSpPr>
            <p:spPr bwMode="auto">
              <a:xfrm>
                <a:off x="1541" y="3307"/>
                <a:ext cx="192" cy="192"/>
              </a:xfrm>
              <a:prstGeom prst="triangle">
                <a:avLst>
                  <a:gd name="adj" fmla="val 5000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9704" name="Oval 24"/>
              <p:cNvSpPr>
                <a:spLocks noChangeArrowheads="1"/>
              </p:cNvSpPr>
              <p:nvPr/>
            </p:nvSpPr>
            <p:spPr bwMode="auto">
              <a:xfrm>
                <a:off x="1589" y="3212"/>
                <a:ext cx="96" cy="95"/>
              </a:xfrm>
              <a:prstGeom prst="ellipse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99705" name="AutoShape 25"/>
            <p:cNvSpPr>
              <a:spLocks noChangeArrowheads="1"/>
            </p:cNvSpPr>
            <p:nvPr/>
          </p:nvSpPr>
          <p:spPr bwMode="auto">
            <a:xfrm flipH="1">
              <a:off x="1255" y="3021"/>
              <a:ext cx="286" cy="335"/>
            </a:xfrm>
            <a:prstGeom prst="flowChartDelay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9706" name="Freeform 26"/>
            <p:cNvSpPr>
              <a:spLocks/>
            </p:cNvSpPr>
            <p:nvPr/>
          </p:nvSpPr>
          <p:spPr bwMode="auto">
            <a:xfrm>
              <a:off x="1446" y="2495"/>
              <a:ext cx="191" cy="621"/>
            </a:xfrm>
            <a:custGeom>
              <a:avLst/>
              <a:gdLst/>
              <a:ahLst/>
              <a:cxnLst>
                <a:cxn ang="0">
                  <a:pos x="191" y="0"/>
                </a:cxn>
                <a:cxn ang="0">
                  <a:pos x="191" y="621"/>
                </a:cxn>
                <a:cxn ang="0">
                  <a:pos x="0" y="621"/>
                </a:cxn>
              </a:cxnLst>
              <a:rect l="0" t="0" r="r" b="b"/>
              <a:pathLst>
                <a:path w="191" h="621">
                  <a:moveTo>
                    <a:pt x="191" y="0"/>
                  </a:moveTo>
                  <a:lnTo>
                    <a:pt x="191" y="621"/>
                  </a:lnTo>
                  <a:lnTo>
                    <a:pt x="0" y="621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9707" name="Freeform 27"/>
            <p:cNvSpPr>
              <a:spLocks/>
            </p:cNvSpPr>
            <p:nvPr/>
          </p:nvSpPr>
          <p:spPr bwMode="auto">
            <a:xfrm>
              <a:off x="1154" y="2945"/>
              <a:ext cx="143" cy="239"/>
            </a:xfrm>
            <a:custGeom>
              <a:avLst/>
              <a:gdLst/>
              <a:ahLst/>
              <a:cxnLst>
                <a:cxn ang="0">
                  <a:pos x="143" y="239"/>
                </a:cxn>
                <a:cxn ang="0">
                  <a:pos x="0" y="239"/>
                </a:cxn>
                <a:cxn ang="0">
                  <a:pos x="0" y="0"/>
                </a:cxn>
              </a:cxnLst>
              <a:rect l="0" t="0" r="r" b="b"/>
              <a:pathLst>
                <a:path w="143" h="239">
                  <a:moveTo>
                    <a:pt x="143" y="239"/>
                  </a:moveTo>
                  <a:lnTo>
                    <a:pt x="0" y="239"/>
                  </a:ln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28"/>
          <p:cNvGrpSpPr>
            <a:grpSpLocks/>
          </p:cNvGrpSpPr>
          <p:nvPr/>
        </p:nvGrpSpPr>
        <p:grpSpPr bwMode="auto">
          <a:xfrm>
            <a:off x="1687513" y="3960813"/>
            <a:ext cx="911225" cy="1366837"/>
            <a:chOff x="1063" y="2495"/>
            <a:chExt cx="574" cy="861"/>
          </a:xfrm>
        </p:grpSpPr>
        <p:sp>
          <p:nvSpPr>
            <p:cNvPr id="199709" name="Line 29"/>
            <p:cNvSpPr>
              <a:spLocks noChangeShapeType="1"/>
            </p:cNvSpPr>
            <p:nvPr/>
          </p:nvSpPr>
          <p:spPr bwMode="auto">
            <a:xfrm flipV="1">
              <a:off x="1159" y="2590"/>
              <a:ext cx="0" cy="191"/>
            </a:xfrm>
            <a:prstGeom prst="line">
              <a:avLst/>
            </a:prstGeom>
            <a:noFill/>
            <a:ln w="28575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30"/>
            <p:cNvGrpSpPr>
              <a:grpSpLocks/>
            </p:cNvGrpSpPr>
            <p:nvPr/>
          </p:nvGrpSpPr>
          <p:grpSpPr bwMode="auto">
            <a:xfrm>
              <a:off x="1063" y="2734"/>
              <a:ext cx="192" cy="287"/>
              <a:chOff x="1541" y="3212"/>
              <a:chExt cx="192" cy="287"/>
            </a:xfrm>
          </p:grpSpPr>
          <p:sp>
            <p:nvSpPr>
              <p:cNvPr id="199711" name="AutoShape 31"/>
              <p:cNvSpPr>
                <a:spLocks noChangeArrowheads="1"/>
              </p:cNvSpPr>
              <p:nvPr/>
            </p:nvSpPr>
            <p:spPr bwMode="auto">
              <a:xfrm>
                <a:off x="1541" y="3307"/>
                <a:ext cx="192" cy="192"/>
              </a:xfrm>
              <a:prstGeom prst="triangle">
                <a:avLst>
                  <a:gd name="adj" fmla="val 5000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9712" name="Oval 32"/>
              <p:cNvSpPr>
                <a:spLocks noChangeArrowheads="1"/>
              </p:cNvSpPr>
              <p:nvPr/>
            </p:nvSpPr>
            <p:spPr bwMode="auto">
              <a:xfrm>
                <a:off x="1589" y="3212"/>
                <a:ext cx="96" cy="95"/>
              </a:xfrm>
              <a:prstGeom prst="ellipse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99713" name="AutoShape 33"/>
            <p:cNvSpPr>
              <a:spLocks noChangeArrowheads="1"/>
            </p:cNvSpPr>
            <p:nvPr/>
          </p:nvSpPr>
          <p:spPr bwMode="auto">
            <a:xfrm flipH="1">
              <a:off x="1255" y="3021"/>
              <a:ext cx="286" cy="335"/>
            </a:xfrm>
            <a:prstGeom prst="flowChartDelay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9714" name="Freeform 34"/>
            <p:cNvSpPr>
              <a:spLocks/>
            </p:cNvSpPr>
            <p:nvPr/>
          </p:nvSpPr>
          <p:spPr bwMode="auto">
            <a:xfrm>
              <a:off x="1446" y="2495"/>
              <a:ext cx="191" cy="621"/>
            </a:xfrm>
            <a:custGeom>
              <a:avLst/>
              <a:gdLst/>
              <a:ahLst/>
              <a:cxnLst>
                <a:cxn ang="0">
                  <a:pos x="191" y="0"/>
                </a:cxn>
                <a:cxn ang="0">
                  <a:pos x="191" y="621"/>
                </a:cxn>
                <a:cxn ang="0">
                  <a:pos x="0" y="621"/>
                </a:cxn>
              </a:cxnLst>
              <a:rect l="0" t="0" r="r" b="b"/>
              <a:pathLst>
                <a:path w="191" h="621">
                  <a:moveTo>
                    <a:pt x="191" y="0"/>
                  </a:moveTo>
                  <a:lnTo>
                    <a:pt x="191" y="621"/>
                  </a:lnTo>
                  <a:lnTo>
                    <a:pt x="0" y="621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9715" name="Freeform 35"/>
            <p:cNvSpPr>
              <a:spLocks/>
            </p:cNvSpPr>
            <p:nvPr/>
          </p:nvSpPr>
          <p:spPr bwMode="auto">
            <a:xfrm>
              <a:off x="1154" y="2945"/>
              <a:ext cx="143" cy="239"/>
            </a:xfrm>
            <a:custGeom>
              <a:avLst/>
              <a:gdLst/>
              <a:ahLst/>
              <a:cxnLst>
                <a:cxn ang="0">
                  <a:pos x="143" y="239"/>
                </a:cxn>
                <a:cxn ang="0">
                  <a:pos x="0" y="239"/>
                </a:cxn>
                <a:cxn ang="0">
                  <a:pos x="0" y="0"/>
                </a:cxn>
              </a:cxnLst>
              <a:rect l="0" t="0" r="r" b="b"/>
              <a:pathLst>
                <a:path w="143" h="239">
                  <a:moveTo>
                    <a:pt x="143" y="239"/>
                  </a:moveTo>
                  <a:lnTo>
                    <a:pt x="0" y="239"/>
                  </a:ln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9716" name="AutoShape 36"/>
          <p:cNvSpPr>
            <a:spLocks noChangeArrowheads="1"/>
          </p:cNvSpPr>
          <p:nvPr/>
        </p:nvSpPr>
        <p:spPr bwMode="auto">
          <a:xfrm>
            <a:off x="852488" y="2706688"/>
            <a:ext cx="762000" cy="227012"/>
          </a:xfrm>
          <a:prstGeom prst="rightArrow">
            <a:avLst>
              <a:gd name="adj1" fmla="val 29167"/>
              <a:gd name="adj2" fmla="val 48345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9717" name="Rectangle 3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Stop bit</a:t>
            </a:r>
          </a:p>
        </p:txBody>
      </p:sp>
      <p:sp>
        <p:nvSpPr>
          <p:cNvPr id="199724" name="AutoShape 44"/>
          <p:cNvSpPr>
            <a:spLocks noChangeArrowheads="1"/>
          </p:cNvSpPr>
          <p:nvPr/>
        </p:nvSpPr>
        <p:spPr bwMode="auto">
          <a:xfrm>
            <a:off x="2066925" y="2709863"/>
            <a:ext cx="1366838" cy="227012"/>
          </a:xfrm>
          <a:prstGeom prst="rightArrow">
            <a:avLst>
              <a:gd name="adj1" fmla="val 29167"/>
              <a:gd name="adj2" fmla="val 86719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9725" name="AutoShape 45"/>
          <p:cNvSpPr>
            <a:spLocks noChangeArrowheads="1"/>
          </p:cNvSpPr>
          <p:nvPr/>
        </p:nvSpPr>
        <p:spPr bwMode="auto">
          <a:xfrm>
            <a:off x="3887788" y="2709863"/>
            <a:ext cx="1366837" cy="227012"/>
          </a:xfrm>
          <a:prstGeom prst="rightArrow">
            <a:avLst>
              <a:gd name="adj1" fmla="val 29167"/>
              <a:gd name="adj2" fmla="val 86719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9726" name="AutoShape 46"/>
          <p:cNvSpPr>
            <a:spLocks noChangeArrowheads="1"/>
          </p:cNvSpPr>
          <p:nvPr/>
        </p:nvSpPr>
        <p:spPr bwMode="auto">
          <a:xfrm>
            <a:off x="5708650" y="2709863"/>
            <a:ext cx="1366838" cy="227012"/>
          </a:xfrm>
          <a:prstGeom prst="rightArrow">
            <a:avLst>
              <a:gd name="adj1" fmla="val 29167"/>
              <a:gd name="adj2" fmla="val 86719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9727" name="AutoShape 47"/>
          <p:cNvSpPr>
            <a:spLocks noChangeArrowheads="1"/>
          </p:cNvSpPr>
          <p:nvPr/>
        </p:nvSpPr>
        <p:spPr bwMode="auto">
          <a:xfrm>
            <a:off x="7529513" y="2709863"/>
            <a:ext cx="762000" cy="227012"/>
          </a:xfrm>
          <a:prstGeom prst="rightArrow">
            <a:avLst>
              <a:gd name="adj1" fmla="val 29167"/>
              <a:gd name="adj2" fmla="val 48345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9728" name="Rectangle 48"/>
          <p:cNvSpPr>
            <a:spLocks noChangeArrowheads="1"/>
          </p:cNvSpPr>
          <p:nvPr/>
        </p:nvSpPr>
        <p:spPr bwMode="auto">
          <a:xfrm>
            <a:off x="3435350" y="1911350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9729" name="Rectangle 49"/>
          <p:cNvSpPr>
            <a:spLocks noChangeArrowheads="1"/>
          </p:cNvSpPr>
          <p:nvPr/>
        </p:nvSpPr>
        <p:spPr bwMode="auto">
          <a:xfrm>
            <a:off x="5257800" y="1912938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9730" name="Rectangle 50"/>
          <p:cNvSpPr>
            <a:spLocks noChangeArrowheads="1"/>
          </p:cNvSpPr>
          <p:nvPr/>
        </p:nvSpPr>
        <p:spPr bwMode="auto">
          <a:xfrm>
            <a:off x="7080250" y="1914525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9731" name="Rectangle 51"/>
          <p:cNvSpPr>
            <a:spLocks noChangeArrowheads="1"/>
          </p:cNvSpPr>
          <p:nvPr/>
        </p:nvSpPr>
        <p:spPr bwMode="auto">
          <a:xfrm>
            <a:off x="1612900" y="1909763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9732" name="Rectangle 52"/>
          <p:cNvSpPr>
            <a:spLocks noChangeArrowheads="1"/>
          </p:cNvSpPr>
          <p:nvPr/>
        </p:nvSpPr>
        <p:spPr bwMode="auto">
          <a:xfrm>
            <a:off x="1612900" y="3732213"/>
            <a:ext cx="454025" cy="455612"/>
          </a:xfrm>
          <a:prstGeom prst="rect">
            <a:avLst/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9733" name="Rectangle 53"/>
          <p:cNvSpPr>
            <a:spLocks noChangeArrowheads="1"/>
          </p:cNvSpPr>
          <p:nvPr/>
        </p:nvSpPr>
        <p:spPr bwMode="auto">
          <a:xfrm>
            <a:off x="3435350" y="3732213"/>
            <a:ext cx="454025" cy="455612"/>
          </a:xfrm>
          <a:prstGeom prst="rect">
            <a:avLst/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9734" name="Rectangle 54"/>
          <p:cNvSpPr>
            <a:spLocks noChangeArrowheads="1"/>
          </p:cNvSpPr>
          <p:nvPr/>
        </p:nvSpPr>
        <p:spPr bwMode="auto">
          <a:xfrm>
            <a:off x="5257800" y="3732213"/>
            <a:ext cx="454025" cy="455612"/>
          </a:xfrm>
          <a:prstGeom prst="rect">
            <a:avLst/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9735" name="Rectangle 55"/>
          <p:cNvSpPr>
            <a:spLocks noChangeArrowheads="1"/>
          </p:cNvSpPr>
          <p:nvPr/>
        </p:nvSpPr>
        <p:spPr bwMode="auto">
          <a:xfrm>
            <a:off x="7080250" y="3732213"/>
            <a:ext cx="454025" cy="455612"/>
          </a:xfrm>
          <a:prstGeom prst="rect">
            <a:avLst/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9736" name="Line 56"/>
          <p:cNvSpPr>
            <a:spLocks noChangeShapeType="1"/>
          </p:cNvSpPr>
          <p:nvPr/>
        </p:nvSpPr>
        <p:spPr bwMode="auto">
          <a:xfrm>
            <a:off x="852488" y="3960813"/>
            <a:ext cx="7604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9737" name="Line 57"/>
          <p:cNvSpPr>
            <a:spLocks noChangeShapeType="1"/>
          </p:cNvSpPr>
          <p:nvPr/>
        </p:nvSpPr>
        <p:spPr bwMode="auto">
          <a:xfrm>
            <a:off x="2065338" y="3960813"/>
            <a:ext cx="13684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9738" name="Line 58"/>
          <p:cNvSpPr>
            <a:spLocks noChangeShapeType="1"/>
          </p:cNvSpPr>
          <p:nvPr/>
        </p:nvSpPr>
        <p:spPr bwMode="auto">
          <a:xfrm>
            <a:off x="3886200" y="3960813"/>
            <a:ext cx="13684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9739" name="Line 59"/>
          <p:cNvSpPr>
            <a:spLocks noChangeShapeType="1"/>
          </p:cNvSpPr>
          <p:nvPr/>
        </p:nvSpPr>
        <p:spPr bwMode="auto">
          <a:xfrm>
            <a:off x="5707063" y="3960813"/>
            <a:ext cx="13684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9740" name="Line 60"/>
          <p:cNvSpPr>
            <a:spLocks noChangeShapeType="1"/>
          </p:cNvSpPr>
          <p:nvPr/>
        </p:nvSpPr>
        <p:spPr bwMode="auto">
          <a:xfrm>
            <a:off x="7527925" y="3960813"/>
            <a:ext cx="7635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9747" name="Freeform 67"/>
          <p:cNvSpPr>
            <a:spLocks/>
          </p:cNvSpPr>
          <p:nvPr/>
        </p:nvSpPr>
        <p:spPr bwMode="auto">
          <a:xfrm>
            <a:off x="2371725" y="5054600"/>
            <a:ext cx="1289050" cy="152400"/>
          </a:xfrm>
          <a:custGeom>
            <a:avLst/>
            <a:gdLst/>
            <a:ahLst/>
            <a:cxnLst>
              <a:cxn ang="0">
                <a:pos x="812" y="0"/>
              </a:cxn>
              <a:cxn ang="0">
                <a:pos x="478" y="0"/>
              </a:cxn>
              <a:cxn ang="0">
                <a:pos x="478" y="96"/>
              </a:cxn>
              <a:cxn ang="0">
                <a:pos x="0" y="96"/>
              </a:cxn>
            </a:cxnLst>
            <a:rect l="0" t="0" r="r" b="b"/>
            <a:pathLst>
              <a:path w="812" h="96">
                <a:moveTo>
                  <a:pt x="812" y="0"/>
                </a:moveTo>
                <a:lnTo>
                  <a:pt x="478" y="0"/>
                </a:lnTo>
                <a:lnTo>
                  <a:pt x="478" y="96"/>
                </a:lnTo>
                <a:lnTo>
                  <a:pt x="0" y="96"/>
                </a:lnTo>
              </a:path>
            </a:pathLst>
          </a:custGeom>
          <a:noFill/>
          <a:ln w="28575" cmpd="sng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9748" name="Freeform 68"/>
          <p:cNvSpPr>
            <a:spLocks/>
          </p:cNvSpPr>
          <p:nvPr/>
        </p:nvSpPr>
        <p:spPr bwMode="auto">
          <a:xfrm>
            <a:off x="4260850" y="5054600"/>
            <a:ext cx="1289050" cy="152400"/>
          </a:xfrm>
          <a:custGeom>
            <a:avLst/>
            <a:gdLst/>
            <a:ahLst/>
            <a:cxnLst>
              <a:cxn ang="0">
                <a:pos x="812" y="0"/>
              </a:cxn>
              <a:cxn ang="0">
                <a:pos x="478" y="0"/>
              </a:cxn>
              <a:cxn ang="0">
                <a:pos x="478" y="96"/>
              </a:cxn>
              <a:cxn ang="0">
                <a:pos x="0" y="96"/>
              </a:cxn>
            </a:cxnLst>
            <a:rect l="0" t="0" r="r" b="b"/>
            <a:pathLst>
              <a:path w="812" h="96">
                <a:moveTo>
                  <a:pt x="812" y="0"/>
                </a:moveTo>
                <a:lnTo>
                  <a:pt x="478" y="0"/>
                </a:lnTo>
                <a:lnTo>
                  <a:pt x="478" y="96"/>
                </a:lnTo>
                <a:lnTo>
                  <a:pt x="0" y="96"/>
                </a:lnTo>
              </a:path>
            </a:pathLst>
          </a:custGeom>
          <a:noFill/>
          <a:ln w="28575" cmpd="sng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9749" name="Freeform 69"/>
          <p:cNvSpPr>
            <a:spLocks/>
          </p:cNvSpPr>
          <p:nvPr/>
        </p:nvSpPr>
        <p:spPr bwMode="auto">
          <a:xfrm>
            <a:off x="6089650" y="5054600"/>
            <a:ext cx="1289050" cy="152400"/>
          </a:xfrm>
          <a:custGeom>
            <a:avLst/>
            <a:gdLst/>
            <a:ahLst/>
            <a:cxnLst>
              <a:cxn ang="0">
                <a:pos x="812" y="0"/>
              </a:cxn>
              <a:cxn ang="0">
                <a:pos x="478" y="0"/>
              </a:cxn>
              <a:cxn ang="0">
                <a:pos x="478" y="96"/>
              </a:cxn>
              <a:cxn ang="0">
                <a:pos x="0" y="96"/>
              </a:cxn>
            </a:cxnLst>
            <a:rect l="0" t="0" r="r" b="b"/>
            <a:pathLst>
              <a:path w="812" h="96">
                <a:moveTo>
                  <a:pt x="812" y="0"/>
                </a:moveTo>
                <a:lnTo>
                  <a:pt x="478" y="0"/>
                </a:lnTo>
                <a:lnTo>
                  <a:pt x="478" y="96"/>
                </a:lnTo>
                <a:lnTo>
                  <a:pt x="0" y="96"/>
                </a:lnTo>
              </a:path>
            </a:pathLst>
          </a:custGeom>
          <a:noFill/>
          <a:ln w="28575" cmpd="sng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10" name="Group 70"/>
          <p:cNvGrpSpPr>
            <a:grpSpLocks/>
          </p:cNvGrpSpPr>
          <p:nvPr/>
        </p:nvGrpSpPr>
        <p:grpSpPr bwMode="auto">
          <a:xfrm>
            <a:off x="7151688" y="2670175"/>
            <a:ext cx="304800" cy="1441450"/>
            <a:chOff x="3357" y="1682"/>
            <a:chExt cx="192" cy="908"/>
          </a:xfrm>
        </p:grpSpPr>
        <p:sp>
          <p:nvSpPr>
            <p:cNvPr id="199751" name="Oval 71"/>
            <p:cNvSpPr>
              <a:spLocks noChangeArrowheads="1"/>
            </p:cNvSpPr>
            <p:nvPr/>
          </p:nvSpPr>
          <p:spPr bwMode="auto">
            <a:xfrm>
              <a:off x="3357" y="2399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9752" name="Oval 72"/>
            <p:cNvSpPr>
              <a:spLocks noChangeArrowheads="1"/>
            </p:cNvSpPr>
            <p:nvPr/>
          </p:nvSpPr>
          <p:spPr bwMode="auto">
            <a:xfrm>
              <a:off x="3357" y="1682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1" name="Group 73"/>
          <p:cNvGrpSpPr>
            <a:grpSpLocks/>
          </p:cNvGrpSpPr>
          <p:nvPr/>
        </p:nvGrpSpPr>
        <p:grpSpPr bwMode="auto">
          <a:xfrm>
            <a:off x="3509963" y="2670175"/>
            <a:ext cx="304800" cy="1441450"/>
            <a:chOff x="3357" y="1682"/>
            <a:chExt cx="192" cy="908"/>
          </a:xfrm>
        </p:grpSpPr>
        <p:sp>
          <p:nvSpPr>
            <p:cNvPr id="199754" name="Oval 74"/>
            <p:cNvSpPr>
              <a:spLocks noChangeArrowheads="1"/>
            </p:cNvSpPr>
            <p:nvPr/>
          </p:nvSpPr>
          <p:spPr bwMode="auto">
            <a:xfrm>
              <a:off x="3357" y="2399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9755" name="Oval 75"/>
            <p:cNvSpPr>
              <a:spLocks noChangeArrowheads="1"/>
            </p:cNvSpPr>
            <p:nvPr/>
          </p:nvSpPr>
          <p:spPr bwMode="auto">
            <a:xfrm>
              <a:off x="3357" y="1682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2" name="Group 79"/>
          <p:cNvGrpSpPr>
            <a:grpSpLocks/>
          </p:cNvGrpSpPr>
          <p:nvPr/>
        </p:nvGrpSpPr>
        <p:grpSpPr bwMode="auto">
          <a:xfrm>
            <a:off x="473075" y="2670175"/>
            <a:ext cx="304800" cy="1441450"/>
            <a:chOff x="3357" y="1682"/>
            <a:chExt cx="192" cy="908"/>
          </a:xfrm>
        </p:grpSpPr>
        <p:sp>
          <p:nvSpPr>
            <p:cNvPr id="199760" name="Oval 80"/>
            <p:cNvSpPr>
              <a:spLocks noChangeArrowheads="1"/>
            </p:cNvSpPr>
            <p:nvPr/>
          </p:nvSpPr>
          <p:spPr bwMode="auto">
            <a:xfrm>
              <a:off x="3357" y="2399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9761" name="Oval 81"/>
            <p:cNvSpPr>
              <a:spLocks noChangeArrowheads="1"/>
            </p:cNvSpPr>
            <p:nvPr/>
          </p:nvSpPr>
          <p:spPr bwMode="auto">
            <a:xfrm>
              <a:off x="3357" y="1682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99682" name="Line 2"/>
          <p:cNvSpPr>
            <a:spLocks noChangeShapeType="1"/>
          </p:cNvSpPr>
          <p:nvPr/>
        </p:nvSpPr>
        <p:spPr bwMode="auto">
          <a:xfrm>
            <a:off x="7835900" y="5207000"/>
            <a:ext cx="531813" cy="0"/>
          </a:xfrm>
          <a:prstGeom prst="line">
            <a:avLst/>
          </a:prstGeom>
          <a:noFill/>
          <a:ln w="28575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13" name="Group 90"/>
          <p:cNvGrpSpPr>
            <a:grpSpLocks/>
          </p:cNvGrpSpPr>
          <p:nvPr/>
        </p:nvGrpSpPr>
        <p:grpSpPr bwMode="auto">
          <a:xfrm>
            <a:off x="1655763" y="5175250"/>
            <a:ext cx="6610350" cy="457200"/>
            <a:chOff x="1043" y="3260"/>
            <a:chExt cx="4164" cy="288"/>
          </a:xfrm>
        </p:grpSpPr>
        <p:sp>
          <p:nvSpPr>
            <p:cNvPr id="199762" name="Text Box 82"/>
            <p:cNvSpPr txBox="1">
              <a:spLocks noChangeArrowheads="1"/>
            </p:cNvSpPr>
            <p:nvPr/>
          </p:nvSpPr>
          <p:spPr bwMode="auto">
            <a:xfrm>
              <a:off x="4984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0</a:t>
              </a:r>
            </a:p>
          </p:txBody>
        </p:sp>
        <p:sp>
          <p:nvSpPr>
            <p:cNvPr id="199763" name="Text Box 83"/>
            <p:cNvSpPr txBox="1">
              <a:spLocks noChangeArrowheads="1"/>
            </p:cNvSpPr>
            <p:nvPr/>
          </p:nvSpPr>
          <p:spPr bwMode="auto">
            <a:xfrm>
              <a:off x="4474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0</a:t>
              </a:r>
            </a:p>
          </p:txBody>
        </p:sp>
        <p:sp>
          <p:nvSpPr>
            <p:cNvPr id="199764" name="Text Box 84"/>
            <p:cNvSpPr txBox="1">
              <a:spLocks noChangeArrowheads="1"/>
            </p:cNvSpPr>
            <p:nvPr/>
          </p:nvSpPr>
          <p:spPr bwMode="auto">
            <a:xfrm>
              <a:off x="3338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0</a:t>
              </a:r>
            </a:p>
          </p:txBody>
        </p:sp>
        <p:sp>
          <p:nvSpPr>
            <p:cNvPr id="199765" name="Text Box 85"/>
            <p:cNvSpPr txBox="1">
              <a:spLocks noChangeArrowheads="1"/>
            </p:cNvSpPr>
            <p:nvPr/>
          </p:nvSpPr>
          <p:spPr bwMode="auto">
            <a:xfrm>
              <a:off x="2191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0</a:t>
              </a:r>
            </a:p>
          </p:txBody>
        </p:sp>
        <p:sp>
          <p:nvSpPr>
            <p:cNvPr id="199766" name="Text Box 86"/>
            <p:cNvSpPr txBox="1">
              <a:spLocks noChangeArrowheads="1"/>
            </p:cNvSpPr>
            <p:nvPr/>
          </p:nvSpPr>
          <p:spPr bwMode="auto">
            <a:xfrm>
              <a:off x="1043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0</a:t>
              </a:r>
            </a:p>
          </p:txBody>
        </p:sp>
      </p:grpSp>
      <p:grpSp>
        <p:nvGrpSpPr>
          <p:cNvPr id="14" name="Group 87"/>
          <p:cNvGrpSpPr>
            <a:grpSpLocks/>
          </p:cNvGrpSpPr>
          <p:nvPr/>
        </p:nvGrpSpPr>
        <p:grpSpPr bwMode="auto">
          <a:xfrm>
            <a:off x="0" y="1303338"/>
            <a:ext cx="884238" cy="4251325"/>
            <a:chOff x="0" y="821"/>
            <a:chExt cx="557" cy="2678"/>
          </a:xfrm>
        </p:grpSpPr>
        <p:sp>
          <p:nvSpPr>
            <p:cNvPr id="199720" name="Text Box 40"/>
            <p:cNvSpPr txBox="1">
              <a:spLocks noChangeArrowheads="1"/>
            </p:cNvSpPr>
            <p:nvPr/>
          </p:nvSpPr>
          <p:spPr bwMode="auto">
            <a:xfrm>
              <a:off x="0" y="821"/>
              <a:ext cx="55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sender</a:t>
              </a:r>
            </a:p>
          </p:txBody>
        </p:sp>
        <p:sp>
          <p:nvSpPr>
            <p:cNvPr id="199718" name="Rectangle 38"/>
            <p:cNvSpPr>
              <a:spLocks noChangeArrowheads="1"/>
            </p:cNvSpPr>
            <p:nvPr/>
          </p:nvSpPr>
          <p:spPr bwMode="auto">
            <a:xfrm>
              <a:off x="12" y="1108"/>
              <a:ext cx="525" cy="2391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9722" name="Text Box 42"/>
            <p:cNvSpPr txBox="1">
              <a:spLocks noChangeArrowheads="1"/>
            </p:cNvSpPr>
            <p:nvPr/>
          </p:nvSpPr>
          <p:spPr bwMode="auto">
            <a:xfrm>
              <a:off x="117" y="1634"/>
              <a:ext cx="42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Data</a:t>
              </a:r>
            </a:p>
          </p:txBody>
        </p:sp>
        <p:sp>
          <p:nvSpPr>
            <p:cNvPr id="199741" name="Text Box 61"/>
            <p:cNvSpPr txBox="1">
              <a:spLocks noChangeArrowheads="1"/>
            </p:cNvSpPr>
            <p:nvPr/>
          </p:nvSpPr>
          <p:spPr bwMode="auto">
            <a:xfrm>
              <a:off x="107" y="2374"/>
              <a:ext cx="4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Valid</a:t>
              </a:r>
            </a:p>
          </p:txBody>
        </p:sp>
        <p:sp>
          <p:nvSpPr>
            <p:cNvPr id="199743" name="Text Box 63"/>
            <p:cNvSpPr txBox="1">
              <a:spLocks noChangeArrowheads="1"/>
            </p:cNvSpPr>
            <p:nvPr/>
          </p:nvSpPr>
          <p:spPr bwMode="auto">
            <a:xfrm>
              <a:off x="145" y="3152"/>
              <a:ext cx="4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Stop</a:t>
              </a:r>
            </a:p>
          </p:txBody>
        </p:sp>
      </p:grpSp>
      <p:grpSp>
        <p:nvGrpSpPr>
          <p:cNvPr id="15" name="Group 88"/>
          <p:cNvGrpSpPr>
            <a:grpSpLocks/>
          </p:cNvGrpSpPr>
          <p:nvPr/>
        </p:nvGrpSpPr>
        <p:grpSpPr bwMode="auto">
          <a:xfrm>
            <a:off x="8204200" y="1303338"/>
            <a:ext cx="996950" cy="4251325"/>
            <a:chOff x="5168" y="821"/>
            <a:chExt cx="628" cy="2678"/>
          </a:xfrm>
        </p:grpSpPr>
        <p:sp>
          <p:nvSpPr>
            <p:cNvPr id="199719" name="Rectangle 39"/>
            <p:cNvSpPr>
              <a:spLocks noChangeArrowheads="1"/>
            </p:cNvSpPr>
            <p:nvPr/>
          </p:nvSpPr>
          <p:spPr bwMode="auto">
            <a:xfrm>
              <a:off x="5223" y="1108"/>
              <a:ext cx="525" cy="2391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9721" name="Text Box 41"/>
            <p:cNvSpPr txBox="1">
              <a:spLocks noChangeArrowheads="1"/>
            </p:cNvSpPr>
            <p:nvPr/>
          </p:nvSpPr>
          <p:spPr bwMode="auto">
            <a:xfrm>
              <a:off x="5168" y="821"/>
              <a:ext cx="6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receiver</a:t>
              </a:r>
            </a:p>
          </p:txBody>
        </p:sp>
        <p:sp>
          <p:nvSpPr>
            <p:cNvPr id="199723" name="Text Box 43"/>
            <p:cNvSpPr txBox="1">
              <a:spLocks noChangeArrowheads="1"/>
            </p:cNvSpPr>
            <p:nvPr/>
          </p:nvSpPr>
          <p:spPr bwMode="auto">
            <a:xfrm>
              <a:off x="5185" y="1634"/>
              <a:ext cx="42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Data</a:t>
              </a:r>
            </a:p>
          </p:txBody>
        </p:sp>
        <p:sp>
          <p:nvSpPr>
            <p:cNvPr id="199742" name="Text Box 62"/>
            <p:cNvSpPr txBox="1">
              <a:spLocks noChangeArrowheads="1"/>
            </p:cNvSpPr>
            <p:nvPr/>
          </p:nvSpPr>
          <p:spPr bwMode="auto">
            <a:xfrm>
              <a:off x="5212" y="2376"/>
              <a:ext cx="4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Valid</a:t>
              </a:r>
            </a:p>
          </p:txBody>
        </p:sp>
        <p:sp>
          <p:nvSpPr>
            <p:cNvPr id="199744" name="Text Box 64"/>
            <p:cNvSpPr txBox="1">
              <a:spLocks noChangeArrowheads="1"/>
            </p:cNvSpPr>
            <p:nvPr/>
          </p:nvSpPr>
          <p:spPr bwMode="auto">
            <a:xfrm>
              <a:off x="5213" y="3162"/>
              <a:ext cx="4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Stop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Freeform 2"/>
          <p:cNvSpPr>
            <a:spLocks/>
          </p:cNvSpPr>
          <p:nvPr/>
        </p:nvSpPr>
        <p:spPr bwMode="auto">
          <a:xfrm>
            <a:off x="627063" y="5054600"/>
            <a:ext cx="1289050" cy="152400"/>
          </a:xfrm>
          <a:custGeom>
            <a:avLst/>
            <a:gdLst/>
            <a:ahLst/>
            <a:cxnLst>
              <a:cxn ang="0">
                <a:pos x="812" y="0"/>
              </a:cxn>
              <a:cxn ang="0">
                <a:pos x="478" y="0"/>
              </a:cxn>
              <a:cxn ang="0">
                <a:pos x="478" y="96"/>
              </a:cxn>
              <a:cxn ang="0">
                <a:pos x="0" y="96"/>
              </a:cxn>
            </a:cxnLst>
            <a:rect l="0" t="0" r="r" b="b"/>
            <a:pathLst>
              <a:path w="812" h="96">
                <a:moveTo>
                  <a:pt x="812" y="0"/>
                </a:moveTo>
                <a:lnTo>
                  <a:pt x="478" y="0"/>
                </a:lnTo>
                <a:lnTo>
                  <a:pt x="478" y="96"/>
                </a:lnTo>
                <a:lnTo>
                  <a:pt x="0" y="96"/>
                </a:lnTo>
              </a:path>
            </a:pathLst>
          </a:custGeom>
          <a:noFill/>
          <a:ln w="28575" cmpd="sng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150100" y="3960813"/>
            <a:ext cx="911225" cy="1366837"/>
            <a:chOff x="1063" y="2495"/>
            <a:chExt cx="574" cy="861"/>
          </a:xfrm>
        </p:grpSpPr>
        <p:sp>
          <p:nvSpPr>
            <p:cNvPr id="205828" name="Line 4"/>
            <p:cNvSpPr>
              <a:spLocks noChangeShapeType="1"/>
            </p:cNvSpPr>
            <p:nvPr/>
          </p:nvSpPr>
          <p:spPr bwMode="auto">
            <a:xfrm flipV="1">
              <a:off x="1159" y="2590"/>
              <a:ext cx="0" cy="191"/>
            </a:xfrm>
            <a:prstGeom prst="line">
              <a:avLst/>
            </a:prstGeom>
            <a:noFill/>
            <a:ln w="28575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1063" y="2734"/>
              <a:ext cx="192" cy="287"/>
              <a:chOff x="1541" y="3212"/>
              <a:chExt cx="192" cy="287"/>
            </a:xfrm>
          </p:grpSpPr>
          <p:sp>
            <p:nvSpPr>
              <p:cNvPr id="205830" name="AutoShape 6"/>
              <p:cNvSpPr>
                <a:spLocks noChangeArrowheads="1"/>
              </p:cNvSpPr>
              <p:nvPr/>
            </p:nvSpPr>
            <p:spPr bwMode="auto">
              <a:xfrm>
                <a:off x="1541" y="3307"/>
                <a:ext cx="192" cy="192"/>
              </a:xfrm>
              <a:prstGeom prst="triangle">
                <a:avLst>
                  <a:gd name="adj" fmla="val 5000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831" name="Oval 7"/>
              <p:cNvSpPr>
                <a:spLocks noChangeArrowheads="1"/>
              </p:cNvSpPr>
              <p:nvPr/>
            </p:nvSpPr>
            <p:spPr bwMode="auto">
              <a:xfrm>
                <a:off x="1589" y="3212"/>
                <a:ext cx="96" cy="95"/>
              </a:xfrm>
              <a:prstGeom prst="ellipse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05832" name="AutoShape 8"/>
            <p:cNvSpPr>
              <a:spLocks noChangeArrowheads="1"/>
            </p:cNvSpPr>
            <p:nvPr/>
          </p:nvSpPr>
          <p:spPr bwMode="auto">
            <a:xfrm flipH="1">
              <a:off x="1255" y="3021"/>
              <a:ext cx="286" cy="335"/>
            </a:xfrm>
            <a:prstGeom prst="flowChartDelay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833" name="Freeform 9"/>
            <p:cNvSpPr>
              <a:spLocks/>
            </p:cNvSpPr>
            <p:nvPr/>
          </p:nvSpPr>
          <p:spPr bwMode="auto">
            <a:xfrm>
              <a:off x="1446" y="2495"/>
              <a:ext cx="191" cy="621"/>
            </a:xfrm>
            <a:custGeom>
              <a:avLst/>
              <a:gdLst/>
              <a:ahLst/>
              <a:cxnLst>
                <a:cxn ang="0">
                  <a:pos x="191" y="0"/>
                </a:cxn>
                <a:cxn ang="0">
                  <a:pos x="191" y="621"/>
                </a:cxn>
                <a:cxn ang="0">
                  <a:pos x="0" y="621"/>
                </a:cxn>
              </a:cxnLst>
              <a:rect l="0" t="0" r="r" b="b"/>
              <a:pathLst>
                <a:path w="191" h="621">
                  <a:moveTo>
                    <a:pt x="191" y="0"/>
                  </a:moveTo>
                  <a:lnTo>
                    <a:pt x="191" y="621"/>
                  </a:lnTo>
                  <a:lnTo>
                    <a:pt x="0" y="621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5834" name="Freeform 10"/>
            <p:cNvSpPr>
              <a:spLocks/>
            </p:cNvSpPr>
            <p:nvPr/>
          </p:nvSpPr>
          <p:spPr bwMode="auto">
            <a:xfrm>
              <a:off x="1154" y="2945"/>
              <a:ext cx="143" cy="239"/>
            </a:xfrm>
            <a:custGeom>
              <a:avLst/>
              <a:gdLst/>
              <a:ahLst/>
              <a:cxnLst>
                <a:cxn ang="0">
                  <a:pos x="143" y="239"/>
                </a:cxn>
                <a:cxn ang="0">
                  <a:pos x="0" y="239"/>
                </a:cxn>
                <a:cxn ang="0">
                  <a:pos x="0" y="0"/>
                </a:cxn>
              </a:cxnLst>
              <a:rect l="0" t="0" r="r" b="b"/>
              <a:pathLst>
                <a:path w="143" h="239">
                  <a:moveTo>
                    <a:pt x="143" y="239"/>
                  </a:moveTo>
                  <a:lnTo>
                    <a:pt x="0" y="239"/>
                  </a:ln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5329238" y="3960813"/>
            <a:ext cx="911225" cy="1366837"/>
            <a:chOff x="1063" y="2495"/>
            <a:chExt cx="574" cy="861"/>
          </a:xfrm>
        </p:grpSpPr>
        <p:sp>
          <p:nvSpPr>
            <p:cNvPr id="205836" name="Line 12"/>
            <p:cNvSpPr>
              <a:spLocks noChangeShapeType="1"/>
            </p:cNvSpPr>
            <p:nvPr/>
          </p:nvSpPr>
          <p:spPr bwMode="auto">
            <a:xfrm flipV="1">
              <a:off x="1159" y="2590"/>
              <a:ext cx="0" cy="191"/>
            </a:xfrm>
            <a:prstGeom prst="line">
              <a:avLst/>
            </a:prstGeom>
            <a:noFill/>
            <a:ln w="28575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5" name="Group 13"/>
            <p:cNvGrpSpPr>
              <a:grpSpLocks/>
            </p:cNvGrpSpPr>
            <p:nvPr/>
          </p:nvGrpSpPr>
          <p:grpSpPr bwMode="auto">
            <a:xfrm>
              <a:off x="1063" y="2734"/>
              <a:ext cx="192" cy="287"/>
              <a:chOff x="1541" y="3212"/>
              <a:chExt cx="192" cy="287"/>
            </a:xfrm>
          </p:grpSpPr>
          <p:sp>
            <p:nvSpPr>
              <p:cNvPr id="205838" name="AutoShape 14"/>
              <p:cNvSpPr>
                <a:spLocks noChangeArrowheads="1"/>
              </p:cNvSpPr>
              <p:nvPr/>
            </p:nvSpPr>
            <p:spPr bwMode="auto">
              <a:xfrm>
                <a:off x="1541" y="3307"/>
                <a:ext cx="192" cy="192"/>
              </a:xfrm>
              <a:prstGeom prst="triangle">
                <a:avLst>
                  <a:gd name="adj" fmla="val 5000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839" name="Oval 15"/>
              <p:cNvSpPr>
                <a:spLocks noChangeArrowheads="1"/>
              </p:cNvSpPr>
              <p:nvPr/>
            </p:nvSpPr>
            <p:spPr bwMode="auto">
              <a:xfrm>
                <a:off x="1589" y="3212"/>
                <a:ext cx="96" cy="95"/>
              </a:xfrm>
              <a:prstGeom prst="ellipse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05840" name="AutoShape 16"/>
            <p:cNvSpPr>
              <a:spLocks noChangeArrowheads="1"/>
            </p:cNvSpPr>
            <p:nvPr/>
          </p:nvSpPr>
          <p:spPr bwMode="auto">
            <a:xfrm flipH="1">
              <a:off x="1255" y="3021"/>
              <a:ext cx="286" cy="335"/>
            </a:xfrm>
            <a:prstGeom prst="flowChartDelay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841" name="Freeform 17"/>
            <p:cNvSpPr>
              <a:spLocks/>
            </p:cNvSpPr>
            <p:nvPr/>
          </p:nvSpPr>
          <p:spPr bwMode="auto">
            <a:xfrm>
              <a:off x="1446" y="2495"/>
              <a:ext cx="191" cy="621"/>
            </a:xfrm>
            <a:custGeom>
              <a:avLst/>
              <a:gdLst/>
              <a:ahLst/>
              <a:cxnLst>
                <a:cxn ang="0">
                  <a:pos x="191" y="0"/>
                </a:cxn>
                <a:cxn ang="0">
                  <a:pos x="191" y="621"/>
                </a:cxn>
                <a:cxn ang="0">
                  <a:pos x="0" y="621"/>
                </a:cxn>
              </a:cxnLst>
              <a:rect l="0" t="0" r="r" b="b"/>
              <a:pathLst>
                <a:path w="191" h="621">
                  <a:moveTo>
                    <a:pt x="191" y="0"/>
                  </a:moveTo>
                  <a:lnTo>
                    <a:pt x="191" y="621"/>
                  </a:lnTo>
                  <a:lnTo>
                    <a:pt x="0" y="621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5842" name="Freeform 18"/>
            <p:cNvSpPr>
              <a:spLocks/>
            </p:cNvSpPr>
            <p:nvPr/>
          </p:nvSpPr>
          <p:spPr bwMode="auto">
            <a:xfrm>
              <a:off x="1154" y="2945"/>
              <a:ext cx="143" cy="239"/>
            </a:xfrm>
            <a:custGeom>
              <a:avLst/>
              <a:gdLst/>
              <a:ahLst/>
              <a:cxnLst>
                <a:cxn ang="0">
                  <a:pos x="143" y="239"/>
                </a:cxn>
                <a:cxn ang="0">
                  <a:pos x="0" y="239"/>
                </a:cxn>
                <a:cxn ang="0">
                  <a:pos x="0" y="0"/>
                </a:cxn>
              </a:cxnLst>
              <a:rect l="0" t="0" r="r" b="b"/>
              <a:pathLst>
                <a:path w="143" h="239">
                  <a:moveTo>
                    <a:pt x="143" y="239"/>
                  </a:moveTo>
                  <a:lnTo>
                    <a:pt x="0" y="239"/>
                  </a:ln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19"/>
          <p:cNvGrpSpPr>
            <a:grpSpLocks/>
          </p:cNvGrpSpPr>
          <p:nvPr/>
        </p:nvGrpSpPr>
        <p:grpSpPr bwMode="auto">
          <a:xfrm>
            <a:off x="3508375" y="3960813"/>
            <a:ext cx="911225" cy="1366837"/>
            <a:chOff x="1063" y="2495"/>
            <a:chExt cx="574" cy="861"/>
          </a:xfrm>
        </p:grpSpPr>
        <p:sp>
          <p:nvSpPr>
            <p:cNvPr id="205844" name="Line 20"/>
            <p:cNvSpPr>
              <a:spLocks noChangeShapeType="1"/>
            </p:cNvSpPr>
            <p:nvPr/>
          </p:nvSpPr>
          <p:spPr bwMode="auto">
            <a:xfrm flipV="1">
              <a:off x="1159" y="2590"/>
              <a:ext cx="0" cy="191"/>
            </a:xfrm>
            <a:prstGeom prst="line">
              <a:avLst/>
            </a:prstGeom>
            <a:noFill/>
            <a:ln w="28575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7" name="Group 21"/>
            <p:cNvGrpSpPr>
              <a:grpSpLocks/>
            </p:cNvGrpSpPr>
            <p:nvPr/>
          </p:nvGrpSpPr>
          <p:grpSpPr bwMode="auto">
            <a:xfrm>
              <a:off x="1063" y="2734"/>
              <a:ext cx="192" cy="287"/>
              <a:chOff x="1541" y="3212"/>
              <a:chExt cx="192" cy="287"/>
            </a:xfrm>
          </p:grpSpPr>
          <p:sp>
            <p:nvSpPr>
              <p:cNvPr id="205846" name="AutoShape 22"/>
              <p:cNvSpPr>
                <a:spLocks noChangeArrowheads="1"/>
              </p:cNvSpPr>
              <p:nvPr/>
            </p:nvSpPr>
            <p:spPr bwMode="auto">
              <a:xfrm>
                <a:off x="1541" y="3307"/>
                <a:ext cx="192" cy="192"/>
              </a:xfrm>
              <a:prstGeom prst="triangle">
                <a:avLst>
                  <a:gd name="adj" fmla="val 5000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847" name="Oval 23"/>
              <p:cNvSpPr>
                <a:spLocks noChangeArrowheads="1"/>
              </p:cNvSpPr>
              <p:nvPr/>
            </p:nvSpPr>
            <p:spPr bwMode="auto">
              <a:xfrm>
                <a:off x="1589" y="3212"/>
                <a:ext cx="96" cy="95"/>
              </a:xfrm>
              <a:prstGeom prst="ellipse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05848" name="AutoShape 24"/>
            <p:cNvSpPr>
              <a:spLocks noChangeArrowheads="1"/>
            </p:cNvSpPr>
            <p:nvPr/>
          </p:nvSpPr>
          <p:spPr bwMode="auto">
            <a:xfrm flipH="1">
              <a:off x="1255" y="3021"/>
              <a:ext cx="286" cy="335"/>
            </a:xfrm>
            <a:prstGeom prst="flowChartDelay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849" name="Freeform 25"/>
            <p:cNvSpPr>
              <a:spLocks/>
            </p:cNvSpPr>
            <p:nvPr/>
          </p:nvSpPr>
          <p:spPr bwMode="auto">
            <a:xfrm>
              <a:off x="1446" y="2495"/>
              <a:ext cx="191" cy="621"/>
            </a:xfrm>
            <a:custGeom>
              <a:avLst/>
              <a:gdLst/>
              <a:ahLst/>
              <a:cxnLst>
                <a:cxn ang="0">
                  <a:pos x="191" y="0"/>
                </a:cxn>
                <a:cxn ang="0">
                  <a:pos x="191" y="621"/>
                </a:cxn>
                <a:cxn ang="0">
                  <a:pos x="0" y="621"/>
                </a:cxn>
              </a:cxnLst>
              <a:rect l="0" t="0" r="r" b="b"/>
              <a:pathLst>
                <a:path w="191" h="621">
                  <a:moveTo>
                    <a:pt x="191" y="0"/>
                  </a:moveTo>
                  <a:lnTo>
                    <a:pt x="191" y="621"/>
                  </a:lnTo>
                  <a:lnTo>
                    <a:pt x="0" y="621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5850" name="Freeform 26"/>
            <p:cNvSpPr>
              <a:spLocks/>
            </p:cNvSpPr>
            <p:nvPr/>
          </p:nvSpPr>
          <p:spPr bwMode="auto">
            <a:xfrm>
              <a:off x="1154" y="2945"/>
              <a:ext cx="143" cy="239"/>
            </a:xfrm>
            <a:custGeom>
              <a:avLst/>
              <a:gdLst/>
              <a:ahLst/>
              <a:cxnLst>
                <a:cxn ang="0">
                  <a:pos x="143" y="239"/>
                </a:cxn>
                <a:cxn ang="0">
                  <a:pos x="0" y="239"/>
                </a:cxn>
                <a:cxn ang="0">
                  <a:pos x="0" y="0"/>
                </a:cxn>
              </a:cxnLst>
              <a:rect l="0" t="0" r="r" b="b"/>
              <a:pathLst>
                <a:path w="143" h="239">
                  <a:moveTo>
                    <a:pt x="143" y="239"/>
                  </a:moveTo>
                  <a:lnTo>
                    <a:pt x="0" y="239"/>
                  </a:ln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27"/>
          <p:cNvGrpSpPr>
            <a:grpSpLocks/>
          </p:cNvGrpSpPr>
          <p:nvPr/>
        </p:nvGrpSpPr>
        <p:grpSpPr bwMode="auto">
          <a:xfrm>
            <a:off x="1687513" y="3960813"/>
            <a:ext cx="911225" cy="1366837"/>
            <a:chOff x="1063" y="2495"/>
            <a:chExt cx="574" cy="861"/>
          </a:xfrm>
        </p:grpSpPr>
        <p:sp>
          <p:nvSpPr>
            <p:cNvPr id="205852" name="Line 28"/>
            <p:cNvSpPr>
              <a:spLocks noChangeShapeType="1"/>
            </p:cNvSpPr>
            <p:nvPr/>
          </p:nvSpPr>
          <p:spPr bwMode="auto">
            <a:xfrm flipV="1">
              <a:off x="1159" y="2590"/>
              <a:ext cx="0" cy="191"/>
            </a:xfrm>
            <a:prstGeom prst="line">
              <a:avLst/>
            </a:prstGeom>
            <a:noFill/>
            <a:ln w="28575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29"/>
            <p:cNvGrpSpPr>
              <a:grpSpLocks/>
            </p:cNvGrpSpPr>
            <p:nvPr/>
          </p:nvGrpSpPr>
          <p:grpSpPr bwMode="auto">
            <a:xfrm>
              <a:off x="1063" y="2734"/>
              <a:ext cx="192" cy="287"/>
              <a:chOff x="1541" y="3212"/>
              <a:chExt cx="192" cy="287"/>
            </a:xfrm>
          </p:grpSpPr>
          <p:sp>
            <p:nvSpPr>
              <p:cNvPr id="205854" name="AutoShape 30"/>
              <p:cNvSpPr>
                <a:spLocks noChangeArrowheads="1"/>
              </p:cNvSpPr>
              <p:nvPr/>
            </p:nvSpPr>
            <p:spPr bwMode="auto">
              <a:xfrm>
                <a:off x="1541" y="3307"/>
                <a:ext cx="192" cy="192"/>
              </a:xfrm>
              <a:prstGeom prst="triangle">
                <a:avLst>
                  <a:gd name="adj" fmla="val 5000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855" name="Oval 31"/>
              <p:cNvSpPr>
                <a:spLocks noChangeArrowheads="1"/>
              </p:cNvSpPr>
              <p:nvPr/>
            </p:nvSpPr>
            <p:spPr bwMode="auto">
              <a:xfrm>
                <a:off x="1589" y="3212"/>
                <a:ext cx="96" cy="95"/>
              </a:xfrm>
              <a:prstGeom prst="ellipse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05856" name="AutoShape 32"/>
            <p:cNvSpPr>
              <a:spLocks noChangeArrowheads="1"/>
            </p:cNvSpPr>
            <p:nvPr/>
          </p:nvSpPr>
          <p:spPr bwMode="auto">
            <a:xfrm flipH="1">
              <a:off x="1255" y="3021"/>
              <a:ext cx="286" cy="335"/>
            </a:xfrm>
            <a:prstGeom prst="flowChartDelay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857" name="Freeform 33"/>
            <p:cNvSpPr>
              <a:spLocks/>
            </p:cNvSpPr>
            <p:nvPr/>
          </p:nvSpPr>
          <p:spPr bwMode="auto">
            <a:xfrm>
              <a:off x="1446" y="2495"/>
              <a:ext cx="191" cy="621"/>
            </a:xfrm>
            <a:custGeom>
              <a:avLst/>
              <a:gdLst/>
              <a:ahLst/>
              <a:cxnLst>
                <a:cxn ang="0">
                  <a:pos x="191" y="0"/>
                </a:cxn>
                <a:cxn ang="0">
                  <a:pos x="191" y="621"/>
                </a:cxn>
                <a:cxn ang="0">
                  <a:pos x="0" y="621"/>
                </a:cxn>
              </a:cxnLst>
              <a:rect l="0" t="0" r="r" b="b"/>
              <a:pathLst>
                <a:path w="191" h="621">
                  <a:moveTo>
                    <a:pt x="191" y="0"/>
                  </a:moveTo>
                  <a:lnTo>
                    <a:pt x="191" y="621"/>
                  </a:lnTo>
                  <a:lnTo>
                    <a:pt x="0" y="621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5858" name="Freeform 34"/>
            <p:cNvSpPr>
              <a:spLocks/>
            </p:cNvSpPr>
            <p:nvPr/>
          </p:nvSpPr>
          <p:spPr bwMode="auto">
            <a:xfrm>
              <a:off x="1154" y="2945"/>
              <a:ext cx="143" cy="239"/>
            </a:xfrm>
            <a:custGeom>
              <a:avLst/>
              <a:gdLst/>
              <a:ahLst/>
              <a:cxnLst>
                <a:cxn ang="0">
                  <a:pos x="143" y="239"/>
                </a:cxn>
                <a:cxn ang="0">
                  <a:pos x="0" y="239"/>
                </a:cxn>
                <a:cxn ang="0">
                  <a:pos x="0" y="0"/>
                </a:cxn>
              </a:cxnLst>
              <a:rect l="0" t="0" r="r" b="b"/>
              <a:pathLst>
                <a:path w="143" h="239">
                  <a:moveTo>
                    <a:pt x="143" y="239"/>
                  </a:moveTo>
                  <a:lnTo>
                    <a:pt x="0" y="239"/>
                  </a:ln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5859" name="AutoShape 35"/>
          <p:cNvSpPr>
            <a:spLocks noChangeArrowheads="1"/>
          </p:cNvSpPr>
          <p:nvPr/>
        </p:nvSpPr>
        <p:spPr bwMode="auto">
          <a:xfrm>
            <a:off x="852488" y="2706688"/>
            <a:ext cx="762000" cy="227012"/>
          </a:xfrm>
          <a:prstGeom prst="rightArrow">
            <a:avLst>
              <a:gd name="adj1" fmla="val 29167"/>
              <a:gd name="adj2" fmla="val 48345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5860" name="Rectangle 3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Stop bit</a:t>
            </a:r>
          </a:p>
        </p:txBody>
      </p:sp>
      <p:sp>
        <p:nvSpPr>
          <p:cNvPr id="205861" name="AutoShape 37"/>
          <p:cNvSpPr>
            <a:spLocks noChangeArrowheads="1"/>
          </p:cNvSpPr>
          <p:nvPr/>
        </p:nvSpPr>
        <p:spPr bwMode="auto">
          <a:xfrm>
            <a:off x="2066925" y="2709863"/>
            <a:ext cx="1366838" cy="227012"/>
          </a:xfrm>
          <a:prstGeom prst="rightArrow">
            <a:avLst>
              <a:gd name="adj1" fmla="val 29167"/>
              <a:gd name="adj2" fmla="val 86719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5862" name="AutoShape 38"/>
          <p:cNvSpPr>
            <a:spLocks noChangeArrowheads="1"/>
          </p:cNvSpPr>
          <p:nvPr/>
        </p:nvSpPr>
        <p:spPr bwMode="auto">
          <a:xfrm>
            <a:off x="3887788" y="2709863"/>
            <a:ext cx="1366837" cy="227012"/>
          </a:xfrm>
          <a:prstGeom prst="rightArrow">
            <a:avLst>
              <a:gd name="adj1" fmla="val 29167"/>
              <a:gd name="adj2" fmla="val 86719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5863" name="AutoShape 39"/>
          <p:cNvSpPr>
            <a:spLocks noChangeArrowheads="1"/>
          </p:cNvSpPr>
          <p:nvPr/>
        </p:nvSpPr>
        <p:spPr bwMode="auto">
          <a:xfrm>
            <a:off x="5708650" y="2709863"/>
            <a:ext cx="1366838" cy="227012"/>
          </a:xfrm>
          <a:prstGeom prst="rightArrow">
            <a:avLst>
              <a:gd name="adj1" fmla="val 29167"/>
              <a:gd name="adj2" fmla="val 86719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5864" name="AutoShape 40"/>
          <p:cNvSpPr>
            <a:spLocks noChangeArrowheads="1"/>
          </p:cNvSpPr>
          <p:nvPr/>
        </p:nvSpPr>
        <p:spPr bwMode="auto">
          <a:xfrm>
            <a:off x="7529513" y="2709863"/>
            <a:ext cx="762000" cy="227012"/>
          </a:xfrm>
          <a:prstGeom prst="rightArrow">
            <a:avLst>
              <a:gd name="adj1" fmla="val 29167"/>
              <a:gd name="adj2" fmla="val 48345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5865" name="Rectangle 41"/>
          <p:cNvSpPr>
            <a:spLocks noChangeArrowheads="1"/>
          </p:cNvSpPr>
          <p:nvPr/>
        </p:nvSpPr>
        <p:spPr bwMode="auto">
          <a:xfrm>
            <a:off x="3435350" y="1911350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5866" name="Rectangle 42"/>
          <p:cNvSpPr>
            <a:spLocks noChangeArrowheads="1"/>
          </p:cNvSpPr>
          <p:nvPr/>
        </p:nvSpPr>
        <p:spPr bwMode="auto">
          <a:xfrm>
            <a:off x="5257800" y="1912938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5867" name="Rectangle 43"/>
          <p:cNvSpPr>
            <a:spLocks noChangeArrowheads="1"/>
          </p:cNvSpPr>
          <p:nvPr/>
        </p:nvSpPr>
        <p:spPr bwMode="auto">
          <a:xfrm>
            <a:off x="7080250" y="1914525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5868" name="Rectangle 44"/>
          <p:cNvSpPr>
            <a:spLocks noChangeArrowheads="1"/>
          </p:cNvSpPr>
          <p:nvPr/>
        </p:nvSpPr>
        <p:spPr bwMode="auto">
          <a:xfrm>
            <a:off x="1612900" y="1909763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5869" name="Rectangle 45"/>
          <p:cNvSpPr>
            <a:spLocks noChangeArrowheads="1"/>
          </p:cNvSpPr>
          <p:nvPr/>
        </p:nvSpPr>
        <p:spPr bwMode="auto">
          <a:xfrm>
            <a:off x="1612900" y="3732213"/>
            <a:ext cx="454025" cy="455612"/>
          </a:xfrm>
          <a:prstGeom prst="rect">
            <a:avLst/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5870" name="Rectangle 46"/>
          <p:cNvSpPr>
            <a:spLocks noChangeArrowheads="1"/>
          </p:cNvSpPr>
          <p:nvPr/>
        </p:nvSpPr>
        <p:spPr bwMode="auto">
          <a:xfrm>
            <a:off x="3435350" y="3732213"/>
            <a:ext cx="454025" cy="455612"/>
          </a:xfrm>
          <a:prstGeom prst="rect">
            <a:avLst/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5871" name="Rectangle 47"/>
          <p:cNvSpPr>
            <a:spLocks noChangeArrowheads="1"/>
          </p:cNvSpPr>
          <p:nvPr/>
        </p:nvSpPr>
        <p:spPr bwMode="auto">
          <a:xfrm>
            <a:off x="5257800" y="3732213"/>
            <a:ext cx="454025" cy="455612"/>
          </a:xfrm>
          <a:prstGeom prst="rect">
            <a:avLst/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5872" name="Rectangle 48"/>
          <p:cNvSpPr>
            <a:spLocks noChangeArrowheads="1"/>
          </p:cNvSpPr>
          <p:nvPr/>
        </p:nvSpPr>
        <p:spPr bwMode="auto">
          <a:xfrm>
            <a:off x="7080250" y="3732213"/>
            <a:ext cx="454025" cy="455612"/>
          </a:xfrm>
          <a:prstGeom prst="rect">
            <a:avLst/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5873" name="Line 49"/>
          <p:cNvSpPr>
            <a:spLocks noChangeShapeType="1"/>
          </p:cNvSpPr>
          <p:nvPr/>
        </p:nvSpPr>
        <p:spPr bwMode="auto">
          <a:xfrm>
            <a:off x="852488" y="3960813"/>
            <a:ext cx="7604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5874" name="Line 50"/>
          <p:cNvSpPr>
            <a:spLocks noChangeShapeType="1"/>
          </p:cNvSpPr>
          <p:nvPr/>
        </p:nvSpPr>
        <p:spPr bwMode="auto">
          <a:xfrm>
            <a:off x="2065338" y="3960813"/>
            <a:ext cx="13684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5875" name="Line 51"/>
          <p:cNvSpPr>
            <a:spLocks noChangeShapeType="1"/>
          </p:cNvSpPr>
          <p:nvPr/>
        </p:nvSpPr>
        <p:spPr bwMode="auto">
          <a:xfrm>
            <a:off x="3886200" y="3960813"/>
            <a:ext cx="13684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5876" name="Line 52"/>
          <p:cNvSpPr>
            <a:spLocks noChangeShapeType="1"/>
          </p:cNvSpPr>
          <p:nvPr/>
        </p:nvSpPr>
        <p:spPr bwMode="auto">
          <a:xfrm>
            <a:off x="5707063" y="3960813"/>
            <a:ext cx="13684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5877" name="Line 53"/>
          <p:cNvSpPr>
            <a:spLocks noChangeShapeType="1"/>
          </p:cNvSpPr>
          <p:nvPr/>
        </p:nvSpPr>
        <p:spPr bwMode="auto">
          <a:xfrm>
            <a:off x="7527925" y="3960813"/>
            <a:ext cx="7635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5878" name="Freeform 54"/>
          <p:cNvSpPr>
            <a:spLocks/>
          </p:cNvSpPr>
          <p:nvPr/>
        </p:nvSpPr>
        <p:spPr bwMode="auto">
          <a:xfrm>
            <a:off x="2371725" y="5054600"/>
            <a:ext cx="1289050" cy="152400"/>
          </a:xfrm>
          <a:custGeom>
            <a:avLst/>
            <a:gdLst/>
            <a:ahLst/>
            <a:cxnLst>
              <a:cxn ang="0">
                <a:pos x="812" y="0"/>
              </a:cxn>
              <a:cxn ang="0">
                <a:pos x="478" y="0"/>
              </a:cxn>
              <a:cxn ang="0">
                <a:pos x="478" y="96"/>
              </a:cxn>
              <a:cxn ang="0">
                <a:pos x="0" y="96"/>
              </a:cxn>
            </a:cxnLst>
            <a:rect l="0" t="0" r="r" b="b"/>
            <a:pathLst>
              <a:path w="812" h="96">
                <a:moveTo>
                  <a:pt x="812" y="0"/>
                </a:moveTo>
                <a:lnTo>
                  <a:pt x="478" y="0"/>
                </a:lnTo>
                <a:lnTo>
                  <a:pt x="478" y="96"/>
                </a:lnTo>
                <a:lnTo>
                  <a:pt x="0" y="96"/>
                </a:lnTo>
              </a:path>
            </a:pathLst>
          </a:custGeom>
          <a:noFill/>
          <a:ln w="28575" cmpd="sng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5879" name="Freeform 55"/>
          <p:cNvSpPr>
            <a:spLocks/>
          </p:cNvSpPr>
          <p:nvPr/>
        </p:nvSpPr>
        <p:spPr bwMode="auto">
          <a:xfrm>
            <a:off x="4260850" y="5054600"/>
            <a:ext cx="1289050" cy="152400"/>
          </a:xfrm>
          <a:custGeom>
            <a:avLst/>
            <a:gdLst/>
            <a:ahLst/>
            <a:cxnLst>
              <a:cxn ang="0">
                <a:pos x="812" y="0"/>
              </a:cxn>
              <a:cxn ang="0">
                <a:pos x="478" y="0"/>
              </a:cxn>
              <a:cxn ang="0">
                <a:pos x="478" y="96"/>
              </a:cxn>
              <a:cxn ang="0">
                <a:pos x="0" y="96"/>
              </a:cxn>
            </a:cxnLst>
            <a:rect l="0" t="0" r="r" b="b"/>
            <a:pathLst>
              <a:path w="812" h="96">
                <a:moveTo>
                  <a:pt x="812" y="0"/>
                </a:moveTo>
                <a:lnTo>
                  <a:pt x="478" y="0"/>
                </a:lnTo>
                <a:lnTo>
                  <a:pt x="478" y="96"/>
                </a:lnTo>
                <a:lnTo>
                  <a:pt x="0" y="96"/>
                </a:lnTo>
              </a:path>
            </a:pathLst>
          </a:custGeom>
          <a:noFill/>
          <a:ln w="28575" cmpd="sng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5880" name="Freeform 56"/>
          <p:cNvSpPr>
            <a:spLocks/>
          </p:cNvSpPr>
          <p:nvPr/>
        </p:nvSpPr>
        <p:spPr bwMode="auto">
          <a:xfrm>
            <a:off x="6089650" y="5054600"/>
            <a:ext cx="1289050" cy="152400"/>
          </a:xfrm>
          <a:custGeom>
            <a:avLst/>
            <a:gdLst/>
            <a:ahLst/>
            <a:cxnLst>
              <a:cxn ang="0">
                <a:pos x="812" y="0"/>
              </a:cxn>
              <a:cxn ang="0">
                <a:pos x="478" y="0"/>
              </a:cxn>
              <a:cxn ang="0">
                <a:pos x="478" y="96"/>
              </a:cxn>
              <a:cxn ang="0">
                <a:pos x="0" y="96"/>
              </a:cxn>
            </a:cxnLst>
            <a:rect l="0" t="0" r="r" b="b"/>
            <a:pathLst>
              <a:path w="812" h="96">
                <a:moveTo>
                  <a:pt x="812" y="0"/>
                </a:moveTo>
                <a:lnTo>
                  <a:pt x="478" y="0"/>
                </a:lnTo>
                <a:lnTo>
                  <a:pt x="478" y="96"/>
                </a:lnTo>
                <a:lnTo>
                  <a:pt x="0" y="96"/>
                </a:lnTo>
              </a:path>
            </a:pathLst>
          </a:custGeom>
          <a:noFill/>
          <a:ln w="28575" cmpd="sng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10" name="Group 57"/>
          <p:cNvGrpSpPr>
            <a:grpSpLocks/>
          </p:cNvGrpSpPr>
          <p:nvPr/>
        </p:nvGrpSpPr>
        <p:grpSpPr bwMode="auto">
          <a:xfrm>
            <a:off x="7151688" y="2670175"/>
            <a:ext cx="304800" cy="1441450"/>
            <a:chOff x="3357" y="1682"/>
            <a:chExt cx="192" cy="908"/>
          </a:xfrm>
        </p:grpSpPr>
        <p:sp>
          <p:nvSpPr>
            <p:cNvPr id="205882" name="Oval 58"/>
            <p:cNvSpPr>
              <a:spLocks noChangeArrowheads="1"/>
            </p:cNvSpPr>
            <p:nvPr/>
          </p:nvSpPr>
          <p:spPr bwMode="auto">
            <a:xfrm>
              <a:off x="3357" y="2399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883" name="Oval 59"/>
            <p:cNvSpPr>
              <a:spLocks noChangeArrowheads="1"/>
            </p:cNvSpPr>
            <p:nvPr/>
          </p:nvSpPr>
          <p:spPr bwMode="auto">
            <a:xfrm>
              <a:off x="3357" y="1682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1" name="Group 60"/>
          <p:cNvGrpSpPr>
            <a:grpSpLocks/>
          </p:cNvGrpSpPr>
          <p:nvPr/>
        </p:nvGrpSpPr>
        <p:grpSpPr bwMode="auto">
          <a:xfrm>
            <a:off x="3509963" y="2670175"/>
            <a:ext cx="304800" cy="1441450"/>
            <a:chOff x="3357" y="1682"/>
            <a:chExt cx="192" cy="908"/>
          </a:xfrm>
        </p:grpSpPr>
        <p:sp>
          <p:nvSpPr>
            <p:cNvPr id="205885" name="Oval 61"/>
            <p:cNvSpPr>
              <a:spLocks noChangeArrowheads="1"/>
            </p:cNvSpPr>
            <p:nvPr/>
          </p:nvSpPr>
          <p:spPr bwMode="auto">
            <a:xfrm>
              <a:off x="3357" y="2399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886" name="Oval 62"/>
            <p:cNvSpPr>
              <a:spLocks noChangeArrowheads="1"/>
            </p:cNvSpPr>
            <p:nvPr/>
          </p:nvSpPr>
          <p:spPr bwMode="auto">
            <a:xfrm>
              <a:off x="3357" y="1682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2" name="Group 63"/>
          <p:cNvGrpSpPr>
            <a:grpSpLocks/>
          </p:cNvGrpSpPr>
          <p:nvPr/>
        </p:nvGrpSpPr>
        <p:grpSpPr bwMode="auto">
          <a:xfrm>
            <a:off x="473075" y="2670175"/>
            <a:ext cx="304800" cy="1441450"/>
            <a:chOff x="3357" y="1682"/>
            <a:chExt cx="192" cy="908"/>
          </a:xfrm>
        </p:grpSpPr>
        <p:sp>
          <p:nvSpPr>
            <p:cNvPr id="205888" name="Oval 64"/>
            <p:cNvSpPr>
              <a:spLocks noChangeArrowheads="1"/>
            </p:cNvSpPr>
            <p:nvPr/>
          </p:nvSpPr>
          <p:spPr bwMode="auto">
            <a:xfrm>
              <a:off x="3357" y="2399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889" name="Oval 65"/>
            <p:cNvSpPr>
              <a:spLocks noChangeArrowheads="1"/>
            </p:cNvSpPr>
            <p:nvPr/>
          </p:nvSpPr>
          <p:spPr bwMode="auto">
            <a:xfrm>
              <a:off x="3357" y="1682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05890" name="Line 66"/>
          <p:cNvSpPr>
            <a:spLocks noChangeShapeType="1"/>
          </p:cNvSpPr>
          <p:nvPr/>
        </p:nvSpPr>
        <p:spPr bwMode="auto">
          <a:xfrm>
            <a:off x="7835900" y="5207000"/>
            <a:ext cx="531813" cy="0"/>
          </a:xfrm>
          <a:prstGeom prst="line">
            <a:avLst/>
          </a:prstGeom>
          <a:noFill/>
          <a:ln w="28575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13" name="Group 67"/>
          <p:cNvGrpSpPr>
            <a:grpSpLocks/>
          </p:cNvGrpSpPr>
          <p:nvPr/>
        </p:nvGrpSpPr>
        <p:grpSpPr bwMode="auto">
          <a:xfrm>
            <a:off x="1655763" y="5175250"/>
            <a:ext cx="6610350" cy="457200"/>
            <a:chOff x="1043" y="3260"/>
            <a:chExt cx="4164" cy="288"/>
          </a:xfrm>
        </p:grpSpPr>
        <p:sp>
          <p:nvSpPr>
            <p:cNvPr id="205892" name="Text Box 68"/>
            <p:cNvSpPr txBox="1">
              <a:spLocks noChangeArrowheads="1"/>
            </p:cNvSpPr>
            <p:nvPr/>
          </p:nvSpPr>
          <p:spPr bwMode="auto">
            <a:xfrm>
              <a:off x="4984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1</a:t>
              </a:r>
            </a:p>
          </p:txBody>
        </p:sp>
        <p:sp>
          <p:nvSpPr>
            <p:cNvPr id="205893" name="Text Box 69"/>
            <p:cNvSpPr txBox="1">
              <a:spLocks noChangeArrowheads="1"/>
            </p:cNvSpPr>
            <p:nvPr/>
          </p:nvSpPr>
          <p:spPr bwMode="auto">
            <a:xfrm>
              <a:off x="4474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1</a:t>
              </a:r>
            </a:p>
          </p:txBody>
        </p:sp>
        <p:sp>
          <p:nvSpPr>
            <p:cNvPr id="205894" name="Text Box 70"/>
            <p:cNvSpPr txBox="1">
              <a:spLocks noChangeArrowheads="1"/>
            </p:cNvSpPr>
            <p:nvPr/>
          </p:nvSpPr>
          <p:spPr bwMode="auto">
            <a:xfrm>
              <a:off x="3338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0</a:t>
              </a:r>
            </a:p>
          </p:txBody>
        </p:sp>
        <p:sp>
          <p:nvSpPr>
            <p:cNvPr id="205895" name="Text Box 71"/>
            <p:cNvSpPr txBox="1">
              <a:spLocks noChangeArrowheads="1"/>
            </p:cNvSpPr>
            <p:nvPr/>
          </p:nvSpPr>
          <p:spPr bwMode="auto">
            <a:xfrm>
              <a:off x="2191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0</a:t>
              </a:r>
            </a:p>
          </p:txBody>
        </p:sp>
        <p:sp>
          <p:nvSpPr>
            <p:cNvPr id="205896" name="Text Box 72"/>
            <p:cNvSpPr txBox="1">
              <a:spLocks noChangeArrowheads="1"/>
            </p:cNvSpPr>
            <p:nvPr/>
          </p:nvSpPr>
          <p:spPr bwMode="auto">
            <a:xfrm>
              <a:off x="1043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0</a:t>
              </a:r>
            </a:p>
          </p:txBody>
        </p:sp>
      </p:grpSp>
      <p:grpSp>
        <p:nvGrpSpPr>
          <p:cNvPr id="14" name="Group 73"/>
          <p:cNvGrpSpPr>
            <a:grpSpLocks/>
          </p:cNvGrpSpPr>
          <p:nvPr/>
        </p:nvGrpSpPr>
        <p:grpSpPr bwMode="auto">
          <a:xfrm>
            <a:off x="0" y="1303338"/>
            <a:ext cx="884238" cy="4251325"/>
            <a:chOff x="0" y="821"/>
            <a:chExt cx="557" cy="2678"/>
          </a:xfrm>
        </p:grpSpPr>
        <p:sp>
          <p:nvSpPr>
            <p:cNvPr id="205898" name="Text Box 74"/>
            <p:cNvSpPr txBox="1">
              <a:spLocks noChangeArrowheads="1"/>
            </p:cNvSpPr>
            <p:nvPr/>
          </p:nvSpPr>
          <p:spPr bwMode="auto">
            <a:xfrm>
              <a:off x="0" y="821"/>
              <a:ext cx="55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sender</a:t>
              </a:r>
            </a:p>
          </p:txBody>
        </p:sp>
        <p:sp>
          <p:nvSpPr>
            <p:cNvPr id="205899" name="Rectangle 75"/>
            <p:cNvSpPr>
              <a:spLocks noChangeArrowheads="1"/>
            </p:cNvSpPr>
            <p:nvPr/>
          </p:nvSpPr>
          <p:spPr bwMode="auto">
            <a:xfrm>
              <a:off x="12" y="1108"/>
              <a:ext cx="525" cy="2391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900" name="Text Box 76"/>
            <p:cNvSpPr txBox="1">
              <a:spLocks noChangeArrowheads="1"/>
            </p:cNvSpPr>
            <p:nvPr/>
          </p:nvSpPr>
          <p:spPr bwMode="auto">
            <a:xfrm>
              <a:off x="117" y="1634"/>
              <a:ext cx="42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Data</a:t>
              </a:r>
            </a:p>
          </p:txBody>
        </p:sp>
        <p:sp>
          <p:nvSpPr>
            <p:cNvPr id="205901" name="Text Box 77"/>
            <p:cNvSpPr txBox="1">
              <a:spLocks noChangeArrowheads="1"/>
            </p:cNvSpPr>
            <p:nvPr/>
          </p:nvSpPr>
          <p:spPr bwMode="auto">
            <a:xfrm>
              <a:off x="107" y="2374"/>
              <a:ext cx="4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Valid</a:t>
              </a:r>
            </a:p>
          </p:txBody>
        </p:sp>
        <p:sp>
          <p:nvSpPr>
            <p:cNvPr id="205902" name="Text Box 78"/>
            <p:cNvSpPr txBox="1">
              <a:spLocks noChangeArrowheads="1"/>
            </p:cNvSpPr>
            <p:nvPr/>
          </p:nvSpPr>
          <p:spPr bwMode="auto">
            <a:xfrm>
              <a:off x="145" y="3152"/>
              <a:ext cx="4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Stop</a:t>
              </a:r>
            </a:p>
          </p:txBody>
        </p:sp>
      </p:grpSp>
      <p:grpSp>
        <p:nvGrpSpPr>
          <p:cNvPr id="15" name="Group 79"/>
          <p:cNvGrpSpPr>
            <a:grpSpLocks/>
          </p:cNvGrpSpPr>
          <p:nvPr/>
        </p:nvGrpSpPr>
        <p:grpSpPr bwMode="auto">
          <a:xfrm>
            <a:off x="8204200" y="1303338"/>
            <a:ext cx="996950" cy="4251325"/>
            <a:chOff x="5168" y="821"/>
            <a:chExt cx="628" cy="2678"/>
          </a:xfrm>
        </p:grpSpPr>
        <p:sp>
          <p:nvSpPr>
            <p:cNvPr id="205904" name="Rectangle 80"/>
            <p:cNvSpPr>
              <a:spLocks noChangeArrowheads="1"/>
            </p:cNvSpPr>
            <p:nvPr/>
          </p:nvSpPr>
          <p:spPr bwMode="auto">
            <a:xfrm>
              <a:off x="5223" y="1108"/>
              <a:ext cx="525" cy="2391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905" name="Text Box 81"/>
            <p:cNvSpPr txBox="1">
              <a:spLocks noChangeArrowheads="1"/>
            </p:cNvSpPr>
            <p:nvPr/>
          </p:nvSpPr>
          <p:spPr bwMode="auto">
            <a:xfrm>
              <a:off x="5168" y="821"/>
              <a:ext cx="6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receiver</a:t>
              </a:r>
            </a:p>
          </p:txBody>
        </p:sp>
        <p:sp>
          <p:nvSpPr>
            <p:cNvPr id="205906" name="Text Box 82"/>
            <p:cNvSpPr txBox="1">
              <a:spLocks noChangeArrowheads="1"/>
            </p:cNvSpPr>
            <p:nvPr/>
          </p:nvSpPr>
          <p:spPr bwMode="auto">
            <a:xfrm>
              <a:off x="5185" y="1634"/>
              <a:ext cx="42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Data</a:t>
              </a:r>
            </a:p>
          </p:txBody>
        </p:sp>
        <p:sp>
          <p:nvSpPr>
            <p:cNvPr id="205907" name="Text Box 83"/>
            <p:cNvSpPr txBox="1">
              <a:spLocks noChangeArrowheads="1"/>
            </p:cNvSpPr>
            <p:nvPr/>
          </p:nvSpPr>
          <p:spPr bwMode="auto">
            <a:xfrm>
              <a:off x="5212" y="2376"/>
              <a:ext cx="4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Valid</a:t>
              </a:r>
            </a:p>
          </p:txBody>
        </p:sp>
        <p:sp>
          <p:nvSpPr>
            <p:cNvPr id="205908" name="Text Box 84"/>
            <p:cNvSpPr txBox="1">
              <a:spLocks noChangeArrowheads="1"/>
            </p:cNvSpPr>
            <p:nvPr/>
          </p:nvSpPr>
          <p:spPr bwMode="auto">
            <a:xfrm>
              <a:off x="5213" y="3162"/>
              <a:ext cx="4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Stop</a:t>
              </a:r>
            </a:p>
          </p:txBody>
        </p:sp>
      </p:grpSp>
      <p:sp>
        <p:nvSpPr>
          <p:cNvPr id="205909" name="Rectangle 85"/>
          <p:cNvSpPr>
            <a:spLocks noChangeArrowheads="1"/>
          </p:cNvSpPr>
          <p:nvPr/>
        </p:nvSpPr>
        <p:spPr bwMode="auto">
          <a:xfrm>
            <a:off x="7151688" y="4965700"/>
            <a:ext cx="1138237" cy="227013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05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0.2 -4.44444E-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59259E-6 L 0.1316 -2.59259E-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90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Freeform 2"/>
          <p:cNvSpPr>
            <a:spLocks/>
          </p:cNvSpPr>
          <p:nvPr/>
        </p:nvSpPr>
        <p:spPr bwMode="auto">
          <a:xfrm>
            <a:off x="627063" y="5054600"/>
            <a:ext cx="1289050" cy="152400"/>
          </a:xfrm>
          <a:custGeom>
            <a:avLst/>
            <a:gdLst/>
            <a:ahLst/>
            <a:cxnLst>
              <a:cxn ang="0">
                <a:pos x="812" y="0"/>
              </a:cxn>
              <a:cxn ang="0">
                <a:pos x="478" y="0"/>
              </a:cxn>
              <a:cxn ang="0">
                <a:pos x="478" y="96"/>
              </a:cxn>
              <a:cxn ang="0">
                <a:pos x="0" y="96"/>
              </a:cxn>
            </a:cxnLst>
            <a:rect l="0" t="0" r="r" b="b"/>
            <a:pathLst>
              <a:path w="812" h="96">
                <a:moveTo>
                  <a:pt x="812" y="0"/>
                </a:moveTo>
                <a:lnTo>
                  <a:pt x="478" y="0"/>
                </a:lnTo>
                <a:lnTo>
                  <a:pt x="478" y="96"/>
                </a:lnTo>
                <a:lnTo>
                  <a:pt x="0" y="96"/>
                </a:lnTo>
              </a:path>
            </a:pathLst>
          </a:custGeom>
          <a:noFill/>
          <a:ln w="28575" cmpd="sng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150100" y="3960813"/>
            <a:ext cx="911225" cy="1366837"/>
            <a:chOff x="1063" y="2495"/>
            <a:chExt cx="574" cy="861"/>
          </a:xfrm>
        </p:grpSpPr>
        <p:sp>
          <p:nvSpPr>
            <p:cNvPr id="204804" name="Line 4"/>
            <p:cNvSpPr>
              <a:spLocks noChangeShapeType="1"/>
            </p:cNvSpPr>
            <p:nvPr/>
          </p:nvSpPr>
          <p:spPr bwMode="auto">
            <a:xfrm flipV="1">
              <a:off x="1159" y="2590"/>
              <a:ext cx="0" cy="191"/>
            </a:xfrm>
            <a:prstGeom prst="line">
              <a:avLst/>
            </a:prstGeom>
            <a:noFill/>
            <a:ln w="28575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1063" y="2734"/>
              <a:ext cx="192" cy="287"/>
              <a:chOff x="1541" y="3212"/>
              <a:chExt cx="192" cy="287"/>
            </a:xfrm>
          </p:grpSpPr>
          <p:sp>
            <p:nvSpPr>
              <p:cNvPr id="204806" name="AutoShape 6"/>
              <p:cNvSpPr>
                <a:spLocks noChangeArrowheads="1"/>
              </p:cNvSpPr>
              <p:nvPr/>
            </p:nvSpPr>
            <p:spPr bwMode="auto">
              <a:xfrm>
                <a:off x="1541" y="3307"/>
                <a:ext cx="192" cy="192"/>
              </a:xfrm>
              <a:prstGeom prst="triangle">
                <a:avLst>
                  <a:gd name="adj" fmla="val 5000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4807" name="Oval 7"/>
              <p:cNvSpPr>
                <a:spLocks noChangeArrowheads="1"/>
              </p:cNvSpPr>
              <p:nvPr/>
            </p:nvSpPr>
            <p:spPr bwMode="auto">
              <a:xfrm>
                <a:off x="1589" y="3212"/>
                <a:ext cx="96" cy="95"/>
              </a:xfrm>
              <a:prstGeom prst="ellipse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04808" name="AutoShape 8"/>
            <p:cNvSpPr>
              <a:spLocks noChangeArrowheads="1"/>
            </p:cNvSpPr>
            <p:nvPr/>
          </p:nvSpPr>
          <p:spPr bwMode="auto">
            <a:xfrm flipH="1">
              <a:off x="1255" y="3021"/>
              <a:ext cx="286" cy="335"/>
            </a:xfrm>
            <a:prstGeom prst="flowChartDelay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09" name="Freeform 9"/>
            <p:cNvSpPr>
              <a:spLocks/>
            </p:cNvSpPr>
            <p:nvPr/>
          </p:nvSpPr>
          <p:spPr bwMode="auto">
            <a:xfrm>
              <a:off x="1446" y="2495"/>
              <a:ext cx="191" cy="621"/>
            </a:xfrm>
            <a:custGeom>
              <a:avLst/>
              <a:gdLst/>
              <a:ahLst/>
              <a:cxnLst>
                <a:cxn ang="0">
                  <a:pos x="191" y="0"/>
                </a:cxn>
                <a:cxn ang="0">
                  <a:pos x="191" y="621"/>
                </a:cxn>
                <a:cxn ang="0">
                  <a:pos x="0" y="621"/>
                </a:cxn>
              </a:cxnLst>
              <a:rect l="0" t="0" r="r" b="b"/>
              <a:pathLst>
                <a:path w="191" h="621">
                  <a:moveTo>
                    <a:pt x="191" y="0"/>
                  </a:moveTo>
                  <a:lnTo>
                    <a:pt x="191" y="621"/>
                  </a:lnTo>
                  <a:lnTo>
                    <a:pt x="0" y="621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4810" name="Freeform 10"/>
            <p:cNvSpPr>
              <a:spLocks/>
            </p:cNvSpPr>
            <p:nvPr/>
          </p:nvSpPr>
          <p:spPr bwMode="auto">
            <a:xfrm>
              <a:off x="1154" y="2945"/>
              <a:ext cx="143" cy="239"/>
            </a:xfrm>
            <a:custGeom>
              <a:avLst/>
              <a:gdLst/>
              <a:ahLst/>
              <a:cxnLst>
                <a:cxn ang="0">
                  <a:pos x="143" y="239"/>
                </a:cxn>
                <a:cxn ang="0">
                  <a:pos x="0" y="239"/>
                </a:cxn>
                <a:cxn ang="0">
                  <a:pos x="0" y="0"/>
                </a:cxn>
              </a:cxnLst>
              <a:rect l="0" t="0" r="r" b="b"/>
              <a:pathLst>
                <a:path w="143" h="239">
                  <a:moveTo>
                    <a:pt x="143" y="239"/>
                  </a:moveTo>
                  <a:lnTo>
                    <a:pt x="0" y="239"/>
                  </a:ln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5329238" y="3960813"/>
            <a:ext cx="911225" cy="1366837"/>
            <a:chOff x="1063" y="2495"/>
            <a:chExt cx="574" cy="861"/>
          </a:xfrm>
        </p:grpSpPr>
        <p:sp>
          <p:nvSpPr>
            <p:cNvPr id="204812" name="Line 12"/>
            <p:cNvSpPr>
              <a:spLocks noChangeShapeType="1"/>
            </p:cNvSpPr>
            <p:nvPr/>
          </p:nvSpPr>
          <p:spPr bwMode="auto">
            <a:xfrm flipV="1">
              <a:off x="1159" y="2590"/>
              <a:ext cx="0" cy="191"/>
            </a:xfrm>
            <a:prstGeom prst="line">
              <a:avLst/>
            </a:prstGeom>
            <a:noFill/>
            <a:ln w="28575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5" name="Group 13"/>
            <p:cNvGrpSpPr>
              <a:grpSpLocks/>
            </p:cNvGrpSpPr>
            <p:nvPr/>
          </p:nvGrpSpPr>
          <p:grpSpPr bwMode="auto">
            <a:xfrm>
              <a:off x="1063" y="2734"/>
              <a:ext cx="192" cy="287"/>
              <a:chOff x="1541" y="3212"/>
              <a:chExt cx="192" cy="287"/>
            </a:xfrm>
          </p:grpSpPr>
          <p:sp>
            <p:nvSpPr>
              <p:cNvPr id="204814" name="AutoShape 14"/>
              <p:cNvSpPr>
                <a:spLocks noChangeArrowheads="1"/>
              </p:cNvSpPr>
              <p:nvPr/>
            </p:nvSpPr>
            <p:spPr bwMode="auto">
              <a:xfrm>
                <a:off x="1541" y="3307"/>
                <a:ext cx="192" cy="192"/>
              </a:xfrm>
              <a:prstGeom prst="triangle">
                <a:avLst>
                  <a:gd name="adj" fmla="val 5000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4815" name="Oval 15"/>
              <p:cNvSpPr>
                <a:spLocks noChangeArrowheads="1"/>
              </p:cNvSpPr>
              <p:nvPr/>
            </p:nvSpPr>
            <p:spPr bwMode="auto">
              <a:xfrm>
                <a:off x="1589" y="3212"/>
                <a:ext cx="96" cy="95"/>
              </a:xfrm>
              <a:prstGeom prst="ellipse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04816" name="AutoShape 16"/>
            <p:cNvSpPr>
              <a:spLocks noChangeArrowheads="1"/>
            </p:cNvSpPr>
            <p:nvPr/>
          </p:nvSpPr>
          <p:spPr bwMode="auto">
            <a:xfrm flipH="1">
              <a:off x="1255" y="3021"/>
              <a:ext cx="286" cy="335"/>
            </a:xfrm>
            <a:prstGeom prst="flowChartDelay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17" name="Freeform 17"/>
            <p:cNvSpPr>
              <a:spLocks/>
            </p:cNvSpPr>
            <p:nvPr/>
          </p:nvSpPr>
          <p:spPr bwMode="auto">
            <a:xfrm>
              <a:off x="1446" y="2495"/>
              <a:ext cx="191" cy="621"/>
            </a:xfrm>
            <a:custGeom>
              <a:avLst/>
              <a:gdLst/>
              <a:ahLst/>
              <a:cxnLst>
                <a:cxn ang="0">
                  <a:pos x="191" y="0"/>
                </a:cxn>
                <a:cxn ang="0">
                  <a:pos x="191" y="621"/>
                </a:cxn>
                <a:cxn ang="0">
                  <a:pos x="0" y="621"/>
                </a:cxn>
              </a:cxnLst>
              <a:rect l="0" t="0" r="r" b="b"/>
              <a:pathLst>
                <a:path w="191" h="621">
                  <a:moveTo>
                    <a:pt x="191" y="0"/>
                  </a:moveTo>
                  <a:lnTo>
                    <a:pt x="191" y="621"/>
                  </a:lnTo>
                  <a:lnTo>
                    <a:pt x="0" y="621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4818" name="Freeform 18"/>
            <p:cNvSpPr>
              <a:spLocks/>
            </p:cNvSpPr>
            <p:nvPr/>
          </p:nvSpPr>
          <p:spPr bwMode="auto">
            <a:xfrm>
              <a:off x="1154" y="2945"/>
              <a:ext cx="143" cy="239"/>
            </a:xfrm>
            <a:custGeom>
              <a:avLst/>
              <a:gdLst/>
              <a:ahLst/>
              <a:cxnLst>
                <a:cxn ang="0">
                  <a:pos x="143" y="239"/>
                </a:cxn>
                <a:cxn ang="0">
                  <a:pos x="0" y="239"/>
                </a:cxn>
                <a:cxn ang="0">
                  <a:pos x="0" y="0"/>
                </a:cxn>
              </a:cxnLst>
              <a:rect l="0" t="0" r="r" b="b"/>
              <a:pathLst>
                <a:path w="143" h="239">
                  <a:moveTo>
                    <a:pt x="143" y="239"/>
                  </a:moveTo>
                  <a:lnTo>
                    <a:pt x="0" y="239"/>
                  </a:ln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19"/>
          <p:cNvGrpSpPr>
            <a:grpSpLocks/>
          </p:cNvGrpSpPr>
          <p:nvPr/>
        </p:nvGrpSpPr>
        <p:grpSpPr bwMode="auto">
          <a:xfrm>
            <a:off x="3508375" y="3960813"/>
            <a:ext cx="911225" cy="1366837"/>
            <a:chOff x="1063" y="2495"/>
            <a:chExt cx="574" cy="861"/>
          </a:xfrm>
        </p:grpSpPr>
        <p:sp>
          <p:nvSpPr>
            <p:cNvPr id="204820" name="Line 20"/>
            <p:cNvSpPr>
              <a:spLocks noChangeShapeType="1"/>
            </p:cNvSpPr>
            <p:nvPr/>
          </p:nvSpPr>
          <p:spPr bwMode="auto">
            <a:xfrm flipV="1">
              <a:off x="1159" y="2590"/>
              <a:ext cx="0" cy="191"/>
            </a:xfrm>
            <a:prstGeom prst="line">
              <a:avLst/>
            </a:prstGeom>
            <a:noFill/>
            <a:ln w="28575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7" name="Group 21"/>
            <p:cNvGrpSpPr>
              <a:grpSpLocks/>
            </p:cNvGrpSpPr>
            <p:nvPr/>
          </p:nvGrpSpPr>
          <p:grpSpPr bwMode="auto">
            <a:xfrm>
              <a:off x="1063" y="2734"/>
              <a:ext cx="192" cy="287"/>
              <a:chOff x="1541" y="3212"/>
              <a:chExt cx="192" cy="287"/>
            </a:xfrm>
          </p:grpSpPr>
          <p:sp>
            <p:nvSpPr>
              <p:cNvPr id="204822" name="AutoShape 22"/>
              <p:cNvSpPr>
                <a:spLocks noChangeArrowheads="1"/>
              </p:cNvSpPr>
              <p:nvPr/>
            </p:nvSpPr>
            <p:spPr bwMode="auto">
              <a:xfrm>
                <a:off x="1541" y="3307"/>
                <a:ext cx="192" cy="192"/>
              </a:xfrm>
              <a:prstGeom prst="triangle">
                <a:avLst>
                  <a:gd name="adj" fmla="val 5000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4823" name="Oval 23"/>
              <p:cNvSpPr>
                <a:spLocks noChangeArrowheads="1"/>
              </p:cNvSpPr>
              <p:nvPr/>
            </p:nvSpPr>
            <p:spPr bwMode="auto">
              <a:xfrm>
                <a:off x="1589" y="3212"/>
                <a:ext cx="96" cy="95"/>
              </a:xfrm>
              <a:prstGeom prst="ellipse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04824" name="AutoShape 24"/>
            <p:cNvSpPr>
              <a:spLocks noChangeArrowheads="1"/>
            </p:cNvSpPr>
            <p:nvPr/>
          </p:nvSpPr>
          <p:spPr bwMode="auto">
            <a:xfrm flipH="1">
              <a:off x="1255" y="3021"/>
              <a:ext cx="286" cy="335"/>
            </a:xfrm>
            <a:prstGeom prst="flowChartDelay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25" name="Freeform 25"/>
            <p:cNvSpPr>
              <a:spLocks/>
            </p:cNvSpPr>
            <p:nvPr/>
          </p:nvSpPr>
          <p:spPr bwMode="auto">
            <a:xfrm>
              <a:off x="1446" y="2495"/>
              <a:ext cx="191" cy="621"/>
            </a:xfrm>
            <a:custGeom>
              <a:avLst/>
              <a:gdLst/>
              <a:ahLst/>
              <a:cxnLst>
                <a:cxn ang="0">
                  <a:pos x="191" y="0"/>
                </a:cxn>
                <a:cxn ang="0">
                  <a:pos x="191" y="621"/>
                </a:cxn>
                <a:cxn ang="0">
                  <a:pos x="0" y="621"/>
                </a:cxn>
              </a:cxnLst>
              <a:rect l="0" t="0" r="r" b="b"/>
              <a:pathLst>
                <a:path w="191" h="621">
                  <a:moveTo>
                    <a:pt x="191" y="0"/>
                  </a:moveTo>
                  <a:lnTo>
                    <a:pt x="191" y="621"/>
                  </a:lnTo>
                  <a:lnTo>
                    <a:pt x="0" y="621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4826" name="Freeform 26"/>
            <p:cNvSpPr>
              <a:spLocks/>
            </p:cNvSpPr>
            <p:nvPr/>
          </p:nvSpPr>
          <p:spPr bwMode="auto">
            <a:xfrm>
              <a:off x="1154" y="2945"/>
              <a:ext cx="143" cy="239"/>
            </a:xfrm>
            <a:custGeom>
              <a:avLst/>
              <a:gdLst/>
              <a:ahLst/>
              <a:cxnLst>
                <a:cxn ang="0">
                  <a:pos x="143" y="239"/>
                </a:cxn>
                <a:cxn ang="0">
                  <a:pos x="0" y="239"/>
                </a:cxn>
                <a:cxn ang="0">
                  <a:pos x="0" y="0"/>
                </a:cxn>
              </a:cxnLst>
              <a:rect l="0" t="0" r="r" b="b"/>
              <a:pathLst>
                <a:path w="143" h="239">
                  <a:moveTo>
                    <a:pt x="143" y="239"/>
                  </a:moveTo>
                  <a:lnTo>
                    <a:pt x="0" y="239"/>
                  </a:ln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27"/>
          <p:cNvGrpSpPr>
            <a:grpSpLocks/>
          </p:cNvGrpSpPr>
          <p:nvPr/>
        </p:nvGrpSpPr>
        <p:grpSpPr bwMode="auto">
          <a:xfrm>
            <a:off x="1687513" y="3960813"/>
            <a:ext cx="911225" cy="1366837"/>
            <a:chOff x="1063" y="2495"/>
            <a:chExt cx="574" cy="861"/>
          </a:xfrm>
        </p:grpSpPr>
        <p:sp>
          <p:nvSpPr>
            <p:cNvPr id="204828" name="Line 28"/>
            <p:cNvSpPr>
              <a:spLocks noChangeShapeType="1"/>
            </p:cNvSpPr>
            <p:nvPr/>
          </p:nvSpPr>
          <p:spPr bwMode="auto">
            <a:xfrm flipV="1">
              <a:off x="1159" y="2590"/>
              <a:ext cx="0" cy="191"/>
            </a:xfrm>
            <a:prstGeom prst="line">
              <a:avLst/>
            </a:prstGeom>
            <a:noFill/>
            <a:ln w="28575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29"/>
            <p:cNvGrpSpPr>
              <a:grpSpLocks/>
            </p:cNvGrpSpPr>
            <p:nvPr/>
          </p:nvGrpSpPr>
          <p:grpSpPr bwMode="auto">
            <a:xfrm>
              <a:off x="1063" y="2734"/>
              <a:ext cx="192" cy="287"/>
              <a:chOff x="1541" y="3212"/>
              <a:chExt cx="192" cy="287"/>
            </a:xfrm>
          </p:grpSpPr>
          <p:sp>
            <p:nvSpPr>
              <p:cNvPr id="204830" name="AutoShape 30"/>
              <p:cNvSpPr>
                <a:spLocks noChangeArrowheads="1"/>
              </p:cNvSpPr>
              <p:nvPr/>
            </p:nvSpPr>
            <p:spPr bwMode="auto">
              <a:xfrm>
                <a:off x="1541" y="3307"/>
                <a:ext cx="192" cy="192"/>
              </a:xfrm>
              <a:prstGeom prst="triangle">
                <a:avLst>
                  <a:gd name="adj" fmla="val 5000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4831" name="Oval 31"/>
              <p:cNvSpPr>
                <a:spLocks noChangeArrowheads="1"/>
              </p:cNvSpPr>
              <p:nvPr/>
            </p:nvSpPr>
            <p:spPr bwMode="auto">
              <a:xfrm>
                <a:off x="1589" y="3212"/>
                <a:ext cx="96" cy="95"/>
              </a:xfrm>
              <a:prstGeom prst="ellipse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04832" name="AutoShape 32"/>
            <p:cNvSpPr>
              <a:spLocks noChangeArrowheads="1"/>
            </p:cNvSpPr>
            <p:nvPr/>
          </p:nvSpPr>
          <p:spPr bwMode="auto">
            <a:xfrm flipH="1">
              <a:off x="1255" y="3021"/>
              <a:ext cx="286" cy="335"/>
            </a:xfrm>
            <a:prstGeom prst="flowChartDelay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33" name="Freeform 33"/>
            <p:cNvSpPr>
              <a:spLocks/>
            </p:cNvSpPr>
            <p:nvPr/>
          </p:nvSpPr>
          <p:spPr bwMode="auto">
            <a:xfrm>
              <a:off x="1446" y="2495"/>
              <a:ext cx="191" cy="621"/>
            </a:xfrm>
            <a:custGeom>
              <a:avLst/>
              <a:gdLst/>
              <a:ahLst/>
              <a:cxnLst>
                <a:cxn ang="0">
                  <a:pos x="191" y="0"/>
                </a:cxn>
                <a:cxn ang="0">
                  <a:pos x="191" y="621"/>
                </a:cxn>
                <a:cxn ang="0">
                  <a:pos x="0" y="621"/>
                </a:cxn>
              </a:cxnLst>
              <a:rect l="0" t="0" r="r" b="b"/>
              <a:pathLst>
                <a:path w="191" h="621">
                  <a:moveTo>
                    <a:pt x="191" y="0"/>
                  </a:moveTo>
                  <a:lnTo>
                    <a:pt x="191" y="621"/>
                  </a:lnTo>
                  <a:lnTo>
                    <a:pt x="0" y="621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4834" name="Freeform 34"/>
            <p:cNvSpPr>
              <a:spLocks/>
            </p:cNvSpPr>
            <p:nvPr/>
          </p:nvSpPr>
          <p:spPr bwMode="auto">
            <a:xfrm>
              <a:off x="1154" y="2945"/>
              <a:ext cx="143" cy="239"/>
            </a:xfrm>
            <a:custGeom>
              <a:avLst/>
              <a:gdLst/>
              <a:ahLst/>
              <a:cxnLst>
                <a:cxn ang="0">
                  <a:pos x="143" y="239"/>
                </a:cxn>
                <a:cxn ang="0">
                  <a:pos x="0" y="239"/>
                </a:cxn>
                <a:cxn ang="0">
                  <a:pos x="0" y="0"/>
                </a:cxn>
              </a:cxnLst>
              <a:rect l="0" t="0" r="r" b="b"/>
              <a:pathLst>
                <a:path w="143" h="239">
                  <a:moveTo>
                    <a:pt x="143" y="239"/>
                  </a:moveTo>
                  <a:lnTo>
                    <a:pt x="0" y="239"/>
                  </a:ln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4835" name="AutoShape 35"/>
          <p:cNvSpPr>
            <a:spLocks noChangeArrowheads="1"/>
          </p:cNvSpPr>
          <p:nvPr/>
        </p:nvSpPr>
        <p:spPr bwMode="auto">
          <a:xfrm>
            <a:off x="852488" y="2706688"/>
            <a:ext cx="762000" cy="227012"/>
          </a:xfrm>
          <a:prstGeom prst="rightArrow">
            <a:avLst>
              <a:gd name="adj1" fmla="val 29167"/>
              <a:gd name="adj2" fmla="val 48345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4836" name="Rectangle 3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Stop bit</a:t>
            </a:r>
          </a:p>
        </p:txBody>
      </p:sp>
      <p:sp>
        <p:nvSpPr>
          <p:cNvPr id="204837" name="AutoShape 37"/>
          <p:cNvSpPr>
            <a:spLocks noChangeArrowheads="1"/>
          </p:cNvSpPr>
          <p:nvPr/>
        </p:nvSpPr>
        <p:spPr bwMode="auto">
          <a:xfrm>
            <a:off x="2066925" y="2709863"/>
            <a:ext cx="1366838" cy="227012"/>
          </a:xfrm>
          <a:prstGeom prst="rightArrow">
            <a:avLst>
              <a:gd name="adj1" fmla="val 29167"/>
              <a:gd name="adj2" fmla="val 86719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4838" name="AutoShape 38"/>
          <p:cNvSpPr>
            <a:spLocks noChangeArrowheads="1"/>
          </p:cNvSpPr>
          <p:nvPr/>
        </p:nvSpPr>
        <p:spPr bwMode="auto">
          <a:xfrm>
            <a:off x="3887788" y="2709863"/>
            <a:ext cx="1366837" cy="227012"/>
          </a:xfrm>
          <a:prstGeom prst="rightArrow">
            <a:avLst>
              <a:gd name="adj1" fmla="val 29167"/>
              <a:gd name="adj2" fmla="val 86719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4839" name="AutoShape 39"/>
          <p:cNvSpPr>
            <a:spLocks noChangeArrowheads="1"/>
          </p:cNvSpPr>
          <p:nvPr/>
        </p:nvSpPr>
        <p:spPr bwMode="auto">
          <a:xfrm>
            <a:off x="5708650" y="2709863"/>
            <a:ext cx="1366838" cy="227012"/>
          </a:xfrm>
          <a:prstGeom prst="rightArrow">
            <a:avLst>
              <a:gd name="adj1" fmla="val 29167"/>
              <a:gd name="adj2" fmla="val 86719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4840" name="AutoShape 40"/>
          <p:cNvSpPr>
            <a:spLocks noChangeArrowheads="1"/>
          </p:cNvSpPr>
          <p:nvPr/>
        </p:nvSpPr>
        <p:spPr bwMode="auto">
          <a:xfrm>
            <a:off x="7529513" y="2709863"/>
            <a:ext cx="762000" cy="227012"/>
          </a:xfrm>
          <a:prstGeom prst="rightArrow">
            <a:avLst>
              <a:gd name="adj1" fmla="val 29167"/>
              <a:gd name="adj2" fmla="val 48345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4841" name="Rectangle 41"/>
          <p:cNvSpPr>
            <a:spLocks noChangeArrowheads="1"/>
          </p:cNvSpPr>
          <p:nvPr/>
        </p:nvSpPr>
        <p:spPr bwMode="auto">
          <a:xfrm>
            <a:off x="3435350" y="1911350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4842" name="Rectangle 42"/>
          <p:cNvSpPr>
            <a:spLocks noChangeArrowheads="1"/>
          </p:cNvSpPr>
          <p:nvPr/>
        </p:nvSpPr>
        <p:spPr bwMode="auto">
          <a:xfrm>
            <a:off x="5257800" y="1912938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4843" name="Rectangle 43"/>
          <p:cNvSpPr>
            <a:spLocks noChangeArrowheads="1"/>
          </p:cNvSpPr>
          <p:nvPr/>
        </p:nvSpPr>
        <p:spPr bwMode="auto">
          <a:xfrm>
            <a:off x="7080250" y="1914525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4844" name="Rectangle 44"/>
          <p:cNvSpPr>
            <a:spLocks noChangeArrowheads="1"/>
          </p:cNvSpPr>
          <p:nvPr/>
        </p:nvSpPr>
        <p:spPr bwMode="auto">
          <a:xfrm>
            <a:off x="1612900" y="1909763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4845" name="Rectangle 45"/>
          <p:cNvSpPr>
            <a:spLocks noChangeArrowheads="1"/>
          </p:cNvSpPr>
          <p:nvPr/>
        </p:nvSpPr>
        <p:spPr bwMode="auto">
          <a:xfrm>
            <a:off x="1612900" y="3732213"/>
            <a:ext cx="454025" cy="455612"/>
          </a:xfrm>
          <a:prstGeom prst="rect">
            <a:avLst/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4846" name="Rectangle 46"/>
          <p:cNvSpPr>
            <a:spLocks noChangeArrowheads="1"/>
          </p:cNvSpPr>
          <p:nvPr/>
        </p:nvSpPr>
        <p:spPr bwMode="auto">
          <a:xfrm>
            <a:off x="3435350" y="3732213"/>
            <a:ext cx="454025" cy="455612"/>
          </a:xfrm>
          <a:prstGeom prst="rect">
            <a:avLst/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4847" name="Rectangle 47"/>
          <p:cNvSpPr>
            <a:spLocks noChangeArrowheads="1"/>
          </p:cNvSpPr>
          <p:nvPr/>
        </p:nvSpPr>
        <p:spPr bwMode="auto">
          <a:xfrm>
            <a:off x="5257800" y="3732213"/>
            <a:ext cx="454025" cy="455612"/>
          </a:xfrm>
          <a:prstGeom prst="rect">
            <a:avLst/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4848" name="Rectangle 48"/>
          <p:cNvSpPr>
            <a:spLocks noChangeArrowheads="1"/>
          </p:cNvSpPr>
          <p:nvPr/>
        </p:nvSpPr>
        <p:spPr bwMode="auto">
          <a:xfrm>
            <a:off x="7080250" y="3732213"/>
            <a:ext cx="454025" cy="455612"/>
          </a:xfrm>
          <a:prstGeom prst="rect">
            <a:avLst/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4849" name="Line 49"/>
          <p:cNvSpPr>
            <a:spLocks noChangeShapeType="1"/>
          </p:cNvSpPr>
          <p:nvPr/>
        </p:nvSpPr>
        <p:spPr bwMode="auto">
          <a:xfrm>
            <a:off x="852488" y="3960813"/>
            <a:ext cx="7604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4850" name="Line 50"/>
          <p:cNvSpPr>
            <a:spLocks noChangeShapeType="1"/>
          </p:cNvSpPr>
          <p:nvPr/>
        </p:nvSpPr>
        <p:spPr bwMode="auto">
          <a:xfrm>
            <a:off x="2065338" y="3960813"/>
            <a:ext cx="13684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4851" name="Line 51"/>
          <p:cNvSpPr>
            <a:spLocks noChangeShapeType="1"/>
          </p:cNvSpPr>
          <p:nvPr/>
        </p:nvSpPr>
        <p:spPr bwMode="auto">
          <a:xfrm>
            <a:off x="3886200" y="3960813"/>
            <a:ext cx="13684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4852" name="Line 52"/>
          <p:cNvSpPr>
            <a:spLocks noChangeShapeType="1"/>
          </p:cNvSpPr>
          <p:nvPr/>
        </p:nvSpPr>
        <p:spPr bwMode="auto">
          <a:xfrm>
            <a:off x="5707063" y="3960813"/>
            <a:ext cx="13684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4853" name="Line 53"/>
          <p:cNvSpPr>
            <a:spLocks noChangeShapeType="1"/>
          </p:cNvSpPr>
          <p:nvPr/>
        </p:nvSpPr>
        <p:spPr bwMode="auto">
          <a:xfrm>
            <a:off x="7527925" y="3960813"/>
            <a:ext cx="7635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4854" name="Freeform 54"/>
          <p:cNvSpPr>
            <a:spLocks/>
          </p:cNvSpPr>
          <p:nvPr/>
        </p:nvSpPr>
        <p:spPr bwMode="auto">
          <a:xfrm>
            <a:off x="2371725" y="5054600"/>
            <a:ext cx="1289050" cy="152400"/>
          </a:xfrm>
          <a:custGeom>
            <a:avLst/>
            <a:gdLst/>
            <a:ahLst/>
            <a:cxnLst>
              <a:cxn ang="0">
                <a:pos x="812" y="0"/>
              </a:cxn>
              <a:cxn ang="0">
                <a:pos x="478" y="0"/>
              </a:cxn>
              <a:cxn ang="0">
                <a:pos x="478" y="96"/>
              </a:cxn>
              <a:cxn ang="0">
                <a:pos x="0" y="96"/>
              </a:cxn>
            </a:cxnLst>
            <a:rect l="0" t="0" r="r" b="b"/>
            <a:pathLst>
              <a:path w="812" h="96">
                <a:moveTo>
                  <a:pt x="812" y="0"/>
                </a:moveTo>
                <a:lnTo>
                  <a:pt x="478" y="0"/>
                </a:lnTo>
                <a:lnTo>
                  <a:pt x="478" y="96"/>
                </a:lnTo>
                <a:lnTo>
                  <a:pt x="0" y="96"/>
                </a:lnTo>
              </a:path>
            </a:pathLst>
          </a:custGeom>
          <a:noFill/>
          <a:ln w="28575" cmpd="sng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4855" name="Freeform 55"/>
          <p:cNvSpPr>
            <a:spLocks/>
          </p:cNvSpPr>
          <p:nvPr/>
        </p:nvSpPr>
        <p:spPr bwMode="auto">
          <a:xfrm>
            <a:off x="4260850" y="5054600"/>
            <a:ext cx="1289050" cy="152400"/>
          </a:xfrm>
          <a:custGeom>
            <a:avLst/>
            <a:gdLst/>
            <a:ahLst/>
            <a:cxnLst>
              <a:cxn ang="0">
                <a:pos x="812" y="0"/>
              </a:cxn>
              <a:cxn ang="0">
                <a:pos x="478" y="0"/>
              </a:cxn>
              <a:cxn ang="0">
                <a:pos x="478" y="96"/>
              </a:cxn>
              <a:cxn ang="0">
                <a:pos x="0" y="96"/>
              </a:cxn>
            </a:cxnLst>
            <a:rect l="0" t="0" r="r" b="b"/>
            <a:pathLst>
              <a:path w="812" h="96">
                <a:moveTo>
                  <a:pt x="812" y="0"/>
                </a:moveTo>
                <a:lnTo>
                  <a:pt x="478" y="0"/>
                </a:lnTo>
                <a:lnTo>
                  <a:pt x="478" y="96"/>
                </a:lnTo>
                <a:lnTo>
                  <a:pt x="0" y="96"/>
                </a:lnTo>
              </a:path>
            </a:pathLst>
          </a:custGeom>
          <a:noFill/>
          <a:ln w="28575" cmpd="sng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4856" name="Freeform 56"/>
          <p:cNvSpPr>
            <a:spLocks/>
          </p:cNvSpPr>
          <p:nvPr/>
        </p:nvSpPr>
        <p:spPr bwMode="auto">
          <a:xfrm>
            <a:off x="6089650" y="5054600"/>
            <a:ext cx="1289050" cy="152400"/>
          </a:xfrm>
          <a:custGeom>
            <a:avLst/>
            <a:gdLst/>
            <a:ahLst/>
            <a:cxnLst>
              <a:cxn ang="0">
                <a:pos x="812" y="0"/>
              </a:cxn>
              <a:cxn ang="0">
                <a:pos x="478" y="0"/>
              </a:cxn>
              <a:cxn ang="0">
                <a:pos x="478" y="96"/>
              </a:cxn>
              <a:cxn ang="0">
                <a:pos x="0" y="96"/>
              </a:cxn>
            </a:cxnLst>
            <a:rect l="0" t="0" r="r" b="b"/>
            <a:pathLst>
              <a:path w="812" h="96">
                <a:moveTo>
                  <a:pt x="812" y="0"/>
                </a:moveTo>
                <a:lnTo>
                  <a:pt x="478" y="0"/>
                </a:lnTo>
                <a:lnTo>
                  <a:pt x="478" y="96"/>
                </a:lnTo>
                <a:lnTo>
                  <a:pt x="0" y="96"/>
                </a:lnTo>
              </a:path>
            </a:pathLst>
          </a:custGeom>
          <a:noFill/>
          <a:ln w="28575" cmpd="sng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10" name="Group 57"/>
          <p:cNvGrpSpPr>
            <a:grpSpLocks/>
          </p:cNvGrpSpPr>
          <p:nvPr/>
        </p:nvGrpSpPr>
        <p:grpSpPr bwMode="auto">
          <a:xfrm>
            <a:off x="7151688" y="2670175"/>
            <a:ext cx="304800" cy="1441450"/>
            <a:chOff x="3357" y="1682"/>
            <a:chExt cx="192" cy="908"/>
          </a:xfrm>
        </p:grpSpPr>
        <p:sp>
          <p:nvSpPr>
            <p:cNvPr id="204858" name="Oval 58"/>
            <p:cNvSpPr>
              <a:spLocks noChangeArrowheads="1"/>
            </p:cNvSpPr>
            <p:nvPr/>
          </p:nvSpPr>
          <p:spPr bwMode="auto">
            <a:xfrm>
              <a:off x="3357" y="2399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59" name="Oval 59"/>
            <p:cNvSpPr>
              <a:spLocks noChangeArrowheads="1"/>
            </p:cNvSpPr>
            <p:nvPr/>
          </p:nvSpPr>
          <p:spPr bwMode="auto">
            <a:xfrm>
              <a:off x="3357" y="1682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1" name="Group 60"/>
          <p:cNvGrpSpPr>
            <a:grpSpLocks/>
          </p:cNvGrpSpPr>
          <p:nvPr/>
        </p:nvGrpSpPr>
        <p:grpSpPr bwMode="auto">
          <a:xfrm>
            <a:off x="5329238" y="2670175"/>
            <a:ext cx="304800" cy="1441450"/>
            <a:chOff x="3357" y="1682"/>
            <a:chExt cx="192" cy="908"/>
          </a:xfrm>
        </p:grpSpPr>
        <p:sp>
          <p:nvSpPr>
            <p:cNvPr id="204861" name="Oval 61"/>
            <p:cNvSpPr>
              <a:spLocks noChangeArrowheads="1"/>
            </p:cNvSpPr>
            <p:nvPr/>
          </p:nvSpPr>
          <p:spPr bwMode="auto">
            <a:xfrm>
              <a:off x="3357" y="2399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62" name="Oval 62"/>
            <p:cNvSpPr>
              <a:spLocks noChangeArrowheads="1"/>
            </p:cNvSpPr>
            <p:nvPr/>
          </p:nvSpPr>
          <p:spPr bwMode="auto">
            <a:xfrm>
              <a:off x="3357" y="1682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2" name="Group 63"/>
          <p:cNvGrpSpPr>
            <a:grpSpLocks/>
          </p:cNvGrpSpPr>
          <p:nvPr/>
        </p:nvGrpSpPr>
        <p:grpSpPr bwMode="auto">
          <a:xfrm>
            <a:off x="473075" y="2670175"/>
            <a:ext cx="304800" cy="1441450"/>
            <a:chOff x="3357" y="1682"/>
            <a:chExt cx="192" cy="908"/>
          </a:xfrm>
        </p:grpSpPr>
        <p:sp>
          <p:nvSpPr>
            <p:cNvPr id="204864" name="Oval 64"/>
            <p:cNvSpPr>
              <a:spLocks noChangeArrowheads="1"/>
            </p:cNvSpPr>
            <p:nvPr/>
          </p:nvSpPr>
          <p:spPr bwMode="auto">
            <a:xfrm>
              <a:off x="3357" y="2399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65" name="Oval 65"/>
            <p:cNvSpPr>
              <a:spLocks noChangeArrowheads="1"/>
            </p:cNvSpPr>
            <p:nvPr/>
          </p:nvSpPr>
          <p:spPr bwMode="auto">
            <a:xfrm>
              <a:off x="3357" y="1682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04866" name="Line 66"/>
          <p:cNvSpPr>
            <a:spLocks noChangeShapeType="1"/>
          </p:cNvSpPr>
          <p:nvPr/>
        </p:nvSpPr>
        <p:spPr bwMode="auto">
          <a:xfrm>
            <a:off x="7835900" y="5207000"/>
            <a:ext cx="531813" cy="0"/>
          </a:xfrm>
          <a:prstGeom prst="line">
            <a:avLst/>
          </a:prstGeom>
          <a:noFill/>
          <a:ln w="28575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13" name="Group 67"/>
          <p:cNvGrpSpPr>
            <a:grpSpLocks/>
          </p:cNvGrpSpPr>
          <p:nvPr/>
        </p:nvGrpSpPr>
        <p:grpSpPr bwMode="auto">
          <a:xfrm>
            <a:off x="1655763" y="5175250"/>
            <a:ext cx="6610350" cy="457200"/>
            <a:chOff x="1043" y="3260"/>
            <a:chExt cx="4164" cy="288"/>
          </a:xfrm>
        </p:grpSpPr>
        <p:sp>
          <p:nvSpPr>
            <p:cNvPr id="204868" name="Text Box 68"/>
            <p:cNvSpPr txBox="1">
              <a:spLocks noChangeArrowheads="1"/>
            </p:cNvSpPr>
            <p:nvPr/>
          </p:nvSpPr>
          <p:spPr bwMode="auto">
            <a:xfrm>
              <a:off x="4984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1</a:t>
              </a:r>
            </a:p>
          </p:txBody>
        </p:sp>
        <p:sp>
          <p:nvSpPr>
            <p:cNvPr id="204869" name="Text Box 69"/>
            <p:cNvSpPr txBox="1">
              <a:spLocks noChangeArrowheads="1"/>
            </p:cNvSpPr>
            <p:nvPr/>
          </p:nvSpPr>
          <p:spPr bwMode="auto">
            <a:xfrm>
              <a:off x="4474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1</a:t>
              </a:r>
            </a:p>
          </p:txBody>
        </p:sp>
        <p:sp>
          <p:nvSpPr>
            <p:cNvPr id="204870" name="Text Box 70"/>
            <p:cNvSpPr txBox="1">
              <a:spLocks noChangeArrowheads="1"/>
            </p:cNvSpPr>
            <p:nvPr/>
          </p:nvSpPr>
          <p:spPr bwMode="auto">
            <a:xfrm>
              <a:off x="3338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1</a:t>
              </a:r>
            </a:p>
          </p:txBody>
        </p:sp>
        <p:sp>
          <p:nvSpPr>
            <p:cNvPr id="204871" name="Text Box 71"/>
            <p:cNvSpPr txBox="1">
              <a:spLocks noChangeArrowheads="1"/>
            </p:cNvSpPr>
            <p:nvPr/>
          </p:nvSpPr>
          <p:spPr bwMode="auto">
            <a:xfrm>
              <a:off x="2191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0</a:t>
              </a:r>
            </a:p>
          </p:txBody>
        </p:sp>
        <p:sp>
          <p:nvSpPr>
            <p:cNvPr id="204872" name="Text Box 72"/>
            <p:cNvSpPr txBox="1">
              <a:spLocks noChangeArrowheads="1"/>
            </p:cNvSpPr>
            <p:nvPr/>
          </p:nvSpPr>
          <p:spPr bwMode="auto">
            <a:xfrm>
              <a:off x="1043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0</a:t>
              </a:r>
            </a:p>
          </p:txBody>
        </p:sp>
      </p:grpSp>
      <p:grpSp>
        <p:nvGrpSpPr>
          <p:cNvPr id="14" name="Group 73"/>
          <p:cNvGrpSpPr>
            <a:grpSpLocks/>
          </p:cNvGrpSpPr>
          <p:nvPr/>
        </p:nvGrpSpPr>
        <p:grpSpPr bwMode="auto">
          <a:xfrm>
            <a:off x="0" y="1303338"/>
            <a:ext cx="884238" cy="4251325"/>
            <a:chOff x="0" y="821"/>
            <a:chExt cx="557" cy="2678"/>
          </a:xfrm>
        </p:grpSpPr>
        <p:sp>
          <p:nvSpPr>
            <p:cNvPr id="204874" name="Text Box 74"/>
            <p:cNvSpPr txBox="1">
              <a:spLocks noChangeArrowheads="1"/>
            </p:cNvSpPr>
            <p:nvPr/>
          </p:nvSpPr>
          <p:spPr bwMode="auto">
            <a:xfrm>
              <a:off x="0" y="821"/>
              <a:ext cx="55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sender</a:t>
              </a:r>
            </a:p>
          </p:txBody>
        </p:sp>
        <p:sp>
          <p:nvSpPr>
            <p:cNvPr id="204875" name="Rectangle 75"/>
            <p:cNvSpPr>
              <a:spLocks noChangeArrowheads="1"/>
            </p:cNvSpPr>
            <p:nvPr/>
          </p:nvSpPr>
          <p:spPr bwMode="auto">
            <a:xfrm>
              <a:off x="12" y="1108"/>
              <a:ext cx="525" cy="2391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76" name="Text Box 76"/>
            <p:cNvSpPr txBox="1">
              <a:spLocks noChangeArrowheads="1"/>
            </p:cNvSpPr>
            <p:nvPr/>
          </p:nvSpPr>
          <p:spPr bwMode="auto">
            <a:xfrm>
              <a:off x="117" y="1634"/>
              <a:ext cx="42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Data</a:t>
              </a:r>
            </a:p>
          </p:txBody>
        </p:sp>
        <p:sp>
          <p:nvSpPr>
            <p:cNvPr id="204877" name="Text Box 77"/>
            <p:cNvSpPr txBox="1">
              <a:spLocks noChangeArrowheads="1"/>
            </p:cNvSpPr>
            <p:nvPr/>
          </p:nvSpPr>
          <p:spPr bwMode="auto">
            <a:xfrm>
              <a:off x="107" y="2374"/>
              <a:ext cx="4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Valid</a:t>
              </a:r>
            </a:p>
          </p:txBody>
        </p:sp>
        <p:sp>
          <p:nvSpPr>
            <p:cNvPr id="204878" name="Text Box 78"/>
            <p:cNvSpPr txBox="1">
              <a:spLocks noChangeArrowheads="1"/>
            </p:cNvSpPr>
            <p:nvPr/>
          </p:nvSpPr>
          <p:spPr bwMode="auto">
            <a:xfrm>
              <a:off x="145" y="3152"/>
              <a:ext cx="4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Stop</a:t>
              </a:r>
            </a:p>
          </p:txBody>
        </p:sp>
      </p:grpSp>
      <p:grpSp>
        <p:nvGrpSpPr>
          <p:cNvPr id="15" name="Group 79"/>
          <p:cNvGrpSpPr>
            <a:grpSpLocks/>
          </p:cNvGrpSpPr>
          <p:nvPr/>
        </p:nvGrpSpPr>
        <p:grpSpPr bwMode="auto">
          <a:xfrm>
            <a:off x="8204200" y="1303338"/>
            <a:ext cx="996950" cy="4251325"/>
            <a:chOff x="5168" y="821"/>
            <a:chExt cx="628" cy="2678"/>
          </a:xfrm>
        </p:grpSpPr>
        <p:sp>
          <p:nvSpPr>
            <p:cNvPr id="204880" name="Rectangle 80"/>
            <p:cNvSpPr>
              <a:spLocks noChangeArrowheads="1"/>
            </p:cNvSpPr>
            <p:nvPr/>
          </p:nvSpPr>
          <p:spPr bwMode="auto">
            <a:xfrm>
              <a:off x="5223" y="1108"/>
              <a:ext cx="525" cy="2391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81" name="Text Box 81"/>
            <p:cNvSpPr txBox="1">
              <a:spLocks noChangeArrowheads="1"/>
            </p:cNvSpPr>
            <p:nvPr/>
          </p:nvSpPr>
          <p:spPr bwMode="auto">
            <a:xfrm>
              <a:off x="5168" y="821"/>
              <a:ext cx="6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receiver</a:t>
              </a:r>
            </a:p>
          </p:txBody>
        </p:sp>
        <p:sp>
          <p:nvSpPr>
            <p:cNvPr id="204882" name="Text Box 82"/>
            <p:cNvSpPr txBox="1">
              <a:spLocks noChangeArrowheads="1"/>
            </p:cNvSpPr>
            <p:nvPr/>
          </p:nvSpPr>
          <p:spPr bwMode="auto">
            <a:xfrm>
              <a:off x="5185" y="1634"/>
              <a:ext cx="42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Data</a:t>
              </a:r>
            </a:p>
          </p:txBody>
        </p:sp>
        <p:sp>
          <p:nvSpPr>
            <p:cNvPr id="204883" name="Text Box 83"/>
            <p:cNvSpPr txBox="1">
              <a:spLocks noChangeArrowheads="1"/>
            </p:cNvSpPr>
            <p:nvPr/>
          </p:nvSpPr>
          <p:spPr bwMode="auto">
            <a:xfrm>
              <a:off x="5212" y="2376"/>
              <a:ext cx="4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Valid</a:t>
              </a:r>
            </a:p>
          </p:txBody>
        </p:sp>
        <p:sp>
          <p:nvSpPr>
            <p:cNvPr id="204884" name="Text Box 84"/>
            <p:cNvSpPr txBox="1">
              <a:spLocks noChangeArrowheads="1"/>
            </p:cNvSpPr>
            <p:nvPr/>
          </p:nvSpPr>
          <p:spPr bwMode="auto">
            <a:xfrm>
              <a:off x="5213" y="3162"/>
              <a:ext cx="4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Stop</a:t>
              </a:r>
            </a:p>
          </p:txBody>
        </p:sp>
      </p:grpSp>
      <p:grpSp>
        <p:nvGrpSpPr>
          <p:cNvPr id="16" name="Group 85"/>
          <p:cNvGrpSpPr>
            <a:grpSpLocks/>
          </p:cNvGrpSpPr>
          <p:nvPr/>
        </p:nvGrpSpPr>
        <p:grpSpPr bwMode="auto">
          <a:xfrm>
            <a:off x="1687513" y="2670175"/>
            <a:ext cx="304800" cy="1441450"/>
            <a:chOff x="3357" y="1682"/>
            <a:chExt cx="192" cy="908"/>
          </a:xfrm>
        </p:grpSpPr>
        <p:sp>
          <p:nvSpPr>
            <p:cNvPr id="204886" name="Oval 86"/>
            <p:cNvSpPr>
              <a:spLocks noChangeArrowheads="1"/>
            </p:cNvSpPr>
            <p:nvPr/>
          </p:nvSpPr>
          <p:spPr bwMode="auto">
            <a:xfrm>
              <a:off x="3357" y="2399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87" name="Oval 87"/>
            <p:cNvSpPr>
              <a:spLocks noChangeArrowheads="1"/>
            </p:cNvSpPr>
            <p:nvPr/>
          </p:nvSpPr>
          <p:spPr bwMode="auto">
            <a:xfrm>
              <a:off x="3357" y="1682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04888" name="Rectangle 88"/>
          <p:cNvSpPr>
            <a:spLocks noChangeArrowheads="1"/>
          </p:cNvSpPr>
          <p:nvPr/>
        </p:nvSpPr>
        <p:spPr bwMode="auto">
          <a:xfrm>
            <a:off x="7151688" y="4965700"/>
            <a:ext cx="1138237" cy="227013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4889" name="Rectangle 89"/>
          <p:cNvSpPr>
            <a:spLocks noChangeArrowheads="1"/>
          </p:cNvSpPr>
          <p:nvPr/>
        </p:nvSpPr>
        <p:spPr bwMode="auto">
          <a:xfrm>
            <a:off x="5254625" y="4965700"/>
            <a:ext cx="1897063" cy="227013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04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59259E-6 L 0.1316 -2.59259E-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" y="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0.2 -4.44444E-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8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Freeform 2"/>
          <p:cNvSpPr>
            <a:spLocks/>
          </p:cNvSpPr>
          <p:nvPr/>
        </p:nvSpPr>
        <p:spPr bwMode="auto">
          <a:xfrm>
            <a:off x="627063" y="5054600"/>
            <a:ext cx="1289050" cy="152400"/>
          </a:xfrm>
          <a:custGeom>
            <a:avLst/>
            <a:gdLst/>
            <a:ahLst/>
            <a:cxnLst>
              <a:cxn ang="0">
                <a:pos x="812" y="0"/>
              </a:cxn>
              <a:cxn ang="0">
                <a:pos x="478" y="0"/>
              </a:cxn>
              <a:cxn ang="0">
                <a:pos x="478" y="96"/>
              </a:cxn>
              <a:cxn ang="0">
                <a:pos x="0" y="96"/>
              </a:cxn>
            </a:cxnLst>
            <a:rect l="0" t="0" r="r" b="b"/>
            <a:pathLst>
              <a:path w="812" h="96">
                <a:moveTo>
                  <a:pt x="812" y="0"/>
                </a:moveTo>
                <a:lnTo>
                  <a:pt x="478" y="0"/>
                </a:lnTo>
                <a:lnTo>
                  <a:pt x="478" y="96"/>
                </a:lnTo>
                <a:lnTo>
                  <a:pt x="0" y="96"/>
                </a:lnTo>
              </a:path>
            </a:pathLst>
          </a:custGeom>
          <a:noFill/>
          <a:ln w="28575" cmpd="sng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150100" y="3960813"/>
            <a:ext cx="911225" cy="1366837"/>
            <a:chOff x="1063" y="2495"/>
            <a:chExt cx="574" cy="861"/>
          </a:xfrm>
        </p:grpSpPr>
        <p:sp>
          <p:nvSpPr>
            <p:cNvPr id="206852" name="Line 4"/>
            <p:cNvSpPr>
              <a:spLocks noChangeShapeType="1"/>
            </p:cNvSpPr>
            <p:nvPr/>
          </p:nvSpPr>
          <p:spPr bwMode="auto">
            <a:xfrm flipV="1">
              <a:off x="1159" y="2590"/>
              <a:ext cx="0" cy="191"/>
            </a:xfrm>
            <a:prstGeom prst="line">
              <a:avLst/>
            </a:prstGeom>
            <a:noFill/>
            <a:ln w="28575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1063" y="2734"/>
              <a:ext cx="192" cy="287"/>
              <a:chOff x="1541" y="3212"/>
              <a:chExt cx="192" cy="287"/>
            </a:xfrm>
          </p:grpSpPr>
          <p:sp>
            <p:nvSpPr>
              <p:cNvPr id="206854" name="AutoShape 6"/>
              <p:cNvSpPr>
                <a:spLocks noChangeArrowheads="1"/>
              </p:cNvSpPr>
              <p:nvPr/>
            </p:nvSpPr>
            <p:spPr bwMode="auto">
              <a:xfrm>
                <a:off x="1541" y="3307"/>
                <a:ext cx="192" cy="192"/>
              </a:xfrm>
              <a:prstGeom prst="triangle">
                <a:avLst>
                  <a:gd name="adj" fmla="val 5000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6855" name="Oval 7"/>
              <p:cNvSpPr>
                <a:spLocks noChangeArrowheads="1"/>
              </p:cNvSpPr>
              <p:nvPr/>
            </p:nvSpPr>
            <p:spPr bwMode="auto">
              <a:xfrm>
                <a:off x="1589" y="3212"/>
                <a:ext cx="96" cy="95"/>
              </a:xfrm>
              <a:prstGeom prst="ellipse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06856" name="AutoShape 8"/>
            <p:cNvSpPr>
              <a:spLocks noChangeArrowheads="1"/>
            </p:cNvSpPr>
            <p:nvPr/>
          </p:nvSpPr>
          <p:spPr bwMode="auto">
            <a:xfrm flipH="1">
              <a:off x="1255" y="3021"/>
              <a:ext cx="286" cy="335"/>
            </a:xfrm>
            <a:prstGeom prst="flowChartDelay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857" name="Freeform 9"/>
            <p:cNvSpPr>
              <a:spLocks/>
            </p:cNvSpPr>
            <p:nvPr/>
          </p:nvSpPr>
          <p:spPr bwMode="auto">
            <a:xfrm>
              <a:off x="1446" y="2495"/>
              <a:ext cx="191" cy="621"/>
            </a:xfrm>
            <a:custGeom>
              <a:avLst/>
              <a:gdLst/>
              <a:ahLst/>
              <a:cxnLst>
                <a:cxn ang="0">
                  <a:pos x="191" y="0"/>
                </a:cxn>
                <a:cxn ang="0">
                  <a:pos x="191" y="621"/>
                </a:cxn>
                <a:cxn ang="0">
                  <a:pos x="0" y="621"/>
                </a:cxn>
              </a:cxnLst>
              <a:rect l="0" t="0" r="r" b="b"/>
              <a:pathLst>
                <a:path w="191" h="621">
                  <a:moveTo>
                    <a:pt x="191" y="0"/>
                  </a:moveTo>
                  <a:lnTo>
                    <a:pt x="191" y="621"/>
                  </a:lnTo>
                  <a:lnTo>
                    <a:pt x="0" y="621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6858" name="Freeform 10"/>
            <p:cNvSpPr>
              <a:spLocks/>
            </p:cNvSpPr>
            <p:nvPr/>
          </p:nvSpPr>
          <p:spPr bwMode="auto">
            <a:xfrm>
              <a:off x="1154" y="2945"/>
              <a:ext cx="143" cy="239"/>
            </a:xfrm>
            <a:custGeom>
              <a:avLst/>
              <a:gdLst/>
              <a:ahLst/>
              <a:cxnLst>
                <a:cxn ang="0">
                  <a:pos x="143" y="239"/>
                </a:cxn>
                <a:cxn ang="0">
                  <a:pos x="0" y="239"/>
                </a:cxn>
                <a:cxn ang="0">
                  <a:pos x="0" y="0"/>
                </a:cxn>
              </a:cxnLst>
              <a:rect l="0" t="0" r="r" b="b"/>
              <a:pathLst>
                <a:path w="143" h="239">
                  <a:moveTo>
                    <a:pt x="143" y="239"/>
                  </a:moveTo>
                  <a:lnTo>
                    <a:pt x="0" y="239"/>
                  </a:ln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5329238" y="3960813"/>
            <a:ext cx="911225" cy="1366837"/>
            <a:chOff x="1063" y="2495"/>
            <a:chExt cx="574" cy="861"/>
          </a:xfrm>
        </p:grpSpPr>
        <p:sp>
          <p:nvSpPr>
            <p:cNvPr id="206860" name="Line 12"/>
            <p:cNvSpPr>
              <a:spLocks noChangeShapeType="1"/>
            </p:cNvSpPr>
            <p:nvPr/>
          </p:nvSpPr>
          <p:spPr bwMode="auto">
            <a:xfrm flipV="1">
              <a:off x="1159" y="2590"/>
              <a:ext cx="0" cy="191"/>
            </a:xfrm>
            <a:prstGeom prst="line">
              <a:avLst/>
            </a:prstGeom>
            <a:noFill/>
            <a:ln w="28575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5" name="Group 13"/>
            <p:cNvGrpSpPr>
              <a:grpSpLocks/>
            </p:cNvGrpSpPr>
            <p:nvPr/>
          </p:nvGrpSpPr>
          <p:grpSpPr bwMode="auto">
            <a:xfrm>
              <a:off x="1063" y="2734"/>
              <a:ext cx="192" cy="287"/>
              <a:chOff x="1541" y="3212"/>
              <a:chExt cx="192" cy="287"/>
            </a:xfrm>
          </p:grpSpPr>
          <p:sp>
            <p:nvSpPr>
              <p:cNvPr id="206862" name="AutoShape 14"/>
              <p:cNvSpPr>
                <a:spLocks noChangeArrowheads="1"/>
              </p:cNvSpPr>
              <p:nvPr/>
            </p:nvSpPr>
            <p:spPr bwMode="auto">
              <a:xfrm>
                <a:off x="1541" y="3307"/>
                <a:ext cx="192" cy="192"/>
              </a:xfrm>
              <a:prstGeom prst="triangle">
                <a:avLst>
                  <a:gd name="adj" fmla="val 5000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6863" name="Oval 15"/>
              <p:cNvSpPr>
                <a:spLocks noChangeArrowheads="1"/>
              </p:cNvSpPr>
              <p:nvPr/>
            </p:nvSpPr>
            <p:spPr bwMode="auto">
              <a:xfrm>
                <a:off x="1589" y="3212"/>
                <a:ext cx="96" cy="95"/>
              </a:xfrm>
              <a:prstGeom prst="ellipse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06864" name="AutoShape 16"/>
            <p:cNvSpPr>
              <a:spLocks noChangeArrowheads="1"/>
            </p:cNvSpPr>
            <p:nvPr/>
          </p:nvSpPr>
          <p:spPr bwMode="auto">
            <a:xfrm flipH="1">
              <a:off x="1255" y="3021"/>
              <a:ext cx="286" cy="335"/>
            </a:xfrm>
            <a:prstGeom prst="flowChartDelay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865" name="Freeform 17"/>
            <p:cNvSpPr>
              <a:spLocks/>
            </p:cNvSpPr>
            <p:nvPr/>
          </p:nvSpPr>
          <p:spPr bwMode="auto">
            <a:xfrm>
              <a:off x="1446" y="2495"/>
              <a:ext cx="191" cy="621"/>
            </a:xfrm>
            <a:custGeom>
              <a:avLst/>
              <a:gdLst/>
              <a:ahLst/>
              <a:cxnLst>
                <a:cxn ang="0">
                  <a:pos x="191" y="0"/>
                </a:cxn>
                <a:cxn ang="0">
                  <a:pos x="191" y="621"/>
                </a:cxn>
                <a:cxn ang="0">
                  <a:pos x="0" y="621"/>
                </a:cxn>
              </a:cxnLst>
              <a:rect l="0" t="0" r="r" b="b"/>
              <a:pathLst>
                <a:path w="191" h="621">
                  <a:moveTo>
                    <a:pt x="191" y="0"/>
                  </a:moveTo>
                  <a:lnTo>
                    <a:pt x="191" y="621"/>
                  </a:lnTo>
                  <a:lnTo>
                    <a:pt x="0" y="621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6866" name="Freeform 18"/>
            <p:cNvSpPr>
              <a:spLocks/>
            </p:cNvSpPr>
            <p:nvPr/>
          </p:nvSpPr>
          <p:spPr bwMode="auto">
            <a:xfrm>
              <a:off x="1154" y="2945"/>
              <a:ext cx="143" cy="239"/>
            </a:xfrm>
            <a:custGeom>
              <a:avLst/>
              <a:gdLst/>
              <a:ahLst/>
              <a:cxnLst>
                <a:cxn ang="0">
                  <a:pos x="143" y="239"/>
                </a:cxn>
                <a:cxn ang="0">
                  <a:pos x="0" y="239"/>
                </a:cxn>
                <a:cxn ang="0">
                  <a:pos x="0" y="0"/>
                </a:cxn>
              </a:cxnLst>
              <a:rect l="0" t="0" r="r" b="b"/>
              <a:pathLst>
                <a:path w="143" h="239">
                  <a:moveTo>
                    <a:pt x="143" y="239"/>
                  </a:moveTo>
                  <a:lnTo>
                    <a:pt x="0" y="239"/>
                  </a:ln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19"/>
          <p:cNvGrpSpPr>
            <a:grpSpLocks/>
          </p:cNvGrpSpPr>
          <p:nvPr/>
        </p:nvGrpSpPr>
        <p:grpSpPr bwMode="auto">
          <a:xfrm>
            <a:off x="3508375" y="3960813"/>
            <a:ext cx="911225" cy="1366837"/>
            <a:chOff x="1063" y="2495"/>
            <a:chExt cx="574" cy="861"/>
          </a:xfrm>
        </p:grpSpPr>
        <p:sp>
          <p:nvSpPr>
            <p:cNvPr id="206868" name="Line 20"/>
            <p:cNvSpPr>
              <a:spLocks noChangeShapeType="1"/>
            </p:cNvSpPr>
            <p:nvPr/>
          </p:nvSpPr>
          <p:spPr bwMode="auto">
            <a:xfrm flipV="1">
              <a:off x="1159" y="2590"/>
              <a:ext cx="0" cy="191"/>
            </a:xfrm>
            <a:prstGeom prst="line">
              <a:avLst/>
            </a:prstGeom>
            <a:noFill/>
            <a:ln w="28575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7" name="Group 21"/>
            <p:cNvGrpSpPr>
              <a:grpSpLocks/>
            </p:cNvGrpSpPr>
            <p:nvPr/>
          </p:nvGrpSpPr>
          <p:grpSpPr bwMode="auto">
            <a:xfrm>
              <a:off x="1063" y="2734"/>
              <a:ext cx="192" cy="287"/>
              <a:chOff x="1541" y="3212"/>
              <a:chExt cx="192" cy="287"/>
            </a:xfrm>
          </p:grpSpPr>
          <p:sp>
            <p:nvSpPr>
              <p:cNvPr id="206870" name="AutoShape 22"/>
              <p:cNvSpPr>
                <a:spLocks noChangeArrowheads="1"/>
              </p:cNvSpPr>
              <p:nvPr/>
            </p:nvSpPr>
            <p:spPr bwMode="auto">
              <a:xfrm>
                <a:off x="1541" y="3307"/>
                <a:ext cx="192" cy="192"/>
              </a:xfrm>
              <a:prstGeom prst="triangle">
                <a:avLst>
                  <a:gd name="adj" fmla="val 5000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6871" name="Oval 23"/>
              <p:cNvSpPr>
                <a:spLocks noChangeArrowheads="1"/>
              </p:cNvSpPr>
              <p:nvPr/>
            </p:nvSpPr>
            <p:spPr bwMode="auto">
              <a:xfrm>
                <a:off x="1589" y="3212"/>
                <a:ext cx="96" cy="95"/>
              </a:xfrm>
              <a:prstGeom prst="ellipse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06872" name="AutoShape 24"/>
            <p:cNvSpPr>
              <a:spLocks noChangeArrowheads="1"/>
            </p:cNvSpPr>
            <p:nvPr/>
          </p:nvSpPr>
          <p:spPr bwMode="auto">
            <a:xfrm flipH="1">
              <a:off x="1255" y="3021"/>
              <a:ext cx="286" cy="335"/>
            </a:xfrm>
            <a:prstGeom prst="flowChartDelay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873" name="Freeform 25"/>
            <p:cNvSpPr>
              <a:spLocks/>
            </p:cNvSpPr>
            <p:nvPr/>
          </p:nvSpPr>
          <p:spPr bwMode="auto">
            <a:xfrm>
              <a:off x="1446" y="2495"/>
              <a:ext cx="191" cy="621"/>
            </a:xfrm>
            <a:custGeom>
              <a:avLst/>
              <a:gdLst/>
              <a:ahLst/>
              <a:cxnLst>
                <a:cxn ang="0">
                  <a:pos x="191" y="0"/>
                </a:cxn>
                <a:cxn ang="0">
                  <a:pos x="191" y="621"/>
                </a:cxn>
                <a:cxn ang="0">
                  <a:pos x="0" y="621"/>
                </a:cxn>
              </a:cxnLst>
              <a:rect l="0" t="0" r="r" b="b"/>
              <a:pathLst>
                <a:path w="191" h="621">
                  <a:moveTo>
                    <a:pt x="191" y="0"/>
                  </a:moveTo>
                  <a:lnTo>
                    <a:pt x="191" y="621"/>
                  </a:lnTo>
                  <a:lnTo>
                    <a:pt x="0" y="621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6874" name="Freeform 26"/>
            <p:cNvSpPr>
              <a:spLocks/>
            </p:cNvSpPr>
            <p:nvPr/>
          </p:nvSpPr>
          <p:spPr bwMode="auto">
            <a:xfrm>
              <a:off x="1154" y="2945"/>
              <a:ext cx="143" cy="239"/>
            </a:xfrm>
            <a:custGeom>
              <a:avLst/>
              <a:gdLst/>
              <a:ahLst/>
              <a:cxnLst>
                <a:cxn ang="0">
                  <a:pos x="143" y="239"/>
                </a:cxn>
                <a:cxn ang="0">
                  <a:pos x="0" y="239"/>
                </a:cxn>
                <a:cxn ang="0">
                  <a:pos x="0" y="0"/>
                </a:cxn>
              </a:cxnLst>
              <a:rect l="0" t="0" r="r" b="b"/>
              <a:pathLst>
                <a:path w="143" h="239">
                  <a:moveTo>
                    <a:pt x="143" y="239"/>
                  </a:moveTo>
                  <a:lnTo>
                    <a:pt x="0" y="239"/>
                  </a:ln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27"/>
          <p:cNvGrpSpPr>
            <a:grpSpLocks/>
          </p:cNvGrpSpPr>
          <p:nvPr/>
        </p:nvGrpSpPr>
        <p:grpSpPr bwMode="auto">
          <a:xfrm>
            <a:off x="1687513" y="3960813"/>
            <a:ext cx="911225" cy="1366837"/>
            <a:chOff x="1063" y="2495"/>
            <a:chExt cx="574" cy="861"/>
          </a:xfrm>
        </p:grpSpPr>
        <p:sp>
          <p:nvSpPr>
            <p:cNvPr id="206876" name="Line 28"/>
            <p:cNvSpPr>
              <a:spLocks noChangeShapeType="1"/>
            </p:cNvSpPr>
            <p:nvPr/>
          </p:nvSpPr>
          <p:spPr bwMode="auto">
            <a:xfrm flipV="1">
              <a:off x="1159" y="2590"/>
              <a:ext cx="0" cy="191"/>
            </a:xfrm>
            <a:prstGeom prst="line">
              <a:avLst/>
            </a:prstGeom>
            <a:noFill/>
            <a:ln w="28575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29"/>
            <p:cNvGrpSpPr>
              <a:grpSpLocks/>
            </p:cNvGrpSpPr>
            <p:nvPr/>
          </p:nvGrpSpPr>
          <p:grpSpPr bwMode="auto">
            <a:xfrm>
              <a:off x="1063" y="2734"/>
              <a:ext cx="192" cy="287"/>
              <a:chOff x="1541" y="3212"/>
              <a:chExt cx="192" cy="287"/>
            </a:xfrm>
          </p:grpSpPr>
          <p:sp>
            <p:nvSpPr>
              <p:cNvPr id="206878" name="AutoShape 30"/>
              <p:cNvSpPr>
                <a:spLocks noChangeArrowheads="1"/>
              </p:cNvSpPr>
              <p:nvPr/>
            </p:nvSpPr>
            <p:spPr bwMode="auto">
              <a:xfrm>
                <a:off x="1541" y="3307"/>
                <a:ext cx="192" cy="192"/>
              </a:xfrm>
              <a:prstGeom prst="triangle">
                <a:avLst>
                  <a:gd name="adj" fmla="val 5000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6879" name="Oval 31"/>
              <p:cNvSpPr>
                <a:spLocks noChangeArrowheads="1"/>
              </p:cNvSpPr>
              <p:nvPr/>
            </p:nvSpPr>
            <p:spPr bwMode="auto">
              <a:xfrm>
                <a:off x="1589" y="3212"/>
                <a:ext cx="96" cy="95"/>
              </a:xfrm>
              <a:prstGeom prst="ellipse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06880" name="AutoShape 32"/>
            <p:cNvSpPr>
              <a:spLocks noChangeArrowheads="1"/>
            </p:cNvSpPr>
            <p:nvPr/>
          </p:nvSpPr>
          <p:spPr bwMode="auto">
            <a:xfrm flipH="1">
              <a:off x="1255" y="3021"/>
              <a:ext cx="286" cy="335"/>
            </a:xfrm>
            <a:prstGeom prst="flowChartDelay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881" name="Freeform 33"/>
            <p:cNvSpPr>
              <a:spLocks/>
            </p:cNvSpPr>
            <p:nvPr/>
          </p:nvSpPr>
          <p:spPr bwMode="auto">
            <a:xfrm>
              <a:off x="1446" y="2495"/>
              <a:ext cx="191" cy="621"/>
            </a:xfrm>
            <a:custGeom>
              <a:avLst/>
              <a:gdLst/>
              <a:ahLst/>
              <a:cxnLst>
                <a:cxn ang="0">
                  <a:pos x="191" y="0"/>
                </a:cxn>
                <a:cxn ang="0">
                  <a:pos x="191" y="621"/>
                </a:cxn>
                <a:cxn ang="0">
                  <a:pos x="0" y="621"/>
                </a:cxn>
              </a:cxnLst>
              <a:rect l="0" t="0" r="r" b="b"/>
              <a:pathLst>
                <a:path w="191" h="621">
                  <a:moveTo>
                    <a:pt x="191" y="0"/>
                  </a:moveTo>
                  <a:lnTo>
                    <a:pt x="191" y="621"/>
                  </a:lnTo>
                  <a:lnTo>
                    <a:pt x="0" y="621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6882" name="Freeform 34"/>
            <p:cNvSpPr>
              <a:spLocks/>
            </p:cNvSpPr>
            <p:nvPr/>
          </p:nvSpPr>
          <p:spPr bwMode="auto">
            <a:xfrm>
              <a:off x="1154" y="2945"/>
              <a:ext cx="143" cy="239"/>
            </a:xfrm>
            <a:custGeom>
              <a:avLst/>
              <a:gdLst/>
              <a:ahLst/>
              <a:cxnLst>
                <a:cxn ang="0">
                  <a:pos x="143" y="239"/>
                </a:cxn>
                <a:cxn ang="0">
                  <a:pos x="0" y="239"/>
                </a:cxn>
                <a:cxn ang="0">
                  <a:pos x="0" y="0"/>
                </a:cxn>
              </a:cxnLst>
              <a:rect l="0" t="0" r="r" b="b"/>
              <a:pathLst>
                <a:path w="143" h="239">
                  <a:moveTo>
                    <a:pt x="143" y="239"/>
                  </a:moveTo>
                  <a:lnTo>
                    <a:pt x="0" y="239"/>
                  </a:ln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6883" name="AutoShape 35"/>
          <p:cNvSpPr>
            <a:spLocks noChangeArrowheads="1"/>
          </p:cNvSpPr>
          <p:nvPr/>
        </p:nvSpPr>
        <p:spPr bwMode="auto">
          <a:xfrm>
            <a:off x="852488" y="2706688"/>
            <a:ext cx="762000" cy="227012"/>
          </a:xfrm>
          <a:prstGeom prst="rightArrow">
            <a:avLst>
              <a:gd name="adj1" fmla="val 29167"/>
              <a:gd name="adj2" fmla="val 48345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6884" name="Rectangle 3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Stop bit</a:t>
            </a:r>
          </a:p>
        </p:txBody>
      </p:sp>
      <p:sp>
        <p:nvSpPr>
          <p:cNvPr id="206885" name="AutoShape 37"/>
          <p:cNvSpPr>
            <a:spLocks noChangeArrowheads="1"/>
          </p:cNvSpPr>
          <p:nvPr/>
        </p:nvSpPr>
        <p:spPr bwMode="auto">
          <a:xfrm>
            <a:off x="2066925" y="2709863"/>
            <a:ext cx="1366838" cy="227012"/>
          </a:xfrm>
          <a:prstGeom prst="rightArrow">
            <a:avLst>
              <a:gd name="adj1" fmla="val 29167"/>
              <a:gd name="adj2" fmla="val 86719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6886" name="AutoShape 38"/>
          <p:cNvSpPr>
            <a:spLocks noChangeArrowheads="1"/>
          </p:cNvSpPr>
          <p:nvPr/>
        </p:nvSpPr>
        <p:spPr bwMode="auto">
          <a:xfrm>
            <a:off x="3887788" y="2709863"/>
            <a:ext cx="1366837" cy="227012"/>
          </a:xfrm>
          <a:prstGeom prst="rightArrow">
            <a:avLst>
              <a:gd name="adj1" fmla="val 29167"/>
              <a:gd name="adj2" fmla="val 86719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6887" name="AutoShape 39"/>
          <p:cNvSpPr>
            <a:spLocks noChangeArrowheads="1"/>
          </p:cNvSpPr>
          <p:nvPr/>
        </p:nvSpPr>
        <p:spPr bwMode="auto">
          <a:xfrm>
            <a:off x="5708650" y="2709863"/>
            <a:ext cx="1366838" cy="227012"/>
          </a:xfrm>
          <a:prstGeom prst="rightArrow">
            <a:avLst>
              <a:gd name="adj1" fmla="val 29167"/>
              <a:gd name="adj2" fmla="val 86719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6888" name="AutoShape 40"/>
          <p:cNvSpPr>
            <a:spLocks noChangeArrowheads="1"/>
          </p:cNvSpPr>
          <p:nvPr/>
        </p:nvSpPr>
        <p:spPr bwMode="auto">
          <a:xfrm>
            <a:off x="7529513" y="2709863"/>
            <a:ext cx="762000" cy="227012"/>
          </a:xfrm>
          <a:prstGeom prst="rightArrow">
            <a:avLst>
              <a:gd name="adj1" fmla="val 29167"/>
              <a:gd name="adj2" fmla="val 48345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6889" name="Rectangle 41"/>
          <p:cNvSpPr>
            <a:spLocks noChangeArrowheads="1"/>
          </p:cNvSpPr>
          <p:nvPr/>
        </p:nvSpPr>
        <p:spPr bwMode="auto">
          <a:xfrm>
            <a:off x="3435350" y="1911350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6890" name="Rectangle 42"/>
          <p:cNvSpPr>
            <a:spLocks noChangeArrowheads="1"/>
          </p:cNvSpPr>
          <p:nvPr/>
        </p:nvSpPr>
        <p:spPr bwMode="auto">
          <a:xfrm>
            <a:off x="5257800" y="1912938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6891" name="Rectangle 43"/>
          <p:cNvSpPr>
            <a:spLocks noChangeArrowheads="1"/>
          </p:cNvSpPr>
          <p:nvPr/>
        </p:nvSpPr>
        <p:spPr bwMode="auto">
          <a:xfrm>
            <a:off x="7080250" y="1914525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6892" name="Rectangle 44"/>
          <p:cNvSpPr>
            <a:spLocks noChangeArrowheads="1"/>
          </p:cNvSpPr>
          <p:nvPr/>
        </p:nvSpPr>
        <p:spPr bwMode="auto">
          <a:xfrm>
            <a:off x="1612900" y="1909763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6893" name="Rectangle 45"/>
          <p:cNvSpPr>
            <a:spLocks noChangeArrowheads="1"/>
          </p:cNvSpPr>
          <p:nvPr/>
        </p:nvSpPr>
        <p:spPr bwMode="auto">
          <a:xfrm>
            <a:off x="1612900" y="3732213"/>
            <a:ext cx="454025" cy="455612"/>
          </a:xfrm>
          <a:prstGeom prst="rect">
            <a:avLst/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6894" name="Rectangle 46"/>
          <p:cNvSpPr>
            <a:spLocks noChangeArrowheads="1"/>
          </p:cNvSpPr>
          <p:nvPr/>
        </p:nvSpPr>
        <p:spPr bwMode="auto">
          <a:xfrm>
            <a:off x="3435350" y="3732213"/>
            <a:ext cx="454025" cy="455612"/>
          </a:xfrm>
          <a:prstGeom prst="rect">
            <a:avLst/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6895" name="Rectangle 47"/>
          <p:cNvSpPr>
            <a:spLocks noChangeArrowheads="1"/>
          </p:cNvSpPr>
          <p:nvPr/>
        </p:nvSpPr>
        <p:spPr bwMode="auto">
          <a:xfrm>
            <a:off x="5257800" y="3732213"/>
            <a:ext cx="454025" cy="455612"/>
          </a:xfrm>
          <a:prstGeom prst="rect">
            <a:avLst/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6896" name="Rectangle 48"/>
          <p:cNvSpPr>
            <a:spLocks noChangeArrowheads="1"/>
          </p:cNvSpPr>
          <p:nvPr/>
        </p:nvSpPr>
        <p:spPr bwMode="auto">
          <a:xfrm>
            <a:off x="7080250" y="3732213"/>
            <a:ext cx="454025" cy="455612"/>
          </a:xfrm>
          <a:prstGeom prst="rect">
            <a:avLst/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6897" name="Line 49"/>
          <p:cNvSpPr>
            <a:spLocks noChangeShapeType="1"/>
          </p:cNvSpPr>
          <p:nvPr/>
        </p:nvSpPr>
        <p:spPr bwMode="auto">
          <a:xfrm>
            <a:off x="852488" y="3960813"/>
            <a:ext cx="7604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6898" name="Line 50"/>
          <p:cNvSpPr>
            <a:spLocks noChangeShapeType="1"/>
          </p:cNvSpPr>
          <p:nvPr/>
        </p:nvSpPr>
        <p:spPr bwMode="auto">
          <a:xfrm>
            <a:off x="2065338" y="3960813"/>
            <a:ext cx="13684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6899" name="Line 51"/>
          <p:cNvSpPr>
            <a:spLocks noChangeShapeType="1"/>
          </p:cNvSpPr>
          <p:nvPr/>
        </p:nvSpPr>
        <p:spPr bwMode="auto">
          <a:xfrm>
            <a:off x="3886200" y="3960813"/>
            <a:ext cx="13684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6900" name="Line 52"/>
          <p:cNvSpPr>
            <a:spLocks noChangeShapeType="1"/>
          </p:cNvSpPr>
          <p:nvPr/>
        </p:nvSpPr>
        <p:spPr bwMode="auto">
          <a:xfrm>
            <a:off x="5707063" y="3960813"/>
            <a:ext cx="13684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6901" name="Line 53"/>
          <p:cNvSpPr>
            <a:spLocks noChangeShapeType="1"/>
          </p:cNvSpPr>
          <p:nvPr/>
        </p:nvSpPr>
        <p:spPr bwMode="auto">
          <a:xfrm>
            <a:off x="7527925" y="3960813"/>
            <a:ext cx="7635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6902" name="Freeform 54"/>
          <p:cNvSpPr>
            <a:spLocks/>
          </p:cNvSpPr>
          <p:nvPr/>
        </p:nvSpPr>
        <p:spPr bwMode="auto">
          <a:xfrm>
            <a:off x="2371725" y="5054600"/>
            <a:ext cx="1289050" cy="152400"/>
          </a:xfrm>
          <a:custGeom>
            <a:avLst/>
            <a:gdLst/>
            <a:ahLst/>
            <a:cxnLst>
              <a:cxn ang="0">
                <a:pos x="812" y="0"/>
              </a:cxn>
              <a:cxn ang="0">
                <a:pos x="478" y="0"/>
              </a:cxn>
              <a:cxn ang="0">
                <a:pos x="478" y="96"/>
              </a:cxn>
              <a:cxn ang="0">
                <a:pos x="0" y="96"/>
              </a:cxn>
            </a:cxnLst>
            <a:rect l="0" t="0" r="r" b="b"/>
            <a:pathLst>
              <a:path w="812" h="96">
                <a:moveTo>
                  <a:pt x="812" y="0"/>
                </a:moveTo>
                <a:lnTo>
                  <a:pt x="478" y="0"/>
                </a:lnTo>
                <a:lnTo>
                  <a:pt x="478" y="96"/>
                </a:lnTo>
                <a:lnTo>
                  <a:pt x="0" y="96"/>
                </a:lnTo>
              </a:path>
            </a:pathLst>
          </a:custGeom>
          <a:noFill/>
          <a:ln w="28575" cmpd="sng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6903" name="Freeform 55"/>
          <p:cNvSpPr>
            <a:spLocks/>
          </p:cNvSpPr>
          <p:nvPr/>
        </p:nvSpPr>
        <p:spPr bwMode="auto">
          <a:xfrm>
            <a:off x="4260850" y="5054600"/>
            <a:ext cx="1289050" cy="152400"/>
          </a:xfrm>
          <a:custGeom>
            <a:avLst/>
            <a:gdLst/>
            <a:ahLst/>
            <a:cxnLst>
              <a:cxn ang="0">
                <a:pos x="812" y="0"/>
              </a:cxn>
              <a:cxn ang="0">
                <a:pos x="478" y="0"/>
              </a:cxn>
              <a:cxn ang="0">
                <a:pos x="478" y="96"/>
              </a:cxn>
              <a:cxn ang="0">
                <a:pos x="0" y="96"/>
              </a:cxn>
            </a:cxnLst>
            <a:rect l="0" t="0" r="r" b="b"/>
            <a:pathLst>
              <a:path w="812" h="96">
                <a:moveTo>
                  <a:pt x="812" y="0"/>
                </a:moveTo>
                <a:lnTo>
                  <a:pt x="478" y="0"/>
                </a:lnTo>
                <a:lnTo>
                  <a:pt x="478" y="96"/>
                </a:lnTo>
                <a:lnTo>
                  <a:pt x="0" y="96"/>
                </a:lnTo>
              </a:path>
            </a:pathLst>
          </a:custGeom>
          <a:noFill/>
          <a:ln w="28575" cmpd="sng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6904" name="Freeform 56"/>
          <p:cNvSpPr>
            <a:spLocks/>
          </p:cNvSpPr>
          <p:nvPr/>
        </p:nvSpPr>
        <p:spPr bwMode="auto">
          <a:xfrm>
            <a:off x="6089650" y="5054600"/>
            <a:ext cx="1289050" cy="152400"/>
          </a:xfrm>
          <a:custGeom>
            <a:avLst/>
            <a:gdLst/>
            <a:ahLst/>
            <a:cxnLst>
              <a:cxn ang="0">
                <a:pos x="812" y="0"/>
              </a:cxn>
              <a:cxn ang="0">
                <a:pos x="478" y="0"/>
              </a:cxn>
              <a:cxn ang="0">
                <a:pos x="478" y="96"/>
              </a:cxn>
              <a:cxn ang="0">
                <a:pos x="0" y="96"/>
              </a:cxn>
            </a:cxnLst>
            <a:rect l="0" t="0" r="r" b="b"/>
            <a:pathLst>
              <a:path w="812" h="96">
                <a:moveTo>
                  <a:pt x="812" y="0"/>
                </a:moveTo>
                <a:lnTo>
                  <a:pt x="478" y="0"/>
                </a:lnTo>
                <a:lnTo>
                  <a:pt x="478" y="96"/>
                </a:lnTo>
                <a:lnTo>
                  <a:pt x="0" y="96"/>
                </a:lnTo>
              </a:path>
            </a:pathLst>
          </a:custGeom>
          <a:noFill/>
          <a:ln w="28575" cmpd="sng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10" name="Group 57"/>
          <p:cNvGrpSpPr>
            <a:grpSpLocks/>
          </p:cNvGrpSpPr>
          <p:nvPr/>
        </p:nvGrpSpPr>
        <p:grpSpPr bwMode="auto">
          <a:xfrm>
            <a:off x="7151688" y="2670175"/>
            <a:ext cx="304800" cy="1441450"/>
            <a:chOff x="3357" y="1682"/>
            <a:chExt cx="192" cy="908"/>
          </a:xfrm>
        </p:grpSpPr>
        <p:sp>
          <p:nvSpPr>
            <p:cNvPr id="206906" name="Oval 58"/>
            <p:cNvSpPr>
              <a:spLocks noChangeArrowheads="1"/>
            </p:cNvSpPr>
            <p:nvPr/>
          </p:nvSpPr>
          <p:spPr bwMode="auto">
            <a:xfrm>
              <a:off x="3357" y="2399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907" name="Oval 59"/>
            <p:cNvSpPr>
              <a:spLocks noChangeArrowheads="1"/>
            </p:cNvSpPr>
            <p:nvPr/>
          </p:nvSpPr>
          <p:spPr bwMode="auto">
            <a:xfrm>
              <a:off x="3357" y="1682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1" name="Group 60"/>
          <p:cNvGrpSpPr>
            <a:grpSpLocks/>
          </p:cNvGrpSpPr>
          <p:nvPr/>
        </p:nvGrpSpPr>
        <p:grpSpPr bwMode="auto">
          <a:xfrm>
            <a:off x="5329238" y="2670175"/>
            <a:ext cx="304800" cy="1441450"/>
            <a:chOff x="3357" y="1682"/>
            <a:chExt cx="192" cy="908"/>
          </a:xfrm>
        </p:grpSpPr>
        <p:sp>
          <p:nvSpPr>
            <p:cNvPr id="206909" name="Oval 61"/>
            <p:cNvSpPr>
              <a:spLocks noChangeArrowheads="1"/>
            </p:cNvSpPr>
            <p:nvPr/>
          </p:nvSpPr>
          <p:spPr bwMode="auto">
            <a:xfrm>
              <a:off x="3357" y="2399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910" name="Oval 62"/>
            <p:cNvSpPr>
              <a:spLocks noChangeArrowheads="1"/>
            </p:cNvSpPr>
            <p:nvPr/>
          </p:nvSpPr>
          <p:spPr bwMode="auto">
            <a:xfrm>
              <a:off x="3357" y="1682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2" name="Group 63"/>
          <p:cNvGrpSpPr>
            <a:grpSpLocks/>
          </p:cNvGrpSpPr>
          <p:nvPr/>
        </p:nvGrpSpPr>
        <p:grpSpPr bwMode="auto">
          <a:xfrm>
            <a:off x="473075" y="2670175"/>
            <a:ext cx="304800" cy="1441450"/>
            <a:chOff x="3357" y="1682"/>
            <a:chExt cx="192" cy="908"/>
          </a:xfrm>
        </p:grpSpPr>
        <p:sp>
          <p:nvSpPr>
            <p:cNvPr id="206912" name="Oval 64"/>
            <p:cNvSpPr>
              <a:spLocks noChangeArrowheads="1"/>
            </p:cNvSpPr>
            <p:nvPr/>
          </p:nvSpPr>
          <p:spPr bwMode="auto">
            <a:xfrm>
              <a:off x="3357" y="2399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913" name="Oval 65"/>
            <p:cNvSpPr>
              <a:spLocks noChangeArrowheads="1"/>
            </p:cNvSpPr>
            <p:nvPr/>
          </p:nvSpPr>
          <p:spPr bwMode="auto">
            <a:xfrm>
              <a:off x="3357" y="1682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06914" name="Line 66"/>
          <p:cNvSpPr>
            <a:spLocks noChangeShapeType="1"/>
          </p:cNvSpPr>
          <p:nvPr/>
        </p:nvSpPr>
        <p:spPr bwMode="auto">
          <a:xfrm>
            <a:off x="7835900" y="5207000"/>
            <a:ext cx="531813" cy="0"/>
          </a:xfrm>
          <a:prstGeom prst="line">
            <a:avLst/>
          </a:prstGeom>
          <a:noFill/>
          <a:ln w="28575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13" name="Group 67"/>
          <p:cNvGrpSpPr>
            <a:grpSpLocks/>
          </p:cNvGrpSpPr>
          <p:nvPr/>
        </p:nvGrpSpPr>
        <p:grpSpPr bwMode="auto">
          <a:xfrm>
            <a:off x="1655763" y="5175250"/>
            <a:ext cx="6610350" cy="457200"/>
            <a:chOff x="1043" y="3260"/>
            <a:chExt cx="4164" cy="288"/>
          </a:xfrm>
        </p:grpSpPr>
        <p:sp>
          <p:nvSpPr>
            <p:cNvPr id="206916" name="Text Box 68"/>
            <p:cNvSpPr txBox="1">
              <a:spLocks noChangeArrowheads="1"/>
            </p:cNvSpPr>
            <p:nvPr/>
          </p:nvSpPr>
          <p:spPr bwMode="auto">
            <a:xfrm>
              <a:off x="4984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1</a:t>
              </a:r>
            </a:p>
          </p:txBody>
        </p:sp>
        <p:sp>
          <p:nvSpPr>
            <p:cNvPr id="206917" name="Text Box 69"/>
            <p:cNvSpPr txBox="1">
              <a:spLocks noChangeArrowheads="1"/>
            </p:cNvSpPr>
            <p:nvPr/>
          </p:nvSpPr>
          <p:spPr bwMode="auto">
            <a:xfrm>
              <a:off x="4474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1</a:t>
              </a:r>
            </a:p>
          </p:txBody>
        </p:sp>
        <p:sp>
          <p:nvSpPr>
            <p:cNvPr id="206918" name="Text Box 70"/>
            <p:cNvSpPr txBox="1">
              <a:spLocks noChangeArrowheads="1"/>
            </p:cNvSpPr>
            <p:nvPr/>
          </p:nvSpPr>
          <p:spPr bwMode="auto">
            <a:xfrm>
              <a:off x="3338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1</a:t>
              </a:r>
            </a:p>
          </p:txBody>
        </p:sp>
        <p:sp>
          <p:nvSpPr>
            <p:cNvPr id="206919" name="Text Box 71"/>
            <p:cNvSpPr txBox="1">
              <a:spLocks noChangeArrowheads="1"/>
            </p:cNvSpPr>
            <p:nvPr/>
          </p:nvSpPr>
          <p:spPr bwMode="auto">
            <a:xfrm>
              <a:off x="2191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1</a:t>
              </a:r>
            </a:p>
          </p:txBody>
        </p:sp>
        <p:sp>
          <p:nvSpPr>
            <p:cNvPr id="206920" name="Text Box 72"/>
            <p:cNvSpPr txBox="1">
              <a:spLocks noChangeArrowheads="1"/>
            </p:cNvSpPr>
            <p:nvPr/>
          </p:nvSpPr>
          <p:spPr bwMode="auto">
            <a:xfrm>
              <a:off x="1043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1</a:t>
              </a:r>
            </a:p>
          </p:txBody>
        </p:sp>
      </p:grpSp>
      <p:grpSp>
        <p:nvGrpSpPr>
          <p:cNvPr id="14" name="Group 73"/>
          <p:cNvGrpSpPr>
            <a:grpSpLocks/>
          </p:cNvGrpSpPr>
          <p:nvPr/>
        </p:nvGrpSpPr>
        <p:grpSpPr bwMode="auto">
          <a:xfrm>
            <a:off x="0" y="1303338"/>
            <a:ext cx="884238" cy="4251325"/>
            <a:chOff x="0" y="821"/>
            <a:chExt cx="557" cy="2678"/>
          </a:xfrm>
        </p:grpSpPr>
        <p:sp>
          <p:nvSpPr>
            <p:cNvPr id="206922" name="Text Box 74"/>
            <p:cNvSpPr txBox="1">
              <a:spLocks noChangeArrowheads="1"/>
            </p:cNvSpPr>
            <p:nvPr/>
          </p:nvSpPr>
          <p:spPr bwMode="auto">
            <a:xfrm>
              <a:off x="0" y="821"/>
              <a:ext cx="55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sender</a:t>
              </a:r>
            </a:p>
          </p:txBody>
        </p:sp>
        <p:sp>
          <p:nvSpPr>
            <p:cNvPr id="206923" name="Rectangle 75"/>
            <p:cNvSpPr>
              <a:spLocks noChangeArrowheads="1"/>
            </p:cNvSpPr>
            <p:nvPr/>
          </p:nvSpPr>
          <p:spPr bwMode="auto">
            <a:xfrm>
              <a:off x="12" y="1108"/>
              <a:ext cx="525" cy="2391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924" name="Text Box 76"/>
            <p:cNvSpPr txBox="1">
              <a:spLocks noChangeArrowheads="1"/>
            </p:cNvSpPr>
            <p:nvPr/>
          </p:nvSpPr>
          <p:spPr bwMode="auto">
            <a:xfrm>
              <a:off x="117" y="1634"/>
              <a:ext cx="42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Data</a:t>
              </a:r>
            </a:p>
          </p:txBody>
        </p:sp>
        <p:sp>
          <p:nvSpPr>
            <p:cNvPr id="206925" name="Text Box 77"/>
            <p:cNvSpPr txBox="1">
              <a:spLocks noChangeArrowheads="1"/>
            </p:cNvSpPr>
            <p:nvPr/>
          </p:nvSpPr>
          <p:spPr bwMode="auto">
            <a:xfrm>
              <a:off x="107" y="2374"/>
              <a:ext cx="4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Valid</a:t>
              </a:r>
            </a:p>
          </p:txBody>
        </p:sp>
        <p:sp>
          <p:nvSpPr>
            <p:cNvPr id="206926" name="Text Box 78"/>
            <p:cNvSpPr txBox="1">
              <a:spLocks noChangeArrowheads="1"/>
            </p:cNvSpPr>
            <p:nvPr/>
          </p:nvSpPr>
          <p:spPr bwMode="auto">
            <a:xfrm>
              <a:off x="145" y="3152"/>
              <a:ext cx="4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Stop</a:t>
              </a:r>
            </a:p>
          </p:txBody>
        </p:sp>
      </p:grpSp>
      <p:grpSp>
        <p:nvGrpSpPr>
          <p:cNvPr id="15" name="Group 79"/>
          <p:cNvGrpSpPr>
            <a:grpSpLocks/>
          </p:cNvGrpSpPr>
          <p:nvPr/>
        </p:nvGrpSpPr>
        <p:grpSpPr bwMode="auto">
          <a:xfrm>
            <a:off x="8204200" y="1303338"/>
            <a:ext cx="996950" cy="4251325"/>
            <a:chOff x="5168" y="821"/>
            <a:chExt cx="628" cy="2678"/>
          </a:xfrm>
        </p:grpSpPr>
        <p:sp>
          <p:nvSpPr>
            <p:cNvPr id="206928" name="Rectangle 80"/>
            <p:cNvSpPr>
              <a:spLocks noChangeArrowheads="1"/>
            </p:cNvSpPr>
            <p:nvPr/>
          </p:nvSpPr>
          <p:spPr bwMode="auto">
            <a:xfrm>
              <a:off x="5223" y="1108"/>
              <a:ext cx="525" cy="2391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929" name="Text Box 81"/>
            <p:cNvSpPr txBox="1">
              <a:spLocks noChangeArrowheads="1"/>
            </p:cNvSpPr>
            <p:nvPr/>
          </p:nvSpPr>
          <p:spPr bwMode="auto">
            <a:xfrm>
              <a:off x="5168" y="821"/>
              <a:ext cx="6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receiver</a:t>
              </a:r>
            </a:p>
          </p:txBody>
        </p:sp>
        <p:sp>
          <p:nvSpPr>
            <p:cNvPr id="206930" name="Text Box 82"/>
            <p:cNvSpPr txBox="1">
              <a:spLocks noChangeArrowheads="1"/>
            </p:cNvSpPr>
            <p:nvPr/>
          </p:nvSpPr>
          <p:spPr bwMode="auto">
            <a:xfrm>
              <a:off x="5185" y="1634"/>
              <a:ext cx="42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Data</a:t>
              </a:r>
            </a:p>
          </p:txBody>
        </p:sp>
        <p:sp>
          <p:nvSpPr>
            <p:cNvPr id="206931" name="Text Box 83"/>
            <p:cNvSpPr txBox="1">
              <a:spLocks noChangeArrowheads="1"/>
            </p:cNvSpPr>
            <p:nvPr/>
          </p:nvSpPr>
          <p:spPr bwMode="auto">
            <a:xfrm>
              <a:off x="5212" y="2376"/>
              <a:ext cx="4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Valid</a:t>
              </a:r>
            </a:p>
          </p:txBody>
        </p:sp>
        <p:sp>
          <p:nvSpPr>
            <p:cNvPr id="206932" name="Text Box 84"/>
            <p:cNvSpPr txBox="1">
              <a:spLocks noChangeArrowheads="1"/>
            </p:cNvSpPr>
            <p:nvPr/>
          </p:nvSpPr>
          <p:spPr bwMode="auto">
            <a:xfrm>
              <a:off x="5213" y="3162"/>
              <a:ext cx="4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Stop</a:t>
              </a:r>
            </a:p>
          </p:txBody>
        </p:sp>
      </p:grpSp>
      <p:grpSp>
        <p:nvGrpSpPr>
          <p:cNvPr id="16" name="Group 85"/>
          <p:cNvGrpSpPr>
            <a:grpSpLocks/>
          </p:cNvGrpSpPr>
          <p:nvPr/>
        </p:nvGrpSpPr>
        <p:grpSpPr bwMode="auto">
          <a:xfrm>
            <a:off x="1687513" y="2670175"/>
            <a:ext cx="304800" cy="1441450"/>
            <a:chOff x="3357" y="1682"/>
            <a:chExt cx="192" cy="908"/>
          </a:xfrm>
        </p:grpSpPr>
        <p:sp>
          <p:nvSpPr>
            <p:cNvPr id="206934" name="Oval 86"/>
            <p:cNvSpPr>
              <a:spLocks noChangeArrowheads="1"/>
            </p:cNvSpPr>
            <p:nvPr/>
          </p:nvSpPr>
          <p:spPr bwMode="auto">
            <a:xfrm>
              <a:off x="3357" y="2399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935" name="Oval 87"/>
            <p:cNvSpPr>
              <a:spLocks noChangeArrowheads="1"/>
            </p:cNvSpPr>
            <p:nvPr/>
          </p:nvSpPr>
          <p:spPr bwMode="auto">
            <a:xfrm>
              <a:off x="3357" y="1682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06936" name="Rectangle 88"/>
          <p:cNvSpPr>
            <a:spLocks noChangeArrowheads="1"/>
          </p:cNvSpPr>
          <p:nvPr/>
        </p:nvSpPr>
        <p:spPr bwMode="auto">
          <a:xfrm>
            <a:off x="7151688" y="4965700"/>
            <a:ext cx="1138237" cy="227013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6937" name="Rectangle 89"/>
          <p:cNvSpPr>
            <a:spLocks noChangeArrowheads="1"/>
          </p:cNvSpPr>
          <p:nvPr/>
        </p:nvSpPr>
        <p:spPr bwMode="auto">
          <a:xfrm>
            <a:off x="5254625" y="4965700"/>
            <a:ext cx="1897063" cy="227013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7" name="Group 90"/>
          <p:cNvGrpSpPr>
            <a:grpSpLocks/>
          </p:cNvGrpSpPr>
          <p:nvPr/>
        </p:nvGrpSpPr>
        <p:grpSpPr bwMode="auto">
          <a:xfrm>
            <a:off x="3509963" y="2670175"/>
            <a:ext cx="304800" cy="1441450"/>
            <a:chOff x="3357" y="1682"/>
            <a:chExt cx="192" cy="908"/>
          </a:xfrm>
        </p:grpSpPr>
        <p:sp>
          <p:nvSpPr>
            <p:cNvPr id="206939" name="Oval 91"/>
            <p:cNvSpPr>
              <a:spLocks noChangeArrowheads="1"/>
            </p:cNvSpPr>
            <p:nvPr/>
          </p:nvSpPr>
          <p:spPr bwMode="auto">
            <a:xfrm>
              <a:off x="3357" y="2399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6940" name="Oval 92"/>
            <p:cNvSpPr>
              <a:spLocks noChangeArrowheads="1"/>
            </p:cNvSpPr>
            <p:nvPr/>
          </p:nvSpPr>
          <p:spPr bwMode="auto">
            <a:xfrm>
              <a:off x="3357" y="1682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06941" name="Rectangle 93"/>
          <p:cNvSpPr>
            <a:spLocks noChangeArrowheads="1"/>
          </p:cNvSpPr>
          <p:nvPr/>
        </p:nvSpPr>
        <p:spPr bwMode="auto">
          <a:xfrm>
            <a:off x="852488" y="4965700"/>
            <a:ext cx="4478337" cy="227013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6942" name="Text Box 94"/>
          <p:cNvSpPr txBox="1">
            <a:spLocks noChangeArrowheads="1"/>
          </p:cNvSpPr>
          <p:nvPr/>
        </p:nvSpPr>
        <p:spPr bwMode="auto">
          <a:xfrm>
            <a:off x="3054350" y="5705475"/>
            <a:ext cx="30035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 i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Back-pressure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06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69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69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69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6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941" grpId="0" animBg="1"/>
      <p:bldP spid="20694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Freeform 2"/>
          <p:cNvSpPr>
            <a:spLocks/>
          </p:cNvSpPr>
          <p:nvPr/>
        </p:nvSpPr>
        <p:spPr bwMode="auto">
          <a:xfrm>
            <a:off x="627063" y="5054600"/>
            <a:ext cx="1289050" cy="152400"/>
          </a:xfrm>
          <a:custGeom>
            <a:avLst/>
            <a:gdLst/>
            <a:ahLst/>
            <a:cxnLst>
              <a:cxn ang="0">
                <a:pos x="812" y="0"/>
              </a:cxn>
              <a:cxn ang="0">
                <a:pos x="478" y="0"/>
              </a:cxn>
              <a:cxn ang="0">
                <a:pos x="478" y="96"/>
              </a:cxn>
              <a:cxn ang="0">
                <a:pos x="0" y="96"/>
              </a:cxn>
            </a:cxnLst>
            <a:rect l="0" t="0" r="r" b="b"/>
            <a:pathLst>
              <a:path w="812" h="96">
                <a:moveTo>
                  <a:pt x="812" y="0"/>
                </a:moveTo>
                <a:lnTo>
                  <a:pt x="478" y="0"/>
                </a:lnTo>
                <a:lnTo>
                  <a:pt x="478" y="96"/>
                </a:lnTo>
                <a:lnTo>
                  <a:pt x="0" y="96"/>
                </a:lnTo>
              </a:path>
            </a:pathLst>
          </a:custGeom>
          <a:noFill/>
          <a:ln w="28575" cmpd="sng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150100" y="3960813"/>
            <a:ext cx="911225" cy="1366837"/>
            <a:chOff x="1063" y="2495"/>
            <a:chExt cx="574" cy="861"/>
          </a:xfrm>
        </p:grpSpPr>
        <p:sp>
          <p:nvSpPr>
            <p:cNvPr id="207876" name="Line 4"/>
            <p:cNvSpPr>
              <a:spLocks noChangeShapeType="1"/>
            </p:cNvSpPr>
            <p:nvPr/>
          </p:nvSpPr>
          <p:spPr bwMode="auto">
            <a:xfrm flipV="1">
              <a:off x="1159" y="2590"/>
              <a:ext cx="0" cy="191"/>
            </a:xfrm>
            <a:prstGeom prst="line">
              <a:avLst/>
            </a:prstGeom>
            <a:noFill/>
            <a:ln w="28575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1063" y="2734"/>
              <a:ext cx="192" cy="287"/>
              <a:chOff x="1541" y="3212"/>
              <a:chExt cx="192" cy="287"/>
            </a:xfrm>
          </p:grpSpPr>
          <p:sp>
            <p:nvSpPr>
              <p:cNvPr id="207878" name="AutoShape 6"/>
              <p:cNvSpPr>
                <a:spLocks noChangeArrowheads="1"/>
              </p:cNvSpPr>
              <p:nvPr/>
            </p:nvSpPr>
            <p:spPr bwMode="auto">
              <a:xfrm>
                <a:off x="1541" y="3307"/>
                <a:ext cx="192" cy="192"/>
              </a:xfrm>
              <a:prstGeom prst="triangle">
                <a:avLst>
                  <a:gd name="adj" fmla="val 5000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7879" name="Oval 7"/>
              <p:cNvSpPr>
                <a:spLocks noChangeArrowheads="1"/>
              </p:cNvSpPr>
              <p:nvPr/>
            </p:nvSpPr>
            <p:spPr bwMode="auto">
              <a:xfrm>
                <a:off x="1589" y="3212"/>
                <a:ext cx="96" cy="95"/>
              </a:xfrm>
              <a:prstGeom prst="ellipse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07880" name="AutoShape 8"/>
            <p:cNvSpPr>
              <a:spLocks noChangeArrowheads="1"/>
            </p:cNvSpPr>
            <p:nvPr/>
          </p:nvSpPr>
          <p:spPr bwMode="auto">
            <a:xfrm flipH="1">
              <a:off x="1255" y="3021"/>
              <a:ext cx="286" cy="335"/>
            </a:xfrm>
            <a:prstGeom prst="flowChartDelay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881" name="Freeform 9"/>
            <p:cNvSpPr>
              <a:spLocks/>
            </p:cNvSpPr>
            <p:nvPr/>
          </p:nvSpPr>
          <p:spPr bwMode="auto">
            <a:xfrm>
              <a:off x="1446" y="2495"/>
              <a:ext cx="191" cy="621"/>
            </a:xfrm>
            <a:custGeom>
              <a:avLst/>
              <a:gdLst/>
              <a:ahLst/>
              <a:cxnLst>
                <a:cxn ang="0">
                  <a:pos x="191" y="0"/>
                </a:cxn>
                <a:cxn ang="0">
                  <a:pos x="191" y="621"/>
                </a:cxn>
                <a:cxn ang="0">
                  <a:pos x="0" y="621"/>
                </a:cxn>
              </a:cxnLst>
              <a:rect l="0" t="0" r="r" b="b"/>
              <a:pathLst>
                <a:path w="191" h="621">
                  <a:moveTo>
                    <a:pt x="191" y="0"/>
                  </a:moveTo>
                  <a:lnTo>
                    <a:pt x="191" y="621"/>
                  </a:lnTo>
                  <a:lnTo>
                    <a:pt x="0" y="621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7882" name="Freeform 10"/>
            <p:cNvSpPr>
              <a:spLocks/>
            </p:cNvSpPr>
            <p:nvPr/>
          </p:nvSpPr>
          <p:spPr bwMode="auto">
            <a:xfrm>
              <a:off x="1154" y="2945"/>
              <a:ext cx="143" cy="239"/>
            </a:xfrm>
            <a:custGeom>
              <a:avLst/>
              <a:gdLst/>
              <a:ahLst/>
              <a:cxnLst>
                <a:cxn ang="0">
                  <a:pos x="143" y="239"/>
                </a:cxn>
                <a:cxn ang="0">
                  <a:pos x="0" y="239"/>
                </a:cxn>
                <a:cxn ang="0">
                  <a:pos x="0" y="0"/>
                </a:cxn>
              </a:cxnLst>
              <a:rect l="0" t="0" r="r" b="b"/>
              <a:pathLst>
                <a:path w="143" h="239">
                  <a:moveTo>
                    <a:pt x="143" y="239"/>
                  </a:moveTo>
                  <a:lnTo>
                    <a:pt x="0" y="239"/>
                  </a:ln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5329238" y="3960813"/>
            <a:ext cx="911225" cy="1366837"/>
            <a:chOff x="1063" y="2495"/>
            <a:chExt cx="574" cy="861"/>
          </a:xfrm>
        </p:grpSpPr>
        <p:sp>
          <p:nvSpPr>
            <p:cNvPr id="207884" name="Line 12"/>
            <p:cNvSpPr>
              <a:spLocks noChangeShapeType="1"/>
            </p:cNvSpPr>
            <p:nvPr/>
          </p:nvSpPr>
          <p:spPr bwMode="auto">
            <a:xfrm flipV="1">
              <a:off x="1159" y="2590"/>
              <a:ext cx="0" cy="191"/>
            </a:xfrm>
            <a:prstGeom prst="line">
              <a:avLst/>
            </a:prstGeom>
            <a:noFill/>
            <a:ln w="28575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5" name="Group 13"/>
            <p:cNvGrpSpPr>
              <a:grpSpLocks/>
            </p:cNvGrpSpPr>
            <p:nvPr/>
          </p:nvGrpSpPr>
          <p:grpSpPr bwMode="auto">
            <a:xfrm>
              <a:off x="1063" y="2734"/>
              <a:ext cx="192" cy="287"/>
              <a:chOff x="1541" y="3212"/>
              <a:chExt cx="192" cy="287"/>
            </a:xfrm>
          </p:grpSpPr>
          <p:sp>
            <p:nvSpPr>
              <p:cNvPr id="207886" name="AutoShape 14"/>
              <p:cNvSpPr>
                <a:spLocks noChangeArrowheads="1"/>
              </p:cNvSpPr>
              <p:nvPr/>
            </p:nvSpPr>
            <p:spPr bwMode="auto">
              <a:xfrm>
                <a:off x="1541" y="3307"/>
                <a:ext cx="192" cy="192"/>
              </a:xfrm>
              <a:prstGeom prst="triangle">
                <a:avLst>
                  <a:gd name="adj" fmla="val 5000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7887" name="Oval 15"/>
              <p:cNvSpPr>
                <a:spLocks noChangeArrowheads="1"/>
              </p:cNvSpPr>
              <p:nvPr/>
            </p:nvSpPr>
            <p:spPr bwMode="auto">
              <a:xfrm>
                <a:off x="1589" y="3212"/>
                <a:ext cx="96" cy="95"/>
              </a:xfrm>
              <a:prstGeom prst="ellipse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07888" name="AutoShape 16"/>
            <p:cNvSpPr>
              <a:spLocks noChangeArrowheads="1"/>
            </p:cNvSpPr>
            <p:nvPr/>
          </p:nvSpPr>
          <p:spPr bwMode="auto">
            <a:xfrm flipH="1">
              <a:off x="1255" y="3021"/>
              <a:ext cx="286" cy="335"/>
            </a:xfrm>
            <a:prstGeom prst="flowChartDelay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889" name="Freeform 17"/>
            <p:cNvSpPr>
              <a:spLocks/>
            </p:cNvSpPr>
            <p:nvPr/>
          </p:nvSpPr>
          <p:spPr bwMode="auto">
            <a:xfrm>
              <a:off x="1446" y="2495"/>
              <a:ext cx="191" cy="621"/>
            </a:xfrm>
            <a:custGeom>
              <a:avLst/>
              <a:gdLst/>
              <a:ahLst/>
              <a:cxnLst>
                <a:cxn ang="0">
                  <a:pos x="191" y="0"/>
                </a:cxn>
                <a:cxn ang="0">
                  <a:pos x="191" y="621"/>
                </a:cxn>
                <a:cxn ang="0">
                  <a:pos x="0" y="621"/>
                </a:cxn>
              </a:cxnLst>
              <a:rect l="0" t="0" r="r" b="b"/>
              <a:pathLst>
                <a:path w="191" h="621">
                  <a:moveTo>
                    <a:pt x="191" y="0"/>
                  </a:moveTo>
                  <a:lnTo>
                    <a:pt x="191" y="621"/>
                  </a:lnTo>
                  <a:lnTo>
                    <a:pt x="0" y="621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7890" name="Freeform 18"/>
            <p:cNvSpPr>
              <a:spLocks/>
            </p:cNvSpPr>
            <p:nvPr/>
          </p:nvSpPr>
          <p:spPr bwMode="auto">
            <a:xfrm>
              <a:off x="1154" y="2945"/>
              <a:ext cx="143" cy="239"/>
            </a:xfrm>
            <a:custGeom>
              <a:avLst/>
              <a:gdLst/>
              <a:ahLst/>
              <a:cxnLst>
                <a:cxn ang="0">
                  <a:pos x="143" y="239"/>
                </a:cxn>
                <a:cxn ang="0">
                  <a:pos x="0" y="239"/>
                </a:cxn>
                <a:cxn ang="0">
                  <a:pos x="0" y="0"/>
                </a:cxn>
              </a:cxnLst>
              <a:rect l="0" t="0" r="r" b="b"/>
              <a:pathLst>
                <a:path w="143" h="239">
                  <a:moveTo>
                    <a:pt x="143" y="239"/>
                  </a:moveTo>
                  <a:lnTo>
                    <a:pt x="0" y="239"/>
                  </a:ln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19"/>
          <p:cNvGrpSpPr>
            <a:grpSpLocks/>
          </p:cNvGrpSpPr>
          <p:nvPr/>
        </p:nvGrpSpPr>
        <p:grpSpPr bwMode="auto">
          <a:xfrm>
            <a:off x="3508375" y="3960813"/>
            <a:ext cx="911225" cy="1366837"/>
            <a:chOff x="1063" y="2495"/>
            <a:chExt cx="574" cy="861"/>
          </a:xfrm>
        </p:grpSpPr>
        <p:sp>
          <p:nvSpPr>
            <p:cNvPr id="207892" name="Line 20"/>
            <p:cNvSpPr>
              <a:spLocks noChangeShapeType="1"/>
            </p:cNvSpPr>
            <p:nvPr/>
          </p:nvSpPr>
          <p:spPr bwMode="auto">
            <a:xfrm flipV="1">
              <a:off x="1159" y="2590"/>
              <a:ext cx="0" cy="191"/>
            </a:xfrm>
            <a:prstGeom prst="line">
              <a:avLst/>
            </a:prstGeom>
            <a:noFill/>
            <a:ln w="28575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7" name="Group 21"/>
            <p:cNvGrpSpPr>
              <a:grpSpLocks/>
            </p:cNvGrpSpPr>
            <p:nvPr/>
          </p:nvGrpSpPr>
          <p:grpSpPr bwMode="auto">
            <a:xfrm>
              <a:off x="1063" y="2734"/>
              <a:ext cx="192" cy="287"/>
              <a:chOff x="1541" y="3212"/>
              <a:chExt cx="192" cy="287"/>
            </a:xfrm>
          </p:grpSpPr>
          <p:sp>
            <p:nvSpPr>
              <p:cNvPr id="207894" name="AutoShape 22"/>
              <p:cNvSpPr>
                <a:spLocks noChangeArrowheads="1"/>
              </p:cNvSpPr>
              <p:nvPr/>
            </p:nvSpPr>
            <p:spPr bwMode="auto">
              <a:xfrm>
                <a:off x="1541" y="3307"/>
                <a:ext cx="192" cy="192"/>
              </a:xfrm>
              <a:prstGeom prst="triangle">
                <a:avLst>
                  <a:gd name="adj" fmla="val 5000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7895" name="Oval 23"/>
              <p:cNvSpPr>
                <a:spLocks noChangeArrowheads="1"/>
              </p:cNvSpPr>
              <p:nvPr/>
            </p:nvSpPr>
            <p:spPr bwMode="auto">
              <a:xfrm>
                <a:off x="1589" y="3212"/>
                <a:ext cx="96" cy="95"/>
              </a:xfrm>
              <a:prstGeom prst="ellipse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07896" name="AutoShape 24"/>
            <p:cNvSpPr>
              <a:spLocks noChangeArrowheads="1"/>
            </p:cNvSpPr>
            <p:nvPr/>
          </p:nvSpPr>
          <p:spPr bwMode="auto">
            <a:xfrm flipH="1">
              <a:off x="1255" y="3021"/>
              <a:ext cx="286" cy="335"/>
            </a:xfrm>
            <a:prstGeom prst="flowChartDelay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897" name="Freeform 25"/>
            <p:cNvSpPr>
              <a:spLocks/>
            </p:cNvSpPr>
            <p:nvPr/>
          </p:nvSpPr>
          <p:spPr bwMode="auto">
            <a:xfrm>
              <a:off x="1446" y="2495"/>
              <a:ext cx="191" cy="621"/>
            </a:xfrm>
            <a:custGeom>
              <a:avLst/>
              <a:gdLst/>
              <a:ahLst/>
              <a:cxnLst>
                <a:cxn ang="0">
                  <a:pos x="191" y="0"/>
                </a:cxn>
                <a:cxn ang="0">
                  <a:pos x="191" y="621"/>
                </a:cxn>
                <a:cxn ang="0">
                  <a:pos x="0" y="621"/>
                </a:cxn>
              </a:cxnLst>
              <a:rect l="0" t="0" r="r" b="b"/>
              <a:pathLst>
                <a:path w="191" h="621">
                  <a:moveTo>
                    <a:pt x="191" y="0"/>
                  </a:moveTo>
                  <a:lnTo>
                    <a:pt x="191" y="621"/>
                  </a:lnTo>
                  <a:lnTo>
                    <a:pt x="0" y="621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7898" name="Freeform 26"/>
            <p:cNvSpPr>
              <a:spLocks/>
            </p:cNvSpPr>
            <p:nvPr/>
          </p:nvSpPr>
          <p:spPr bwMode="auto">
            <a:xfrm>
              <a:off x="1154" y="2945"/>
              <a:ext cx="143" cy="239"/>
            </a:xfrm>
            <a:custGeom>
              <a:avLst/>
              <a:gdLst/>
              <a:ahLst/>
              <a:cxnLst>
                <a:cxn ang="0">
                  <a:pos x="143" y="239"/>
                </a:cxn>
                <a:cxn ang="0">
                  <a:pos x="0" y="239"/>
                </a:cxn>
                <a:cxn ang="0">
                  <a:pos x="0" y="0"/>
                </a:cxn>
              </a:cxnLst>
              <a:rect l="0" t="0" r="r" b="b"/>
              <a:pathLst>
                <a:path w="143" h="239">
                  <a:moveTo>
                    <a:pt x="143" y="239"/>
                  </a:moveTo>
                  <a:lnTo>
                    <a:pt x="0" y="239"/>
                  </a:ln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27"/>
          <p:cNvGrpSpPr>
            <a:grpSpLocks/>
          </p:cNvGrpSpPr>
          <p:nvPr/>
        </p:nvGrpSpPr>
        <p:grpSpPr bwMode="auto">
          <a:xfrm>
            <a:off x="1687513" y="3960813"/>
            <a:ext cx="911225" cy="1366837"/>
            <a:chOff x="1063" y="2495"/>
            <a:chExt cx="574" cy="861"/>
          </a:xfrm>
        </p:grpSpPr>
        <p:sp>
          <p:nvSpPr>
            <p:cNvPr id="207900" name="Line 28"/>
            <p:cNvSpPr>
              <a:spLocks noChangeShapeType="1"/>
            </p:cNvSpPr>
            <p:nvPr/>
          </p:nvSpPr>
          <p:spPr bwMode="auto">
            <a:xfrm flipV="1">
              <a:off x="1159" y="2590"/>
              <a:ext cx="0" cy="191"/>
            </a:xfrm>
            <a:prstGeom prst="line">
              <a:avLst/>
            </a:prstGeom>
            <a:noFill/>
            <a:ln w="28575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29"/>
            <p:cNvGrpSpPr>
              <a:grpSpLocks/>
            </p:cNvGrpSpPr>
            <p:nvPr/>
          </p:nvGrpSpPr>
          <p:grpSpPr bwMode="auto">
            <a:xfrm>
              <a:off x="1063" y="2734"/>
              <a:ext cx="192" cy="287"/>
              <a:chOff x="1541" y="3212"/>
              <a:chExt cx="192" cy="287"/>
            </a:xfrm>
          </p:grpSpPr>
          <p:sp>
            <p:nvSpPr>
              <p:cNvPr id="207902" name="AutoShape 30"/>
              <p:cNvSpPr>
                <a:spLocks noChangeArrowheads="1"/>
              </p:cNvSpPr>
              <p:nvPr/>
            </p:nvSpPr>
            <p:spPr bwMode="auto">
              <a:xfrm>
                <a:off x="1541" y="3307"/>
                <a:ext cx="192" cy="192"/>
              </a:xfrm>
              <a:prstGeom prst="triangle">
                <a:avLst>
                  <a:gd name="adj" fmla="val 5000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7903" name="Oval 31"/>
              <p:cNvSpPr>
                <a:spLocks noChangeArrowheads="1"/>
              </p:cNvSpPr>
              <p:nvPr/>
            </p:nvSpPr>
            <p:spPr bwMode="auto">
              <a:xfrm>
                <a:off x="1589" y="3212"/>
                <a:ext cx="96" cy="95"/>
              </a:xfrm>
              <a:prstGeom prst="ellipse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07904" name="AutoShape 32"/>
            <p:cNvSpPr>
              <a:spLocks noChangeArrowheads="1"/>
            </p:cNvSpPr>
            <p:nvPr/>
          </p:nvSpPr>
          <p:spPr bwMode="auto">
            <a:xfrm flipH="1">
              <a:off x="1255" y="3021"/>
              <a:ext cx="286" cy="335"/>
            </a:xfrm>
            <a:prstGeom prst="flowChartDelay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905" name="Freeform 33"/>
            <p:cNvSpPr>
              <a:spLocks/>
            </p:cNvSpPr>
            <p:nvPr/>
          </p:nvSpPr>
          <p:spPr bwMode="auto">
            <a:xfrm>
              <a:off x="1446" y="2495"/>
              <a:ext cx="191" cy="621"/>
            </a:xfrm>
            <a:custGeom>
              <a:avLst/>
              <a:gdLst/>
              <a:ahLst/>
              <a:cxnLst>
                <a:cxn ang="0">
                  <a:pos x="191" y="0"/>
                </a:cxn>
                <a:cxn ang="0">
                  <a:pos x="191" y="621"/>
                </a:cxn>
                <a:cxn ang="0">
                  <a:pos x="0" y="621"/>
                </a:cxn>
              </a:cxnLst>
              <a:rect l="0" t="0" r="r" b="b"/>
              <a:pathLst>
                <a:path w="191" h="621">
                  <a:moveTo>
                    <a:pt x="191" y="0"/>
                  </a:moveTo>
                  <a:lnTo>
                    <a:pt x="191" y="621"/>
                  </a:lnTo>
                  <a:lnTo>
                    <a:pt x="0" y="621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7906" name="Freeform 34"/>
            <p:cNvSpPr>
              <a:spLocks/>
            </p:cNvSpPr>
            <p:nvPr/>
          </p:nvSpPr>
          <p:spPr bwMode="auto">
            <a:xfrm>
              <a:off x="1154" y="2945"/>
              <a:ext cx="143" cy="239"/>
            </a:xfrm>
            <a:custGeom>
              <a:avLst/>
              <a:gdLst/>
              <a:ahLst/>
              <a:cxnLst>
                <a:cxn ang="0">
                  <a:pos x="143" y="239"/>
                </a:cxn>
                <a:cxn ang="0">
                  <a:pos x="0" y="239"/>
                </a:cxn>
                <a:cxn ang="0">
                  <a:pos x="0" y="0"/>
                </a:cxn>
              </a:cxnLst>
              <a:rect l="0" t="0" r="r" b="b"/>
              <a:pathLst>
                <a:path w="143" h="239">
                  <a:moveTo>
                    <a:pt x="143" y="239"/>
                  </a:moveTo>
                  <a:lnTo>
                    <a:pt x="0" y="239"/>
                  </a:ln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7907" name="AutoShape 35"/>
          <p:cNvSpPr>
            <a:spLocks noChangeArrowheads="1"/>
          </p:cNvSpPr>
          <p:nvPr/>
        </p:nvSpPr>
        <p:spPr bwMode="auto">
          <a:xfrm>
            <a:off x="852488" y="2706688"/>
            <a:ext cx="762000" cy="227012"/>
          </a:xfrm>
          <a:prstGeom prst="rightArrow">
            <a:avLst>
              <a:gd name="adj1" fmla="val 29167"/>
              <a:gd name="adj2" fmla="val 48345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7908" name="Rectangle 3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Stop bit</a:t>
            </a:r>
          </a:p>
        </p:txBody>
      </p:sp>
      <p:sp>
        <p:nvSpPr>
          <p:cNvPr id="207909" name="AutoShape 37"/>
          <p:cNvSpPr>
            <a:spLocks noChangeArrowheads="1"/>
          </p:cNvSpPr>
          <p:nvPr/>
        </p:nvSpPr>
        <p:spPr bwMode="auto">
          <a:xfrm>
            <a:off x="2066925" y="2709863"/>
            <a:ext cx="1366838" cy="227012"/>
          </a:xfrm>
          <a:prstGeom prst="rightArrow">
            <a:avLst>
              <a:gd name="adj1" fmla="val 29167"/>
              <a:gd name="adj2" fmla="val 86719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7910" name="AutoShape 38"/>
          <p:cNvSpPr>
            <a:spLocks noChangeArrowheads="1"/>
          </p:cNvSpPr>
          <p:nvPr/>
        </p:nvSpPr>
        <p:spPr bwMode="auto">
          <a:xfrm>
            <a:off x="3887788" y="2709863"/>
            <a:ext cx="1366837" cy="227012"/>
          </a:xfrm>
          <a:prstGeom prst="rightArrow">
            <a:avLst>
              <a:gd name="adj1" fmla="val 29167"/>
              <a:gd name="adj2" fmla="val 86719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7911" name="AutoShape 39"/>
          <p:cNvSpPr>
            <a:spLocks noChangeArrowheads="1"/>
          </p:cNvSpPr>
          <p:nvPr/>
        </p:nvSpPr>
        <p:spPr bwMode="auto">
          <a:xfrm>
            <a:off x="5708650" y="2709863"/>
            <a:ext cx="1366838" cy="227012"/>
          </a:xfrm>
          <a:prstGeom prst="rightArrow">
            <a:avLst>
              <a:gd name="adj1" fmla="val 29167"/>
              <a:gd name="adj2" fmla="val 86719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7912" name="AutoShape 40"/>
          <p:cNvSpPr>
            <a:spLocks noChangeArrowheads="1"/>
          </p:cNvSpPr>
          <p:nvPr/>
        </p:nvSpPr>
        <p:spPr bwMode="auto">
          <a:xfrm>
            <a:off x="7529513" y="2709863"/>
            <a:ext cx="762000" cy="227012"/>
          </a:xfrm>
          <a:prstGeom prst="rightArrow">
            <a:avLst>
              <a:gd name="adj1" fmla="val 29167"/>
              <a:gd name="adj2" fmla="val 48345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7913" name="Rectangle 41"/>
          <p:cNvSpPr>
            <a:spLocks noChangeArrowheads="1"/>
          </p:cNvSpPr>
          <p:nvPr/>
        </p:nvSpPr>
        <p:spPr bwMode="auto">
          <a:xfrm>
            <a:off x="3435350" y="1911350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7914" name="Rectangle 42"/>
          <p:cNvSpPr>
            <a:spLocks noChangeArrowheads="1"/>
          </p:cNvSpPr>
          <p:nvPr/>
        </p:nvSpPr>
        <p:spPr bwMode="auto">
          <a:xfrm>
            <a:off x="5257800" y="1912938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7915" name="Rectangle 43"/>
          <p:cNvSpPr>
            <a:spLocks noChangeArrowheads="1"/>
          </p:cNvSpPr>
          <p:nvPr/>
        </p:nvSpPr>
        <p:spPr bwMode="auto">
          <a:xfrm>
            <a:off x="7080250" y="1914525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7916" name="Rectangle 44"/>
          <p:cNvSpPr>
            <a:spLocks noChangeArrowheads="1"/>
          </p:cNvSpPr>
          <p:nvPr/>
        </p:nvSpPr>
        <p:spPr bwMode="auto">
          <a:xfrm>
            <a:off x="1612900" y="1909763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7917" name="Rectangle 45"/>
          <p:cNvSpPr>
            <a:spLocks noChangeArrowheads="1"/>
          </p:cNvSpPr>
          <p:nvPr/>
        </p:nvSpPr>
        <p:spPr bwMode="auto">
          <a:xfrm>
            <a:off x="1612900" y="3732213"/>
            <a:ext cx="454025" cy="455612"/>
          </a:xfrm>
          <a:prstGeom prst="rect">
            <a:avLst/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7918" name="Rectangle 46"/>
          <p:cNvSpPr>
            <a:spLocks noChangeArrowheads="1"/>
          </p:cNvSpPr>
          <p:nvPr/>
        </p:nvSpPr>
        <p:spPr bwMode="auto">
          <a:xfrm>
            <a:off x="3435350" y="3732213"/>
            <a:ext cx="454025" cy="455612"/>
          </a:xfrm>
          <a:prstGeom prst="rect">
            <a:avLst/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7919" name="Rectangle 47"/>
          <p:cNvSpPr>
            <a:spLocks noChangeArrowheads="1"/>
          </p:cNvSpPr>
          <p:nvPr/>
        </p:nvSpPr>
        <p:spPr bwMode="auto">
          <a:xfrm>
            <a:off x="5257800" y="3732213"/>
            <a:ext cx="454025" cy="455612"/>
          </a:xfrm>
          <a:prstGeom prst="rect">
            <a:avLst/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7920" name="Rectangle 48"/>
          <p:cNvSpPr>
            <a:spLocks noChangeArrowheads="1"/>
          </p:cNvSpPr>
          <p:nvPr/>
        </p:nvSpPr>
        <p:spPr bwMode="auto">
          <a:xfrm>
            <a:off x="7080250" y="3732213"/>
            <a:ext cx="454025" cy="455612"/>
          </a:xfrm>
          <a:prstGeom prst="rect">
            <a:avLst/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7921" name="Line 49"/>
          <p:cNvSpPr>
            <a:spLocks noChangeShapeType="1"/>
          </p:cNvSpPr>
          <p:nvPr/>
        </p:nvSpPr>
        <p:spPr bwMode="auto">
          <a:xfrm>
            <a:off x="852488" y="3960813"/>
            <a:ext cx="7604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7922" name="Line 50"/>
          <p:cNvSpPr>
            <a:spLocks noChangeShapeType="1"/>
          </p:cNvSpPr>
          <p:nvPr/>
        </p:nvSpPr>
        <p:spPr bwMode="auto">
          <a:xfrm>
            <a:off x="2065338" y="3960813"/>
            <a:ext cx="13684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7923" name="Line 51"/>
          <p:cNvSpPr>
            <a:spLocks noChangeShapeType="1"/>
          </p:cNvSpPr>
          <p:nvPr/>
        </p:nvSpPr>
        <p:spPr bwMode="auto">
          <a:xfrm>
            <a:off x="3886200" y="3960813"/>
            <a:ext cx="13684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7924" name="Line 52"/>
          <p:cNvSpPr>
            <a:spLocks noChangeShapeType="1"/>
          </p:cNvSpPr>
          <p:nvPr/>
        </p:nvSpPr>
        <p:spPr bwMode="auto">
          <a:xfrm>
            <a:off x="5707063" y="3960813"/>
            <a:ext cx="13684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7925" name="Line 53"/>
          <p:cNvSpPr>
            <a:spLocks noChangeShapeType="1"/>
          </p:cNvSpPr>
          <p:nvPr/>
        </p:nvSpPr>
        <p:spPr bwMode="auto">
          <a:xfrm>
            <a:off x="7527925" y="3960813"/>
            <a:ext cx="7635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7926" name="Freeform 54"/>
          <p:cNvSpPr>
            <a:spLocks/>
          </p:cNvSpPr>
          <p:nvPr/>
        </p:nvSpPr>
        <p:spPr bwMode="auto">
          <a:xfrm>
            <a:off x="2371725" y="5054600"/>
            <a:ext cx="1289050" cy="152400"/>
          </a:xfrm>
          <a:custGeom>
            <a:avLst/>
            <a:gdLst/>
            <a:ahLst/>
            <a:cxnLst>
              <a:cxn ang="0">
                <a:pos x="812" y="0"/>
              </a:cxn>
              <a:cxn ang="0">
                <a:pos x="478" y="0"/>
              </a:cxn>
              <a:cxn ang="0">
                <a:pos x="478" y="96"/>
              </a:cxn>
              <a:cxn ang="0">
                <a:pos x="0" y="96"/>
              </a:cxn>
            </a:cxnLst>
            <a:rect l="0" t="0" r="r" b="b"/>
            <a:pathLst>
              <a:path w="812" h="96">
                <a:moveTo>
                  <a:pt x="812" y="0"/>
                </a:moveTo>
                <a:lnTo>
                  <a:pt x="478" y="0"/>
                </a:lnTo>
                <a:lnTo>
                  <a:pt x="478" y="96"/>
                </a:lnTo>
                <a:lnTo>
                  <a:pt x="0" y="96"/>
                </a:lnTo>
              </a:path>
            </a:pathLst>
          </a:custGeom>
          <a:noFill/>
          <a:ln w="28575" cmpd="sng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7927" name="Freeform 55"/>
          <p:cNvSpPr>
            <a:spLocks/>
          </p:cNvSpPr>
          <p:nvPr/>
        </p:nvSpPr>
        <p:spPr bwMode="auto">
          <a:xfrm>
            <a:off x="4260850" y="5054600"/>
            <a:ext cx="1289050" cy="152400"/>
          </a:xfrm>
          <a:custGeom>
            <a:avLst/>
            <a:gdLst/>
            <a:ahLst/>
            <a:cxnLst>
              <a:cxn ang="0">
                <a:pos x="812" y="0"/>
              </a:cxn>
              <a:cxn ang="0">
                <a:pos x="478" y="0"/>
              </a:cxn>
              <a:cxn ang="0">
                <a:pos x="478" y="96"/>
              </a:cxn>
              <a:cxn ang="0">
                <a:pos x="0" y="96"/>
              </a:cxn>
            </a:cxnLst>
            <a:rect l="0" t="0" r="r" b="b"/>
            <a:pathLst>
              <a:path w="812" h="96">
                <a:moveTo>
                  <a:pt x="812" y="0"/>
                </a:moveTo>
                <a:lnTo>
                  <a:pt x="478" y="0"/>
                </a:lnTo>
                <a:lnTo>
                  <a:pt x="478" y="96"/>
                </a:lnTo>
                <a:lnTo>
                  <a:pt x="0" y="96"/>
                </a:lnTo>
              </a:path>
            </a:pathLst>
          </a:custGeom>
          <a:noFill/>
          <a:ln w="28575" cmpd="sng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7928" name="Freeform 56"/>
          <p:cNvSpPr>
            <a:spLocks/>
          </p:cNvSpPr>
          <p:nvPr/>
        </p:nvSpPr>
        <p:spPr bwMode="auto">
          <a:xfrm>
            <a:off x="6089650" y="5054600"/>
            <a:ext cx="1289050" cy="152400"/>
          </a:xfrm>
          <a:custGeom>
            <a:avLst/>
            <a:gdLst/>
            <a:ahLst/>
            <a:cxnLst>
              <a:cxn ang="0">
                <a:pos x="812" y="0"/>
              </a:cxn>
              <a:cxn ang="0">
                <a:pos x="478" y="0"/>
              </a:cxn>
              <a:cxn ang="0">
                <a:pos x="478" y="96"/>
              </a:cxn>
              <a:cxn ang="0">
                <a:pos x="0" y="96"/>
              </a:cxn>
            </a:cxnLst>
            <a:rect l="0" t="0" r="r" b="b"/>
            <a:pathLst>
              <a:path w="812" h="96">
                <a:moveTo>
                  <a:pt x="812" y="0"/>
                </a:moveTo>
                <a:lnTo>
                  <a:pt x="478" y="0"/>
                </a:lnTo>
                <a:lnTo>
                  <a:pt x="478" y="96"/>
                </a:lnTo>
                <a:lnTo>
                  <a:pt x="0" y="96"/>
                </a:lnTo>
              </a:path>
            </a:pathLst>
          </a:custGeom>
          <a:noFill/>
          <a:ln w="28575" cmpd="sng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10" name="Group 57"/>
          <p:cNvGrpSpPr>
            <a:grpSpLocks/>
          </p:cNvGrpSpPr>
          <p:nvPr/>
        </p:nvGrpSpPr>
        <p:grpSpPr bwMode="auto">
          <a:xfrm>
            <a:off x="7151688" y="2670175"/>
            <a:ext cx="304800" cy="1441450"/>
            <a:chOff x="3357" y="1682"/>
            <a:chExt cx="192" cy="908"/>
          </a:xfrm>
        </p:grpSpPr>
        <p:sp>
          <p:nvSpPr>
            <p:cNvPr id="207930" name="Oval 58"/>
            <p:cNvSpPr>
              <a:spLocks noChangeArrowheads="1"/>
            </p:cNvSpPr>
            <p:nvPr/>
          </p:nvSpPr>
          <p:spPr bwMode="auto">
            <a:xfrm>
              <a:off x="3357" y="2399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931" name="Oval 59"/>
            <p:cNvSpPr>
              <a:spLocks noChangeArrowheads="1"/>
            </p:cNvSpPr>
            <p:nvPr/>
          </p:nvSpPr>
          <p:spPr bwMode="auto">
            <a:xfrm>
              <a:off x="3357" y="1682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1" name="Group 60"/>
          <p:cNvGrpSpPr>
            <a:grpSpLocks/>
          </p:cNvGrpSpPr>
          <p:nvPr/>
        </p:nvGrpSpPr>
        <p:grpSpPr bwMode="auto">
          <a:xfrm>
            <a:off x="5329238" y="2670175"/>
            <a:ext cx="304800" cy="1441450"/>
            <a:chOff x="3357" y="1682"/>
            <a:chExt cx="192" cy="908"/>
          </a:xfrm>
        </p:grpSpPr>
        <p:sp>
          <p:nvSpPr>
            <p:cNvPr id="207933" name="Oval 61"/>
            <p:cNvSpPr>
              <a:spLocks noChangeArrowheads="1"/>
            </p:cNvSpPr>
            <p:nvPr/>
          </p:nvSpPr>
          <p:spPr bwMode="auto">
            <a:xfrm>
              <a:off x="3357" y="2399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934" name="Oval 62"/>
            <p:cNvSpPr>
              <a:spLocks noChangeArrowheads="1"/>
            </p:cNvSpPr>
            <p:nvPr/>
          </p:nvSpPr>
          <p:spPr bwMode="auto">
            <a:xfrm>
              <a:off x="3357" y="1682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2" name="Group 63"/>
          <p:cNvGrpSpPr>
            <a:grpSpLocks/>
          </p:cNvGrpSpPr>
          <p:nvPr/>
        </p:nvGrpSpPr>
        <p:grpSpPr bwMode="auto">
          <a:xfrm>
            <a:off x="473075" y="2670175"/>
            <a:ext cx="304800" cy="1441450"/>
            <a:chOff x="3357" y="1682"/>
            <a:chExt cx="192" cy="908"/>
          </a:xfrm>
        </p:grpSpPr>
        <p:sp>
          <p:nvSpPr>
            <p:cNvPr id="207936" name="Oval 64"/>
            <p:cNvSpPr>
              <a:spLocks noChangeArrowheads="1"/>
            </p:cNvSpPr>
            <p:nvPr/>
          </p:nvSpPr>
          <p:spPr bwMode="auto">
            <a:xfrm>
              <a:off x="3357" y="2399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937" name="Oval 65"/>
            <p:cNvSpPr>
              <a:spLocks noChangeArrowheads="1"/>
            </p:cNvSpPr>
            <p:nvPr/>
          </p:nvSpPr>
          <p:spPr bwMode="auto">
            <a:xfrm>
              <a:off x="3357" y="1682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07938" name="Line 66"/>
          <p:cNvSpPr>
            <a:spLocks noChangeShapeType="1"/>
          </p:cNvSpPr>
          <p:nvPr/>
        </p:nvSpPr>
        <p:spPr bwMode="auto">
          <a:xfrm>
            <a:off x="7835900" y="5207000"/>
            <a:ext cx="531813" cy="0"/>
          </a:xfrm>
          <a:prstGeom prst="line">
            <a:avLst/>
          </a:prstGeom>
          <a:noFill/>
          <a:ln w="28575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13" name="Group 67"/>
          <p:cNvGrpSpPr>
            <a:grpSpLocks/>
          </p:cNvGrpSpPr>
          <p:nvPr/>
        </p:nvGrpSpPr>
        <p:grpSpPr bwMode="auto">
          <a:xfrm>
            <a:off x="1655763" y="5175250"/>
            <a:ext cx="6610350" cy="457200"/>
            <a:chOff x="1043" y="3260"/>
            <a:chExt cx="4164" cy="288"/>
          </a:xfrm>
        </p:grpSpPr>
        <p:sp>
          <p:nvSpPr>
            <p:cNvPr id="207940" name="Text Box 68"/>
            <p:cNvSpPr txBox="1">
              <a:spLocks noChangeArrowheads="1"/>
            </p:cNvSpPr>
            <p:nvPr/>
          </p:nvSpPr>
          <p:spPr bwMode="auto">
            <a:xfrm>
              <a:off x="4984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0</a:t>
              </a:r>
            </a:p>
          </p:txBody>
        </p:sp>
        <p:sp>
          <p:nvSpPr>
            <p:cNvPr id="207941" name="Text Box 69"/>
            <p:cNvSpPr txBox="1">
              <a:spLocks noChangeArrowheads="1"/>
            </p:cNvSpPr>
            <p:nvPr/>
          </p:nvSpPr>
          <p:spPr bwMode="auto">
            <a:xfrm>
              <a:off x="4474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1</a:t>
              </a:r>
            </a:p>
          </p:txBody>
        </p:sp>
        <p:sp>
          <p:nvSpPr>
            <p:cNvPr id="207942" name="Text Box 70"/>
            <p:cNvSpPr txBox="1">
              <a:spLocks noChangeArrowheads="1"/>
            </p:cNvSpPr>
            <p:nvPr/>
          </p:nvSpPr>
          <p:spPr bwMode="auto">
            <a:xfrm>
              <a:off x="3338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1</a:t>
              </a:r>
            </a:p>
          </p:txBody>
        </p:sp>
        <p:sp>
          <p:nvSpPr>
            <p:cNvPr id="207943" name="Text Box 71"/>
            <p:cNvSpPr txBox="1">
              <a:spLocks noChangeArrowheads="1"/>
            </p:cNvSpPr>
            <p:nvPr/>
          </p:nvSpPr>
          <p:spPr bwMode="auto">
            <a:xfrm>
              <a:off x="2191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1</a:t>
              </a:r>
            </a:p>
          </p:txBody>
        </p:sp>
        <p:sp>
          <p:nvSpPr>
            <p:cNvPr id="207944" name="Text Box 72"/>
            <p:cNvSpPr txBox="1">
              <a:spLocks noChangeArrowheads="1"/>
            </p:cNvSpPr>
            <p:nvPr/>
          </p:nvSpPr>
          <p:spPr bwMode="auto">
            <a:xfrm>
              <a:off x="1043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1</a:t>
              </a:r>
            </a:p>
          </p:txBody>
        </p:sp>
      </p:grpSp>
      <p:grpSp>
        <p:nvGrpSpPr>
          <p:cNvPr id="14" name="Group 73"/>
          <p:cNvGrpSpPr>
            <a:grpSpLocks/>
          </p:cNvGrpSpPr>
          <p:nvPr/>
        </p:nvGrpSpPr>
        <p:grpSpPr bwMode="auto">
          <a:xfrm>
            <a:off x="0" y="1303338"/>
            <a:ext cx="884238" cy="4251325"/>
            <a:chOff x="0" y="821"/>
            <a:chExt cx="557" cy="2678"/>
          </a:xfrm>
        </p:grpSpPr>
        <p:sp>
          <p:nvSpPr>
            <p:cNvPr id="207946" name="Text Box 74"/>
            <p:cNvSpPr txBox="1">
              <a:spLocks noChangeArrowheads="1"/>
            </p:cNvSpPr>
            <p:nvPr/>
          </p:nvSpPr>
          <p:spPr bwMode="auto">
            <a:xfrm>
              <a:off x="0" y="821"/>
              <a:ext cx="55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sender</a:t>
              </a:r>
            </a:p>
          </p:txBody>
        </p:sp>
        <p:sp>
          <p:nvSpPr>
            <p:cNvPr id="207947" name="Rectangle 75"/>
            <p:cNvSpPr>
              <a:spLocks noChangeArrowheads="1"/>
            </p:cNvSpPr>
            <p:nvPr/>
          </p:nvSpPr>
          <p:spPr bwMode="auto">
            <a:xfrm>
              <a:off x="12" y="1108"/>
              <a:ext cx="525" cy="2391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948" name="Text Box 76"/>
            <p:cNvSpPr txBox="1">
              <a:spLocks noChangeArrowheads="1"/>
            </p:cNvSpPr>
            <p:nvPr/>
          </p:nvSpPr>
          <p:spPr bwMode="auto">
            <a:xfrm>
              <a:off x="117" y="1634"/>
              <a:ext cx="42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Data</a:t>
              </a:r>
            </a:p>
          </p:txBody>
        </p:sp>
        <p:sp>
          <p:nvSpPr>
            <p:cNvPr id="207949" name="Text Box 77"/>
            <p:cNvSpPr txBox="1">
              <a:spLocks noChangeArrowheads="1"/>
            </p:cNvSpPr>
            <p:nvPr/>
          </p:nvSpPr>
          <p:spPr bwMode="auto">
            <a:xfrm>
              <a:off x="107" y="2374"/>
              <a:ext cx="4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Valid</a:t>
              </a:r>
            </a:p>
          </p:txBody>
        </p:sp>
        <p:sp>
          <p:nvSpPr>
            <p:cNvPr id="207950" name="Text Box 78"/>
            <p:cNvSpPr txBox="1">
              <a:spLocks noChangeArrowheads="1"/>
            </p:cNvSpPr>
            <p:nvPr/>
          </p:nvSpPr>
          <p:spPr bwMode="auto">
            <a:xfrm>
              <a:off x="145" y="3152"/>
              <a:ext cx="4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Stop</a:t>
              </a:r>
            </a:p>
          </p:txBody>
        </p:sp>
      </p:grpSp>
      <p:grpSp>
        <p:nvGrpSpPr>
          <p:cNvPr id="15" name="Group 79"/>
          <p:cNvGrpSpPr>
            <a:grpSpLocks/>
          </p:cNvGrpSpPr>
          <p:nvPr/>
        </p:nvGrpSpPr>
        <p:grpSpPr bwMode="auto">
          <a:xfrm>
            <a:off x="8204200" y="1303338"/>
            <a:ext cx="996950" cy="4251325"/>
            <a:chOff x="5168" y="821"/>
            <a:chExt cx="628" cy="2678"/>
          </a:xfrm>
        </p:grpSpPr>
        <p:sp>
          <p:nvSpPr>
            <p:cNvPr id="207952" name="Rectangle 80"/>
            <p:cNvSpPr>
              <a:spLocks noChangeArrowheads="1"/>
            </p:cNvSpPr>
            <p:nvPr/>
          </p:nvSpPr>
          <p:spPr bwMode="auto">
            <a:xfrm>
              <a:off x="5223" y="1108"/>
              <a:ext cx="525" cy="2391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953" name="Text Box 81"/>
            <p:cNvSpPr txBox="1">
              <a:spLocks noChangeArrowheads="1"/>
            </p:cNvSpPr>
            <p:nvPr/>
          </p:nvSpPr>
          <p:spPr bwMode="auto">
            <a:xfrm>
              <a:off x="5168" y="821"/>
              <a:ext cx="6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receiver</a:t>
              </a:r>
            </a:p>
          </p:txBody>
        </p:sp>
        <p:sp>
          <p:nvSpPr>
            <p:cNvPr id="207954" name="Text Box 82"/>
            <p:cNvSpPr txBox="1">
              <a:spLocks noChangeArrowheads="1"/>
            </p:cNvSpPr>
            <p:nvPr/>
          </p:nvSpPr>
          <p:spPr bwMode="auto">
            <a:xfrm>
              <a:off x="5185" y="1634"/>
              <a:ext cx="42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Data</a:t>
              </a:r>
            </a:p>
          </p:txBody>
        </p:sp>
        <p:sp>
          <p:nvSpPr>
            <p:cNvPr id="207955" name="Text Box 83"/>
            <p:cNvSpPr txBox="1">
              <a:spLocks noChangeArrowheads="1"/>
            </p:cNvSpPr>
            <p:nvPr/>
          </p:nvSpPr>
          <p:spPr bwMode="auto">
            <a:xfrm>
              <a:off x="5212" y="2376"/>
              <a:ext cx="4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Valid</a:t>
              </a:r>
            </a:p>
          </p:txBody>
        </p:sp>
        <p:sp>
          <p:nvSpPr>
            <p:cNvPr id="207956" name="Text Box 84"/>
            <p:cNvSpPr txBox="1">
              <a:spLocks noChangeArrowheads="1"/>
            </p:cNvSpPr>
            <p:nvPr/>
          </p:nvSpPr>
          <p:spPr bwMode="auto">
            <a:xfrm>
              <a:off x="5213" y="3162"/>
              <a:ext cx="4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Stop</a:t>
              </a:r>
            </a:p>
          </p:txBody>
        </p:sp>
      </p:grpSp>
      <p:grpSp>
        <p:nvGrpSpPr>
          <p:cNvPr id="16" name="Group 85"/>
          <p:cNvGrpSpPr>
            <a:grpSpLocks/>
          </p:cNvGrpSpPr>
          <p:nvPr/>
        </p:nvGrpSpPr>
        <p:grpSpPr bwMode="auto">
          <a:xfrm>
            <a:off x="1687513" y="2670175"/>
            <a:ext cx="304800" cy="1441450"/>
            <a:chOff x="3357" y="1682"/>
            <a:chExt cx="192" cy="908"/>
          </a:xfrm>
        </p:grpSpPr>
        <p:sp>
          <p:nvSpPr>
            <p:cNvPr id="207958" name="Oval 86"/>
            <p:cNvSpPr>
              <a:spLocks noChangeArrowheads="1"/>
            </p:cNvSpPr>
            <p:nvPr/>
          </p:nvSpPr>
          <p:spPr bwMode="auto">
            <a:xfrm>
              <a:off x="3357" y="2399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959" name="Oval 87"/>
            <p:cNvSpPr>
              <a:spLocks noChangeArrowheads="1"/>
            </p:cNvSpPr>
            <p:nvPr/>
          </p:nvSpPr>
          <p:spPr bwMode="auto">
            <a:xfrm>
              <a:off x="3357" y="1682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07960" name="Rectangle 88"/>
          <p:cNvSpPr>
            <a:spLocks noChangeArrowheads="1"/>
          </p:cNvSpPr>
          <p:nvPr/>
        </p:nvSpPr>
        <p:spPr bwMode="auto">
          <a:xfrm>
            <a:off x="7151688" y="4965700"/>
            <a:ext cx="1138237" cy="227013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7961" name="Rectangle 89"/>
          <p:cNvSpPr>
            <a:spLocks noChangeArrowheads="1"/>
          </p:cNvSpPr>
          <p:nvPr/>
        </p:nvSpPr>
        <p:spPr bwMode="auto">
          <a:xfrm>
            <a:off x="5254625" y="4965700"/>
            <a:ext cx="1897063" cy="227013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7" name="Group 90"/>
          <p:cNvGrpSpPr>
            <a:grpSpLocks/>
          </p:cNvGrpSpPr>
          <p:nvPr/>
        </p:nvGrpSpPr>
        <p:grpSpPr bwMode="auto">
          <a:xfrm>
            <a:off x="3509963" y="2670175"/>
            <a:ext cx="304800" cy="1441450"/>
            <a:chOff x="3357" y="1682"/>
            <a:chExt cx="192" cy="908"/>
          </a:xfrm>
        </p:grpSpPr>
        <p:sp>
          <p:nvSpPr>
            <p:cNvPr id="207963" name="Oval 91"/>
            <p:cNvSpPr>
              <a:spLocks noChangeArrowheads="1"/>
            </p:cNvSpPr>
            <p:nvPr/>
          </p:nvSpPr>
          <p:spPr bwMode="auto">
            <a:xfrm>
              <a:off x="3357" y="2399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964" name="Oval 92"/>
            <p:cNvSpPr>
              <a:spLocks noChangeArrowheads="1"/>
            </p:cNvSpPr>
            <p:nvPr/>
          </p:nvSpPr>
          <p:spPr bwMode="auto">
            <a:xfrm>
              <a:off x="3357" y="1682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07965" name="Rectangle 93"/>
          <p:cNvSpPr>
            <a:spLocks noChangeArrowheads="1"/>
          </p:cNvSpPr>
          <p:nvPr/>
        </p:nvSpPr>
        <p:spPr bwMode="auto">
          <a:xfrm>
            <a:off x="852488" y="4965700"/>
            <a:ext cx="4478337" cy="227013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Freeform 2"/>
          <p:cNvSpPr>
            <a:spLocks/>
          </p:cNvSpPr>
          <p:nvPr/>
        </p:nvSpPr>
        <p:spPr bwMode="auto">
          <a:xfrm>
            <a:off x="627063" y="5054600"/>
            <a:ext cx="1289050" cy="152400"/>
          </a:xfrm>
          <a:custGeom>
            <a:avLst/>
            <a:gdLst/>
            <a:ahLst/>
            <a:cxnLst>
              <a:cxn ang="0">
                <a:pos x="812" y="0"/>
              </a:cxn>
              <a:cxn ang="0">
                <a:pos x="478" y="0"/>
              </a:cxn>
              <a:cxn ang="0">
                <a:pos x="478" y="96"/>
              </a:cxn>
              <a:cxn ang="0">
                <a:pos x="0" y="96"/>
              </a:cxn>
            </a:cxnLst>
            <a:rect l="0" t="0" r="r" b="b"/>
            <a:pathLst>
              <a:path w="812" h="96">
                <a:moveTo>
                  <a:pt x="812" y="0"/>
                </a:moveTo>
                <a:lnTo>
                  <a:pt x="478" y="0"/>
                </a:lnTo>
                <a:lnTo>
                  <a:pt x="478" y="96"/>
                </a:lnTo>
                <a:lnTo>
                  <a:pt x="0" y="96"/>
                </a:lnTo>
              </a:path>
            </a:pathLst>
          </a:custGeom>
          <a:noFill/>
          <a:ln w="28575" cmpd="sng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150100" y="3960813"/>
            <a:ext cx="911225" cy="1366837"/>
            <a:chOff x="1063" y="2495"/>
            <a:chExt cx="574" cy="861"/>
          </a:xfrm>
        </p:grpSpPr>
        <p:sp>
          <p:nvSpPr>
            <p:cNvPr id="208900" name="Line 4"/>
            <p:cNvSpPr>
              <a:spLocks noChangeShapeType="1"/>
            </p:cNvSpPr>
            <p:nvPr/>
          </p:nvSpPr>
          <p:spPr bwMode="auto">
            <a:xfrm flipV="1">
              <a:off x="1159" y="2590"/>
              <a:ext cx="0" cy="191"/>
            </a:xfrm>
            <a:prstGeom prst="line">
              <a:avLst/>
            </a:prstGeom>
            <a:noFill/>
            <a:ln w="28575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1063" y="2734"/>
              <a:ext cx="192" cy="287"/>
              <a:chOff x="1541" y="3212"/>
              <a:chExt cx="192" cy="287"/>
            </a:xfrm>
          </p:grpSpPr>
          <p:sp>
            <p:nvSpPr>
              <p:cNvPr id="208902" name="AutoShape 6"/>
              <p:cNvSpPr>
                <a:spLocks noChangeArrowheads="1"/>
              </p:cNvSpPr>
              <p:nvPr/>
            </p:nvSpPr>
            <p:spPr bwMode="auto">
              <a:xfrm>
                <a:off x="1541" y="3307"/>
                <a:ext cx="192" cy="192"/>
              </a:xfrm>
              <a:prstGeom prst="triangle">
                <a:avLst>
                  <a:gd name="adj" fmla="val 5000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8903" name="Oval 7"/>
              <p:cNvSpPr>
                <a:spLocks noChangeArrowheads="1"/>
              </p:cNvSpPr>
              <p:nvPr/>
            </p:nvSpPr>
            <p:spPr bwMode="auto">
              <a:xfrm>
                <a:off x="1589" y="3212"/>
                <a:ext cx="96" cy="95"/>
              </a:xfrm>
              <a:prstGeom prst="ellipse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08904" name="AutoShape 8"/>
            <p:cNvSpPr>
              <a:spLocks noChangeArrowheads="1"/>
            </p:cNvSpPr>
            <p:nvPr/>
          </p:nvSpPr>
          <p:spPr bwMode="auto">
            <a:xfrm flipH="1">
              <a:off x="1255" y="3021"/>
              <a:ext cx="286" cy="335"/>
            </a:xfrm>
            <a:prstGeom prst="flowChartDelay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905" name="Freeform 9"/>
            <p:cNvSpPr>
              <a:spLocks/>
            </p:cNvSpPr>
            <p:nvPr/>
          </p:nvSpPr>
          <p:spPr bwMode="auto">
            <a:xfrm>
              <a:off x="1446" y="2495"/>
              <a:ext cx="191" cy="621"/>
            </a:xfrm>
            <a:custGeom>
              <a:avLst/>
              <a:gdLst/>
              <a:ahLst/>
              <a:cxnLst>
                <a:cxn ang="0">
                  <a:pos x="191" y="0"/>
                </a:cxn>
                <a:cxn ang="0">
                  <a:pos x="191" y="621"/>
                </a:cxn>
                <a:cxn ang="0">
                  <a:pos x="0" y="621"/>
                </a:cxn>
              </a:cxnLst>
              <a:rect l="0" t="0" r="r" b="b"/>
              <a:pathLst>
                <a:path w="191" h="621">
                  <a:moveTo>
                    <a:pt x="191" y="0"/>
                  </a:moveTo>
                  <a:lnTo>
                    <a:pt x="191" y="621"/>
                  </a:lnTo>
                  <a:lnTo>
                    <a:pt x="0" y="621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8906" name="Freeform 10"/>
            <p:cNvSpPr>
              <a:spLocks/>
            </p:cNvSpPr>
            <p:nvPr/>
          </p:nvSpPr>
          <p:spPr bwMode="auto">
            <a:xfrm>
              <a:off x="1154" y="2945"/>
              <a:ext cx="143" cy="239"/>
            </a:xfrm>
            <a:custGeom>
              <a:avLst/>
              <a:gdLst/>
              <a:ahLst/>
              <a:cxnLst>
                <a:cxn ang="0">
                  <a:pos x="143" y="239"/>
                </a:cxn>
                <a:cxn ang="0">
                  <a:pos x="0" y="239"/>
                </a:cxn>
                <a:cxn ang="0">
                  <a:pos x="0" y="0"/>
                </a:cxn>
              </a:cxnLst>
              <a:rect l="0" t="0" r="r" b="b"/>
              <a:pathLst>
                <a:path w="143" h="239">
                  <a:moveTo>
                    <a:pt x="143" y="239"/>
                  </a:moveTo>
                  <a:lnTo>
                    <a:pt x="0" y="239"/>
                  </a:ln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5329238" y="3960813"/>
            <a:ext cx="911225" cy="1366837"/>
            <a:chOff x="1063" y="2495"/>
            <a:chExt cx="574" cy="861"/>
          </a:xfrm>
        </p:grpSpPr>
        <p:sp>
          <p:nvSpPr>
            <p:cNvPr id="208908" name="Line 12"/>
            <p:cNvSpPr>
              <a:spLocks noChangeShapeType="1"/>
            </p:cNvSpPr>
            <p:nvPr/>
          </p:nvSpPr>
          <p:spPr bwMode="auto">
            <a:xfrm flipV="1">
              <a:off x="1159" y="2590"/>
              <a:ext cx="0" cy="191"/>
            </a:xfrm>
            <a:prstGeom prst="line">
              <a:avLst/>
            </a:prstGeom>
            <a:noFill/>
            <a:ln w="28575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5" name="Group 13"/>
            <p:cNvGrpSpPr>
              <a:grpSpLocks/>
            </p:cNvGrpSpPr>
            <p:nvPr/>
          </p:nvGrpSpPr>
          <p:grpSpPr bwMode="auto">
            <a:xfrm>
              <a:off x="1063" y="2734"/>
              <a:ext cx="192" cy="287"/>
              <a:chOff x="1541" y="3212"/>
              <a:chExt cx="192" cy="287"/>
            </a:xfrm>
          </p:grpSpPr>
          <p:sp>
            <p:nvSpPr>
              <p:cNvPr id="208910" name="AutoShape 14"/>
              <p:cNvSpPr>
                <a:spLocks noChangeArrowheads="1"/>
              </p:cNvSpPr>
              <p:nvPr/>
            </p:nvSpPr>
            <p:spPr bwMode="auto">
              <a:xfrm>
                <a:off x="1541" y="3307"/>
                <a:ext cx="192" cy="192"/>
              </a:xfrm>
              <a:prstGeom prst="triangle">
                <a:avLst>
                  <a:gd name="adj" fmla="val 5000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8911" name="Oval 15"/>
              <p:cNvSpPr>
                <a:spLocks noChangeArrowheads="1"/>
              </p:cNvSpPr>
              <p:nvPr/>
            </p:nvSpPr>
            <p:spPr bwMode="auto">
              <a:xfrm>
                <a:off x="1589" y="3212"/>
                <a:ext cx="96" cy="95"/>
              </a:xfrm>
              <a:prstGeom prst="ellipse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08912" name="AutoShape 16"/>
            <p:cNvSpPr>
              <a:spLocks noChangeArrowheads="1"/>
            </p:cNvSpPr>
            <p:nvPr/>
          </p:nvSpPr>
          <p:spPr bwMode="auto">
            <a:xfrm flipH="1">
              <a:off x="1255" y="3021"/>
              <a:ext cx="286" cy="335"/>
            </a:xfrm>
            <a:prstGeom prst="flowChartDelay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913" name="Freeform 17"/>
            <p:cNvSpPr>
              <a:spLocks/>
            </p:cNvSpPr>
            <p:nvPr/>
          </p:nvSpPr>
          <p:spPr bwMode="auto">
            <a:xfrm>
              <a:off x="1446" y="2495"/>
              <a:ext cx="191" cy="621"/>
            </a:xfrm>
            <a:custGeom>
              <a:avLst/>
              <a:gdLst/>
              <a:ahLst/>
              <a:cxnLst>
                <a:cxn ang="0">
                  <a:pos x="191" y="0"/>
                </a:cxn>
                <a:cxn ang="0">
                  <a:pos x="191" y="621"/>
                </a:cxn>
                <a:cxn ang="0">
                  <a:pos x="0" y="621"/>
                </a:cxn>
              </a:cxnLst>
              <a:rect l="0" t="0" r="r" b="b"/>
              <a:pathLst>
                <a:path w="191" h="621">
                  <a:moveTo>
                    <a:pt x="191" y="0"/>
                  </a:moveTo>
                  <a:lnTo>
                    <a:pt x="191" y="621"/>
                  </a:lnTo>
                  <a:lnTo>
                    <a:pt x="0" y="621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8914" name="Freeform 18"/>
            <p:cNvSpPr>
              <a:spLocks/>
            </p:cNvSpPr>
            <p:nvPr/>
          </p:nvSpPr>
          <p:spPr bwMode="auto">
            <a:xfrm>
              <a:off x="1154" y="2945"/>
              <a:ext cx="143" cy="239"/>
            </a:xfrm>
            <a:custGeom>
              <a:avLst/>
              <a:gdLst/>
              <a:ahLst/>
              <a:cxnLst>
                <a:cxn ang="0">
                  <a:pos x="143" y="239"/>
                </a:cxn>
                <a:cxn ang="0">
                  <a:pos x="0" y="239"/>
                </a:cxn>
                <a:cxn ang="0">
                  <a:pos x="0" y="0"/>
                </a:cxn>
              </a:cxnLst>
              <a:rect l="0" t="0" r="r" b="b"/>
              <a:pathLst>
                <a:path w="143" h="239">
                  <a:moveTo>
                    <a:pt x="143" y="239"/>
                  </a:moveTo>
                  <a:lnTo>
                    <a:pt x="0" y="239"/>
                  </a:ln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19"/>
          <p:cNvGrpSpPr>
            <a:grpSpLocks/>
          </p:cNvGrpSpPr>
          <p:nvPr/>
        </p:nvGrpSpPr>
        <p:grpSpPr bwMode="auto">
          <a:xfrm>
            <a:off x="3508375" y="3960813"/>
            <a:ext cx="911225" cy="1366837"/>
            <a:chOff x="1063" y="2495"/>
            <a:chExt cx="574" cy="861"/>
          </a:xfrm>
        </p:grpSpPr>
        <p:sp>
          <p:nvSpPr>
            <p:cNvPr id="208916" name="Line 20"/>
            <p:cNvSpPr>
              <a:spLocks noChangeShapeType="1"/>
            </p:cNvSpPr>
            <p:nvPr/>
          </p:nvSpPr>
          <p:spPr bwMode="auto">
            <a:xfrm flipV="1">
              <a:off x="1159" y="2590"/>
              <a:ext cx="0" cy="191"/>
            </a:xfrm>
            <a:prstGeom prst="line">
              <a:avLst/>
            </a:prstGeom>
            <a:noFill/>
            <a:ln w="28575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7" name="Group 21"/>
            <p:cNvGrpSpPr>
              <a:grpSpLocks/>
            </p:cNvGrpSpPr>
            <p:nvPr/>
          </p:nvGrpSpPr>
          <p:grpSpPr bwMode="auto">
            <a:xfrm>
              <a:off x="1063" y="2734"/>
              <a:ext cx="192" cy="287"/>
              <a:chOff x="1541" y="3212"/>
              <a:chExt cx="192" cy="287"/>
            </a:xfrm>
          </p:grpSpPr>
          <p:sp>
            <p:nvSpPr>
              <p:cNvPr id="208918" name="AutoShape 22"/>
              <p:cNvSpPr>
                <a:spLocks noChangeArrowheads="1"/>
              </p:cNvSpPr>
              <p:nvPr/>
            </p:nvSpPr>
            <p:spPr bwMode="auto">
              <a:xfrm>
                <a:off x="1541" y="3307"/>
                <a:ext cx="192" cy="192"/>
              </a:xfrm>
              <a:prstGeom prst="triangle">
                <a:avLst>
                  <a:gd name="adj" fmla="val 5000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8919" name="Oval 23"/>
              <p:cNvSpPr>
                <a:spLocks noChangeArrowheads="1"/>
              </p:cNvSpPr>
              <p:nvPr/>
            </p:nvSpPr>
            <p:spPr bwMode="auto">
              <a:xfrm>
                <a:off x="1589" y="3212"/>
                <a:ext cx="96" cy="95"/>
              </a:xfrm>
              <a:prstGeom prst="ellipse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08920" name="AutoShape 24"/>
            <p:cNvSpPr>
              <a:spLocks noChangeArrowheads="1"/>
            </p:cNvSpPr>
            <p:nvPr/>
          </p:nvSpPr>
          <p:spPr bwMode="auto">
            <a:xfrm flipH="1">
              <a:off x="1255" y="3021"/>
              <a:ext cx="286" cy="335"/>
            </a:xfrm>
            <a:prstGeom prst="flowChartDelay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921" name="Freeform 25"/>
            <p:cNvSpPr>
              <a:spLocks/>
            </p:cNvSpPr>
            <p:nvPr/>
          </p:nvSpPr>
          <p:spPr bwMode="auto">
            <a:xfrm>
              <a:off x="1446" y="2495"/>
              <a:ext cx="191" cy="621"/>
            </a:xfrm>
            <a:custGeom>
              <a:avLst/>
              <a:gdLst/>
              <a:ahLst/>
              <a:cxnLst>
                <a:cxn ang="0">
                  <a:pos x="191" y="0"/>
                </a:cxn>
                <a:cxn ang="0">
                  <a:pos x="191" y="621"/>
                </a:cxn>
                <a:cxn ang="0">
                  <a:pos x="0" y="621"/>
                </a:cxn>
              </a:cxnLst>
              <a:rect l="0" t="0" r="r" b="b"/>
              <a:pathLst>
                <a:path w="191" h="621">
                  <a:moveTo>
                    <a:pt x="191" y="0"/>
                  </a:moveTo>
                  <a:lnTo>
                    <a:pt x="191" y="621"/>
                  </a:lnTo>
                  <a:lnTo>
                    <a:pt x="0" y="621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8922" name="Freeform 26"/>
            <p:cNvSpPr>
              <a:spLocks/>
            </p:cNvSpPr>
            <p:nvPr/>
          </p:nvSpPr>
          <p:spPr bwMode="auto">
            <a:xfrm>
              <a:off x="1154" y="2945"/>
              <a:ext cx="143" cy="239"/>
            </a:xfrm>
            <a:custGeom>
              <a:avLst/>
              <a:gdLst/>
              <a:ahLst/>
              <a:cxnLst>
                <a:cxn ang="0">
                  <a:pos x="143" y="239"/>
                </a:cxn>
                <a:cxn ang="0">
                  <a:pos x="0" y="239"/>
                </a:cxn>
                <a:cxn ang="0">
                  <a:pos x="0" y="0"/>
                </a:cxn>
              </a:cxnLst>
              <a:rect l="0" t="0" r="r" b="b"/>
              <a:pathLst>
                <a:path w="143" h="239">
                  <a:moveTo>
                    <a:pt x="143" y="239"/>
                  </a:moveTo>
                  <a:lnTo>
                    <a:pt x="0" y="239"/>
                  </a:ln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27"/>
          <p:cNvGrpSpPr>
            <a:grpSpLocks/>
          </p:cNvGrpSpPr>
          <p:nvPr/>
        </p:nvGrpSpPr>
        <p:grpSpPr bwMode="auto">
          <a:xfrm>
            <a:off x="1687513" y="3960813"/>
            <a:ext cx="911225" cy="1366837"/>
            <a:chOff x="1063" y="2495"/>
            <a:chExt cx="574" cy="861"/>
          </a:xfrm>
        </p:grpSpPr>
        <p:sp>
          <p:nvSpPr>
            <p:cNvPr id="208924" name="Line 28"/>
            <p:cNvSpPr>
              <a:spLocks noChangeShapeType="1"/>
            </p:cNvSpPr>
            <p:nvPr/>
          </p:nvSpPr>
          <p:spPr bwMode="auto">
            <a:xfrm flipV="1">
              <a:off x="1159" y="2590"/>
              <a:ext cx="0" cy="191"/>
            </a:xfrm>
            <a:prstGeom prst="line">
              <a:avLst/>
            </a:prstGeom>
            <a:noFill/>
            <a:ln w="28575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29"/>
            <p:cNvGrpSpPr>
              <a:grpSpLocks/>
            </p:cNvGrpSpPr>
            <p:nvPr/>
          </p:nvGrpSpPr>
          <p:grpSpPr bwMode="auto">
            <a:xfrm>
              <a:off x="1063" y="2734"/>
              <a:ext cx="192" cy="287"/>
              <a:chOff x="1541" y="3212"/>
              <a:chExt cx="192" cy="287"/>
            </a:xfrm>
          </p:grpSpPr>
          <p:sp>
            <p:nvSpPr>
              <p:cNvPr id="208926" name="AutoShape 30"/>
              <p:cNvSpPr>
                <a:spLocks noChangeArrowheads="1"/>
              </p:cNvSpPr>
              <p:nvPr/>
            </p:nvSpPr>
            <p:spPr bwMode="auto">
              <a:xfrm>
                <a:off x="1541" y="3307"/>
                <a:ext cx="192" cy="192"/>
              </a:xfrm>
              <a:prstGeom prst="triangle">
                <a:avLst>
                  <a:gd name="adj" fmla="val 5000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8927" name="Oval 31"/>
              <p:cNvSpPr>
                <a:spLocks noChangeArrowheads="1"/>
              </p:cNvSpPr>
              <p:nvPr/>
            </p:nvSpPr>
            <p:spPr bwMode="auto">
              <a:xfrm>
                <a:off x="1589" y="3212"/>
                <a:ext cx="96" cy="95"/>
              </a:xfrm>
              <a:prstGeom prst="ellipse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08928" name="AutoShape 32"/>
            <p:cNvSpPr>
              <a:spLocks noChangeArrowheads="1"/>
            </p:cNvSpPr>
            <p:nvPr/>
          </p:nvSpPr>
          <p:spPr bwMode="auto">
            <a:xfrm flipH="1">
              <a:off x="1255" y="3021"/>
              <a:ext cx="286" cy="335"/>
            </a:xfrm>
            <a:prstGeom prst="flowChartDelay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929" name="Freeform 33"/>
            <p:cNvSpPr>
              <a:spLocks/>
            </p:cNvSpPr>
            <p:nvPr/>
          </p:nvSpPr>
          <p:spPr bwMode="auto">
            <a:xfrm>
              <a:off x="1446" y="2495"/>
              <a:ext cx="191" cy="621"/>
            </a:xfrm>
            <a:custGeom>
              <a:avLst/>
              <a:gdLst/>
              <a:ahLst/>
              <a:cxnLst>
                <a:cxn ang="0">
                  <a:pos x="191" y="0"/>
                </a:cxn>
                <a:cxn ang="0">
                  <a:pos x="191" y="621"/>
                </a:cxn>
                <a:cxn ang="0">
                  <a:pos x="0" y="621"/>
                </a:cxn>
              </a:cxnLst>
              <a:rect l="0" t="0" r="r" b="b"/>
              <a:pathLst>
                <a:path w="191" h="621">
                  <a:moveTo>
                    <a:pt x="191" y="0"/>
                  </a:moveTo>
                  <a:lnTo>
                    <a:pt x="191" y="621"/>
                  </a:lnTo>
                  <a:lnTo>
                    <a:pt x="0" y="621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8930" name="Freeform 34"/>
            <p:cNvSpPr>
              <a:spLocks/>
            </p:cNvSpPr>
            <p:nvPr/>
          </p:nvSpPr>
          <p:spPr bwMode="auto">
            <a:xfrm>
              <a:off x="1154" y="2945"/>
              <a:ext cx="143" cy="239"/>
            </a:xfrm>
            <a:custGeom>
              <a:avLst/>
              <a:gdLst/>
              <a:ahLst/>
              <a:cxnLst>
                <a:cxn ang="0">
                  <a:pos x="143" y="239"/>
                </a:cxn>
                <a:cxn ang="0">
                  <a:pos x="0" y="239"/>
                </a:cxn>
                <a:cxn ang="0">
                  <a:pos x="0" y="0"/>
                </a:cxn>
              </a:cxnLst>
              <a:rect l="0" t="0" r="r" b="b"/>
              <a:pathLst>
                <a:path w="143" h="239">
                  <a:moveTo>
                    <a:pt x="143" y="239"/>
                  </a:moveTo>
                  <a:lnTo>
                    <a:pt x="0" y="239"/>
                  </a:ln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8931" name="AutoShape 35"/>
          <p:cNvSpPr>
            <a:spLocks noChangeArrowheads="1"/>
          </p:cNvSpPr>
          <p:nvPr/>
        </p:nvSpPr>
        <p:spPr bwMode="auto">
          <a:xfrm>
            <a:off x="852488" y="2706688"/>
            <a:ext cx="762000" cy="227012"/>
          </a:xfrm>
          <a:prstGeom prst="rightArrow">
            <a:avLst>
              <a:gd name="adj1" fmla="val 29167"/>
              <a:gd name="adj2" fmla="val 48345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8932" name="Rectangle 3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Stop bit</a:t>
            </a:r>
          </a:p>
        </p:txBody>
      </p:sp>
      <p:sp>
        <p:nvSpPr>
          <p:cNvPr id="208933" name="AutoShape 37"/>
          <p:cNvSpPr>
            <a:spLocks noChangeArrowheads="1"/>
          </p:cNvSpPr>
          <p:nvPr/>
        </p:nvSpPr>
        <p:spPr bwMode="auto">
          <a:xfrm>
            <a:off x="2066925" y="2709863"/>
            <a:ext cx="1366838" cy="227012"/>
          </a:xfrm>
          <a:prstGeom prst="rightArrow">
            <a:avLst>
              <a:gd name="adj1" fmla="val 29167"/>
              <a:gd name="adj2" fmla="val 86719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8934" name="AutoShape 38"/>
          <p:cNvSpPr>
            <a:spLocks noChangeArrowheads="1"/>
          </p:cNvSpPr>
          <p:nvPr/>
        </p:nvSpPr>
        <p:spPr bwMode="auto">
          <a:xfrm>
            <a:off x="3887788" y="2709863"/>
            <a:ext cx="1366837" cy="227012"/>
          </a:xfrm>
          <a:prstGeom prst="rightArrow">
            <a:avLst>
              <a:gd name="adj1" fmla="val 29167"/>
              <a:gd name="adj2" fmla="val 86719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8935" name="AutoShape 39"/>
          <p:cNvSpPr>
            <a:spLocks noChangeArrowheads="1"/>
          </p:cNvSpPr>
          <p:nvPr/>
        </p:nvSpPr>
        <p:spPr bwMode="auto">
          <a:xfrm>
            <a:off x="5708650" y="2709863"/>
            <a:ext cx="1366838" cy="227012"/>
          </a:xfrm>
          <a:prstGeom prst="rightArrow">
            <a:avLst>
              <a:gd name="adj1" fmla="val 29167"/>
              <a:gd name="adj2" fmla="val 86719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8936" name="AutoShape 40"/>
          <p:cNvSpPr>
            <a:spLocks noChangeArrowheads="1"/>
          </p:cNvSpPr>
          <p:nvPr/>
        </p:nvSpPr>
        <p:spPr bwMode="auto">
          <a:xfrm>
            <a:off x="7529513" y="2709863"/>
            <a:ext cx="762000" cy="227012"/>
          </a:xfrm>
          <a:prstGeom prst="rightArrow">
            <a:avLst>
              <a:gd name="adj1" fmla="val 29167"/>
              <a:gd name="adj2" fmla="val 48345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8937" name="Rectangle 41"/>
          <p:cNvSpPr>
            <a:spLocks noChangeArrowheads="1"/>
          </p:cNvSpPr>
          <p:nvPr/>
        </p:nvSpPr>
        <p:spPr bwMode="auto">
          <a:xfrm>
            <a:off x="3435350" y="1911350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8938" name="Rectangle 42"/>
          <p:cNvSpPr>
            <a:spLocks noChangeArrowheads="1"/>
          </p:cNvSpPr>
          <p:nvPr/>
        </p:nvSpPr>
        <p:spPr bwMode="auto">
          <a:xfrm>
            <a:off x="5257800" y="1912938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8939" name="Rectangle 43"/>
          <p:cNvSpPr>
            <a:spLocks noChangeArrowheads="1"/>
          </p:cNvSpPr>
          <p:nvPr/>
        </p:nvSpPr>
        <p:spPr bwMode="auto">
          <a:xfrm>
            <a:off x="7080250" y="1914525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8940" name="Rectangle 44"/>
          <p:cNvSpPr>
            <a:spLocks noChangeArrowheads="1"/>
          </p:cNvSpPr>
          <p:nvPr/>
        </p:nvSpPr>
        <p:spPr bwMode="auto">
          <a:xfrm>
            <a:off x="1612900" y="1909763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8941" name="Rectangle 45"/>
          <p:cNvSpPr>
            <a:spLocks noChangeArrowheads="1"/>
          </p:cNvSpPr>
          <p:nvPr/>
        </p:nvSpPr>
        <p:spPr bwMode="auto">
          <a:xfrm>
            <a:off x="1612900" y="3732213"/>
            <a:ext cx="454025" cy="455612"/>
          </a:xfrm>
          <a:prstGeom prst="rect">
            <a:avLst/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8942" name="Rectangle 46"/>
          <p:cNvSpPr>
            <a:spLocks noChangeArrowheads="1"/>
          </p:cNvSpPr>
          <p:nvPr/>
        </p:nvSpPr>
        <p:spPr bwMode="auto">
          <a:xfrm>
            <a:off x="3435350" y="3732213"/>
            <a:ext cx="454025" cy="455612"/>
          </a:xfrm>
          <a:prstGeom prst="rect">
            <a:avLst/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8943" name="Rectangle 47"/>
          <p:cNvSpPr>
            <a:spLocks noChangeArrowheads="1"/>
          </p:cNvSpPr>
          <p:nvPr/>
        </p:nvSpPr>
        <p:spPr bwMode="auto">
          <a:xfrm>
            <a:off x="5257800" y="3732213"/>
            <a:ext cx="454025" cy="455612"/>
          </a:xfrm>
          <a:prstGeom prst="rect">
            <a:avLst/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8944" name="Rectangle 48"/>
          <p:cNvSpPr>
            <a:spLocks noChangeArrowheads="1"/>
          </p:cNvSpPr>
          <p:nvPr/>
        </p:nvSpPr>
        <p:spPr bwMode="auto">
          <a:xfrm>
            <a:off x="7080250" y="3732213"/>
            <a:ext cx="454025" cy="455612"/>
          </a:xfrm>
          <a:prstGeom prst="rect">
            <a:avLst/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8945" name="Line 49"/>
          <p:cNvSpPr>
            <a:spLocks noChangeShapeType="1"/>
          </p:cNvSpPr>
          <p:nvPr/>
        </p:nvSpPr>
        <p:spPr bwMode="auto">
          <a:xfrm>
            <a:off x="852488" y="3960813"/>
            <a:ext cx="7604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8946" name="Line 50"/>
          <p:cNvSpPr>
            <a:spLocks noChangeShapeType="1"/>
          </p:cNvSpPr>
          <p:nvPr/>
        </p:nvSpPr>
        <p:spPr bwMode="auto">
          <a:xfrm>
            <a:off x="2065338" y="3960813"/>
            <a:ext cx="13684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8947" name="Line 51"/>
          <p:cNvSpPr>
            <a:spLocks noChangeShapeType="1"/>
          </p:cNvSpPr>
          <p:nvPr/>
        </p:nvSpPr>
        <p:spPr bwMode="auto">
          <a:xfrm>
            <a:off x="3886200" y="3960813"/>
            <a:ext cx="13684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8948" name="Line 52"/>
          <p:cNvSpPr>
            <a:spLocks noChangeShapeType="1"/>
          </p:cNvSpPr>
          <p:nvPr/>
        </p:nvSpPr>
        <p:spPr bwMode="auto">
          <a:xfrm>
            <a:off x="5707063" y="3960813"/>
            <a:ext cx="13684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8949" name="Line 53"/>
          <p:cNvSpPr>
            <a:spLocks noChangeShapeType="1"/>
          </p:cNvSpPr>
          <p:nvPr/>
        </p:nvSpPr>
        <p:spPr bwMode="auto">
          <a:xfrm>
            <a:off x="7527925" y="3960813"/>
            <a:ext cx="7635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8950" name="Freeform 54"/>
          <p:cNvSpPr>
            <a:spLocks/>
          </p:cNvSpPr>
          <p:nvPr/>
        </p:nvSpPr>
        <p:spPr bwMode="auto">
          <a:xfrm>
            <a:off x="2371725" y="5054600"/>
            <a:ext cx="1289050" cy="152400"/>
          </a:xfrm>
          <a:custGeom>
            <a:avLst/>
            <a:gdLst/>
            <a:ahLst/>
            <a:cxnLst>
              <a:cxn ang="0">
                <a:pos x="812" y="0"/>
              </a:cxn>
              <a:cxn ang="0">
                <a:pos x="478" y="0"/>
              </a:cxn>
              <a:cxn ang="0">
                <a:pos x="478" y="96"/>
              </a:cxn>
              <a:cxn ang="0">
                <a:pos x="0" y="96"/>
              </a:cxn>
            </a:cxnLst>
            <a:rect l="0" t="0" r="r" b="b"/>
            <a:pathLst>
              <a:path w="812" h="96">
                <a:moveTo>
                  <a:pt x="812" y="0"/>
                </a:moveTo>
                <a:lnTo>
                  <a:pt x="478" y="0"/>
                </a:lnTo>
                <a:lnTo>
                  <a:pt x="478" y="96"/>
                </a:lnTo>
                <a:lnTo>
                  <a:pt x="0" y="96"/>
                </a:lnTo>
              </a:path>
            </a:pathLst>
          </a:custGeom>
          <a:noFill/>
          <a:ln w="28575" cmpd="sng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8951" name="Freeform 55"/>
          <p:cNvSpPr>
            <a:spLocks/>
          </p:cNvSpPr>
          <p:nvPr/>
        </p:nvSpPr>
        <p:spPr bwMode="auto">
          <a:xfrm>
            <a:off x="4260850" y="5054600"/>
            <a:ext cx="1289050" cy="152400"/>
          </a:xfrm>
          <a:custGeom>
            <a:avLst/>
            <a:gdLst/>
            <a:ahLst/>
            <a:cxnLst>
              <a:cxn ang="0">
                <a:pos x="812" y="0"/>
              </a:cxn>
              <a:cxn ang="0">
                <a:pos x="478" y="0"/>
              </a:cxn>
              <a:cxn ang="0">
                <a:pos x="478" y="96"/>
              </a:cxn>
              <a:cxn ang="0">
                <a:pos x="0" y="96"/>
              </a:cxn>
            </a:cxnLst>
            <a:rect l="0" t="0" r="r" b="b"/>
            <a:pathLst>
              <a:path w="812" h="96">
                <a:moveTo>
                  <a:pt x="812" y="0"/>
                </a:moveTo>
                <a:lnTo>
                  <a:pt x="478" y="0"/>
                </a:lnTo>
                <a:lnTo>
                  <a:pt x="478" y="96"/>
                </a:lnTo>
                <a:lnTo>
                  <a:pt x="0" y="96"/>
                </a:lnTo>
              </a:path>
            </a:pathLst>
          </a:custGeom>
          <a:noFill/>
          <a:ln w="28575" cmpd="sng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8952" name="Freeform 56"/>
          <p:cNvSpPr>
            <a:spLocks/>
          </p:cNvSpPr>
          <p:nvPr/>
        </p:nvSpPr>
        <p:spPr bwMode="auto">
          <a:xfrm>
            <a:off x="6089650" y="5054600"/>
            <a:ext cx="1289050" cy="152400"/>
          </a:xfrm>
          <a:custGeom>
            <a:avLst/>
            <a:gdLst/>
            <a:ahLst/>
            <a:cxnLst>
              <a:cxn ang="0">
                <a:pos x="812" y="0"/>
              </a:cxn>
              <a:cxn ang="0">
                <a:pos x="478" y="0"/>
              </a:cxn>
              <a:cxn ang="0">
                <a:pos x="478" y="96"/>
              </a:cxn>
              <a:cxn ang="0">
                <a:pos x="0" y="96"/>
              </a:cxn>
            </a:cxnLst>
            <a:rect l="0" t="0" r="r" b="b"/>
            <a:pathLst>
              <a:path w="812" h="96">
                <a:moveTo>
                  <a:pt x="812" y="0"/>
                </a:moveTo>
                <a:lnTo>
                  <a:pt x="478" y="0"/>
                </a:lnTo>
                <a:lnTo>
                  <a:pt x="478" y="96"/>
                </a:lnTo>
                <a:lnTo>
                  <a:pt x="0" y="96"/>
                </a:lnTo>
              </a:path>
            </a:pathLst>
          </a:custGeom>
          <a:noFill/>
          <a:ln w="28575" cmpd="sng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10" name="Group 57"/>
          <p:cNvGrpSpPr>
            <a:grpSpLocks/>
          </p:cNvGrpSpPr>
          <p:nvPr/>
        </p:nvGrpSpPr>
        <p:grpSpPr bwMode="auto">
          <a:xfrm>
            <a:off x="7151688" y="2670175"/>
            <a:ext cx="304800" cy="1441450"/>
            <a:chOff x="3357" y="1682"/>
            <a:chExt cx="192" cy="908"/>
          </a:xfrm>
        </p:grpSpPr>
        <p:sp>
          <p:nvSpPr>
            <p:cNvPr id="208954" name="Oval 58"/>
            <p:cNvSpPr>
              <a:spLocks noChangeArrowheads="1"/>
            </p:cNvSpPr>
            <p:nvPr/>
          </p:nvSpPr>
          <p:spPr bwMode="auto">
            <a:xfrm>
              <a:off x="3357" y="2399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955" name="Oval 59"/>
            <p:cNvSpPr>
              <a:spLocks noChangeArrowheads="1"/>
            </p:cNvSpPr>
            <p:nvPr/>
          </p:nvSpPr>
          <p:spPr bwMode="auto">
            <a:xfrm>
              <a:off x="3357" y="1682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1" name="Group 60"/>
          <p:cNvGrpSpPr>
            <a:grpSpLocks/>
          </p:cNvGrpSpPr>
          <p:nvPr/>
        </p:nvGrpSpPr>
        <p:grpSpPr bwMode="auto">
          <a:xfrm>
            <a:off x="5329238" y="2670175"/>
            <a:ext cx="304800" cy="1441450"/>
            <a:chOff x="3357" y="1682"/>
            <a:chExt cx="192" cy="908"/>
          </a:xfrm>
        </p:grpSpPr>
        <p:sp>
          <p:nvSpPr>
            <p:cNvPr id="208957" name="Oval 61"/>
            <p:cNvSpPr>
              <a:spLocks noChangeArrowheads="1"/>
            </p:cNvSpPr>
            <p:nvPr/>
          </p:nvSpPr>
          <p:spPr bwMode="auto">
            <a:xfrm>
              <a:off x="3357" y="2399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958" name="Oval 62"/>
            <p:cNvSpPr>
              <a:spLocks noChangeArrowheads="1"/>
            </p:cNvSpPr>
            <p:nvPr/>
          </p:nvSpPr>
          <p:spPr bwMode="auto">
            <a:xfrm>
              <a:off x="3357" y="1682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2" name="Group 63"/>
          <p:cNvGrpSpPr>
            <a:grpSpLocks/>
          </p:cNvGrpSpPr>
          <p:nvPr/>
        </p:nvGrpSpPr>
        <p:grpSpPr bwMode="auto">
          <a:xfrm>
            <a:off x="473075" y="2670175"/>
            <a:ext cx="304800" cy="1441450"/>
            <a:chOff x="3357" y="1682"/>
            <a:chExt cx="192" cy="908"/>
          </a:xfrm>
        </p:grpSpPr>
        <p:sp>
          <p:nvSpPr>
            <p:cNvPr id="208960" name="Oval 64"/>
            <p:cNvSpPr>
              <a:spLocks noChangeArrowheads="1"/>
            </p:cNvSpPr>
            <p:nvPr/>
          </p:nvSpPr>
          <p:spPr bwMode="auto">
            <a:xfrm>
              <a:off x="3357" y="2399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961" name="Oval 65"/>
            <p:cNvSpPr>
              <a:spLocks noChangeArrowheads="1"/>
            </p:cNvSpPr>
            <p:nvPr/>
          </p:nvSpPr>
          <p:spPr bwMode="auto">
            <a:xfrm>
              <a:off x="3357" y="1682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08962" name="Line 66"/>
          <p:cNvSpPr>
            <a:spLocks noChangeShapeType="1"/>
          </p:cNvSpPr>
          <p:nvPr/>
        </p:nvSpPr>
        <p:spPr bwMode="auto">
          <a:xfrm>
            <a:off x="7835900" y="5207000"/>
            <a:ext cx="531813" cy="0"/>
          </a:xfrm>
          <a:prstGeom prst="line">
            <a:avLst/>
          </a:prstGeom>
          <a:noFill/>
          <a:ln w="28575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13" name="Group 67"/>
          <p:cNvGrpSpPr>
            <a:grpSpLocks/>
          </p:cNvGrpSpPr>
          <p:nvPr/>
        </p:nvGrpSpPr>
        <p:grpSpPr bwMode="auto">
          <a:xfrm>
            <a:off x="1655763" y="5175250"/>
            <a:ext cx="6610350" cy="457200"/>
            <a:chOff x="1043" y="3260"/>
            <a:chExt cx="4164" cy="288"/>
          </a:xfrm>
        </p:grpSpPr>
        <p:sp>
          <p:nvSpPr>
            <p:cNvPr id="208964" name="Text Box 68"/>
            <p:cNvSpPr txBox="1">
              <a:spLocks noChangeArrowheads="1"/>
            </p:cNvSpPr>
            <p:nvPr/>
          </p:nvSpPr>
          <p:spPr bwMode="auto">
            <a:xfrm>
              <a:off x="4984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0</a:t>
              </a:r>
            </a:p>
          </p:txBody>
        </p:sp>
        <p:sp>
          <p:nvSpPr>
            <p:cNvPr id="208965" name="Text Box 69"/>
            <p:cNvSpPr txBox="1">
              <a:spLocks noChangeArrowheads="1"/>
            </p:cNvSpPr>
            <p:nvPr/>
          </p:nvSpPr>
          <p:spPr bwMode="auto">
            <a:xfrm>
              <a:off x="4474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0</a:t>
              </a:r>
            </a:p>
          </p:txBody>
        </p:sp>
        <p:sp>
          <p:nvSpPr>
            <p:cNvPr id="208966" name="Text Box 70"/>
            <p:cNvSpPr txBox="1">
              <a:spLocks noChangeArrowheads="1"/>
            </p:cNvSpPr>
            <p:nvPr/>
          </p:nvSpPr>
          <p:spPr bwMode="auto">
            <a:xfrm>
              <a:off x="3338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0</a:t>
              </a:r>
            </a:p>
          </p:txBody>
        </p:sp>
        <p:sp>
          <p:nvSpPr>
            <p:cNvPr id="208967" name="Text Box 71"/>
            <p:cNvSpPr txBox="1">
              <a:spLocks noChangeArrowheads="1"/>
            </p:cNvSpPr>
            <p:nvPr/>
          </p:nvSpPr>
          <p:spPr bwMode="auto">
            <a:xfrm>
              <a:off x="2191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0</a:t>
              </a:r>
            </a:p>
          </p:txBody>
        </p:sp>
        <p:sp>
          <p:nvSpPr>
            <p:cNvPr id="208968" name="Text Box 72"/>
            <p:cNvSpPr txBox="1">
              <a:spLocks noChangeArrowheads="1"/>
            </p:cNvSpPr>
            <p:nvPr/>
          </p:nvSpPr>
          <p:spPr bwMode="auto">
            <a:xfrm>
              <a:off x="1043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0</a:t>
              </a:r>
            </a:p>
          </p:txBody>
        </p:sp>
      </p:grpSp>
      <p:grpSp>
        <p:nvGrpSpPr>
          <p:cNvPr id="14" name="Group 73"/>
          <p:cNvGrpSpPr>
            <a:grpSpLocks/>
          </p:cNvGrpSpPr>
          <p:nvPr/>
        </p:nvGrpSpPr>
        <p:grpSpPr bwMode="auto">
          <a:xfrm>
            <a:off x="0" y="1303338"/>
            <a:ext cx="884238" cy="4251325"/>
            <a:chOff x="0" y="821"/>
            <a:chExt cx="557" cy="2678"/>
          </a:xfrm>
        </p:grpSpPr>
        <p:sp>
          <p:nvSpPr>
            <p:cNvPr id="208970" name="Text Box 74"/>
            <p:cNvSpPr txBox="1">
              <a:spLocks noChangeArrowheads="1"/>
            </p:cNvSpPr>
            <p:nvPr/>
          </p:nvSpPr>
          <p:spPr bwMode="auto">
            <a:xfrm>
              <a:off x="0" y="821"/>
              <a:ext cx="55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sender</a:t>
              </a:r>
            </a:p>
          </p:txBody>
        </p:sp>
        <p:sp>
          <p:nvSpPr>
            <p:cNvPr id="208971" name="Rectangle 75"/>
            <p:cNvSpPr>
              <a:spLocks noChangeArrowheads="1"/>
            </p:cNvSpPr>
            <p:nvPr/>
          </p:nvSpPr>
          <p:spPr bwMode="auto">
            <a:xfrm>
              <a:off x="12" y="1108"/>
              <a:ext cx="525" cy="2391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972" name="Text Box 76"/>
            <p:cNvSpPr txBox="1">
              <a:spLocks noChangeArrowheads="1"/>
            </p:cNvSpPr>
            <p:nvPr/>
          </p:nvSpPr>
          <p:spPr bwMode="auto">
            <a:xfrm>
              <a:off x="117" y="1634"/>
              <a:ext cx="42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Data</a:t>
              </a:r>
            </a:p>
          </p:txBody>
        </p:sp>
        <p:sp>
          <p:nvSpPr>
            <p:cNvPr id="208973" name="Text Box 77"/>
            <p:cNvSpPr txBox="1">
              <a:spLocks noChangeArrowheads="1"/>
            </p:cNvSpPr>
            <p:nvPr/>
          </p:nvSpPr>
          <p:spPr bwMode="auto">
            <a:xfrm>
              <a:off x="107" y="2374"/>
              <a:ext cx="4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Valid</a:t>
              </a:r>
            </a:p>
          </p:txBody>
        </p:sp>
        <p:sp>
          <p:nvSpPr>
            <p:cNvPr id="208974" name="Text Box 78"/>
            <p:cNvSpPr txBox="1">
              <a:spLocks noChangeArrowheads="1"/>
            </p:cNvSpPr>
            <p:nvPr/>
          </p:nvSpPr>
          <p:spPr bwMode="auto">
            <a:xfrm>
              <a:off x="145" y="3152"/>
              <a:ext cx="4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Stop</a:t>
              </a:r>
            </a:p>
          </p:txBody>
        </p:sp>
      </p:grpSp>
      <p:grpSp>
        <p:nvGrpSpPr>
          <p:cNvPr id="15" name="Group 79"/>
          <p:cNvGrpSpPr>
            <a:grpSpLocks/>
          </p:cNvGrpSpPr>
          <p:nvPr/>
        </p:nvGrpSpPr>
        <p:grpSpPr bwMode="auto">
          <a:xfrm>
            <a:off x="8204200" y="1303338"/>
            <a:ext cx="996950" cy="4251325"/>
            <a:chOff x="5168" y="821"/>
            <a:chExt cx="628" cy="2678"/>
          </a:xfrm>
        </p:grpSpPr>
        <p:sp>
          <p:nvSpPr>
            <p:cNvPr id="208976" name="Rectangle 80"/>
            <p:cNvSpPr>
              <a:spLocks noChangeArrowheads="1"/>
            </p:cNvSpPr>
            <p:nvPr/>
          </p:nvSpPr>
          <p:spPr bwMode="auto">
            <a:xfrm>
              <a:off x="5223" y="1108"/>
              <a:ext cx="525" cy="2391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977" name="Text Box 81"/>
            <p:cNvSpPr txBox="1">
              <a:spLocks noChangeArrowheads="1"/>
            </p:cNvSpPr>
            <p:nvPr/>
          </p:nvSpPr>
          <p:spPr bwMode="auto">
            <a:xfrm>
              <a:off x="5168" y="821"/>
              <a:ext cx="6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receiver</a:t>
              </a:r>
            </a:p>
          </p:txBody>
        </p:sp>
        <p:sp>
          <p:nvSpPr>
            <p:cNvPr id="208978" name="Text Box 82"/>
            <p:cNvSpPr txBox="1">
              <a:spLocks noChangeArrowheads="1"/>
            </p:cNvSpPr>
            <p:nvPr/>
          </p:nvSpPr>
          <p:spPr bwMode="auto">
            <a:xfrm>
              <a:off x="5185" y="1634"/>
              <a:ext cx="42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Data</a:t>
              </a:r>
            </a:p>
          </p:txBody>
        </p:sp>
        <p:sp>
          <p:nvSpPr>
            <p:cNvPr id="208979" name="Text Box 83"/>
            <p:cNvSpPr txBox="1">
              <a:spLocks noChangeArrowheads="1"/>
            </p:cNvSpPr>
            <p:nvPr/>
          </p:nvSpPr>
          <p:spPr bwMode="auto">
            <a:xfrm>
              <a:off x="5212" y="2376"/>
              <a:ext cx="4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Valid</a:t>
              </a:r>
            </a:p>
          </p:txBody>
        </p:sp>
        <p:sp>
          <p:nvSpPr>
            <p:cNvPr id="208980" name="Text Box 84"/>
            <p:cNvSpPr txBox="1">
              <a:spLocks noChangeArrowheads="1"/>
            </p:cNvSpPr>
            <p:nvPr/>
          </p:nvSpPr>
          <p:spPr bwMode="auto">
            <a:xfrm>
              <a:off x="5213" y="3162"/>
              <a:ext cx="4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Stop</a:t>
              </a:r>
            </a:p>
          </p:txBody>
        </p:sp>
      </p:grpSp>
      <p:grpSp>
        <p:nvGrpSpPr>
          <p:cNvPr id="16" name="Group 85"/>
          <p:cNvGrpSpPr>
            <a:grpSpLocks/>
          </p:cNvGrpSpPr>
          <p:nvPr/>
        </p:nvGrpSpPr>
        <p:grpSpPr bwMode="auto">
          <a:xfrm>
            <a:off x="1687513" y="2670175"/>
            <a:ext cx="304800" cy="1441450"/>
            <a:chOff x="3357" y="1682"/>
            <a:chExt cx="192" cy="908"/>
          </a:xfrm>
        </p:grpSpPr>
        <p:sp>
          <p:nvSpPr>
            <p:cNvPr id="208982" name="Oval 86"/>
            <p:cNvSpPr>
              <a:spLocks noChangeArrowheads="1"/>
            </p:cNvSpPr>
            <p:nvPr/>
          </p:nvSpPr>
          <p:spPr bwMode="auto">
            <a:xfrm>
              <a:off x="3357" y="2399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983" name="Oval 87"/>
            <p:cNvSpPr>
              <a:spLocks noChangeArrowheads="1"/>
            </p:cNvSpPr>
            <p:nvPr/>
          </p:nvSpPr>
          <p:spPr bwMode="auto">
            <a:xfrm>
              <a:off x="3357" y="1682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7" name="Group 90"/>
          <p:cNvGrpSpPr>
            <a:grpSpLocks/>
          </p:cNvGrpSpPr>
          <p:nvPr/>
        </p:nvGrpSpPr>
        <p:grpSpPr bwMode="auto">
          <a:xfrm>
            <a:off x="3509963" y="2670175"/>
            <a:ext cx="304800" cy="1441450"/>
            <a:chOff x="3357" y="1682"/>
            <a:chExt cx="192" cy="908"/>
          </a:xfrm>
        </p:grpSpPr>
        <p:sp>
          <p:nvSpPr>
            <p:cNvPr id="208987" name="Oval 91"/>
            <p:cNvSpPr>
              <a:spLocks noChangeArrowheads="1"/>
            </p:cNvSpPr>
            <p:nvPr/>
          </p:nvSpPr>
          <p:spPr bwMode="auto">
            <a:xfrm>
              <a:off x="3357" y="2399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8988" name="Oval 92"/>
            <p:cNvSpPr>
              <a:spLocks noChangeArrowheads="1"/>
            </p:cNvSpPr>
            <p:nvPr/>
          </p:nvSpPr>
          <p:spPr bwMode="auto">
            <a:xfrm>
              <a:off x="3357" y="1682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08989" name="Rectangle 93"/>
          <p:cNvSpPr>
            <a:spLocks noChangeArrowheads="1"/>
          </p:cNvSpPr>
          <p:nvPr/>
        </p:nvSpPr>
        <p:spPr bwMode="auto">
          <a:xfrm>
            <a:off x="852488" y="4965700"/>
            <a:ext cx="7439025" cy="227013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500"/>
                                        <p:tgtEl>
                                          <p:spTgt spid="2089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8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98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bal22699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461583"/>
          </a:xfrm>
        </p:spPr>
      </p:pic>
    </p:spTree>
  </p:cSld>
  <p:clrMapOvr>
    <a:masterClrMapping/>
  </p:clrMapOvr>
  <p:transition spd="slow" advClick="0" advTm="3000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Freeform 2"/>
          <p:cNvSpPr>
            <a:spLocks/>
          </p:cNvSpPr>
          <p:nvPr/>
        </p:nvSpPr>
        <p:spPr bwMode="auto">
          <a:xfrm>
            <a:off x="627063" y="5054600"/>
            <a:ext cx="1289050" cy="152400"/>
          </a:xfrm>
          <a:custGeom>
            <a:avLst/>
            <a:gdLst/>
            <a:ahLst/>
            <a:cxnLst>
              <a:cxn ang="0">
                <a:pos x="812" y="0"/>
              </a:cxn>
              <a:cxn ang="0">
                <a:pos x="478" y="0"/>
              </a:cxn>
              <a:cxn ang="0">
                <a:pos x="478" y="96"/>
              </a:cxn>
              <a:cxn ang="0">
                <a:pos x="0" y="96"/>
              </a:cxn>
            </a:cxnLst>
            <a:rect l="0" t="0" r="r" b="b"/>
            <a:pathLst>
              <a:path w="812" h="96">
                <a:moveTo>
                  <a:pt x="812" y="0"/>
                </a:moveTo>
                <a:lnTo>
                  <a:pt x="478" y="0"/>
                </a:lnTo>
                <a:lnTo>
                  <a:pt x="478" y="96"/>
                </a:lnTo>
                <a:lnTo>
                  <a:pt x="0" y="96"/>
                </a:lnTo>
              </a:path>
            </a:pathLst>
          </a:custGeom>
          <a:noFill/>
          <a:ln w="28575" cmpd="sng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150100" y="3960813"/>
            <a:ext cx="911225" cy="1366837"/>
            <a:chOff x="1063" y="2495"/>
            <a:chExt cx="574" cy="861"/>
          </a:xfrm>
        </p:grpSpPr>
        <p:sp>
          <p:nvSpPr>
            <p:cNvPr id="209924" name="Line 4"/>
            <p:cNvSpPr>
              <a:spLocks noChangeShapeType="1"/>
            </p:cNvSpPr>
            <p:nvPr/>
          </p:nvSpPr>
          <p:spPr bwMode="auto">
            <a:xfrm flipV="1">
              <a:off x="1159" y="2590"/>
              <a:ext cx="0" cy="191"/>
            </a:xfrm>
            <a:prstGeom prst="line">
              <a:avLst/>
            </a:prstGeom>
            <a:noFill/>
            <a:ln w="28575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1063" y="2734"/>
              <a:ext cx="192" cy="287"/>
              <a:chOff x="1541" y="3212"/>
              <a:chExt cx="192" cy="287"/>
            </a:xfrm>
          </p:grpSpPr>
          <p:sp>
            <p:nvSpPr>
              <p:cNvPr id="209926" name="AutoShape 6"/>
              <p:cNvSpPr>
                <a:spLocks noChangeArrowheads="1"/>
              </p:cNvSpPr>
              <p:nvPr/>
            </p:nvSpPr>
            <p:spPr bwMode="auto">
              <a:xfrm>
                <a:off x="1541" y="3307"/>
                <a:ext cx="192" cy="192"/>
              </a:xfrm>
              <a:prstGeom prst="triangle">
                <a:avLst>
                  <a:gd name="adj" fmla="val 5000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9927" name="Oval 7"/>
              <p:cNvSpPr>
                <a:spLocks noChangeArrowheads="1"/>
              </p:cNvSpPr>
              <p:nvPr/>
            </p:nvSpPr>
            <p:spPr bwMode="auto">
              <a:xfrm>
                <a:off x="1589" y="3212"/>
                <a:ext cx="96" cy="95"/>
              </a:xfrm>
              <a:prstGeom prst="ellipse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09928" name="AutoShape 8"/>
            <p:cNvSpPr>
              <a:spLocks noChangeArrowheads="1"/>
            </p:cNvSpPr>
            <p:nvPr/>
          </p:nvSpPr>
          <p:spPr bwMode="auto">
            <a:xfrm flipH="1">
              <a:off x="1255" y="3021"/>
              <a:ext cx="286" cy="335"/>
            </a:xfrm>
            <a:prstGeom prst="flowChartDelay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929" name="Freeform 9"/>
            <p:cNvSpPr>
              <a:spLocks/>
            </p:cNvSpPr>
            <p:nvPr/>
          </p:nvSpPr>
          <p:spPr bwMode="auto">
            <a:xfrm>
              <a:off x="1446" y="2495"/>
              <a:ext cx="191" cy="621"/>
            </a:xfrm>
            <a:custGeom>
              <a:avLst/>
              <a:gdLst/>
              <a:ahLst/>
              <a:cxnLst>
                <a:cxn ang="0">
                  <a:pos x="191" y="0"/>
                </a:cxn>
                <a:cxn ang="0">
                  <a:pos x="191" y="621"/>
                </a:cxn>
                <a:cxn ang="0">
                  <a:pos x="0" y="621"/>
                </a:cxn>
              </a:cxnLst>
              <a:rect l="0" t="0" r="r" b="b"/>
              <a:pathLst>
                <a:path w="191" h="621">
                  <a:moveTo>
                    <a:pt x="191" y="0"/>
                  </a:moveTo>
                  <a:lnTo>
                    <a:pt x="191" y="621"/>
                  </a:lnTo>
                  <a:lnTo>
                    <a:pt x="0" y="621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9930" name="Freeform 10"/>
            <p:cNvSpPr>
              <a:spLocks/>
            </p:cNvSpPr>
            <p:nvPr/>
          </p:nvSpPr>
          <p:spPr bwMode="auto">
            <a:xfrm>
              <a:off x="1154" y="2945"/>
              <a:ext cx="143" cy="239"/>
            </a:xfrm>
            <a:custGeom>
              <a:avLst/>
              <a:gdLst/>
              <a:ahLst/>
              <a:cxnLst>
                <a:cxn ang="0">
                  <a:pos x="143" y="239"/>
                </a:cxn>
                <a:cxn ang="0">
                  <a:pos x="0" y="239"/>
                </a:cxn>
                <a:cxn ang="0">
                  <a:pos x="0" y="0"/>
                </a:cxn>
              </a:cxnLst>
              <a:rect l="0" t="0" r="r" b="b"/>
              <a:pathLst>
                <a:path w="143" h="239">
                  <a:moveTo>
                    <a:pt x="143" y="239"/>
                  </a:moveTo>
                  <a:lnTo>
                    <a:pt x="0" y="239"/>
                  </a:ln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5329238" y="3960813"/>
            <a:ext cx="911225" cy="1366837"/>
            <a:chOff x="1063" y="2495"/>
            <a:chExt cx="574" cy="861"/>
          </a:xfrm>
        </p:grpSpPr>
        <p:sp>
          <p:nvSpPr>
            <p:cNvPr id="209932" name="Line 12"/>
            <p:cNvSpPr>
              <a:spLocks noChangeShapeType="1"/>
            </p:cNvSpPr>
            <p:nvPr/>
          </p:nvSpPr>
          <p:spPr bwMode="auto">
            <a:xfrm flipV="1">
              <a:off x="1159" y="2590"/>
              <a:ext cx="0" cy="191"/>
            </a:xfrm>
            <a:prstGeom prst="line">
              <a:avLst/>
            </a:prstGeom>
            <a:noFill/>
            <a:ln w="28575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5" name="Group 13"/>
            <p:cNvGrpSpPr>
              <a:grpSpLocks/>
            </p:cNvGrpSpPr>
            <p:nvPr/>
          </p:nvGrpSpPr>
          <p:grpSpPr bwMode="auto">
            <a:xfrm>
              <a:off x="1063" y="2734"/>
              <a:ext cx="192" cy="287"/>
              <a:chOff x="1541" y="3212"/>
              <a:chExt cx="192" cy="287"/>
            </a:xfrm>
          </p:grpSpPr>
          <p:sp>
            <p:nvSpPr>
              <p:cNvPr id="209934" name="AutoShape 14"/>
              <p:cNvSpPr>
                <a:spLocks noChangeArrowheads="1"/>
              </p:cNvSpPr>
              <p:nvPr/>
            </p:nvSpPr>
            <p:spPr bwMode="auto">
              <a:xfrm>
                <a:off x="1541" y="3307"/>
                <a:ext cx="192" cy="192"/>
              </a:xfrm>
              <a:prstGeom prst="triangle">
                <a:avLst>
                  <a:gd name="adj" fmla="val 5000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9935" name="Oval 15"/>
              <p:cNvSpPr>
                <a:spLocks noChangeArrowheads="1"/>
              </p:cNvSpPr>
              <p:nvPr/>
            </p:nvSpPr>
            <p:spPr bwMode="auto">
              <a:xfrm>
                <a:off x="1589" y="3212"/>
                <a:ext cx="96" cy="95"/>
              </a:xfrm>
              <a:prstGeom prst="ellipse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09936" name="AutoShape 16"/>
            <p:cNvSpPr>
              <a:spLocks noChangeArrowheads="1"/>
            </p:cNvSpPr>
            <p:nvPr/>
          </p:nvSpPr>
          <p:spPr bwMode="auto">
            <a:xfrm flipH="1">
              <a:off x="1255" y="3021"/>
              <a:ext cx="286" cy="335"/>
            </a:xfrm>
            <a:prstGeom prst="flowChartDelay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937" name="Freeform 17"/>
            <p:cNvSpPr>
              <a:spLocks/>
            </p:cNvSpPr>
            <p:nvPr/>
          </p:nvSpPr>
          <p:spPr bwMode="auto">
            <a:xfrm>
              <a:off x="1446" y="2495"/>
              <a:ext cx="191" cy="621"/>
            </a:xfrm>
            <a:custGeom>
              <a:avLst/>
              <a:gdLst/>
              <a:ahLst/>
              <a:cxnLst>
                <a:cxn ang="0">
                  <a:pos x="191" y="0"/>
                </a:cxn>
                <a:cxn ang="0">
                  <a:pos x="191" y="621"/>
                </a:cxn>
                <a:cxn ang="0">
                  <a:pos x="0" y="621"/>
                </a:cxn>
              </a:cxnLst>
              <a:rect l="0" t="0" r="r" b="b"/>
              <a:pathLst>
                <a:path w="191" h="621">
                  <a:moveTo>
                    <a:pt x="191" y="0"/>
                  </a:moveTo>
                  <a:lnTo>
                    <a:pt x="191" y="621"/>
                  </a:lnTo>
                  <a:lnTo>
                    <a:pt x="0" y="621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9938" name="Freeform 18"/>
            <p:cNvSpPr>
              <a:spLocks/>
            </p:cNvSpPr>
            <p:nvPr/>
          </p:nvSpPr>
          <p:spPr bwMode="auto">
            <a:xfrm>
              <a:off x="1154" y="2945"/>
              <a:ext cx="143" cy="239"/>
            </a:xfrm>
            <a:custGeom>
              <a:avLst/>
              <a:gdLst/>
              <a:ahLst/>
              <a:cxnLst>
                <a:cxn ang="0">
                  <a:pos x="143" y="239"/>
                </a:cxn>
                <a:cxn ang="0">
                  <a:pos x="0" y="239"/>
                </a:cxn>
                <a:cxn ang="0">
                  <a:pos x="0" y="0"/>
                </a:cxn>
              </a:cxnLst>
              <a:rect l="0" t="0" r="r" b="b"/>
              <a:pathLst>
                <a:path w="143" h="239">
                  <a:moveTo>
                    <a:pt x="143" y="239"/>
                  </a:moveTo>
                  <a:lnTo>
                    <a:pt x="0" y="239"/>
                  </a:ln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19"/>
          <p:cNvGrpSpPr>
            <a:grpSpLocks/>
          </p:cNvGrpSpPr>
          <p:nvPr/>
        </p:nvGrpSpPr>
        <p:grpSpPr bwMode="auto">
          <a:xfrm>
            <a:off x="3508375" y="3960813"/>
            <a:ext cx="911225" cy="1366837"/>
            <a:chOff x="1063" y="2495"/>
            <a:chExt cx="574" cy="861"/>
          </a:xfrm>
        </p:grpSpPr>
        <p:sp>
          <p:nvSpPr>
            <p:cNvPr id="209940" name="Line 20"/>
            <p:cNvSpPr>
              <a:spLocks noChangeShapeType="1"/>
            </p:cNvSpPr>
            <p:nvPr/>
          </p:nvSpPr>
          <p:spPr bwMode="auto">
            <a:xfrm flipV="1">
              <a:off x="1159" y="2590"/>
              <a:ext cx="0" cy="191"/>
            </a:xfrm>
            <a:prstGeom prst="line">
              <a:avLst/>
            </a:prstGeom>
            <a:noFill/>
            <a:ln w="28575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7" name="Group 21"/>
            <p:cNvGrpSpPr>
              <a:grpSpLocks/>
            </p:cNvGrpSpPr>
            <p:nvPr/>
          </p:nvGrpSpPr>
          <p:grpSpPr bwMode="auto">
            <a:xfrm>
              <a:off x="1063" y="2734"/>
              <a:ext cx="192" cy="287"/>
              <a:chOff x="1541" y="3212"/>
              <a:chExt cx="192" cy="287"/>
            </a:xfrm>
          </p:grpSpPr>
          <p:sp>
            <p:nvSpPr>
              <p:cNvPr id="209942" name="AutoShape 22"/>
              <p:cNvSpPr>
                <a:spLocks noChangeArrowheads="1"/>
              </p:cNvSpPr>
              <p:nvPr/>
            </p:nvSpPr>
            <p:spPr bwMode="auto">
              <a:xfrm>
                <a:off x="1541" y="3307"/>
                <a:ext cx="192" cy="192"/>
              </a:xfrm>
              <a:prstGeom prst="triangle">
                <a:avLst>
                  <a:gd name="adj" fmla="val 5000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9943" name="Oval 23"/>
              <p:cNvSpPr>
                <a:spLocks noChangeArrowheads="1"/>
              </p:cNvSpPr>
              <p:nvPr/>
            </p:nvSpPr>
            <p:spPr bwMode="auto">
              <a:xfrm>
                <a:off x="1589" y="3212"/>
                <a:ext cx="96" cy="95"/>
              </a:xfrm>
              <a:prstGeom prst="ellipse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09944" name="AutoShape 24"/>
            <p:cNvSpPr>
              <a:spLocks noChangeArrowheads="1"/>
            </p:cNvSpPr>
            <p:nvPr/>
          </p:nvSpPr>
          <p:spPr bwMode="auto">
            <a:xfrm flipH="1">
              <a:off x="1255" y="3021"/>
              <a:ext cx="286" cy="335"/>
            </a:xfrm>
            <a:prstGeom prst="flowChartDelay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945" name="Freeform 25"/>
            <p:cNvSpPr>
              <a:spLocks/>
            </p:cNvSpPr>
            <p:nvPr/>
          </p:nvSpPr>
          <p:spPr bwMode="auto">
            <a:xfrm>
              <a:off x="1446" y="2495"/>
              <a:ext cx="191" cy="621"/>
            </a:xfrm>
            <a:custGeom>
              <a:avLst/>
              <a:gdLst/>
              <a:ahLst/>
              <a:cxnLst>
                <a:cxn ang="0">
                  <a:pos x="191" y="0"/>
                </a:cxn>
                <a:cxn ang="0">
                  <a:pos x="191" y="621"/>
                </a:cxn>
                <a:cxn ang="0">
                  <a:pos x="0" y="621"/>
                </a:cxn>
              </a:cxnLst>
              <a:rect l="0" t="0" r="r" b="b"/>
              <a:pathLst>
                <a:path w="191" h="621">
                  <a:moveTo>
                    <a:pt x="191" y="0"/>
                  </a:moveTo>
                  <a:lnTo>
                    <a:pt x="191" y="621"/>
                  </a:lnTo>
                  <a:lnTo>
                    <a:pt x="0" y="621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9946" name="Freeform 26"/>
            <p:cNvSpPr>
              <a:spLocks/>
            </p:cNvSpPr>
            <p:nvPr/>
          </p:nvSpPr>
          <p:spPr bwMode="auto">
            <a:xfrm>
              <a:off x="1154" y="2945"/>
              <a:ext cx="143" cy="239"/>
            </a:xfrm>
            <a:custGeom>
              <a:avLst/>
              <a:gdLst/>
              <a:ahLst/>
              <a:cxnLst>
                <a:cxn ang="0">
                  <a:pos x="143" y="239"/>
                </a:cxn>
                <a:cxn ang="0">
                  <a:pos x="0" y="239"/>
                </a:cxn>
                <a:cxn ang="0">
                  <a:pos x="0" y="0"/>
                </a:cxn>
              </a:cxnLst>
              <a:rect l="0" t="0" r="r" b="b"/>
              <a:pathLst>
                <a:path w="143" h="239">
                  <a:moveTo>
                    <a:pt x="143" y="239"/>
                  </a:moveTo>
                  <a:lnTo>
                    <a:pt x="0" y="239"/>
                  </a:ln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27"/>
          <p:cNvGrpSpPr>
            <a:grpSpLocks/>
          </p:cNvGrpSpPr>
          <p:nvPr/>
        </p:nvGrpSpPr>
        <p:grpSpPr bwMode="auto">
          <a:xfrm>
            <a:off x="1687513" y="3960813"/>
            <a:ext cx="911225" cy="1366837"/>
            <a:chOff x="1063" y="2495"/>
            <a:chExt cx="574" cy="861"/>
          </a:xfrm>
        </p:grpSpPr>
        <p:sp>
          <p:nvSpPr>
            <p:cNvPr id="209948" name="Line 28"/>
            <p:cNvSpPr>
              <a:spLocks noChangeShapeType="1"/>
            </p:cNvSpPr>
            <p:nvPr/>
          </p:nvSpPr>
          <p:spPr bwMode="auto">
            <a:xfrm flipV="1">
              <a:off x="1159" y="2590"/>
              <a:ext cx="0" cy="191"/>
            </a:xfrm>
            <a:prstGeom prst="line">
              <a:avLst/>
            </a:prstGeom>
            <a:noFill/>
            <a:ln w="28575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29"/>
            <p:cNvGrpSpPr>
              <a:grpSpLocks/>
            </p:cNvGrpSpPr>
            <p:nvPr/>
          </p:nvGrpSpPr>
          <p:grpSpPr bwMode="auto">
            <a:xfrm>
              <a:off x="1063" y="2734"/>
              <a:ext cx="192" cy="287"/>
              <a:chOff x="1541" y="3212"/>
              <a:chExt cx="192" cy="287"/>
            </a:xfrm>
          </p:grpSpPr>
          <p:sp>
            <p:nvSpPr>
              <p:cNvPr id="209950" name="AutoShape 30"/>
              <p:cNvSpPr>
                <a:spLocks noChangeArrowheads="1"/>
              </p:cNvSpPr>
              <p:nvPr/>
            </p:nvSpPr>
            <p:spPr bwMode="auto">
              <a:xfrm>
                <a:off x="1541" y="3307"/>
                <a:ext cx="192" cy="192"/>
              </a:xfrm>
              <a:prstGeom prst="triangle">
                <a:avLst>
                  <a:gd name="adj" fmla="val 5000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9951" name="Oval 31"/>
              <p:cNvSpPr>
                <a:spLocks noChangeArrowheads="1"/>
              </p:cNvSpPr>
              <p:nvPr/>
            </p:nvSpPr>
            <p:spPr bwMode="auto">
              <a:xfrm>
                <a:off x="1589" y="3212"/>
                <a:ext cx="96" cy="95"/>
              </a:xfrm>
              <a:prstGeom prst="ellipse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09952" name="AutoShape 32"/>
            <p:cNvSpPr>
              <a:spLocks noChangeArrowheads="1"/>
            </p:cNvSpPr>
            <p:nvPr/>
          </p:nvSpPr>
          <p:spPr bwMode="auto">
            <a:xfrm flipH="1">
              <a:off x="1255" y="3021"/>
              <a:ext cx="286" cy="335"/>
            </a:xfrm>
            <a:prstGeom prst="flowChartDelay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953" name="Freeform 33"/>
            <p:cNvSpPr>
              <a:spLocks/>
            </p:cNvSpPr>
            <p:nvPr/>
          </p:nvSpPr>
          <p:spPr bwMode="auto">
            <a:xfrm>
              <a:off x="1446" y="2495"/>
              <a:ext cx="191" cy="621"/>
            </a:xfrm>
            <a:custGeom>
              <a:avLst/>
              <a:gdLst/>
              <a:ahLst/>
              <a:cxnLst>
                <a:cxn ang="0">
                  <a:pos x="191" y="0"/>
                </a:cxn>
                <a:cxn ang="0">
                  <a:pos x="191" y="621"/>
                </a:cxn>
                <a:cxn ang="0">
                  <a:pos x="0" y="621"/>
                </a:cxn>
              </a:cxnLst>
              <a:rect l="0" t="0" r="r" b="b"/>
              <a:pathLst>
                <a:path w="191" h="621">
                  <a:moveTo>
                    <a:pt x="191" y="0"/>
                  </a:moveTo>
                  <a:lnTo>
                    <a:pt x="191" y="621"/>
                  </a:lnTo>
                  <a:lnTo>
                    <a:pt x="0" y="621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9954" name="Freeform 34"/>
            <p:cNvSpPr>
              <a:spLocks/>
            </p:cNvSpPr>
            <p:nvPr/>
          </p:nvSpPr>
          <p:spPr bwMode="auto">
            <a:xfrm>
              <a:off x="1154" y="2945"/>
              <a:ext cx="143" cy="239"/>
            </a:xfrm>
            <a:custGeom>
              <a:avLst/>
              <a:gdLst/>
              <a:ahLst/>
              <a:cxnLst>
                <a:cxn ang="0">
                  <a:pos x="143" y="239"/>
                </a:cxn>
                <a:cxn ang="0">
                  <a:pos x="0" y="239"/>
                </a:cxn>
                <a:cxn ang="0">
                  <a:pos x="0" y="0"/>
                </a:cxn>
              </a:cxnLst>
              <a:rect l="0" t="0" r="r" b="b"/>
              <a:pathLst>
                <a:path w="143" h="239">
                  <a:moveTo>
                    <a:pt x="143" y="239"/>
                  </a:moveTo>
                  <a:lnTo>
                    <a:pt x="0" y="239"/>
                  </a:ln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9955" name="AutoShape 35"/>
          <p:cNvSpPr>
            <a:spLocks noChangeArrowheads="1"/>
          </p:cNvSpPr>
          <p:nvPr/>
        </p:nvSpPr>
        <p:spPr bwMode="auto">
          <a:xfrm>
            <a:off x="852488" y="2706688"/>
            <a:ext cx="762000" cy="227012"/>
          </a:xfrm>
          <a:prstGeom prst="rightArrow">
            <a:avLst>
              <a:gd name="adj1" fmla="val 29167"/>
              <a:gd name="adj2" fmla="val 48345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9956" name="Rectangle 3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Stop bit</a:t>
            </a:r>
          </a:p>
        </p:txBody>
      </p:sp>
      <p:sp>
        <p:nvSpPr>
          <p:cNvPr id="209957" name="AutoShape 37"/>
          <p:cNvSpPr>
            <a:spLocks noChangeArrowheads="1"/>
          </p:cNvSpPr>
          <p:nvPr/>
        </p:nvSpPr>
        <p:spPr bwMode="auto">
          <a:xfrm>
            <a:off x="2066925" y="2709863"/>
            <a:ext cx="1366838" cy="227012"/>
          </a:xfrm>
          <a:prstGeom prst="rightArrow">
            <a:avLst>
              <a:gd name="adj1" fmla="val 29167"/>
              <a:gd name="adj2" fmla="val 86719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9958" name="AutoShape 38"/>
          <p:cNvSpPr>
            <a:spLocks noChangeArrowheads="1"/>
          </p:cNvSpPr>
          <p:nvPr/>
        </p:nvSpPr>
        <p:spPr bwMode="auto">
          <a:xfrm>
            <a:off x="3887788" y="2709863"/>
            <a:ext cx="1366837" cy="227012"/>
          </a:xfrm>
          <a:prstGeom prst="rightArrow">
            <a:avLst>
              <a:gd name="adj1" fmla="val 29167"/>
              <a:gd name="adj2" fmla="val 86719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9959" name="AutoShape 39"/>
          <p:cNvSpPr>
            <a:spLocks noChangeArrowheads="1"/>
          </p:cNvSpPr>
          <p:nvPr/>
        </p:nvSpPr>
        <p:spPr bwMode="auto">
          <a:xfrm>
            <a:off x="5708650" y="2709863"/>
            <a:ext cx="1366838" cy="227012"/>
          </a:xfrm>
          <a:prstGeom prst="rightArrow">
            <a:avLst>
              <a:gd name="adj1" fmla="val 29167"/>
              <a:gd name="adj2" fmla="val 86719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9960" name="AutoShape 40"/>
          <p:cNvSpPr>
            <a:spLocks noChangeArrowheads="1"/>
          </p:cNvSpPr>
          <p:nvPr/>
        </p:nvSpPr>
        <p:spPr bwMode="auto">
          <a:xfrm>
            <a:off x="7529513" y="2709863"/>
            <a:ext cx="762000" cy="227012"/>
          </a:xfrm>
          <a:prstGeom prst="rightArrow">
            <a:avLst>
              <a:gd name="adj1" fmla="val 29167"/>
              <a:gd name="adj2" fmla="val 48345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9961" name="Rectangle 41"/>
          <p:cNvSpPr>
            <a:spLocks noChangeArrowheads="1"/>
          </p:cNvSpPr>
          <p:nvPr/>
        </p:nvSpPr>
        <p:spPr bwMode="auto">
          <a:xfrm>
            <a:off x="3435350" y="1911350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9962" name="Rectangle 42"/>
          <p:cNvSpPr>
            <a:spLocks noChangeArrowheads="1"/>
          </p:cNvSpPr>
          <p:nvPr/>
        </p:nvSpPr>
        <p:spPr bwMode="auto">
          <a:xfrm>
            <a:off x="5257800" y="1912938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9963" name="Rectangle 43"/>
          <p:cNvSpPr>
            <a:spLocks noChangeArrowheads="1"/>
          </p:cNvSpPr>
          <p:nvPr/>
        </p:nvSpPr>
        <p:spPr bwMode="auto">
          <a:xfrm>
            <a:off x="7080250" y="1914525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9964" name="Rectangle 44"/>
          <p:cNvSpPr>
            <a:spLocks noChangeArrowheads="1"/>
          </p:cNvSpPr>
          <p:nvPr/>
        </p:nvSpPr>
        <p:spPr bwMode="auto">
          <a:xfrm>
            <a:off x="1612900" y="1909763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9965" name="Rectangle 45"/>
          <p:cNvSpPr>
            <a:spLocks noChangeArrowheads="1"/>
          </p:cNvSpPr>
          <p:nvPr/>
        </p:nvSpPr>
        <p:spPr bwMode="auto">
          <a:xfrm>
            <a:off x="1612900" y="3732213"/>
            <a:ext cx="454025" cy="455612"/>
          </a:xfrm>
          <a:prstGeom prst="rect">
            <a:avLst/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9966" name="Rectangle 46"/>
          <p:cNvSpPr>
            <a:spLocks noChangeArrowheads="1"/>
          </p:cNvSpPr>
          <p:nvPr/>
        </p:nvSpPr>
        <p:spPr bwMode="auto">
          <a:xfrm>
            <a:off x="3435350" y="3732213"/>
            <a:ext cx="454025" cy="455612"/>
          </a:xfrm>
          <a:prstGeom prst="rect">
            <a:avLst/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9967" name="Rectangle 47"/>
          <p:cNvSpPr>
            <a:spLocks noChangeArrowheads="1"/>
          </p:cNvSpPr>
          <p:nvPr/>
        </p:nvSpPr>
        <p:spPr bwMode="auto">
          <a:xfrm>
            <a:off x="5257800" y="3732213"/>
            <a:ext cx="454025" cy="455612"/>
          </a:xfrm>
          <a:prstGeom prst="rect">
            <a:avLst/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9968" name="Rectangle 48"/>
          <p:cNvSpPr>
            <a:spLocks noChangeArrowheads="1"/>
          </p:cNvSpPr>
          <p:nvPr/>
        </p:nvSpPr>
        <p:spPr bwMode="auto">
          <a:xfrm>
            <a:off x="7080250" y="3732213"/>
            <a:ext cx="454025" cy="455612"/>
          </a:xfrm>
          <a:prstGeom prst="rect">
            <a:avLst/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9969" name="Line 49"/>
          <p:cNvSpPr>
            <a:spLocks noChangeShapeType="1"/>
          </p:cNvSpPr>
          <p:nvPr/>
        </p:nvSpPr>
        <p:spPr bwMode="auto">
          <a:xfrm>
            <a:off x="852488" y="3960813"/>
            <a:ext cx="7604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9970" name="Line 50"/>
          <p:cNvSpPr>
            <a:spLocks noChangeShapeType="1"/>
          </p:cNvSpPr>
          <p:nvPr/>
        </p:nvSpPr>
        <p:spPr bwMode="auto">
          <a:xfrm>
            <a:off x="2065338" y="3960813"/>
            <a:ext cx="13684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9971" name="Line 51"/>
          <p:cNvSpPr>
            <a:spLocks noChangeShapeType="1"/>
          </p:cNvSpPr>
          <p:nvPr/>
        </p:nvSpPr>
        <p:spPr bwMode="auto">
          <a:xfrm>
            <a:off x="3886200" y="3960813"/>
            <a:ext cx="13684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9972" name="Line 52"/>
          <p:cNvSpPr>
            <a:spLocks noChangeShapeType="1"/>
          </p:cNvSpPr>
          <p:nvPr/>
        </p:nvSpPr>
        <p:spPr bwMode="auto">
          <a:xfrm>
            <a:off x="5707063" y="3960813"/>
            <a:ext cx="13684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9973" name="Line 53"/>
          <p:cNvSpPr>
            <a:spLocks noChangeShapeType="1"/>
          </p:cNvSpPr>
          <p:nvPr/>
        </p:nvSpPr>
        <p:spPr bwMode="auto">
          <a:xfrm>
            <a:off x="7527925" y="3960813"/>
            <a:ext cx="7635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9974" name="Freeform 54"/>
          <p:cNvSpPr>
            <a:spLocks/>
          </p:cNvSpPr>
          <p:nvPr/>
        </p:nvSpPr>
        <p:spPr bwMode="auto">
          <a:xfrm>
            <a:off x="2371725" y="5054600"/>
            <a:ext cx="1289050" cy="152400"/>
          </a:xfrm>
          <a:custGeom>
            <a:avLst/>
            <a:gdLst/>
            <a:ahLst/>
            <a:cxnLst>
              <a:cxn ang="0">
                <a:pos x="812" y="0"/>
              </a:cxn>
              <a:cxn ang="0">
                <a:pos x="478" y="0"/>
              </a:cxn>
              <a:cxn ang="0">
                <a:pos x="478" y="96"/>
              </a:cxn>
              <a:cxn ang="0">
                <a:pos x="0" y="96"/>
              </a:cxn>
            </a:cxnLst>
            <a:rect l="0" t="0" r="r" b="b"/>
            <a:pathLst>
              <a:path w="812" h="96">
                <a:moveTo>
                  <a:pt x="812" y="0"/>
                </a:moveTo>
                <a:lnTo>
                  <a:pt x="478" y="0"/>
                </a:lnTo>
                <a:lnTo>
                  <a:pt x="478" y="96"/>
                </a:lnTo>
                <a:lnTo>
                  <a:pt x="0" y="96"/>
                </a:lnTo>
              </a:path>
            </a:pathLst>
          </a:custGeom>
          <a:noFill/>
          <a:ln w="28575" cmpd="sng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9975" name="Freeform 55"/>
          <p:cNvSpPr>
            <a:spLocks/>
          </p:cNvSpPr>
          <p:nvPr/>
        </p:nvSpPr>
        <p:spPr bwMode="auto">
          <a:xfrm>
            <a:off x="4260850" y="5054600"/>
            <a:ext cx="1289050" cy="152400"/>
          </a:xfrm>
          <a:custGeom>
            <a:avLst/>
            <a:gdLst/>
            <a:ahLst/>
            <a:cxnLst>
              <a:cxn ang="0">
                <a:pos x="812" y="0"/>
              </a:cxn>
              <a:cxn ang="0">
                <a:pos x="478" y="0"/>
              </a:cxn>
              <a:cxn ang="0">
                <a:pos x="478" y="96"/>
              </a:cxn>
              <a:cxn ang="0">
                <a:pos x="0" y="96"/>
              </a:cxn>
            </a:cxnLst>
            <a:rect l="0" t="0" r="r" b="b"/>
            <a:pathLst>
              <a:path w="812" h="96">
                <a:moveTo>
                  <a:pt x="812" y="0"/>
                </a:moveTo>
                <a:lnTo>
                  <a:pt x="478" y="0"/>
                </a:lnTo>
                <a:lnTo>
                  <a:pt x="478" y="96"/>
                </a:lnTo>
                <a:lnTo>
                  <a:pt x="0" y="96"/>
                </a:lnTo>
              </a:path>
            </a:pathLst>
          </a:custGeom>
          <a:noFill/>
          <a:ln w="28575" cmpd="sng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9976" name="Freeform 56"/>
          <p:cNvSpPr>
            <a:spLocks/>
          </p:cNvSpPr>
          <p:nvPr/>
        </p:nvSpPr>
        <p:spPr bwMode="auto">
          <a:xfrm>
            <a:off x="6089650" y="5054600"/>
            <a:ext cx="1289050" cy="152400"/>
          </a:xfrm>
          <a:custGeom>
            <a:avLst/>
            <a:gdLst/>
            <a:ahLst/>
            <a:cxnLst>
              <a:cxn ang="0">
                <a:pos x="812" y="0"/>
              </a:cxn>
              <a:cxn ang="0">
                <a:pos x="478" y="0"/>
              </a:cxn>
              <a:cxn ang="0">
                <a:pos x="478" y="96"/>
              </a:cxn>
              <a:cxn ang="0">
                <a:pos x="0" y="96"/>
              </a:cxn>
            </a:cxnLst>
            <a:rect l="0" t="0" r="r" b="b"/>
            <a:pathLst>
              <a:path w="812" h="96">
                <a:moveTo>
                  <a:pt x="812" y="0"/>
                </a:moveTo>
                <a:lnTo>
                  <a:pt x="478" y="0"/>
                </a:lnTo>
                <a:lnTo>
                  <a:pt x="478" y="96"/>
                </a:lnTo>
                <a:lnTo>
                  <a:pt x="0" y="96"/>
                </a:lnTo>
              </a:path>
            </a:pathLst>
          </a:custGeom>
          <a:noFill/>
          <a:ln w="28575" cmpd="sng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10" name="Group 63"/>
          <p:cNvGrpSpPr>
            <a:grpSpLocks/>
          </p:cNvGrpSpPr>
          <p:nvPr/>
        </p:nvGrpSpPr>
        <p:grpSpPr bwMode="auto">
          <a:xfrm>
            <a:off x="473075" y="2670175"/>
            <a:ext cx="304800" cy="1441450"/>
            <a:chOff x="3357" y="1682"/>
            <a:chExt cx="192" cy="908"/>
          </a:xfrm>
        </p:grpSpPr>
        <p:sp>
          <p:nvSpPr>
            <p:cNvPr id="209984" name="Oval 64"/>
            <p:cNvSpPr>
              <a:spLocks noChangeArrowheads="1"/>
            </p:cNvSpPr>
            <p:nvPr/>
          </p:nvSpPr>
          <p:spPr bwMode="auto">
            <a:xfrm>
              <a:off x="3357" y="2399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985" name="Oval 65"/>
            <p:cNvSpPr>
              <a:spLocks noChangeArrowheads="1"/>
            </p:cNvSpPr>
            <p:nvPr/>
          </p:nvSpPr>
          <p:spPr bwMode="auto">
            <a:xfrm>
              <a:off x="3357" y="1682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09986" name="Line 66"/>
          <p:cNvSpPr>
            <a:spLocks noChangeShapeType="1"/>
          </p:cNvSpPr>
          <p:nvPr/>
        </p:nvSpPr>
        <p:spPr bwMode="auto">
          <a:xfrm>
            <a:off x="7835900" y="5207000"/>
            <a:ext cx="531813" cy="0"/>
          </a:xfrm>
          <a:prstGeom prst="line">
            <a:avLst/>
          </a:prstGeom>
          <a:noFill/>
          <a:ln w="28575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11" name="Group 67"/>
          <p:cNvGrpSpPr>
            <a:grpSpLocks/>
          </p:cNvGrpSpPr>
          <p:nvPr/>
        </p:nvGrpSpPr>
        <p:grpSpPr bwMode="auto">
          <a:xfrm>
            <a:off x="1655763" y="5175250"/>
            <a:ext cx="6610350" cy="457200"/>
            <a:chOff x="1043" y="3260"/>
            <a:chExt cx="4164" cy="288"/>
          </a:xfrm>
        </p:grpSpPr>
        <p:sp>
          <p:nvSpPr>
            <p:cNvPr id="209988" name="Text Box 68"/>
            <p:cNvSpPr txBox="1">
              <a:spLocks noChangeArrowheads="1"/>
            </p:cNvSpPr>
            <p:nvPr/>
          </p:nvSpPr>
          <p:spPr bwMode="auto">
            <a:xfrm>
              <a:off x="4984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0</a:t>
              </a:r>
            </a:p>
          </p:txBody>
        </p:sp>
        <p:sp>
          <p:nvSpPr>
            <p:cNvPr id="209989" name="Text Box 69"/>
            <p:cNvSpPr txBox="1">
              <a:spLocks noChangeArrowheads="1"/>
            </p:cNvSpPr>
            <p:nvPr/>
          </p:nvSpPr>
          <p:spPr bwMode="auto">
            <a:xfrm>
              <a:off x="4474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0</a:t>
              </a:r>
            </a:p>
          </p:txBody>
        </p:sp>
        <p:sp>
          <p:nvSpPr>
            <p:cNvPr id="209990" name="Text Box 70"/>
            <p:cNvSpPr txBox="1">
              <a:spLocks noChangeArrowheads="1"/>
            </p:cNvSpPr>
            <p:nvPr/>
          </p:nvSpPr>
          <p:spPr bwMode="auto">
            <a:xfrm>
              <a:off x="3338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0</a:t>
              </a:r>
            </a:p>
          </p:txBody>
        </p:sp>
        <p:sp>
          <p:nvSpPr>
            <p:cNvPr id="209991" name="Text Box 71"/>
            <p:cNvSpPr txBox="1">
              <a:spLocks noChangeArrowheads="1"/>
            </p:cNvSpPr>
            <p:nvPr/>
          </p:nvSpPr>
          <p:spPr bwMode="auto">
            <a:xfrm>
              <a:off x="2191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0</a:t>
              </a:r>
            </a:p>
          </p:txBody>
        </p:sp>
        <p:sp>
          <p:nvSpPr>
            <p:cNvPr id="209992" name="Text Box 72"/>
            <p:cNvSpPr txBox="1">
              <a:spLocks noChangeArrowheads="1"/>
            </p:cNvSpPr>
            <p:nvPr/>
          </p:nvSpPr>
          <p:spPr bwMode="auto">
            <a:xfrm>
              <a:off x="1043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0</a:t>
              </a:r>
            </a:p>
          </p:txBody>
        </p:sp>
      </p:grpSp>
      <p:grpSp>
        <p:nvGrpSpPr>
          <p:cNvPr id="12" name="Group 92"/>
          <p:cNvGrpSpPr>
            <a:grpSpLocks/>
          </p:cNvGrpSpPr>
          <p:nvPr/>
        </p:nvGrpSpPr>
        <p:grpSpPr bwMode="auto">
          <a:xfrm>
            <a:off x="3509963" y="2670175"/>
            <a:ext cx="304800" cy="1441450"/>
            <a:chOff x="3357" y="1682"/>
            <a:chExt cx="192" cy="908"/>
          </a:xfrm>
        </p:grpSpPr>
        <p:sp>
          <p:nvSpPr>
            <p:cNvPr id="210013" name="Oval 93"/>
            <p:cNvSpPr>
              <a:spLocks noChangeArrowheads="1"/>
            </p:cNvSpPr>
            <p:nvPr/>
          </p:nvSpPr>
          <p:spPr bwMode="auto">
            <a:xfrm>
              <a:off x="3357" y="2399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0014" name="Oval 94"/>
            <p:cNvSpPr>
              <a:spLocks noChangeArrowheads="1"/>
            </p:cNvSpPr>
            <p:nvPr/>
          </p:nvSpPr>
          <p:spPr bwMode="auto">
            <a:xfrm>
              <a:off x="3357" y="1682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3" name="Group 95"/>
          <p:cNvGrpSpPr>
            <a:grpSpLocks/>
          </p:cNvGrpSpPr>
          <p:nvPr/>
        </p:nvGrpSpPr>
        <p:grpSpPr bwMode="auto">
          <a:xfrm>
            <a:off x="5329238" y="2670175"/>
            <a:ext cx="304800" cy="1441450"/>
            <a:chOff x="3357" y="1682"/>
            <a:chExt cx="192" cy="908"/>
          </a:xfrm>
        </p:grpSpPr>
        <p:sp>
          <p:nvSpPr>
            <p:cNvPr id="210016" name="Oval 96"/>
            <p:cNvSpPr>
              <a:spLocks noChangeArrowheads="1"/>
            </p:cNvSpPr>
            <p:nvPr/>
          </p:nvSpPr>
          <p:spPr bwMode="auto">
            <a:xfrm>
              <a:off x="3357" y="2399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0017" name="Oval 97"/>
            <p:cNvSpPr>
              <a:spLocks noChangeArrowheads="1"/>
            </p:cNvSpPr>
            <p:nvPr/>
          </p:nvSpPr>
          <p:spPr bwMode="auto">
            <a:xfrm>
              <a:off x="3357" y="1682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4" name="Group 101"/>
          <p:cNvGrpSpPr>
            <a:grpSpLocks/>
          </p:cNvGrpSpPr>
          <p:nvPr/>
        </p:nvGrpSpPr>
        <p:grpSpPr bwMode="auto">
          <a:xfrm>
            <a:off x="1687513" y="2670175"/>
            <a:ext cx="304800" cy="1441450"/>
            <a:chOff x="3357" y="1682"/>
            <a:chExt cx="192" cy="908"/>
          </a:xfrm>
        </p:grpSpPr>
        <p:sp>
          <p:nvSpPr>
            <p:cNvPr id="210022" name="Oval 102"/>
            <p:cNvSpPr>
              <a:spLocks noChangeArrowheads="1"/>
            </p:cNvSpPr>
            <p:nvPr/>
          </p:nvSpPr>
          <p:spPr bwMode="auto">
            <a:xfrm>
              <a:off x="3357" y="2399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0023" name="Oval 103"/>
            <p:cNvSpPr>
              <a:spLocks noChangeArrowheads="1"/>
            </p:cNvSpPr>
            <p:nvPr/>
          </p:nvSpPr>
          <p:spPr bwMode="auto">
            <a:xfrm>
              <a:off x="3357" y="1682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5" name="Group 107"/>
          <p:cNvGrpSpPr>
            <a:grpSpLocks/>
          </p:cNvGrpSpPr>
          <p:nvPr/>
        </p:nvGrpSpPr>
        <p:grpSpPr bwMode="auto">
          <a:xfrm>
            <a:off x="473075" y="2670175"/>
            <a:ext cx="304800" cy="1441450"/>
            <a:chOff x="3357" y="1682"/>
            <a:chExt cx="192" cy="908"/>
          </a:xfrm>
        </p:grpSpPr>
        <p:sp>
          <p:nvSpPr>
            <p:cNvPr id="210028" name="Oval 108"/>
            <p:cNvSpPr>
              <a:spLocks noChangeArrowheads="1"/>
            </p:cNvSpPr>
            <p:nvPr/>
          </p:nvSpPr>
          <p:spPr bwMode="auto">
            <a:xfrm>
              <a:off x="3357" y="2399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0029" name="Oval 109"/>
            <p:cNvSpPr>
              <a:spLocks noChangeArrowheads="1"/>
            </p:cNvSpPr>
            <p:nvPr/>
          </p:nvSpPr>
          <p:spPr bwMode="auto">
            <a:xfrm>
              <a:off x="3357" y="1682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6" name="Group 73"/>
          <p:cNvGrpSpPr>
            <a:grpSpLocks/>
          </p:cNvGrpSpPr>
          <p:nvPr/>
        </p:nvGrpSpPr>
        <p:grpSpPr bwMode="auto">
          <a:xfrm>
            <a:off x="0" y="1303338"/>
            <a:ext cx="884238" cy="4251325"/>
            <a:chOff x="0" y="821"/>
            <a:chExt cx="557" cy="2678"/>
          </a:xfrm>
        </p:grpSpPr>
        <p:sp>
          <p:nvSpPr>
            <p:cNvPr id="209994" name="Text Box 74"/>
            <p:cNvSpPr txBox="1">
              <a:spLocks noChangeArrowheads="1"/>
            </p:cNvSpPr>
            <p:nvPr/>
          </p:nvSpPr>
          <p:spPr bwMode="auto">
            <a:xfrm>
              <a:off x="0" y="821"/>
              <a:ext cx="55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sender</a:t>
              </a:r>
            </a:p>
          </p:txBody>
        </p:sp>
        <p:sp>
          <p:nvSpPr>
            <p:cNvPr id="209995" name="Rectangle 75"/>
            <p:cNvSpPr>
              <a:spLocks noChangeArrowheads="1"/>
            </p:cNvSpPr>
            <p:nvPr/>
          </p:nvSpPr>
          <p:spPr bwMode="auto">
            <a:xfrm>
              <a:off x="12" y="1108"/>
              <a:ext cx="525" cy="2391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9996" name="Text Box 76"/>
            <p:cNvSpPr txBox="1">
              <a:spLocks noChangeArrowheads="1"/>
            </p:cNvSpPr>
            <p:nvPr/>
          </p:nvSpPr>
          <p:spPr bwMode="auto">
            <a:xfrm>
              <a:off x="117" y="1634"/>
              <a:ext cx="42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Data</a:t>
              </a:r>
            </a:p>
          </p:txBody>
        </p:sp>
        <p:sp>
          <p:nvSpPr>
            <p:cNvPr id="209997" name="Text Box 77"/>
            <p:cNvSpPr txBox="1">
              <a:spLocks noChangeArrowheads="1"/>
            </p:cNvSpPr>
            <p:nvPr/>
          </p:nvSpPr>
          <p:spPr bwMode="auto">
            <a:xfrm>
              <a:off x="107" y="2374"/>
              <a:ext cx="4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Valid</a:t>
              </a:r>
            </a:p>
          </p:txBody>
        </p:sp>
        <p:sp>
          <p:nvSpPr>
            <p:cNvPr id="209998" name="Text Box 78"/>
            <p:cNvSpPr txBox="1">
              <a:spLocks noChangeArrowheads="1"/>
            </p:cNvSpPr>
            <p:nvPr/>
          </p:nvSpPr>
          <p:spPr bwMode="auto">
            <a:xfrm>
              <a:off x="145" y="3152"/>
              <a:ext cx="4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Stop</a:t>
              </a:r>
            </a:p>
          </p:txBody>
        </p:sp>
      </p:grpSp>
      <p:grpSp>
        <p:nvGrpSpPr>
          <p:cNvPr id="17" name="Group 98"/>
          <p:cNvGrpSpPr>
            <a:grpSpLocks/>
          </p:cNvGrpSpPr>
          <p:nvPr/>
        </p:nvGrpSpPr>
        <p:grpSpPr bwMode="auto">
          <a:xfrm>
            <a:off x="7151688" y="2670175"/>
            <a:ext cx="304800" cy="1441450"/>
            <a:chOff x="3357" y="1682"/>
            <a:chExt cx="192" cy="908"/>
          </a:xfrm>
        </p:grpSpPr>
        <p:sp>
          <p:nvSpPr>
            <p:cNvPr id="210019" name="Oval 99"/>
            <p:cNvSpPr>
              <a:spLocks noChangeArrowheads="1"/>
            </p:cNvSpPr>
            <p:nvPr/>
          </p:nvSpPr>
          <p:spPr bwMode="auto">
            <a:xfrm>
              <a:off x="3357" y="2399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0020" name="Oval 100"/>
            <p:cNvSpPr>
              <a:spLocks noChangeArrowheads="1"/>
            </p:cNvSpPr>
            <p:nvPr/>
          </p:nvSpPr>
          <p:spPr bwMode="auto">
            <a:xfrm>
              <a:off x="3357" y="1682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8" name="Group 79"/>
          <p:cNvGrpSpPr>
            <a:grpSpLocks/>
          </p:cNvGrpSpPr>
          <p:nvPr/>
        </p:nvGrpSpPr>
        <p:grpSpPr bwMode="auto">
          <a:xfrm>
            <a:off x="8204200" y="1303338"/>
            <a:ext cx="996950" cy="4251325"/>
            <a:chOff x="5168" y="821"/>
            <a:chExt cx="628" cy="2678"/>
          </a:xfrm>
        </p:grpSpPr>
        <p:sp>
          <p:nvSpPr>
            <p:cNvPr id="210000" name="Rectangle 80"/>
            <p:cNvSpPr>
              <a:spLocks noChangeArrowheads="1"/>
            </p:cNvSpPr>
            <p:nvPr/>
          </p:nvSpPr>
          <p:spPr bwMode="auto">
            <a:xfrm>
              <a:off x="5223" y="1108"/>
              <a:ext cx="525" cy="2391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0001" name="Text Box 81"/>
            <p:cNvSpPr txBox="1">
              <a:spLocks noChangeArrowheads="1"/>
            </p:cNvSpPr>
            <p:nvPr/>
          </p:nvSpPr>
          <p:spPr bwMode="auto">
            <a:xfrm>
              <a:off x="5168" y="821"/>
              <a:ext cx="6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receiver</a:t>
              </a:r>
            </a:p>
          </p:txBody>
        </p:sp>
        <p:sp>
          <p:nvSpPr>
            <p:cNvPr id="210002" name="Text Box 82"/>
            <p:cNvSpPr txBox="1">
              <a:spLocks noChangeArrowheads="1"/>
            </p:cNvSpPr>
            <p:nvPr/>
          </p:nvSpPr>
          <p:spPr bwMode="auto">
            <a:xfrm>
              <a:off x="5185" y="1634"/>
              <a:ext cx="42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Data</a:t>
              </a:r>
            </a:p>
          </p:txBody>
        </p:sp>
        <p:sp>
          <p:nvSpPr>
            <p:cNvPr id="210003" name="Text Box 83"/>
            <p:cNvSpPr txBox="1">
              <a:spLocks noChangeArrowheads="1"/>
            </p:cNvSpPr>
            <p:nvPr/>
          </p:nvSpPr>
          <p:spPr bwMode="auto">
            <a:xfrm>
              <a:off x="5212" y="2376"/>
              <a:ext cx="4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Valid</a:t>
              </a:r>
            </a:p>
          </p:txBody>
        </p:sp>
        <p:sp>
          <p:nvSpPr>
            <p:cNvPr id="210004" name="Text Box 84"/>
            <p:cNvSpPr txBox="1">
              <a:spLocks noChangeArrowheads="1"/>
            </p:cNvSpPr>
            <p:nvPr/>
          </p:nvSpPr>
          <p:spPr bwMode="auto">
            <a:xfrm>
              <a:off x="5213" y="3162"/>
              <a:ext cx="4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Stop</a:t>
              </a:r>
            </a:p>
          </p:txBody>
        </p:sp>
      </p:grp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0.2 -4.44444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0.2 -4.44444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96296E-6 L 0.1566 -2.96296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0.2 -4.44444E-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9 -4.44444E-6 L 0.13368 -4.44444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Freeform 2"/>
          <p:cNvSpPr>
            <a:spLocks/>
          </p:cNvSpPr>
          <p:nvPr/>
        </p:nvSpPr>
        <p:spPr bwMode="auto">
          <a:xfrm>
            <a:off x="627063" y="5054600"/>
            <a:ext cx="1289050" cy="152400"/>
          </a:xfrm>
          <a:custGeom>
            <a:avLst/>
            <a:gdLst/>
            <a:ahLst/>
            <a:cxnLst>
              <a:cxn ang="0">
                <a:pos x="812" y="0"/>
              </a:cxn>
              <a:cxn ang="0">
                <a:pos x="478" y="0"/>
              </a:cxn>
              <a:cxn ang="0">
                <a:pos x="478" y="96"/>
              </a:cxn>
              <a:cxn ang="0">
                <a:pos x="0" y="96"/>
              </a:cxn>
            </a:cxnLst>
            <a:rect l="0" t="0" r="r" b="b"/>
            <a:pathLst>
              <a:path w="812" h="96">
                <a:moveTo>
                  <a:pt x="812" y="0"/>
                </a:moveTo>
                <a:lnTo>
                  <a:pt x="478" y="0"/>
                </a:lnTo>
                <a:lnTo>
                  <a:pt x="478" y="96"/>
                </a:lnTo>
                <a:lnTo>
                  <a:pt x="0" y="96"/>
                </a:lnTo>
              </a:path>
            </a:pathLst>
          </a:custGeom>
          <a:noFill/>
          <a:ln w="28575" cmpd="sng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150100" y="3960813"/>
            <a:ext cx="911225" cy="1366837"/>
            <a:chOff x="1063" y="2495"/>
            <a:chExt cx="574" cy="861"/>
          </a:xfrm>
        </p:grpSpPr>
        <p:sp>
          <p:nvSpPr>
            <p:cNvPr id="211972" name="Line 4"/>
            <p:cNvSpPr>
              <a:spLocks noChangeShapeType="1"/>
            </p:cNvSpPr>
            <p:nvPr/>
          </p:nvSpPr>
          <p:spPr bwMode="auto">
            <a:xfrm flipV="1">
              <a:off x="1159" y="2590"/>
              <a:ext cx="0" cy="191"/>
            </a:xfrm>
            <a:prstGeom prst="line">
              <a:avLst/>
            </a:prstGeom>
            <a:noFill/>
            <a:ln w="28575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1063" y="2734"/>
              <a:ext cx="192" cy="287"/>
              <a:chOff x="1541" y="3212"/>
              <a:chExt cx="192" cy="287"/>
            </a:xfrm>
          </p:grpSpPr>
          <p:sp>
            <p:nvSpPr>
              <p:cNvPr id="211974" name="AutoShape 6"/>
              <p:cNvSpPr>
                <a:spLocks noChangeArrowheads="1"/>
              </p:cNvSpPr>
              <p:nvPr/>
            </p:nvSpPr>
            <p:spPr bwMode="auto">
              <a:xfrm>
                <a:off x="1541" y="3307"/>
                <a:ext cx="192" cy="192"/>
              </a:xfrm>
              <a:prstGeom prst="triangle">
                <a:avLst>
                  <a:gd name="adj" fmla="val 5000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1975" name="Oval 7"/>
              <p:cNvSpPr>
                <a:spLocks noChangeArrowheads="1"/>
              </p:cNvSpPr>
              <p:nvPr/>
            </p:nvSpPr>
            <p:spPr bwMode="auto">
              <a:xfrm>
                <a:off x="1589" y="3212"/>
                <a:ext cx="96" cy="95"/>
              </a:xfrm>
              <a:prstGeom prst="ellipse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1976" name="AutoShape 8"/>
            <p:cNvSpPr>
              <a:spLocks noChangeArrowheads="1"/>
            </p:cNvSpPr>
            <p:nvPr/>
          </p:nvSpPr>
          <p:spPr bwMode="auto">
            <a:xfrm flipH="1">
              <a:off x="1255" y="3021"/>
              <a:ext cx="286" cy="335"/>
            </a:xfrm>
            <a:prstGeom prst="flowChartDelay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1977" name="Freeform 9"/>
            <p:cNvSpPr>
              <a:spLocks/>
            </p:cNvSpPr>
            <p:nvPr/>
          </p:nvSpPr>
          <p:spPr bwMode="auto">
            <a:xfrm>
              <a:off x="1446" y="2495"/>
              <a:ext cx="191" cy="621"/>
            </a:xfrm>
            <a:custGeom>
              <a:avLst/>
              <a:gdLst/>
              <a:ahLst/>
              <a:cxnLst>
                <a:cxn ang="0">
                  <a:pos x="191" y="0"/>
                </a:cxn>
                <a:cxn ang="0">
                  <a:pos x="191" y="621"/>
                </a:cxn>
                <a:cxn ang="0">
                  <a:pos x="0" y="621"/>
                </a:cxn>
              </a:cxnLst>
              <a:rect l="0" t="0" r="r" b="b"/>
              <a:pathLst>
                <a:path w="191" h="621">
                  <a:moveTo>
                    <a:pt x="191" y="0"/>
                  </a:moveTo>
                  <a:lnTo>
                    <a:pt x="191" y="621"/>
                  </a:lnTo>
                  <a:lnTo>
                    <a:pt x="0" y="621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1978" name="Freeform 10"/>
            <p:cNvSpPr>
              <a:spLocks/>
            </p:cNvSpPr>
            <p:nvPr/>
          </p:nvSpPr>
          <p:spPr bwMode="auto">
            <a:xfrm>
              <a:off x="1154" y="2945"/>
              <a:ext cx="143" cy="239"/>
            </a:xfrm>
            <a:custGeom>
              <a:avLst/>
              <a:gdLst/>
              <a:ahLst/>
              <a:cxnLst>
                <a:cxn ang="0">
                  <a:pos x="143" y="239"/>
                </a:cxn>
                <a:cxn ang="0">
                  <a:pos x="0" y="239"/>
                </a:cxn>
                <a:cxn ang="0">
                  <a:pos x="0" y="0"/>
                </a:cxn>
              </a:cxnLst>
              <a:rect l="0" t="0" r="r" b="b"/>
              <a:pathLst>
                <a:path w="143" h="239">
                  <a:moveTo>
                    <a:pt x="143" y="239"/>
                  </a:moveTo>
                  <a:lnTo>
                    <a:pt x="0" y="239"/>
                  </a:ln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5329238" y="3960813"/>
            <a:ext cx="911225" cy="1366837"/>
            <a:chOff x="1063" y="2495"/>
            <a:chExt cx="574" cy="861"/>
          </a:xfrm>
        </p:grpSpPr>
        <p:sp>
          <p:nvSpPr>
            <p:cNvPr id="211980" name="Line 12"/>
            <p:cNvSpPr>
              <a:spLocks noChangeShapeType="1"/>
            </p:cNvSpPr>
            <p:nvPr/>
          </p:nvSpPr>
          <p:spPr bwMode="auto">
            <a:xfrm flipV="1">
              <a:off x="1159" y="2590"/>
              <a:ext cx="0" cy="191"/>
            </a:xfrm>
            <a:prstGeom prst="line">
              <a:avLst/>
            </a:prstGeom>
            <a:noFill/>
            <a:ln w="28575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5" name="Group 13"/>
            <p:cNvGrpSpPr>
              <a:grpSpLocks/>
            </p:cNvGrpSpPr>
            <p:nvPr/>
          </p:nvGrpSpPr>
          <p:grpSpPr bwMode="auto">
            <a:xfrm>
              <a:off x="1063" y="2734"/>
              <a:ext cx="192" cy="287"/>
              <a:chOff x="1541" y="3212"/>
              <a:chExt cx="192" cy="287"/>
            </a:xfrm>
          </p:grpSpPr>
          <p:sp>
            <p:nvSpPr>
              <p:cNvPr id="211982" name="AutoShape 14"/>
              <p:cNvSpPr>
                <a:spLocks noChangeArrowheads="1"/>
              </p:cNvSpPr>
              <p:nvPr/>
            </p:nvSpPr>
            <p:spPr bwMode="auto">
              <a:xfrm>
                <a:off x="1541" y="3307"/>
                <a:ext cx="192" cy="192"/>
              </a:xfrm>
              <a:prstGeom prst="triangle">
                <a:avLst>
                  <a:gd name="adj" fmla="val 5000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1983" name="Oval 15"/>
              <p:cNvSpPr>
                <a:spLocks noChangeArrowheads="1"/>
              </p:cNvSpPr>
              <p:nvPr/>
            </p:nvSpPr>
            <p:spPr bwMode="auto">
              <a:xfrm>
                <a:off x="1589" y="3212"/>
                <a:ext cx="96" cy="95"/>
              </a:xfrm>
              <a:prstGeom prst="ellipse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1984" name="AutoShape 16"/>
            <p:cNvSpPr>
              <a:spLocks noChangeArrowheads="1"/>
            </p:cNvSpPr>
            <p:nvPr/>
          </p:nvSpPr>
          <p:spPr bwMode="auto">
            <a:xfrm flipH="1">
              <a:off x="1255" y="3021"/>
              <a:ext cx="286" cy="335"/>
            </a:xfrm>
            <a:prstGeom prst="flowChartDelay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1985" name="Freeform 17"/>
            <p:cNvSpPr>
              <a:spLocks/>
            </p:cNvSpPr>
            <p:nvPr/>
          </p:nvSpPr>
          <p:spPr bwMode="auto">
            <a:xfrm>
              <a:off x="1446" y="2495"/>
              <a:ext cx="191" cy="621"/>
            </a:xfrm>
            <a:custGeom>
              <a:avLst/>
              <a:gdLst/>
              <a:ahLst/>
              <a:cxnLst>
                <a:cxn ang="0">
                  <a:pos x="191" y="0"/>
                </a:cxn>
                <a:cxn ang="0">
                  <a:pos x="191" y="621"/>
                </a:cxn>
                <a:cxn ang="0">
                  <a:pos x="0" y="621"/>
                </a:cxn>
              </a:cxnLst>
              <a:rect l="0" t="0" r="r" b="b"/>
              <a:pathLst>
                <a:path w="191" h="621">
                  <a:moveTo>
                    <a:pt x="191" y="0"/>
                  </a:moveTo>
                  <a:lnTo>
                    <a:pt x="191" y="621"/>
                  </a:lnTo>
                  <a:lnTo>
                    <a:pt x="0" y="621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1986" name="Freeform 18"/>
            <p:cNvSpPr>
              <a:spLocks/>
            </p:cNvSpPr>
            <p:nvPr/>
          </p:nvSpPr>
          <p:spPr bwMode="auto">
            <a:xfrm>
              <a:off x="1154" y="2945"/>
              <a:ext cx="143" cy="239"/>
            </a:xfrm>
            <a:custGeom>
              <a:avLst/>
              <a:gdLst/>
              <a:ahLst/>
              <a:cxnLst>
                <a:cxn ang="0">
                  <a:pos x="143" y="239"/>
                </a:cxn>
                <a:cxn ang="0">
                  <a:pos x="0" y="239"/>
                </a:cxn>
                <a:cxn ang="0">
                  <a:pos x="0" y="0"/>
                </a:cxn>
              </a:cxnLst>
              <a:rect l="0" t="0" r="r" b="b"/>
              <a:pathLst>
                <a:path w="143" h="239">
                  <a:moveTo>
                    <a:pt x="143" y="239"/>
                  </a:moveTo>
                  <a:lnTo>
                    <a:pt x="0" y="239"/>
                  </a:ln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19"/>
          <p:cNvGrpSpPr>
            <a:grpSpLocks/>
          </p:cNvGrpSpPr>
          <p:nvPr/>
        </p:nvGrpSpPr>
        <p:grpSpPr bwMode="auto">
          <a:xfrm>
            <a:off x="3508375" y="3960813"/>
            <a:ext cx="911225" cy="1366837"/>
            <a:chOff x="1063" y="2495"/>
            <a:chExt cx="574" cy="861"/>
          </a:xfrm>
        </p:grpSpPr>
        <p:sp>
          <p:nvSpPr>
            <p:cNvPr id="211988" name="Line 20"/>
            <p:cNvSpPr>
              <a:spLocks noChangeShapeType="1"/>
            </p:cNvSpPr>
            <p:nvPr/>
          </p:nvSpPr>
          <p:spPr bwMode="auto">
            <a:xfrm flipV="1">
              <a:off x="1159" y="2590"/>
              <a:ext cx="0" cy="191"/>
            </a:xfrm>
            <a:prstGeom prst="line">
              <a:avLst/>
            </a:prstGeom>
            <a:noFill/>
            <a:ln w="28575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7" name="Group 21"/>
            <p:cNvGrpSpPr>
              <a:grpSpLocks/>
            </p:cNvGrpSpPr>
            <p:nvPr/>
          </p:nvGrpSpPr>
          <p:grpSpPr bwMode="auto">
            <a:xfrm>
              <a:off x="1063" y="2734"/>
              <a:ext cx="192" cy="287"/>
              <a:chOff x="1541" y="3212"/>
              <a:chExt cx="192" cy="287"/>
            </a:xfrm>
          </p:grpSpPr>
          <p:sp>
            <p:nvSpPr>
              <p:cNvPr id="211990" name="AutoShape 22"/>
              <p:cNvSpPr>
                <a:spLocks noChangeArrowheads="1"/>
              </p:cNvSpPr>
              <p:nvPr/>
            </p:nvSpPr>
            <p:spPr bwMode="auto">
              <a:xfrm>
                <a:off x="1541" y="3307"/>
                <a:ext cx="192" cy="192"/>
              </a:xfrm>
              <a:prstGeom prst="triangle">
                <a:avLst>
                  <a:gd name="adj" fmla="val 5000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1991" name="Oval 23"/>
              <p:cNvSpPr>
                <a:spLocks noChangeArrowheads="1"/>
              </p:cNvSpPr>
              <p:nvPr/>
            </p:nvSpPr>
            <p:spPr bwMode="auto">
              <a:xfrm>
                <a:off x="1589" y="3212"/>
                <a:ext cx="96" cy="95"/>
              </a:xfrm>
              <a:prstGeom prst="ellipse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1992" name="AutoShape 24"/>
            <p:cNvSpPr>
              <a:spLocks noChangeArrowheads="1"/>
            </p:cNvSpPr>
            <p:nvPr/>
          </p:nvSpPr>
          <p:spPr bwMode="auto">
            <a:xfrm flipH="1">
              <a:off x="1255" y="3021"/>
              <a:ext cx="286" cy="335"/>
            </a:xfrm>
            <a:prstGeom prst="flowChartDelay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1993" name="Freeform 25"/>
            <p:cNvSpPr>
              <a:spLocks/>
            </p:cNvSpPr>
            <p:nvPr/>
          </p:nvSpPr>
          <p:spPr bwMode="auto">
            <a:xfrm>
              <a:off x="1446" y="2495"/>
              <a:ext cx="191" cy="621"/>
            </a:xfrm>
            <a:custGeom>
              <a:avLst/>
              <a:gdLst/>
              <a:ahLst/>
              <a:cxnLst>
                <a:cxn ang="0">
                  <a:pos x="191" y="0"/>
                </a:cxn>
                <a:cxn ang="0">
                  <a:pos x="191" y="621"/>
                </a:cxn>
                <a:cxn ang="0">
                  <a:pos x="0" y="621"/>
                </a:cxn>
              </a:cxnLst>
              <a:rect l="0" t="0" r="r" b="b"/>
              <a:pathLst>
                <a:path w="191" h="621">
                  <a:moveTo>
                    <a:pt x="191" y="0"/>
                  </a:moveTo>
                  <a:lnTo>
                    <a:pt x="191" y="621"/>
                  </a:lnTo>
                  <a:lnTo>
                    <a:pt x="0" y="621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1994" name="Freeform 26"/>
            <p:cNvSpPr>
              <a:spLocks/>
            </p:cNvSpPr>
            <p:nvPr/>
          </p:nvSpPr>
          <p:spPr bwMode="auto">
            <a:xfrm>
              <a:off x="1154" y="2945"/>
              <a:ext cx="143" cy="239"/>
            </a:xfrm>
            <a:custGeom>
              <a:avLst/>
              <a:gdLst/>
              <a:ahLst/>
              <a:cxnLst>
                <a:cxn ang="0">
                  <a:pos x="143" y="239"/>
                </a:cxn>
                <a:cxn ang="0">
                  <a:pos x="0" y="239"/>
                </a:cxn>
                <a:cxn ang="0">
                  <a:pos x="0" y="0"/>
                </a:cxn>
              </a:cxnLst>
              <a:rect l="0" t="0" r="r" b="b"/>
              <a:pathLst>
                <a:path w="143" h="239">
                  <a:moveTo>
                    <a:pt x="143" y="239"/>
                  </a:moveTo>
                  <a:lnTo>
                    <a:pt x="0" y="239"/>
                  </a:ln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27"/>
          <p:cNvGrpSpPr>
            <a:grpSpLocks/>
          </p:cNvGrpSpPr>
          <p:nvPr/>
        </p:nvGrpSpPr>
        <p:grpSpPr bwMode="auto">
          <a:xfrm>
            <a:off x="1687513" y="3960813"/>
            <a:ext cx="911225" cy="1366837"/>
            <a:chOff x="1063" y="2495"/>
            <a:chExt cx="574" cy="861"/>
          </a:xfrm>
        </p:grpSpPr>
        <p:sp>
          <p:nvSpPr>
            <p:cNvPr id="211996" name="Line 28"/>
            <p:cNvSpPr>
              <a:spLocks noChangeShapeType="1"/>
            </p:cNvSpPr>
            <p:nvPr/>
          </p:nvSpPr>
          <p:spPr bwMode="auto">
            <a:xfrm flipV="1">
              <a:off x="1159" y="2590"/>
              <a:ext cx="0" cy="191"/>
            </a:xfrm>
            <a:prstGeom prst="line">
              <a:avLst/>
            </a:prstGeom>
            <a:noFill/>
            <a:ln w="28575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29"/>
            <p:cNvGrpSpPr>
              <a:grpSpLocks/>
            </p:cNvGrpSpPr>
            <p:nvPr/>
          </p:nvGrpSpPr>
          <p:grpSpPr bwMode="auto">
            <a:xfrm>
              <a:off x="1063" y="2734"/>
              <a:ext cx="192" cy="287"/>
              <a:chOff x="1541" y="3212"/>
              <a:chExt cx="192" cy="287"/>
            </a:xfrm>
          </p:grpSpPr>
          <p:sp>
            <p:nvSpPr>
              <p:cNvPr id="211998" name="AutoShape 30"/>
              <p:cNvSpPr>
                <a:spLocks noChangeArrowheads="1"/>
              </p:cNvSpPr>
              <p:nvPr/>
            </p:nvSpPr>
            <p:spPr bwMode="auto">
              <a:xfrm>
                <a:off x="1541" y="3307"/>
                <a:ext cx="192" cy="192"/>
              </a:xfrm>
              <a:prstGeom prst="triangle">
                <a:avLst>
                  <a:gd name="adj" fmla="val 5000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1999" name="Oval 31"/>
              <p:cNvSpPr>
                <a:spLocks noChangeArrowheads="1"/>
              </p:cNvSpPr>
              <p:nvPr/>
            </p:nvSpPr>
            <p:spPr bwMode="auto">
              <a:xfrm>
                <a:off x="1589" y="3212"/>
                <a:ext cx="96" cy="95"/>
              </a:xfrm>
              <a:prstGeom prst="ellipse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2000" name="AutoShape 32"/>
            <p:cNvSpPr>
              <a:spLocks noChangeArrowheads="1"/>
            </p:cNvSpPr>
            <p:nvPr/>
          </p:nvSpPr>
          <p:spPr bwMode="auto">
            <a:xfrm flipH="1">
              <a:off x="1255" y="3021"/>
              <a:ext cx="286" cy="335"/>
            </a:xfrm>
            <a:prstGeom prst="flowChartDelay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2001" name="Freeform 33"/>
            <p:cNvSpPr>
              <a:spLocks/>
            </p:cNvSpPr>
            <p:nvPr/>
          </p:nvSpPr>
          <p:spPr bwMode="auto">
            <a:xfrm>
              <a:off x="1446" y="2495"/>
              <a:ext cx="191" cy="621"/>
            </a:xfrm>
            <a:custGeom>
              <a:avLst/>
              <a:gdLst/>
              <a:ahLst/>
              <a:cxnLst>
                <a:cxn ang="0">
                  <a:pos x="191" y="0"/>
                </a:cxn>
                <a:cxn ang="0">
                  <a:pos x="191" y="621"/>
                </a:cxn>
                <a:cxn ang="0">
                  <a:pos x="0" y="621"/>
                </a:cxn>
              </a:cxnLst>
              <a:rect l="0" t="0" r="r" b="b"/>
              <a:pathLst>
                <a:path w="191" h="621">
                  <a:moveTo>
                    <a:pt x="191" y="0"/>
                  </a:moveTo>
                  <a:lnTo>
                    <a:pt x="191" y="621"/>
                  </a:lnTo>
                  <a:lnTo>
                    <a:pt x="0" y="621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2002" name="Freeform 34"/>
            <p:cNvSpPr>
              <a:spLocks/>
            </p:cNvSpPr>
            <p:nvPr/>
          </p:nvSpPr>
          <p:spPr bwMode="auto">
            <a:xfrm>
              <a:off x="1154" y="2945"/>
              <a:ext cx="143" cy="239"/>
            </a:xfrm>
            <a:custGeom>
              <a:avLst/>
              <a:gdLst/>
              <a:ahLst/>
              <a:cxnLst>
                <a:cxn ang="0">
                  <a:pos x="143" y="239"/>
                </a:cxn>
                <a:cxn ang="0">
                  <a:pos x="0" y="239"/>
                </a:cxn>
                <a:cxn ang="0">
                  <a:pos x="0" y="0"/>
                </a:cxn>
              </a:cxnLst>
              <a:rect l="0" t="0" r="r" b="b"/>
              <a:pathLst>
                <a:path w="143" h="239">
                  <a:moveTo>
                    <a:pt x="143" y="239"/>
                  </a:moveTo>
                  <a:lnTo>
                    <a:pt x="0" y="239"/>
                  </a:ln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2003" name="AutoShape 35"/>
          <p:cNvSpPr>
            <a:spLocks noChangeArrowheads="1"/>
          </p:cNvSpPr>
          <p:nvPr/>
        </p:nvSpPr>
        <p:spPr bwMode="auto">
          <a:xfrm>
            <a:off x="852488" y="2706688"/>
            <a:ext cx="762000" cy="227012"/>
          </a:xfrm>
          <a:prstGeom prst="rightArrow">
            <a:avLst>
              <a:gd name="adj1" fmla="val 29167"/>
              <a:gd name="adj2" fmla="val 48345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2004" name="Rectangle 3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Stop bit</a:t>
            </a:r>
          </a:p>
        </p:txBody>
      </p:sp>
      <p:sp>
        <p:nvSpPr>
          <p:cNvPr id="212005" name="AutoShape 37"/>
          <p:cNvSpPr>
            <a:spLocks noChangeArrowheads="1"/>
          </p:cNvSpPr>
          <p:nvPr/>
        </p:nvSpPr>
        <p:spPr bwMode="auto">
          <a:xfrm>
            <a:off x="2066925" y="2709863"/>
            <a:ext cx="1366838" cy="227012"/>
          </a:xfrm>
          <a:prstGeom prst="rightArrow">
            <a:avLst>
              <a:gd name="adj1" fmla="val 29167"/>
              <a:gd name="adj2" fmla="val 86719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2006" name="AutoShape 38"/>
          <p:cNvSpPr>
            <a:spLocks noChangeArrowheads="1"/>
          </p:cNvSpPr>
          <p:nvPr/>
        </p:nvSpPr>
        <p:spPr bwMode="auto">
          <a:xfrm>
            <a:off x="3887788" y="2709863"/>
            <a:ext cx="1366837" cy="227012"/>
          </a:xfrm>
          <a:prstGeom prst="rightArrow">
            <a:avLst>
              <a:gd name="adj1" fmla="val 29167"/>
              <a:gd name="adj2" fmla="val 86719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2007" name="AutoShape 39"/>
          <p:cNvSpPr>
            <a:spLocks noChangeArrowheads="1"/>
          </p:cNvSpPr>
          <p:nvPr/>
        </p:nvSpPr>
        <p:spPr bwMode="auto">
          <a:xfrm>
            <a:off x="5708650" y="2709863"/>
            <a:ext cx="1366838" cy="227012"/>
          </a:xfrm>
          <a:prstGeom prst="rightArrow">
            <a:avLst>
              <a:gd name="adj1" fmla="val 29167"/>
              <a:gd name="adj2" fmla="val 86719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2008" name="AutoShape 40"/>
          <p:cNvSpPr>
            <a:spLocks noChangeArrowheads="1"/>
          </p:cNvSpPr>
          <p:nvPr/>
        </p:nvSpPr>
        <p:spPr bwMode="auto">
          <a:xfrm>
            <a:off x="7529513" y="2709863"/>
            <a:ext cx="762000" cy="227012"/>
          </a:xfrm>
          <a:prstGeom prst="rightArrow">
            <a:avLst>
              <a:gd name="adj1" fmla="val 29167"/>
              <a:gd name="adj2" fmla="val 48345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2009" name="Rectangle 41"/>
          <p:cNvSpPr>
            <a:spLocks noChangeArrowheads="1"/>
          </p:cNvSpPr>
          <p:nvPr/>
        </p:nvSpPr>
        <p:spPr bwMode="auto">
          <a:xfrm>
            <a:off x="3435350" y="1911350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2010" name="Rectangle 42"/>
          <p:cNvSpPr>
            <a:spLocks noChangeArrowheads="1"/>
          </p:cNvSpPr>
          <p:nvPr/>
        </p:nvSpPr>
        <p:spPr bwMode="auto">
          <a:xfrm>
            <a:off x="5257800" y="1912938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2011" name="Rectangle 43"/>
          <p:cNvSpPr>
            <a:spLocks noChangeArrowheads="1"/>
          </p:cNvSpPr>
          <p:nvPr/>
        </p:nvSpPr>
        <p:spPr bwMode="auto">
          <a:xfrm>
            <a:off x="7080250" y="1914525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2012" name="Rectangle 44"/>
          <p:cNvSpPr>
            <a:spLocks noChangeArrowheads="1"/>
          </p:cNvSpPr>
          <p:nvPr/>
        </p:nvSpPr>
        <p:spPr bwMode="auto">
          <a:xfrm>
            <a:off x="1612900" y="1909763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2013" name="Rectangle 45"/>
          <p:cNvSpPr>
            <a:spLocks noChangeArrowheads="1"/>
          </p:cNvSpPr>
          <p:nvPr/>
        </p:nvSpPr>
        <p:spPr bwMode="auto">
          <a:xfrm>
            <a:off x="1612900" y="3732213"/>
            <a:ext cx="454025" cy="455612"/>
          </a:xfrm>
          <a:prstGeom prst="rect">
            <a:avLst/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2014" name="Rectangle 46"/>
          <p:cNvSpPr>
            <a:spLocks noChangeArrowheads="1"/>
          </p:cNvSpPr>
          <p:nvPr/>
        </p:nvSpPr>
        <p:spPr bwMode="auto">
          <a:xfrm>
            <a:off x="3435350" y="3732213"/>
            <a:ext cx="454025" cy="455612"/>
          </a:xfrm>
          <a:prstGeom prst="rect">
            <a:avLst/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2015" name="Rectangle 47"/>
          <p:cNvSpPr>
            <a:spLocks noChangeArrowheads="1"/>
          </p:cNvSpPr>
          <p:nvPr/>
        </p:nvSpPr>
        <p:spPr bwMode="auto">
          <a:xfrm>
            <a:off x="5257800" y="3732213"/>
            <a:ext cx="454025" cy="455612"/>
          </a:xfrm>
          <a:prstGeom prst="rect">
            <a:avLst/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2016" name="Rectangle 48"/>
          <p:cNvSpPr>
            <a:spLocks noChangeArrowheads="1"/>
          </p:cNvSpPr>
          <p:nvPr/>
        </p:nvSpPr>
        <p:spPr bwMode="auto">
          <a:xfrm>
            <a:off x="7080250" y="3732213"/>
            <a:ext cx="454025" cy="455612"/>
          </a:xfrm>
          <a:prstGeom prst="rect">
            <a:avLst/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2017" name="Line 49"/>
          <p:cNvSpPr>
            <a:spLocks noChangeShapeType="1"/>
          </p:cNvSpPr>
          <p:nvPr/>
        </p:nvSpPr>
        <p:spPr bwMode="auto">
          <a:xfrm>
            <a:off x="852488" y="3960813"/>
            <a:ext cx="7604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2018" name="Line 50"/>
          <p:cNvSpPr>
            <a:spLocks noChangeShapeType="1"/>
          </p:cNvSpPr>
          <p:nvPr/>
        </p:nvSpPr>
        <p:spPr bwMode="auto">
          <a:xfrm>
            <a:off x="2065338" y="3960813"/>
            <a:ext cx="13684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2019" name="Line 51"/>
          <p:cNvSpPr>
            <a:spLocks noChangeShapeType="1"/>
          </p:cNvSpPr>
          <p:nvPr/>
        </p:nvSpPr>
        <p:spPr bwMode="auto">
          <a:xfrm>
            <a:off x="3886200" y="3960813"/>
            <a:ext cx="13684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2020" name="Line 52"/>
          <p:cNvSpPr>
            <a:spLocks noChangeShapeType="1"/>
          </p:cNvSpPr>
          <p:nvPr/>
        </p:nvSpPr>
        <p:spPr bwMode="auto">
          <a:xfrm>
            <a:off x="5707063" y="3960813"/>
            <a:ext cx="13684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2021" name="Line 53"/>
          <p:cNvSpPr>
            <a:spLocks noChangeShapeType="1"/>
          </p:cNvSpPr>
          <p:nvPr/>
        </p:nvSpPr>
        <p:spPr bwMode="auto">
          <a:xfrm>
            <a:off x="7527925" y="3960813"/>
            <a:ext cx="7635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2022" name="Freeform 54"/>
          <p:cNvSpPr>
            <a:spLocks/>
          </p:cNvSpPr>
          <p:nvPr/>
        </p:nvSpPr>
        <p:spPr bwMode="auto">
          <a:xfrm>
            <a:off x="2371725" y="5054600"/>
            <a:ext cx="1289050" cy="152400"/>
          </a:xfrm>
          <a:custGeom>
            <a:avLst/>
            <a:gdLst/>
            <a:ahLst/>
            <a:cxnLst>
              <a:cxn ang="0">
                <a:pos x="812" y="0"/>
              </a:cxn>
              <a:cxn ang="0">
                <a:pos x="478" y="0"/>
              </a:cxn>
              <a:cxn ang="0">
                <a:pos x="478" y="96"/>
              </a:cxn>
              <a:cxn ang="0">
                <a:pos x="0" y="96"/>
              </a:cxn>
            </a:cxnLst>
            <a:rect l="0" t="0" r="r" b="b"/>
            <a:pathLst>
              <a:path w="812" h="96">
                <a:moveTo>
                  <a:pt x="812" y="0"/>
                </a:moveTo>
                <a:lnTo>
                  <a:pt x="478" y="0"/>
                </a:lnTo>
                <a:lnTo>
                  <a:pt x="478" y="96"/>
                </a:lnTo>
                <a:lnTo>
                  <a:pt x="0" y="96"/>
                </a:lnTo>
              </a:path>
            </a:pathLst>
          </a:custGeom>
          <a:noFill/>
          <a:ln w="28575" cmpd="sng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2023" name="Freeform 55"/>
          <p:cNvSpPr>
            <a:spLocks/>
          </p:cNvSpPr>
          <p:nvPr/>
        </p:nvSpPr>
        <p:spPr bwMode="auto">
          <a:xfrm>
            <a:off x="4260850" y="5054600"/>
            <a:ext cx="1289050" cy="152400"/>
          </a:xfrm>
          <a:custGeom>
            <a:avLst/>
            <a:gdLst/>
            <a:ahLst/>
            <a:cxnLst>
              <a:cxn ang="0">
                <a:pos x="812" y="0"/>
              </a:cxn>
              <a:cxn ang="0">
                <a:pos x="478" y="0"/>
              </a:cxn>
              <a:cxn ang="0">
                <a:pos x="478" y="96"/>
              </a:cxn>
              <a:cxn ang="0">
                <a:pos x="0" y="96"/>
              </a:cxn>
            </a:cxnLst>
            <a:rect l="0" t="0" r="r" b="b"/>
            <a:pathLst>
              <a:path w="812" h="96">
                <a:moveTo>
                  <a:pt x="812" y="0"/>
                </a:moveTo>
                <a:lnTo>
                  <a:pt x="478" y="0"/>
                </a:lnTo>
                <a:lnTo>
                  <a:pt x="478" y="96"/>
                </a:lnTo>
                <a:lnTo>
                  <a:pt x="0" y="96"/>
                </a:lnTo>
              </a:path>
            </a:pathLst>
          </a:custGeom>
          <a:noFill/>
          <a:ln w="28575" cmpd="sng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2024" name="Freeform 56"/>
          <p:cNvSpPr>
            <a:spLocks/>
          </p:cNvSpPr>
          <p:nvPr/>
        </p:nvSpPr>
        <p:spPr bwMode="auto">
          <a:xfrm>
            <a:off x="6089650" y="5054600"/>
            <a:ext cx="1289050" cy="152400"/>
          </a:xfrm>
          <a:custGeom>
            <a:avLst/>
            <a:gdLst/>
            <a:ahLst/>
            <a:cxnLst>
              <a:cxn ang="0">
                <a:pos x="812" y="0"/>
              </a:cxn>
              <a:cxn ang="0">
                <a:pos x="478" y="0"/>
              </a:cxn>
              <a:cxn ang="0">
                <a:pos x="478" y="96"/>
              </a:cxn>
              <a:cxn ang="0">
                <a:pos x="0" y="96"/>
              </a:cxn>
            </a:cxnLst>
            <a:rect l="0" t="0" r="r" b="b"/>
            <a:pathLst>
              <a:path w="812" h="96">
                <a:moveTo>
                  <a:pt x="812" y="0"/>
                </a:moveTo>
                <a:lnTo>
                  <a:pt x="478" y="0"/>
                </a:lnTo>
                <a:lnTo>
                  <a:pt x="478" y="96"/>
                </a:lnTo>
                <a:lnTo>
                  <a:pt x="0" y="96"/>
                </a:lnTo>
              </a:path>
            </a:pathLst>
          </a:custGeom>
          <a:noFill/>
          <a:ln w="28575" cmpd="sng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10" name="Group 57"/>
          <p:cNvGrpSpPr>
            <a:grpSpLocks/>
          </p:cNvGrpSpPr>
          <p:nvPr/>
        </p:nvGrpSpPr>
        <p:grpSpPr bwMode="auto">
          <a:xfrm>
            <a:off x="473075" y="2670175"/>
            <a:ext cx="304800" cy="1441450"/>
            <a:chOff x="3357" y="1682"/>
            <a:chExt cx="192" cy="908"/>
          </a:xfrm>
        </p:grpSpPr>
        <p:sp>
          <p:nvSpPr>
            <p:cNvPr id="212026" name="Oval 58"/>
            <p:cNvSpPr>
              <a:spLocks noChangeArrowheads="1"/>
            </p:cNvSpPr>
            <p:nvPr/>
          </p:nvSpPr>
          <p:spPr bwMode="auto">
            <a:xfrm>
              <a:off x="3357" y="2399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2027" name="Oval 59"/>
            <p:cNvSpPr>
              <a:spLocks noChangeArrowheads="1"/>
            </p:cNvSpPr>
            <p:nvPr/>
          </p:nvSpPr>
          <p:spPr bwMode="auto">
            <a:xfrm>
              <a:off x="3357" y="1682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2028" name="Line 60"/>
          <p:cNvSpPr>
            <a:spLocks noChangeShapeType="1"/>
          </p:cNvSpPr>
          <p:nvPr/>
        </p:nvSpPr>
        <p:spPr bwMode="auto">
          <a:xfrm>
            <a:off x="7835900" y="5207000"/>
            <a:ext cx="531813" cy="0"/>
          </a:xfrm>
          <a:prstGeom prst="line">
            <a:avLst/>
          </a:prstGeom>
          <a:noFill/>
          <a:ln w="28575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11" name="Group 61"/>
          <p:cNvGrpSpPr>
            <a:grpSpLocks/>
          </p:cNvGrpSpPr>
          <p:nvPr/>
        </p:nvGrpSpPr>
        <p:grpSpPr bwMode="auto">
          <a:xfrm>
            <a:off x="1655763" y="5175250"/>
            <a:ext cx="6610350" cy="457200"/>
            <a:chOff x="1043" y="3260"/>
            <a:chExt cx="4164" cy="288"/>
          </a:xfrm>
        </p:grpSpPr>
        <p:sp>
          <p:nvSpPr>
            <p:cNvPr id="212030" name="Text Box 62"/>
            <p:cNvSpPr txBox="1">
              <a:spLocks noChangeArrowheads="1"/>
            </p:cNvSpPr>
            <p:nvPr/>
          </p:nvSpPr>
          <p:spPr bwMode="auto">
            <a:xfrm>
              <a:off x="4984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0</a:t>
              </a:r>
            </a:p>
          </p:txBody>
        </p:sp>
        <p:sp>
          <p:nvSpPr>
            <p:cNvPr id="212031" name="Text Box 63"/>
            <p:cNvSpPr txBox="1">
              <a:spLocks noChangeArrowheads="1"/>
            </p:cNvSpPr>
            <p:nvPr/>
          </p:nvSpPr>
          <p:spPr bwMode="auto">
            <a:xfrm>
              <a:off x="4474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0</a:t>
              </a:r>
            </a:p>
          </p:txBody>
        </p:sp>
        <p:sp>
          <p:nvSpPr>
            <p:cNvPr id="212032" name="Text Box 64"/>
            <p:cNvSpPr txBox="1">
              <a:spLocks noChangeArrowheads="1"/>
            </p:cNvSpPr>
            <p:nvPr/>
          </p:nvSpPr>
          <p:spPr bwMode="auto">
            <a:xfrm>
              <a:off x="3338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0</a:t>
              </a:r>
            </a:p>
          </p:txBody>
        </p:sp>
        <p:sp>
          <p:nvSpPr>
            <p:cNvPr id="212033" name="Text Box 65"/>
            <p:cNvSpPr txBox="1">
              <a:spLocks noChangeArrowheads="1"/>
            </p:cNvSpPr>
            <p:nvPr/>
          </p:nvSpPr>
          <p:spPr bwMode="auto">
            <a:xfrm>
              <a:off x="2191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0</a:t>
              </a:r>
            </a:p>
          </p:txBody>
        </p:sp>
        <p:sp>
          <p:nvSpPr>
            <p:cNvPr id="212034" name="Text Box 66"/>
            <p:cNvSpPr txBox="1">
              <a:spLocks noChangeArrowheads="1"/>
            </p:cNvSpPr>
            <p:nvPr/>
          </p:nvSpPr>
          <p:spPr bwMode="auto">
            <a:xfrm>
              <a:off x="1043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0</a:t>
              </a:r>
            </a:p>
          </p:txBody>
        </p:sp>
      </p:grpSp>
      <p:grpSp>
        <p:nvGrpSpPr>
          <p:cNvPr id="12" name="Group 67"/>
          <p:cNvGrpSpPr>
            <a:grpSpLocks/>
          </p:cNvGrpSpPr>
          <p:nvPr/>
        </p:nvGrpSpPr>
        <p:grpSpPr bwMode="auto">
          <a:xfrm>
            <a:off x="3509963" y="2670175"/>
            <a:ext cx="304800" cy="1441450"/>
            <a:chOff x="3357" y="1682"/>
            <a:chExt cx="192" cy="908"/>
          </a:xfrm>
        </p:grpSpPr>
        <p:sp>
          <p:nvSpPr>
            <p:cNvPr id="212036" name="Oval 68"/>
            <p:cNvSpPr>
              <a:spLocks noChangeArrowheads="1"/>
            </p:cNvSpPr>
            <p:nvPr/>
          </p:nvSpPr>
          <p:spPr bwMode="auto">
            <a:xfrm>
              <a:off x="3357" y="2399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2037" name="Oval 69"/>
            <p:cNvSpPr>
              <a:spLocks noChangeArrowheads="1"/>
            </p:cNvSpPr>
            <p:nvPr/>
          </p:nvSpPr>
          <p:spPr bwMode="auto">
            <a:xfrm>
              <a:off x="3357" y="1682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3" name="Group 70"/>
          <p:cNvGrpSpPr>
            <a:grpSpLocks/>
          </p:cNvGrpSpPr>
          <p:nvPr/>
        </p:nvGrpSpPr>
        <p:grpSpPr bwMode="auto">
          <a:xfrm>
            <a:off x="5329238" y="2670175"/>
            <a:ext cx="304800" cy="1441450"/>
            <a:chOff x="3357" y="1682"/>
            <a:chExt cx="192" cy="908"/>
          </a:xfrm>
        </p:grpSpPr>
        <p:sp>
          <p:nvSpPr>
            <p:cNvPr id="212039" name="Oval 71"/>
            <p:cNvSpPr>
              <a:spLocks noChangeArrowheads="1"/>
            </p:cNvSpPr>
            <p:nvPr/>
          </p:nvSpPr>
          <p:spPr bwMode="auto">
            <a:xfrm>
              <a:off x="3357" y="2399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2040" name="Oval 72"/>
            <p:cNvSpPr>
              <a:spLocks noChangeArrowheads="1"/>
            </p:cNvSpPr>
            <p:nvPr/>
          </p:nvSpPr>
          <p:spPr bwMode="auto">
            <a:xfrm>
              <a:off x="3357" y="1682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4" name="Group 73"/>
          <p:cNvGrpSpPr>
            <a:grpSpLocks/>
          </p:cNvGrpSpPr>
          <p:nvPr/>
        </p:nvGrpSpPr>
        <p:grpSpPr bwMode="auto">
          <a:xfrm>
            <a:off x="1687513" y="2670175"/>
            <a:ext cx="304800" cy="1441450"/>
            <a:chOff x="3357" y="1682"/>
            <a:chExt cx="192" cy="908"/>
          </a:xfrm>
        </p:grpSpPr>
        <p:sp>
          <p:nvSpPr>
            <p:cNvPr id="212042" name="Oval 74"/>
            <p:cNvSpPr>
              <a:spLocks noChangeArrowheads="1"/>
            </p:cNvSpPr>
            <p:nvPr/>
          </p:nvSpPr>
          <p:spPr bwMode="auto">
            <a:xfrm>
              <a:off x="3357" y="2399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2043" name="Oval 75"/>
            <p:cNvSpPr>
              <a:spLocks noChangeArrowheads="1"/>
            </p:cNvSpPr>
            <p:nvPr/>
          </p:nvSpPr>
          <p:spPr bwMode="auto">
            <a:xfrm>
              <a:off x="3357" y="1682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5" name="Group 76"/>
          <p:cNvGrpSpPr>
            <a:grpSpLocks/>
          </p:cNvGrpSpPr>
          <p:nvPr/>
        </p:nvGrpSpPr>
        <p:grpSpPr bwMode="auto">
          <a:xfrm>
            <a:off x="473075" y="2670175"/>
            <a:ext cx="304800" cy="1441450"/>
            <a:chOff x="3357" y="1682"/>
            <a:chExt cx="192" cy="908"/>
          </a:xfrm>
        </p:grpSpPr>
        <p:sp>
          <p:nvSpPr>
            <p:cNvPr id="212045" name="Oval 77"/>
            <p:cNvSpPr>
              <a:spLocks noChangeArrowheads="1"/>
            </p:cNvSpPr>
            <p:nvPr/>
          </p:nvSpPr>
          <p:spPr bwMode="auto">
            <a:xfrm>
              <a:off x="3357" y="2399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2046" name="Oval 78"/>
            <p:cNvSpPr>
              <a:spLocks noChangeArrowheads="1"/>
            </p:cNvSpPr>
            <p:nvPr/>
          </p:nvSpPr>
          <p:spPr bwMode="auto">
            <a:xfrm>
              <a:off x="3357" y="1682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6" name="Group 79"/>
          <p:cNvGrpSpPr>
            <a:grpSpLocks/>
          </p:cNvGrpSpPr>
          <p:nvPr/>
        </p:nvGrpSpPr>
        <p:grpSpPr bwMode="auto">
          <a:xfrm>
            <a:off x="0" y="1303338"/>
            <a:ext cx="884238" cy="4251325"/>
            <a:chOff x="0" y="821"/>
            <a:chExt cx="557" cy="2678"/>
          </a:xfrm>
        </p:grpSpPr>
        <p:sp>
          <p:nvSpPr>
            <p:cNvPr id="212048" name="Text Box 80"/>
            <p:cNvSpPr txBox="1">
              <a:spLocks noChangeArrowheads="1"/>
            </p:cNvSpPr>
            <p:nvPr/>
          </p:nvSpPr>
          <p:spPr bwMode="auto">
            <a:xfrm>
              <a:off x="0" y="821"/>
              <a:ext cx="55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sender</a:t>
              </a:r>
            </a:p>
          </p:txBody>
        </p:sp>
        <p:sp>
          <p:nvSpPr>
            <p:cNvPr id="212049" name="Rectangle 81"/>
            <p:cNvSpPr>
              <a:spLocks noChangeArrowheads="1"/>
            </p:cNvSpPr>
            <p:nvPr/>
          </p:nvSpPr>
          <p:spPr bwMode="auto">
            <a:xfrm>
              <a:off x="12" y="1108"/>
              <a:ext cx="525" cy="2391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2050" name="Text Box 82"/>
            <p:cNvSpPr txBox="1">
              <a:spLocks noChangeArrowheads="1"/>
            </p:cNvSpPr>
            <p:nvPr/>
          </p:nvSpPr>
          <p:spPr bwMode="auto">
            <a:xfrm>
              <a:off x="117" y="1634"/>
              <a:ext cx="42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Data</a:t>
              </a:r>
            </a:p>
          </p:txBody>
        </p:sp>
        <p:sp>
          <p:nvSpPr>
            <p:cNvPr id="212051" name="Text Box 83"/>
            <p:cNvSpPr txBox="1">
              <a:spLocks noChangeArrowheads="1"/>
            </p:cNvSpPr>
            <p:nvPr/>
          </p:nvSpPr>
          <p:spPr bwMode="auto">
            <a:xfrm>
              <a:off x="107" y="2374"/>
              <a:ext cx="4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Valid</a:t>
              </a:r>
            </a:p>
          </p:txBody>
        </p:sp>
        <p:sp>
          <p:nvSpPr>
            <p:cNvPr id="212052" name="Text Box 84"/>
            <p:cNvSpPr txBox="1">
              <a:spLocks noChangeArrowheads="1"/>
            </p:cNvSpPr>
            <p:nvPr/>
          </p:nvSpPr>
          <p:spPr bwMode="auto">
            <a:xfrm>
              <a:off x="145" y="3152"/>
              <a:ext cx="4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Stop</a:t>
              </a:r>
            </a:p>
          </p:txBody>
        </p:sp>
      </p:grpSp>
      <p:grpSp>
        <p:nvGrpSpPr>
          <p:cNvPr id="17" name="Group 85"/>
          <p:cNvGrpSpPr>
            <a:grpSpLocks/>
          </p:cNvGrpSpPr>
          <p:nvPr/>
        </p:nvGrpSpPr>
        <p:grpSpPr bwMode="auto">
          <a:xfrm>
            <a:off x="7151688" y="2670175"/>
            <a:ext cx="304800" cy="1441450"/>
            <a:chOff x="3357" y="1682"/>
            <a:chExt cx="192" cy="908"/>
          </a:xfrm>
        </p:grpSpPr>
        <p:sp>
          <p:nvSpPr>
            <p:cNvPr id="212054" name="Oval 86"/>
            <p:cNvSpPr>
              <a:spLocks noChangeArrowheads="1"/>
            </p:cNvSpPr>
            <p:nvPr/>
          </p:nvSpPr>
          <p:spPr bwMode="auto">
            <a:xfrm>
              <a:off x="3357" y="2399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2055" name="Oval 87"/>
            <p:cNvSpPr>
              <a:spLocks noChangeArrowheads="1"/>
            </p:cNvSpPr>
            <p:nvPr/>
          </p:nvSpPr>
          <p:spPr bwMode="auto">
            <a:xfrm>
              <a:off x="3357" y="1682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8" name="Group 88"/>
          <p:cNvGrpSpPr>
            <a:grpSpLocks/>
          </p:cNvGrpSpPr>
          <p:nvPr/>
        </p:nvGrpSpPr>
        <p:grpSpPr bwMode="auto">
          <a:xfrm>
            <a:off x="8204200" y="1303338"/>
            <a:ext cx="996950" cy="4251325"/>
            <a:chOff x="5168" y="821"/>
            <a:chExt cx="628" cy="2678"/>
          </a:xfrm>
        </p:grpSpPr>
        <p:sp>
          <p:nvSpPr>
            <p:cNvPr id="212057" name="Rectangle 89"/>
            <p:cNvSpPr>
              <a:spLocks noChangeArrowheads="1"/>
            </p:cNvSpPr>
            <p:nvPr/>
          </p:nvSpPr>
          <p:spPr bwMode="auto">
            <a:xfrm>
              <a:off x="5223" y="1108"/>
              <a:ext cx="525" cy="2391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2058" name="Text Box 90"/>
            <p:cNvSpPr txBox="1">
              <a:spLocks noChangeArrowheads="1"/>
            </p:cNvSpPr>
            <p:nvPr/>
          </p:nvSpPr>
          <p:spPr bwMode="auto">
            <a:xfrm>
              <a:off x="5168" y="821"/>
              <a:ext cx="6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receiver</a:t>
              </a:r>
            </a:p>
          </p:txBody>
        </p:sp>
        <p:sp>
          <p:nvSpPr>
            <p:cNvPr id="212059" name="Text Box 91"/>
            <p:cNvSpPr txBox="1">
              <a:spLocks noChangeArrowheads="1"/>
            </p:cNvSpPr>
            <p:nvPr/>
          </p:nvSpPr>
          <p:spPr bwMode="auto">
            <a:xfrm>
              <a:off x="5185" y="1634"/>
              <a:ext cx="42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Data</a:t>
              </a:r>
            </a:p>
          </p:txBody>
        </p:sp>
        <p:sp>
          <p:nvSpPr>
            <p:cNvPr id="212060" name="Text Box 92"/>
            <p:cNvSpPr txBox="1">
              <a:spLocks noChangeArrowheads="1"/>
            </p:cNvSpPr>
            <p:nvPr/>
          </p:nvSpPr>
          <p:spPr bwMode="auto">
            <a:xfrm>
              <a:off x="5212" y="2376"/>
              <a:ext cx="4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Valid</a:t>
              </a:r>
            </a:p>
          </p:txBody>
        </p:sp>
        <p:sp>
          <p:nvSpPr>
            <p:cNvPr id="212061" name="Text Box 93"/>
            <p:cNvSpPr txBox="1">
              <a:spLocks noChangeArrowheads="1"/>
            </p:cNvSpPr>
            <p:nvPr/>
          </p:nvSpPr>
          <p:spPr bwMode="auto">
            <a:xfrm>
              <a:off x="5213" y="3162"/>
              <a:ext cx="4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Stop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0.2 -4.44444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0.2 -4.44444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96296E-6 L 0.1566 -2.96296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0.2 -4.44444E-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9 -4.44444E-6 L 0.13368 -4.44444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Freeform 2"/>
          <p:cNvSpPr>
            <a:spLocks/>
          </p:cNvSpPr>
          <p:nvPr/>
        </p:nvSpPr>
        <p:spPr bwMode="auto">
          <a:xfrm>
            <a:off x="627063" y="5054600"/>
            <a:ext cx="1289050" cy="152400"/>
          </a:xfrm>
          <a:custGeom>
            <a:avLst/>
            <a:gdLst/>
            <a:ahLst/>
            <a:cxnLst>
              <a:cxn ang="0">
                <a:pos x="812" y="0"/>
              </a:cxn>
              <a:cxn ang="0">
                <a:pos x="478" y="0"/>
              </a:cxn>
              <a:cxn ang="0">
                <a:pos x="478" y="96"/>
              </a:cxn>
              <a:cxn ang="0">
                <a:pos x="0" y="96"/>
              </a:cxn>
            </a:cxnLst>
            <a:rect l="0" t="0" r="r" b="b"/>
            <a:pathLst>
              <a:path w="812" h="96">
                <a:moveTo>
                  <a:pt x="812" y="0"/>
                </a:moveTo>
                <a:lnTo>
                  <a:pt x="478" y="0"/>
                </a:lnTo>
                <a:lnTo>
                  <a:pt x="478" y="96"/>
                </a:lnTo>
                <a:lnTo>
                  <a:pt x="0" y="96"/>
                </a:lnTo>
              </a:path>
            </a:pathLst>
          </a:custGeom>
          <a:noFill/>
          <a:ln w="28575" cmpd="sng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150100" y="3960813"/>
            <a:ext cx="911225" cy="1366837"/>
            <a:chOff x="1063" y="2495"/>
            <a:chExt cx="574" cy="861"/>
          </a:xfrm>
        </p:grpSpPr>
        <p:sp>
          <p:nvSpPr>
            <p:cNvPr id="212996" name="Line 4"/>
            <p:cNvSpPr>
              <a:spLocks noChangeShapeType="1"/>
            </p:cNvSpPr>
            <p:nvPr/>
          </p:nvSpPr>
          <p:spPr bwMode="auto">
            <a:xfrm flipV="1">
              <a:off x="1159" y="2590"/>
              <a:ext cx="0" cy="191"/>
            </a:xfrm>
            <a:prstGeom prst="line">
              <a:avLst/>
            </a:prstGeom>
            <a:noFill/>
            <a:ln w="28575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1063" y="2734"/>
              <a:ext cx="192" cy="287"/>
              <a:chOff x="1541" y="3212"/>
              <a:chExt cx="192" cy="287"/>
            </a:xfrm>
          </p:grpSpPr>
          <p:sp>
            <p:nvSpPr>
              <p:cNvPr id="212998" name="AutoShape 6"/>
              <p:cNvSpPr>
                <a:spLocks noChangeArrowheads="1"/>
              </p:cNvSpPr>
              <p:nvPr/>
            </p:nvSpPr>
            <p:spPr bwMode="auto">
              <a:xfrm>
                <a:off x="1541" y="3307"/>
                <a:ext cx="192" cy="192"/>
              </a:xfrm>
              <a:prstGeom prst="triangle">
                <a:avLst>
                  <a:gd name="adj" fmla="val 5000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2999" name="Oval 7"/>
              <p:cNvSpPr>
                <a:spLocks noChangeArrowheads="1"/>
              </p:cNvSpPr>
              <p:nvPr/>
            </p:nvSpPr>
            <p:spPr bwMode="auto">
              <a:xfrm>
                <a:off x="1589" y="3212"/>
                <a:ext cx="96" cy="95"/>
              </a:xfrm>
              <a:prstGeom prst="ellipse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3000" name="AutoShape 8"/>
            <p:cNvSpPr>
              <a:spLocks noChangeArrowheads="1"/>
            </p:cNvSpPr>
            <p:nvPr/>
          </p:nvSpPr>
          <p:spPr bwMode="auto">
            <a:xfrm flipH="1">
              <a:off x="1255" y="3021"/>
              <a:ext cx="286" cy="335"/>
            </a:xfrm>
            <a:prstGeom prst="flowChartDelay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001" name="Freeform 9"/>
            <p:cNvSpPr>
              <a:spLocks/>
            </p:cNvSpPr>
            <p:nvPr/>
          </p:nvSpPr>
          <p:spPr bwMode="auto">
            <a:xfrm>
              <a:off x="1446" y="2495"/>
              <a:ext cx="191" cy="621"/>
            </a:xfrm>
            <a:custGeom>
              <a:avLst/>
              <a:gdLst/>
              <a:ahLst/>
              <a:cxnLst>
                <a:cxn ang="0">
                  <a:pos x="191" y="0"/>
                </a:cxn>
                <a:cxn ang="0">
                  <a:pos x="191" y="621"/>
                </a:cxn>
                <a:cxn ang="0">
                  <a:pos x="0" y="621"/>
                </a:cxn>
              </a:cxnLst>
              <a:rect l="0" t="0" r="r" b="b"/>
              <a:pathLst>
                <a:path w="191" h="621">
                  <a:moveTo>
                    <a:pt x="191" y="0"/>
                  </a:moveTo>
                  <a:lnTo>
                    <a:pt x="191" y="621"/>
                  </a:lnTo>
                  <a:lnTo>
                    <a:pt x="0" y="621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3002" name="Freeform 10"/>
            <p:cNvSpPr>
              <a:spLocks/>
            </p:cNvSpPr>
            <p:nvPr/>
          </p:nvSpPr>
          <p:spPr bwMode="auto">
            <a:xfrm>
              <a:off x="1154" y="2945"/>
              <a:ext cx="143" cy="239"/>
            </a:xfrm>
            <a:custGeom>
              <a:avLst/>
              <a:gdLst/>
              <a:ahLst/>
              <a:cxnLst>
                <a:cxn ang="0">
                  <a:pos x="143" y="239"/>
                </a:cxn>
                <a:cxn ang="0">
                  <a:pos x="0" y="239"/>
                </a:cxn>
                <a:cxn ang="0">
                  <a:pos x="0" y="0"/>
                </a:cxn>
              </a:cxnLst>
              <a:rect l="0" t="0" r="r" b="b"/>
              <a:pathLst>
                <a:path w="143" h="239">
                  <a:moveTo>
                    <a:pt x="143" y="239"/>
                  </a:moveTo>
                  <a:lnTo>
                    <a:pt x="0" y="239"/>
                  </a:ln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5329238" y="3960813"/>
            <a:ext cx="911225" cy="1366837"/>
            <a:chOff x="1063" y="2495"/>
            <a:chExt cx="574" cy="861"/>
          </a:xfrm>
        </p:grpSpPr>
        <p:sp>
          <p:nvSpPr>
            <p:cNvPr id="213004" name="Line 12"/>
            <p:cNvSpPr>
              <a:spLocks noChangeShapeType="1"/>
            </p:cNvSpPr>
            <p:nvPr/>
          </p:nvSpPr>
          <p:spPr bwMode="auto">
            <a:xfrm flipV="1">
              <a:off x="1159" y="2590"/>
              <a:ext cx="0" cy="191"/>
            </a:xfrm>
            <a:prstGeom prst="line">
              <a:avLst/>
            </a:prstGeom>
            <a:noFill/>
            <a:ln w="28575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5" name="Group 13"/>
            <p:cNvGrpSpPr>
              <a:grpSpLocks/>
            </p:cNvGrpSpPr>
            <p:nvPr/>
          </p:nvGrpSpPr>
          <p:grpSpPr bwMode="auto">
            <a:xfrm>
              <a:off x="1063" y="2734"/>
              <a:ext cx="192" cy="287"/>
              <a:chOff x="1541" y="3212"/>
              <a:chExt cx="192" cy="287"/>
            </a:xfrm>
          </p:grpSpPr>
          <p:sp>
            <p:nvSpPr>
              <p:cNvPr id="213006" name="AutoShape 14"/>
              <p:cNvSpPr>
                <a:spLocks noChangeArrowheads="1"/>
              </p:cNvSpPr>
              <p:nvPr/>
            </p:nvSpPr>
            <p:spPr bwMode="auto">
              <a:xfrm>
                <a:off x="1541" y="3307"/>
                <a:ext cx="192" cy="192"/>
              </a:xfrm>
              <a:prstGeom prst="triangle">
                <a:avLst>
                  <a:gd name="adj" fmla="val 5000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3007" name="Oval 15"/>
              <p:cNvSpPr>
                <a:spLocks noChangeArrowheads="1"/>
              </p:cNvSpPr>
              <p:nvPr/>
            </p:nvSpPr>
            <p:spPr bwMode="auto">
              <a:xfrm>
                <a:off x="1589" y="3212"/>
                <a:ext cx="96" cy="95"/>
              </a:xfrm>
              <a:prstGeom prst="ellipse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3008" name="AutoShape 16"/>
            <p:cNvSpPr>
              <a:spLocks noChangeArrowheads="1"/>
            </p:cNvSpPr>
            <p:nvPr/>
          </p:nvSpPr>
          <p:spPr bwMode="auto">
            <a:xfrm flipH="1">
              <a:off x="1255" y="3021"/>
              <a:ext cx="286" cy="335"/>
            </a:xfrm>
            <a:prstGeom prst="flowChartDelay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009" name="Freeform 17"/>
            <p:cNvSpPr>
              <a:spLocks/>
            </p:cNvSpPr>
            <p:nvPr/>
          </p:nvSpPr>
          <p:spPr bwMode="auto">
            <a:xfrm>
              <a:off x="1446" y="2495"/>
              <a:ext cx="191" cy="621"/>
            </a:xfrm>
            <a:custGeom>
              <a:avLst/>
              <a:gdLst/>
              <a:ahLst/>
              <a:cxnLst>
                <a:cxn ang="0">
                  <a:pos x="191" y="0"/>
                </a:cxn>
                <a:cxn ang="0">
                  <a:pos x="191" y="621"/>
                </a:cxn>
                <a:cxn ang="0">
                  <a:pos x="0" y="621"/>
                </a:cxn>
              </a:cxnLst>
              <a:rect l="0" t="0" r="r" b="b"/>
              <a:pathLst>
                <a:path w="191" h="621">
                  <a:moveTo>
                    <a:pt x="191" y="0"/>
                  </a:moveTo>
                  <a:lnTo>
                    <a:pt x="191" y="621"/>
                  </a:lnTo>
                  <a:lnTo>
                    <a:pt x="0" y="621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3010" name="Freeform 18"/>
            <p:cNvSpPr>
              <a:spLocks/>
            </p:cNvSpPr>
            <p:nvPr/>
          </p:nvSpPr>
          <p:spPr bwMode="auto">
            <a:xfrm>
              <a:off x="1154" y="2945"/>
              <a:ext cx="143" cy="239"/>
            </a:xfrm>
            <a:custGeom>
              <a:avLst/>
              <a:gdLst/>
              <a:ahLst/>
              <a:cxnLst>
                <a:cxn ang="0">
                  <a:pos x="143" y="239"/>
                </a:cxn>
                <a:cxn ang="0">
                  <a:pos x="0" y="239"/>
                </a:cxn>
                <a:cxn ang="0">
                  <a:pos x="0" y="0"/>
                </a:cxn>
              </a:cxnLst>
              <a:rect l="0" t="0" r="r" b="b"/>
              <a:pathLst>
                <a:path w="143" h="239">
                  <a:moveTo>
                    <a:pt x="143" y="239"/>
                  </a:moveTo>
                  <a:lnTo>
                    <a:pt x="0" y="239"/>
                  </a:ln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19"/>
          <p:cNvGrpSpPr>
            <a:grpSpLocks/>
          </p:cNvGrpSpPr>
          <p:nvPr/>
        </p:nvGrpSpPr>
        <p:grpSpPr bwMode="auto">
          <a:xfrm>
            <a:off x="3508375" y="3960813"/>
            <a:ext cx="911225" cy="1366837"/>
            <a:chOff x="1063" y="2495"/>
            <a:chExt cx="574" cy="861"/>
          </a:xfrm>
        </p:grpSpPr>
        <p:sp>
          <p:nvSpPr>
            <p:cNvPr id="213012" name="Line 20"/>
            <p:cNvSpPr>
              <a:spLocks noChangeShapeType="1"/>
            </p:cNvSpPr>
            <p:nvPr/>
          </p:nvSpPr>
          <p:spPr bwMode="auto">
            <a:xfrm flipV="1">
              <a:off x="1159" y="2590"/>
              <a:ext cx="0" cy="191"/>
            </a:xfrm>
            <a:prstGeom prst="line">
              <a:avLst/>
            </a:prstGeom>
            <a:noFill/>
            <a:ln w="28575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7" name="Group 21"/>
            <p:cNvGrpSpPr>
              <a:grpSpLocks/>
            </p:cNvGrpSpPr>
            <p:nvPr/>
          </p:nvGrpSpPr>
          <p:grpSpPr bwMode="auto">
            <a:xfrm>
              <a:off x="1063" y="2734"/>
              <a:ext cx="192" cy="287"/>
              <a:chOff x="1541" y="3212"/>
              <a:chExt cx="192" cy="287"/>
            </a:xfrm>
          </p:grpSpPr>
          <p:sp>
            <p:nvSpPr>
              <p:cNvPr id="213014" name="AutoShape 22"/>
              <p:cNvSpPr>
                <a:spLocks noChangeArrowheads="1"/>
              </p:cNvSpPr>
              <p:nvPr/>
            </p:nvSpPr>
            <p:spPr bwMode="auto">
              <a:xfrm>
                <a:off x="1541" y="3307"/>
                <a:ext cx="192" cy="192"/>
              </a:xfrm>
              <a:prstGeom prst="triangle">
                <a:avLst>
                  <a:gd name="adj" fmla="val 5000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3015" name="Oval 23"/>
              <p:cNvSpPr>
                <a:spLocks noChangeArrowheads="1"/>
              </p:cNvSpPr>
              <p:nvPr/>
            </p:nvSpPr>
            <p:spPr bwMode="auto">
              <a:xfrm>
                <a:off x="1589" y="3212"/>
                <a:ext cx="96" cy="95"/>
              </a:xfrm>
              <a:prstGeom prst="ellipse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3016" name="AutoShape 24"/>
            <p:cNvSpPr>
              <a:spLocks noChangeArrowheads="1"/>
            </p:cNvSpPr>
            <p:nvPr/>
          </p:nvSpPr>
          <p:spPr bwMode="auto">
            <a:xfrm flipH="1">
              <a:off x="1255" y="3021"/>
              <a:ext cx="286" cy="335"/>
            </a:xfrm>
            <a:prstGeom prst="flowChartDelay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017" name="Freeform 25"/>
            <p:cNvSpPr>
              <a:spLocks/>
            </p:cNvSpPr>
            <p:nvPr/>
          </p:nvSpPr>
          <p:spPr bwMode="auto">
            <a:xfrm>
              <a:off x="1446" y="2495"/>
              <a:ext cx="191" cy="621"/>
            </a:xfrm>
            <a:custGeom>
              <a:avLst/>
              <a:gdLst/>
              <a:ahLst/>
              <a:cxnLst>
                <a:cxn ang="0">
                  <a:pos x="191" y="0"/>
                </a:cxn>
                <a:cxn ang="0">
                  <a:pos x="191" y="621"/>
                </a:cxn>
                <a:cxn ang="0">
                  <a:pos x="0" y="621"/>
                </a:cxn>
              </a:cxnLst>
              <a:rect l="0" t="0" r="r" b="b"/>
              <a:pathLst>
                <a:path w="191" h="621">
                  <a:moveTo>
                    <a:pt x="191" y="0"/>
                  </a:moveTo>
                  <a:lnTo>
                    <a:pt x="191" y="621"/>
                  </a:lnTo>
                  <a:lnTo>
                    <a:pt x="0" y="621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3018" name="Freeform 26"/>
            <p:cNvSpPr>
              <a:spLocks/>
            </p:cNvSpPr>
            <p:nvPr/>
          </p:nvSpPr>
          <p:spPr bwMode="auto">
            <a:xfrm>
              <a:off x="1154" y="2945"/>
              <a:ext cx="143" cy="239"/>
            </a:xfrm>
            <a:custGeom>
              <a:avLst/>
              <a:gdLst/>
              <a:ahLst/>
              <a:cxnLst>
                <a:cxn ang="0">
                  <a:pos x="143" y="239"/>
                </a:cxn>
                <a:cxn ang="0">
                  <a:pos x="0" y="239"/>
                </a:cxn>
                <a:cxn ang="0">
                  <a:pos x="0" y="0"/>
                </a:cxn>
              </a:cxnLst>
              <a:rect l="0" t="0" r="r" b="b"/>
              <a:pathLst>
                <a:path w="143" h="239">
                  <a:moveTo>
                    <a:pt x="143" y="239"/>
                  </a:moveTo>
                  <a:lnTo>
                    <a:pt x="0" y="239"/>
                  </a:ln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27"/>
          <p:cNvGrpSpPr>
            <a:grpSpLocks/>
          </p:cNvGrpSpPr>
          <p:nvPr/>
        </p:nvGrpSpPr>
        <p:grpSpPr bwMode="auto">
          <a:xfrm>
            <a:off x="1687513" y="3960813"/>
            <a:ext cx="911225" cy="1366837"/>
            <a:chOff x="1063" y="2495"/>
            <a:chExt cx="574" cy="861"/>
          </a:xfrm>
        </p:grpSpPr>
        <p:sp>
          <p:nvSpPr>
            <p:cNvPr id="213020" name="Line 28"/>
            <p:cNvSpPr>
              <a:spLocks noChangeShapeType="1"/>
            </p:cNvSpPr>
            <p:nvPr/>
          </p:nvSpPr>
          <p:spPr bwMode="auto">
            <a:xfrm flipV="1">
              <a:off x="1159" y="2590"/>
              <a:ext cx="0" cy="191"/>
            </a:xfrm>
            <a:prstGeom prst="line">
              <a:avLst/>
            </a:prstGeom>
            <a:noFill/>
            <a:ln w="28575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29"/>
            <p:cNvGrpSpPr>
              <a:grpSpLocks/>
            </p:cNvGrpSpPr>
            <p:nvPr/>
          </p:nvGrpSpPr>
          <p:grpSpPr bwMode="auto">
            <a:xfrm>
              <a:off x="1063" y="2734"/>
              <a:ext cx="192" cy="287"/>
              <a:chOff x="1541" y="3212"/>
              <a:chExt cx="192" cy="287"/>
            </a:xfrm>
          </p:grpSpPr>
          <p:sp>
            <p:nvSpPr>
              <p:cNvPr id="213022" name="AutoShape 30"/>
              <p:cNvSpPr>
                <a:spLocks noChangeArrowheads="1"/>
              </p:cNvSpPr>
              <p:nvPr/>
            </p:nvSpPr>
            <p:spPr bwMode="auto">
              <a:xfrm>
                <a:off x="1541" y="3307"/>
                <a:ext cx="192" cy="192"/>
              </a:xfrm>
              <a:prstGeom prst="triangle">
                <a:avLst>
                  <a:gd name="adj" fmla="val 5000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3023" name="Oval 31"/>
              <p:cNvSpPr>
                <a:spLocks noChangeArrowheads="1"/>
              </p:cNvSpPr>
              <p:nvPr/>
            </p:nvSpPr>
            <p:spPr bwMode="auto">
              <a:xfrm>
                <a:off x="1589" y="3212"/>
                <a:ext cx="96" cy="95"/>
              </a:xfrm>
              <a:prstGeom prst="ellipse">
                <a:avLst/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3024" name="AutoShape 32"/>
            <p:cNvSpPr>
              <a:spLocks noChangeArrowheads="1"/>
            </p:cNvSpPr>
            <p:nvPr/>
          </p:nvSpPr>
          <p:spPr bwMode="auto">
            <a:xfrm flipH="1">
              <a:off x="1255" y="3021"/>
              <a:ext cx="286" cy="335"/>
            </a:xfrm>
            <a:prstGeom prst="flowChartDelay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025" name="Freeform 33"/>
            <p:cNvSpPr>
              <a:spLocks/>
            </p:cNvSpPr>
            <p:nvPr/>
          </p:nvSpPr>
          <p:spPr bwMode="auto">
            <a:xfrm>
              <a:off x="1446" y="2495"/>
              <a:ext cx="191" cy="621"/>
            </a:xfrm>
            <a:custGeom>
              <a:avLst/>
              <a:gdLst/>
              <a:ahLst/>
              <a:cxnLst>
                <a:cxn ang="0">
                  <a:pos x="191" y="0"/>
                </a:cxn>
                <a:cxn ang="0">
                  <a:pos x="191" y="621"/>
                </a:cxn>
                <a:cxn ang="0">
                  <a:pos x="0" y="621"/>
                </a:cxn>
              </a:cxnLst>
              <a:rect l="0" t="0" r="r" b="b"/>
              <a:pathLst>
                <a:path w="191" h="621">
                  <a:moveTo>
                    <a:pt x="191" y="0"/>
                  </a:moveTo>
                  <a:lnTo>
                    <a:pt x="191" y="621"/>
                  </a:lnTo>
                  <a:lnTo>
                    <a:pt x="0" y="621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3026" name="Freeform 34"/>
            <p:cNvSpPr>
              <a:spLocks/>
            </p:cNvSpPr>
            <p:nvPr/>
          </p:nvSpPr>
          <p:spPr bwMode="auto">
            <a:xfrm>
              <a:off x="1154" y="2945"/>
              <a:ext cx="143" cy="239"/>
            </a:xfrm>
            <a:custGeom>
              <a:avLst/>
              <a:gdLst/>
              <a:ahLst/>
              <a:cxnLst>
                <a:cxn ang="0">
                  <a:pos x="143" y="239"/>
                </a:cxn>
                <a:cxn ang="0">
                  <a:pos x="0" y="239"/>
                </a:cxn>
                <a:cxn ang="0">
                  <a:pos x="0" y="0"/>
                </a:cxn>
              </a:cxnLst>
              <a:rect l="0" t="0" r="r" b="b"/>
              <a:pathLst>
                <a:path w="143" h="239">
                  <a:moveTo>
                    <a:pt x="143" y="239"/>
                  </a:moveTo>
                  <a:lnTo>
                    <a:pt x="0" y="239"/>
                  </a:ln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rgbClr val="FFFF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3027" name="AutoShape 35"/>
          <p:cNvSpPr>
            <a:spLocks noChangeArrowheads="1"/>
          </p:cNvSpPr>
          <p:nvPr/>
        </p:nvSpPr>
        <p:spPr bwMode="auto">
          <a:xfrm>
            <a:off x="852488" y="2706688"/>
            <a:ext cx="762000" cy="227012"/>
          </a:xfrm>
          <a:prstGeom prst="rightArrow">
            <a:avLst>
              <a:gd name="adj1" fmla="val 29167"/>
              <a:gd name="adj2" fmla="val 48345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3028" name="Rectangle 3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Stop bit</a:t>
            </a:r>
          </a:p>
        </p:txBody>
      </p:sp>
      <p:sp>
        <p:nvSpPr>
          <p:cNvPr id="213029" name="AutoShape 37"/>
          <p:cNvSpPr>
            <a:spLocks noChangeArrowheads="1"/>
          </p:cNvSpPr>
          <p:nvPr/>
        </p:nvSpPr>
        <p:spPr bwMode="auto">
          <a:xfrm>
            <a:off x="2066925" y="2709863"/>
            <a:ext cx="1366838" cy="227012"/>
          </a:xfrm>
          <a:prstGeom prst="rightArrow">
            <a:avLst>
              <a:gd name="adj1" fmla="val 29167"/>
              <a:gd name="adj2" fmla="val 86719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3030" name="AutoShape 38"/>
          <p:cNvSpPr>
            <a:spLocks noChangeArrowheads="1"/>
          </p:cNvSpPr>
          <p:nvPr/>
        </p:nvSpPr>
        <p:spPr bwMode="auto">
          <a:xfrm>
            <a:off x="3887788" y="2709863"/>
            <a:ext cx="1366837" cy="227012"/>
          </a:xfrm>
          <a:prstGeom prst="rightArrow">
            <a:avLst>
              <a:gd name="adj1" fmla="val 29167"/>
              <a:gd name="adj2" fmla="val 86719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3031" name="AutoShape 39"/>
          <p:cNvSpPr>
            <a:spLocks noChangeArrowheads="1"/>
          </p:cNvSpPr>
          <p:nvPr/>
        </p:nvSpPr>
        <p:spPr bwMode="auto">
          <a:xfrm>
            <a:off x="5708650" y="2709863"/>
            <a:ext cx="1366838" cy="227012"/>
          </a:xfrm>
          <a:prstGeom prst="rightArrow">
            <a:avLst>
              <a:gd name="adj1" fmla="val 29167"/>
              <a:gd name="adj2" fmla="val 86719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3032" name="AutoShape 40"/>
          <p:cNvSpPr>
            <a:spLocks noChangeArrowheads="1"/>
          </p:cNvSpPr>
          <p:nvPr/>
        </p:nvSpPr>
        <p:spPr bwMode="auto">
          <a:xfrm>
            <a:off x="7529513" y="2709863"/>
            <a:ext cx="762000" cy="227012"/>
          </a:xfrm>
          <a:prstGeom prst="rightArrow">
            <a:avLst>
              <a:gd name="adj1" fmla="val 29167"/>
              <a:gd name="adj2" fmla="val 48345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3033" name="Rectangle 41"/>
          <p:cNvSpPr>
            <a:spLocks noChangeArrowheads="1"/>
          </p:cNvSpPr>
          <p:nvPr/>
        </p:nvSpPr>
        <p:spPr bwMode="auto">
          <a:xfrm>
            <a:off x="3435350" y="1911350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3034" name="Rectangle 42"/>
          <p:cNvSpPr>
            <a:spLocks noChangeArrowheads="1"/>
          </p:cNvSpPr>
          <p:nvPr/>
        </p:nvSpPr>
        <p:spPr bwMode="auto">
          <a:xfrm>
            <a:off x="5257800" y="1912938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3035" name="Rectangle 43"/>
          <p:cNvSpPr>
            <a:spLocks noChangeArrowheads="1"/>
          </p:cNvSpPr>
          <p:nvPr/>
        </p:nvSpPr>
        <p:spPr bwMode="auto">
          <a:xfrm>
            <a:off x="7080250" y="1914525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3036" name="Rectangle 44"/>
          <p:cNvSpPr>
            <a:spLocks noChangeArrowheads="1"/>
          </p:cNvSpPr>
          <p:nvPr/>
        </p:nvSpPr>
        <p:spPr bwMode="auto">
          <a:xfrm>
            <a:off x="1612900" y="1909763"/>
            <a:ext cx="454025" cy="18224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3037" name="Rectangle 45"/>
          <p:cNvSpPr>
            <a:spLocks noChangeArrowheads="1"/>
          </p:cNvSpPr>
          <p:nvPr/>
        </p:nvSpPr>
        <p:spPr bwMode="auto">
          <a:xfrm>
            <a:off x="1612900" y="3732213"/>
            <a:ext cx="454025" cy="455612"/>
          </a:xfrm>
          <a:prstGeom prst="rect">
            <a:avLst/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3038" name="Rectangle 46"/>
          <p:cNvSpPr>
            <a:spLocks noChangeArrowheads="1"/>
          </p:cNvSpPr>
          <p:nvPr/>
        </p:nvSpPr>
        <p:spPr bwMode="auto">
          <a:xfrm>
            <a:off x="3435350" y="3732213"/>
            <a:ext cx="454025" cy="455612"/>
          </a:xfrm>
          <a:prstGeom prst="rect">
            <a:avLst/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3039" name="Rectangle 47"/>
          <p:cNvSpPr>
            <a:spLocks noChangeArrowheads="1"/>
          </p:cNvSpPr>
          <p:nvPr/>
        </p:nvSpPr>
        <p:spPr bwMode="auto">
          <a:xfrm>
            <a:off x="5257800" y="3732213"/>
            <a:ext cx="454025" cy="455612"/>
          </a:xfrm>
          <a:prstGeom prst="rect">
            <a:avLst/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3040" name="Rectangle 48"/>
          <p:cNvSpPr>
            <a:spLocks noChangeArrowheads="1"/>
          </p:cNvSpPr>
          <p:nvPr/>
        </p:nvSpPr>
        <p:spPr bwMode="auto">
          <a:xfrm>
            <a:off x="7080250" y="3732213"/>
            <a:ext cx="454025" cy="455612"/>
          </a:xfrm>
          <a:prstGeom prst="rect">
            <a:avLst/>
          </a:prstGeom>
          <a:solidFill>
            <a:srgbClr val="9900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3041" name="Line 49"/>
          <p:cNvSpPr>
            <a:spLocks noChangeShapeType="1"/>
          </p:cNvSpPr>
          <p:nvPr/>
        </p:nvSpPr>
        <p:spPr bwMode="auto">
          <a:xfrm>
            <a:off x="852488" y="3960813"/>
            <a:ext cx="7604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3042" name="Line 50"/>
          <p:cNvSpPr>
            <a:spLocks noChangeShapeType="1"/>
          </p:cNvSpPr>
          <p:nvPr/>
        </p:nvSpPr>
        <p:spPr bwMode="auto">
          <a:xfrm>
            <a:off x="2065338" y="3960813"/>
            <a:ext cx="13684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3043" name="Line 51"/>
          <p:cNvSpPr>
            <a:spLocks noChangeShapeType="1"/>
          </p:cNvSpPr>
          <p:nvPr/>
        </p:nvSpPr>
        <p:spPr bwMode="auto">
          <a:xfrm>
            <a:off x="3886200" y="3960813"/>
            <a:ext cx="13684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3044" name="Line 52"/>
          <p:cNvSpPr>
            <a:spLocks noChangeShapeType="1"/>
          </p:cNvSpPr>
          <p:nvPr/>
        </p:nvSpPr>
        <p:spPr bwMode="auto">
          <a:xfrm>
            <a:off x="5707063" y="3960813"/>
            <a:ext cx="13684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3045" name="Line 53"/>
          <p:cNvSpPr>
            <a:spLocks noChangeShapeType="1"/>
          </p:cNvSpPr>
          <p:nvPr/>
        </p:nvSpPr>
        <p:spPr bwMode="auto">
          <a:xfrm>
            <a:off x="7527925" y="3960813"/>
            <a:ext cx="7635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3046" name="Freeform 54"/>
          <p:cNvSpPr>
            <a:spLocks/>
          </p:cNvSpPr>
          <p:nvPr/>
        </p:nvSpPr>
        <p:spPr bwMode="auto">
          <a:xfrm>
            <a:off x="2371725" y="5054600"/>
            <a:ext cx="1289050" cy="152400"/>
          </a:xfrm>
          <a:custGeom>
            <a:avLst/>
            <a:gdLst/>
            <a:ahLst/>
            <a:cxnLst>
              <a:cxn ang="0">
                <a:pos x="812" y="0"/>
              </a:cxn>
              <a:cxn ang="0">
                <a:pos x="478" y="0"/>
              </a:cxn>
              <a:cxn ang="0">
                <a:pos x="478" y="96"/>
              </a:cxn>
              <a:cxn ang="0">
                <a:pos x="0" y="96"/>
              </a:cxn>
            </a:cxnLst>
            <a:rect l="0" t="0" r="r" b="b"/>
            <a:pathLst>
              <a:path w="812" h="96">
                <a:moveTo>
                  <a:pt x="812" y="0"/>
                </a:moveTo>
                <a:lnTo>
                  <a:pt x="478" y="0"/>
                </a:lnTo>
                <a:lnTo>
                  <a:pt x="478" y="96"/>
                </a:lnTo>
                <a:lnTo>
                  <a:pt x="0" y="96"/>
                </a:lnTo>
              </a:path>
            </a:pathLst>
          </a:custGeom>
          <a:noFill/>
          <a:ln w="28575" cmpd="sng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3047" name="Freeform 55"/>
          <p:cNvSpPr>
            <a:spLocks/>
          </p:cNvSpPr>
          <p:nvPr/>
        </p:nvSpPr>
        <p:spPr bwMode="auto">
          <a:xfrm>
            <a:off x="4260850" y="5054600"/>
            <a:ext cx="1289050" cy="152400"/>
          </a:xfrm>
          <a:custGeom>
            <a:avLst/>
            <a:gdLst/>
            <a:ahLst/>
            <a:cxnLst>
              <a:cxn ang="0">
                <a:pos x="812" y="0"/>
              </a:cxn>
              <a:cxn ang="0">
                <a:pos x="478" y="0"/>
              </a:cxn>
              <a:cxn ang="0">
                <a:pos x="478" y="96"/>
              </a:cxn>
              <a:cxn ang="0">
                <a:pos x="0" y="96"/>
              </a:cxn>
            </a:cxnLst>
            <a:rect l="0" t="0" r="r" b="b"/>
            <a:pathLst>
              <a:path w="812" h="96">
                <a:moveTo>
                  <a:pt x="812" y="0"/>
                </a:moveTo>
                <a:lnTo>
                  <a:pt x="478" y="0"/>
                </a:lnTo>
                <a:lnTo>
                  <a:pt x="478" y="96"/>
                </a:lnTo>
                <a:lnTo>
                  <a:pt x="0" y="96"/>
                </a:lnTo>
              </a:path>
            </a:pathLst>
          </a:custGeom>
          <a:noFill/>
          <a:ln w="28575" cmpd="sng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3048" name="Freeform 56"/>
          <p:cNvSpPr>
            <a:spLocks/>
          </p:cNvSpPr>
          <p:nvPr/>
        </p:nvSpPr>
        <p:spPr bwMode="auto">
          <a:xfrm>
            <a:off x="6089650" y="5054600"/>
            <a:ext cx="1289050" cy="152400"/>
          </a:xfrm>
          <a:custGeom>
            <a:avLst/>
            <a:gdLst/>
            <a:ahLst/>
            <a:cxnLst>
              <a:cxn ang="0">
                <a:pos x="812" y="0"/>
              </a:cxn>
              <a:cxn ang="0">
                <a:pos x="478" y="0"/>
              </a:cxn>
              <a:cxn ang="0">
                <a:pos x="478" y="96"/>
              </a:cxn>
              <a:cxn ang="0">
                <a:pos x="0" y="96"/>
              </a:cxn>
            </a:cxnLst>
            <a:rect l="0" t="0" r="r" b="b"/>
            <a:pathLst>
              <a:path w="812" h="96">
                <a:moveTo>
                  <a:pt x="812" y="0"/>
                </a:moveTo>
                <a:lnTo>
                  <a:pt x="478" y="0"/>
                </a:lnTo>
                <a:lnTo>
                  <a:pt x="478" y="96"/>
                </a:lnTo>
                <a:lnTo>
                  <a:pt x="0" y="96"/>
                </a:lnTo>
              </a:path>
            </a:pathLst>
          </a:custGeom>
          <a:noFill/>
          <a:ln w="28575" cmpd="sng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10" name="Group 57"/>
          <p:cNvGrpSpPr>
            <a:grpSpLocks/>
          </p:cNvGrpSpPr>
          <p:nvPr/>
        </p:nvGrpSpPr>
        <p:grpSpPr bwMode="auto">
          <a:xfrm>
            <a:off x="473075" y="2670175"/>
            <a:ext cx="304800" cy="1441450"/>
            <a:chOff x="3357" y="1682"/>
            <a:chExt cx="192" cy="908"/>
          </a:xfrm>
        </p:grpSpPr>
        <p:sp>
          <p:nvSpPr>
            <p:cNvPr id="213050" name="Oval 58"/>
            <p:cNvSpPr>
              <a:spLocks noChangeArrowheads="1"/>
            </p:cNvSpPr>
            <p:nvPr/>
          </p:nvSpPr>
          <p:spPr bwMode="auto">
            <a:xfrm>
              <a:off x="3357" y="2399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051" name="Oval 59"/>
            <p:cNvSpPr>
              <a:spLocks noChangeArrowheads="1"/>
            </p:cNvSpPr>
            <p:nvPr/>
          </p:nvSpPr>
          <p:spPr bwMode="auto">
            <a:xfrm>
              <a:off x="3357" y="1682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3052" name="Line 60"/>
          <p:cNvSpPr>
            <a:spLocks noChangeShapeType="1"/>
          </p:cNvSpPr>
          <p:nvPr/>
        </p:nvSpPr>
        <p:spPr bwMode="auto">
          <a:xfrm>
            <a:off x="7835900" y="5207000"/>
            <a:ext cx="531813" cy="0"/>
          </a:xfrm>
          <a:prstGeom prst="line">
            <a:avLst/>
          </a:prstGeom>
          <a:noFill/>
          <a:ln w="28575">
            <a:solidFill>
              <a:srgbClr val="FFFF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11" name="Group 61"/>
          <p:cNvGrpSpPr>
            <a:grpSpLocks/>
          </p:cNvGrpSpPr>
          <p:nvPr/>
        </p:nvGrpSpPr>
        <p:grpSpPr bwMode="auto">
          <a:xfrm>
            <a:off x="1655763" y="5175250"/>
            <a:ext cx="6610350" cy="457200"/>
            <a:chOff x="1043" y="3260"/>
            <a:chExt cx="4164" cy="288"/>
          </a:xfrm>
        </p:grpSpPr>
        <p:sp>
          <p:nvSpPr>
            <p:cNvPr id="213054" name="Text Box 62"/>
            <p:cNvSpPr txBox="1">
              <a:spLocks noChangeArrowheads="1"/>
            </p:cNvSpPr>
            <p:nvPr/>
          </p:nvSpPr>
          <p:spPr bwMode="auto">
            <a:xfrm>
              <a:off x="4984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1</a:t>
              </a:r>
            </a:p>
          </p:txBody>
        </p:sp>
        <p:sp>
          <p:nvSpPr>
            <p:cNvPr id="213055" name="Text Box 63"/>
            <p:cNvSpPr txBox="1">
              <a:spLocks noChangeArrowheads="1"/>
            </p:cNvSpPr>
            <p:nvPr/>
          </p:nvSpPr>
          <p:spPr bwMode="auto">
            <a:xfrm>
              <a:off x="4474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0</a:t>
              </a:r>
            </a:p>
          </p:txBody>
        </p:sp>
        <p:sp>
          <p:nvSpPr>
            <p:cNvPr id="213056" name="Text Box 64"/>
            <p:cNvSpPr txBox="1">
              <a:spLocks noChangeArrowheads="1"/>
            </p:cNvSpPr>
            <p:nvPr/>
          </p:nvSpPr>
          <p:spPr bwMode="auto">
            <a:xfrm>
              <a:off x="3338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0</a:t>
              </a:r>
            </a:p>
          </p:txBody>
        </p:sp>
        <p:sp>
          <p:nvSpPr>
            <p:cNvPr id="213057" name="Text Box 65"/>
            <p:cNvSpPr txBox="1">
              <a:spLocks noChangeArrowheads="1"/>
            </p:cNvSpPr>
            <p:nvPr/>
          </p:nvSpPr>
          <p:spPr bwMode="auto">
            <a:xfrm>
              <a:off x="2191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0</a:t>
              </a:r>
            </a:p>
          </p:txBody>
        </p:sp>
        <p:sp>
          <p:nvSpPr>
            <p:cNvPr id="213058" name="Text Box 66"/>
            <p:cNvSpPr txBox="1">
              <a:spLocks noChangeArrowheads="1"/>
            </p:cNvSpPr>
            <p:nvPr/>
          </p:nvSpPr>
          <p:spPr bwMode="auto">
            <a:xfrm>
              <a:off x="1043" y="32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0</a:t>
              </a:r>
            </a:p>
          </p:txBody>
        </p:sp>
      </p:grpSp>
      <p:grpSp>
        <p:nvGrpSpPr>
          <p:cNvPr id="12" name="Group 67"/>
          <p:cNvGrpSpPr>
            <a:grpSpLocks/>
          </p:cNvGrpSpPr>
          <p:nvPr/>
        </p:nvGrpSpPr>
        <p:grpSpPr bwMode="auto">
          <a:xfrm>
            <a:off x="3509963" y="2670175"/>
            <a:ext cx="304800" cy="1441450"/>
            <a:chOff x="3357" y="1682"/>
            <a:chExt cx="192" cy="908"/>
          </a:xfrm>
        </p:grpSpPr>
        <p:sp>
          <p:nvSpPr>
            <p:cNvPr id="213060" name="Oval 68"/>
            <p:cNvSpPr>
              <a:spLocks noChangeArrowheads="1"/>
            </p:cNvSpPr>
            <p:nvPr/>
          </p:nvSpPr>
          <p:spPr bwMode="auto">
            <a:xfrm>
              <a:off x="3357" y="2399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061" name="Oval 69"/>
            <p:cNvSpPr>
              <a:spLocks noChangeArrowheads="1"/>
            </p:cNvSpPr>
            <p:nvPr/>
          </p:nvSpPr>
          <p:spPr bwMode="auto">
            <a:xfrm>
              <a:off x="3357" y="1682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3" name="Group 70"/>
          <p:cNvGrpSpPr>
            <a:grpSpLocks/>
          </p:cNvGrpSpPr>
          <p:nvPr/>
        </p:nvGrpSpPr>
        <p:grpSpPr bwMode="auto">
          <a:xfrm>
            <a:off x="5329238" y="2670175"/>
            <a:ext cx="304800" cy="1441450"/>
            <a:chOff x="3357" y="1682"/>
            <a:chExt cx="192" cy="908"/>
          </a:xfrm>
        </p:grpSpPr>
        <p:sp>
          <p:nvSpPr>
            <p:cNvPr id="213063" name="Oval 71"/>
            <p:cNvSpPr>
              <a:spLocks noChangeArrowheads="1"/>
            </p:cNvSpPr>
            <p:nvPr/>
          </p:nvSpPr>
          <p:spPr bwMode="auto">
            <a:xfrm>
              <a:off x="3357" y="2399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064" name="Oval 72"/>
            <p:cNvSpPr>
              <a:spLocks noChangeArrowheads="1"/>
            </p:cNvSpPr>
            <p:nvPr/>
          </p:nvSpPr>
          <p:spPr bwMode="auto">
            <a:xfrm>
              <a:off x="3357" y="1682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4" name="Group 73"/>
          <p:cNvGrpSpPr>
            <a:grpSpLocks/>
          </p:cNvGrpSpPr>
          <p:nvPr/>
        </p:nvGrpSpPr>
        <p:grpSpPr bwMode="auto">
          <a:xfrm>
            <a:off x="1687513" y="2670175"/>
            <a:ext cx="304800" cy="1441450"/>
            <a:chOff x="3357" y="1682"/>
            <a:chExt cx="192" cy="908"/>
          </a:xfrm>
        </p:grpSpPr>
        <p:sp>
          <p:nvSpPr>
            <p:cNvPr id="213066" name="Oval 74"/>
            <p:cNvSpPr>
              <a:spLocks noChangeArrowheads="1"/>
            </p:cNvSpPr>
            <p:nvPr/>
          </p:nvSpPr>
          <p:spPr bwMode="auto">
            <a:xfrm>
              <a:off x="3357" y="2399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067" name="Oval 75"/>
            <p:cNvSpPr>
              <a:spLocks noChangeArrowheads="1"/>
            </p:cNvSpPr>
            <p:nvPr/>
          </p:nvSpPr>
          <p:spPr bwMode="auto">
            <a:xfrm>
              <a:off x="3357" y="1682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5" name="Group 76"/>
          <p:cNvGrpSpPr>
            <a:grpSpLocks/>
          </p:cNvGrpSpPr>
          <p:nvPr/>
        </p:nvGrpSpPr>
        <p:grpSpPr bwMode="auto">
          <a:xfrm>
            <a:off x="473075" y="2670175"/>
            <a:ext cx="304800" cy="1441450"/>
            <a:chOff x="3357" y="1682"/>
            <a:chExt cx="192" cy="908"/>
          </a:xfrm>
        </p:grpSpPr>
        <p:sp>
          <p:nvSpPr>
            <p:cNvPr id="213069" name="Oval 77"/>
            <p:cNvSpPr>
              <a:spLocks noChangeArrowheads="1"/>
            </p:cNvSpPr>
            <p:nvPr/>
          </p:nvSpPr>
          <p:spPr bwMode="auto">
            <a:xfrm>
              <a:off x="3357" y="2399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070" name="Oval 78"/>
            <p:cNvSpPr>
              <a:spLocks noChangeArrowheads="1"/>
            </p:cNvSpPr>
            <p:nvPr/>
          </p:nvSpPr>
          <p:spPr bwMode="auto">
            <a:xfrm>
              <a:off x="3357" y="1682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6" name="Group 79"/>
          <p:cNvGrpSpPr>
            <a:grpSpLocks/>
          </p:cNvGrpSpPr>
          <p:nvPr/>
        </p:nvGrpSpPr>
        <p:grpSpPr bwMode="auto">
          <a:xfrm>
            <a:off x="0" y="1303338"/>
            <a:ext cx="884238" cy="4251325"/>
            <a:chOff x="0" y="821"/>
            <a:chExt cx="557" cy="2678"/>
          </a:xfrm>
        </p:grpSpPr>
        <p:sp>
          <p:nvSpPr>
            <p:cNvPr id="213072" name="Text Box 80"/>
            <p:cNvSpPr txBox="1">
              <a:spLocks noChangeArrowheads="1"/>
            </p:cNvSpPr>
            <p:nvPr/>
          </p:nvSpPr>
          <p:spPr bwMode="auto">
            <a:xfrm>
              <a:off x="0" y="821"/>
              <a:ext cx="55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sender</a:t>
              </a:r>
            </a:p>
          </p:txBody>
        </p:sp>
        <p:sp>
          <p:nvSpPr>
            <p:cNvPr id="213073" name="Rectangle 81"/>
            <p:cNvSpPr>
              <a:spLocks noChangeArrowheads="1"/>
            </p:cNvSpPr>
            <p:nvPr/>
          </p:nvSpPr>
          <p:spPr bwMode="auto">
            <a:xfrm>
              <a:off x="12" y="1108"/>
              <a:ext cx="525" cy="2391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074" name="Text Box 82"/>
            <p:cNvSpPr txBox="1">
              <a:spLocks noChangeArrowheads="1"/>
            </p:cNvSpPr>
            <p:nvPr/>
          </p:nvSpPr>
          <p:spPr bwMode="auto">
            <a:xfrm>
              <a:off x="117" y="1634"/>
              <a:ext cx="42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Data</a:t>
              </a:r>
            </a:p>
          </p:txBody>
        </p:sp>
        <p:sp>
          <p:nvSpPr>
            <p:cNvPr id="213075" name="Text Box 83"/>
            <p:cNvSpPr txBox="1">
              <a:spLocks noChangeArrowheads="1"/>
            </p:cNvSpPr>
            <p:nvPr/>
          </p:nvSpPr>
          <p:spPr bwMode="auto">
            <a:xfrm>
              <a:off x="107" y="2374"/>
              <a:ext cx="4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Valid</a:t>
              </a:r>
            </a:p>
          </p:txBody>
        </p:sp>
        <p:sp>
          <p:nvSpPr>
            <p:cNvPr id="213076" name="Text Box 84"/>
            <p:cNvSpPr txBox="1">
              <a:spLocks noChangeArrowheads="1"/>
            </p:cNvSpPr>
            <p:nvPr/>
          </p:nvSpPr>
          <p:spPr bwMode="auto">
            <a:xfrm>
              <a:off x="145" y="3152"/>
              <a:ext cx="4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Stop</a:t>
              </a:r>
            </a:p>
          </p:txBody>
        </p:sp>
      </p:grpSp>
      <p:grpSp>
        <p:nvGrpSpPr>
          <p:cNvPr id="17" name="Group 85"/>
          <p:cNvGrpSpPr>
            <a:grpSpLocks/>
          </p:cNvGrpSpPr>
          <p:nvPr/>
        </p:nvGrpSpPr>
        <p:grpSpPr bwMode="auto">
          <a:xfrm>
            <a:off x="7151688" y="2670175"/>
            <a:ext cx="304800" cy="1441450"/>
            <a:chOff x="3357" y="1682"/>
            <a:chExt cx="192" cy="908"/>
          </a:xfrm>
        </p:grpSpPr>
        <p:sp>
          <p:nvSpPr>
            <p:cNvPr id="213078" name="Oval 86"/>
            <p:cNvSpPr>
              <a:spLocks noChangeArrowheads="1"/>
            </p:cNvSpPr>
            <p:nvPr/>
          </p:nvSpPr>
          <p:spPr bwMode="auto">
            <a:xfrm>
              <a:off x="3357" y="2399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079" name="Oval 87"/>
            <p:cNvSpPr>
              <a:spLocks noChangeArrowheads="1"/>
            </p:cNvSpPr>
            <p:nvPr/>
          </p:nvSpPr>
          <p:spPr bwMode="auto">
            <a:xfrm>
              <a:off x="3357" y="1682"/>
              <a:ext cx="192" cy="1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8" name="Group 88"/>
          <p:cNvGrpSpPr>
            <a:grpSpLocks/>
          </p:cNvGrpSpPr>
          <p:nvPr/>
        </p:nvGrpSpPr>
        <p:grpSpPr bwMode="auto">
          <a:xfrm>
            <a:off x="8204200" y="1303338"/>
            <a:ext cx="996950" cy="4251325"/>
            <a:chOff x="5168" y="821"/>
            <a:chExt cx="628" cy="2678"/>
          </a:xfrm>
        </p:grpSpPr>
        <p:sp>
          <p:nvSpPr>
            <p:cNvPr id="213081" name="Rectangle 89"/>
            <p:cNvSpPr>
              <a:spLocks noChangeArrowheads="1"/>
            </p:cNvSpPr>
            <p:nvPr/>
          </p:nvSpPr>
          <p:spPr bwMode="auto">
            <a:xfrm>
              <a:off x="5223" y="1108"/>
              <a:ext cx="525" cy="2391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082" name="Text Box 90"/>
            <p:cNvSpPr txBox="1">
              <a:spLocks noChangeArrowheads="1"/>
            </p:cNvSpPr>
            <p:nvPr/>
          </p:nvSpPr>
          <p:spPr bwMode="auto">
            <a:xfrm>
              <a:off x="5168" y="821"/>
              <a:ext cx="6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receiver</a:t>
              </a:r>
            </a:p>
          </p:txBody>
        </p:sp>
        <p:sp>
          <p:nvSpPr>
            <p:cNvPr id="213083" name="Text Box 91"/>
            <p:cNvSpPr txBox="1">
              <a:spLocks noChangeArrowheads="1"/>
            </p:cNvSpPr>
            <p:nvPr/>
          </p:nvSpPr>
          <p:spPr bwMode="auto">
            <a:xfrm>
              <a:off x="5185" y="1634"/>
              <a:ext cx="42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Data</a:t>
              </a:r>
            </a:p>
          </p:txBody>
        </p:sp>
        <p:sp>
          <p:nvSpPr>
            <p:cNvPr id="213084" name="Text Box 92"/>
            <p:cNvSpPr txBox="1">
              <a:spLocks noChangeArrowheads="1"/>
            </p:cNvSpPr>
            <p:nvPr/>
          </p:nvSpPr>
          <p:spPr bwMode="auto">
            <a:xfrm>
              <a:off x="5212" y="2376"/>
              <a:ext cx="4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Valid</a:t>
              </a:r>
            </a:p>
          </p:txBody>
        </p:sp>
        <p:sp>
          <p:nvSpPr>
            <p:cNvPr id="213085" name="Text Box 93"/>
            <p:cNvSpPr txBox="1">
              <a:spLocks noChangeArrowheads="1"/>
            </p:cNvSpPr>
            <p:nvPr/>
          </p:nvSpPr>
          <p:spPr bwMode="auto">
            <a:xfrm>
              <a:off x="5213" y="3162"/>
              <a:ext cx="4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Stop</a:t>
              </a:r>
            </a:p>
          </p:txBody>
        </p:sp>
      </p:grpSp>
      <p:sp>
        <p:nvSpPr>
          <p:cNvPr id="213086" name="AutoShape 94"/>
          <p:cNvSpPr>
            <a:spLocks noChangeArrowheads="1"/>
          </p:cNvSpPr>
          <p:nvPr/>
        </p:nvSpPr>
        <p:spPr bwMode="auto">
          <a:xfrm>
            <a:off x="852488" y="4946650"/>
            <a:ext cx="7439025" cy="379413"/>
          </a:xfrm>
          <a:prstGeom prst="leftArrow">
            <a:avLst>
              <a:gd name="adj1" fmla="val 23852"/>
              <a:gd name="adj2" fmla="val 72799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3087" name="Text Box 95"/>
          <p:cNvSpPr txBox="1">
            <a:spLocks noChangeArrowheads="1"/>
          </p:cNvSpPr>
          <p:nvPr/>
        </p:nvSpPr>
        <p:spPr bwMode="auto">
          <a:xfrm>
            <a:off x="2598738" y="5705475"/>
            <a:ext cx="3946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 i="1"/>
              <a:t>Long combinational path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1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086" grpId="0" animBg="1"/>
      <p:bldP spid="21308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220" name="Rectangle 60"/>
          <p:cNvSpPr>
            <a:spLocks noChangeArrowheads="1"/>
          </p:cNvSpPr>
          <p:nvPr/>
        </p:nvSpPr>
        <p:spPr bwMode="auto">
          <a:xfrm>
            <a:off x="5634038" y="2062163"/>
            <a:ext cx="1441450" cy="3567112"/>
          </a:xfrm>
          <a:prstGeom prst="rect">
            <a:avLst/>
          </a:prstGeom>
          <a:solidFill>
            <a:srgbClr val="9900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0219" name="Rectangle 59"/>
          <p:cNvSpPr>
            <a:spLocks noChangeArrowheads="1"/>
          </p:cNvSpPr>
          <p:nvPr/>
        </p:nvSpPr>
        <p:spPr bwMode="auto">
          <a:xfrm>
            <a:off x="3813175" y="2062163"/>
            <a:ext cx="1441450" cy="3567112"/>
          </a:xfrm>
          <a:prstGeom prst="rect">
            <a:avLst/>
          </a:prstGeom>
          <a:solidFill>
            <a:srgbClr val="9900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0218" name="Rectangle 58"/>
          <p:cNvSpPr>
            <a:spLocks noChangeArrowheads="1"/>
          </p:cNvSpPr>
          <p:nvPr/>
        </p:nvSpPr>
        <p:spPr bwMode="auto">
          <a:xfrm>
            <a:off x="1992313" y="2062163"/>
            <a:ext cx="1441450" cy="3567112"/>
          </a:xfrm>
          <a:prstGeom prst="rect">
            <a:avLst/>
          </a:prstGeom>
          <a:solidFill>
            <a:srgbClr val="9900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0184" name="AutoShape 24"/>
          <p:cNvSpPr>
            <a:spLocks noChangeArrowheads="1"/>
          </p:cNvSpPr>
          <p:nvPr/>
        </p:nvSpPr>
        <p:spPr bwMode="auto">
          <a:xfrm>
            <a:off x="1612900" y="2851150"/>
            <a:ext cx="985838" cy="303213"/>
          </a:xfrm>
          <a:prstGeom prst="rightArrow">
            <a:avLst>
              <a:gd name="adj1" fmla="val 50000"/>
              <a:gd name="adj2" fmla="val 81283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0186" name="AutoShape 26"/>
          <p:cNvSpPr>
            <a:spLocks noChangeArrowheads="1"/>
          </p:cNvSpPr>
          <p:nvPr/>
        </p:nvSpPr>
        <p:spPr bwMode="auto">
          <a:xfrm>
            <a:off x="2903538" y="2851150"/>
            <a:ext cx="1516062" cy="303213"/>
          </a:xfrm>
          <a:prstGeom prst="rightArrow">
            <a:avLst>
              <a:gd name="adj1" fmla="val 42407"/>
              <a:gd name="adj2" fmla="val 74861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0187" name="AutoShape 27"/>
          <p:cNvSpPr>
            <a:spLocks noChangeArrowheads="1"/>
          </p:cNvSpPr>
          <p:nvPr/>
        </p:nvSpPr>
        <p:spPr bwMode="auto">
          <a:xfrm>
            <a:off x="4725988" y="2851150"/>
            <a:ext cx="1516062" cy="303213"/>
          </a:xfrm>
          <a:prstGeom prst="rightArrow">
            <a:avLst>
              <a:gd name="adj1" fmla="val 42407"/>
              <a:gd name="adj2" fmla="val 74861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0188" name="AutoShape 28"/>
          <p:cNvSpPr>
            <a:spLocks noChangeArrowheads="1"/>
          </p:cNvSpPr>
          <p:nvPr/>
        </p:nvSpPr>
        <p:spPr bwMode="auto">
          <a:xfrm>
            <a:off x="6545263" y="2851150"/>
            <a:ext cx="984250" cy="303213"/>
          </a:xfrm>
          <a:prstGeom prst="rightArrow">
            <a:avLst>
              <a:gd name="adj1" fmla="val 42407"/>
              <a:gd name="adj2" fmla="val 48601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016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/>
              <a:t>Carloni’s relay stations (double storage)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169863" y="1455738"/>
            <a:ext cx="1443037" cy="4402137"/>
            <a:chOff x="107" y="917"/>
            <a:chExt cx="909" cy="2773"/>
          </a:xfrm>
        </p:grpSpPr>
        <p:sp>
          <p:nvSpPr>
            <p:cNvPr id="220165" name="Rectangle 5"/>
            <p:cNvSpPr>
              <a:spLocks noChangeArrowheads="1"/>
            </p:cNvSpPr>
            <p:nvPr/>
          </p:nvSpPr>
          <p:spPr bwMode="auto">
            <a:xfrm>
              <a:off x="107" y="1204"/>
              <a:ext cx="909" cy="248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0166" name="Rectangle 6"/>
            <p:cNvSpPr>
              <a:spLocks noChangeArrowheads="1"/>
            </p:cNvSpPr>
            <p:nvPr/>
          </p:nvSpPr>
          <p:spPr bwMode="auto">
            <a:xfrm>
              <a:off x="203" y="1538"/>
              <a:ext cx="717" cy="1817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0167" name="Text Box 7"/>
            <p:cNvSpPr txBox="1">
              <a:spLocks noChangeArrowheads="1"/>
            </p:cNvSpPr>
            <p:nvPr/>
          </p:nvSpPr>
          <p:spPr bwMode="auto">
            <a:xfrm>
              <a:off x="346" y="1251"/>
              <a:ext cx="4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shell</a:t>
              </a:r>
            </a:p>
          </p:txBody>
        </p:sp>
        <p:sp>
          <p:nvSpPr>
            <p:cNvPr id="220168" name="Text Box 8"/>
            <p:cNvSpPr txBox="1">
              <a:spLocks noChangeArrowheads="1"/>
            </p:cNvSpPr>
            <p:nvPr/>
          </p:nvSpPr>
          <p:spPr bwMode="auto">
            <a:xfrm>
              <a:off x="346" y="2303"/>
              <a:ext cx="4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pearl</a:t>
              </a:r>
            </a:p>
          </p:txBody>
        </p:sp>
        <p:sp>
          <p:nvSpPr>
            <p:cNvPr id="220169" name="Text Box 9"/>
            <p:cNvSpPr txBox="1">
              <a:spLocks noChangeArrowheads="1"/>
            </p:cNvSpPr>
            <p:nvPr/>
          </p:nvSpPr>
          <p:spPr bwMode="auto">
            <a:xfrm>
              <a:off x="268" y="917"/>
              <a:ext cx="55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sender</a:t>
              </a:r>
            </a:p>
          </p:txBody>
        </p:sp>
      </p:grp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7531100" y="1455738"/>
            <a:ext cx="1443038" cy="4402137"/>
            <a:chOff x="4744" y="917"/>
            <a:chExt cx="909" cy="2773"/>
          </a:xfrm>
        </p:grpSpPr>
        <p:sp>
          <p:nvSpPr>
            <p:cNvPr id="220172" name="Rectangle 12"/>
            <p:cNvSpPr>
              <a:spLocks noChangeArrowheads="1"/>
            </p:cNvSpPr>
            <p:nvPr/>
          </p:nvSpPr>
          <p:spPr bwMode="auto">
            <a:xfrm>
              <a:off x="4744" y="1204"/>
              <a:ext cx="909" cy="248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0173" name="Rectangle 13"/>
            <p:cNvSpPr>
              <a:spLocks noChangeArrowheads="1"/>
            </p:cNvSpPr>
            <p:nvPr/>
          </p:nvSpPr>
          <p:spPr bwMode="auto">
            <a:xfrm>
              <a:off x="4840" y="1538"/>
              <a:ext cx="717" cy="1817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0174" name="Text Box 14"/>
            <p:cNvSpPr txBox="1">
              <a:spLocks noChangeArrowheads="1"/>
            </p:cNvSpPr>
            <p:nvPr/>
          </p:nvSpPr>
          <p:spPr bwMode="auto">
            <a:xfrm>
              <a:off x="4983" y="1251"/>
              <a:ext cx="4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shell</a:t>
              </a:r>
            </a:p>
          </p:txBody>
        </p:sp>
        <p:sp>
          <p:nvSpPr>
            <p:cNvPr id="220175" name="Text Box 15"/>
            <p:cNvSpPr txBox="1">
              <a:spLocks noChangeArrowheads="1"/>
            </p:cNvSpPr>
            <p:nvPr/>
          </p:nvSpPr>
          <p:spPr bwMode="auto">
            <a:xfrm>
              <a:off x="4983" y="2303"/>
              <a:ext cx="4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pearl</a:t>
              </a:r>
            </a:p>
          </p:txBody>
        </p:sp>
        <p:sp>
          <p:nvSpPr>
            <p:cNvPr id="220176" name="Text Box 16"/>
            <p:cNvSpPr txBox="1">
              <a:spLocks noChangeArrowheads="1"/>
            </p:cNvSpPr>
            <p:nvPr/>
          </p:nvSpPr>
          <p:spPr bwMode="auto">
            <a:xfrm>
              <a:off x="4857" y="917"/>
              <a:ext cx="6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receiver</a:t>
              </a:r>
            </a:p>
          </p:txBody>
        </p:sp>
      </p:grpSp>
      <p:sp>
        <p:nvSpPr>
          <p:cNvPr id="220178" name="Rectangle 18"/>
          <p:cNvSpPr>
            <a:spLocks noChangeArrowheads="1"/>
          </p:cNvSpPr>
          <p:nvPr/>
        </p:nvSpPr>
        <p:spPr bwMode="auto">
          <a:xfrm>
            <a:off x="2598738" y="2441575"/>
            <a:ext cx="303212" cy="1138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0179" name="Rectangle 19"/>
          <p:cNvSpPr>
            <a:spLocks noChangeArrowheads="1"/>
          </p:cNvSpPr>
          <p:nvPr/>
        </p:nvSpPr>
        <p:spPr bwMode="auto">
          <a:xfrm>
            <a:off x="4421188" y="2441575"/>
            <a:ext cx="303212" cy="1138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0180" name="Rectangle 20"/>
          <p:cNvSpPr>
            <a:spLocks noChangeArrowheads="1"/>
          </p:cNvSpPr>
          <p:nvPr/>
        </p:nvSpPr>
        <p:spPr bwMode="auto">
          <a:xfrm>
            <a:off x="6243638" y="2441575"/>
            <a:ext cx="303212" cy="1138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0185" name="Oval 25"/>
          <p:cNvSpPr>
            <a:spLocks noChangeArrowheads="1"/>
          </p:cNvSpPr>
          <p:nvPr/>
        </p:nvSpPr>
        <p:spPr bwMode="auto">
          <a:xfrm>
            <a:off x="2627313" y="2897188"/>
            <a:ext cx="227012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0206" name="Oval 46"/>
          <p:cNvSpPr>
            <a:spLocks noChangeArrowheads="1"/>
          </p:cNvSpPr>
          <p:nvPr/>
        </p:nvSpPr>
        <p:spPr bwMode="auto">
          <a:xfrm>
            <a:off x="4449763" y="2897188"/>
            <a:ext cx="227012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0207" name="Oval 47"/>
          <p:cNvSpPr>
            <a:spLocks noChangeArrowheads="1"/>
          </p:cNvSpPr>
          <p:nvPr/>
        </p:nvSpPr>
        <p:spPr bwMode="auto">
          <a:xfrm>
            <a:off x="6262688" y="2897188"/>
            <a:ext cx="227012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" name="Group 57"/>
          <p:cNvGrpSpPr>
            <a:grpSpLocks/>
          </p:cNvGrpSpPr>
          <p:nvPr/>
        </p:nvGrpSpPr>
        <p:grpSpPr bwMode="auto">
          <a:xfrm>
            <a:off x="2068513" y="2062163"/>
            <a:ext cx="4930775" cy="3554412"/>
            <a:chOff x="1303" y="1299"/>
            <a:chExt cx="3106" cy="2239"/>
          </a:xfrm>
        </p:grpSpPr>
        <p:grpSp>
          <p:nvGrpSpPr>
            <p:cNvPr id="5" name="Group 49"/>
            <p:cNvGrpSpPr>
              <a:grpSpLocks/>
            </p:cNvGrpSpPr>
            <p:nvPr/>
          </p:nvGrpSpPr>
          <p:grpSpPr bwMode="auto">
            <a:xfrm>
              <a:off x="1303" y="1921"/>
              <a:ext cx="3106" cy="1386"/>
              <a:chOff x="1303" y="1921"/>
              <a:chExt cx="3106" cy="1386"/>
            </a:xfrm>
          </p:grpSpPr>
          <p:grpSp>
            <p:nvGrpSpPr>
              <p:cNvPr id="6" name="Group 35"/>
              <p:cNvGrpSpPr>
                <a:grpSpLocks/>
              </p:cNvGrpSpPr>
              <p:nvPr/>
            </p:nvGrpSpPr>
            <p:grpSpPr bwMode="auto">
              <a:xfrm>
                <a:off x="1303" y="1921"/>
                <a:ext cx="812" cy="1099"/>
                <a:chOff x="1303" y="1921"/>
                <a:chExt cx="812" cy="1099"/>
              </a:xfrm>
            </p:grpSpPr>
            <p:sp>
              <p:nvSpPr>
                <p:cNvPr id="220190" name="AutoShape 30"/>
                <p:cNvSpPr>
                  <a:spLocks noChangeArrowheads="1"/>
                </p:cNvSpPr>
                <p:nvPr/>
              </p:nvSpPr>
              <p:spPr bwMode="auto">
                <a:xfrm>
                  <a:off x="1350" y="2829"/>
                  <a:ext cx="287" cy="191"/>
                </a:xfrm>
                <a:prstGeom prst="rightArrow">
                  <a:avLst>
                    <a:gd name="adj1" fmla="val 50000"/>
                    <a:gd name="adj2" fmla="val 37565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0191" name="Rectangle 31"/>
                <p:cNvSpPr>
                  <a:spLocks noChangeArrowheads="1"/>
                </p:cNvSpPr>
                <p:nvPr/>
              </p:nvSpPr>
              <p:spPr bwMode="auto">
                <a:xfrm>
                  <a:off x="1303" y="1921"/>
                  <a:ext cx="95" cy="105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0192" name="AutoShape 32"/>
                <p:cNvSpPr>
                  <a:spLocks noChangeArrowheads="1"/>
                </p:cNvSpPr>
                <p:nvPr/>
              </p:nvSpPr>
              <p:spPr bwMode="auto">
                <a:xfrm rot="-5400000">
                  <a:off x="1494" y="2351"/>
                  <a:ext cx="1052" cy="191"/>
                </a:xfrm>
                <a:prstGeom prst="rightArrow">
                  <a:avLst>
                    <a:gd name="adj1" fmla="val 50787"/>
                    <a:gd name="adj2" fmla="val 64411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0194" name="Rectangle 34"/>
                <p:cNvSpPr>
                  <a:spLocks noChangeArrowheads="1"/>
                </p:cNvSpPr>
                <p:nvPr/>
              </p:nvSpPr>
              <p:spPr bwMode="auto">
                <a:xfrm>
                  <a:off x="1828" y="2883"/>
                  <a:ext cx="239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20181" name="Rectangle 21"/>
              <p:cNvSpPr>
                <a:spLocks noChangeArrowheads="1"/>
              </p:cNvSpPr>
              <p:nvPr/>
            </p:nvSpPr>
            <p:spPr bwMode="auto">
              <a:xfrm>
                <a:off x="1637" y="2590"/>
                <a:ext cx="191" cy="71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7" name="Group 36"/>
              <p:cNvGrpSpPr>
                <a:grpSpLocks/>
              </p:cNvGrpSpPr>
              <p:nvPr/>
            </p:nvGrpSpPr>
            <p:grpSpPr bwMode="auto">
              <a:xfrm>
                <a:off x="2450" y="1921"/>
                <a:ext cx="812" cy="1099"/>
                <a:chOff x="1303" y="1921"/>
                <a:chExt cx="812" cy="1099"/>
              </a:xfrm>
            </p:grpSpPr>
            <p:sp>
              <p:nvSpPr>
                <p:cNvPr id="220197" name="AutoShape 37"/>
                <p:cNvSpPr>
                  <a:spLocks noChangeArrowheads="1"/>
                </p:cNvSpPr>
                <p:nvPr/>
              </p:nvSpPr>
              <p:spPr bwMode="auto">
                <a:xfrm>
                  <a:off x="1350" y="2829"/>
                  <a:ext cx="287" cy="191"/>
                </a:xfrm>
                <a:prstGeom prst="rightArrow">
                  <a:avLst>
                    <a:gd name="adj1" fmla="val 50000"/>
                    <a:gd name="adj2" fmla="val 37565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0198" name="Rectangle 38"/>
                <p:cNvSpPr>
                  <a:spLocks noChangeArrowheads="1"/>
                </p:cNvSpPr>
                <p:nvPr/>
              </p:nvSpPr>
              <p:spPr bwMode="auto">
                <a:xfrm>
                  <a:off x="1303" y="1921"/>
                  <a:ext cx="95" cy="105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0199" name="AutoShape 39"/>
                <p:cNvSpPr>
                  <a:spLocks noChangeArrowheads="1"/>
                </p:cNvSpPr>
                <p:nvPr/>
              </p:nvSpPr>
              <p:spPr bwMode="auto">
                <a:xfrm rot="-5400000">
                  <a:off x="1494" y="2351"/>
                  <a:ext cx="1052" cy="191"/>
                </a:xfrm>
                <a:prstGeom prst="rightArrow">
                  <a:avLst>
                    <a:gd name="adj1" fmla="val 50787"/>
                    <a:gd name="adj2" fmla="val 64411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0200" name="Rectangle 40"/>
                <p:cNvSpPr>
                  <a:spLocks noChangeArrowheads="1"/>
                </p:cNvSpPr>
                <p:nvPr/>
              </p:nvSpPr>
              <p:spPr bwMode="auto">
                <a:xfrm>
                  <a:off x="1828" y="2883"/>
                  <a:ext cx="239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" name="Group 41"/>
              <p:cNvGrpSpPr>
                <a:grpSpLocks/>
              </p:cNvGrpSpPr>
              <p:nvPr/>
            </p:nvGrpSpPr>
            <p:grpSpPr bwMode="auto">
              <a:xfrm>
                <a:off x="3597" y="1921"/>
                <a:ext cx="812" cy="1099"/>
                <a:chOff x="1303" y="1921"/>
                <a:chExt cx="812" cy="1099"/>
              </a:xfrm>
            </p:grpSpPr>
            <p:sp>
              <p:nvSpPr>
                <p:cNvPr id="220202" name="AutoShape 42"/>
                <p:cNvSpPr>
                  <a:spLocks noChangeArrowheads="1"/>
                </p:cNvSpPr>
                <p:nvPr/>
              </p:nvSpPr>
              <p:spPr bwMode="auto">
                <a:xfrm>
                  <a:off x="1350" y="2829"/>
                  <a:ext cx="287" cy="191"/>
                </a:xfrm>
                <a:prstGeom prst="rightArrow">
                  <a:avLst>
                    <a:gd name="adj1" fmla="val 50000"/>
                    <a:gd name="adj2" fmla="val 37565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0203" name="Rectangle 43"/>
                <p:cNvSpPr>
                  <a:spLocks noChangeArrowheads="1"/>
                </p:cNvSpPr>
                <p:nvPr/>
              </p:nvSpPr>
              <p:spPr bwMode="auto">
                <a:xfrm>
                  <a:off x="1303" y="1921"/>
                  <a:ext cx="95" cy="105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0204" name="AutoShape 44"/>
                <p:cNvSpPr>
                  <a:spLocks noChangeArrowheads="1"/>
                </p:cNvSpPr>
                <p:nvPr/>
              </p:nvSpPr>
              <p:spPr bwMode="auto">
                <a:xfrm rot="-5400000">
                  <a:off x="1494" y="2351"/>
                  <a:ext cx="1052" cy="191"/>
                </a:xfrm>
                <a:prstGeom prst="rightArrow">
                  <a:avLst>
                    <a:gd name="adj1" fmla="val 50787"/>
                    <a:gd name="adj2" fmla="val 64411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0205" name="Rectangle 45"/>
                <p:cNvSpPr>
                  <a:spLocks noChangeArrowheads="1"/>
                </p:cNvSpPr>
                <p:nvPr/>
              </p:nvSpPr>
              <p:spPr bwMode="auto">
                <a:xfrm>
                  <a:off x="1828" y="2883"/>
                  <a:ext cx="239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20183" name="Rectangle 23"/>
              <p:cNvSpPr>
                <a:spLocks noChangeArrowheads="1"/>
              </p:cNvSpPr>
              <p:nvPr/>
            </p:nvSpPr>
            <p:spPr bwMode="auto">
              <a:xfrm>
                <a:off x="3933" y="2590"/>
                <a:ext cx="191" cy="71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0182" name="Rectangle 22"/>
              <p:cNvSpPr>
                <a:spLocks noChangeArrowheads="1"/>
              </p:cNvSpPr>
              <p:nvPr/>
            </p:nvSpPr>
            <p:spPr bwMode="auto">
              <a:xfrm>
                <a:off x="2785" y="2590"/>
                <a:ext cx="191" cy="71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20210" name="Text Box 50"/>
            <p:cNvSpPr txBox="1">
              <a:spLocks noChangeArrowheads="1"/>
            </p:cNvSpPr>
            <p:nvPr/>
          </p:nvSpPr>
          <p:spPr bwMode="auto">
            <a:xfrm>
              <a:off x="1511" y="1299"/>
              <a:ext cx="4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main</a:t>
              </a:r>
            </a:p>
          </p:txBody>
        </p:sp>
        <p:sp>
          <p:nvSpPr>
            <p:cNvPr id="220211" name="Text Box 51"/>
            <p:cNvSpPr txBox="1">
              <a:spLocks noChangeArrowheads="1"/>
            </p:cNvSpPr>
            <p:nvPr/>
          </p:nvSpPr>
          <p:spPr bwMode="auto">
            <a:xfrm>
              <a:off x="2661" y="1299"/>
              <a:ext cx="4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main</a:t>
              </a:r>
            </a:p>
          </p:txBody>
        </p:sp>
        <p:sp>
          <p:nvSpPr>
            <p:cNvPr id="220212" name="Text Box 52"/>
            <p:cNvSpPr txBox="1">
              <a:spLocks noChangeArrowheads="1"/>
            </p:cNvSpPr>
            <p:nvPr/>
          </p:nvSpPr>
          <p:spPr bwMode="auto">
            <a:xfrm>
              <a:off x="3805" y="1299"/>
              <a:ext cx="4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main</a:t>
              </a:r>
            </a:p>
          </p:txBody>
        </p:sp>
        <p:sp>
          <p:nvSpPr>
            <p:cNvPr id="220213" name="Text Box 53"/>
            <p:cNvSpPr txBox="1">
              <a:spLocks noChangeArrowheads="1"/>
            </p:cNvSpPr>
            <p:nvPr/>
          </p:nvSpPr>
          <p:spPr bwMode="auto">
            <a:xfrm>
              <a:off x="1553" y="3307"/>
              <a:ext cx="34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aux</a:t>
              </a:r>
            </a:p>
          </p:txBody>
        </p:sp>
        <p:sp>
          <p:nvSpPr>
            <p:cNvPr id="220214" name="Text Box 54"/>
            <p:cNvSpPr txBox="1">
              <a:spLocks noChangeArrowheads="1"/>
            </p:cNvSpPr>
            <p:nvPr/>
          </p:nvSpPr>
          <p:spPr bwMode="auto">
            <a:xfrm>
              <a:off x="2699" y="3307"/>
              <a:ext cx="34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aux</a:t>
              </a:r>
            </a:p>
          </p:txBody>
        </p:sp>
        <p:sp>
          <p:nvSpPr>
            <p:cNvPr id="220215" name="Text Box 55"/>
            <p:cNvSpPr txBox="1">
              <a:spLocks noChangeArrowheads="1"/>
            </p:cNvSpPr>
            <p:nvPr/>
          </p:nvSpPr>
          <p:spPr bwMode="auto">
            <a:xfrm>
              <a:off x="3845" y="3307"/>
              <a:ext cx="34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aux</a:t>
              </a:r>
            </a:p>
          </p:txBody>
        </p:sp>
      </p:grpSp>
      <p:sp>
        <p:nvSpPr>
          <p:cNvPr id="60" name="Content Placeholder 5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1" name="Content Placeholder 60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20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0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0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0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0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0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0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0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20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220" grpId="0" animBg="1"/>
      <p:bldP spid="220219" grpId="0" animBg="1"/>
      <p:bldP spid="22021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ChangeArrowheads="1"/>
          </p:cNvSpPr>
          <p:nvPr/>
        </p:nvSpPr>
        <p:spPr bwMode="auto">
          <a:xfrm>
            <a:off x="5634038" y="2062163"/>
            <a:ext cx="1441450" cy="3567112"/>
          </a:xfrm>
          <a:prstGeom prst="rect">
            <a:avLst/>
          </a:prstGeom>
          <a:solidFill>
            <a:srgbClr val="9900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3235" name="Rectangle 3"/>
          <p:cNvSpPr>
            <a:spLocks noChangeArrowheads="1"/>
          </p:cNvSpPr>
          <p:nvPr/>
        </p:nvSpPr>
        <p:spPr bwMode="auto">
          <a:xfrm>
            <a:off x="3813175" y="2062163"/>
            <a:ext cx="1441450" cy="3567112"/>
          </a:xfrm>
          <a:prstGeom prst="rect">
            <a:avLst/>
          </a:prstGeom>
          <a:solidFill>
            <a:srgbClr val="9900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3236" name="Rectangle 4"/>
          <p:cNvSpPr>
            <a:spLocks noChangeArrowheads="1"/>
          </p:cNvSpPr>
          <p:nvPr/>
        </p:nvSpPr>
        <p:spPr bwMode="auto">
          <a:xfrm>
            <a:off x="1992313" y="2062163"/>
            <a:ext cx="1441450" cy="3567112"/>
          </a:xfrm>
          <a:prstGeom prst="rect">
            <a:avLst/>
          </a:prstGeom>
          <a:solidFill>
            <a:srgbClr val="9900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3237" name="AutoShape 5"/>
          <p:cNvSpPr>
            <a:spLocks noChangeArrowheads="1"/>
          </p:cNvSpPr>
          <p:nvPr/>
        </p:nvSpPr>
        <p:spPr bwMode="auto">
          <a:xfrm>
            <a:off x="1612900" y="2851150"/>
            <a:ext cx="985838" cy="303213"/>
          </a:xfrm>
          <a:prstGeom prst="rightArrow">
            <a:avLst>
              <a:gd name="adj1" fmla="val 50000"/>
              <a:gd name="adj2" fmla="val 81283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3238" name="AutoShape 6"/>
          <p:cNvSpPr>
            <a:spLocks noChangeArrowheads="1"/>
          </p:cNvSpPr>
          <p:nvPr/>
        </p:nvSpPr>
        <p:spPr bwMode="auto">
          <a:xfrm>
            <a:off x="2903538" y="2851150"/>
            <a:ext cx="1516062" cy="303213"/>
          </a:xfrm>
          <a:prstGeom prst="rightArrow">
            <a:avLst>
              <a:gd name="adj1" fmla="val 42407"/>
              <a:gd name="adj2" fmla="val 74861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3239" name="AutoShape 7"/>
          <p:cNvSpPr>
            <a:spLocks noChangeArrowheads="1"/>
          </p:cNvSpPr>
          <p:nvPr/>
        </p:nvSpPr>
        <p:spPr bwMode="auto">
          <a:xfrm>
            <a:off x="4725988" y="2851150"/>
            <a:ext cx="1516062" cy="303213"/>
          </a:xfrm>
          <a:prstGeom prst="rightArrow">
            <a:avLst>
              <a:gd name="adj1" fmla="val 42407"/>
              <a:gd name="adj2" fmla="val 74861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3240" name="AutoShape 8"/>
          <p:cNvSpPr>
            <a:spLocks noChangeArrowheads="1"/>
          </p:cNvSpPr>
          <p:nvPr/>
        </p:nvSpPr>
        <p:spPr bwMode="auto">
          <a:xfrm>
            <a:off x="6545263" y="2851150"/>
            <a:ext cx="984250" cy="303213"/>
          </a:xfrm>
          <a:prstGeom prst="rightArrow">
            <a:avLst>
              <a:gd name="adj1" fmla="val 42407"/>
              <a:gd name="adj2" fmla="val 48601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3241" name="Rectangle 9"/>
          <p:cNvSpPr>
            <a:spLocks noGrp="1" noChangeArrowheads="1"/>
          </p:cNvSpPr>
          <p:nvPr>
            <p:ph type="title"/>
          </p:nvPr>
        </p:nvSpPr>
        <p:spPr>
          <a:xfrm>
            <a:off x="457200" y="88900"/>
            <a:ext cx="8229600" cy="1143000"/>
          </a:xfrm>
        </p:spPr>
        <p:txBody>
          <a:bodyPr/>
          <a:lstStyle/>
          <a:p>
            <a:r>
              <a:rPr lang="en-US" sz="3200"/>
              <a:t>Carloni’s relay stations (double storage)</a:t>
            </a:r>
          </a:p>
        </p:txBody>
      </p:sp>
      <p:sp>
        <p:nvSpPr>
          <p:cNvPr id="223242" name="Rectangle 10"/>
          <p:cNvSpPr>
            <a:spLocks noChangeArrowheads="1"/>
          </p:cNvSpPr>
          <p:nvPr/>
        </p:nvSpPr>
        <p:spPr bwMode="auto">
          <a:xfrm>
            <a:off x="2598738" y="2441575"/>
            <a:ext cx="303212" cy="1138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3243" name="Rectangle 11"/>
          <p:cNvSpPr>
            <a:spLocks noChangeArrowheads="1"/>
          </p:cNvSpPr>
          <p:nvPr/>
        </p:nvSpPr>
        <p:spPr bwMode="auto">
          <a:xfrm>
            <a:off x="4421188" y="2441575"/>
            <a:ext cx="303212" cy="1138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3244" name="Rectangle 12"/>
          <p:cNvSpPr>
            <a:spLocks noChangeArrowheads="1"/>
          </p:cNvSpPr>
          <p:nvPr/>
        </p:nvSpPr>
        <p:spPr bwMode="auto">
          <a:xfrm>
            <a:off x="6243638" y="2441575"/>
            <a:ext cx="303212" cy="1138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2068513" y="2062163"/>
            <a:ext cx="4930775" cy="3554412"/>
            <a:chOff x="1303" y="1299"/>
            <a:chExt cx="3106" cy="2239"/>
          </a:xfrm>
        </p:grpSpPr>
        <p:grpSp>
          <p:nvGrpSpPr>
            <p:cNvPr id="3" name="Group 14"/>
            <p:cNvGrpSpPr>
              <a:grpSpLocks/>
            </p:cNvGrpSpPr>
            <p:nvPr/>
          </p:nvGrpSpPr>
          <p:grpSpPr bwMode="auto">
            <a:xfrm>
              <a:off x="1303" y="1921"/>
              <a:ext cx="3106" cy="1386"/>
              <a:chOff x="1303" y="1921"/>
              <a:chExt cx="3106" cy="1386"/>
            </a:xfrm>
          </p:grpSpPr>
          <p:grpSp>
            <p:nvGrpSpPr>
              <p:cNvPr id="4" name="Group 15"/>
              <p:cNvGrpSpPr>
                <a:grpSpLocks/>
              </p:cNvGrpSpPr>
              <p:nvPr/>
            </p:nvGrpSpPr>
            <p:grpSpPr bwMode="auto">
              <a:xfrm>
                <a:off x="1303" y="1921"/>
                <a:ext cx="812" cy="1099"/>
                <a:chOff x="1303" y="1921"/>
                <a:chExt cx="812" cy="1099"/>
              </a:xfrm>
            </p:grpSpPr>
            <p:sp>
              <p:nvSpPr>
                <p:cNvPr id="223248" name="AutoShape 16"/>
                <p:cNvSpPr>
                  <a:spLocks noChangeArrowheads="1"/>
                </p:cNvSpPr>
                <p:nvPr/>
              </p:nvSpPr>
              <p:spPr bwMode="auto">
                <a:xfrm>
                  <a:off x="1350" y="2829"/>
                  <a:ext cx="287" cy="191"/>
                </a:xfrm>
                <a:prstGeom prst="rightArrow">
                  <a:avLst>
                    <a:gd name="adj1" fmla="val 50000"/>
                    <a:gd name="adj2" fmla="val 37565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3249" name="Rectangle 17"/>
                <p:cNvSpPr>
                  <a:spLocks noChangeArrowheads="1"/>
                </p:cNvSpPr>
                <p:nvPr/>
              </p:nvSpPr>
              <p:spPr bwMode="auto">
                <a:xfrm>
                  <a:off x="1303" y="1921"/>
                  <a:ext cx="95" cy="105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3250" name="AutoShape 18"/>
                <p:cNvSpPr>
                  <a:spLocks noChangeArrowheads="1"/>
                </p:cNvSpPr>
                <p:nvPr/>
              </p:nvSpPr>
              <p:spPr bwMode="auto">
                <a:xfrm rot="-5400000">
                  <a:off x="1494" y="2351"/>
                  <a:ext cx="1052" cy="191"/>
                </a:xfrm>
                <a:prstGeom prst="rightArrow">
                  <a:avLst>
                    <a:gd name="adj1" fmla="val 50787"/>
                    <a:gd name="adj2" fmla="val 64411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3251" name="Rectangle 19"/>
                <p:cNvSpPr>
                  <a:spLocks noChangeArrowheads="1"/>
                </p:cNvSpPr>
                <p:nvPr/>
              </p:nvSpPr>
              <p:spPr bwMode="auto">
                <a:xfrm>
                  <a:off x="1828" y="2883"/>
                  <a:ext cx="239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23252" name="Rectangle 20"/>
              <p:cNvSpPr>
                <a:spLocks noChangeArrowheads="1"/>
              </p:cNvSpPr>
              <p:nvPr/>
            </p:nvSpPr>
            <p:spPr bwMode="auto">
              <a:xfrm>
                <a:off x="1637" y="2590"/>
                <a:ext cx="191" cy="71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5" name="Group 21"/>
              <p:cNvGrpSpPr>
                <a:grpSpLocks/>
              </p:cNvGrpSpPr>
              <p:nvPr/>
            </p:nvGrpSpPr>
            <p:grpSpPr bwMode="auto">
              <a:xfrm>
                <a:off x="2450" y="1921"/>
                <a:ext cx="812" cy="1099"/>
                <a:chOff x="1303" y="1921"/>
                <a:chExt cx="812" cy="1099"/>
              </a:xfrm>
            </p:grpSpPr>
            <p:sp>
              <p:nvSpPr>
                <p:cNvPr id="223254" name="AutoShape 22"/>
                <p:cNvSpPr>
                  <a:spLocks noChangeArrowheads="1"/>
                </p:cNvSpPr>
                <p:nvPr/>
              </p:nvSpPr>
              <p:spPr bwMode="auto">
                <a:xfrm>
                  <a:off x="1350" y="2829"/>
                  <a:ext cx="287" cy="191"/>
                </a:xfrm>
                <a:prstGeom prst="rightArrow">
                  <a:avLst>
                    <a:gd name="adj1" fmla="val 50000"/>
                    <a:gd name="adj2" fmla="val 37565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3255" name="Rectangle 23"/>
                <p:cNvSpPr>
                  <a:spLocks noChangeArrowheads="1"/>
                </p:cNvSpPr>
                <p:nvPr/>
              </p:nvSpPr>
              <p:spPr bwMode="auto">
                <a:xfrm>
                  <a:off x="1303" y="1921"/>
                  <a:ext cx="95" cy="105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3256" name="AutoShape 24"/>
                <p:cNvSpPr>
                  <a:spLocks noChangeArrowheads="1"/>
                </p:cNvSpPr>
                <p:nvPr/>
              </p:nvSpPr>
              <p:spPr bwMode="auto">
                <a:xfrm rot="-5400000">
                  <a:off x="1494" y="2351"/>
                  <a:ext cx="1052" cy="191"/>
                </a:xfrm>
                <a:prstGeom prst="rightArrow">
                  <a:avLst>
                    <a:gd name="adj1" fmla="val 50787"/>
                    <a:gd name="adj2" fmla="val 64411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3257" name="Rectangle 25"/>
                <p:cNvSpPr>
                  <a:spLocks noChangeArrowheads="1"/>
                </p:cNvSpPr>
                <p:nvPr/>
              </p:nvSpPr>
              <p:spPr bwMode="auto">
                <a:xfrm>
                  <a:off x="1828" y="2883"/>
                  <a:ext cx="239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" name="Group 26"/>
              <p:cNvGrpSpPr>
                <a:grpSpLocks/>
              </p:cNvGrpSpPr>
              <p:nvPr/>
            </p:nvGrpSpPr>
            <p:grpSpPr bwMode="auto">
              <a:xfrm>
                <a:off x="3597" y="1921"/>
                <a:ext cx="812" cy="1099"/>
                <a:chOff x="1303" y="1921"/>
                <a:chExt cx="812" cy="1099"/>
              </a:xfrm>
            </p:grpSpPr>
            <p:sp>
              <p:nvSpPr>
                <p:cNvPr id="223259" name="AutoShape 27"/>
                <p:cNvSpPr>
                  <a:spLocks noChangeArrowheads="1"/>
                </p:cNvSpPr>
                <p:nvPr/>
              </p:nvSpPr>
              <p:spPr bwMode="auto">
                <a:xfrm>
                  <a:off x="1350" y="2829"/>
                  <a:ext cx="287" cy="191"/>
                </a:xfrm>
                <a:prstGeom prst="rightArrow">
                  <a:avLst>
                    <a:gd name="adj1" fmla="val 50000"/>
                    <a:gd name="adj2" fmla="val 37565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3260" name="Rectangle 28"/>
                <p:cNvSpPr>
                  <a:spLocks noChangeArrowheads="1"/>
                </p:cNvSpPr>
                <p:nvPr/>
              </p:nvSpPr>
              <p:spPr bwMode="auto">
                <a:xfrm>
                  <a:off x="1303" y="1921"/>
                  <a:ext cx="95" cy="105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3261" name="AutoShape 29"/>
                <p:cNvSpPr>
                  <a:spLocks noChangeArrowheads="1"/>
                </p:cNvSpPr>
                <p:nvPr/>
              </p:nvSpPr>
              <p:spPr bwMode="auto">
                <a:xfrm rot="-5400000">
                  <a:off x="1494" y="2351"/>
                  <a:ext cx="1052" cy="191"/>
                </a:xfrm>
                <a:prstGeom prst="rightArrow">
                  <a:avLst>
                    <a:gd name="adj1" fmla="val 50787"/>
                    <a:gd name="adj2" fmla="val 64411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3262" name="Rectangle 30"/>
                <p:cNvSpPr>
                  <a:spLocks noChangeArrowheads="1"/>
                </p:cNvSpPr>
                <p:nvPr/>
              </p:nvSpPr>
              <p:spPr bwMode="auto">
                <a:xfrm>
                  <a:off x="1828" y="2883"/>
                  <a:ext cx="239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23263" name="Rectangle 31"/>
              <p:cNvSpPr>
                <a:spLocks noChangeArrowheads="1"/>
              </p:cNvSpPr>
              <p:nvPr/>
            </p:nvSpPr>
            <p:spPr bwMode="auto">
              <a:xfrm>
                <a:off x="3933" y="2590"/>
                <a:ext cx="191" cy="71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3264" name="Rectangle 32"/>
              <p:cNvSpPr>
                <a:spLocks noChangeArrowheads="1"/>
              </p:cNvSpPr>
              <p:nvPr/>
            </p:nvSpPr>
            <p:spPr bwMode="auto">
              <a:xfrm>
                <a:off x="2785" y="2590"/>
                <a:ext cx="191" cy="71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23265" name="Text Box 33"/>
            <p:cNvSpPr txBox="1">
              <a:spLocks noChangeArrowheads="1"/>
            </p:cNvSpPr>
            <p:nvPr/>
          </p:nvSpPr>
          <p:spPr bwMode="auto">
            <a:xfrm>
              <a:off x="1511" y="1299"/>
              <a:ext cx="4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main</a:t>
              </a:r>
            </a:p>
          </p:txBody>
        </p:sp>
        <p:sp>
          <p:nvSpPr>
            <p:cNvPr id="223266" name="Text Box 34"/>
            <p:cNvSpPr txBox="1">
              <a:spLocks noChangeArrowheads="1"/>
            </p:cNvSpPr>
            <p:nvPr/>
          </p:nvSpPr>
          <p:spPr bwMode="auto">
            <a:xfrm>
              <a:off x="2661" y="1299"/>
              <a:ext cx="4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main</a:t>
              </a:r>
            </a:p>
          </p:txBody>
        </p:sp>
        <p:sp>
          <p:nvSpPr>
            <p:cNvPr id="223267" name="Text Box 35"/>
            <p:cNvSpPr txBox="1">
              <a:spLocks noChangeArrowheads="1"/>
            </p:cNvSpPr>
            <p:nvPr/>
          </p:nvSpPr>
          <p:spPr bwMode="auto">
            <a:xfrm>
              <a:off x="3805" y="1299"/>
              <a:ext cx="4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main</a:t>
              </a:r>
            </a:p>
          </p:txBody>
        </p:sp>
        <p:sp>
          <p:nvSpPr>
            <p:cNvPr id="223268" name="Text Box 36"/>
            <p:cNvSpPr txBox="1">
              <a:spLocks noChangeArrowheads="1"/>
            </p:cNvSpPr>
            <p:nvPr/>
          </p:nvSpPr>
          <p:spPr bwMode="auto">
            <a:xfrm>
              <a:off x="1553" y="3307"/>
              <a:ext cx="34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aux</a:t>
              </a:r>
            </a:p>
          </p:txBody>
        </p:sp>
        <p:sp>
          <p:nvSpPr>
            <p:cNvPr id="223269" name="Text Box 37"/>
            <p:cNvSpPr txBox="1">
              <a:spLocks noChangeArrowheads="1"/>
            </p:cNvSpPr>
            <p:nvPr/>
          </p:nvSpPr>
          <p:spPr bwMode="auto">
            <a:xfrm>
              <a:off x="2699" y="3307"/>
              <a:ext cx="34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aux</a:t>
              </a:r>
            </a:p>
          </p:txBody>
        </p:sp>
        <p:sp>
          <p:nvSpPr>
            <p:cNvPr id="223270" name="Text Box 38"/>
            <p:cNvSpPr txBox="1">
              <a:spLocks noChangeArrowheads="1"/>
            </p:cNvSpPr>
            <p:nvPr/>
          </p:nvSpPr>
          <p:spPr bwMode="auto">
            <a:xfrm>
              <a:off x="3845" y="3307"/>
              <a:ext cx="34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aux</a:t>
              </a:r>
            </a:p>
          </p:txBody>
        </p:sp>
      </p:grpSp>
      <p:sp>
        <p:nvSpPr>
          <p:cNvPr id="223271" name="Oval 39"/>
          <p:cNvSpPr>
            <a:spLocks noChangeArrowheads="1"/>
          </p:cNvSpPr>
          <p:nvPr/>
        </p:nvSpPr>
        <p:spPr bwMode="auto">
          <a:xfrm>
            <a:off x="2627313" y="2897188"/>
            <a:ext cx="227012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3272" name="Oval 40"/>
          <p:cNvSpPr>
            <a:spLocks noChangeArrowheads="1"/>
          </p:cNvSpPr>
          <p:nvPr/>
        </p:nvSpPr>
        <p:spPr bwMode="auto">
          <a:xfrm>
            <a:off x="4437063" y="2897188"/>
            <a:ext cx="227012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3273" name="Oval 41"/>
          <p:cNvSpPr>
            <a:spLocks noChangeArrowheads="1"/>
          </p:cNvSpPr>
          <p:nvPr/>
        </p:nvSpPr>
        <p:spPr bwMode="auto">
          <a:xfrm>
            <a:off x="6275388" y="2897188"/>
            <a:ext cx="227012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" name="Group 42"/>
          <p:cNvGrpSpPr>
            <a:grpSpLocks/>
          </p:cNvGrpSpPr>
          <p:nvPr/>
        </p:nvGrpSpPr>
        <p:grpSpPr bwMode="auto">
          <a:xfrm>
            <a:off x="7531100" y="1455738"/>
            <a:ext cx="1443038" cy="4402137"/>
            <a:chOff x="4744" y="917"/>
            <a:chExt cx="909" cy="2773"/>
          </a:xfrm>
        </p:grpSpPr>
        <p:sp>
          <p:nvSpPr>
            <p:cNvPr id="223275" name="Rectangle 43"/>
            <p:cNvSpPr>
              <a:spLocks noChangeArrowheads="1"/>
            </p:cNvSpPr>
            <p:nvPr/>
          </p:nvSpPr>
          <p:spPr bwMode="auto">
            <a:xfrm>
              <a:off x="4744" y="1204"/>
              <a:ext cx="909" cy="248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3276" name="Rectangle 44"/>
            <p:cNvSpPr>
              <a:spLocks noChangeArrowheads="1"/>
            </p:cNvSpPr>
            <p:nvPr/>
          </p:nvSpPr>
          <p:spPr bwMode="auto">
            <a:xfrm>
              <a:off x="4840" y="1538"/>
              <a:ext cx="717" cy="1817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3277" name="Text Box 45"/>
            <p:cNvSpPr txBox="1">
              <a:spLocks noChangeArrowheads="1"/>
            </p:cNvSpPr>
            <p:nvPr/>
          </p:nvSpPr>
          <p:spPr bwMode="auto">
            <a:xfrm>
              <a:off x="4983" y="1251"/>
              <a:ext cx="4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shell</a:t>
              </a:r>
            </a:p>
          </p:txBody>
        </p:sp>
        <p:sp>
          <p:nvSpPr>
            <p:cNvPr id="223278" name="Text Box 46"/>
            <p:cNvSpPr txBox="1">
              <a:spLocks noChangeArrowheads="1"/>
            </p:cNvSpPr>
            <p:nvPr/>
          </p:nvSpPr>
          <p:spPr bwMode="auto">
            <a:xfrm>
              <a:off x="4983" y="2303"/>
              <a:ext cx="4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pearl</a:t>
              </a:r>
            </a:p>
          </p:txBody>
        </p:sp>
        <p:sp>
          <p:nvSpPr>
            <p:cNvPr id="223279" name="Text Box 47"/>
            <p:cNvSpPr txBox="1">
              <a:spLocks noChangeArrowheads="1"/>
            </p:cNvSpPr>
            <p:nvPr/>
          </p:nvSpPr>
          <p:spPr bwMode="auto">
            <a:xfrm>
              <a:off x="4857" y="917"/>
              <a:ext cx="6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receiver</a:t>
              </a:r>
            </a:p>
          </p:txBody>
        </p:sp>
      </p:grpSp>
      <p:sp>
        <p:nvSpPr>
          <p:cNvPr id="223280" name="Oval 48"/>
          <p:cNvSpPr>
            <a:spLocks noChangeArrowheads="1"/>
          </p:cNvSpPr>
          <p:nvPr/>
        </p:nvSpPr>
        <p:spPr bwMode="auto">
          <a:xfrm>
            <a:off x="788988" y="2897188"/>
            <a:ext cx="227012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8" name="Group 49"/>
          <p:cNvGrpSpPr>
            <a:grpSpLocks/>
          </p:cNvGrpSpPr>
          <p:nvPr/>
        </p:nvGrpSpPr>
        <p:grpSpPr bwMode="auto">
          <a:xfrm>
            <a:off x="169863" y="1455738"/>
            <a:ext cx="1443037" cy="4402137"/>
            <a:chOff x="107" y="917"/>
            <a:chExt cx="909" cy="2773"/>
          </a:xfrm>
        </p:grpSpPr>
        <p:sp>
          <p:nvSpPr>
            <p:cNvPr id="223282" name="Rectangle 50"/>
            <p:cNvSpPr>
              <a:spLocks noChangeArrowheads="1"/>
            </p:cNvSpPr>
            <p:nvPr/>
          </p:nvSpPr>
          <p:spPr bwMode="auto">
            <a:xfrm>
              <a:off x="107" y="1204"/>
              <a:ext cx="909" cy="248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3283" name="Rectangle 51"/>
            <p:cNvSpPr>
              <a:spLocks noChangeArrowheads="1"/>
            </p:cNvSpPr>
            <p:nvPr/>
          </p:nvSpPr>
          <p:spPr bwMode="auto">
            <a:xfrm>
              <a:off x="203" y="1538"/>
              <a:ext cx="717" cy="1817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3284" name="Text Box 52"/>
            <p:cNvSpPr txBox="1">
              <a:spLocks noChangeArrowheads="1"/>
            </p:cNvSpPr>
            <p:nvPr/>
          </p:nvSpPr>
          <p:spPr bwMode="auto">
            <a:xfrm>
              <a:off x="346" y="1251"/>
              <a:ext cx="4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shell</a:t>
              </a:r>
            </a:p>
          </p:txBody>
        </p:sp>
        <p:sp>
          <p:nvSpPr>
            <p:cNvPr id="223285" name="Text Box 53"/>
            <p:cNvSpPr txBox="1">
              <a:spLocks noChangeArrowheads="1"/>
            </p:cNvSpPr>
            <p:nvPr/>
          </p:nvSpPr>
          <p:spPr bwMode="auto">
            <a:xfrm>
              <a:off x="346" y="2303"/>
              <a:ext cx="4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pearl</a:t>
              </a:r>
            </a:p>
          </p:txBody>
        </p:sp>
        <p:sp>
          <p:nvSpPr>
            <p:cNvPr id="223286" name="Text Box 54"/>
            <p:cNvSpPr txBox="1">
              <a:spLocks noChangeArrowheads="1"/>
            </p:cNvSpPr>
            <p:nvPr/>
          </p:nvSpPr>
          <p:spPr bwMode="auto">
            <a:xfrm>
              <a:off x="268" y="917"/>
              <a:ext cx="55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sender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7037E-7 L 0.20278 -3.7037E-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232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11111E-6 L 0.13333 -1.11111E-6 L 0.13333 0.23935 L 0.2 0.23935 " pathEditMode="relative" ptsTypes="AAAA">
                                      <p:cBhvr>
                                        <p:cTn id="8" dur="2000" fill="hold"/>
                                        <p:tgtEl>
                                          <p:spTgt spid="2232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E-6 -3.7037E-7 L 0.20278 -3.7037E-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232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71" grpId="0" animBg="1"/>
      <p:bldP spid="223272" grpId="0" animBg="1"/>
      <p:bldP spid="22328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ChangeArrowheads="1"/>
          </p:cNvSpPr>
          <p:nvPr/>
        </p:nvSpPr>
        <p:spPr bwMode="auto">
          <a:xfrm>
            <a:off x="5634038" y="2062163"/>
            <a:ext cx="1441450" cy="3567112"/>
          </a:xfrm>
          <a:prstGeom prst="rect">
            <a:avLst/>
          </a:prstGeom>
          <a:solidFill>
            <a:srgbClr val="9900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4259" name="Rectangle 3"/>
          <p:cNvSpPr>
            <a:spLocks noChangeArrowheads="1"/>
          </p:cNvSpPr>
          <p:nvPr/>
        </p:nvSpPr>
        <p:spPr bwMode="auto">
          <a:xfrm>
            <a:off x="3813175" y="2062163"/>
            <a:ext cx="1441450" cy="3567112"/>
          </a:xfrm>
          <a:prstGeom prst="rect">
            <a:avLst/>
          </a:prstGeom>
          <a:solidFill>
            <a:srgbClr val="9900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4260" name="Rectangle 4"/>
          <p:cNvSpPr>
            <a:spLocks noChangeArrowheads="1"/>
          </p:cNvSpPr>
          <p:nvPr/>
        </p:nvSpPr>
        <p:spPr bwMode="auto">
          <a:xfrm>
            <a:off x="1992313" y="2062163"/>
            <a:ext cx="1441450" cy="3567112"/>
          </a:xfrm>
          <a:prstGeom prst="rect">
            <a:avLst/>
          </a:prstGeom>
          <a:solidFill>
            <a:srgbClr val="9900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4261" name="AutoShape 5"/>
          <p:cNvSpPr>
            <a:spLocks noChangeArrowheads="1"/>
          </p:cNvSpPr>
          <p:nvPr/>
        </p:nvSpPr>
        <p:spPr bwMode="auto">
          <a:xfrm>
            <a:off x="1612900" y="2851150"/>
            <a:ext cx="985838" cy="303213"/>
          </a:xfrm>
          <a:prstGeom prst="rightArrow">
            <a:avLst>
              <a:gd name="adj1" fmla="val 50000"/>
              <a:gd name="adj2" fmla="val 81283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4262" name="AutoShape 6"/>
          <p:cNvSpPr>
            <a:spLocks noChangeArrowheads="1"/>
          </p:cNvSpPr>
          <p:nvPr/>
        </p:nvSpPr>
        <p:spPr bwMode="auto">
          <a:xfrm>
            <a:off x="2903538" y="2851150"/>
            <a:ext cx="1516062" cy="303213"/>
          </a:xfrm>
          <a:prstGeom prst="rightArrow">
            <a:avLst>
              <a:gd name="adj1" fmla="val 42407"/>
              <a:gd name="adj2" fmla="val 74861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4263" name="AutoShape 7"/>
          <p:cNvSpPr>
            <a:spLocks noChangeArrowheads="1"/>
          </p:cNvSpPr>
          <p:nvPr/>
        </p:nvSpPr>
        <p:spPr bwMode="auto">
          <a:xfrm>
            <a:off x="4725988" y="2851150"/>
            <a:ext cx="1516062" cy="303213"/>
          </a:xfrm>
          <a:prstGeom prst="rightArrow">
            <a:avLst>
              <a:gd name="adj1" fmla="val 42407"/>
              <a:gd name="adj2" fmla="val 74861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4264" name="AutoShape 8"/>
          <p:cNvSpPr>
            <a:spLocks noChangeArrowheads="1"/>
          </p:cNvSpPr>
          <p:nvPr/>
        </p:nvSpPr>
        <p:spPr bwMode="auto">
          <a:xfrm>
            <a:off x="6545263" y="2851150"/>
            <a:ext cx="984250" cy="303213"/>
          </a:xfrm>
          <a:prstGeom prst="rightArrow">
            <a:avLst>
              <a:gd name="adj1" fmla="val 42407"/>
              <a:gd name="adj2" fmla="val 48601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4265" name="Rectangle 9"/>
          <p:cNvSpPr>
            <a:spLocks noGrp="1" noChangeArrowheads="1"/>
          </p:cNvSpPr>
          <p:nvPr>
            <p:ph type="title"/>
          </p:nvPr>
        </p:nvSpPr>
        <p:spPr>
          <a:xfrm>
            <a:off x="457200" y="88900"/>
            <a:ext cx="8229600" cy="1143000"/>
          </a:xfrm>
        </p:spPr>
        <p:txBody>
          <a:bodyPr/>
          <a:lstStyle/>
          <a:p>
            <a:r>
              <a:rPr lang="en-US" sz="3200"/>
              <a:t>Carloni’s relay stations (double storage)</a:t>
            </a:r>
          </a:p>
        </p:txBody>
      </p:sp>
      <p:sp>
        <p:nvSpPr>
          <p:cNvPr id="224266" name="Rectangle 10"/>
          <p:cNvSpPr>
            <a:spLocks noChangeArrowheads="1"/>
          </p:cNvSpPr>
          <p:nvPr/>
        </p:nvSpPr>
        <p:spPr bwMode="auto">
          <a:xfrm>
            <a:off x="2598738" y="2441575"/>
            <a:ext cx="303212" cy="1138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4267" name="Rectangle 11"/>
          <p:cNvSpPr>
            <a:spLocks noChangeArrowheads="1"/>
          </p:cNvSpPr>
          <p:nvPr/>
        </p:nvSpPr>
        <p:spPr bwMode="auto">
          <a:xfrm>
            <a:off x="4421188" y="2441575"/>
            <a:ext cx="303212" cy="1138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4268" name="Rectangle 12"/>
          <p:cNvSpPr>
            <a:spLocks noChangeArrowheads="1"/>
          </p:cNvSpPr>
          <p:nvPr/>
        </p:nvSpPr>
        <p:spPr bwMode="auto">
          <a:xfrm>
            <a:off x="6243638" y="2441575"/>
            <a:ext cx="303212" cy="1138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2068513" y="2062163"/>
            <a:ext cx="4930775" cy="3554412"/>
            <a:chOff x="1303" y="1299"/>
            <a:chExt cx="3106" cy="2239"/>
          </a:xfrm>
        </p:grpSpPr>
        <p:grpSp>
          <p:nvGrpSpPr>
            <p:cNvPr id="3" name="Group 14"/>
            <p:cNvGrpSpPr>
              <a:grpSpLocks/>
            </p:cNvGrpSpPr>
            <p:nvPr/>
          </p:nvGrpSpPr>
          <p:grpSpPr bwMode="auto">
            <a:xfrm>
              <a:off x="1303" y="1921"/>
              <a:ext cx="3106" cy="1386"/>
              <a:chOff x="1303" y="1921"/>
              <a:chExt cx="3106" cy="1386"/>
            </a:xfrm>
          </p:grpSpPr>
          <p:grpSp>
            <p:nvGrpSpPr>
              <p:cNvPr id="4" name="Group 15"/>
              <p:cNvGrpSpPr>
                <a:grpSpLocks/>
              </p:cNvGrpSpPr>
              <p:nvPr/>
            </p:nvGrpSpPr>
            <p:grpSpPr bwMode="auto">
              <a:xfrm>
                <a:off x="1303" y="1921"/>
                <a:ext cx="812" cy="1099"/>
                <a:chOff x="1303" y="1921"/>
                <a:chExt cx="812" cy="1099"/>
              </a:xfrm>
            </p:grpSpPr>
            <p:sp>
              <p:nvSpPr>
                <p:cNvPr id="224272" name="AutoShape 16"/>
                <p:cNvSpPr>
                  <a:spLocks noChangeArrowheads="1"/>
                </p:cNvSpPr>
                <p:nvPr/>
              </p:nvSpPr>
              <p:spPr bwMode="auto">
                <a:xfrm>
                  <a:off x="1350" y="2829"/>
                  <a:ext cx="287" cy="191"/>
                </a:xfrm>
                <a:prstGeom prst="rightArrow">
                  <a:avLst>
                    <a:gd name="adj1" fmla="val 50000"/>
                    <a:gd name="adj2" fmla="val 37565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4273" name="Rectangle 17"/>
                <p:cNvSpPr>
                  <a:spLocks noChangeArrowheads="1"/>
                </p:cNvSpPr>
                <p:nvPr/>
              </p:nvSpPr>
              <p:spPr bwMode="auto">
                <a:xfrm>
                  <a:off x="1303" y="1921"/>
                  <a:ext cx="95" cy="105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4274" name="AutoShape 18"/>
                <p:cNvSpPr>
                  <a:spLocks noChangeArrowheads="1"/>
                </p:cNvSpPr>
                <p:nvPr/>
              </p:nvSpPr>
              <p:spPr bwMode="auto">
                <a:xfrm rot="-5400000">
                  <a:off x="1494" y="2351"/>
                  <a:ext cx="1052" cy="191"/>
                </a:xfrm>
                <a:prstGeom prst="rightArrow">
                  <a:avLst>
                    <a:gd name="adj1" fmla="val 50787"/>
                    <a:gd name="adj2" fmla="val 64411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4275" name="Rectangle 19"/>
                <p:cNvSpPr>
                  <a:spLocks noChangeArrowheads="1"/>
                </p:cNvSpPr>
                <p:nvPr/>
              </p:nvSpPr>
              <p:spPr bwMode="auto">
                <a:xfrm>
                  <a:off x="1828" y="2883"/>
                  <a:ext cx="239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24276" name="Rectangle 20"/>
              <p:cNvSpPr>
                <a:spLocks noChangeArrowheads="1"/>
              </p:cNvSpPr>
              <p:nvPr/>
            </p:nvSpPr>
            <p:spPr bwMode="auto">
              <a:xfrm>
                <a:off x="1637" y="2590"/>
                <a:ext cx="191" cy="71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5" name="Group 21"/>
              <p:cNvGrpSpPr>
                <a:grpSpLocks/>
              </p:cNvGrpSpPr>
              <p:nvPr/>
            </p:nvGrpSpPr>
            <p:grpSpPr bwMode="auto">
              <a:xfrm>
                <a:off x="2450" y="1921"/>
                <a:ext cx="812" cy="1099"/>
                <a:chOff x="1303" y="1921"/>
                <a:chExt cx="812" cy="1099"/>
              </a:xfrm>
            </p:grpSpPr>
            <p:sp>
              <p:nvSpPr>
                <p:cNvPr id="224278" name="AutoShape 22"/>
                <p:cNvSpPr>
                  <a:spLocks noChangeArrowheads="1"/>
                </p:cNvSpPr>
                <p:nvPr/>
              </p:nvSpPr>
              <p:spPr bwMode="auto">
                <a:xfrm>
                  <a:off x="1350" y="2829"/>
                  <a:ext cx="287" cy="191"/>
                </a:xfrm>
                <a:prstGeom prst="rightArrow">
                  <a:avLst>
                    <a:gd name="adj1" fmla="val 50000"/>
                    <a:gd name="adj2" fmla="val 37565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4279" name="Rectangle 23"/>
                <p:cNvSpPr>
                  <a:spLocks noChangeArrowheads="1"/>
                </p:cNvSpPr>
                <p:nvPr/>
              </p:nvSpPr>
              <p:spPr bwMode="auto">
                <a:xfrm>
                  <a:off x="1303" y="1921"/>
                  <a:ext cx="95" cy="105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4280" name="AutoShape 24"/>
                <p:cNvSpPr>
                  <a:spLocks noChangeArrowheads="1"/>
                </p:cNvSpPr>
                <p:nvPr/>
              </p:nvSpPr>
              <p:spPr bwMode="auto">
                <a:xfrm rot="-5400000">
                  <a:off x="1494" y="2351"/>
                  <a:ext cx="1052" cy="191"/>
                </a:xfrm>
                <a:prstGeom prst="rightArrow">
                  <a:avLst>
                    <a:gd name="adj1" fmla="val 50787"/>
                    <a:gd name="adj2" fmla="val 64411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4281" name="Rectangle 25"/>
                <p:cNvSpPr>
                  <a:spLocks noChangeArrowheads="1"/>
                </p:cNvSpPr>
                <p:nvPr/>
              </p:nvSpPr>
              <p:spPr bwMode="auto">
                <a:xfrm>
                  <a:off x="1828" y="2883"/>
                  <a:ext cx="239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" name="Group 26"/>
              <p:cNvGrpSpPr>
                <a:grpSpLocks/>
              </p:cNvGrpSpPr>
              <p:nvPr/>
            </p:nvGrpSpPr>
            <p:grpSpPr bwMode="auto">
              <a:xfrm>
                <a:off x="3597" y="1921"/>
                <a:ext cx="812" cy="1099"/>
                <a:chOff x="1303" y="1921"/>
                <a:chExt cx="812" cy="1099"/>
              </a:xfrm>
            </p:grpSpPr>
            <p:sp>
              <p:nvSpPr>
                <p:cNvPr id="224283" name="AutoShape 27"/>
                <p:cNvSpPr>
                  <a:spLocks noChangeArrowheads="1"/>
                </p:cNvSpPr>
                <p:nvPr/>
              </p:nvSpPr>
              <p:spPr bwMode="auto">
                <a:xfrm>
                  <a:off x="1350" y="2829"/>
                  <a:ext cx="287" cy="191"/>
                </a:xfrm>
                <a:prstGeom prst="rightArrow">
                  <a:avLst>
                    <a:gd name="adj1" fmla="val 50000"/>
                    <a:gd name="adj2" fmla="val 37565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4284" name="Rectangle 28"/>
                <p:cNvSpPr>
                  <a:spLocks noChangeArrowheads="1"/>
                </p:cNvSpPr>
                <p:nvPr/>
              </p:nvSpPr>
              <p:spPr bwMode="auto">
                <a:xfrm>
                  <a:off x="1303" y="1921"/>
                  <a:ext cx="95" cy="105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4285" name="AutoShape 29"/>
                <p:cNvSpPr>
                  <a:spLocks noChangeArrowheads="1"/>
                </p:cNvSpPr>
                <p:nvPr/>
              </p:nvSpPr>
              <p:spPr bwMode="auto">
                <a:xfrm rot="-5400000">
                  <a:off x="1494" y="2351"/>
                  <a:ext cx="1052" cy="191"/>
                </a:xfrm>
                <a:prstGeom prst="rightArrow">
                  <a:avLst>
                    <a:gd name="adj1" fmla="val 50787"/>
                    <a:gd name="adj2" fmla="val 64411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4286" name="Rectangle 30"/>
                <p:cNvSpPr>
                  <a:spLocks noChangeArrowheads="1"/>
                </p:cNvSpPr>
                <p:nvPr/>
              </p:nvSpPr>
              <p:spPr bwMode="auto">
                <a:xfrm>
                  <a:off x="1828" y="2883"/>
                  <a:ext cx="239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24287" name="Rectangle 31"/>
              <p:cNvSpPr>
                <a:spLocks noChangeArrowheads="1"/>
              </p:cNvSpPr>
              <p:nvPr/>
            </p:nvSpPr>
            <p:spPr bwMode="auto">
              <a:xfrm>
                <a:off x="3933" y="2590"/>
                <a:ext cx="191" cy="71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4288" name="Rectangle 32"/>
              <p:cNvSpPr>
                <a:spLocks noChangeArrowheads="1"/>
              </p:cNvSpPr>
              <p:nvPr/>
            </p:nvSpPr>
            <p:spPr bwMode="auto">
              <a:xfrm>
                <a:off x="2785" y="2590"/>
                <a:ext cx="191" cy="71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24289" name="Text Box 33"/>
            <p:cNvSpPr txBox="1">
              <a:spLocks noChangeArrowheads="1"/>
            </p:cNvSpPr>
            <p:nvPr/>
          </p:nvSpPr>
          <p:spPr bwMode="auto">
            <a:xfrm>
              <a:off x="1511" y="1299"/>
              <a:ext cx="4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main</a:t>
              </a:r>
            </a:p>
          </p:txBody>
        </p:sp>
        <p:sp>
          <p:nvSpPr>
            <p:cNvPr id="224290" name="Text Box 34"/>
            <p:cNvSpPr txBox="1">
              <a:spLocks noChangeArrowheads="1"/>
            </p:cNvSpPr>
            <p:nvPr/>
          </p:nvSpPr>
          <p:spPr bwMode="auto">
            <a:xfrm>
              <a:off x="2661" y="1299"/>
              <a:ext cx="4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main</a:t>
              </a:r>
            </a:p>
          </p:txBody>
        </p:sp>
        <p:sp>
          <p:nvSpPr>
            <p:cNvPr id="224291" name="Text Box 35"/>
            <p:cNvSpPr txBox="1">
              <a:spLocks noChangeArrowheads="1"/>
            </p:cNvSpPr>
            <p:nvPr/>
          </p:nvSpPr>
          <p:spPr bwMode="auto">
            <a:xfrm>
              <a:off x="3805" y="1299"/>
              <a:ext cx="4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main</a:t>
              </a:r>
            </a:p>
          </p:txBody>
        </p:sp>
        <p:sp>
          <p:nvSpPr>
            <p:cNvPr id="224292" name="Text Box 36"/>
            <p:cNvSpPr txBox="1">
              <a:spLocks noChangeArrowheads="1"/>
            </p:cNvSpPr>
            <p:nvPr/>
          </p:nvSpPr>
          <p:spPr bwMode="auto">
            <a:xfrm>
              <a:off x="1553" y="3307"/>
              <a:ext cx="34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aux</a:t>
              </a:r>
            </a:p>
          </p:txBody>
        </p:sp>
        <p:sp>
          <p:nvSpPr>
            <p:cNvPr id="224293" name="Text Box 37"/>
            <p:cNvSpPr txBox="1">
              <a:spLocks noChangeArrowheads="1"/>
            </p:cNvSpPr>
            <p:nvPr/>
          </p:nvSpPr>
          <p:spPr bwMode="auto">
            <a:xfrm>
              <a:off x="2699" y="3307"/>
              <a:ext cx="34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aux</a:t>
              </a:r>
            </a:p>
          </p:txBody>
        </p:sp>
        <p:sp>
          <p:nvSpPr>
            <p:cNvPr id="224294" name="Text Box 38"/>
            <p:cNvSpPr txBox="1">
              <a:spLocks noChangeArrowheads="1"/>
            </p:cNvSpPr>
            <p:nvPr/>
          </p:nvSpPr>
          <p:spPr bwMode="auto">
            <a:xfrm>
              <a:off x="3845" y="3307"/>
              <a:ext cx="34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aux</a:t>
              </a:r>
            </a:p>
          </p:txBody>
        </p:sp>
      </p:grpSp>
      <p:sp>
        <p:nvSpPr>
          <p:cNvPr id="224296" name="Oval 40"/>
          <p:cNvSpPr>
            <a:spLocks noChangeArrowheads="1"/>
          </p:cNvSpPr>
          <p:nvPr/>
        </p:nvSpPr>
        <p:spPr bwMode="auto">
          <a:xfrm>
            <a:off x="2646363" y="2897188"/>
            <a:ext cx="227012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4297" name="Oval 41"/>
          <p:cNvSpPr>
            <a:spLocks noChangeArrowheads="1"/>
          </p:cNvSpPr>
          <p:nvPr/>
        </p:nvSpPr>
        <p:spPr bwMode="auto">
          <a:xfrm>
            <a:off x="6275388" y="2897188"/>
            <a:ext cx="227012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" name="Group 42"/>
          <p:cNvGrpSpPr>
            <a:grpSpLocks/>
          </p:cNvGrpSpPr>
          <p:nvPr/>
        </p:nvGrpSpPr>
        <p:grpSpPr bwMode="auto">
          <a:xfrm>
            <a:off x="7531100" y="1455738"/>
            <a:ext cx="1443038" cy="4402137"/>
            <a:chOff x="4744" y="917"/>
            <a:chExt cx="909" cy="2773"/>
          </a:xfrm>
        </p:grpSpPr>
        <p:sp>
          <p:nvSpPr>
            <p:cNvPr id="224299" name="Rectangle 43"/>
            <p:cNvSpPr>
              <a:spLocks noChangeArrowheads="1"/>
            </p:cNvSpPr>
            <p:nvPr/>
          </p:nvSpPr>
          <p:spPr bwMode="auto">
            <a:xfrm>
              <a:off x="4744" y="1204"/>
              <a:ext cx="909" cy="248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4300" name="Rectangle 44"/>
            <p:cNvSpPr>
              <a:spLocks noChangeArrowheads="1"/>
            </p:cNvSpPr>
            <p:nvPr/>
          </p:nvSpPr>
          <p:spPr bwMode="auto">
            <a:xfrm>
              <a:off x="4840" y="1538"/>
              <a:ext cx="717" cy="1817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4301" name="Text Box 45"/>
            <p:cNvSpPr txBox="1">
              <a:spLocks noChangeArrowheads="1"/>
            </p:cNvSpPr>
            <p:nvPr/>
          </p:nvSpPr>
          <p:spPr bwMode="auto">
            <a:xfrm>
              <a:off x="4983" y="1251"/>
              <a:ext cx="4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shell</a:t>
              </a:r>
            </a:p>
          </p:txBody>
        </p:sp>
        <p:sp>
          <p:nvSpPr>
            <p:cNvPr id="224302" name="Text Box 46"/>
            <p:cNvSpPr txBox="1">
              <a:spLocks noChangeArrowheads="1"/>
            </p:cNvSpPr>
            <p:nvPr/>
          </p:nvSpPr>
          <p:spPr bwMode="auto">
            <a:xfrm>
              <a:off x="4983" y="2303"/>
              <a:ext cx="4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pearl</a:t>
              </a:r>
            </a:p>
          </p:txBody>
        </p:sp>
        <p:sp>
          <p:nvSpPr>
            <p:cNvPr id="224303" name="Text Box 47"/>
            <p:cNvSpPr txBox="1">
              <a:spLocks noChangeArrowheads="1"/>
            </p:cNvSpPr>
            <p:nvPr/>
          </p:nvSpPr>
          <p:spPr bwMode="auto">
            <a:xfrm>
              <a:off x="4857" y="917"/>
              <a:ext cx="6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receiver</a:t>
              </a:r>
            </a:p>
          </p:txBody>
        </p:sp>
      </p:grpSp>
      <p:sp>
        <p:nvSpPr>
          <p:cNvPr id="224304" name="Oval 48"/>
          <p:cNvSpPr>
            <a:spLocks noChangeArrowheads="1"/>
          </p:cNvSpPr>
          <p:nvPr/>
        </p:nvSpPr>
        <p:spPr bwMode="auto">
          <a:xfrm>
            <a:off x="788988" y="2897188"/>
            <a:ext cx="227012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8" name="Group 49"/>
          <p:cNvGrpSpPr>
            <a:grpSpLocks/>
          </p:cNvGrpSpPr>
          <p:nvPr/>
        </p:nvGrpSpPr>
        <p:grpSpPr bwMode="auto">
          <a:xfrm>
            <a:off x="169863" y="1455738"/>
            <a:ext cx="1443037" cy="4402137"/>
            <a:chOff x="107" y="917"/>
            <a:chExt cx="909" cy="2773"/>
          </a:xfrm>
        </p:grpSpPr>
        <p:sp>
          <p:nvSpPr>
            <p:cNvPr id="224306" name="Rectangle 50"/>
            <p:cNvSpPr>
              <a:spLocks noChangeArrowheads="1"/>
            </p:cNvSpPr>
            <p:nvPr/>
          </p:nvSpPr>
          <p:spPr bwMode="auto">
            <a:xfrm>
              <a:off x="107" y="1204"/>
              <a:ext cx="909" cy="248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4307" name="Rectangle 51"/>
            <p:cNvSpPr>
              <a:spLocks noChangeArrowheads="1"/>
            </p:cNvSpPr>
            <p:nvPr/>
          </p:nvSpPr>
          <p:spPr bwMode="auto">
            <a:xfrm>
              <a:off x="203" y="1538"/>
              <a:ext cx="717" cy="1817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4308" name="Text Box 52"/>
            <p:cNvSpPr txBox="1">
              <a:spLocks noChangeArrowheads="1"/>
            </p:cNvSpPr>
            <p:nvPr/>
          </p:nvSpPr>
          <p:spPr bwMode="auto">
            <a:xfrm>
              <a:off x="346" y="1251"/>
              <a:ext cx="4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shell</a:t>
              </a:r>
            </a:p>
          </p:txBody>
        </p:sp>
        <p:sp>
          <p:nvSpPr>
            <p:cNvPr id="224309" name="Text Box 53"/>
            <p:cNvSpPr txBox="1">
              <a:spLocks noChangeArrowheads="1"/>
            </p:cNvSpPr>
            <p:nvPr/>
          </p:nvSpPr>
          <p:spPr bwMode="auto">
            <a:xfrm>
              <a:off x="346" y="2303"/>
              <a:ext cx="4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pearl</a:t>
              </a:r>
            </a:p>
          </p:txBody>
        </p:sp>
        <p:sp>
          <p:nvSpPr>
            <p:cNvPr id="224310" name="Text Box 54"/>
            <p:cNvSpPr txBox="1">
              <a:spLocks noChangeArrowheads="1"/>
            </p:cNvSpPr>
            <p:nvPr/>
          </p:nvSpPr>
          <p:spPr bwMode="auto">
            <a:xfrm>
              <a:off x="268" y="917"/>
              <a:ext cx="55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sender</a:t>
              </a:r>
            </a:p>
          </p:txBody>
        </p:sp>
      </p:grpSp>
      <p:sp>
        <p:nvSpPr>
          <p:cNvPr id="224311" name="Oval 55"/>
          <p:cNvSpPr>
            <a:spLocks noChangeArrowheads="1"/>
          </p:cNvSpPr>
          <p:nvPr/>
        </p:nvSpPr>
        <p:spPr bwMode="auto">
          <a:xfrm>
            <a:off x="6275388" y="4516438"/>
            <a:ext cx="227012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4312" name="Oval 56"/>
          <p:cNvSpPr>
            <a:spLocks noChangeArrowheads="1"/>
          </p:cNvSpPr>
          <p:nvPr/>
        </p:nvSpPr>
        <p:spPr bwMode="auto">
          <a:xfrm>
            <a:off x="4465638" y="2887663"/>
            <a:ext cx="227012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11111E-6 L 0.13333 -1.11111E-6 L 0.13333 0.23935 L 0.2 0.23935 " pathEditMode="relative" ptsTypes="AAAA">
                                      <p:cBhvr>
                                        <p:cTn id="6" dur="2000" fill="hold"/>
                                        <p:tgtEl>
                                          <p:spTgt spid="2242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E-6 -3.7037E-7 L 0.20278 -3.7037E-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243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96" grpId="0" animBg="1"/>
      <p:bldP spid="22430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22" name="Rectangle 2"/>
          <p:cNvSpPr>
            <a:spLocks noChangeArrowheads="1"/>
          </p:cNvSpPr>
          <p:nvPr/>
        </p:nvSpPr>
        <p:spPr bwMode="auto">
          <a:xfrm>
            <a:off x="5634038" y="2062163"/>
            <a:ext cx="1441450" cy="3567112"/>
          </a:xfrm>
          <a:prstGeom prst="rect">
            <a:avLst/>
          </a:prstGeom>
          <a:solidFill>
            <a:srgbClr val="9900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40323" name="Rectangle 3"/>
          <p:cNvSpPr>
            <a:spLocks noChangeArrowheads="1"/>
          </p:cNvSpPr>
          <p:nvPr/>
        </p:nvSpPr>
        <p:spPr bwMode="auto">
          <a:xfrm>
            <a:off x="3813175" y="2062163"/>
            <a:ext cx="1441450" cy="3567112"/>
          </a:xfrm>
          <a:prstGeom prst="rect">
            <a:avLst/>
          </a:prstGeom>
          <a:solidFill>
            <a:srgbClr val="9900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40324" name="Rectangle 4"/>
          <p:cNvSpPr>
            <a:spLocks noChangeArrowheads="1"/>
          </p:cNvSpPr>
          <p:nvPr/>
        </p:nvSpPr>
        <p:spPr bwMode="auto">
          <a:xfrm>
            <a:off x="1992313" y="2062163"/>
            <a:ext cx="1441450" cy="3567112"/>
          </a:xfrm>
          <a:prstGeom prst="rect">
            <a:avLst/>
          </a:prstGeom>
          <a:solidFill>
            <a:srgbClr val="9900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40325" name="AutoShape 5"/>
          <p:cNvSpPr>
            <a:spLocks noChangeArrowheads="1"/>
          </p:cNvSpPr>
          <p:nvPr/>
        </p:nvSpPr>
        <p:spPr bwMode="auto">
          <a:xfrm>
            <a:off x="1612900" y="2851150"/>
            <a:ext cx="985838" cy="303213"/>
          </a:xfrm>
          <a:prstGeom prst="rightArrow">
            <a:avLst>
              <a:gd name="adj1" fmla="val 50000"/>
              <a:gd name="adj2" fmla="val 81283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40326" name="AutoShape 6"/>
          <p:cNvSpPr>
            <a:spLocks noChangeArrowheads="1"/>
          </p:cNvSpPr>
          <p:nvPr/>
        </p:nvSpPr>
        <p:spPr bwMode="auto">
          <a:xfrm>
            <a:off x="2903538" y="2851150"/>
            <a:ext cx="1516062" cy="303213"/>
          </a:xfrm>
          <a:prstGeom prst="rightArrow">
            <a:avLst>
              <a:gd name="adj1" fmla="val 42407"/>
              <a:gd name="adj2" fmla="val 74861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40327" name="AutoShape 7"/>
          <p:cNvSpPr>
            <a:spLocks noChangeArrowheads="1"/>
          </p:cNvSpPr>
          <p:nvPr/>
        </p:nvSpPr>
        <p:spPr bwMode="auto">
          <a:xfrm>
            <a:off x="4725988" y="2851150"/>
            <a:ext cx="1516062" cy="303213"/>
          </a:xfrm>
          <a:prstGeom prst="rightArrow">
            <a:avLst>
              <a:gd name="adj1" fmla="val 42407"/>
              <a:gd name="adj2" fmla="val 74861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40328" name="AutoShape 8"/>
          <p:cNvSpPr>
            <a:spLocks noChangeArrowheads="1"/>
          </p:cNvSpPr>
          <p:nvPr/>
        </p:nvSpPr>
        <p:spPr bwMode="auto">
          <a:xfrm>
            <a:off x="6545263" y="2851150"/>
            <a:ext cx="984250" cy="303213"/>
          </a:xfrm>
          <a:prstGeom prst="rightArrow">
            <a:avLst>
              <a:gd name="adj1" fmla="val 42407"/>
              <a:gd name="adj2" fmla="val 48601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40329" name="Rectangle 9"/>
          <p:cNvSpPr>
            <a:spLocks noGrp="1" noChangeArrowheads="1"/>
          </p:cNvSpPr>
          <p:nvPr>
            <p:ph type="title"/>
          </p:nvPr>
        </p:nvSpPr>
        <p:spPr>
          <a:xfrm>
            <a:off x="457200" y="88900"/>
            <a:ext cx="8229600" cy="1143000"/>
          </a:xfrm>
        </p:spPr>
        <p:txBody>
          <a:bodyPr/>
          <a:lstStyle/>
          <a:p>
            <a:r>
              <a:rPr lang="en-US" sz="3200"/>
              <a:t>Carloni’s relay stations (double storage)</a:t>
            </a:r>
          </a:p>
        </p:txBody>
      </p:sp>
      <p:sp>
        <p:nvSpPr>
          <p:cNvPr id="440330" name="Rectangle 10"/>
          <p:cNvSpPr>
            <a:spLocks noChangeArrowheads="1"/>
          </p:cNvSpPr>
          <p:nvPr/>
        </p:nvSpPr>
        <p:spPr bwMode="auto">
          <a:xfrm>
            <a:off x="2598738" y="2441575"/>
            <a:ext cx="303212" cy="1138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40331" name="Rectangle 11"/>
          <p:cNvSpPr>
            <a:spLocks noChangeArrowheads="1"/>
          </p:cNvSpPr>
          <p:nvPr/>
        </p:nvSpPr>
        <p:spPr bwMode="auto">
          <a:xfrm>
            <a:off x="4421188" y="2441575"/>
            <a:ext cx="303212" cy="1138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40332" name="Rectangle 12"/>
          <p:cNvSpPr>
            <a:spLocks noChangeArrowheads="1"/>
          </p:cNvSpPr>
          <p:nvPr/>
        </p:nvSpPr>
        <p:spPr bwMode="auto">
          <a:xfrm>
            <a:off x="6243638" y="2441575"/>
            <a:ext cx="303212" cy="1138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2068513" y="2062163"/>
            <a:ext cx="4930775" cy="3554412"/>
            <a:chOff x="1303" y="1299"/>
            <a:chExt cx="3106" cy="2239"/>
          </a:xfrm>
        </p:grpSpPr>
        <p:grpSp>
          <p:nvGrpSpPr>
            <p:cNvPr id="3" name="Group 14"/>
            <p:cNvGrpSpPr>
              <a:grpSpLocks/>
            </p:cNvGrpSpPr>
            <p:nvPr/>
          </p:nvGrpSpPr>
          <p:grpSpPr bwMode="auto">
            <a:xfrm>
              <a:off x="1303" y="1921"/>
              <a:ext cx="3106" cy="1386"/>
              <a:chOff x="1303" y="1921"/>
              <a:chExt cx="3106" cy="1386"/>
            </a:xfrm>
          </p:grpSpPr>
          <p:grpSp>
            <p:nvGrpSpPr>
              <p:cNvPr id="4" name="Group 15"/>
              <p:cNvGrpSpPr>
                <a:grpSpLocks/>
              </p:cNvGrpSpPr>
              <p:nvPr/>
            </p:nvGrpSpPr>
            <p:grpSpPr bwMode="auto">
              <a:xfrm>
                <a:off x="1303" y="1921"/>
                <a:ext cx="812" cy="1099"/>
                <a:chOff x="1303" y="1921"/>
                <a:chExt cx="812" cy="1099"/>
              </a:xfrm>
            </p:grpSpPr>
            <p:sp>
              <p:nvSpPr>
                <p:cNvPr id="440336" name="AutoShape 16"/>
                <p:cNvSpPr>
                  <a:spLocks noChangeArrowheads="1"/>
                </p:cNvSpPr>
                <p:nvPr/>
              </p:nvSpPr>
              <p:spPr bwMode="auto">
                <a:xfrm>
                  <a:off x="1350" y="2829"/>
                  <a:ext cx="287" cy="191"/>
                </a:xfrm>
                <a:prstGeom prst="rightArrow">
                  <a:avLst>
                    <a:gd name="adj1" fmla="val 50000"/>
                    <a:gd name="adj2" fmla="val 37565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0337" name="Rectangle 17"/>
                <p:cNvSpPr>
                  <a:spLocks noChangeArrowheads="1"/>
                </p:cNvSpPr>
                <p:nvPr/>
              </p:nvSpPr>
              <p:spPr bwMode="auto">
                <a:xfrm>
                  <a:off x="1303" y="1921"/>
                  <a:ext cx="95" cy="105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0338" name="AutoShape 18"/>
                <p:cNvSpPr>
                  <a:spLocks noChangeArrowheads="1"/>
                </p:cNvSpPr>
                <p:nvPr/>
              </p:nvSpPr>
              <p:spPr bwMode="auto">
                <a:xfrm rot="-5400000">
                  <a:off x="1494" y="2351"/>
                  <a:ext cx="1052" cy="191"/>
                </a:xfrm>
                <a:prstGeom prst="rightArrow">
                  <a:avLst>
                    <a:gd name="adj1" fmla="val 50787"/>
                    <a:gd name="adj2" fmla="val 64411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0339" name="Rectangle 19"/>
                <p:cNvSpPr>
                  <a:spLocks noChangeArrowheads="1"/>
                </p:cNvSpPr>
                <p:nvPr/>
              </p:nvSpPr>
              <p:spPr bwMode="auto">
                <a:xfrm>
                  <a:off x="1828" y="2883"/>
                  <a:ext cx="239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440340" name="Rectangle 20"/>
              <p:cNvSpPr>
                <a:spLocks noChangeArrowheads="1"/>
              </p:cNvSpPr>
              <p:nvPr/>
            </p:nvSpPr>
            <p:spPr bwMode="auto">
              <a:xfrm>
                <a:off x="1637" y="2590"/>
                <a:ext cx="191" cy="71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5" name="Group 21"/>
              <p:cNvGrpSpPr>
                <a:grpSpLocks/>
              </p:cNvGrpSpPr>
              <p:nvPr/>
            </p:nvGrpSpPr>
            <p:grpSpPr bwMode="auto">
              <a:xfrm>
                <a:off x="2450" y="1921"/>
                <a:ext cx="812" cy="1099"/>
                <a:chOff x="1303" y="1921"/>
                <a:chExt cx="812" cy="1099"/>
              </a:xfrm>
            </p:grpSpPr>
            <p:sp>
              <p:nvSpPr>
                <p:cNvPr id="440342" name="AutoShape 22"/>
                <p:cNvSpPr>
                  <a:spLocks noChangeArrowheads="1"/>
                </p:cNvSpPr>
                <p:nvPr/>
              </p:nvSpPr>
              <p:spPr bwMode="auto">
                <a:xfrm>
                  <a:off x="1350" y="2829"/>
                  <a:ext cx="287" cy="191"/>
                </a:xfrm>
                <a:prstGeom prst="rightArrow">
                  <a:avLst>
                    <a:gd name="adj1" fmla="val 50000"/>
                    <a:gd name="adj2" fmla="val 37565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0343" name="Rectangle 23"/>
                <p:cNvSpPr>
                  <a:spLocks noChangeArrowheads="1"/>
                </p:cNvSpPr>
                <p:nvPr/>
              </p:nvSpPr>
              <p:spPr bwMode="auto">
                <a:xfrm>
                  <a:off x="1303" y="1921"/>
                  <a:ext cx="95" cy="105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0344" name="AutoShape 24"/>
                <p:cNvSpPr>
                  <a:spLocks noChangeArrowheads="1"/>
                </p:cNvSpPr>
                <p:nvPr/>
              </p:nvSpPr>
              <p:spPr bwMode="auto">
                <a:xfrm rot="-5400000">
                  <a:off x="1494" y="2351"/>
                  <a:ext cx="1052" cy="191"/>
                </a:xfrm>
                <a:prstGeom prst="rightArrow">
                  <a:avLst>
                    <a:gd name="adj1" fmla="val 50787"/>
                    <a:gd name="adj2" fmla="val 64411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0345" name="Rectangle 25"/>
                <p:cNvSpPr>
                  <a:spLocks noChangeArrowheads="1"/>
                </p:cNvSpPr>
                <p:nvPr/>
              </p:nvSpPr>
              <p:spPr bwMode="auto">
                <a:xfrm>
                  <a:off x="1828" y="2883"/>
                  <a:ext cx="239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" name="Group 26"/>
              <p:cNvGrpSpPr>
                <a:grpSpLocks/>
              </p:cNvGrpSpPr>
              <p:nvPr/>
            </p:nvGrpSpPr>
            <p:grpSpPr bwMode="auto">
              <a:xfrm>
                <a:off x="3597" y="1921"/>
                <a:ext cx="812" cy="1099"/>
                <a:chOff x="1303" y="1921"/>
                <a:chExt cx="812" cy="1099"/>
              </a:xfrm>
            </p:grpSpPr>
            <p:sp>
              <p:nvSpPr>
                <p:cNvPr id="440347" name="AutoShape 27"/>
                <p:cNvSpPr>
                  <a:spLocks noChangeArrowheads="1"/>
                </p:cNvSpPr>
                <p:nvPr/>
              </p:nvSpPr>
              <p:spPr bwMode="auto">
                <a:xfrm>
                  <a:off x="1350" y="2829"/>
                  <a:ext cx="287" cy="191"/>
                </a:xfrm>
                <a:prstGeom prst="rightArrow">
                  <a:avLst>
                    <a:gd name="adj1" fmla="val 50000"/>
                    <a:gd name="adj2" fmla="val 37565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0348" name="Rectangle 28"/>
                <p:cNvSpPr>
                  <a:spLocks noChangeArrowheads="1"/>
                </p:cNvSpPr>
                <p:nvPr/>
              </p:nvSpPr>
              <p:spPr bwMode="auto">
                <a:xfrm>
                  <a:off x="1303" y="1921"/>
                  <a:ext cx="95" cy="105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0349" name="AutoShape 29"/>
                <p:cNvSpPr>
                  <a:spLocks noChangeArrowheads="1"/>
                </p:cNvSpPr>
                <p:nvPr/>
              </p:nvSpPr>
              <p:spPr bwMode="auto">
                <a:xfrm rot="-5400000">
                  <a:off x="1494" y="2351"/>
                  <a:ext cx="1052" cy="191"/>
                </a:xfrm>
                <a:prstGeom prst="rightArrow">
                  <a:avLst>
                    <a:gd name="adj1" fmla="val 50787"/>
                    <a:gd name="adj2" fmla="val 64411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0350" name="Rectangle 30"/>
                <p:cNvSpPr>
                  <a:spLocks noChangeArrowheads="1"/>
                </p:cNvSpPr>
                <p:nvPr/>
              </p:nvSpPr>
              <p:spPr bwMode="auto">
                <a:xfrm>
                  <a:off x="1828" y="2883"/>
                  <a:ext cx="239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440351" name="Rectangle 31"/>
              <p:cNvSpPr>
                <a:spLocks noChangeArrowheads="1"/>
              </p:cNvSpPr>
              <p:nvPr/>
            </p:nvSpPr>
            <p:spPr bwMode="auto">
              <a:xfrm>
                <a:off x="3933" y="2590"/>
                <a:ext cx="191" cy="71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0352" name="Rectangle 32"/>
              <p:cNvSpPr>
                <a:spLocks noChangeArrowheads="1"/>
              </p:cNvSpPr>
              <p:nvPr/>
            </p:nvSpPr>
            <p:spPr bwMode="auto">
              <a:xfrm>
                <a:off x="2785" y="2590"/>
                <a:ext cx="191" cy="71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40353" name="Text Box 33"/>
            <p:cNvSpPr txBox="1">
              <a:spLocks noChangeArrowheads="1"/>
            </p:cNvSpPr>
            <p:nvPr/>
          </p:nvSpPr>
          <p:spPr bwMode="auto">
            <a:xfrm>
              <a:off x="1511" y="1299"/>
              <a:ext cx="4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main</a:t>
              </a:r>
            </a:p>
          </p:txBody>
        </p:sp>
        <p:sp>
          <p:nvSpPr>
            <p:cNvPr id="440354" name="Text Box 34"/>
            <p:cNvSpPr txBox="1">
              <a:spLocks noChangeArrowheads="1"/>
            </p:cNvSpPr>
            <p:nvPr/>
          </p:nvSpPr>
          <p:spPr bwMode="auto">
            <a:xfrm>
              <a:off x="2661" y="1299"/>
              <a:ext cx="4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main</a:t>
              </a:r>
            </a:p>
          </p:txBody>
        </p:sp>
        <p:sp>
          <p:nvSpPr>
            <p:cNvPr id="440355" name="Text Box 35"/>
            <p:cNvSpPr txBox="1">
              <a:spLocks noChangeArrowheads="1"/>
            </p:cNvSpPr>
            <p:nvPr/>
          </p:nvSpPr>
          <p:spPr bwMode="auto">
            <a:xfrm>
              <a:off x="3805" y="1299"/>
              <a:ext cx="4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main</a:t>
              </a:r>
            </a:p>
          </p:txBody>
        </p:sp>
        <p:sp>
          <p:nvSpPr>
            <p:cNvPr id="440356" name="Text Box 36"/>
            <p:cNvSpPr txBox="1">
              <a:spLocks noChangeArrowheads="1"/>
            </p:cNvSpPr>
            <p:nvPr/>
          </p:nvSpPr>
          <p:spPr bwMode="auto">
            <a:xfrm>
              <a:off x="1553" y="3307"/>
              <a:ext cx="34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aux</a:t>
              </a:r>
            </a:p>
          </p:txBody>
        </p:sp>
        <p:sp>
          <p:nvSpPr>
            <p:cNvPr id="440357" name="Text Box 37"/>
            <p:cNvSpPr txBox="1">
              <a:spLocks noChangeArrowheads="1"/>
            </p:cNvSpPr>
            <p:nvPr/>
          </p:nvSpPr>
          <p:spPr bwMode="auto">
            <a:xfrm>
              <a:off x="2699" y="3307"/>
              <a:ext cx="34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aux</a:t>
              </a:r>
            </a:p>
          </p:txBody>
        </p:sp>
        <p:sp>
          <p:nvSpPr>
            <p:cNvPr id="440358" name="Text Box 38"/>
            <p:cNvSpPr txBox="1">
              <a:spLocks noChangeArrowheads="1"/>
            </p:cNvSpPr>
            <p:nvPr/>
          </p:nvSpPr>
          <p:spPr bwMode="auto">
            <a:xfrm>
              <a:off x="3845" y="3307"/>
              <a:ext cx="34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aux</a:t>
              </a:r>
            </a:p>
          </p:txBody>
        </p:sp>
      </p:grpSp>
      <p:sp>
        <p:nvSpPr>
          <p:cNvPr id="440359" name="Oval 39"/>
          <p:cNvSpPr>
            <a:spLocks noChangeArrowheads="1"/>
          </p:cNvSpPr>
          <p:nvPr/>
        </p:nvSpPr>
        <p:spPr bwMode="auto">
          <a:xfrm>
            <a:off x="814388" y="2897188"/>
            <a:ext cx="227012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40360" name="Oval 40"/>
          <p:cNvSpPr>
            <a:spLocks noChangeArrowheads="1"/>
          </p:cNvSpPr>
          <p:nvPr/>
        </p:nvSpPr>
        <p:spPr bwMode="auto">
          <a:xfrm>
            <a:off x="6275388" y="2897188"/>
            <a:ext cx="227012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" name="Group 41"/>
          <p:cNvGrpSpPr>
            <a:grpSpLocks/>
          </p:cNvGrpSpPr>
          <p:nvPr/>
        </p:nvGrpSpPr>
        <p:grpSpPr bwMode="auto">
          <a:xfrm>
            <a:off x="7531100" y="1455738"/>
            <a:ext cx="1443038" cy="4402137"/>
            <a:chOff x="4744" y="917"/>
            <a:chExt cx="909" cy="2773"/>
          </a:xfrm>
        </p:grpSpPr>
        <p:sp>
          <p:nvSpPr>
            <p:cNvPr id="440362" name="Rectangle 42"/>
            <p:cNvSpPr>
              <a:spLocks noChangeArrowheads="1"/>
            </p:cNvSpPr>
            <p:nvPr/>
          </p:nvSpPr>
          <p:spPr bwMode="auto">
            <a:xfrm>
              <a:off x="4744" y="1204"/>
              <a:ext cx="909" cy="248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0363" name="Rectangle 43"/>
            <p:cNvSpPr>
              <a:spLocks noChangeArrowheads="1"/>
            </p:cNvSpPr>
            <p:nvPr/>
          </p:nvSpPr>
          <p:spPr bwMode="auto">
            <a:xfrm>
              <a:off x="4840" y="1538"/>
              <a:ext cx="717" cy="1817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0364" name="Text Box 44"/>
            <p:cNvSpPr txBox="1">
              <a:spLocks noChangeArrowheads="1"/>
            </p:cNvSpPr>
            <p:nvPr/>
          </p:nvSpPr>
          <p:spPr bwMode="auto">
            <a:xfrm>
              <a:off x="4983" y="1251"/>
              <a:ext cx="4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shell</a:t>
              </a:r>
            </a:p>
          </p:txBody>
        </p:sp>
        <p:sp>
          <p:nvSpPr>
            <p:cNvPr id="440365" name="Text Box 45"/>
            <p:cNvSpPr txBox="1">
              <a:spLocks noChangeArrowheads="1"/>
            </p:cNvSpPr>
            <p:nvPr/>
          </p:nvSpPr>
          <p:spPr bwMode="auto">
            <a:xfrm>
              <a:off x="4983" y="2303"/>
              <a:ext cx="4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pearl</a:t>
              </a:r>
            </a:p>
          </p:txBody>
        </p:sp>
        <p:sp>
          <p:nvSpPr>
            <p:cNvPr id="440366" name="Text Box 46"/>
            <p:cNvSpPr txBox="1">
              <a:spLocks noChangeArrowheads="1"/>
            </p:cNvSpPr>
            <p:nvPr/>
          </p:nvSpPr>
          <p:spPr bwMode="auto">
            <a:xfrm>
              <a:off x="4857" y="917"/>
              <a:ext cx="6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receiver</a:t>
              </a:r>
            </a:p>
          </p:txBody>
        </p:sp>
      </p:grpSp>
      <p:grpSp>
        <p:nvGrpSpPr>
          <p:cNvPr id="8" name="Group 48"/>
          <p:cNvGrpSpPr>
            <a:grpSpLocks/>
          </p:cNvGrpSpPr>
          <p:nvPr/>
        </p:nvGrpSpPr>
        <p:grpSpPr bwMode="auto">
          <a:xfrm>
            <a:off x="169863" y="1455738"/>
            <a:ext cx="1443037" cy="4402137"/>
            <a:chOff x="107" y="917"/>
            <a:chExt cx="909" cy="2773"/>
          </a:xfrm>
        </p:grpSpPr>
        <p:sp>
          <p:nvSpPr>
            <p:cNvPr id="440369" name="Rectangle 49"/>
            <p:cNvSpPr>
              <a:spLocks noChangeArrowheads="1"/>
            </p:cNvSpPr>
            <p:nvPr/>
          </p:nvSpPr>
          <p:spPr bwMode="auto">
            <a:xfrm>
              <a:off x="107" y="1204"/>
              <a:ext cx="909" cy="248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0370" name="Rectangle 50"/>
            <p:cNvSpPr>
              <a:spLocks noChangeArrowheads="1"/>
            </p:cNvSpPr>
            <p:nvPr/>
          </p:nvSpPr>
          <p:spPr bwMode="auto">
            <a:xfrm>
              <a:off x="203" y="1538"/>
              <a:ext cx="717" cy="1817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0371" name="Text Box 51"/>
            <p:cNvSpPr txBox="1">
              <a:spLocks noChangeArrowheads="1"/>
            </p:cNvSpPr>
            <p:nvPr/>
          </p:nvSpPr>
          <p:spPr bwMode="auto">
            <a:xfrm>
              <a:off x="346" y="1251"/>
              <a:ext cx="4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shell</a:t>
              </a:r>
            </a:p>
          </p:txBody>
        </p:sp>
        <p:sp>
          <p:nvSpPr>
            <p:cNvPr id="440372" name="Text Box 52"/>
            <p:cNvSpPr txBox="1">
              <a:spLocks noChangeArrowheads="1"/>
            </p:cNvSpPr>
            <p:nvPr/>
          </p:nvSpPr>
          <p:spPr bwMode="auto">
            <a:xfrm>
              <a:off x="346" y="2303"/>
              <a:ext cx="4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pearl</a:t>
              </a:r>
            </a:p>
          </p:txBody>
        </p:sp>
        <p:sp>
          <p:nvSpPr>
            <p:cNvPr id="440373" name="Text Box 53"/>
            <p:cNvSpPr txBox="1">
              <a:spLocks noChangeArrowheads="1"/>
            </p:cNvSpPr>
            <p:nvPr/>
          </p:nvSpPr>
          <p:spPr bwMode="auto">
            <a:xfrm>
              <a:off x="268" y="917"/>
              <a:ext cx="55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sender</a:t>
              </a:r>
            </a:p>
          </p:txBody>
        </p:sp>
      </p:grpSp>
      <p:sp>
        <p:nvSpPr>
          <p:cNvPr id="440374" name="Oval 54"/>
          <p:cNvSpPr>
            <a:spLocks noChangeArrowheads="1"/>
          </p:cNvSpPr>
          <p:nvPr/>
        </p:nvSpPr>
        <p:spPr bwMode="auto">
          <a:xfrm>
            <a:off x="6275388" y="4516438"/>
            <a:ext cx="227012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40375" name="Oval 55"/>
          <p:cNvSpPr>
            <a:spLocks noChangeArrowheads="1"/>
          </p:cNvSpPr>
          <p:nvPr/>
        </p:nvSpPr>
        <p:spPr bwMode="auto">
          <a:xfrm>
            <a:off x="4465638" y="2887663"/>
            <a:ext cx="227012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40376" name="Oval 56"/>
          <p:cNvSpPr>
            <a:spLocks noChangeArrowheads="1"/>
          </p:cNvSpPr>
          <p:nvPr/>
        </p:nvSpPr>
        <p:spPr bwMode="auto">
          <a:xfrm>
            <a:off x="4448175" y="4529138"/>
            <a:ext cx="227013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40377" name="Oval 57"/>
          <p:cNvSpPr>
            <a:spLocks noChangeArrowheads="1"/>
          </p:cNvSpPr>
          <p:nvPr/>
        </p:nvSpPr>
        <p:spPr bwMode="auto">
          <a:xfrm>
            <a:off x="2636838" y="2897188"/>
            <a:ext cx="227012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11111E-6 L 0.13333 -1.11111E-6 L 0.13333 0.23935 L 0.2 0.23935 " pathEditMode="relative" ptsTypes="AAAA">
                                      <p:cBhvr>
                                        <p:cTn id="6" dur="2000" fill="hold"/>
                                        <p:tgtEl>
                                          <p:spTgt spid="4403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ChangeArrowheads="1"/>
          </p:cNvSpPr>
          <p:nvPr/>
        </p:nvSpPr>
        <p:spPr bwMode="auto">
          <a:xfrm>
            <a:off x="5634038" y="2062163"/>
            <a:ext cx="1441450" cy="3567112"/>
          </a:xfrm>
          <a:prstGeom prst="rect">
            <a:avLst/>
          </a:prstGeom>
          <a:solidFill>
            <a:srgbClr val="9900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283" name="Rectangle 3"/>
          <p:cNvSpPr>
            <a:spLocks noChangeArrowheads="1"/>
          </p:cNvSpPr>
          <p:nvPr/>
        </p:nvSpPr>
        <p:spPr bwMode="auto">
          <a:xfrm>
            <a:off x="3813175" y="2062163"/>
            <a:ext cx="1441450" cy="3567112"/>
          </a:xfrm>
          <a:prstGeom prst="rect">
            <a:avLst/>
          </a:prstGeom>
          <a:solidFill>
            <a:srgbClr val="9900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284" name="Rectangle 4"/>
          <p:cNvSpPr>
            <a:spLocks noChangeArrowheads="1"/>
          </p:cNvSpPr>
          <p:nvPr/>
        </p:nvSpPr>
        <p:spPr bwMode="auto">
          <a:xfrm>
            <a:off x="1992313" y="2062163"/>
            <a:ext cx="1441450" cy="3567112"/>
          </a:xfrm>
          <a:prstGeom prst="rect">
            <a:avLst/>
          </a:prstGeom>
          <a:solidFill>
            <a:srgbClr val="9900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285" name="AutoShape 5"/>
          <p:cNvSpPr>
            <a:spLocks noChangeArrowheads="1"/>
          </p:cNvSpPr>
          <p:nvPr/>
        </p:nvSpPr>
        <p:spPr bwMode="auto">
          <a:xfrm>
            <a:off x="1612900" y="2851150"/>
            <a:ext cx="985838" cy="303213"/>
          </a:xfrm>
          <a:prstGeom prst="rightArrow">
            <a:avLst>
              <a:gd name="adj1" fmla="val 50000"/>
              <a:gd name="adj2" fmla="val 81283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286" name="AutoShape 6"/>
          <p:cNvSpPr>
            <a:spLocks noChangeArrowheads="1"/>
          </p:cNvSpPr>
          <p:nvPr/>
        </p:nvSpPr>
        <p:spPr bwMode="auto">
          <a:xfrm>
            <a:off x="2903538" y="2851150"/>
            <a:ext cx="1516062" cy="303213"/>
          </a:xfrm>
          <a:prstGeom prst="rightArrow">
            <a:avLst>
              <a:gd name="adj1" fmla="val 42407"/>
              <a:gd name="adj2" fmla="val 74861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287" name="AutoShape 7"/>
          <p:cNvSpPr>
            <a:spLocks noChangeArrowheads="1"/>
          </p:cNvSpPr>
          <p:nvPr/>
        </p:nvSpPr>
        <p:spPr bwMode="auto">
          <a:xfrm>
            <a:off x="4725988" y="2851150"/>
            <a:ext cx="1516062" cy="303213"/>
          </a:xfrm>
          <a:prstGeom prst="rightArrow">
            <a:avLst>
              <a:gd name="adj1" fmla="val 42407"/>
              <a:gd name="adj2" fmla="val 74861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288" name="AutoShape 8"/>
          <p:cNvSpPr>
            <a:spLocks noChangeArrowheads="1"/>
          </p:cNvSpPr>
          <p:nvPr/>
        </p:nvSpPr>
        <p:spPr bwMode="auto">
          <a:xfrm>
            <a:off x="6545263" y="2851150"/>
            <a:ext cx="984250" cy="303213"/>
          </a:xfrm>
          <a:prstGeom prst="rightArrow">
            <a:avLst>
              <a:gd name="adj1" fmla="val 42407"/>
              <a:gd name="adj2" fmla="val 48601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289" name="Rectangle 9"/>
          <p:cNvSpPr>
            <a:spLocks noGrp="1" noChangeArrowheads="1"/>
          </p:cNvSpPr>
          <p:nvPr>
            <p:ph type="title"/>
          </p:nvPr>
        </p:nvSpPr>
        <p:spPr>
          <a:xfrm>
            <a:off x="457200" y="88900"/>
            <a:ext cx="8229600" cy="1143000"/>
          </a:xfrm>
        </p:spPr>
        <p:txBody>
          <a:bodyPr/>
          <a:lstStyle/>
          <a:p>
            <a:r>
              <a:rPr lang="en-US" sz="3200"/>
              <a:t>Carloni’s relay stations (double storage)</a:t>
            </a:r>
          </a:p>
        </p:txBody>
      </p:sp>
      <p:sp>
        <p:nvSpPr>
          <p:cNvPr id="225290" name="Rectangle 10"/>
          <p:cNvSpPr>
            <a:spLocks noChangeArrowheads="1"/>
          </p:cNvSpPr>
          <p:nvPr/>
        </p:nvSpPr>
        <p:spPr bwMode="auto">
          <a:xfrm>
            <a:off x="2598738" y="2441575"/>
            <a:ext cx="303212" cy="1138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291" name="Rectangle 11"/>
          <p:cNvSpPr>
            <a:spLocks noChangeArrowheads="1"/>
          </p:cNvSpPr>
          <p:nvPr/>
        </p:nvSpPr>
        <p:spPr bwMode="auto">
          <a:xfrm>
            <a:off x="4421188" y="2441575"/>
            <a:ext cx="303212" cy="1138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292" name="Rectangle 12"/>
          <p:cNvSpPr>
            <a:spLocks noChangeArrowheads="1"/>
          </p:cNvSpPr>
          <p:nvPr/>
        </p:nvSpPr>
        <p:spPr bwMode="auto">
          <a:xfrm>
            <a:off x="6243638" y="2441575"/>
            <a:ext cx="303212" cy="1138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2068513" y="2062163"/>
            <a:ext cx="4930775" cy="3554412"/>
            <a:chOff x="1303" y="1299"/>
            <a:chExt cx="3106" cy="2239"/>
          </a:xfrm>
        </p:grpSpPr>
        <p:grpSp>
          <p:nvGrpSpPr>
            <p:cNvPr id="3" name="Group 14"/>
            <p:cNvGrpSpPr>
              <a:grpSpLocks/>
            </p:cNvGrpSpPr>
            <p:nvPr/>
          </p:nvGrpSpPr>
          <p:grpSpPr bwMode="auto">
            <a:xfrm>
              <a:off x="1303" y="1921"/>
              <a:ext cx="3106" cy="1386"/>
              <a:chOff x="1303" y="1921"/>
              <a:chExt cx="3106" cy="1386"/>
            </a:xfrm>
          </p:grpSpPr>
          <p:grpSp>
            <p:nvGrpSpPr>
              <p:cNvPr id="4" name="Group 15"/>
              <p:cNvGrpSpPr>
                <a:grpSpLocks/>
              </p:cNvGrpSpPr>
              <p:nvPr/>
            </p:nvGrpSpPr>
            <p:grpSpPr bwMode="auto">
              <a:xfrm>
                <a:off x="1303" y="1921"/>
                <a:ext cx="812" cy="1099"/>
                <a:chOff x="1303" y="1921"/>
                <a:chExt cx="812" cy="1099"/>
              </a:xfrm>
            </p:grpSpPr>
            <p:sp>
              <p:nvSpPr>
                <p:cNvPr id="225296" name="AutoShape 16"/>
                <p:cNvSpPr>
                  <a:spLocks noChangeArrowheads="1"/>
                </p:cNvSpPr>
                <p:nvPr/>
              </p:nvSpPr>
              <p:spPr bwMode="auto">
                <a:xfrm>
                  <a:off x="1350" y="2829"/>
                  <a:ext cx="287" cy="191"/>
                </a:xfrm>
                <a:prstGeom prst="rightArrow">
                  <a:avLst>
                    <a:gd name="adj1" fmla="val 50000"/>
                    <a:gd name="adj2" fmla="val 37565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297" name="Rectangle 17"/>
                <p:cNvSpPr>
                  <a:spLocks noChangeArrowheads="1"/>
                </p:cNvSpPr>
                <p:nvPr/>
              </p:nvSpPr>
              <p:spPr bwMode="auto">
                <a:xfrm>
                  <a:off x="1303" y="1921"/>
                  <a:ext cx="95" cy="105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298" name="AutoShape 18"/>
                <p:cNvSpPr>
                  <a:spLocks noChangeArrowheads="1"/>
                </p:cNvSpPr>
                <p:nvPr/>
              </p:nvSpPr>
              <p:spPr bwMode="auto">
                <a:xfrm rot="-5400000">
                  <a:off x="1494" y="2351"/>
                  <a:ext cx="1052" cy="191"/>
                </a:xfrm>
                <a:prstGeom prst="rightArrow">
                  <a:avLst>
                    <a:gd name="adj1" fmla="val 50787"/>
                    <a:gd name="adj2" fmla="val 64411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299" name="Rectangle 19"/>
                <p:cNvSpPr>
                  <a:spLocks noChangeArrowheads="1"/>
                </p:cNvSpPr>
                <p:nvPr/>
              </p:nvSpPr>
              <p:spPr bwMode="auto">
                <a:xfrm>
                  <a:off x="1828" y="2883"/>
                  <a:ext cx="239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25300" name="Rectangle 20"/>
              <p:cNvSpPr>
                <a:spLocks noChangeArrowheads="1"/>
              </p:cNvSpPr>
              <p:nvPr/>
            </p:nvSpPr>
            <p:spPr bwMode="auto">
              <a:xfrm>
                <a:off x="1637" y="2590"/>
                <a:ext cx="191" cy="71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5" name="Group 21"/>
              <p:cNvGrpSpPr>
                <a:grpSpLocks/>
              </p:cNvGrpSpPr>
              <p:nvPr/>
            </p:nvGrpSpPr>
            <p:grpSpPr bwMode="auto">
              <a:xfrm>
                <a:off x="2450" y="1921"/>
                <a:ext cx="812" cy="1099"/>
                <a:chOff x="1303" y="1921"/>
                <a:chExt cx="812" cy="1099"/>
              </a:xfrm>
            </p:grpSpPr>
            <p:sp>
              <p:nvSpPr>
                <p:cNvPr id="225302" name="AutoShape 22"/>
                <p:cNvSpPr>
                  <a:spLocks noChangeArrowheads="1"/>
                </p:cNvSpPr>
                <p:nvPr/>
              </p:nvSpPr>
              <p:spPr bwMode="auto">
                <a:xfrm>
                  <a:off x="1350" y="2829"/>
                  <a:ext cx="287" cy="191"/>
                </a:xfrm>
                <a:prstGeom prst="rightArrow">
                  <a:avLst>
                    <a:gd name="adj1" fmla="val 50000"/>
                    <a:gd name="adj2" fmla="val 37565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303" name="Rectangle 23"/>
                <p:cNvSpPr>
                  <a:spLocks noChangeArrowheads="1"/>
                </p:cNvSpPr>
                <p:nvPr/>
              </p:nvSpPr>
              <p:spPr bwMode="auto">
                <a:xfrm>
                  <a:off x="1303" y="1921"/>
                  <a:ext cx="95" cy="105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304" name="AutoShape 24"/>
                <p:cNvSpPr>
                  <a:spLocks noChangeArrowheads="1"/>
                </p:cNvSpPr>
                <p:nvPr/>
              </p:nvSpPr>
              <p:spPr bwMode="auto">
                <a:xfrm rot="-5400000">
                  <a:off x="1494" y="2351"/>
                  <a:ext cx="1052" cy="191"/>
                </a:xfrm>
                <a:prstGeom prst="rightArrow">
                  <a:avLst>
                    <a:gd name="adj1" fmla="val 50787"/>
                    <a:gd name="adj2" fmla="val 64411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305" name="Rectangle 25"/>
                <p:cNvSpPr>
                  <a:spLocks noChangeArrowheads="1"/>
                </p:cNvSpPr>
                <p:nvPr/>
              </p:nvSpPr>
              <p:spPr bwMode="auto">
                <a:xfrm>
                  <a:off x="1828" y="2883"/>
                  <a:ext cx="239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" name="Group 26"/>
              <p:cNvGrpSpPr>
                <a:grpSpLocks/>
              </p:cNvGrpSpPr>
              <p:nvPr/>
            </p:nvGrpSpPr>
            <p:grpSpPr bwMode="auto">
              <a:xfrm>
                <a:off x="3597" y="1921"/>
                <a:ext cx="812" cy="1099"/>
                <a:chOff x="1303" y="1921"/>
                <a:chExt cx="812" cy="1099"/>
              </a:xfrm>
            </p:grpSpPr>
            <p:sp>
              <p:nvSpPr>
                <p:cNvPr id="225307" name="AutoShape 27"/>
                <p:cNvSpPr>
                  <a:spLocks noChangeArrowheads="1"/>
                </p:cNvSpPr>
                <p:nvPr/>
              </p:nvSpPr>
              <p:spPr bwMode="auto">
                <a:xfrm>
                  <a:off x="1350" y="2829"/>
                  <a:ext cx="287" cy="191"/>
                </a:xfrm>
                <a:prstGeom prst="rightArrow">
                  <a:avLst>
                    <a:gd name="adj1" fmla="val 50000"/>
                    <a:gd name="adj2" fmla="val 37565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308" name="Rectangle 28"/>
                <p:cNvSpPr>
                  <a:spLocks noChangeArrowheads="1"/>
                </p:cNvSpPr>
                <p:nvPr/>
              </p:nvSpPr>
              <p:spPr bwMode="auto">
                <a:xfrm>
                  <a:off x="1303" y="1921"/>
                  <a:ext cx="95" cy="105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309" name="AutoShape 29"/>
                <p:cNvSpPr>
                  <a:spLocks noChangeArrowheads="1"/>
                </p:cNvSpPr>
                <p:nvPr/>
              </p:nvSpPr>
              <p:spPr bwMode="auto">
                <a:xfrm rot="-5400000">
                  <a:off x="1494" y="2351"/>
                  <a:ext cx="1052" cy="191"/>
                </a:xfrm>
                <a:prstGeom prst="rightArrow">
                  <a:avLst>
                    <a:gd name="adj1" fmla="val 50787"/>
                    <a:gd name="adj2" fmla="val 64411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310" name="Rectangle 30"/>
                <p:cNvSpPr>
                  <a:spLocks noChangeArrowheads="1"/>
                </p:cNvSpPr>
                <p:nvPr/>
              </p:nvSpPr>
              <p:spPr bwMode="auto">
                <a:xfrm>
                  <a:off x="1828" y="2883"/>
                  <a:ext cx="239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25311" name="Rectangle 31"/>
              <p:cNvSpPr>
                <a:spLocks noChangeArrowheads="1"/>
              </p:cNvSpPr>
              <p:nvPr/>
            </p:nvSpPr>
            <p:spPr bwMode="auto">
              <a:xfrm>
                <a:off x="3933" y="2590"/>
                <a:ext cx="191" cy="71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312" name="Rectangle 32"/>
              <p:cNvSpPr>
                <a:spLocks noChangeArrowheads="1"/>
              </p:cNvSpPr>
              <p:nvPr/>
            </p:nvSpPr>
            <p:spPr bwMode="auto">
              <a:xfrm>
                <a:off x="2785" y="2590"/>
                <a:ext cx="191" cy="71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25313" name="Text Box 33"/>
            <p:cNvSpPr txBox="1">
              <a:spLocks noChangeArrowheads="1"/>
            </p:cNvSpPr>
            <p:nvPr/>
          </p:nvSpPr>
          <p:spPr bwMode="auto">
            <a:xfrm>
              <a:off x="1511" y="1299"/>
              <a:ext cx="4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main</a:t>
              </a:r>
            </a:p>
          </p:txBody>
        </p:sp>
        <p:sp>
          <p:nvSpPr>
            <p:cNvPr id="225314" name="Text Box 34"/>
            <p:cNvSpPr txBox="1">
              <a:spLocks noChangeArrowheads="1"/>
            </p:cNvSpPr>
            <p:nvPr/>
          </p:nvSpPr>
          <p:spPr bwMode="auto">
            <a:xfrm>
              <a:off x="2661" y="1299"/>
              <a:ext cx="4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main</a:t>
              </a:r>
            </a:p>
          </p:txBody>
        </p:sp>
        <p:sp>
          <p:nvSpPr>
            <p:cNvPr id="225315" name="Text Box 35"/>
            <p:cNvSpPr txBox="1">
              <a:spLocks noChangeArrowheads="1"/>
            </p:cNvSpPr>
            <p:nvPr/>
          </p:nvSpPr>
          <p:spPr bwMode="auto">
            <a:xfrm>
              <a:off x="3805" y="1299"/>
              <a:ext cx="4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main</a:t>
              </a:r>
            </a:p>
          </p:txBody>
        </p:sp>
        <p:sp>
          <p:nvSpPr>
            <p:cNvPr id="225316" name="Text Box 36"/>
            <p:cNvSpPr txBox="1">
              <a:spLocks noChangeArrowheads="1"/>
            </p:cNvSpPr>
            <p:nvPr/>
          </p:nvSpPr>
          <p:spPr bwMode="auto">
            <a:xfrm>
              <a:off x="1553" y="3307"/>
              <a:ext cx="34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aux</a:t>
              </a:r>
            </a:p>
          </p:txBody>
        </p:sp>
        <p:sp>
          <p:nvSpPr>
            <p:cNvPr id="225317" name="Text Box 37"/>
            <p:cNvSpPr txBox="1">
              <a:spLocks noChangeArrowheads="1"/>
            </p:cNvSpPr>
            <p:nvPr/>
          </p:nvSpPr>
          <p:spPr bwMode="auto">
            <a:xfrm>
              <a:off x="2699" y="3307"/>
              <a:ext cx="34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aux</a:t>
              </a:r>
            </a:p>
          </p:txBody>
        </p:sp>
        <p:sp>
          <p:nvSpPr>
            <p:cNvPr id="225318" name="Text Box 38"/>
            <p:cNvSpPr txBox="1">
              <a:spLocks noChangeArrowheads="1"/>
            </p:cNvSpPr>
            <p:nvPr/>
          </p:nvSpPr>
          <p:spPr bwMode="auto">
            <a:xfrm>
              <a:off x="3845" y="3307"/>
              <a:ext cx="34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aux</a:t>
              </a:r>
            </a:p>
          </p:txBody>
        </p:sp>
      </p:grpSp>
      <p:grpSp>
        <p:nvGrpSpPr>
          <p:cNvPr id="7" name="Group 48"/>
          <p:cNvGrpSpPr>
            <a:grpSpLocks/>
          </p:cNvGrpSpPr>
          <p:nvPr/>
        </p:nvGrpSpPr>
        <p:grpSpPr bwMode="auto">
          <a:xfrm>
            <a:off x="169863" y="1455738"/>
            <a:ext cx="1443037" cy="4402137"/>
            <a:chOff x="107" y="917"/>
            <a:chExt cx="909" cy="2773"/>
          </a:xfrm>
        </p:grpSpPr>
        <p:sp>
          <p:nvSpPr>
            <p:cNvPr id="225329" name="Rectangle 49"/>
            <p:cNvSpPr>
              <a:spLocks noChangeArrowheads="1"/>
            </p:cNvSpPr>
            <p:nvPr/>
          </p:nvSpPr>
          <p:spPr bwMode="auto">
            <a:xfrm>
              <a:off x="107" y="1204"/>
              <a:ext cx="909" cy="248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330" name="Rectangle 50"/>
            <p:cNvSpPr>
              <a:spLocks noChangeArrowheads="1"/>
            </p:cNvSpPr>
            <p:nvPr/>
          </p:nvSpPr>
          <p:spPr bwMode="auto">
            <a:xfrm>
              <a:off x="203" y="1538"/>
              <a:ext cx="717" cy="1817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331" name="Text Box 51"/>
            <p:cNvSpPr txBox="1">
              <a:spLocks noChangeArrowheads="1"/>
            </p:cNvSpPr>
            <p:nvPr/>
          </p:nvSpPr>
          <p:spPr bwMode="auto">
            <a:xfrm>
              <a:off x="346" y="1251"/>
              <a:ext cx="4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shell</a:t>
              </a:r>
            </a:p>
          </p:txBody>
        </p:sp>
        <p:sp>
          <p:nvSpPr>
            <p:cNvPr id="225332" name="Text Box 52"/>
            <p:cNvSpPr txBox="1">
              <a:spLocks noChangeArrowheads="1"/>
            </p:cNvSpPr>
            <p:nvPr/>
          </p:nvSpPr>
          <p:spPr bwMode="auto">
            <a:xfrm>
              <a:off x="346" y="2303"/>
              <a:ext cx="4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pearl</a:t>
              </a:r>
            </a:p>
          </p:txBody>
        </p:sp>
        <p:sp>
          <p:nvSpPr>
            <p:cNvPr id="225333" name="Text Box 53"/>
            <p:cNvSpPr txBox="1">
              <a:spLocks noChangeArrowheads="1"/>
            </p:cNvSpPr>
            <p:nvPr/>
          </p:nvSpPr>
          <p:spPr bwMode="auto">
            <a:xfrm>
              <a:off x="268" y="917"/>
              <a:ext cx="55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sender</a:t>
              </a:r>
            </a:p>
          </p:txBody>
        </p:sp>
      </p:grpSp>
      <p:sp>
        <p:nvSpPr>
          <p:cNvPr id="225334" name="Oval 54"/>
          <p:cNvSpPr>
            <a:spLocks noChangeArrowheads="1"/>
          </p:cNvSpPr>
          <p:nvPr/>
        </p:nvSpPr>
        <p:spPr bwMode="auto">
          <a:xfrm>
            <a:off x="6275388" y="4516438"/>
            <a:ext cx="227012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335" name="Oval 55"/>
          <p:cNvSpPr>
            <a:spLocks noChangeArrowheads="1"/>
          </p:cNvSpPr>
          <p:nvPr/>
        </p:nvSpPr>
        <p:spPr bwMode="auto">
          <a:xfrm>
            <a:off x="4465638" y="2887663"/>
            <a:ext cx="227012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336" name="Oval 56"/>
          <p:cNvSpPr>
            <a:spLocks noChangeArrowheads="1"/>
          </p:cNvSpPr>
          <p:nvPr/>
        </p:nvSpPr>
        <p:spPr bwMode="auto">
          <a:xfrm>
            <a:off x="4465638" y="4516438"/>
            <a:ext cx="227012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337" name="Oval 57"/>
          <p:cNvSpPr>
            <a:spLocks noChangeArrowheads="1"/>
          </p:cNvSpPr>
          <p:nvPr/>
        </p:nvSpPr>
        <p:spPr bwMode="auto">
          <a:xfrm>
            <a:off x="6275388" y="2897188"/>
            <a:ext cx="227012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8" name="Group 41"/>
          <p:cNvGrpSpPr>
            <a:grpSpLocks/>
          </p:cNvGrpSpPr>
          <p:nvPr/>
        </p:nvGrpSpPr>
        <p:grpSpPr bwMode="auto">
          <a:xfrm>
            <a:off x="7531100" y="1455738"/>
            <a:ext cx="1443038" cy="4402137"/>
            <a:chOff x="4744" y="917"/>
            <a:chExt cx="909" cy="2773"/>
          </a:xfrm>
        </p:grpSpPr>
        <p:sp>
          <p:nvSpPr>
            <p:cNvPr id="225322" name="Rectangle 42"/>
            <p:cNvSpPr>
              <a:spLocks noChangeArrowheads="1"/>
            </p:cNvSpPr>
            <p:nvPr/>
          </p:nvSpPr>
          <p:spPr bwMode="auto">
            <a:xfrm>
              <a:off x="4744" y="1204"/>
              <a:ext cx="909" cy="248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323" name="Rectangle 43"/>
            <p:cNvSpPr>
              <a:spLocks noChangeArrowheads="1"/>
            </p:cNvSpPr>
            <p:nvPr/>
          </p:nvSpPr>
          <p:spPr bwMode="auto">
            <a:xfrm>
              <a:off x="4840" y="1538"/>
              <a:ext cx="717" cy="1817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324" name="Text Box 44"/>
            <p:cNvSpPr txBox="1">
              <a:spLocks noChangeArrowheads="1"/>
            </p:cNvSpPr>
            <p:nvPr/>
          </p:nvSpPr>
          <p:spPr bwMode="auto">
            <a:xfrm>
              <a:off x="4983" y="1251"/>
              <a:ext cx="4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shell</a:t>
              </a:r>
            </a:p>
          </p:txBody>
        </p:sp>
        <p:sp>
          <p:nvSpPr>
            <p:cNvPr id="225325" name="Text Box 45"/>
            <p:cNvSpPr txBox="1">
              <a:spLocks noChangeArrowheads="1"/>
            </p:cNvSpPr>
            <p:nvPr/>
          </p:nvSpPr>
          <p:spPr bwMode="auto">
            <a:xfrm>
              <a:off x="4983" y="2303"/>
              <a:ext cx="4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pearl</a:t>
              </a:r>
            </a:p>
          </p:txBody>
        </p:sp>
        <p:sp>
          <p:nvSpPr>
            <p:cNvPr id="225326" name="Text Box 46"/>
            <p:cNvSpPr txBox="1">
              <a:spLocks noChangeArrowheads="1"/>
            </p:cNvSpPr>
            <p:nvPr/>
          </p:nvSpPr>
          <p:spPr bwMode="auto">
            <a:xfrm>
              <a:off x="4857" y="917"/>
              <a:ext cx="6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receiver</a:t>
              </a:r>
            </a:p>
          </p:txBody>
        </p:sp>
      </p:grpSp>
      <p:sp>
        <p:nvSpPr>
          <p:cNvPr id="225338" name="Oval 58"/>
          <p:cNvSpPr>
            <a:spLocks noChangeArrowheads="1"/>
          </p:cNvSpPr>
          <p:nvPr/>
        </p:nvSpPr>
        <p:spPr bwMode="auto">
          <a:xfrm>
            <a:off x="2636838" y="2878138"/>
            <a:ext cx="227012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5340" name="Oval 60"/>
          <p:cNvSpPr>
            <a:spLocks noChangeArrowheads="1"/>
          </p:cNvSpPr>
          <p:nvPr/>
        </p:nvSpPr>
        <p:spPr bwMode="auto">
          <a:xfrm>
            <a:off x="2627313" y="4529138"/>
            <a:ext cx="227012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7037E-7 L 0.20278 -3.7037E-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253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ChangeArrowheads="1"/>
          </p:cNvSpPr>
          <p:nvPr/>
        </p:nvSpPr>
        <p:spPr bwMode="auto">
          <a:xfrm>
            <a:off x="5634038" y="2062163"/>
            <a:ext cx="1441450" cy="3567112"/>
          </a:xfrm>
          <a:prstGeom prst="rect">
            <a:avLst/>
          </a:prstGeom>
          <a:solidFill>
            <a:srgbClr val="9900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6307" name="Rectangle 3"/>
          <p:cNvSpPr>
            <a:spLocks noChangeArrowheads="1"/>
          </p:cNvSpPr>
          <p:nvPr/>
        </p:nvSpPr>
        <p:spPr bwMode="auto">
          <a:xfrm>
            <a:off x="3813175" y="2062163"/>
            <a:ext cx="1441450" cy="3567112"/>
          </a:xfrm>
          <a:prstGeom prst="rect">
            <a:avLst/>
          </a:prstGeom>
          <a:solidFill>
            <a:srgbClr val="9900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6308" name="Rectangle 4"/>
          <p:cNvSpPr>
            <a:spLocks noChangeArrowheads="1"/>
          </p:cNvSpPr>
          <p:nvPr/>
        </p:nvSpPr>
        <p:spPr bwMode="auto">
          <a:xfrm>
            <a:off x="1992313" y="2062163"/>
            <a:ext cx="1441450" cy="3567112"/>
          </a:xfrm>
          <a:prstGeom prst="rect">
            <a:avLst/>
          </a:prstGeom>
          <a:solidFill>
            <a:srgbClr val="9900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6309" name="AutoShape 5"/>
          <p:cNvSpPr>
            <a:spLocks noChangeArrowheads="1"/>
          </p:cNvSpPr>
          <p:nvPr/>
        </p:nvSpPr>
        <p:spPr bwMode="auto">
          <a:xfrm>
            <a:off x="1612900" y="2851150"/>
            <a:ext cx="985838" cy="303213"/>
          </a:xfrm>
          <a:prstGeom prst="rightArrow">
            <a:avLst>
              <a:gd name="adj1" fmla="val 50000"/>
              <a:gd name="adj2" fmla="val 81283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6310" name="AutoShape 6"/>
          <p:cNvSpPr>
            <a:spLocks noChangeArrowheads="1"/>
          </p:cNvSpPr>
          <p:nvPr/>
        </p:nvSpPr>
        <p:spPr bwMode="auto">
          <a:xfrm>
            <a:off x="2903538" y="2851150"/>
            <a:ext cx="1516062" cy="303213"/>
          </a:xfrm>
          <a:prstGeom prst="rightArrow">
            <a:avLst>
              <a:gd name="adj1" fmla="val 42407"/>
              <a:gd name="adj2" fmla="val 74861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6311" name="AutoShape 7"/>
          <p:cNvSpPr>
            <a:spLocks noChangeArrowheads="1"/>
          </p:cNvSpPr>
          <p:nvPr/>
        </p:nvSpPr>
        <p:spPr bwMode="auto">
          <a:xfrm>
            <a:off x="4725988" y="2851150"/>
            <a:ext cx="1516062" cy="303213"/>
          </a:xfrm>
          <a:prstGeom prst="rightArrow">
            <a:avLst>
              <a:gd name="adj1" fmla="val 42407"/>
              <a:gd name="adj2" fmla="val 74861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6312" name="AutoShape 8"/>
          <p:cNvSpPr>
            <a:spLocks noChangeArrowheads="1"/>
          </p:cNvSpPr>
          <p:nvPr/>
        </p:nvSpPr>
        <p:spPr bwMode="auto">
          <a:xfrm>
            <a:off x="6545263" y="2851150"/>
            <a:ext cx="984250" cy="303213"/>
          </a:xfrm>
          <a:prstGeom prst="rightArrow">
            <a:avLst>
              <a:gd name="adj1" fmla="val 42407"/>
              <a:gd name="adj2" fmla="val 48601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6313" name="Rectangle 9"/>
          <p:cNvSpPr>
            <a:spLocks noGrp="1" noChangeArrowheads="1"/>
          </p:cNvSpPr>
          <p:nvPr>
            <p:ph type="title"/>
          </p:nvPr>
        </p:nvSpPr>
        <p:spPr>
          <a:xfrm>
            <a:off x="457200" y="88900"/>
            <a:ext cx="8229600" cy="1143000"/>
          </a:xfrm>
        </p:spPr>
        <p:txBody>
          <a:bodyPr/>
          <a:lstStyle/>
          <a:p>
            <a:r>
              <a:rPr lang="en-US" sz="3200"/>
              <a:t>Carloni’s relay stations (double storage)</a:t>
            </a:r>
          </a:p>
        </p:txBody>
      </p:sp>
      <p:sp>
        <p:nvSpPr>
          <p:cNvPr id="226314" name="Rectangle 10"/>
          <p:cNvSpPr>
            <a:spLocks noChangeArrowheads="1"/>
          </p:cNvSpPr>
          <p:nvPr/>
        </p:nvSpPr>
        <p:spPr bwMode="auto">
          <a:xfrm>
            <a:off x="2598738" y="2441575"/>
            <a:ext cx="303212" cy="1138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6315" name="Rectangle 11"/>
          <p:cNvSpPr>
            <a:spLocks noChangeArrowheads="1"/>
          </p:cNvSpPr>
          <p:nvPr/>
        </p:nvSpPr>
        <p:spPr bwMode="auto">
          <a:xfrm>
            <a:off x="4421188" y="2441575"/>
            <a:ext cx="303212" cy="1138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6316" name="Rectangle 12"/>
          <p:cNvSpPr>
            <a:spLocks noChangeArrowheads="1"/>
          </p:cNvSpPr>
          <p:nvPr/>
        </p:nvSpPr>
        <p:spPr bwMode="auto">
          <a:xfrm>
            <a:off x="6243638" y="2441575"/>
            <a:ext cx="303212" cy="1138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2068513" y="2062163"/>
            <a:ext cx="4930775" cy="3554412"/>
            <a:chOff x="1303" y="1299"/>
            <a:chExt cx="3106" cy="2239"/>
          </a:xfrm>
        </p:grpSpPr>
        <p:grpSp>
          <p:nvGrpSpPr>
            <p:cNvPr id="3" name="Group 14"/>
            <p:cNvGrpSpPr>
              <a:grpSpLocks/>
            </p:cNvGrpSpPr>
            <p:nvPr/>
          </p:nvGrpSpPr>
          <p:grpSpPr bwMode="auto">
            <a:xfrm>
              <a:off x="1303" y="1921"/>
              <a:ext cx="3106" cy="1386"/>
              <a:chOff x="1303" y="1921"/>
              <a:chExt cx="3106" cy="1386"/>
            </a:xfrm>
          </p:grpSpPr>
          <p:grpSp>
            <p:nvGrpSpPr>
              <p:cNvPr id="4" name="Group 15"/>
              <p:cNvGrpSpPr>
                <a:grpSpLocks/>
              </p:cNvGrpSpPr>
              <p:nvPr/>
            </p:nvGrpSpPr>
            <p:grpSpPr bwMode="auto">
              <a:xfrm>
                <a:off x="1303" y="1921"/>
                <a:ext cx="812" cy="1099"/>
                <a:chOff x="1303" y="1921"/>
                <a:chExt cx="812" cy="1099"/>
              </a:xfrm>
            </p:grpSpPr>
            <p:sp>
              <p:nvSpPr>
                <p:cNvPr id="226320" name="AutoShape 16"/>
                <p:cNvSpPr>
                  <a:spLocks noChangeArrowheads="1"/>
                </p:cNvSpPr>
                <p:nvPr/>
              </p:nvSpPr>
              <p:spPr bwMode="auto">
                <a:xfrm>
                  <a:off x="1350" y="2829"/>
                  <a:ext cx="287" cy="191"/>
                </a:xfrm>
                <a:prstGeom prst="rightArrow">
                  <a:avLst>
                    <a:gd name="adj1" fmla="val 50000"/>
                    <a:gd name="adj2" fmla="val 37565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6321" name="Rectangle 17"/>
                <p:cNvSpPr>
                  <a:spLocks noChangeArrowheads="1"/>
                </p:cNvSpPr>
                <p:nvPr/>
              </p:nvSpPr>
              <p:spPr bwMode="auto">
                <a:xfrm>
                  <a:off x="1303" y="1921"/>
                  <a:ext cx="95" cy="105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6322" name="AutoShape 18"/>
                <p:cNvSpPr>
                  <a:spLocks noChangeArrowheads="1"/>
                </p:cNvSpPr>
                <p:nvPr/>
              </p:nvSpPr>
              <p:spPr bwMode="auto">
                <a:xfrm rot="-5400000">
                  <a:off x="1494" y="2351"/>
                  <a:ext cx="1052" cy="191"/>
                </a:xfrm>
                <a:prstGeom prst="rightArrow">
                  <a:avLst>
                    <a:gd name="adj1" fmla="val 50787"/>
                    <a:gd name="adj2" fmla="val 64411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6323" name="Rectangle 19"/>
                <p:cNvSpPr>
                  <a:spLocks noChangeArrowheads="1"/>
                </p:cNvSpPr>
                <p:nvPr/>
              </p:nvSpPr>
              <p:spPr bwMode="auto">
                <a:xfrm>
                  <a:off x="1828" y="2883"/>
                  <a:ext cx="239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26324" name="Rectangle 20"/>
              <p:cNvSpPr>
                <a:spLocks noChangeArrowheads="1"/>
              </p:cNvSpPr>
              <p:nvPr/>
            </p:nvSpPr>
            <p:spPr bwMode="auto">
              <a:xfrm>
                <a:off x="1637" y="2590"/>
                <a:ext cx="191" cy="71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5" name="Group 21"/>
              <p:cNvGrpSpPr>
                <a:grpSpLocks/>
              </p:cNvGrpSpPr>
              <p:nvPr/>
            </p:nvGrpSpPr>
            <p:grpSpPr bwMode="auto">
              <a:xfrm>
                <a:off x="2450" y="1921"/>
                <a:ext cx="812" cy="1099"/>
                <a:chOff x="1303" y="1921"/>
                <a:chExt cx="812" cy="1099"/>
              </a:xfrm>
            </p:grpSpPr>
            <p:sp>
              <p:nvSpPr>
                <p:cNvPr id="226326" name="AutoShape 22"/>
                <p:cNvSpPr>
                  <a:spLocks noChangeArrowheads="1"/>
                </p:cNvSpPr>
                <p:nvPr/>
              </p:nvSpPr>
              <p:spPr bwMode="auto">
                <a:xfrm>
                  <a:off x="1350" y="2829"/>
                  <a:ext cx="287" cy="191"/>
                </a:xfrm>
                <a:prstGeom prst="rightArrow">
                  <a:avLst>
                    <a:gd name="adj1" fmla="val 50000"/>
                    <a:gd name="adj2" fmla="val 37565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6327" name="Rectangle 23"/>
                <p:cNvSpPr>
                  <a:spLocks noChangeArrowheads="1"/>
                </p:cNvSpPr>
                <p:nvPr/>
              </p:nvSpPr>
              <p:spPr bwMode="auto">
                <a:xfrm>
                  <a:off x="1303" y="1921"/>
                  <a:ext cx="95" cy="105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6328" name="AutoShape 24"/>
                <p:cNvSpPr>
                  <a:spLocks noChangeArrowheads="1"/>
                </p:cNvSpPr>
                <p:nvPr/>
              </p:nvSpPr>
              <p:spPr bwMode="auto">
                <a:xfrm rot="-5400000">
                  <a:off x="1494" y="2351"/>
                  <a:ext cx="1052" cy="191"/>
                </a:xfrm>
                <a:prstGeom prst="rightArrow">
                  <a:avLst>
                    <a:gd name="adj1" fmla="val 50787"/>
                    <a:gd name="adj2" fmla="val 64411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6329" name="Rectangle 25"/>
                <p:cNvSpPr>
                  <a:spLocks noChangeArrowheads="1"/>
                </p:cNvSpPr>
                <p:nvPr/>
              </p:nvSpPr>
              <p:spPr bwMode="auto">
                <a:xfrm>
                  <a:off x="1828" y="2883"/>
                  <a:ext cx="239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" name="Group 26"/>
              <p:cNvGrpSpPr>
                <a:grpSpLocks/>
              </p:cNvGrpSpPr>
              <p:nvPr/>
            </p:nvGrpSpPr>
            <p:grpSpPr bwMode="auto">
              <a:xfrm>
                <a:off x="3597" y="1921"/>
                <a:ext cx="812" cy="1099"/>
                <a:chOff x="1303" y="1921"/>
                <a:chExt cx="812" cy="1099"/>
              </a:xfrm>
            </p:grpSpPr>
            <p:sp>
              <p:nvSpPr>
                <p:cNvPr id="226331" name="AutoShape 27"/>
                <p:cNvSpPr>
                  <a:spLocks noChangeArrowheads="1"/>
                </p:cNvSpPr>
                <p:nvPr/>
              </p:nvSpPr>
              <p:spPr bwMode="auto">
                <a:xfrm>
                  <a:off x="1350" y="2829"/>
                  <a:ext cx="287" cy="191"/>
                </a:xfrm>
                <a:prstGeom prst="rightArrow">
                  <a:avLst>
                    <a:gd name="adj1" fmla="val 50000"/>
                    <a:gd name="adj2" fmla="val 37565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6332" name="Rectangle 28"/>
                <p:cNvSpPr>
                  <a:spLocks noChangeArrowheads="1"/>
                </p:cNvSpPr>
                <p:nvPr/>
              </p:nvSpPr>
              <p:spPr bwMode="auto">
                <a:xfrm>
                  <a:off x="1303" y="1921"/>
                  <a:ext cx="95" cy="105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6333" name="AutoShape 29"/>
                <p:cNvSpPr>
                  <a:spLocks noChangeArrowheads="1"/>
                </p:cNvSpPr>
                <p:nvPr/>
              </p:nvSpPr>
              <p:spPr bwMode="auto">
                <a:xfrm rot="-5400000">
                  <a:off x="1494" y="2351"/>
                  <a:ext cx="1052" cy="191"/>
                </a:xfrm>
                <a:prstGeom prst="rightArrow">
                  <a:avLst>
                    <a:gd name="adj1" fmla="val 50787"/>
                    <a:gd name="adj2" fmla="val 64411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6334" name="Rectangle 30"/>
                <p:cNvSpPr>
                  <a:spLocks noChangeArrowheads="1"/>
                </p:cNvSpPr>
                <p:nvPr/>
              </p:nvSpPr>
              <p:spPr bwMode="auto">
                <a:xfrm>
                  <a:off x="1828" y="2883"/>
                  <a:ext cx="239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26335" name="Rectangle 31"/>
              <p:cNvSpPr>
                <a:spLocks noChangeArrowheads="1"/>
              </p:cNvSpPr>
              <p:nvPr/>
            </p:nvSpPr>
            <p:spPr bwMode="auto">
              <a:xfrm>
                <a:off x="3933" y="2590"/>
                <a:ext cx="191" cy="71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336" name="Rectangle 32"/>
              <p:cNvSpPr>
                <a:spLocks noChangeArrowheads="1"/>
              </p:cNvSpPr>
              <p:nvPr/>
            </p:nvSpPr>
            <p:spPr bwMode="auto">
              <a:xfrm>
                <a:off x="2785" y="2590"/>
                <a:ext cx="191" cy="71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26337" name="Text Box 33"/>
            <p:cNvSpPr txBox="1">
              <a:spLocks noChangeArrowheads="1"/>
            </p:cNvSpPr>
            <p:nvPr/>
          </p:nvSpPr>
          <p:spPr bwMode="auto">
            <a:xfrm>
              <a:off x="1511" y="1299"/>
              <a:ext cx="4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main</a:t>
              </a:r>
            </a:p>
          </p:txBody>
        </p:sp>
        <p:sp>
          <p:nvSpPr>
            <p:cNvPr id="226338" name="Text Box 34"/>
            <p:cNvSpPr txBox="1">
              <a:spLocks noChangeArrowheads="1"/>
            </p:cNvSpPr>
            <p:nvPr/>
          </p:nvSpPr>
          <p:spPr bwMode="auto">
            <a:xfrm>
              <a:off x="2661" y="1299"/>
              <a:ext cx="4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main</a:t>
              </a:r>
            </a:p>
          </p:txBody>
        </p:sp>
        <p:sp>
          <p:nvSpPr>
            <p:cNvPr id="226339" name="Text Box 35"/>
            <p:cNvSpPr txBox="1">
              <a:spLocks noChangeArrowheads="1"/>
            </p:cNvSpPr>
            <p:nvPr/>
          </p:nvSpPr>
          <p:spPr bwMode="auto">
            <a:xfrm>
              <a:off x="3805" y="1299"/>
              <a:ext cx="4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main</a:t>
              </a:r>
            </a:p>
          </p:txBody>
        </p:sp>
        <p:sp>
          <p:nvSpPr>
            <p:cNvPr id="226340" name="Text Box 36"/>
            <p:cNvSpPr txBox="1">
              <a:spLocks noChangeArrowheads="1"/>
            </p:cNvSpPr>
            <p:nvPr/>
          </p:nvSpPr>
          <p:spPr bwMode="auto">
            <a:xfrm>
              <a:off x="1553" y="3307"/>
              <a:ext cx="34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aux</a:t>
              </a:r>
            </a:p>
          </p:txBody>
        </p:sp>
        <p:sp>
          <p:nvSpPr>
            <p:cNvPr id="226341" name="Text Box 37"/>
            <p:cNvSpPr txBox="1">
              <a:spLocks noChangeArrowheads="1"/>
            </p:cNvSpPr>
            <p:nvPr/>
          </p:nvSpPr>
          <p:spPr bwMode="auto">
            <a:xfrm>
              <a:off x="2699" y="3307"/>
              <a:ext cx="34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aux</a:t>
              </a:r>
            </a:p>
          </p:txBody>
        </p:sp>
        <p:sp>
          <p:nvSpPr>
            <p:cNvPr id="226342" name="Text Box 38"/>
            <p:cNvSpPr txBox="1">
              <a:spLocks noChangeArrowheads="1"/>
            </p:cNvSpPr>
            <p:nvPr/>
          </p:nvSpPr>
          <p:spPr bwMode="auto">
            <a:xfrm>
              <a:off x="3845" y="3307"/>
              <a:ext cx="34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aux</a:t>
              </a:r>
            </a:p>
          </p:txBody>
        </p:sp>
      </p:grpSp>
      <p:grpSp>
        <p:nvGrpSpPr>
          <p:cNvPr id="7" name="Group 39"/>
          <p:cNvGrpSpPr>
            <a:grpSpLocks/>
          </p:cNvGrpSpPr>
          <p:nvPr/>
        </p:nvGrpSpPr>
        <p:grpSpPr bwMode="auto">
          <a:xfrm>
            <a:off x="169863" y="1455738"/>
            <a:ext cx="1443037" cy="4402137"/>
            <a:chOff x="107" y="917"/>
            <a:chExt cx="909" cy="2773"/>
          </a:xfrm>
        </p:grpSpPr>
        <p:sp>
          <p:nvSpPr>
            <p:cNvPr id="226344" name="Rectangle 40"/>
            <p:cNvSpPr>
              <a:spLocks noChangeArrowheads="1"/>
            </p:cNvSpPr>
            <p:nvPr/>
          </p:nvSpPr>
          <p:spPr bwMode="auto">
            <a:xfrm>
              <a:off x="107" y="1204"/>
              <a:ext cx="909" cy="248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345" name="Rectangle 41"/>
            <p:cNvSpPr>
              <a:spLocks noChangeArrowheads="1"/>
            </p:cNvSpPr>
            <p:nvPr/>
          </p:nvSpPr>
          <p:spPr bwMode="auto">
            <a:xfrm>
              <a:off x="203" y="1538"/>
              <a:ext cx="717" cy="1817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346" name="Text Box 42"/>
            <p:cNvSpPr txBox="1">
              <a:spLocks noChangeArrowheads="1"/>
            </p:cNvSpPr>
            <p:nvPr/>
          </p:nvSpPr>
          <p:spPr bwMode="auto">
            <a:xfrm>
              <a:off x="346" y="1251"/>
              <a:ext cx="4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shell</a:t>
              </a:r>
            </a:p>
          </p:txBody>
        </p:sp>
        <p:sp>
          <p:nvSpPr>
            <p:cNvPr id="226347" name="Text Box 43"/>
            <p:cNvSpPr txBox="1">
              <a:spLocks noChangeArrowheads="1"/>
            </p:cNvSpPr>
            <p:nvPr/>
          </p:nvSpPr>
          <p:spPr bwMode="auto">
            <a:xfrm>
              <a:off x="346" y="2303"/>
              <a:ext cx="4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pearl</a:t>
              </a:r>
            </a:p>
          </p:txBody>
        </p:sp>
        <p:sp>
          <p:nvSpPr>
            <p:cNvPr id="226348" name="Text Box 44"/>
            <p:cNvSpPr txBox="1">
              <a:spLocks noChangeArrowheads="1"/>
            </p:cNvSpPr>
            <p:nvPr/>
          </p:nvSpPr>
          <p:spPr bwMode="auto">
            <a:xfrm>
              <a:off x="268" y="917"/>
              <a:ext cx="55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sender</a:t>
              </a:r>
            </a:p>
          </p:txBody>
        </p:sp>
      </p:grpSp>
      <p:sp>
        <p:nvSpPr>
          <p:cNvPr id="226349" name="Oval 45"/>
          <p:cNvSpPr>
            <a:spLocks noChangeArrowheads="1"/>
          </p:cNvSpPr>
          <p:nvPr/>
        </p:nvSpPr>
        <p:spPr bwMode="auto">
          <a:xfrm>
            <a:off x="6275388" y="4516438"/>
            <a:ext cx="227012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6351" name="Oval 47"/>
          <p:cNvSpPr>
            <a:spLocks noChangeArrowheads="1"/>
          </p:cNvSpPr>
          <p:nvPr/>
        </p:nvSpPr>
        <p:spPr bwMode="auto">
          <a:xfrm>
            <a:off x="4465638" y="4516438"/>
            <a:ext cx="227012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6352" name="Oval 48"/>
          <p:cNvSpPr>
            <a:spLocks noChangeArrowheads="1"/>
          </p:cNvSpPr>
          <p:nvPr/>
        </p:nvSpPr>
        <p:spPr bwMode="auto">
          <a:xfrm>
            <a:off x="4446588" y="2897188"/>
            <a:ext cx="227012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8" name="Group 49"/>
          <p:cNvGrpSpPr>
            <a:grpSpLocks/>
          </p:cNvGrpSpPr>
          <p:nvPr/>
        </p:nvGrpSpPr>
        <p:grpSpPr bwMode="auto">
          <a:xfrm>
            <a:off x="7531100" y="1455738"/>
            <a:ext cx="1443038" cy="4402137"/>
            <a:chOff x="4744" y="917"/>
            <a:chExt cx="909" cy="2773"/>
          </a:xfrm>
        </p:grpSpPr>
        <p:sp>
          <p:nvSpPr>
            <p:cNvPr id="226354" name="Rectangle 50"/>
            <p:cNvSpPr>
              <a:spLocks noChangeArrowheads="1"/>
            </p:cNvSpPr>
            <p:nvPr/>
          </p:nvSpPr>
          <p:spPr bwMode="auto">
            <a:xfrm>
              <a:off x="4744" y="1204"/>
              <a:ext cx="909" cy="248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355" name="Rectangle 51"/>
            <p:cNvSpPr>
              <a:spLocks noChangeArrowheads="1"/>
            </p:cNvSpPr>
            <p:nvPr/>
          </p:nvSpPr>
          <p:spPr bwMode="auto">
            <a:xfrm>
              <a:off x="4840" y="1538"/>
              <a:ext cx="717" cy="1817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356" name="Text Box 52"/>
            <p:cNvSpPr txBox="1">
              <a:spLocks noChangeArrowheads="1"/>
            </p:cNvSpPr>
            <p:nvPr/>
          </p:nvSpPr>
          <p:spPr bwMode="auto">
            <a:xfrm>
              <a:off x="4983" y="1251"/>
              <a:ext cx="4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shell</a:t>
              </a:r>
            </a:p>
          </p:txBody>
        </p:sp>
        <p:sp>
          <p:nvSpPr>
            <p:cNvPr id="226357" name="Text Box 53"/>
            <p:cNvSpPr txBox="1">
              <a:spLocks noChangeArrowheads="1"/>
            </p:cNvSpPr>
            <p:nvPr/>
          </p:nvSpPr>
          <p:spPr bwMode="auto">
            <a:xfrm>
              <a:off x="4983" y="2303"/>
              <a:ext cx="4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pearl</a:t>
              </a:r>
            </a:p>
          </p:txBody>
        </p:sp>
        <p:sp>
          <p:nvSpPr>
            <p:cNvPr id="226358" name="Text Box 54"/>
            <p:cNvSpPr txBox="1">
              <a:spLocks noChangeArrowheads="1"/>
            </p:cNvSpPr>
            <p:nvPr/>
          </p:nvSpPr>
          <p:spPr bwMode="auto">
            <a:xfrm>
              <a:off x="4857" y="917"/>
              <a:ext cx="6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receiver</a:t>
              </a:r>
            </a:p>
          </p:txBody>
        </p:sp>
      </p:grpSp>
      <p:sp>
        <p:nvSpPr>
          <p:cNvPr id="226359" name="Oval 55"/>
          <p:cNvSpPr>
            <a:spLocks noChangeArrowheads="1"/>
          </p:cNvSpPr>
          <p:nvPr/>
        </p:nvSpPr>
        <p:spPr bwMode="auto">
          <a:xfrm>
            <a:off x="2636838" y="2878138"/>
            <a:ext cx="227012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6360" name="Oval 56"/>
          <p:cNvSpPr>
            <a:spLocks noChangeArrowheads="1"/>
          </p:cNvSpPr>
          <p:nvPr/>
        </p:nvSpPr>
        <p:spPr bwMode="auto">
          <a:xfrm>
            <a:off x="2627313" y="4529138"/>
            <a:ext cx="227012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7037E-7 L 0.20278 -3.7037E-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263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59259E-6 L 0.05052 2.59259E-6 L 0.05104 -0.23866 L 0.18212 -0.23866 " pathEditMode="relative" ptsTypes="AAAA">
                                      <p:cBhvr>
                                        <p:cTn id="8" dur="2000" fill="hold"/>
                                        <p:tgtEl>
                                          <p:spTgt spid="2263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349" grpId="0" animBg="1"/>
      <p:bldP spid="22635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/>
          <p:cNvSpPr>
            <a:spLocks noChangeArrowheads="1"/>
          </p:cNvSpPr>
          <p:nvPr/>
        </p:nvSpPr>
        <p:spPr bwMode="auto">
          <a:xfrm>
            <a:off x="5634038" y="2062163"/>
            <a:ext cx="1441450" cy="3567112"/>
          </a:xfrm>
          <a:prstGeom prst="rect">
            <a:avLst/>
          </a:prstGeom>
          <a:solidFill>
            <a:srgbClr val="9900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7331" name="Rectangle 3"/>
          <p:cNvSpPr>
            <a:spLocks noChangeArrowheads="1"/>
          </p:cNvSpPr>
          <p:nvPr/>
        </p:nvSpPr>
        <p:spPr bwMode="auto">
          <a:xfrm>
            <a:off x="3813175" y="2062163"/>
            <a:ext cx="1441450" cy="3567112"/>
          </a:xfrm>
          <a:prstGeom prst="rect">
            <a:avLst/>
          </a:prstGeom>
          <a:solidFill>
            <a:srgbClr val="9900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7332" name="Rectangle 4"/>
          <p:cNvSpPr>
            <a:spLocks noChangeArrowheads="1"/>
          </p:cNvSpPr>
          <p:nvPr/>
        </p:nvSpPr>
        <p:spPr bwMode="auto">
          <a:xfrm>
            <a:off x="1992313" y="2062163"/>
            <a:ext cx="1441450" cy="3567112"/>
          </a:xfrm>
          <a:prstGeom prst="rect">
            <a:avLst/>
          </a:prstGeom>
          <a:solidFill>
            <a:srgbClr val="9900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7333" name="AutoShape 5"/>
          <p:cNvSpPr>
            <a:spLocks noChangeArrowheads="1"/>
          </p:cNvSpPr>
          <p:nvPr/>
        </p:nvSpPr>
        <p:spPr bwMode="auto">
          <a:xfrm>
            <a:off x="1612900" y="2851150"/>
            <a:ext cx="985838" cy="303213"/>
          </a:xfrm>
          <a:prstGeom prst="rightArrow">
            <a:avLst>
              <a:gd name="adj1" fmla="val 50000"/>
              <a:gd name="adj2" fmla="val 81283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7334" name="AutoShape 6"/>
          <p:cNvSpPr>
            <a:spLocks noChangeArrowheads="1"/>
          </p:cNvSpPr>
          <p:nvPr/>
        </p:nvSpPr>
        <p:spPr bwMode="auto">
          <a:xfrm>
            <a:off x="2903538" y="2851150"/>
            <a:ext cx="1516062" cy="303213"/>
          </a:xfrm>
          <a:prstGeom prst="rightArrow">
            <a:avLst>
              <a:gd name="adj1" fmla="val 42407"/>
              <a:gd name="adj2" fmla="val 74861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7335" name="AutoShape 7"/>
          <p:cNvSpPr>
            <a:spLocks noChangeArrowheads="1"/>
          </p:cNvSpPr>
          <p:nvPr/>
        </p:nvSpPr>
        <p:spPr bwMode="auto">
          <a:xfrm>
            <a:off x="4725988" y="2851150"/>
            <a:ext cx="1516062" cy="303213"/>
          </a:xfrm>
          <a:prstGeom prst="rightArrow">
            <a:avLst>
              <a:gd name="adj1" fmla="val 42407"/>
              <a:gd name="adj2" fmla="val 74861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7336" name="AutoShape 8"/>
          <p:cNvSpPr>
            <a:spLocks noChangeArrowheads="1"/>
          </p:cNvSpPr>
          <p:nvPr/>
        </p:nvSpPr>
        <p:spPr bwMode="auto">
          <a:xfrm>
            <a:off x="6545263" y="2851150"/>
            <a:ext cx="984250" cy="303213"/>
          </a:xfrm>
          <a:prstGeom prst="rightArrow">
            <a:avLst>
              <a:gd name="adj1" fmla="val 42407"/>
              <a:gd name="adj2" fmla="val 48601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7337" name="Rectangle 9"/>
          <p:cNvSpPr>
            <a:spLocks noGrp="1" noChangeArrowheads="1"/>
          </p:cNvSpPr>
          <p:nvPr>
            <p:ph type="title"/>
          </p:nvPr>
        </p:nvSpPr>
        <p:spPr>
          <a:xfrm>
            <a:off x="457200" y="88900"/>
            <a:ext cx="8229600" cy="1143000"/>
          </a:xfrm>
        </p:spPr>
        <p:txBody>
          <a:bodyPr/>
          <a:lstStyle/>
          <a:p>
            <a:r>
              <a:rPr lang="en-US" sz="3200"/>
              <a:t>Carloni’s relay stations (double storage)</a:t>
            </a:r>
          </a:p>
        </p:txBody>
      </p:sp>
      <p:sp>
        <p:nvSpPr>
          <p:cNvPr id="227338" name="Rectangle 10"/>
          <p:cNvSpPr>
            <a:spLocks noChangeArrowheads="1"/>
          </p:cNvSpPr>
          <p:nvPr/>
        </p:nvSpPr>
        <p:spPr bwMode="auto">
          <a:xfrm>
            <a:off x="2598738" y="2441575"/>
            <a:ext cx="303212" cy="1138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7339" name="Rectangle 11"/>
          <p:cNvSpPr>
            <a:spLocks noChangeArrowheads="1"/>
          </p:cNvSpPr>
          <p:nvPr/>
        </p:nvSpPr>
        <p:spPr bwMode="auto">
          <a:xfrm>
            <a:off x="4421188" y="2441575"/>
            <a:ext cx="303212" cy="1138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7340" name="Rectangle 12"/>
          <p:cNvSpPr>
            <a:spLocks noChangeArrowheads="1"/>
          </p:cNvSpPr>
          <p:nvPr/>
        </p:nvSpPr>
        <p:spPr bwMode="auto">
          <a:xfrm>
            <a:off x="6243638" y="2441575"/>
            <a:ext cx="303212" cy="1138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2068513" y="2062163"/>
            <a:ext cx="4930775" cy="3554412"/>
            <a:chOff x="1303" y="1299"/>
            <a:chExt cx="3106" cy="2239"/>
          </a:xfrm>
        </p:grpSpPr>
        <p:grpSp>
          <p:nvGrpSpPr>
            <p:cNvPr id="3" name="Group 14"/>
            <p:cNvGrpSpPr>
              <a:grpSpLocks/>
            </p:cNvGrpSpPr>
            <p:nvPr/>
          </p:nvGrpSpPr>
          <p:grpSpPr bwMode="auto">
            <a:xfrm>
              <a:off x="1303" y="1921"/>
              <a:ext cx="3106" cy="1386"/>
              <a:chOff x="1303" y="1921"/>
              <a:chExt cx="3106" cy="1386"/>
            </a:xfrm>
          </p:grpSpPr>
          <p:grpSp>
            <p:nvGrpSpPr>
              <p:cNvPr id="4" name="Group 15"/>
              <p:cNvGrpSpPr>
                <a:grpSpLocks/>
              </p:cNvGrpSpPr>
              <p:nvPr/>
            </p:nvGrpSpPr>
            <p:grpSpPr bwMode="auto">
              <a:xfrm>
                <a:off x="1303" y="1921"/>
                <a:ext cx="812" cy="1099"/>
                <a:chOff x="1303" y="1921"/>
                <a:chExt cx="812" cy="1099"/>
              </a:xfrm>
            </p:grpSpPr>
            <p:sp>
              <p:nvSpPr>
                <p:cNvPr id="227344" name="AutoShape 16"/>
                <p:cNvSpPr>
                  <a:spLocks noChangeArrowheads="1"/>
                </p:cNvSpPr>
                <p:nvPr/>
              </p:nvSpPr>
              <p:spPr bwMode="auto">
                <a:xfrm>
                  <a:off x="1350" y="2829"/>
                  <a:ext cx="287" cy="191"/>
                </a:xfrm>
                <a:prstGeom prst="rightArrow">
                  <a:avLst>
                    <a:gd name="adj1" fmla="val 50000"/>
                    <a:gd name="adj2" fmla="val 37565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7345" name="Rectangle 17"/>
                <p:cNvSpPr>
                  <a:spLocks noChangeArrowheads="1"/>
                </p:cNvSpPr>
                <p:nvPr/>
              </p:nvSpPr>
              <p:spPr bwMode="auto">
                <a:xfrm>
                  <a:off x="1303" y="1921"/>
                  <a:ext cx="95" cy="105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7346" name="AutoShape 18"/>
                <p:cNvSpPr>
                  <a:spLocks noChangeArrowheads="1"/>
                </p:cNvSpPr>
                <p:nvPr/>
              </p:nvSpPr>
              <p:spPr bwMode="auto">
                <a:xfrm rot="-5400000">
                  <a:off x="1494" y="2351"/>
                  <a:ext cx="1052" cy="191"/>
                </a:xfrm>
                <a:prstGeom prst="rightArrow">
                  <a:avLst>
                    <a:gd name="adj1" fmla="val 50787"/>
                    <a:gd name="adj2" fmla="val 64411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7347" name="Rectangle 19"/>
                <p:cNvSpPr>
                  <a:spLocks noChangeArrowheads="1"/>
                </p:cNvSpPr>
                <p:nvPr/>
              </p:nvSpPr>
              <p:spPr bwMode="auto">
                <a:xfrm>
                  <a:off x="1828" y="2883"/>
                  <a:ext cx="239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27348" name="Rectangle 20"/>
              <p:cNvSpPr>
                <a:spLocks noChangeArrowheads="1"/>
              </p:cNvSpPr>
              <p:nvPr/>
            </p:nvSpPr>
            <p:spPr bwMode="auto">
              <a:xfrm>
                <a:off x="1637" y="2590"/>
                <a:ext cx="191" cy="71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5" name="Group 21"/>
              <p:cNvGrpSpPr>
                <a:grpSpLocks/>
              </p:cNvGrpSpPr>
              <p:nvPr/>
            </p:nvGrpSpPr>
            <p:grpSpPr bwMode="auto">
              <a:xfrm>
                <a:off x="2450" y="1921"/>
                <a:ext cx="812" cy="1099"/>
                <a:chOff x="1303" y="1921"/>
                <a:chExt cx="812" cy="1099"/>
              </a:xfrm>
            </p:grpSpPr>
            <p:sp>
              <p:nvSpPr>
                <p:cNvPr id="227350" name="AutoShape 22"/>
                <p:cNvSpPr>
                  <a:spLocks noChangeArrowheads="1"/>
                </p:cNvSpPr>
                <p:nvPr/>
              </p:nvSpPr>
              <p:spPr bwMode="auto">
                <a:xfrm>
                  <a:off x="1350" y="2829"/>
                  <a:ext cx="287" cy="191"/>
                </a:xfrm>
                <a:prstGeom prst="rightArrow">
                  <a:avLst>
                    <a:gd name="adj1" fmla="val 50000"/>
                    <a:gd name="adj2" fmla="val 37565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7351" name="Rectangle 23"/>
                <p:cNvSpPr>
                  <a:spLocks noChangeArrowheads="1"/>
                </p:cNvSpPr>
                <p:nvPr/>
              </p:nvSpPr>
              <p:spPr bwMode="auto">
                <a:xfrm>
                  <a:off x="1303" y="1921"/>
                  <a:ext cx="95" cy="105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7352" name="AutoShape 24"/>
                <p:cNvSpPr>
                  <a:spLocks noChangeArrowheads="1"/>
                </p:cNvSpPr>
                <p:nvPr/>
              </p:nvSpPr>
              <p:spPr bwMode="auto">
                <a:xfrm rot="-5400000">
                  <a:off x="1494" y="2351"/>
                  <a:ext cx="1052" cy="191"/>
                </a:xfrm>
                <a:prstGeom prst="rightArrow">
                  <a:avLst>
                    <a:gd name="adj1" fmla="val 50787"/>
                    <a:gd name="adj2" fmla="val 64411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7353" name="Rectangle 25"/>
                <p:cNvSpPr>
                  <a:spLocks noChangeArrowheads="1"/>
                </p:cNvSpPr>
                <p:nvPr/>
              </p:nvSpPr>
              <p:spPr bwMode="auto">
                <a:xfrm>
                  <a:off x="1828" y="2883"/>
                  <a:ext cx="239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" name="Group 26"/>
              <p:cNvGrpSpPr>
                <a:grpSpLocks/>
              </p:cNvGrpSpPr>
              <p:nvPr/>
            </p:nvGrpSpPr>
            <p:grpSpPr bwMode="auto">
              <a:xfrm>
                <a:off x="3597" y="1921"/>
                <a:ext cx="812" cy="1099"/>
                <a:chOff x="1303" y="1921"/>
                <a:chExt cx="812" cy="1099"/>
              </a:xfrm>
            </p:grpSpPr>
            <p:sp>
              <p:nvSpPr>
                <p:cNvPr id="227355" name="AutoShape 27"/>
                <p:cNvSpPr>
                  <a:spLocks noChangeArrowheads="1"/>
                </p:cNvSpPr>
                <p:nvPr/>
              </p:nvSpPr>
              <p:spPr bwMode="auto">
                <a:xfrm>
                  <a:off x="1350" y="2829"/>
                  <a:ext cx="287" cy="191"/>
                </a:xfrm>
                <a:prstGeom prst="rightArrow">
                  <a:avLst>
                    <a:gd name="adj1" fmla="val 50000"/>
                    <a:gd name="adj2" fmla="val 37565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7356" name="Rectangle 28"/>
                <p:cNvSpPr>
                  <a:spLocks noChangeArrowheads="1"/>
                </p:cNvSpPr>
                <p:nvPr/>
              </p:nvSpPr>
              <p:spPr bwMode="auto">
                <a:xfrm>
                  <a:off x="1303" y="1921"/>
                  <a:ext cx="95" cy="105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7357" name="AutoShape 29"/>
                <p:cNvSpPr>
                  <a:spLocks noChangeArrowheads="1"/>
                </p:cNvSpPr>
                <p:nvPr/>
              </p:nvSpPr>
              <p:spPr bwMode="auto">
                <a:xfrm rot="-5400000">
                  <a:off x="1494" y="2351"/>
                  <a:ext cx="1052" cy="191"/>
                </a:xfrm>
                <a:prstGeom prst="rightArrow">
                  <a:avLst>
                    <a:gd name="adj1" fmla="val 50787"/>
                    <a:gd name="adj2" fmla="val 64411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7358" name="Rectangle 30"/>
                <p:cNvSpPr>
                  <a:spLocks noChangeArrowheads="1"/>
                </p:cNvSpPr>
                <p:nvPr/>
              </p:nvSpPr>
              <p:spPr bwMode="auto">
                <a:xfrm>
                  <a:off x="1828" y="2883"/>
                  <a:ext cx="239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27359" name="Rectangle 31"/>
              <p:cNvSpPr>
                <a:spLocks noChangeArrowheads="1"/>
              </p:cNvSpPr>
              <p:nvPr/>
            </p:nvSpPr>
            <p:spPr bwMode="auto">
              <a:xfrm>
                <a:off x="3933" y="2590"/>
                <a:ext cx="191" cy="71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360" name="Rectangle 32"/>
              <p:cNvSpPr>
                <a:spLocks noChangeArrowheads="1"/>
              </p:cNvSpPr>
              <p:nvPr/>
            </p:nvSpPr>
            <p:spPr bwMode="auto">
              <a:xfrm>
                <a:off x="2785" y="2590"/>
                <a:ext cx="191" cy="71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27361" name="Text Box 33"/>
            <p:cNvSpPr txBox="1">
              <a:spLocks noChangeArrowheads="1"/>
            </p:cNvSpPr>
            <p:nvPr/>
          </p:nvSpPr>
          <p:spPr bwMode="auto">
            <a:xfrm>
              <a:off x="1511" y="1299"/>
              <a:ext cx="4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main</a:t>
              </a:r>
            </a:p>
          </p:txBody>
        </p:sp>
        <p:sp>
          <p:nvSpPr>
            <p:cNvPr id="227362" name="Text Box 34"/>
            <p:cNvSpPr txBox="1">
              <a:spLocks noChangeArrowheads="1"/>
            </p:cNvSpPr>
            <p:nvPr/>
          </p:nvSpPr>
          <p:spPr bwMode="auto">
            <a:xfrm>
              <a:off x="2661" y="1299"/>
              <a:ext cx="4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main</a:t>
              </a:r>
            </a:p>
          </p:txBody>
        </p:sp>
        <p:sp>
          <p:nvSpPr>
            <p:cNvPr id="227363" name="Text Box 35"/>
            <p:cNvSpPr txBox="1">
              <a:spLocks noChangeArrowheads="1"/>
            </p:cNvSpPr>
            <p:nvPr/>
          </p:nvSpPr>
          <p:spPr bwMode="auto">
            <a:xfrm>
              <a:off x="3805" y="1299"/>
              <a:ext cx="4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main</a:t>
              </a:r>
            </a:p>
          </p:txBody>
        </p:sp>
        <p:sp>
          <p:nvSpPr>
            <p:cNvPr id="227364" name="Text Box 36"/>
            <p:cNvSpPr txBox="1">
              <a:spLocks noChangeArrowheads="1"/>
            </p:cNvSpPr>
            <p:nvPr/>
          </p:nvSpPr>
          <p:spPr bwMode="auto">
            <a:xfrm>
              <a:off x="1553" y="3307"/>
              <a:ext cx="34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aux</a:t>
              </a:r>
            </a:p>
          </p:txBody>
        </p:sp>
        <p:sp>
          <p:nvSpPr>
            <p:cNvPr id="227365" name="Text Box 37"/>
            <p:cNvSpPr txBox="1">
              <a:spLocks noChangeArrowheads="1"/>
            </p:cNvSpPr>
            <p:nvPr/>
          </p:nvSpPr>
          <p:spPr bwMode="auto">
            <a:xfrm>
              <a:off x="2699" y="3307"/>
              <a:ext cx="34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aux</a:t>
              </a:r>
            </a:p>
          </p:txBody>
        </p:sp>
        <p:sp>
          <p:nvSpPr>
            <p:cNvPr id="227366" name="Text Box 38"/>
            <p:cNvSpPr txBox="1">
              <a:spLocks noChangeArrowheads="1"/>
            </p:cNvSpPr>
            <p:nvPr/>
          </p:nvSpPr>
          <p:spPr bwMode="auto">
            <a:xfrm>
              <a:off x="3845" y="3307"/>
              <a:ext cx="34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aux</a:t>
              </a:r>
            </a:p>
          </p:txBody>
        </p:sp>
      </p:grpSp>
      <p:sp>
        <p:nvSpPr>
          <p:cNvPr id="227373" name="Oval 45"/>
          <p:cNvSpPr>
            <a:spLocks noChangeArrowheads="1"/>
          </p:cNvSpPr>
          <p:nvPr/>
        </p:nvSpPr>
        <p:spPr bwMode="auto">
          <a:xfrm>
            <a:off x="4456113" y="4516438"/>
            <a:ext cx="227012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7375" name="Oval 47"/>
          <p:cNvSpPr>
            <a:spLocks noChangeArrowheads="1"/>
          </p:cNvSpPr>
          <p:nvPr/>
        </p:nvSpPr>
        <p:spPr bwMode="auto">
          <a:xfrm>
            <a:off x="6275388" y="2897188"/>
            <a:ext cx="227012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7383" name="Oval 55"/>
          <p:cNvSpPr>
            <a:spLocks noChangeArrowheads="1"/>
          </p:cNvSpPr>
          <p:nvPr/>
        </p:nvSpPr>
        <p:spPr bwMode="auto">
          <a:xfrm>
            <a:off x="2636838" y="2897188"/>
            <a:ext cx="227012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" name="Group 39"/>
          <p:cNvGrpSpPr>
            <a:grpSpLocks/>
          </p:cNvGrpSpPr>
          <p:nvPr/>
        </p:nvGrpSpPr>
        <p:grpSpPr bwMode="auto">
          <a:xfrm>
            <a:off x="169863" y="1455738"/>
            <a:ext cx="1443037" cy="4402137"/>
            <a:chOff x="107" y="917"/>
            <a:chExt cx="909" cy="2773"/>
          </a:xfrm>
        </p:grpSpPr>
        <p:sp>
          <p:nvSpPr>
            <p:cNvPr id="227368" name="Rectangle 40"/>
            <p:cNvSpPr>
              <a:spLocks noChangeArrowheads="1"/>
            </p:cNvSpPr>
            <p:nvPr/>
          </p:nvSpPr>
          <p:spPr bwMode="auto">
            <a:xfrm>
              <a:off x="107" y="1204"/>
              <a:ext cx="909" cy="248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7369" name="Rectangle 41"/>
            <p:cNvSpPr>
              <a:spLocks noChangeArrowheads="1"/>
            </p:cNvSpPr>
            <p:nvPr/>
          </p:nvSpPr>
          <p:spPr bwMode="auto">
            <a:xfrm>
              <a:off x="203" y="1538"/>
              <a:ext cx="717" cy="1817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7370" name="Text Box 42"/>
            <p:cNvSpPr txBox="1">
              <a:spLocks noChangeArrowheads="1"/>
            </p:cNvSpPr>
            <p:nvPr/>
          </p:nvSpPr>
          <p:spPr bwMode="auto">
            <a:xfrm>
              <a:off x="346" y="1251"/>
              <a:ext cx="4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shell</a:t>
              </a:r>
            </a:p>
          </p:txBody>
        </p:sp>
        <p:sp>
          <p:nvSpPr>
            <p:cNvPr id="227371" name="Text Box 43"/>
            <p:cNvSpPr txBox="1">
              <a:spLocks noChangeArrowheads="1"/>
            </p:cNvSpPr>
            <p:nvPr/>
          </p:nvSpPr>
          <p:spPr bwMode="auto">
            <a:xfrm>
              <a:off x="346" y="2303"/>
              <a:ext cx="4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pearl</a:t>
              </a:r>
            </a:p>
          </p:txBody>
        </p:sp>
        <p:sp>
          <p:nvSpPr>
            <p:cNvPr id="227372" name="Text Box 44"/>
            <p:cNvSpPr txBox="1">
              <a:spLocks noChangeArrowheads="1"/>
            </p:cNvSpPr>
            <p:nvPr/>
          </p:nvSpPr>
          <p:spPr bwMode="auto">
            <a:xfrm>
              <a:off x="268" y="917"/>
              <a:ext cx="55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sender</a:t>
              </a:r>
            </a:p>
          </p:txBody>
        </p:sp>
      </p:grpSp>
      <p:grpSp>
        <p:nvGrpSpPr>
          <p:cNvPr id="8" name="Group 48"/>
          <p:cNvGrpSpPr>
            <a:grpSpLocks/>
          </p:cNvGrpSpPr>
          <p:nvPr/>
        </p:nvGrpSpPr>
        <p:grpSpPr bwMode="auto">
          <a:xfrm>
            <a:off x="7531100" y="1455738"/>
            <a:ext cx="1443038" cy="4402137"/>
            <a:chOff x="4744" y="917"/>
            <a:chExt cx="909" cy="2773"/>
          </a:xfrm>
        </p:grpSpPr>
        <p:sp>
          <p:nvSpPr>
            <p:cNvPr id="227377" name="Rectangle 49"/>
            <p:cNvSpPr>
              <a:spLocks noChangeArrowheads="1"/>
            </p:cNvSpPr>
            <p:nvPr/>
          </p:nvSpPr>
          <p:spPr bwMode="auto">
            <a:xfrm>
              <a:off x="4744" y="1204"/>
              <a:ext cx="909" cy="248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7378" name="Rectangle 50"/>
            <p:cNvSpPr>
              <a:spLocks noChangeArrowheads="1"/>
            </p:cNvSpPr>
            <p:nvPr/>
          </p:nvSpPr>
          <p:spPr bwMode="auto">
            <a:xfrm>
              <a:off x="4840" y="1538"/>
              <a:ext cx="717" cy="1817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7379" name="Text Box 51"/>
            <p:cNvSpPr txBox="1">
              <a:spLocks noChangeArrowheads="1"/>
            </p:cNvSpPr>
            <p:nvPr/>
          </p:nvSpPr>
          <p:spPr bwMode="auto">
            <a:xfrm>
              <a:off x="4983" y="1251"/>
              <a:ext cx="4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shell</a:t>
              </a:r>
            </a:p>
          </p:txBody>
        </p:sp>
        <p:sp>
          <p:nvSpPr>
            <p:cNvPr id="227380" name="Text Box 52"/>
            <p:cNvSpPr txBox="1">
              <a:spLocks noChangeArrowheads="1"/>
            </p:cNvSpPr>
            <p:nvPr/>
          </p:nvSpPr>
          <p:spPr bwMode="auto">
            <a:xfrm>
              <a:off x="4983" y="2303"/>
              <a:ext cx="4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pearl</a:t>
              </a:r>
            </a:p>
          </p:txBody>
        </p:sp>
        <p:sp>
          <p:nvSpPr>
            <p:cNvPr id="227381" name="Text Box 53"/>
            <p:cNvSpPr txBox="1">
              <a:spLocks noChangeArrowheads="1"/>
            </p:cNvSpPr>
            <p:nvPr/>
          </p:nvSpPr>
          <p:spPr bwMode="auto">
            <a:xfrm>
              <a:off x="4857" y="917"/>
              <a:ext cx="6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receiver</a:t>
              </a:r>
            </a:p>
          </p:txBody>
        </p:sp>
      </p:grpSp>
      <p:sp>
        <p:nvSpPr>
          <p:cNvPr id="227385" name="Oval 57"/>
          <p:cNvSpPr>
            <a:spLocks noChangeArrowheads="1"/>
          </p:cNvSpPr>
          <p:nvPr/>
        </p:nvSpPr>
        <p:spPr bwMode="auto">
          <a:xfrm>
            <a:off x="2627313" y="4529138"/>
            <a:ext cx="227012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7037E-7 L 0.20278 -3.7037E-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273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3 0.00254 L 0.05278 0.00254 L 0.05347 -0.23612 L 0.19896 -0.23612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2273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" y="-11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3.7037E-7 L 0.19931 -3.7037E-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273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73" grpId="0" animBg="1"/>
      <p:bldP spid="227375" grpId="0" animBg="1"/>
      <p:bldP spid="22738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suv-car-1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 spd="slow" advClick="0" advTm="3000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346" name="Rectangle 2"/>
          <p:cNvSpPr>
            <a:spLocks noChangeArrowheads="1"/>
          </p:cNvSpPr>
          <p:nvPr/>
        </p:nvSpPr>
        <p:spPr bwMode="auto">
          <a:xfrm>
            <a:off x="5634038" y="2062163"/>
            <a:ext cx="1441450" cy="3567112"/>
          </a:xfrm>
          <a:prstGeom prst="rect">
            <a:avLst/>
          </a:prstGeom>
          <a:solidFill>
            <a:srgbClr val="9900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41347" name="Rectangle 3"/>
          <p:cNvSpPr>
            <a:spLocks noChangeArrowheads="1"/>
          </p:cNvSpPr>
          <p:nvPr/>
        </p:nvSpPr>
        <p:spPr bwMode="auto">
          <a:xfrm>
            <a:off x="3813175" y="2062163"/>
            <a:ext cx="1441450" cy="3567112"/>
          </a:xfrm>
          <a:prstGeom prst="rect">
            <a:avLst/>
          </a:prstGeom>
          <a:solidFill>
            <a:srgbClr val="9900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41348" name="Rectangle 4"/>
          <p:cNvSpPr>
            <a:spLocks noChangeArrowheads="1"/>
          </p:cNvSpPr>
          <p:nvPr/>
        </p:nvSpPr>
        <p:spPr bwMode="auto">
          <a:xfrm>
            <a:off x="1992313" y="2062163"/>
            <a:ext cx="1441450" cy="3567112"/>
          </a:xfrm>
          <a:prstGeom prst="rect">
            <a:avLst/>
          </a:prstGeom>
          <a:solidFill>
            <a:srgbClr val="9900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41349" name="AutoShape 5"/>
          <p:cNvSpPr>
            <a:spLocks noChangeArrowheads="1"/>
          </p:cNvSpPr>
          <p:nvPr/>
        </p:nvSpPr>
        <p:spPr bwMode="auto">
          <a:xfrm>
            <a:off x="1612900" y="2851150"/>
            <a:ext cx="985838" cy="303213"/>
          </a:xfrm>
          <a:prstGeom prst="rightArrow">
            <a:avLst>
              <a:gd name="adj1" fmla="val 50000"/>
              <a:gd name="adj2" fmla="val 81283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41350" name="AutoShape 6"/>
          <p:cNvSpPr>
            <a:spLocks noChangeArrowheads="1"/>
          </p:cNvSpPr>
          <p:nvPr/>
        </p:nvSpPr>
        <p:spPr bwMode="auto">
          <a:xfrm>
            <a:off x="2903538" y="2851150"/>
            <a:ext cx="1516062" cy="303213"/>
          </a:xfrm>
          <a:prstGeom prst="rightArrow">
            <a:avLst>
              <a:gd name="adj1" fmla="val 42407"/>
              <a:gd name="adj2" fmla="val 74861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41351" name="AutoShape 7"/>
          <p:cNvSpPr>
            <a:spLocks noChangeArrowheads="1"/>
          </p:cNvSpPr>
          <p:nvPr/>
        </p:nvSpPr>
        <p:spPr bwMode="auto">
          <a:xfrm>
            <a:off x="4725988" y="2851150"/>
            <a:ext cx="1516062" cy="303213"/>
          </a:xfrm>
          <a:prstGeom prst="rightArrow">
            <a:avLst>
              <a:gd name="adj1" fmla="val 42407"/>
              <a:gd name="adj2" fmla="val 74861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41352" name="AutoShape 8"/>
          <p:cNvSpPr>
            <a:spLocks noChangeArrowheads="1"/>
          </p:cNvSpPr>
          <p:nvPr/>
        </p:nvSpPr>
        <p:spPr bwMode="auto">
          <a:xfrm>
            <a:off x="6545263" y="2851150"/>
            <a:ext cx="984250" cy="303213"/>
          </a:xfrm>
          <a:prstGeom prst="rightArrow">
            <a:avLst>
              <a:gd name="adj1" fmla="val 42407"/>
              <a:gd name="adj2" fmla="val 48601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41353" name="Rectangle 9"/>
          <p:cNvSpPr>
            <a:spLocks noGrp="1" noChangeArrowheads="1"/>
          </p:cNvSpPr>
          <p:nvPr>
            <p:ph type="title"/>
          </p:nvPr>
        </p:nvSpPr>
        <p:spPr>
          <a:xfrm>
            <a:off x="457200" y="88900"/>
            <a:ext cx="8229600" cy="1143000"/>
          </a:xfrm>
        </p:spPr>
        <p:txBody>
          <a:bodyPr/>
          <a:lstStyle/>
          <a:p>
            <a:r>
              <a:rPr lang="en-US" sz="3200"/>
              <a:t>Carloni’s relay stations (double storage)</a:t>
            </a:r>
          </a:p>
        </p:txBody>
      </p:sp>
      <p:sp>
        <p:nvSpPr>
          <p:cNvPr id="441354" name="Rectangle 10"/>
          <p:cNvSpPr>
            <a:spLocks noChangeArrowheads="1"/>
          </p:cNvSpPr>
          <p:nvPr/>
        </p:nvSpPr>
        <p:spPr bwMode="auto">
          <a:xfrm>
            <a:off x="2598738" y="2441575"/>
            <a:ext cx="303212" cy="1138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41355" name="Rectangle 11"/>
          <p:cNvSpPr>
            <a:spLocks noChangeArrowheads="1"/>
          </p:cNvSpPr>
          <p:nvPr/>
        </p:nvSpPr>
        <p:spPr bwMode="auto">
          <a:xfrm>
            <a:off x="4421188" y="2441575"/>
            <a:ext cx="303212" cy="1138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41356" name="Rectangle 12"/>
          <p:cNvSpPr>
            <a:spLocks noChangeArrowheads="1"/>
          </p:cNvSpPr>
          <p:nvPr/>
        </p:nvSpPr>
        <p:spPr bwMode="auto">
          <a:xfrm>
            <a:off x="6243638" y="2441575"/>
            <a:ext cx="303212" cy="1138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2068513" y="2062163"/>
            <a:ext cx="4930775" cy="3554412"/>
            <a:chOff x="1303" y="1299"/>
            <a:chExt cx="3106" cy="2239"/>
          </a:xfrm>
        </p:grpSpPr>
        <p:grpSp>
          <p:nvGrpSpPr>
            <p:cNvPr id="3" name="Group 14"/>
            <p:cNvGrpSpPr>
              <a:grpSpLocks/>
            </p:cNvGrpSpPr>
            <p:nvPr/>
          </p:nvGrpSpPr>
          <p:grpSpPr bwMode="auto">
            <a:xfrm>
              <a:off x="1303" y="1921"/>
              <a:ext cx="3106" cy="1386"/>
              <a:chOff x="1303" y="1921"/>
              <a:chExt cx="3106" cy="1386"/>
            </a:xfrm>
          </p:grpSpPr>
          <p:grpSp>
            <p:nvGrpSpPr>
              <p:cNvPr id="4" name="Group 15"/>
              <p:cNvGrpSpPr>
                <a:grpSpLocks/>
              </p:cNvGrpSpPr>
              <p:nvPr/>
            </p:nvGrpSpPr>
            <p:grpSpPr bwMode="auto">
              <a:xfrm>
                <a:off x="1303" y="1921"/>
                <a:ext cx="812" cy="1099"/>
                <a:chOff x="1303" y="1921"/>
                <a:chExt cx="812" cy="1099"/>
              </a:xfrm>
            </p:grpSpPr>
            <p:sp>
              <p:nvSpPr>
                <p:cNvPr id="441360" name="AutoShape 16"/>
                <p:cNvSpPr>
                  <a:spLocks noChangeArrowheads="1"/>
                </p:cNvSpPr>
                <p:nvPr/>
              </p:nvSpPr>
              <p:spPr bwMode="auto">
                <a:xfrm>
                  <a:off x="1350" y="2829"/>
                  <a:ext cx="287" cy="191"/>
                </a:xfrm>
                <a:prstGeom prst="rightArrow">
                  <a:avLst>
                    <a:gd name="adj1" fmla="val 50000"/>
                    <a:gd name="adj2" fmla="val 37565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1361" name="Rectangle 17"/>
                <p:cNvSpPr>
                  <a:spLocks noChangeArrowheads="1"/>
                </p:cNvSpPr>
                <p:nvPr/>
              </p:nvSpPr>
              <p:spPr bwMode="auto">
                <a:xfrm>
                  <a:off x="1303" y="1921"/>
                  <a:ext cx="95" cy="105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1362" name="AutoShape 18"/>
                <p:cNvSpPr>
                  <a:spLocks noChangeArrowheads="1"/>
                </p:cNvSpPr>
                <p:nvPr/>
              </p:nvSpPr>
              <p:spPr bwMode="auto">
                <a:xfrm rot="-5400000">
                  <a:off x="1494" y="2351"/>
                  <a:ext cx="1052" cy="191"/>
                </a:xfrm>
                <a:prstGeom prst="rightArrow">
                  <a:avLst>
                    <a:gd name="adj1" fmla="val 50787"/>
                    <a:gd name="adj2" fmla="val 64411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1363" name="Rectangle 19"/>
                <p:cNvSpPr>
                  <a:spLocks noChangeArrowheads="1"/>
                </p:cNvSpPr>
                <p:nvPr/>
              </p:nvSpPr>
              <p:spPr bwMode="auto">
                <a:xfrm>
                  <a:off x="1828" y="2883"/>
                  <a:ext cx="239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441364" name="Rectangle 20"/>
              <p:cNvSpPr>
                <a:spLocks noChangeArrowheads="1"/>
              </p:cNvSpPr>
              <p:nvPr/>
            </p:nvSpPr>
            <p:spPr bwMode="auto">
              <a:xfrm>
                <a:off x="1637" y="2590"/>
                <a:ext cx="191" cy="71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5" name="Group 21"/>
              <p:cNvGrpSpPr>
                <a:grpSpLocks/>
              </p:cNvGrpSpPr>
              <p:nvPr/>
            </p:nvGrpSpPr>
            <p:grpSpPr bwMode="auto">
              <a:xfrm>
                <a:off x="2450" y="1921"/>
                <a:ext cx="812" cy="1099"/>
                <a:chOff x="1303" y="1921"/>
                <a:chExt cx="812" cy="1099"/>
              </a:xfrm>
            </p:grpSpPr>
            <p:sp>
              <p:nvSpPr>
                <p:cNvPr id="441366" name="AutoShape 22"/>
                <p:cNvSpPr>
                  <a:spLocks noChangeArrowheads="1"/>
                </p:cNvSpPr>
                <p:nvPr/>
              </p:nvSpPr>
              <p:spPr bwMode="auto">
                <a:xfrm>
                  <a:off x="1350" y="2829"/>
                  <a:ext cx="287" cy="191"/>
                </a:xfrm>
                <a:prstGeom prst="rightArrow">
                  <a:avLst>
                    <a:gd name="adj1" fmla="val 50000"/>
                    <a:gd name="adj2" fmla="val 37565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1367" name="Rectangle 23"/>
                <p:cNvSpPr>
                  <a:spLocks noChangeArrowheads="1"/>
                </p:cNvSpPr>
                <p:nvPr/>
              </p:nvSpPr>
              <p:spPr bwMode="auto">
                <a:xfrm>
                  <a:off x="1303" y="1921"/>
                  <a:ext cx="95" cy="105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1368" name="AutoShape 24"/>
                <p:cNvSpPr>
                  <a:spLocks noChangeArrowheads="1"/>
                </p:cNvSpPr>
                <p:nvPr/>
              </p:nvSpPr>
              <p:spPr bwMode="auto">
                <a:xfrm rot="-5400000">
                  <a:off x="1494" y="2351"/>
                  <a:ext cx="1052" cy="191"/>
                </a:xfrm>
                <a:prstGeom prst="rightArrow">
                  <a:avLst>
                    <a:gd name="adj1" fmla="val 50787"/>
                    <a:gd name="adj2" fmla="val 64411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1369" name="Rectangle 25"/>
                <p:cNvSpPr>
                  <a:spLocks noChangeArrowheads="1"/>
                </p:cNvSpPr>
                <p:nvPr/>
              </p:nvSpPr>
              <p:spPr bwMode="auto">
                <a:xfrm>
                  <a:off x="1828" y="2883"/>
                  <a:ext cx="239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" name="Group 26"/>
              <p:cNvGrpSpPr>
                <a:grpSpLocks/>
              </p:cNvGrpSpPr>
              <p:nvPr/>
            </p:nvGrpSpPr>
            <p:grpSpPr bwMode="auto">
              <a:xfrm>
                <a:off x="3597" y="1921"/>
                <a:ext cx="812" cy="1099"/>
                <a:chOff x="1303" y="1921"/>
                <a:chExt cx="812" cy="1099"/>
              </a:xfrm>
            </p:grpSpPr>
            <p:sp>
              <p:nvSpPr>
                <p:cNvPr id="441371" name="AutoShape 27"/>
                <p:cNvSpPr>
                  <a:spLocks noChangeArrowheads="1"/>
                </p:cNvSpPr>
                <p:nvPr/>
              </p:nvSpPr>
              <p:spPr bwMode="auto">
                <a:xfrm>
                  <a:off x="1350" y="2829"/>
                  <a:ext cx="287" cy="191"/>
                </a:xfrm>
                <a:prstGeom prst="rightArrow">
                  <a:avLst>
                    <a:gd name="adj1" fmla="val 50000"/>
                    <a:gd name="adj2" fmla="val 37565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1372" name="Rectangle 28"/>
                <p:cNvSpPr>
                  <a:spLocks noChangeArrowheads="1"/>
                </p:cNvSpPr>
                <p:nvPr/>
              </p:nvSpPr>
              <p:spPr bwMode="auto">
                <a:xfrm>
                  <a:off x="1303" y="1921"/>
                  <a:ext cx="95" cy="105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1373" name="AutoShape 29"/>
                <p:cNvSpPr>
                  <a:spLocks noChangeArrowheads="1"/>
                </p:cNvSpPr>
                <p:nvPr/>
              </p:nvSpPr>
              <p:spPr bwMode="auto">
                <a:xfrm rot="-5400000">
                  <a:off x="1494" y="2351"/>
                  <a:ext cx="1052" cy="191"/>
                </a:xfrm>
                <a:prstGeom prst="rightArrow">
                  <a:avLst>
                    <a:gd name="adj1" fmla="val 50787"/>
                    <a:gd name="adj2" fmla="val 64411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1374" name="Rectangle 30"/>
                <p:cNvSpPr>
                  <a:spLocks noChangeArrowheads="1"/>
                </p:cNvSpPr>
                <p:nvPr/>
              </p:nvSpPr>
              <p:spPr bwMode="auto">
                <a:xfrm>
                  <a:off x="1828" y="2883"/>
                  <a:ext cx="239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441375" name="Rectangle 31"/>
              <p:cNvSpPr>
                <a:spLocks noChangeArrowheads="1"/>
              </p:cNvSpPr>
              <p:nvPr/>
            </p:nvSpPr>
            <p:spPr bwMode="auto">
              <a:xfrm>
                <a:off x="3933" y="2590"/>
                <a:ext cx="191" cy="71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1376" name="Rectangle 32"/>
              <p:cNvSpPr>
                <a:spLocks noChangeArrowheads="1"/>
              </p:cNvSpPr>
              <p:nvPr/>
            </p:nvSpPr>
            <p:spPr bwMode="auto">
              <a:xfrm>
                <a:off x="2785" y="2590"/>
                <a:ext cx="191" cy="71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41377" name="Text Box 33"/>
            <p:cNvSpPr txBox="1">
              <a:spLocks noChangeArrowheads="1"/>
            </p:cNvSpPr>
            <p:nvPr/>
          </p:nvSpPr>
          <p:spPr bwMode="auto">
            <a:xfrm>
              <a:off x="1511" y="1299"/>
              <a:ext cx="4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main</a:t>
              </a:r>
            </a:p>
          </p:txBody>
        </p:sp>
        <p:sp>
          <p:nvSpPr>
            <p:cNvPr id="441378" name="Text Box 34"/>
            <p:cNvSpPr txBox="1">
              <a:spLocks noChangeArrowheads="1"/>
            </p:cNvSpPr>
            <p:nvPr/>
          </p:nvSpPr>
          <p:spPr bwMode="auto">
            <a:xfrm>
              <a:off x="2661" y="1299"/>
              <a:ext cx="4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main</a:t>
              </a:r>
            </a:p>
          </p:txBody>
        </p:sp>
        <p:sp>
          <p:nvSpPr>
            <p:cNvPr id="441379" name="Text Box 35"/>
            <p:cNvSpPr txBox="1">
              <a:spLocks noChangeArrowheads="1"/>
            </p:cNvSpPr>
            <p:nvPr/>
          </p:nvSpPr>
          <p:spPr bwMode="auto">
            <a:xfrm>
              <a:off x="3805" y="1299"/>
              <a:ext cx="4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main</a:t>
              </a:r>
            </a:p>
          </p:txBody>
        </p:sp>
        <p:sp>
          <p:nvSpPr>
            <p:cNvPr id="441380" name="Text Box 36"/>
            <p:cNvSpPr txBox="1">
              <a:spLocks noChangeArrowheads="1"/>
            </p:cNvSpPr>
            <p:nvPr/>
          </p:nvSpPr>
          <p:spPr bwMode="auto">
            <a:xfrm>
              <a:off x="1553" y="3307"/>
              <a:ext cx="34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aux</a:t>
              </a:r>
            </a:p>
          </p:txBody>
        </p:sp>
        <p:sp>
          <p:nvSpPr>
            <p:cNvPr id="441381" name="Text Box 37"/>
            <p:cNvSpPr txBox="1">
              <a:spLocks noChangeArrowheads="1"/>
            </p:cNvSpPr>
            <p:nvPr/>
          </p:nvSpPr>
          <p:spPr bwMode="auto">
            <a:xfrm>
              <a:off x="2699" y="3307"/>
              <a:ext cx="34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aux</a:t>
              </a:r>
            </a:p>
          </p:txBody>
        </p:sp>
        <p:sp>
          <p:nvSpPr>
            <p:cNvPr id="441382" name="Text Box 38"/>
            <p:cNvSpPr txBox="1">
              <a:spLocks noChangeArrowheads="1"/>
            </p:cNvSpPr>
            <p:nvPr/>
          </p:nvSpPr>
          <p:spPr bwMode="auto">
            <a:xfrm>
              <a:off x="3845" y="3307"/>
              <a:ext cx="34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aux</a:t>
              </a:r>
            </a:p>
          </p:txBody>
        </p:sp>
      </p:grpSp>
      <p:sp>
        <p:nvSpPr>
          <p:cNvPr id="441383" name="Oval 39"/>
          <p:cNvSpPr>
            <a:spLocks noChangeArrowheads="1"/>
          </p:cNvSpPr>
          <p:nvPr/>
        </p:nvSpPr>
        <p:spPr bwMode="auto">
          <a:xfrm>
            <a:off x="2627313" y="4516438"/>
            <a:ext cx="227012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41384" name="Oval 40"/>
          <p:cNvSpPr>
            <a:spLocks noChangeArrowheads="1"/>
          </p:cNvSpPr>
          <p:nvPr/>
        </p:nvSpPr>
        <p:spPr bwMode="auto">
          <a:xfrm>
            <a:off x="6275388" y="2897188"/>
            <a:ext cx="227012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41385" name="Oval 41"/>
          <p:cNvSpPr>
            <a:spLocks noChangeArrowheads="1"/>
          </p:cNvSpPr>
          <p:nvPr/>
        </p:nvSpPr>
        <p:spPr bwMode="auto">
          <a:xfrm>
            <a:off x="4449763" y="2897188"/>
            <a:ext cx="227012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41386" name="Oval 42"/>
          <p:cNvSpPr>
            <a:spLocks noChangeArrowheads="1"/>
          </p:cNvSpPr>
          <p:nvPr/>
        </p:nvSpPr>
        <p:spPr bwMode="auto">
          <a:xfrm>
            <a:off x="798513" y="2897188"/>
            <a:ext cx="227012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" name="Group 43"/>
          <p:cNvGrpSpPr>
            <a:grpSpLocks/>
          </p:cNvGrpSpPr>
          <p:nvPr/>
        </p:nvGrpSpPr>
        <p:grpSpPr bwMode="auto">
          <a:xfrm>
            <a:off x="169863" y="1455738"/>
            <a:ext cx="1443037" cy="4402137"/>
            <a:chOff x="107" y="917"/>
            <a:chExt cx="909" cy="2773"/>
          </a:xfrm>
        </p:grpSpPr>
        <p:sp>
          <p:nvSpPr>
            <p:cNvPr id="441388" name="Rectangle 44"/>
            <p:cNvSpPr>
              <a:spLocks noChangeArrowheads="1"/>
            </p:cNvSpPr>
            <p:nvPr/>
          </p:nvSpPr>
          <p:spPr bwMode="auto">
            <a:xfrm>
              <a:off x="107" y="1204"/>
              <a:ext cx="909" cy="248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1389" name="Rectangle 45"/>
            <p:cNvSpPr>
              <a:spLocks noChangeArrowheads="1"/>
            </p:cNvSpPr>
            <p:nvPr/>
          </p:nvSpPr>
          <p:spPr bwMode="auto">
            <a:xfrm>
              <a:off x="203" y="1538"/>
              <a:ext cx="717" cy="1817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1390" name="Text Box 46"/>
            <p:cNvSpPr txBox="1">
              <a:spLocks noChangeArrowheads="1"/>
            </p:cNvSpPr>
            <p:nvPr/>
          </p:nvSpPr>
          <p:spPr bwMode="auto">
            <a:xfrm>
              <a:off x="346" y="1251"/>
              <a:ext cx="4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shell</a:t>
              </a:r>
            </a:p>
          </p:txBody>
        </p:sp>
        <p:sp>
          <p:nvSpPr>
            <p:cNvPr id="441391" name="Text Box 47"/>
            <p:cNvSpPr txBox="1">
              <a:spLocks noChangeArrowheads="1"/>
            </p:cNvSpPr>
            <p:nvPr/>
          </p:nvSpPr>
          <p:spPr bwMode="auto">
            <a:xfrm>
              <a:off x="346" y="2303"/>
              <a:ext cx="4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pearl</a:t>
              </a:r>
            </a:p>
          </p:txBody>
        </p:sp>
        <p:sp>
          <p:nvSpPr>
            <p:cNvPr id="441392" name="Text Box 48"/>
            <p:cNvSpPr txBox="1">
              <a:spLocks noChangeArrowheads="1"/>
            </p:cNvSpPr>
            <p:nvPr/>
          </p:nvSpPr>
          <p:spPr bwMode="auto">
            <a:xfrm>
              <a:off x="268" y="917"/>
              <a:ext cx="55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sender</a:t>
              </a:r>
            </a:p>
          </p:txBody>
        </p:sp>
      </p:grpSp>
      <p:grpSp>
        <p:nvGrpSpPr>
          <p:cNvPr id="8" name="Group 49"/>
          <p:cNvGrpSpPr>
            <a:grpSpLocks/>
          </p:cNvGrpSpPr>
          <p:nvPr/>
        </p:nvGrpSpPr>
        <p:grpSpPr bwMode="auto">
          <a:xfrm>
            <a:off x="7531100" y="1455738"/>
            <a:ext cx="1443038" cy="4402137"/>
            <a:chOff x="4744" y="917"/>
            <a:chExt cx="909" cy="2773"/>
          </a:xfrm>
        </p:grpSpPr>
        <p:sp>
          <p:nvSpPr>
            <p:cNvPr id="441394" name="Rectangle 50"/>
            <p:cNvSpPr>
              <a:spLocks noChangeArrowheads="1"/>
            </p:cNvSpPr>
            <p:nvPr/>
          </p:nvSpPr>
          <p:spPr bwMode="auto">
            <a:xfrm>
              <a:off x="4744" y="1204"/>
              <a:ext cx="909" cy="248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1395" name="Rectangle 51"/>
            <p:cNvSpPr>
              <a:spLocks noChangeArrowheads="1"/>
            </p:cNvSpPr>
            <p:nvPr/>
          </p:nvSpPr>
          <p:spPr bwMode="auto">
            <a:xfrm>
              <a:off x="4840" y="1538"/>
              <a:ext cx="717" cy="1817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1396" name="Text Box 52"/>
            <p:cNvSpPr txBox="1">
              <a:spLocks noChangeArrowheads="1"/>
            </p:cNvSpPr>
            <p:nvPr/>
          </p:nvSpPr>
          <p:spPr bwMode="auto">
            <a:xfrm>
              <a:off x="4983" y="1251"/>
              <a:ext cx="4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shell</a:t>
              </a:r>
            </a:p>
          </p:txBody>
        </p:sp>
        <p:sp>
          <p:nvSpPr>
            <p:cNvPr id="441397" name="Text Box 53"/>
            <p:cNvSpPr txBox="1">
              <a:spLocks noChangeArrowheads="1"/>
            </p:cNvSpPr>
            <p:nvPr/>
          </p:nvSpPr>
          <p:spPr bwMode="auto">
            <a:xfrm>
              <a:off x="4983" y="2303"/>
              <a:ext cx="4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pearl</a:t>
              </a:r>
            </a:p>
          </p:txBody>
        </p:sp>
        <p:sp>
          <p:nvSpPr>
            <p:cNvPr id="441398" name="Text Box 54"/>
            <p:cNvSpPr txBox="1">
              <a:spLocks noChangeArrowheads="1"/>
            </p:cNvSpPr>
            <p:nvPr/>
          </p:nvSpPr>
          <p:spPr bwMode="auto">
            <a:xfrm>
              <a:off x="4857" y="917"/>
              <a:ext cx="6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receiver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7037E-7 L 0.20278 -3.7037E-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413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3 0.00254 L 0.05278 0.00254 L 0.05347 -0.23612 L 0.19896 -0.23612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413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" y="-11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7037E-7 L 0.20278 -3.7037E-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413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7037E-7 L 0.20278 -3.7037E-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413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1383" grpId="0" animBg="1"/>
      <p:bldP spid="441384" grpId="0" animBg="1"/>
      <p:bldP spid="441385" grpId="0" animBg="1"/>
      <p:bldP spid="44138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/>
          <p:cNvSpPr>
            <a:spLocks noChangeArrowheads="1"/>
          </p:cNvSpPr>
          <p:nvPr/>
        </p:nvSpPr>
        <p:spPr bwMode="auto">
          <a:xfrm>
            <a:off x="5634038" y="2062163"/>
            <a:ext cx="1441450" cy="3567112"/>
          </a:xfrm>
          <a:prstGeom prst="rect">
            <a:avLst/>
          </a:prstGeom>
          <a:solidFill>
            <a:srgbClr val="9900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8355" name="Rectangle 3"/>
          <p:cNvSpPr>
            <a:spLocks noChangeArrowheads="1"/>
          </p:cNvSpPr>
          <p:nvPr/>
        </p:nvSpPr>
        <p:spPr bwMode="auto">
          <a:xfrm>
            <a:off x="3813175" y="2062163"/>
            <a:ext cx="1441450" cy="3567112"/>
          </a:xfrm>
          <a:prstGeom prst="rect">
            <a:avLst/>
          </a:prstGeom>
          <a:solidFill>
            <a:srgbClr val="9900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8356" name="Rectangle 4"/>
          <p:cNvSpPr>
            <a:spLocks noChangeArrowheads="1"/>
          </p:cNvSpPr>
          <p:nvPr/>
        </p:nvSpPr>
        <p:spPr bwMode="auto">
          <a:xfrm>
            <a:off x="1992313" y="2062163"/>
            <a:ext cx="1441450" cy="3567112"/>
          </a:xfrm>
          <a:prstGeom prst="rect">
            <a:avLst/>
          </a:prstGeom>
          <a:solidFill>
            <a:srgbClr val="9900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8357" name="AutoShape 5"/>
          <p:cNvSpPr>
            <a:spLocks noChangeArrowheads="1"/>
          </p:cNvSpPr>
          <p:nvPr/>
        </p:nvSpPr>
        <p:spPr bwMode="auto">
          <a:xfrm>
            <a:off x="1612900" y="2851150"/>
            <a:ext cx="985838" cy="303213"/>
          </a:xfrm>
          <a:prstGeom prst="rightArrow">
            <a:avLst>
              <a:gd name="adj1" fmla="val 50000"/>
              <a:gd name="adj2" fmla="val 81283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8358" name="AutoShape 6"/>
          <p:cNvSpPr>
            <a:spLocks noChangeArrowheads="1"/>
          </p:cNvSpPr>
          <p:nvPr/>
        </p:nvSpPr>
        <p:spPr bwMode="auto">
          <a:xfrm>
            <a:off x="2903538" y="2851150"/>
            <a:ext cx="1516062" cy="303213"/>
          </a:xfrm>
          <a:prstGeom prst="rightArrow">
            <a:avLst>
              <a:gd name="adj1" fmla="val 42407"/>
              <a:gd name="adj2" fmla="val 74861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8359" name="AutoShape 7"/>
          <p:cNvSpPr>
            <a:spLocks noChangeArrowheads="1"/>
          </p:cNvSpPr>
          <p:nvPr/>
        </p:nvSpPr>
        <p:spPr bwMode="auto">
          <a:xfrm>
            <a:off x="4725988" y="2851150"/>
            <a:ext cx="1516062" cy="303213"/>
          </a:xfrm>
          <a:prstGeom prst="rightArrow">
            <a:avLst>
              <a:gd name="adj1" fmla="val 42407"/>
              <a:gd name="adj2" fmla="val 74861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8360" name="AutoShape 8"/>
          <p:cNvSpPr>
            <a:spLocks noChangeArrowheads="1"/>
          </p:cNvSpPr>
          <p:nvPr/>
        </p:nvSpPr>
        <p:spPr bwMode="auto">
          <a:xfrm>
            <a:off x="6545263" y="2851150"/>
            <a:ext cx="984250" cy="303213"/>
          </a:xfrm>
          <a:prstGeom prst="rightArrow">
            <a:avLst>
              <a:gd name="adj1" fmla="val 42407"/>
              <a:gd name="adj2" fmla="val 48601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8361" name="Rectangle 9"/>
          <p:cNvSpPr>
            <a:spLocks noGrp="1" noChangeArrowheads="1"/>
          </p:cNvSpPr>
          <p:nvPr>
            <p:ph type="title"/>
          </p:nvPr>
        </p:nvSpPr>
        <p:spPr>
          <a:xfrm>
            <a:off x="457200" y="88900"/>
            <a:ext cx="8229600" cy="1143000"/>
          </a:xfrm>
        </p:spPr>
        <p:txBody>
          <a:bodyPr/>
          <a:lstStyle/>
          <a:p>
            <a:r>
              <a:rPr lang="en-US" sz="3200"/>
              <a:t>Carloni’s relay stations (double storage)</a:t>
            </a:r>
          </a:p>
        </p:txBody>
      </p:sp>
      <p:sp>
        <p:nvSpPr>
          <p:cNvPr id="228362" name="Rectangle 10"/>
          <p:cNvSpPr>
            <a:spLocks noChangeArrowheads="1"/>
          </p:cNvSpPr>
          <p:nvPr/>
        </p:nvSpPr>
        <p:spPr bwMode="auto">
          <a:xfrm>
            <a:off x="2598738" y="2441575"/>
            <a:ext cx="303212" cy="1138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8363" name="Rectangle 11"/>
          <p:cNvSpPr>
            <a:spLocks noChangeArrowheads="1"/>
          </p:cNvSpPr>
          <p:nvPr/>
        </p:nvSpPr>
        <p:spPr bwMode="auto">
          <a:xfrm>
            <a:off x="4421188" y="2441575"/>
            <a:ext cx="303212" cy="1138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8364" name="Rectangle 12"/>
          <p:cNvSpPr>
            <a:spLocks noChangeArrowheads="1"/>
          </p:cNvSpPr>
          <p:nvPr/>
        </p:nvSpPr>
        <p:spPr bwMode="auto">
          <a:xfrm>
            <a:off x="6243638" y="2441575"/>
            <a:ext cx="303212" cy="1138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2068513" y="2062163"/>
            <a:ext cx="4930775" cy="3554412"/>
            <a:chOff x="1303" y="1299"/>
            <a:chExt cx="3106" cy="2239"/>
          </a:xfrm>
        </p:grpSpPr>
        <p:grpSp>
          <p:nvGrpSpPr>
            <p:cNvPr id="3" name="Group 14"/>
            <p:cNvGrpSpPr>
              <a:grpSpLocks/>
            </p:cNvGrpSpPr>
            <p:nvPr/>
          </p:nvGrpSpPr>
          <p:grpSpPr bwMode="auto">
            <a:xfrm>
              <a:off x="1303" y="1921"/>
              <a:ext cx="3106" cy="1386"/>
              <a:chOff x="1303" y="1921"/>
              <a:chExt cx="3106" cy="1386"/>
            </a:xfrm>
          </p:grpSpPr>
          <p:grpSp>
            <p:nvGrpSpPr>
              <p:cNvPr id="4" name="Group 15"/>
              <p:cNvGrpSpPr>
                <a:grpSpLocks/>
              </p:cNvGrpSpPr>
              <p:nvPr/>
            </p:nvGrpSpPr>
            <p:grpSpPr bwMode="auto">
              <a:xfrm>
                <a:off x="1303" y="1921"/>
                <a:ext cx="812" cy="1099"/>
                <a:chOff x="1303" y="1921"/>
                <a:chExt cx="812" cy="1099"/>
              </a:xfrm>
            </p:grpSpPr>
            <p:sp>
              <p:nvSpPr>
                <p:cNvPr id="228368" name="AutoShape 16"/>
                <p:cNvSpPr>
                  <a:spLocks noChangeArrowheads="1"/>
                </p:cNvSpPr>
                <p:nvPr/>
              </p:nvSpPr>
              <p:spPr bwMode="auto">
                <a:xfrm>
                  <a:off x="1350" y="2829"/>
                  <a:ext cx="287" cy="191"/>
                </a:xfrm>
                <a:prstGeom prst="rightArrow">
                  <a:avLst>
                    <a:gd name="adj1" fmla="val 50000"/>
                    <a:gd name="adj2" fmla="val 37565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8369" name="Rectangle 17"/>
                <p:cNvSpPr>
                  <a:spLocks noChangeArrowheads="1"/>
                </p:cNvSpPr>
                <p:nvPr/>
              </p:nvSpPr>
              <p:spPr bwMode="auto">
                <a:xfrm>
                  <a:off x="1303" y="1921"/>
                  <a:ext cx="95" cy="105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8370" name="AutoShape 18"/>
                <p:cNvSpPr>
                  <a:spLocks noChangeArrowheads="1"/>
                </p:cNvSpPr>
                <p:nvPr/>
              </p:nvSpPr>
              <p:spPr bwMode="auto">
                <a:xfrm rot="-5400000">
                  <a:off x="1494" y="2351"/>
                  <a:ext cx="1052" cy="191"/>
                </a:xfrm>
                <a:prstGeom prst="rightArrow">
                  <a:avLst>
                    <a:gd name="adj1" fmla="val 50787"/>
                    <a:gd name="adj2" fmla="val 64411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8371" name="Rectangle 19"/>
                <p:cNvSpPr>
                  <a:spLocks noChangeArrowheads="1"/>
                </p:cNvSpPr>
                <p:nvPr/>
              </p:nvSpPr>
              <p:spPr bwMode="auto">
                <a:xfrm>
                  <a:off x="1828" y="2883"/>
                  <a:ext cx="239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28372" name="Rectangle 20"/>
              <p:cNvSpPr>
                <a:spLocks noChangeArrowheads="1"/>
              </p:cNvSpPr>
              <p:nvPr/>
            </p:nvSpPr>
            <p:spPr bwMode="auto">
              <a:xfrm>
                <a:off x="1637" y="2590"/>
                <a:ext cx="191" cy="71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5" name="Group 21"/>
              <p:cNvGrpSpPr>
                <a:grpSpLocks/>
              </p:cNvGrpSpPr>
              <p:nvPr/>
            </p:nvGrpSpPr>
            <p:grpSpPr bwMode="auto">
              <a:xfrm>
                <a:off x="2450" y="1921"/>
                <a:ext cx="812" cy="1099"/>
                <a:chOff x="1303" y="1921"/>
                <a:chExt cx="812" cy="1099"/>
              </a:xfrm>
            </p:grpSpPr>
            <p:sp>
              <p:nvSpPr>
                <p:cNvPr id="228374" name="AutoShape 22"/>
                <p:cNvSpPr>
                  <a:spLocks noChangeArrowheads="1"/>
                </p:cNvSpPr>
                <p:nvPr/>
              </p:nvSpPr>
              <p:spPr bwMode="auto">
                <a:xfrm>
                  <a:off x="1350" y="2829"/>
                  <a:ext cx="287" cy="191"/>
                </a:xfrm>
                <a:prstGeom prst="rightArrow">
                  <a:avLst>
                    <a:gd name="adj1" fmla="val 50000"/>
                    <a:gd name="adj2" fmla="val 37565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8375" name="Rectangle 23"/>
                <p:cNvSpPr>
                  <a:spLocks noChangeArrowheads="1"/>
                </p:cNvSpPr>
                <p:nvPr/>
              </p:nvSpPr>
              <p:spPr bwMode="auto">
                <a:xfrm>
                  <a:off x="1303" y="1921"/>
                  <a:ext cx="95" cy="105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8376" name="AutoShape 24"/>
                <p:cNvSpPr>
                  <a:spLocks noChangeArrowheads="1"/>
                </p:cNvSpPr>
                <p:nvPr/>
              </p:nvSpPr>
              <p:spPr bwMode="auto">
                <a:xfrm rot="-5400000">
                  <a:off x="1494" y="2351"/>
                  <a:ext cx="1052" cy="191"/>
                </a:xfrm>
                <a:prstGeom prst="rightArrow">
                  <a:avLst>
                    <a:gd name="adj1" fmla="val 50787"/>
                    <a:gd name="adj2" fmla="val 64411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8377" name="Rectangle 25"/>
                <p:cNvSpPr>
                  <a:spLocks noChangeArrowheads="1"/>
                </p:cNvSpPr>
                <p:nvPr/>
              </p:nvSpPr>
              <p:spPr bwMode="auto">
                <a:xfrm>
                  <a:off x="1828" y="2883"/>
                  <a:ext cx="239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" name="Group 26"/>
              <p:cNvGrpSpPr>
                <a:grpSpLocks/>
              </p:cNvGrpSpPr>
              <p:nvPr/>
            </p:nvGrpSpPr>
            <p:grpSpPr bwMode="auto">
              <a:xfrm>
                <a:off x="3597" y="1921"/>
                <a:ext cx="812" cy="1099"/>
                <a:chOff x="1303" y="1921"/>
                <a:chExt cx="812" cy="1099"/>
              </a:xfrm>
            </p:grpSpPr>
            <p:sp>
              <p:nvSpPr>
                <p:cNvPr id="228379" name="AutoShape 27"/>
                <p:cNvSpPr>
                  <a:spLocks noChangeArrowheads="1"/>
                </p:cNvSpPr>
                <p:nvPr/>
              </p:nvSpPr>
              <p:spPr bwMode="auto">
                <a:xfrm>
                  <a:off x="1350" y="2829"/>
                  <a:ext cx="287" cy="191"/>
                </a:xfrm>
                <a:prstGeom prst="rightArrow">
                  <a:avLst>
                    <a:gd name="adj1" fmla="val 50000"/>
                    <a:gd name="adj2" fmla="val 37565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8380" name="Rectangle 28"/>
                <p:cNvSpPr>
                  <a:spLocks noChangeArrowheads="1"/>
                </p:cNvSpPr>
                <p:nvPr/>
              </p:nvSpPr>
              <p:spPr bwMode="auto">
                <a:xfrm>
                  <a:off x="1303" y="1921"/>
                  <a:ext cx="95" cy="1052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8381" name="AutoShape 29"/>
                <p:cNvSpPr>
                  <a:spLocks noChangeArrowheads="1"/>
                </p:cNvSpPr>
                <p:nvPr/>
              </p:nvSpPr>
              <p:spPr bwMode="auto">
                <a:xfrm rot="-5400000">
                  <a:off x="1494" y="2351"/>
                  <a:ext cx="1052" cy="191"/>
                </a:xfrm>
                <a:prstGeom prst="rightArrow">
                  <a:avLst>
                    <a:gd name="adj1" fmla="val 50787"/>
                    <a:gd name="adj2" fmla="val 64411"/>
                  </a:avLst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8382" name="Rectangle 30"/>
                <p:cNvSpPr>
                  <a:spLocks noChangeArrowheads="1"/>
                </p:cNvSpPr>
                <p:nvPr/>
              </p:nvSpPr>
              <p:spPr bwMode="auto">
                <a:xfrm>
                  <a:off x="1828" y="2883"/>
                  <a:ext cx="239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28383" name="Rectangle 31"/>
              <p:cNvSpPr>
                <a:spLocks noChangeArrowheads="1"/>
              </p:cNvSpPr>
              <p:nvPr/>
            </p:nvSpPr>
            <p:spPr bwMode="auto">
              <a:xfrm>
                <a:off x="3933" y="2590"/>
                <a:ext cx="191" cy="71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8384" name="Rectangle 32"/>
              <p:cNvSpPr>
                <a:spLocks noChangeArrowheads="1"/>
              </p:cNvSpPr>
              <p:nvPr/>
            </p:nvSpPr>
            <p:spPr bwMode="auto">
              <a:xfrm>
                <a:off x="2785" y="2590"/>
                <a:ext cx="191" cy="71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28385" name="Text Box 33"/>
            <p:cNvSpPr txBox="1">
              <a:spLocks noChangeArrowheads="1"/>
            </p:cNvSpPr>
            <p:nvPr/>
          </p:nvSpPr>
          <p:spPr bwMode="auto">
            <a:xfrm>
              <a:off x="1511" y="1299"/>
              <a:ext cx="4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main</a:t>
              </a:r>
            </a:p>
          </p:txBody>
        </p:sp>
        <p:sp>
          <p:nvSpPr>
            <p:cNvPr id="228386" name="Text Box 34"/>
            <p:cNvSpPr txBox="1">
              <a:spLocks noChangeArrowheads="1"/>
            </p:cNvSpPr>
            <p:nvPr/>
          </p:nvSpPr>
          <p:spPr bwMode="auto">
            <a:xfrm>
              <a:off x="2661" y="1299"/>
              <a:ext cx="4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main</a:t>
              </a:r>
            </a:p>
          </p:txBody>
        </p:sp>
        <p:sp>
          <p:nvSpPr>
            <p:cNvPr id="228387" name="Text Box 35"/>
            <p:cNvSpPr txBox="1">
              <a:spLocks noChangeArrowheads="1"/>
            </p:cNvSpPr>
            <p:nvPr/>
          </p:nvSpPr>
          <p:spPr bwMode="auto">
            <a:xfrm>
              <a:off x="3805" y="1299"/>
              <a:ext cx="4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main</a:t>
              </a:r>
            </a:p>
          </p:txBody>
        </p:sp>
        <p:sp>
          <p:nvSpPr>
            <p:cNvPr id="228388" name="Text Box 36"/>
            <p:cNvSpPr txBox="1">
              <a:spLocks noChangeArrowheads="1"/>
            </p:cNvSpPr>
            <p:nvPr/>
          </p:nvSpPr>
          <p:spPr bwMode="auto">
            <a:xfrm>
              <a:off x="1553" y="3307"/>
              <a:ext cx="34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aux</a:t>
              </a:r>
            </a:p>
          </p:txBody>
        </p:sp>
        <p:sp>
          <p:nvSpPr>
            <p:cNvPr id="228389" name="Text Box 37"/>
            <p:cNvSpPr txBox="1">
              <a:spLocks noChangeArrowheads="1"/>
            </p:cNvSpPr>
            <p:nvPr/>
          </p:nvSpPr>
          <p:spPr bwMode="auto">
            <a:xfrm>
              <a:off x="2699" y="3307"/>
              <a:ext cx="34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aux</a:t>
              </a:r>
            </a:p>
          </p:txBody>
        </p:sp>
        <p:sp>
          <p:nvSpPr>
            <p:cNvPr id="228390" name="Text Box 38"/>
            <p:cNvSpPr txBox="1">
              <a:spLocks noChangeArrowheads="1"/>
            </p:cNvSpPr>
            <p:nvPr/>
          </p:nvSpPr>
          <p:spPr bwMode="auto">
            <a:xfrm>
              <a:off x="3845" y="3307"/>
              <a:ext cx="34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aux</a:t>
              </a:r>
            </a:p>
          </p:txBody>
        </p:sp>
      </p:grpSp>
      <p:sp>
        <p:nvSpPr>
          <p:cNvPr id="228391" name="Oval 39"/>
          <p:cNvSpPr>
            <a:spLocks noChangeArrowheads="1"/>
          </p:cNvSpPr>
          <p:nvPr/>
        </p:nvSpPr>
        <p:spPr bwMode="auto">
          <a:xfrm>
            <a:off x="2627313" y="2897188"/>
            <a:ext cx="227012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8392" name="Oval 40"/>
          <p:cNvSpPr>
            <a:spLocks noChangeArrowheads="1"/>
          </p:cNvSpPr>
          <p:nvPr/>
        </p:nvSpPr>
        <p:spPr bwMode="auto">
          <a:xfrm>
            <a:off x="4451350" y="2897188"/>
            <a:ext cx="227013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8393" name="Oval 41"/>
          <p:cNvSpPr>
            <a:spLocks noChangeArrowheads="1"/>
          </p:cNvSpPr>
          <p:nvPr/>
        </p:nvSpPr>
        <p:spPr bwMode="auto">
          <a:xfrm>
            <a:off x="6275388" y="2897188"/>
            <a:ext cx="227012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" name="Group 42"/>
          <p:cNvGrpSpPr>
            <a:grpSpLocks/>
          </p:cNvGrpSpPr>
          <p:nvPr/>
        </p:nvGrpSpPr>
        <p:grpSpPr bwMode="auto">
          <a:xfrm>
            <a:off x="7531100" y="1455738"/>
            <a:ext cx="1443038" cy="4402137"/>
            <a:chOff x="4744" y="917"/>
            <a:chExt cx="909" cy="2773"/>
          </a:xfrm>
        </p:grpSpPr>
        <p:sp>
          <p:nvSpPr>
            <p:cNvPr id="228395" name="Rectangle 43"/>
            <p:cNvSpPr>
              <a:spLocks noChangeArrowheads="1"/>
            </p:cNvSpPr>
            <p:nvPr/>
          </p:nvSpPr>
          <p:spPr bwMode="auto">
            <a:xfrm>
              <a:off x="4744" y="1204"/>
              <a:ext cx="909" cy="248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8396" name="Rectangle 44"/>
            <p:cNvSpPr>
              <a:spLocks noChangeArrowheads="1"/>
            </p:cNvSpPr>
            <p:nvPr/>
          </p:nvSpPr>
          <p:spPr bwMode="auto">
            <a:xfrm>
              <a:off x="4840" y="1538"/>
              <a:ext cx="717" cy="1817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8397" name="Text Box 45"/>
            <p:cNvSpPr txBox="1">
              <a:spLocks noChangeArrowheads="1"/>
            </p:cNvSpPr>
            <p:nvPr/>
          </p:nvSpPr>
          <p:spPr bwMode="auto">
            <a:xfrm>
              <a:off x="4983" y="1251"/>
              <a:ext cx="4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shell</a:t>
              </a:r>
            </a:p>
          </p:txBody>
        </p:sp>
        <p:sp>
          <p:nvSpPr>
            <p:cNvPr id="228398" name="Text Box 46"/>
            <p:cNvSpPr txBox="1">
              <a:spLocks noChangeArrowheads="1"/>
            </p:cNvSpPr>
            <p:nvPr/>
          </p:nvSpPr>
          <p:spPr bwMode="auto">
            <a:xfrm>
              <a:off x="4983" y="2303"/>
              <a:ext cx="4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pearl</a:t>
              </a:r>
            </a:p>
          </p:txBody>
        </p:sp>
        <p:sp>
          <p:nvSpPr>
            <p:cNvPr id="228399" name="Text Box 47"/>
            <p:cNvSpPr txBox="1">
              <a:spLocks noChangeArrowheads="1"/>
            </p:cNvSpPr>
            <p:nvPr/>
          </p:nvSpPr>
          <p:spPr bwMode="auto">
            <a:xfrm>
              <a:off x="4857" y="917"/>
              <a:ext cx="6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receiver</a:t>
              </a:r>
            </a:p>
          </p:txBody>
        </p:sp>
      </p:grpSp>
      <p:sp>
        <p:nvSpPr>
          <p:cNvPr id="228400" name="Oval 48"/>
          <p:cNvSpPr>
            <a:spLocks noChangeArrowheads="1"/>
          </p:cNvSpPr>
          <p:nvPr/>
        </p:nvSpPr>
        <p:spPr bwMode="auto">
          <a:xfrm>
            <a:off x="788988" y="2897188"/>
            <a:ext cx="227012" cy="2286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8" name="Group 49"/>
          <p:cNvGrpSpPr>
            <a:grpSpLocks/>
          </p:cNvGrpSpPr>
          <p:nvPr/>
        </p:nvGrpSpPr>
        <p:grpSpPr bwMode="auto">
          <a:xfrm>
            <a:off x="169863" y="1455738"/>
            <a:ext cx="1443037" cy="4402137"/>
            <a:chOff x="107" y="917"/>
            <a:chExt cx="909" cy="2773"/>
          </a:xfrm>
        </p:grpSpPr>
        <p:sp>
          <p:nvSpPr>
            <p:cNvPr id="228402" name="Rectangle 50"/>
            <p:cNvSpPr>
              <a:spLocks noChangeArrowheads="1"/>
            </p:cNvSpPr>
            <p:nvPr/>
          </p:nvSpPr>
          <p:spPr bwMode="auto">
            <a:xfrm>
              <a:off x="107" y="1204"/>
              <a:ext cx="909" cy="248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8403" name="Rectangle 51"/>
            <p:cNvSpPr>
              <a:spLocks noChangeArrowheads="1"/>
            </p:cNvSpPr>
            <p:nvPr/>
          </p:nvSpPr>
          <p:spPr bwMode="auto">
            <a:xfrm>
              <a:off x="203" y="1538"/>
              <a:ext cx="717" cy="1817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8404" name="Text Box 52"/>
            <p:cNvSpPr txBox="1">
              <a:spLocks noChangeArrowheads="1"/>
            </p:cNvSpPr>
            <p:nvPr/>
          </p:nvSpPr>
          <p:spPr bwMode="auto">
            <a:xfrm>
              <a:off x="346" y="1251"/>
              <a:ext cx="4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shell</a:t>
              </a:r>
            </a:p>
          </p:txBody>
        </p:sp>
        <p:sp>
          <p:nvSpPr>
            <p:cNvPr id="228405" name="Text Box 53"/>
            <p:cNvSpPr txBox="1">
              <a:spLocks noChangeArrowheads="1"/>
            </p:cNvSpPr>
            <p:nvPr/>
          </p:nvSpPr>
          <p:spPr bwMode="auto">
            <a:xfrm>
              <a:off x="346" y="2303"/>
              <a:ext cx="4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pearl</a:t>
              </a:r>
            </a:p>
          </p:txBody>
        </p:sp>
        <p:sp>
          <p:nvSpPr>
            <p:cNvPr id="228406" name="Text Box 54"/>
            <p:cNvSpPr txBox="1">
              <a:spLocks noChangeArrowheads="1"/>
            </p:cNvSpPr>
            <p:nvPr/>
          </p:nvSpPr>
          <p:spPr bwMode="auto">
            <a:xfrm>
              <a:off x="268" y="917"/>
              <a:ext cx="55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/>
                <a:t>sender</a:t>
              </a:r>
            </a:p>
          </p:txBody>
        </p:sp>
      </p:grpSp>
      <p:sp>
        <p:nvSpPr>
          <p:cNvPr id="228407" name="Text Box 55"/>
          <p:cNvSpPr txBox="1">
            <a:spLocks noChangeArrowheads="1"/>
          </p:cNvSpPr>
          <p:nvPr/>
        </p:nvSpPr>
        <p:spPr bwMode="auto">
          <a:xfrm>
            <a:off x="2757488" y="5662613"/>
            <a:ext cx="35750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US" sz="2000"/>
              <a:t> Handshakes with short wires</a:t>
            </a:r>
          </a:p>
          <a:p>
            <a:pPr>
              <a:buFontTx/>
              <a:buChar char="•"/>
            </a:pPr>
            <a:r>
              <a:rPr lang="en-US" sz="2000"/>
              <a:t> Double storage required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3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7037E-7 L 0.20278 -3.7037E-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283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repeatCount="3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3 -3.7037E-7 L 0.20174 0.0009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283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repeatCount="3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7037E-7 L 0.20278 -3.7037E-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283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repeatCount="300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E-6 -3.7037E-7 L 0.20278 -3.7037E-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284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8391" grpId="0" animBg="1"/>
      <p:bldP spid="228392" grpId="0" animBg="1"/>
      <p:bldP spid="228393" grpId="0" animBg="1"/>
      <p:bldP spid="228400" grpId="0" animBg="1"/>
      <p:bldP spid="22840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Flip-flops vs. latches</a:t>
            </a:r>
          </a:p>
        </p:txBody>
      </p:sp>
      <p:sp>
        <p:nvSpPr>
          <p:cNvPr id="236547" name="Rectangle 3"/>
          <p:cNvSpPr>
            <a:spLocks noChangeArrowheads="1"/>
          </p:cNvSpPr>
          <p:nvPr/>
        </p:nvSpPr>
        <p:spPr bwMode="auto">
          <a:xfrm>
            <a:off x="169863" y="1911350"/>
            <a:ext cx="1443037" cy="3946525"/>
          </a:xfrm>
          <a:prstGeom prst="rect">
            <a:avLst/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548" name="Text Box 4"/>
          <p:cNvSpPr txBox="1">
            <a:spLocks noChangeArrowheads="1"/>
          </p:cNvSpPr>
          <p:nvPr/>
        </p:nvSpPr>
        <p:spPr bwMode="auto">
          <a:xfrm>
            <a:off x="425450" y="1455738"/>
            <a:ext cx="882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sender</a:t>
            </a:r>
          </a:p>
        </p:txBody>
      </p:sp>
      <p:sp>
        <p:nvSpPr>
          <p:cNvPr id="236549" name="Rectangle 5"/>
          <p:cNvSpPr>
            <a:spLocks noChangeArrowheads="1"/>
          </p:cNvSpPr>
          <p:nvPr/>
        </p:nvSpPr>
        <p:spPr bwMode="auto">
          <a:xfrm>
            <a:off x="7531100" y="1911350"/>
            <a:ext cx="1443038" cy="3946525"/>
          </a:xfrm>
          <a:prstGeom prst="rect">
            <a:avLst/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550" name="Text Box 6"/>
          <p:cNvSpPr txBox="1">
            <a:spLocks noChangeArrowheads="1"/>
          </p:cNvSpPr>
          <p:nvPr/>
        </p:nvSpPr>
        <p:spPr bwMode="auto">
          <a:xfrm>
            <a:off x="7710488" y="1455738"/>
            <a:ext cx="996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receiver</a:t>
            </a:r>
          </a:p>
        </p:txBody>
      </p:sp>
      <p:sp>
        <p:nvSpPr>
          <p:cNvPr id="236551" name="AutoShape 7"/>
          <p:cNvSpPr>
            <a:spLocks noChangeArrowheads="1"/>
          </p:cNvSpPr>
          <p:nvPr/>
        </p:nvSpPr>
        <p:spPr bwMode="auto">
          <a:xfrm>
            <a:off x="1612900" y="2897188"/>
            <a:ext cx="5918200" cy="379412"/>
          </a:xfrm>
          <a:prstGeom prst="rightArrow">
            <a:avLst>
              <a:gd name="adj1" fmla="val 49787"/>
              <a:gd name="adj2" fmla="val 6066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552" name="Rectangle 8"/>
          <p:cNvSpPr>
            <a:spLocks noChangeArrowheads="1"/>
          </p:cNvSpPr>
          <p:nvPr/>
        </p:nvSpPr>
        <p:spPr bwMode="auto">
          <a:xfrm>
            <a:off x="2825750" y="2214563"/>
            <a:ext cx="758825" cy="17462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558" name="Oval 14"/>
          <p:cNvSpPr>
            <a:spLocks noChangeArrowheads="1"/>
          </p:cNvSpPr>
          <p:nvPr/>
        </p:nvSpPr>
        <p:spPr bwMode="auto">
          <a:xfrm>
            <a:off x="3092450" y="2973388"/>
            <a:ext cx="228600" cy="2270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559" name="Rectangle 15"/>
          <p:cNvSpPr>
            <a:spLocks noChangeArrowheads="1"/>
          </p:cNvSpPr>
          <p:nvPr/>
        </p:nvSpPr>
        <p:spPr bwMode="auto">
          <a:xfrm>
            <a:off x="5407025" y="2214563"/>
            <a:ext cx="758825" cy="17462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560" name="Oval 16"/>
          <p:cNvSpPr>
            <a:spLocks noChangeArrowheads="1"/>
          </p:cNvSpPr>
          <p:nvPr/>
        </p:nvSpPr>
        <p:spPr bwMode="auto">
          <a:xfrm>
            <a:off x="5681663" y="2973388"/>
            <a:ext cx="228600" cy="2270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6561" name="Line 17"/>
          <p:cNvSpPr>
            <a:spLocks noChangeShapeType="1"/>
          </p:cNvSpPr>
          <p:nvPr/>
        </p:nvSpPr>
        <p:spPr bwMode="auto">
          <a:xfrm>
            <a:off x="3205163" y="4340225"/>
            <a:ext cx="265747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6562" name="Text Box 18"/>
          <p:cNvSpPr txBox="1">
            <a:spLocks noChangeArrowheads="1"/>
          </p:cNvSpPr>
          <p:nvPr/>
        </p:nvSpPr>
        <p:spPr bwMode="auto">
          <a:xfrm>
            <a:off x="3925888" y="4414838"/>
            <a:ext cx="12922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/>
              <a:t>1 cycle</a:t>
            </a:r>
          </a:p>
        </p:txBody>
      </p:sp>
      <p:sp>
        <p:nvSpPr>
          <p:cNvPr id="236563" name="Text Box 19"/>
          <p:cNvSpPr txBox="1">
            <a:spLocks noChangeArrowheads="1"/>
          </p:cNvSpPr>
          <p:nvPr/>
        </p:nvSpPr>
        <p:spPr bwMode="auto">
          <a:xfrm>
            <a:off x="2901950" y="1682750"/>
            <a:ext cx="6191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/>
              <a:t>FF</a:t>
            </a:r>
          </a:p>
        </p:txBody>
      </p:sp>
      <p:sp>
        <p:nvSpPr>
          <p:cNvPr id="236564" name="Text Box 20"/>
          <p:cNvSpPr txBox="1">
            <a:spLocks noChangeArrowheads="1"/>
          </p:cNvSpPr>
          <p:nvPr/>
        </p:nvSpPr>
        <p:spPr bwMode="auto">
          <a:xfrm>
            <a:off x="5470525" y="1682750"/>
            <a:ext cx="6191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/>
              <a:t>FF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Flip-flops vs. latches</a:t>
            </a:r>
          </a:p>
        </p:txBody>
      </p:sp>
      <p:sp>
        <p:nvSpPr>
          <p:cNvPr id="237572" name="Text Box 4"/>
          <p:cNvSpPr txBox="1">
            <a:spLocks noChangeArrowheads="1"/>
          </p:cNvSpPr>
          <p:nvPr/>
        </p:nvSpPr>
        <p:spPr bwMode="auto">
          <a:xfrm>
            <a:off x="425450" y="1455738"/>
            <a:ext cx="882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sender</a:t>
            </a:r>
          </a:p>
        </p:txBody>
      </p:sp>
      <p:sp>
        <p:nvSpPr>
          <p:cNvPr id="237574" name="Text Box 6"/>
          <p:cNvSpPr txBox="1">
            <a:spLocks noChangeArrowheads="1"/>
          </p:cNvSpPr>
          <p:nvPr/>
        </p:nvSpPr>
        <p:spPr bwMode="auto">
          <a:xfrm>
            <a:off x="7710488" y="1455738"/>
            <a:ext cx="996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receiver</a:t>
            </a:r>
          </a:p>
        </p:txBody>
      </p:sp>
      <p:sp>
        <p:nvSpPr>
          <p:cNvPr id="237575" name="AutoShape 7"/>
          <p:cNvSpPr>
            <a:spLocks noChangeArrowheads="1"/>
          </p:cNvSpPr>
          <p:nvPr/>
        </p:nvSpPr>
        <p:spPr bwMode="auto">
          <a:xfrm>
            <a:off x="1612900" y="2897188"/>
            <a:ext cx="5918200" cy="379412"/>
          </a:xfrm>
          <a:prstGeom prst="rightArrow">
            <a:avLst>
              <a:gd name="adj1" fmla="val 49787"/>
              <a:gd name="adj2" fmla="val 6066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576" name="Rectangle 8"/>
          <p:cNvSpPr>
            <a:spLocks noChangeArrowheads="1"/>
          </p:cNvSpPr>
          <p:nvPr/>
        </p:nvSpPr>
        <p:spPr bwMode="auto">
          <a:xfrm>
            <a:off x="2825750" y="2214563"/>
            <a:ext cx="379413" cy="174625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578" name="Rectangle 10"/>
          <p:cNvSpPr>
            <a:spLocks noChangeArrowheads="1"/>
          </p:cNvSpPr>
          <p:nvPr/>
        </p:nvSpPr>
        <p:spPr bwMode="auto">
          <a:xfrm>
            <a:off x="5407025" y="2214563"/>
            <a:ext cx="379413" cy="174625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580" name="Rectangle 12"/>
          <p:cNvSpPr>
            <a:spLocks noChangeArrowheads="1"/>
          </p:cNvSpPr>
          <p:nvPr/>
        </p:nvSpPr>
        <p:spPr bwMode="auto">
          <a:xfrm>
            <a:off x="3205163" y="2214563"/>
            <a:ext cx="379412" cy="17462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577" name="Oval 9"/>
          <p:cNvSpPr>
            <a:spLocks noChangeArrowheads="1"/>
          </p:cNvSpPr>
          <p:nvPr/>
        </p:nvSpPr>
        <p:spPr bwMode="auto">
          <a:xfrm>
            <a:off x="3281363" y="2973388"/>
            <a:ext cx="228600" cy="2270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581" name="Rectangle 13"/>
          <p:cNvSpPr>
            <a:spLocks noChangeArrowheads="1"/>
          </p:cNvSpPr>
          <p:nvPr/>
        </p:nvSpPr>
        <p:spPr bwMode="auto">
          <a:xfrm>
            <a:off x="5786438" y="2214563"/>
            <a:ext cx="379412" cy="17462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582" name="Line 14"/>
          <p:cNvSpPr>
            <a:spLocks noChangeShapeType="1"/>
          </p:cNvSpPr>
          <p:nvPr/>
        </p:nvSpPr>
        <p:spPr bwMode="auto">
          <a:xfrm>
            <a:off x="3205163" y="4340225"/>
            <a:ext cx="265747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7583" name="Text Box 15"/>
          <p:cNvSpPr txBox="1">
            <a:spLocks noChangeArrowheads="1"/>
          </p:cNvSpPr>
          <p:nvPr/>
        </p:nvSpPr>
        <p:spPr bwMode="auto">
          <a:xfrm>
            <a:off x="3925888" y="4414838"/>
            <a:ext cx="12922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/>
              <a:t>1 cycle</a:t>
            </a:r>
          </a:p>
        </p:txBody>
      </p:sp>
      <p:sp>
        <p:nvSpPr>
          <p:cNvPr id="237584" name="Text Box 16"/>
          <p:cNvSpPr txBox="1">
            <a:spLocks noChangeArrowheads="1"/>
          </p:cNvSpPr>
          <p:nvPr/>
        </p:nvSpPr>
        <p:spPr bwMode="auto">
          <a:xfrm>
            <a:off x="2825750" y="1682750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H</a:t>
            </a:r>
          </a:p>
        </p:txBody>
      </p:sp>
      <p:sp>
        <p:nvSpPr>
          <p:cNvPr id="237585" name="Text Box 17"/>
          <p:cNvSpPr txBox="1">
            <a:spLocks noChangeArrowheads="1"/>
          </p:cNvSpPr>
          <p:nvPr/>
        </p:nvSpPr>
        <p:spPr bwMode="auto">
          <a:xfrm>
            <a:off x="3181350" y="1682750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L</a:t>
            </a:r>
          </a:p>
        </p:txBody>
      </p:sp>
      <p:sp>
        <p:nvSpPr>
          <p:cNvPr id="237586" name="Text Box 18"/>
          <p:cNvSpPr txBox="1">
            <a:spLocks noChangeArrowheads="1"/>
          </p:cNvSpPr>
          <p:nvPr/>
        </p:nvSpPr>
        <p:spPr bwMode="auto">
          <a:xfrm>
            <a:off x="5380038" y="1682750"/>
            <a:ext cx="404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H</a:t>
            </a:r>
          </a:p>
        </p:txBody>
      </p:sp>
      <p:sp>
        <p:nvSpPr>
          <p:cNvPr id="237587" name="Text Box 19"/>
          <p:cNvSpPr txBox="1">
            <a:spLocks noChangeArrowheads="1"/>
          </p:cNvSpPr>
          <p:nvPr/>
        </p:nvSpPr>
        <p:spPr bwMode="auto">
          <a:xfrm>
            <a:off x="5735638" y="1682750"/>
            <a:ext cx="354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L</a:t>
            </a:r>
          </a:p>
        </p:txBody>
      </p:sp>
      <p:sp>
        <p:nvSpPr>
          <p:cNvPr id="237591" name="Oval 23"/>
          <p:cNvSpPr>
            <a:spLocks noChangeArrowheads="1"/>
          </p:cNvSpPr>
          <p:nvPr/>
        </p:nvSpPr>
        <p:spPr bwMode="auto">
          <a:xfrm>
            <a:off x="5880100" y="2968625"/>
            <a:ext cx="228600" cy="2270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592" name="Oval 24"/>
          <p:cNvSpPr>
            <a:spLocks noChangeArrowheads="1"/>
          </p:cNvSpPr>
          <p:nvPr/>
        </p:nvSpPr>
        <p:spPr bwMode="auto">
          <a:xfrm>
            <a:off x="693738" y="2968625"/>
            <a:ext cx="228600" cy="2270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571" name="Rectangle 3"/>
          <p:cNvSpPr>
            <a:spLocks noChangeArrowheads="1"/>
          </p:cNvSpPr>
          <p:nvPr/>
        </p:nvSpPr>
        <p:spPr bwMode="auto">
          <a:xfrm>
            <a:off x="169863" y="1911350"/>
            <a:ext cx="1443037" cy="3946525"/>
          </a:xfrm>
          <a:prstGeom prst="rect">
            <a:avLst/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573" name="Rectangle 5"/>
          <p:cNvSpPr>
            <a:spLocks noChangeArrowheads="1"/>
          </p:cNvSpPr>
          <p:nvPr/>
        </p:nvSpPr>
        <p:spPr bwMode="auto">
          <a:xfrm>
            <a:off x="7531100" y="1911350"/>
            <a:ext cx="1443038" cy="3946525"/>
          </a:xfrm>
          <a:prstGeom prst="rect">
            <a:avLst/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Flip-flops vs. latches</a:t>
            </a:r>
          </a:p>
        </p:txBody>
      </p:sp>
      <p:sp>
        <p:nvSpPr>
          <p:cNvPr id="262147" name="Text Box 3"/>
          <p:cNvSpPr txBox="1">
            <a:spLocks noChangeArrowheads="1"/>
          </p:cNvSpPr>
          <p:nvPr/>
        </p:nvSpPr>
        <p:spPr bwMode="auto">
          <a:xfrm>
            <a:off x="425450" y="1455738"/>
            <a:ext cx="882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sender</a:t>
            </a:r>
          </a:p>
        </p:txBody>
      </p:sp>
      <p:sp>
        <p:nvSpPr>
          <p:cNvPr id="262148" name="Text Box 4"/>
          <p:cNvSpPr txBox="1">
            <a:spLocks noChangeArrowheads="1"/>
          </p:cNvSpPr>
          <p:nvPr/>
        </p:nvSpPr>
        <p:spPr bwMode="auto">
          <a:xfrm>
            <a:off x="7710488" y="1455738"/>
            <a:ext cx="996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receiver</a:t>
            </a:r>
          </a:p>
        </p:txBody>
      </p:sp>
      <p:sp>
        <p:nvSpPr>
          <p:cNvPr id="262149" name="AutoShape 5"/>
          <p:cNvSpPr>
            <a:spLocks noChangeArrowheads="1"/>
          </p:cNvSpPr>
          <p:nvPr/>
        </p:nvSpPr>
        <p:spPr bwMode="auto">
          <a:xfrm>
            <a:off x="1612900" y="2897188"/>
            <a:ext cx="5918200" cy="379412"/>
          </a:xfrm>
          <a:prstGeom prst="rightArrow">
            <a:avLst>
              <a:gd name="adj1" fmla="val 49787"/>
              <a:gd name="adj2" fmla="val 6066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2150" name="Rectangle 6"/>
          <p:cNvSpPr>
            <a:spLocks noChangeArrowheads="1"/>
          </p:cNvSpPr>
          <p:nvPr/>
        </p:nvSpPr>
        <p:spPr bwMode="auto">
          <a:xfrm>
            <a:off x="2825750" y="2214563"/>
            <a:ext cx="379413" cy="174625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2151" name="Rectangle 7"/>
          <p:cNvSpPr>
            <a:spLocks noChangeArrowheads="1"/>
          </p:cNvSpPr>
          <p:nvPr/>
        </p:nvSpPr>
        <p:spPr bwMode="auto">
          <a:xfrm>
            <a:off x="5407025" y="2214563"/>
            <a:ext cx="379413" cy="174625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2152" name="Rectangle 8"/>
          <p:cNvSpPr>
            <a:spLocks noChangeArrowheads="1"/>
          </p:cNvSpPr>
          <p:nvPr/>
        </p:nvSpPr>
        <p:spPr bwMode="auto">
          <a:xfrm>
            <a:off x="3205163" y="2214563"/>
            <a:ext cx="379412" cy="17462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2153" name="Oval 9"/>
          <p:cNvSpPr>
            <a:spLocks noChangeArrowheads="1"/>
          </p:cNvSpPr>
          <p:nvPr/>
        </p:nvSpPr>
        <p:spPr bwMode="auto">
          <a:xfrm>
            <a:off x="3281363" y="2973388"/>
            <a:ext cx="228600" cy="2270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2154" name="Rectangle 10"/>
          <p:cNvSpPr>
            <a:spLocks noChangeArrowheads="1"/>
          </p:cNvSpPr>
          <p:nvPr/>
        </p:nvSpPr>
        <p:spPr bwMode="auto">
          <a:xfrm>
            <a:off x="5786438" y="2214563"/>
            <a:ext cx="379412" cy="17462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2155" name="Line 11"/>
          <p:cNvSpPr>
            <a:spLocks noChangeShapeType="1"/>
          </p:cNvSpPr>
          <p:nvPr/>
        </p:nvSpPr>
        <p:spPr bwMode="auto">
          <a:xfrm>
            <a:off x="3205163" y="4340225"/>
            <a:ext cx="265747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2156" name="Text Box 12"/>
          <p:cNvSpPr txBox="1">
            <a:spLocks noChangeArrowheads="1"/>
          </p:cNvSpPr>
          <p:nvPr/>
        </p:nvSpPr>
        <p:spPr bwMode="auto">
          <a:xfrm>
            <a:off x="3925888" y="4414838"/>
            <a:ext cx="12922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/>
              <a:t>1 cycle</a:t>
            </a:r>
          </a:p>
        </p:txBody>
      </p:sp>
      <p:sp>
        <p:nvSpPr>
          <p:cNvPr id="262157" name="Text Box 13"/>
          <p:cNvSpPr txBox="1">
            <a:spLocks noChangeArrowheads="1"/>
          </p:cNvSpPr>
          <p:nvPr/>
        </p:nvSpPr>
        <p:spPr bwMode="auto">
          <a:xfrm>
            <a:off x="2825750" y="1682750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H</a:t>
            </a:r>
          </a:p>
        </p:txBody>
      </p:sp>
      <p:sp>
        <p:nvSpPr>
          <p:cNvPr id="262158" name="Text Box 14"/>
          <p:cNvSpPr txBox="1">
            <a:spLocks noChangeArrowheads="1"/>
          </p:cNvSpPr>
          <p:nvPr/>
        </p:nvSpPr>
        <p:spPr bwMode="auto">
          <a:xfrm>
            <a:off x="3181350" y="1682750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L</a:t>
            </a:r>
          </a:p>
        </p:txBody>
      </p:sp>
      <p:sp>
        <p:nvSpPr>
          <p:cNvPr id="262159" name="Text Box 15"/>
          <p:cNvSpPr txBox="1">
            <a:spLocks noChangeArrowheads="1"/>
          </p:cNvSpPr>
          <p:nvPr/>
        </p:nvSpPr>
        <p:spPr bwMode="auto">
          <a:xfrm>
            <a:off x="5380038" y="1682750"/>
            <a:ext cx="404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H</a:t>
            </a:r>
          </a:p>
        </p:txBody>
      </p:sp>
      <p:sp>
        <p:nvSpPr>
          <p:cNvPr id="262160" name="Text Box 16"/>
          <p:cNvSpPr txBox="1">
            <a:spLocks noChangeArrowheads="1"/>
          </p:cNvSpPr>
          <p:nvPr/>
        </p:nvSpPr>
        <p:spPr bwMode="auto">
          <a:xfrm>
            <a:off x="5735638" y="1682750"/>
            <a:ext cx="354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L</a:t>
            </a:r>
          </a:p>
        </p:txBody>
      </p:sp>
      <p:sp>
        <p:nvSpPr>
          <p:cNvPr id="262161" name="Oval 17"/>
          <p:cNvSpPr>
            <a:spLocks noChangeArrowheads="1"/>
          </p:cNvSpPr>
          <p:nvPr/>
        </p:nvSpPr>
        <p:spPr bwMode="auto">
          <a:xfrm>
            <a:off x="5880100" y="2968625"/>
            <a:ext cx="228600" cy="2270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2162" name="Oval 18"/>
          <p:cNvSpPr>
            <a:spLocks noChangeArrowheads="1"/>
          </p:cNvSpPr>
          <p:nvPr/>
        </p:nvSpPr>
        <p:spPr bwMode="auto">
          <a:xfrm>
            <a:off x="693738" y="2968625"/>
            <a:ext cx="228600" cy="2270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2163" name="Rectangle 19"/>
          <p:cNvSpPr>
            <a:spLocks noChangeArrowheads="1"/>
          </p:cNvSpPr>
          <p:nvPr/>
        </p:nvSpPr>
        <p:spPr bwMode="auto">
          <a:xfrm>
            <a:off x="169863" y="1911350"/>
            <a:ext cx="1443037" cy="3946525"/>
          </a:xfrm>
          <a:prstGeom prst="rect">
            <a:avLst/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2164" name="Rectangle 20"/>
          <p:cNvSpPr>
            <a:spLocks noChangeArrowheads="1"/>
          </p:cNvSpPr>
          <p:nvPr/>
        </p:nvSpPr>
        <p:spPr bwMode="auto">
          <a:xfrm>
            <a:off x="7531100" y="1911350"/>
            <a:ext cx="1443038" cy="3946525"/>
          </a:xfrm>
          <a:prstGeom prst="rect">
            <a:avLst/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.0 L 0.24202 -0.0004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621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.0 L 0.24202 -0.0004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621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.0 L 0.24202 -0.0004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621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2153" grpId="0" animBg="1"/>
      <p:bldP spid="262161" grpId="0" animBg="1"/>
      <p:bldP spid="262162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Flip-flops vs. latches</a:t>
            </a:r>
          </a:p>
        </p:txBody>
      </p:sp>
      <p:sp>
        <p:nvSpPr>
          <p:cNvPr id="240643" name="Text Box 3"/>
          <p:cNvSpPr txBox="1">
            <a:spLocks noChangeArrowheads="1"/>
          </p:cNvSpPr>
          <p:nvPr/>
        </p:nvSpPr>
        <p:spPr bwMode="auto">
          <a:xfrm>
            <a:off x="425450" y="1455738"/>
            <a:ext cx="882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sender</a:t>
            </a:r>
          </a:p>
        </p:txBody>
      </p:sp>
      <p:sp>
        <p:nvSpPr>
          <p:cNvPr id="240644" name="Text Box 4"/>
          <p:cNvSpPr txBox="1">
            <a:spLocks noChangeArrowheads="1"/>
          </p:cNvSpPr>
          <p:nvPr/>
        </p:nvSpPr>
        <p:spPr bwMode="auto">
          <a:xfrm>
            <a:off x="7710488" y="1455738"/>
            <a:ext cx="996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receiver</a:t>
            </a:r>
          </a:p>
        </p:txBody>
      </p:sp>
      <p:sp>
        <p:nvSpPr>
          <p:cNvPr id="240645" name="AutoShape 5"/>
          <p:cNvSpPr>
            <a:spLocks noChangeArrowheads="1"/>
          </p:cNvSpPr>
          <p:nvPr/>
        </p:nvSpPr>
        <p:spPr bwMode="auto">
          <a:xfrm>
            <a:off x="1612900" y="2897188"/>
            <a:ext cx="5918200" cy="379412"/>
          </a:xfrm>
          <a:prstGeom prst="rightArrow">
            <a:avLst>
              <a:gd name="adj1" fmla="val 49787"/>
              <a:gd name="adj2" fmla="val 6066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0646" name="Rectangle 6"/>
          <p:cNvSpPr>
            <a:spLocks noChangeArrowheads="1"/>
          </p:cNvSpPr>
          <p:nvPr/>
        </p:nvSpPr>
        <p:spPr bwMode="auto">
          <a:xfrm>
            <a:off x="2825750" y="2214563"/>
            <a:ext cx="379413" cy="174625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0647" name="Rectangle 7"/>
          <p:cNvSpPr>
            <a:spLocks noChangeArrowheads="1"/>
          </p:cNvSpPr>
          <p:nvPr/>
        </p:nvSpPr>
        <p:spPr bwMode="auto">
          <a:xfrm>
            <a:off x="5407025" y="2214563"/>
            <a:ext cx="379413" cy="174625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0648" name="Rectangle 8"/>
          <p:cNvSpPr>
            <a:spLocks noChangeArrowheads="1"/>
          </p:cNvSpPr>
          <p:nvPr/>
        </p:nvSpPr>
        <p:spPr bwMode="auto">
          <a:xfrm>
            <a:off x="3205163" y="2214563"/>
            <a:ext cx="379412" cy="17462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0649" name="Oval 9"/>
          <p:cNvSpPr>
            <a:spLocks noChangeArrowheads="1"/>
          </p:cNvSpPr>
          <p:nvPr/>
        </p:nvSpPr>
        <p:spPr bwMode="auto">
          <a:xfrm>
            <a:off x="2922588" y="2973388"/>
            <a:ext cx="228600" cy="2270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0650" name="Rectangle 10"/>
          <p:cNvSpPr>
            <a:spLocks noChangeArrowheads="1"/>
          </p:cNvSpPr>
          <p:nvPr/>
        </p:nvSpPr>
        <p:spPr bwMode="auto">
          <a:xfrm>
            <a:off x="5786438" y="2214563"/>
            <a:ext cx="379412" cy="17462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0651" name="Line 11"/>
          <p:cNvSpPr>
            <a:spLocks noChangeShapeType="1"/>
          </p:cNvSpPr>
          <p:nvPr/>
        </p:nvSpPr>
        <p:spPr bwMode="auto">
          <a:xfrm>
            <a:off x="3205163" y="4340225"/>
            <a:ext cx="265747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0652" name="Text Box 12"/>
          <p:cNvSpPr txBox="1">
            <a:spLocks noChangeArrowheads="1"/>
          </p:cNvSpPr>
          <p:nvPr/>
        </p:nvSpPr>
        <p:spPr bwMode="auto">
          <a:xfrm>
            <a:off x="3925888" y="4414838"/>
            <a:ext cx="12922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/>
              <a:t>1 cycle</a:t>
            </a:r>
          </a:p>
        </p:txBody>
      </p:sp>
      <p:sp>
        <p:nvSpPr>
          <p:cNvPr id="240653" name="Text Box 13"/>
          <p:cNvSpPr txBox="1">
            <a:spLocks noChangeArrowheads="1"/>
          </p:cNvSpPr>
          <p:nvPr/>
        </p:nvSpPr>
        <p:spPr bwMode="auto">
          <a:xfrm>
            <a:off x="2825750" y="1682750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H</a:t>
            </a:r>
          </a:p>
        </p:txBody>
      </p:sp>
      <p:sp>
        <p:nvSpPr>
          <p:cNvPr id="240654" name="Text Box 14"/>
          <p:cNvSpPr txBox="1">
            <a:spLocks noChangeArrowheads="1"/>
          </p:cNvSpPr>
          <p:nvPr/>
        </p:nvSpPr>
        <p:spPr bwMode="auto">
          <a:xfrm>
            <a:off x="3181350" y="1682750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L</a:t>
            </a:r>
          </a:p>
        </p:txBody>
      </p:sp>
      <p:sp>
        <p:nvSpPr>
          <p:cNvPr id="240655" name="Text Box 15"/>
          <p:cNvSpPr txBox="1">
            <a:spLocks noChangeArrowheads="1"/>
          </p:cNvSpPr>
          <p:nvPr/>
        </p:nvSpPr>
        <p:spPr bwMode="auto">
          <a:xfrm>
            <a:off x="5380038" y="1682750"/>
            <a:ext cx="404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H</a:t>
            </a:r>
          </a:p>
        </p:txBody>
      </p:sp>
      <p:sp>
        <p:nvSpPr>
          <p:cNvPr id="240656" name="Text Box 16"/>
          <p:cNvSpPr txBox="1">
            <a:spLocks noChangeArrowheads="1"/>
          </p:cNvSpPr>
          <p:nvPr/>
        </p:nvSpPr>
        <p:spPr bwMode="auto">
          <a:xfrm>
            <a:off x="5735638" y="1682750"/>
            <a:ext cx="354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L</a:t>
            </a:r>
          </a:p>
        </p:txBody>
      </p:sp>
      <p:sp>
        <p:nvSpPr>
          <p:cNvPr id="240657" name="Rectangle 17"/>
          <p:cNvSpPr>
            <a:spLocks noChangeArrowheads="1"/>
          </p:cNvSpPr>
          <p:nvPr/>
        </p:nvSpPr>
        <p:spPr bwMode="auto">
          <a:xfrm>
            <a:off x="169863" y="1911350"/>
            <a:ext cx="1443037" cy="3946525"/>
          </a:xfrm>
          <a:prstGeom prst="rect">
            <a:avLst/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0658" name="Rectangle 18"/>
          <p:cNvSpPr>
            <a:spLocks noChangeArrowheads="1"/>
          </p:cNvSpPr>
          <p:nvPr/>
        </p:nvSpPr>
        <p:spPr bwMode="auto">
          <a:xfrm>
            <a:off x="7531100" y="1911350"/>
            <a:ext cx="1443038" cy="3946525"/>
          </a:xfrm>
          <a:prstGeom prst="rect">
            <a:avLst/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0659" name="Oval 19"/>
          <p:cNvSpPr>
            <a:spLocks noChangeArrowheads="1"/>
          </p:cNvSpPr>
          <p:nvPr/>
        </p:nvSpPr>
        <p:spPr bwMode="auto">
          <a:xfrm>
            <a:off x="5495925" y="2968625"/>
            <a:ext cx="228600" cy="2270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0.0 L 0.04184 -0.00046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2406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0.0 L 0.04184 -0.00046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2406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649" grpId="0" animBg="1"/>
      <p:bldP spid="240659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Flip-flops vs. latches</a:t>
            </a:r>
          </a:p>
        </p:txBody>
      </p:sp>
      <p:sp>
        <p:nvSpPr>
          <p:cNvPr id="241667" name="Text Box 3"/>
          <p:cNvSpPr txBox="1">
            <a:spLocks noChangeArrowheads="1"/>
          </p:cNvSpPr>
          <p:nvPr/>
        </p:nvSpPr>
        <p:spPr bwMode="auto">
          <a:xfrm>
            <a:off x="425450" y="1455738"/>
            <a:ext cx="882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sender</a:t>
            </a:r>
          </a:p>
        </p:txBody>
      </p:sp>
      <p:sp>
        <p:nvSpPr>
          <p:cNvPr id="241668" name="Text Box 4"/>
          <p:cNvSpPr txBox="1">
            <a:spLocks noChangeArrowheads="1"/>
          </p:cNvSpPr>
          <p:nvPr/>
        </p:nvSpPr>
        <p:spPr bwMode="auto">
          <a:xfrm>
            <a:off x="7710488" y="1455738"/>
            <a:ext cx="996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receiver</a:t>
            </a:r>
          </a:p>
        </p:txBody>
      </p:sp>
      <p:sp>
        <p:nvSpPr>
          <p:cNvPr id="241669" name="AutoShape 5"/>
          <p:cNvSpPr>
            <a:spLocks noChangeArrowheads="1"/>
          </p:cNvSpPr>
          <p:nvPr/>
        </p:nvSpPr>
        <p:spPr bwMode="auto">
          <a:xfrm>
            <a:off x="1612900" y="2897188"/>
            <a:ext cx="5918200" cy="379412"/>
          </a:xfrm>
          <a:prstGeom prst="rightArrow">
            <a:avLst>
              <a:gd name="adj1" fmla="val 49787"/>
              <a:gd name="adj2" fmla="val 6066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1670" name="Rectangle 6"/>
          <p:cNvSpPr>
            <a:spLocks noChangeArrowheads="1"/>
          </p:cNvSpPr>
          <p:nvPr/>
        </p:nvSpPr>
        <p:spPr bwMode="auto">
          <a:xfrm>
            <a:off x="2825750" y="2214563"/>
            <a:ext cx="379413" cy="174625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1671" name="Rectangle 7"/>
          <p:cNvSpPr>
            <a:spLocks noChangeArrowheads="1"/>
          </p:cNvSpPr>
          <p:nvPr/>
        </p:nvSpPr>
        <p:spPr bwMode="auto">
          <a:xfrm>
            <a:off x="5407025" y="2214563"/>
            <a:ext cx="379413" cy="174625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1672" name="Rectangle 8"/>
          <p:cNvSpPr>
            <a:spLocks noChangeArrowheads="1"/>
          </p:cNvSpPr>
          <p:nvPr/>
        </p:nvSpPr>
        <p:spPr bwMode="auto">
          <a:xfrm>
            <a:off x="3205163" y="2214563"/>
            <a:ext cx="379412" cy="17462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1673" name="Oval 9"/>
          <p:cNvSpPr>
            <a:spLocks noChangeArrowheads="1"/>
          </p:cNvSpPr>
          <p:nvPr/>
        </p:nvSpPr>
        <p:spPr bwMode="auto">
          <a:xfrm>
            <a:off x="3281363" y="2973388"/>
            <a:ext cx="228600" cy="2270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1674" name="Rectangle 10"/>
          <p:cNvSpPr>
            <a:spLocks noChangeArrowheads="1"/>
          </p:cNvSpPr>
          <p:nvPr/>
        </p:nvSpPr>
        <p:spPr bwMode="auto">
          <a:xfrm>
            <a:off x="5786438" y="2214563"/>
            <a:ext cx="379412" cy="17462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1675" name="Line 11"/>
          <p:cNvSpPr>
            <a:spLocks noChangeShapeType="1"/>
          </p:cNvSpPr>
          <p:nvPr/>
        </p:nvSpPr>
        <p:spPr bwMode="auto">
          <a:xfrm>
            <a:off x="3205163" y="4340225"/>
            <a:ext cx="265747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1676" name="Text Box 12"/>
          <p:cNvSpPr txBox="1">
            <a:spLocks noChangeArrowheads="1"/>
          </p:cNvSpPr>
          <p:nvPr/>
        </p:nvSpPr>
        <p:spPr bwMode="auto">
          <a:xfrm>
            <a:off x="3925888" y="4414838"/>
            <a:ext cx="12922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/>
              <a:t>1 cycle</a:t>
            </a:r>
          </a:p>
        </p:txBody>
      </p:sp>
      <p:sp>
        <p:nvSpPr>
          <p:cNvPr id="241677" name="Text Box 13"/>
          <p:cNvSpPr txBox="1">
            <a:spLocks noChangeArrowheads="1"/>
          </p:cNvSpPr>
          <p:nvPr/>
        </p:nvSpPr>
        <p:spPr bwMode="auto">
          <a:xfrm>
            <a:off x="2825750" y="1682750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H</a:t>
            </a:r>
          </a:p>
        </p:txBody>
      </p:sp>
      <p:sp>
        <p:nvSpPr>
          <p:cNvPr id="241678" name="Text Box 14"/>
          <p:cNvSpPr txBox="1">
            <a:spLocks noChangeArrowheads="1"/>
          </p:cNvSpPr>
          <p:nvPr/>
        </p:nvSpPr>
        <p:spPr bwMode="auto">
          <a:xfrm>
            <a:off x="3181350" y="1682750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L</a:t>
            </a:r>
          </a:p>
        </p:txBody>
      </p:sp>
      <p:sp>
        <p:nvSpPr>
          <p:cNvPr id="241679" name="Text Box 15"/>
          <p:cNvSpPr txBox="1">
            <a:spLocks noChangeArrowheads="1"/>
          </p:cNvSpPr>
          <p:nvPr/>
        </p:nvSpPr>
        <p:spPr bwMode="auto">
          <a:xfrm>
            <a:off x="5380038" y="1682750"/>
            <a:ext cx="404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H</a:t>
            </a:r>
          </a:p>
        </p:txBody>
      </p:sp>
      <p:sp>
        <p:nvSpPr>
          <p:cNvPr id="241680" name="Text Box 16"/>
          <p:cNvSpPr txBox="1">
            <a:spLocks noChangeArrowheads="1"/>
          </p:cNvSpPr>
          <p:nvPr/>
        </p:nvSpPr>
        <p:spPr bwMode="auto">
          <a:xfrm>
            <a:off x="5735638" y="1682750"/>
            <a:ext cx="354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L</a:t>
            </a:r>
          </a:p>
        </p:txBody>
      </p:sp>
      <p:sp>
        <p:nvSpPr>
          <p:cNvPr id="241681" name="Oval 17"/>
          <p:cNvSpPr>
            <a:spLocks noChangeArrowheads="1"/>
          </p:cNvSpPr>
          <p:nvPr/>
        </p:nvSpPr>
        <p:spPr bwMode="auto">
          <a:xfrm>
            <a:off x="5880100" y="2968625"/>
            <a:ext cx="228600" cy="2270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1682" name="Oval 18"/>
          <p:cNvSpPr>
            <a:spLocks noChangeArrowheads="1"/>
          </p:cNvSpPr>
          <p:nvPr/>
        </p:nvSpPr>
        <p:spPr bwMode="auto">
          <a:xfrm>
            <a:off x="693738" y="2968625"/>
            <a:ext cx="228600" cy="2270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1683" name="Rectangle 19"/>
          <p:cNvSpPr>
            <a:spLocks noChangeArrowheads="1"/>
          </p:cNvSpPr>
          <p:nvPr/>
        </p:nvSpPr>
        <p:spPr bwMode="auto">
          <a:xfrm>
            <a:off x="169863" y="1911350"/>
            <a:ext cx="1443037" cy="3946525"/>
          </a:xfrm>
          <a:prstGeom prst="rect">
            <a:avLst/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1684" name="Rectangle 20"/>
          <p:cNvSpPr>
            <a:spLocks noChangeArrowheads="1"/>
          </p:cNvSpPr>
          <p:nvPr/>
        </p:nvSpPr>
        <p:spPr bwMode="auto">
          <a:xfrm>
            <a:off x="7531100" y="1911350"/>
            <a:ext cx="1443038" cy="3946525"/>
          </a:xfrm>
          <a:prstGeom prst="rect">
            <a:avLst/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.0 L 0.24202 -0.0004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16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.0 L 0.24202 -0.0004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416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.0 L 0.24202 -0.0004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416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1673" grpId="0" animBg="1"/>
      <p:bldP spid="241681" grpId="0" animBg="1"/>
      <p:bldP spid="241682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Flip-flops vs. latches</a:t>
            </a:r>
          </a:p>
        </p:txBody>
      </p:sp>
      <p:sp>
        <p:nvSpPr>
          <p:cNvPr id="242691" name="Text Box 3"/>
          <p:cNvSpPr txBox="1">
            <a:spLocks noChangeArrowheads="1"/>
          </p:cNvSpPr>
          <p:nvPr/>
        </p:nvSpPr>
        <p:spPr bwMode="auto">
          <a:xfrm>
            <a:off x="425450" y="1455738"/>
            <a:ext cx="882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sender</a:t>
            </a:r>
          </a:p>
        </p:txBody>
      </p:sp>
      <p:sp>
        <p:nvSpPr>
          <p:cNvPr id="242692" name="Text Box 4"/>
          <p:cNvSpPr txBox="1">
            <a:spLocks noChangeArrowheads="1"/>
          </p:cNvSpPr>
          <p:nvPr/>
        </p:nvSpPr>
        <p:spPr bwMode="auto">
          <a:xfrm>
            <a:off x="7710488" y="1455738"/>
            <a:ext cx="996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receiver</a:t>
            </a:r>
          </a:p>
        </p:txBody>
      </p:sp>
      <p:sp>
        <p:nvSpPr>
          <p:cNvPr id="242693" name="AutoShape 5"/>
          <p:cNvSpPr>
            <a:spLocks noChangeArrowheads="1"/>
          </p:cNvSpPr>
          <p:nvPr/>
        </p:nvSpPr>
        <p:spPr bwMode="auto">
          <a:xfrm>
            <a:off x="1612900" y="2897188"/>
            <a:ext cx="5918200" cy="379412"/>
          </a:xfrm>
          <a:prstGeom prst="rightArrow">
            <a:avLst>
              <a:gd name="adj1" fmla="val 49787"/>
              <a:gd name="adj2" fmla="val 6066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2694" name="Rectangle 6"/>
          <p:cNvSpPr>
            <a:spLocks noChangeArrowheads="1"/>
          </p:cNvSpPr>
          <p:nvPr/>
        </p:nvSpPr>
        <p:spPr bwMode="auto">
          <a:xfrm>
            <a:off x="2825750" y="2214563"/>
            <a:ext cx="379413" cy="174625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2695" name="Rectangle 7"/>
          <p:cNvSpPr>
            <a:spLocks noChangeArrowheads="1"/>
          </p:cNvSpPr>
          <p:nvPr/>
        </p:nvSpPr>
        <p:spPr bwMode="auto">
          <a:xfrm>
            <a:off x="5407025" y="2214563"/>
            <a:ext cx="379413" cy="174625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2696" name="Rectangle 8"/>
          <p:cNvSpPr>
            <a:spLocks noChangeArrowheads="1"/>
          </p:cNvSpPr>
          <p:nvPr/>
        </p:nvSpPr>
        <p:spPr bwMode="auto">
          <a:xfrm>
            <a:off x="3205163" y="2214563"/>
            <a:ext cx="379412" cy="17462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2697" name="Oval 9"/>
          <p:cNvSpPr>
            <a:spLocks noChangeArrowheads="1"/>
          </p:cNvSpPr>
          <p:nvPr/>
        </p:nvSpPr>
        <p:spPr bwMode="auto">
          <a:xfrm>
            <a:off x="2922588" y="2973388"/>
            <a:ext cx="228600" cy="2270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2698" name="Rectangle 10"/>
          <p:cNvSpPr>
            <a:spLocks noChangeArrowheads="1"/>
          </p:cNvSpPr>
          <p:nvPr/>
        </p:nvSpPr>
        <p:spPr bwMode="auto">
          <a:xfrm>
            <a:off x="5786438" y="2214563"/>
            <a:ext cx="379412" cy="17462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2699" name="Line 11"/>
          <p:cNvSpPr>
            <a:spLocks noChangeShapeType="1"/>
          </p:cNvSpPr>
          <p:nvPr/>
        </p:nvSpPr>
        <p:spPr bwMode="auto">
          <a:xfrm>
            <a:off x="3205163" y="4340225"/>
            <a:ext cx="265747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2700" name="Text Box 12"/>
          <p:cNvSpPr txBox="1">
            <a:spLocks noChangeArrowheads="1"/>
          </p:cNvSpPr>
          <p:nvPr/>
        </p:nvSpPr>
        <p:spPr bwMode="auto">
          <a:xfrm>
            <a:off x="3925888" y="4414838"/>
            <a:ext cx="12922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/>
              <a:t>1 cycle</a:t>
            </a:r>
          </a:p>
        </p:txBody>
      </p:sp>
      <p:sp>
        <p:nvSpPr>
          <p:cNvPr id="242701" name="Text Box 13"/>
          <p:cNvSpPr txBox="1">
            <a:spLocks noChangeArrowheads="1"/>
          </p:cNvSpPr>
          <p:nvPr/>
        </p:nvSpPr>
        <p:spPr bwMode="auto">
          <a:xfrm>
            <a:off x="2825750" y="1682750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H</a:t>
            </a:r>
          </a:p>
        </p:txBody>
      </p:sp>
      <p:sp>
        <p:nvSpPr>
          <p:cNvPr id="242702" name="Text Box 14"/>
          <p:cNvSpPr txBox="1">
            <a:spLocks noChangeArrowheads="1"/>
          </p:cNvSpPr>
          <p:nvPr/>
        </p:nvSpPr>
        <p:spPr bwMode="auto">
          <a:xfrm>
            <a:off x="3181350" y="1682750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L</a:t>
            </a:r>
          </a:p>
        </p:txBody>
      </p:sp>
      <p:sp>
        <p:nvSpPr>
          <p:cNvPr id="242703" name="Text Box 15"/>
          <p:cNvSpPr txBox="1">
            <a:spLocks noChangeArrowheads="1"/>
          </p:cNvSpPr>
          <p:nvPr/>
        </p:nvSpPr>
        <p:spPr bwMode="auto">
          <a:xfrm>
            <a:off x="5380038" y="1682750"/>
            <a:ext cx="404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H</a:t>
            </a:r>
          </a:p>
        </p:txBody>
      </p:sp>
      <p:sp>
        <p:nvSpPr>
          <p:cNvPr id="242704" name="Text Box 16"/>
          <p:cNvSpPr txBox="1">
            <a:spLocks noChangeArrowheads="1"/>
          </p:cNvSpPr>
          <p:nvPr/>
        </p:nvSpPr>
        <p:spPr bwMode="auto">
          <a:xfrm>
            <a:off x="5735638" y="1682750"/>
            <a:ext cx="354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L</a:t>
            </a:r>
          </a:p>
        </p:txBody>
      </p:sp>
      <p:sp>
        <p:nvSpPr>
          <p:cNvPr id="242705" name="Rectangle 17"/>
          <p:cNvSpPr>
            <a:spLocks noChangeArrowheads="1"/>
          </p:cNvSpPr>
          <p:nvPr/>
        </p:nvSpPr>
        <p:spPr bwMode="auto">
          <a:xfrm>
            <a:off x="169863" y="1911350"/>
            <a:ext cx="1443037" cy="3946525"/>
          </a:xfrm>
          <a:prstGeom prst="rect">
            <a:avLst/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2706" name="Rectangle 18"/>
          <p:cNvSpPr>
            <a:spLocks noChangeArrowheads="1"/>
          </p:cNvSpPr>
          <p:nvPr/>
        </p:nvSpPr>
        <p:spPr bwMode="auto">
          <a:xfrm>
            <a:off x="7531100" y="1911350"/>
            <a:ext cx="1443038" cy="3946525"/>
          </a:xfrm>
          <a:prstGeom prst="rect">
            <a:avLst/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2707" name="Oval 19"/>
          <p:cNvSpPr>
            <a:spLocks noChangeArrowheads="1"/>
          </p:cNvSpPr>
          <p:nvPr/>
        </p:nvSpPr>
        <p:spPr bwMode="auto">
          <a:xfrm>
            <a:off x="5495925" y="2968625"/>
            <a:ext cx="228600" cy="2270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2708" name="Text Box 20"/>
          <p:cNvSpPr txBox="1">
            <a:spLocks noChangeArrowheads="1"/>
          </p:cNvSpPr>
          <p:nvPr/>
        </p:nvSpPr>
        <p:spPr bwMode="auto">
          <a:xfrm>
            <a:off x="2498725" y="5349875"/>
            <a:ext cx="41036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Flip-flops already have a</a:t>
            </a:r>
          </a:p>
          <a:p>
            <a:pPr algn="ctr"/>
            <a:r>
              <a:rPr lang="en-US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double storage capability, but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0.0 L 0.04184 -0.00046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2426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0.0 L 0.04184 -0.00046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2427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2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2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2697" grpId="0" animBg="1"/>
      <p:bldP spid="242707" grpId="0" animBg="1"/>
      <p:bldP spid="242708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Flip-flops vs. latches</a:t>
            </a:r>
          </a:p>
        </p:txBody>
      </p:sp>
      <p:sp>
        <p:nvSpPr>
          <p:cNvPr id="244739" name="Text Box 3"/>
          <p:cNvSpPr txBox="1">
            <a:spLocks noChangeArrowheads="1"/>
          </p:cNvSpPr>
          <p:nvPr/>
        </p:nvSpPr>
        <p:spPr bwMode="auto">
          <a:xfrm>
            <a:off x="425450" y="1455738"/>
            <a:ext cx="882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sender</a:t>
            </a:r>
          </a:p>
        </p:txBody>
      </p:sp>
      <p:sp>
        <p:nvSpPr>
          <p:cNvPr id="244740" name="Text Box 4"/>
          <p:cNvSpPr txBox="1">
            <a:spLocks noChangeArrowheads="1"/>
          </p:cNvSpPr>
          <p:nvPr/>
        </p:nvSpPr>
        <p:spPr bwMode="auto">
          <a:xfrm>
            <a:off x="7710488" y="1455738"/>
            <a:ext cx="996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receiver</a:t>
            </a:r>
          </a:p>
        </p:txBody>
      </p:sp>
      <p:sp>
        <p:nvSpPr>
          <p:cNvPr id="244741" name="AutoShape 5"/>
          <p:cNvSpPr>
            <a:spLocks noChangeArrowheads="1"/>
          </p:cNvSpPr>
          <p:nvPr/>
        </p:nvSpPr>
        <p:spPr bwMode="auto">
          <a:xfrm>
            <a:off x="1612900" y="2897188"/>
            <a:ext cx="5918200" cy="379412"/>
          </a:xfrm>
          <a:prstGeom prst="rightArrow">
            <a:avLst>
              <a:gd name="adj1" fmla="val 49787"/>
              <a:gd name="adj2" fmla="val 6066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4742" name="Rectangle 6"/>
          <p:cNvSpPr>
            <a:spLocks noChangeArrowheads="1"/>
          </p:cNvSpPr>
          <p:nvPr/>
        </p:nvSpPr>
        <p:spPr bwMode="auto">
          <a:xfrm>
            <a:off x="2825750" y="2214563"/>
            <a:ext cx="379413" cy="174625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4743" name="Rectangle 7"/>
          <p:cNvSpPr>
            <a:spLocks noChangeArrowheads="1"/>
          </p:cNvSpPr>
          <p:nvPr/>
        </p:nvSpPr>
        <p:spPr bwMode="auto">
          <a:xfrm>
            <a:off x="5407025" y="2214563"/>
            <a:ext cx="379413" cy="174625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4744" name="Rectangle 8"/>
          <p:cNvSpPr>
            <a:spLocks noChangeArrowheads="1"/>
          </p:cNvSpPr>
          <p:nvPr/>
        </p:nvSpPr>
        <p:spPr bwMode="auto">
          <a:xfrm>
            <a:off x="3205163" y="2214563"/>
            <a:ext cx="379412" cy="17462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4745" name="Oval 9"/>
          <p:cNvSpPr>
            <a:spLocks noChangeArrowheads="1"/>
          </p:cNvSpPr>
          <p:nvPr/>
        </p:nvSpPr>
        <p:spPr bwMode="auto">
          <a:xfrm>
            <a:off x="3281363" y="2973388"/>
            <a:ext cx="228600" cy="2270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4746" name="Rectangle 10"/>
          <p:cNvSpPr>
            <a:spLocks noChangeArrowheads="1"/>
          </p:cNvSpPr>
          <p:nvPr/>
        </p:nvSpPr>
        <p:spPr bwMode="auto">
          <a:xfrm>
            <a:off x="5786438" y="2214563"/>
            <a:ext cx="379412" cy="17462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4747" name="Line 11"/>
          <p:cNvSpPr>
            <a:spLocks noChangeShapeType="1"/>
          </p:cNvSpPr>
          <p:nvPr/>
        </p:nvSpPr>
        <p:spPr bwMode="auto">
          <a:xfrm>
            <a:off x="3205163" y="4340225"/>
            <a:ext cx="265747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4748" name="Text Box 12"/>
          <p:cNvSpPr txBox="1">
            <a:spLocks noChangeArrowheads="1"/>
          </p:cNvSpPr>
          <p:nvPr/>
        </p:nvSpPr>
        <p:spPr bwMode="auto">
          <a:xfrm>
            <a:off x="3925888" y="4414838"/>
            <a:ext cx="12922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/>
              <a:t>1 cycle</a:t>
            </a:r>
          </a:p>
        </p:txBody>
      </p:sp>
      <p:sp>
        <p:nvSpPr>
          <p:cNvPr id="244749" name="Text Box 13"/>
          <p:cNvSpPr txBox="1">
            <a:spLocks noChangeArrowheads="1"/>
          </p:cNvSpPr>
          <p:nvPr/>
        </p:nvSpPr>
        <p:spPr bwMode="auto">
          <a:xfrm>
            <a:off x="2825750" y="1682750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H</a:t>
            </a:r>
          </a:p>
        </p:txBody>
      </p:sp>
      <p:sp>
        <p:nvSpPr>
          <p:cNvPr id="244750" name="Text Box 14"/>
          <p:cNvSpPr txBox="1">
            <a:spLocks noChangeArrowheads="1"/>
          </p:cNvSpPr>
          <p:nvPr/>
        </p:nvSpPr>
        <p:spPr bwMode="auto">
          <a:xfrm>
            <a:off x="3181350" y="1682750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L</a:t>
            </a:r>
          </a:p>
        </p:txBody>
      </p:sp>
      <p:sp>
        <p:nvSpPr>
          <p:cNvPr id="244751" name="Text Box 15"/>
          <p:cNvSpPr txBox="1">
            <a:spLocks noChangeArrowheads="1"/>
          </p:cNvSpPr>
          <p:nvPr/>
        </p:nvSpPr>
        <p:spPr bwMode="auto">
          <a:xfrm>
            <a:off x="5380038" y="1682750"/>
            <a:ext cx="404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H</a:t>
            </a:r>
          </a:p>
        </p:txBody>
      </p:sp>
      <p:sp>
        <p:nvSpPr>
          <p:cNvPr id="244752" name="Text Box 16"/>
          <p:cNvSpPr txBox="1">
            <a:spLocks noChangeArrowheads="1"/>
          </p:cNvSpPr>
          <p:nvPr/>
        </p:nvSpPr>
        <p:spPr bwMode="auto">
          <a:xfrm>
            <a:off x="5735638" y="1682750"/>
            <a:ext cx="354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/>
              <a:t>L</a:t>
            </a:r>
          </a:p>
        </p:txBody>
      </p:sp>
      <p:sp>
        <p:nvSpPr>
          <p:cNvPr id="244753" name="Oval 17"/>
          <p:cNvSpPr>
            <a:spLocks noChangeArrowheads="1"/>
          </p:cNvSpPr>
          <p:nvPr/>
        </p:nvSpPr>
        <p:spPr bwMode="auto">
          <a:xfrm>
            <a:off x="5880100" y="2968625"/>
            <a:ext cx="228600" cy="2270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4754" name="Oval 18"/>
          <p:cNvSpPr>
            <a:spLocks noChangeArrowheads="1"/>
          </p:cNvSpPr>
          <p:nvPr/>
        </p:nvSpPr>
        <p:spPr bwMode="auto">
          <a:xfrm>
            <a:off x="693738" y="2968625"/>
            <a:ext cx="228600" cy="2270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4755" name="Rectangle 19"/>
          <p:cNvSpPr>
            <a:spLocks noChangeArrowheads="1"/>
          </p:cNvSpPr>
          <p:nvPr/>
        </p:nvSpPr>
        <p:spPr bwMode="auto">
          <a:xfrm>
            <a:off x="169863" y="1911350"/>
            <a:ext cx="1443037" cy="3946525"/>
          </a:xfrm>
          <a:prstGeom prst="rect">
            <a:avLst/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4756" name="Rectangle 20"/>
          <p:cNvSpPr>
            <a:spLocks noChangeArrowheads="1"/>
          </p:cNvSpPr>
          <p:nvPr/>
        </p:nvSpPr>
        <p:spPr bwMode="auto">
          <a:xfrm>
            <a:off x="7531100" y="1911350"/>
            <a:ext cx="1443038" cy="3946525"/>
          </a:xfrm>
          <a:prstGeom prst="rect">
            <a:avLst/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4757" name="Text Box 21"/>
          <p:cNvSpPr txBox="1">
            <a:spLocks noChangeArrowheads="1"/>
          </p:cNvSpPr>
          <p:nvPr/>
        </p:nvSpPr>
        <p:spPr bwMode="auto">
          <a:xfrm>
            <a:off x="2152650" y="5294313"/>
            <a:ext cx="42084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Not allowed in conventional</a:t>
            </a:r>
          </a:p>
          <a:p>
            <a:pPr algn="ctr"/>
            <a:r>
              <a:rPr 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FF-based design !</a:t>
            </a:r>
          </a:p>
        </p:txBody>
      </p:sp>
      <p:sp>
        <p:nvSpPr>
          <p:cNvPr id="244758" name="AutoShape 22"/>
          <p:cNvSpPr>
            <a:spLocks noChangeArrowheads="1"/>
          </p:cNvSpPr>
          <p:nvPr/>
        </p:nvSpPr>
        <p:spPr bwMode="auto">
          <a:xfrm flipV="1">
            <a:off x="6338888" y="3198813"/>
            <a:ext cx="614362" cy="2727325"/>
          </a:xfrm>
          <a:prstGeom prst="curvedLeftArrow">
            <a:avLst>
              <a:gd name="adj1" fmla="val 88786"/>
              <a:gd name="adj2" fmla="val 177571"/>
              <a:gd name="adj3" fmla="val 33333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.0 L 0.24202 -0.0004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47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.0 L 0.24202 -0.0004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447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4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4745" grpId="0" animBg="1"/>
      <p:bldP spid="244754" grpId="0" animBg="1"/>
      <p:bldP spid="244757" grpId="0"/>
      <p:bldP spid="244758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Flip-flops vs. latches</a:t>
            </a:r>
          </a:p>
        </p:txBody>
      </p:sp>
      <p:sp>
        <p:nvSpPr>
          <p:cNvPr id="245763" name="Text Box 3"/>
          <p:cNvSpPr txBox="1">
            <a:spLocks noChangeArrowheads="1"/>
          </p:cNvSpPr>
          <p:nvPr/>
        </p:nvSpPr>
        <p:spPr bwMode="auto">
          <a:xfrm>
            <a:off x="425450" y="1455738"/>
            <a:ext cx="882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sender</a:t>
            </a:r>
          </a:p>
        </p:txBody>
      </p:sp>
      <p:sp>
        <p:nvSpPr>
          <p:cNvPr id="245764" name="Text Box 4"/>
          <p:cNvSpPr txBox="1">
            <a:spLocks noChangeArrowheads="1"/>
          </p:cNvSpPr>
          <p:nvPr/>
        </p:nvSpPr>
        <p:spPr bwMode="auto">
          <a:xfrm>
            <a:off x="7710488" y="1455738"/>
            <a:ext cx="996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receiver</a:t>
            </a:r>
          </a:p>
        </p:txBody>
      </p:sp>
      <p:sp>
        <p:nvSpPr>
          <p:cNvPr id="245765" name="AutoShape 5"/>
          <p:cNvSpPr>
            <a:spLocks noChangeArrowheads="1"/>
          </p:cNvSpPr>
          <p:nvPr/>
        </p:nvSpPr>
        <p:spPr bwMode="auto">
          <a:xfrm>
            <a:off x="1612900" y="2897188"/>
            <a:ext cx="5918200" cy="379412"/>
          </a:xfrm>
          <a:prstGeom prst="rightArrow">
            <a:avLst>
              <a:gd name="adj1" fmla="val 49787"/>
              <a:gd name="adj2" fmla="val 6066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5771" name="Line 11"/>
          <p:cNvSpPr>
            <a:spLocks noChangeShapeType="1"/>
          </p:cNvSpPr>
          <p:nvPr/>
        </p:nvSpPr>
        <p:spPr bwMode="auto">
          <a:xfrm>
            <a:off x="3205163" y="4340225"/>
            <a:ext cx="265747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5772" name="Text Box 12"/>
          <p:cNvSpPr txBox="1">
            <a:spLocks noChangeArrowheads="1"/>
          </p:cNvSpPr>
          <p:nvPr/>
        </p:nvSpPr>
        <p:spPr bwMode="auto">
          <a:xfrm>
            <a:off x="3925888" y="4414838"/>
            <a:ext cx="12922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/>
              <a:t>1 cycle</a:t>
            </a:r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2825750" y="1682750"/>
            <a:ext cx="404813" cy="2278063"/>
            <a:chOff x="1780" y="1060"/>
            <a:chExt cx="255" cy="1435"/>
          </a:xfrm>
        </p:grpSpPr>
        <p:sp>
          <p:nvSpPr>
            <p:cNvPr id="245766" name="Rectangle 6"/>
            <p:cNvSpPr>
              <a:spLocks noChangeArrowheads="1"/>
            </p:cNvSpPr>
            <p:nvPr/>
          </p:nvSpPr>
          <p:spPr bwMode="auto">
            <a:xfrm>
              <a:off x="1780" y="1395"/>
              <a:ext cx="239" cy="1100"/>
            </a:xfrm>
            <a:prstGeom prst="rect">
              <a:avLst/>
            </a:prstGeom>
            <a:solidFill>
              <a:srgbClr val="00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769" name="Oval 9"/>
            <p:cNvSpPr>
              <a:spLocks noChangeArrowheads="1"/>
            </p:cNvSpPr>
            <p:nvPr/>
          </p:nvSpPr>
          <p:spPr bwMode="auto">
            <a:xfrm>
              <a:off x="1840" y="1873"/>
              <a:ext cx="144" cy="143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773" name="Text Box 13"/>
            <p:cNvSpPr txBox="1">
              <a:spLocks noChangeArrowheads="1"/>
            </p:cNvSpPr>
            <p:nvPr/>
          </p:nvSpPr>
          <p:spPr bwMode="auto">
            <a:xfrm>
              <a:off x="1780" y="1060"/>
              <a:ext cx="25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/>
                <a:t>H</a:t>
              </a:r>
            </a:p>
          </p:txBody>
        </p:sp>
      </p:grp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3181350" y="1682750"/>
            <a:ext cx="403225" cy="2278063"/>
            <a:chOff x="2004" y="1060"/>
            <a:chExt cx="254" cy="1435"/>
          </a:xfrm>
        </p:grpSpPr>
        <p:sp>
          <p:nvSpPr>
            <p:cNvPr id="245768" name="Rectangle 8"/>
            <p:cNvSpPr>
              <a:spLocks noChangeArrowheads="1"/>
            </p:cNvSpPr>
            <p:nvPr/>
          </p:nvSpPr>
          <p:spPr bwMode="auto">
            <a:xfrm>
              <a:off x="2019" y="1395"/>
              <a:ext cx="239" cy="11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774" name="Text Box 14"/>
            <p:cNvSpPr txBox="1">
              <a:spLocks noChangeArrowheads="1"/>
            </p:cNvSpPr>
            <p:nvPr/>
          </p:nvSpPr>
          <p:spPr bwMode="auto">
            <a:xfrm>
              <a:off x="2004" y="10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/>
                <a:t>L</a:t>
              </a:r>
            </a:p>
          </p:txBody>
        </p:sp>
      </p:grp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5735638" y="1682750"/>
            <a:ext cx="430212" cy="2278063"/>
            <a:chOff x="3613" y="1060"/>
            <a:chExt cx="271" cy="1435"/>
          </a:xfrm>
        </p:grpSpPr>
        <p:sp>
          <p:nvSpPr>
            <p:cNvPr id="245770" name="Rectangle 10"/>
            <p:cNvSpPr>
              <a:spLocks noChangeArrowheads="1"/>
            </p:cNvSpPr>
            <p:nvPr/>
          </p:nvSpPr>
          <p:spPr bwMode="auto">
            <a:xfrm>
              <a:off x="3645" y="1395"/>
              <a:ext cx="239" cy="11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776" name="Text Box 16"/>
            <p:cNvSpPr txBox="1">
              <a:spLocks noChangeArrowheads="1"/>
            </p:cNvSpPr>
            <p:nvPr/>
          </p:nvSpPr>
          <p:spPr bwMode="auto">
            <a:xfrm>
              <a:off x="3613" y="10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/>
                <a:t>L</a:t>
              </a:r>
            </a:p>
          </p:txBody>
        </p:sp>
        <p:sp>
          <p:nvSpPr>
            <p:cNvPr id="245777" name="Oval 17"/>
            <p:cNvSpPr>
              <a:spLocks noChangeArrowheads="1"/>
            </p:cNvSpPr>
            <p:nvPr/>
          </p:nvSpPr>
          <p:spPr bwMode="auto">
            <a:xfrm>
              <a:off x="3704" y="1870"/>
              <a:ext cx="144" cy="143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45778" name="Oval 18"/>
          <p:cNvSpPr>
            <a:spLocks noChangeArrowheads="1"/>
          </p:cNvSpPr>
          <p:nvPr/>
        </p:nvSpPr>
        <p:spPr bwMode="auto">
          <a:xfrm>
            <a:off x="693738" y="2968625"/>
            <a:ext cx="228600" cy="2270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5779" name="Rectangle 19"/>
          <p:cNvSpPr>
            <a:spLocks noChangeArrowheads="1"/>
          </p:cNvSpPr>
          <p:nvPr/>
        </p:nvSpPr>
        <p:spPr bwMode="auto">
          <a:xfrm>
            <a:off x="169863" y="1911350"/>
            <a:ext cx="1443037" cy="3946525"/>
          </a:xfrm>
          <a:prstGeom prst="rect">
            <a:avLst/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5780" name="Rectangle 20"/>
          <p:cNvSpPr>
            <a:spLocks noChangeArrowheads="1"/>
          </p:cNvSpPr>
          <p:nvPr/>
        </p:nvSpPr>
        <p:spPr bwMode="auto">
          <a:xfrm>
            <a:off x="7531100" y="1911350"/>
            <a:ext cx="1443038" cy="3946525"/>
          </a:xfrm>
          <a:prstGeom prst="rect">
            <a:avLst/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" name="Group 26"/>
          <p:cNvGrpSpPr>
            <a:grpSpLocks/>
          </p:cNvGrpSpPr>
          <p:nvPr/>
        </p:nvGrpSpPr>
        <p:grpSpPr bwMode="auto">
          <a:xfrm>
            <a:off x="5380038" y="1682750"/>
            <a:ext cx="406400" cy="2278063"/>
            <a:chOff x="3389" y="1060"/>
            <a:chExt cx="256" cy="1435"/>
          </a:xfrm>
        </p:grpSpPr>
        <p:sp>
          <p:nvSpPr>
            <p:cNvPr id="245767" name="Rectangle 7"/>
            <p:cNvSpPr>
              <a:spLocks noChangeArrowheads="1"/>
            </p:cNvSpPr>
            <p:nvPr/>
          </p:nvSpPr>
          <p:spPr bwMode="auto">
            <a:xfrm>
              <a:off x="3406" y="1395"/>
              <a:ext cx="239" cy="1100"/>
            </a:xfrm>
            <a:prstGeom prst="rect">
              <a:avLst/>
            </a:prstGeom>
            <a:solidFill>
              <a:srgbClr val="00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775" name="Text Box 15"/>
            <p:cNvSpPr txBox="1">
              <a:spLocks noChangeArrowheads="1"/>
            </p:cNvSpPr>
            <p:nvPr/>
          </p:nvSpPr>
          <p:spPr bwMode="auto">
            <a:xfrm>
              <a:off x="3389" y="1060"/>
              <a:ext cx="25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/>
                <a:t>H</a:t>
              </a:r>
            </a:p>
          </p:txBody>
        </p:sp>
        <p:sp>
          <p:nvSpPr>
            <p:cNvPr id="245783" name="Oval 23"/>
            <p:cNvSpPr>
              <a:spLocks noChangeArrowheads="1"/>
            </p:cNvSpPr>
            <p:nvPr/>
          </p:nvSpPr>
          <p:spPr bwMode="auto">
            <a:xfrm>
              <a:off x="3462" y="1870"/>
              <a:ext cx="144" cy="143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45792" name="Text Box 32"/>
          <p:cNvSpPr txBox="1">
            <a:spLocks noChangeArrowheads="1"/>
          </p:cNvSpPr>
          <p:nvPr/>
        </p:nvSpPr>
        <p:spPr bwMode="auto">
          <a:xfrm>
            <a:off x="1730375" y="5170488"/>
            <a:ext cx="56848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Let’s make the master/slave latches independent</a:t>
            </a:r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59259E-6 L -0.04983 -2.59259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59259E-6 L 0.05121 0.0004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2.59259E-6 L -0.04844 0.0004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59259E-6 L 0.05105 -2.59259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lgphilips_lcd_e_e_ink_flex_tablet_display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371600" y="-28041"/>
            <a:ext cx="6400800" cy="6930153"/>
          </a:xfrm>
        </p:spPr>
      </p:pic>
    </p:spTree>
  </p:cSld>
  <p:clrMapOvr>
    <a:masterClrMapping/>
  </p:clrMapOvr>
  <p:transition spd="slow" advClick="0" advTm="3000"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Flip-flops vs. latches</a:t>
            </a:r>
          </a:p>
        </p:txBody>
      </p:sp>
      <p:sp>
        <p:nvSpPr>
          <p:cNvPr id="235523" name="Rectangle 3"/>
          <p:cNvSpPr>
            <a:spLocks noChangeArrowheads="1"/>
          </p:cNvSpPr>
          <p:nvPr/>
        </p:nvSpPr>
        <p:spPr bwMode="auto">
          <a:xfrm>
            <a:off x="169863" y="1911350"/>
            <a:ext cx="1443037" cy="3946525"/>
          </a:xfrm>
          <a:prstGeom prst="rect">
            <a:avLst/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524" name="Text Box 4"/>
          <p:cNvSpPr txBox="1">
            <a:spLocks noChangeArrowheads="1"/>
          </p:cNvSpPr>
          <p:nvPr/>
        </p:nvSpPr>
        <p:spPr bwMode="auto">
          <a:xfrm>
            <a:off x="425450" y="1455738"/>
            <a:ext cx="882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sender</a:t>
            </a:r>
          </a:p>
        </p:txBody>
      </p:sp>
      <p:sp>
        <p:nvSpPr>
          <p:cNvPr id="235525" name="Rectangle 5"/>
          <p:cNvSpPr>
            <a:spLocks noChangeArrowheads="1"/>
          </p:cNvSpPr>
          <p:nvPr/>
        </p:nvSpPr>
        <p:spPr bwMode="auto">
          <a:xfrm>
            <a:off x="7531100" y="1911350"/>
            <a:ext cx="1443038" cy="3946525"/>
          </a:xfrm>
          <a:prstGeom prst="rect">
            <a:avLst/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526" name="Text Box 6"/>
          <p:cNvSpPr txBox="1">
            <a:spLocks noChangeArrowheads="1"/>
          </p:cNvSpPr>
          <p:nvPr/>
        </p:nvSpPr>
        <p:spPr bwMode="auto">
          <a:xfrm>
            <a:off x="7710488" y="1455738"/>
            <a:ext cx="996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receiver</a:t>
            </a:r>
          </a:p>
        </p:txBody>
      </p:sp>
      <p:sp>
        <p:nvSpPr>
          <p:cNvPr id="235527" name="AutoShape 7"/>
          <p:cNvSpPr>
            <a:spLocks noChangeArrowheads="1"/>
          </p:cNvSpPr>
          <p:nvPr/>
        </p:nvSpPr>
        <p:spPr bwMode="auto">
          <a:xfrm>
            <a:off x="1612900" y="2897188"/>
            <a:ext cx="5918200" cy="379412"/>
          </a:xfrm>
          <a:prstGeom prst="rightArrow">
            <a:avLst>
              <a:gd name="adj1" fmla="val 49787"/>
              <a:gd name="adj2" fmla="val 6066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2382838" y="1682750"/>
            <a:ext cx="404812" cy="2278063"/>
            <a:chOff x="1780" y="1060"/>
            <a:chExt cx="255" cy="1435"/>
          </a:xfrm>
        </p:grpSpPr>
        <p:sp>
          <p:nvSpPr>
            <p:cNvPr id="235542" name="Rectangle 22"/>
            <p:cNvSpPr>
              <a:spLocks noChangeArrowheads="1"/>
            </p:cNvSpPr>
            <p:nvPr/>
          </p:nvSpPr>
          <p:spPr bwMode="auto">
            <a:xfrm>
              <a:off x="1780" y="1395"/>
              <a:ext cx="239" cy="1100"/>
            </a:xfrm>
            <a:prstGeom prst="rect">
              <a:avLst/>
            </a:prstGeom>
            <a:solidFill>
              <a:srgbClr val="00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543" name="Oval 23"/>
            <p:cNvSpPr>
              <a:spLocks noChangeArrowheads="1"/>
            </p:cNvSpPr>
            <p:nvPr/>
          </p:nvSpPr>
          <p:spPr bwMode="auto">
            <a:xfrm>
              <a:off x="1840" y="1873"/>
              <a:ext cx="144" cy="143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544" name="Text Box 24"/>
            <p:cNvSpPr txBox="1">
              <a:spLocks noChangeArrowheads="1"/>
            </p:cNvSpPr>
            <p:nvPr/>
          </p:nvSpPr>
          <p:spPr bwMode="auto">
            <a:xfrm>
              <a:off x="1780" y="1060"/>
              <a:ext cx="25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/>
                <a:t>H</a:t>
              </a:r>
            </a:p>
          </p:txBody>
        </p:sp>
      </p:grp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3630613" y="1682750"/>
            <a:ext cx="403225" cy="2278063"/>
            <a:chOff x="2004" y="1060"/>
            <a:chExt cx="254" cy="1435"/>
          </a:xfrm>
        </p:grpSpPr>
        <p:sp>
          <p:nvSpPr>
            <p:cNvPr id="235547" name="Rectangle 27"/>
            <p:cNvSpPr>
              <a:spLocks noChangeArrowheads="1"/>
            </p:cNvSpPr>
            <p:nvPr/>
          </p:nvSpPr>
          <p:spPr bwMode="auto">
            <a:xfrm>
              <a:off x="2019" y="1395"/>
              <a:ext cx="239" cy="11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548" name="Text Box 28"/>
            <p:cNvSpPr txBox="1">
              <a:spLocks noChangeArrowheads="1"/>
            </p:cNvSpPr>
            <p:nvPr/>
          </p:nvSpPr>
          <p:spPr bwMode="auto">
            <a:xfrm>
              <a:off x="2004" y="10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/>
                <a:t>L</a:t>
              </a:r>
            </a:p>
          </p:txBody>
        </p:sp>
      </p:grpSp>
      <p:grpSp>
        <p:nvGrpSpPr>
          <p:cNvPr id="4" name="Group 29"/>
          <p:cNvGrpSpPr>
            <a:grpSpLocks/>
          </p:cNvGrpSpPr>
          <p:nvPr/>
        </p:nvGrpSpPr>
        <p:grpSpPr bwMode="auto">
          <a:xfrm>
            <a:off x="4918075" y="1682750"/>
            <a:ext cx="406400" cy="2278063"/>
            <a:chOff x="3389" y="1060"/>
            <a:chExt cx="256" cy="1435"/>
          </a:xfrm>
        </p:grpSpPr>
        <p:sp>
          <p:nvSpPr>
            <p:cNvPr id="235550" name="Rectangle 30"/>
            <p:cNvSpPr>
              <a:spLocks noChangeArrowheads="1"/>
            </p:cNvSpPr>
            <p:nvPr/>
          </p:nvSpPr>
          <p:spPr bwMode="auto">
            <a:xfrm>
              <a:off x="3406" y="1395"/>
              <a:ext cx="239" cy="1100"/>
            </a:xfrm>
            <a:prstGeom prst="rect">
              <a:avLst/>
            </a:prstGeom>
            <a:solidFill>
              <a:srgbClr val="00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551" name="Text Box 31"/>
            <p:cNvSpPr txBox="1">
              <a:spLocks noChangeArrowheads="1"/>
            </p:cNvSpPr>
            <p:nvPr/>
          </p:nvSpPr>
          <p:spPr bwMode="auto">
            <a:xfrm>
              <a:off x="3389" y="1060"/>
              <a:ext cx="25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/>
                <a:t>H</a:t>
              </a:r>
            </a:p>
          </p:txBody>
        </p:sp>
        <p:sp>
          <p:nvSpPr>
            <p:cNvPr id="235552" name="Oval 32"/>
            <p:cNvSpPr>
              <a:spLocks noChangeArrowheads="1"/>
            </p:cNvSpPr>
            <p:nvPr/>
          </p:nvSpPr>
          <p:spPr bwMode="auto">
            <a:xfrm>
              <a:off x="3462" y="1870"/>
              <a:ext cx="144" cy="143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" name="Group 33"/>
          <p:cNvGrpSpPr>
            <a:grpSpLocks/>
          </p:cNvGrpSpPr>
          <p:nvPr/>
        </p:nvGrpSpPr>
        <p:grpSpPr bwMode="auto">
          <a:xfrm>
            <a:off x="6184900" y="1682750"/>
            <a:ext cx="430213" cy="2278063"/>
            <a:chOff x="3613" y="1060"/>
            <a:chExt cx="271" cy="1435"/>
          </a:xfrm>
        </p:grpSpPr>
        <p:sp>
          <p:nvSpPr>
            <p:cNvPr id="235554" name="Rectangle 34"/>
            <p:cNvSpPr>
              <a:spLocks noChangeArrowheads="1"/>
            </p:cNvSpPr>
            <p:nvPr/>
          </p:nvSpPr>
          <p:spPr bwMode="auto">
            <a:xfrm>
              <a:off x="3645" y="1395"/>
              <a:ext cx="239" cy="11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555" name="Text Box 35"/>
            <p:cNvSpPr txBox="1">
              <a:spLocks noChangeArrowheads="1"/>
            </p:cNvSpPr>
            <p:nvPr/>
          </p:nvSpPr>
          <p:spPr bwMode="auto">
            <a:xfrm>
              <a:off x="3613" y="106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/>
                <a:t>L</a:t>
              </a:r>
            </a:p>
          </p:txBody>
        </p:sp>
        <p:sp>
          <p:nvSpPr>
            <p:cNvPr id="235556" name="Oval 36"/>
            <p:cNvSpPr>
              <a:spLocks noChangeArrowheads="1"/>
            </p:cNvSpPr>
            <p:nvPr/>
          </p:nvSpPr>
          <p:spPr bwMode="auto">
            <a:xfrm>
              <a:off x="3704" y="1870"/>
              <a:ext cx="144" cy="143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35561" name="Line 41"/>
          <p:cNvSpPr>
            <a:spLocks noChangeShapeType="1"/>
          </p:cNvSpPr>
          <p:nvPr/>
        </p:nvSpPr>
        <p:spPr bwMode="auto">
          <a:xfrm>
            <a:off x="2536825" y="4418013"/>
            <a:ext cx="130651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5562" name="Line 42"/>
          <p:cNvSpPr>
            <a:spLocks noChangeShapeType="1"/>
          </p:cNvSpPr>
          <p:nvPr/>
        </p:nvSpPr>
        <p:spPr bwMode="auto">
          <a:xfrm>
            <a:off x="3841750" y="4418013"/>
            <a:ext cx="130651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5563" name="Text Box 43"/>
          <p:cNvSpPr txBox="1">
            <a:spLocks noChangeArrowheads="1"/>
          </p:cNvSpPr>
          <p:nvPr/>
        </p:nvSpPr>
        <p:spPr bwMode="auto">
          <a:xfrm>
            <a:off x="2586038" y="4506913"/>
            <a:ext cx="12176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cs typeface="Arial" charset="0"/>
              </a:rPr>
              <a:t>½</a:t>
            </a:r>
            <a:r>
              <a:rPr lang="en-US" sz="2400"/>
              <a:t> cycle</a:t>
            </a:r>
          </a:p>
        </p:txBody>
      </p:sp>
      <p:sp>
        <p:nvSpPr>
          <p:cNvPr id="235564" name="Text Box 44"/>
          <p:cNvSpPr txBox="1">
            <a:spLocks noChangeArrowheads="1"/>
          </p:cNvSpPr>
          <p:nvPr/>
        </p:nvSpPr>
        <p:spPr bwMode="auto">
          <a:xfrm>
            <a:off x="3892550" y="4508500"/>
            <a:ext cx="1217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cs typeface="Arial" charset="0"/>
              </a:rPr>
              <a:t>½</a:t>
            </a:r>
            <a:r>
              <a:rPr lang="en-US" sz="2400"/>
              <a:t> cycle</a:t>
            </a:r>
          </a:p>
        </p:txBody>
      </p:sp>
      <p:sp>
        <p:nvSpPr>
          <p:cNvPr id="235565" name="Text Box 45"/>
          <p:cNvSpPr txBox="1">
            <a:spLocks noChangeArrowheads="1"/>
          </p:cNvSpPr>
          <p:nvPr/>
        </p:nvSpPr>
        <p:spPr bwMode="auto">
          <a:xfrm>
            <a:off x="1730375" y="5170488"/>
            <a:ext cx="56848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Let’s make the master/slave latches independent</a:t>
            </a:r>
          </a:p>
        </p:txBody>
      </p:sp>
      <p:sp>
        <p:nvSpPr>
          <p:cNvPr id="235566" name="Text Box 46"/>
          <p:cNvSpPr txBox="1">
            <a:spLocks noChangeArrowheads="1"/>
          </p:cNvSpPr>
          <p:nvPr/>
        </p:nvSpPr>
        <p:spPr bwMode="auto">
          <a:xfrm>
            <a:off x="1695450" y="5668963"/>
            <a:ext cx="56800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Only half of the latches (H or L) can move tokens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6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355" name="Rectangle 139"/>
          <p:cNvSpPr>
            <a:spLocks noChangeArrowheads="1"/>
          </p:cNvSpPr>
          <p:nvPr/>
        </p:nvSpPr>
        <p:spPr bwMode="auto">
          <a:xfrm>
            <a:off x="1230765" y="1455738"/>
            <a:ext cx="3265035" cy="4960937"/>
          </a:xfrm>
          <a:prstGeom prst="rect">
            <a:avLst/>
          </a:prstGeom>
          <a:solidFill>
            <a:srgbClr val="333333"/>
          </a:solidFill>
          <a:ln w="381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24" name="Rectangle 2"/>
          <p:cNvSpPr>
            <a:spLocks noChangeArrowheads="1"/>
          </p:cNvSpPr>
          <p:nvPr/>
        </p:nvSpPr>
        <p:spPr bwMode="auto">
          <a:xfrm>
            <a:off x="5207000" y="2290763"/>
            <a:ext cx="1139825" cy="152400"/>
          </a:xfrm>
          <a:prstGeom prst="rect">
            <a:avLst/>
          </a:prstGeom>
          <a:solidFill>
            <a:srgbClr val="33CCFF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25" name="Rectangle 3"/>
          <p:cNvSpPr>
            <a:spLocks noChangeArrowheads="1"/>
          </p:cNvSpPr>
          <p:nvPr/>
        </p:nvSpPr>
        <p:spPr bwMode="auto">
          <a:xfrm>
            <a:off x="2143125" y="2290763"/>
            <a:ext cx="1139825" cy="152400"/>
          </a:xfrm>
          <a:prstGeom prst="rect">
            <a:avLst/>
          </a:prstGeom>
          <a:solidFill>
            <a:srgbClr val="33CCFF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26" name="Rectangle 4"/>
          <p:cNvSpPr>
            <a:spLocks noChangeArrowheads="1"/>
          </p:cNvSpPr>
          <p:nvPr/>
        </p:nvSpPr>
        <p:spPr bwMode="auto">
          <a:xfrm>
            <a:off x="776288" y="2290763"/>
            <a:ext cx="1139825" cy="152400"/>
          </a:xfrm>
          <a:prstGeom prst="rect">
            <a:avLst/>
          </a:prstGeom>
          <a:solidFill>
            <a:schemeClr val="accent1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27" name="Rectangle 5"/>
          <p:cNvSpPr>
            <a:spLocks noChangeArrowheads="1"/>
          </p:cNvSpPr>
          <p:nvPr/>
        </p:nvSpPr>
        <p:spPr bwMode="auto">
          <a:xfrm>
            <a:off x="3736975" y="2290763"/>
            <a:ext cx="1139825" cy="152400"/>
          </a:xfrm>
          <a:prstGeom prst="rect">
            <a:avLst/>
          </a:prstGeom>
          <a:solidFill>
            <a:schemeClr val="accent1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28" name="AutoShape 6"/>
          <p:cNvSpPr>
            <a:spLocks noChangeArrowheads="1"/>
          </p:cNvSpPr>
          <p:nvPr/>
        </p:nvSpPr>
        <p:spPr bwMode="auto">
          <a:xfrm>
            <a:off x="6772275" y="2214563"/>
            <a:ext cx="1443038" cy="303212"/>
          </a:xfrm>
          <a:prstGeom prst="rightArrow">
            <a:avLst>
              <a:gd name="adj1" fmla="val 43454"/>
              <a:gd name="adj2" fmla="val 94236"/>
            </a:avLst>
          </a:prstGeom>
          <a:solidFill>
            <a:schemeClr val="accent1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29" name="Line 7"/>
          <p:cNvSpPr>
            <a:spLocks noChangeShapeType="1"/>
          </p:cNvSpPr>
          <p:nvPr/>
        </p:nvSpPr>
        <p:spPr bwMode="auto">
          <a:xfrm>
            <a:off x="3509963" y="2973388"/>
            <a:ext cx="1587" cy="531812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0" name="Line 8"/>
          <p:cNvSpPr>
            <a:spLocks noChangeShapeType="1"/>
          </p:cNvSpPr>
          <p:nvPr/>
        </p:nvSpPr>
        <p:spPr bwMode="auto">
          <a:xfrm flipH="1">
            <a:off x="3584575" y="4946650"/>
            <a:ext cx="37941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1" name="Line 9"/>
          <p:cNvSpPr>
            <a:spLocks noChangeShapeType="1"/>
          </p:cNvSpPr>
          <p:nvPr/>
        </p:nvSpPr>
        <p:spPr bwMode="auto">
          <a:xfrm flipH="1">
            <a:off x="3660775" y="5781675"/>
            <a:ext cx="37941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2" name="Rectangle 10"/>
          <p:cNvSpPr>
            <a:spLocks noChangeArrowheads="1"/>
          </p:cNvSpPr>
          <p:nvPr/>
        </p:nvSpPr>
        <p:spPr bwMode="auto">
          <a:xfrm>
            <a:off x="3281363" y="1608138"/>
            <a:ext cx="454025" cy="1517650"/>
          </a:xfrm>
          <a:prstGeom prst="rect">
            <a:avLst/>
          </a:prstGeom>
          <a:solidFill>
            <a:schemeClr val="accent1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33" name="Rectangle 11"/>
          <p:cNvSpPr>
            <a:spLocks noChangeArrowheads="1"/>
          </p:cNvSpPr>
          <p:nvPr/>
        </p:nvSpPr>
        <p:spPr bwMode="auto">
          <a:xfrm>
            <a:off x="3813175" y="4719638"/>
            <a:ext cx="454025" cy="455612"/>
          </a:xfrm>
          <a:prstGeom prst="rect">
            <a:avLst/>
          </a:prstGeom>
          <a:solidFill>
            <a:schemeClr val="accent1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34" name="Oval 16"/>
          <p:cNvSpPr>
            <a:spLocks noChangeArrowheads="1"/>
          </p:cNvSpPr>
          <p:nvPr/>
        </p:nvSpPr>
        <p:spPr bwMode="auto">
          <a:xfrm>
            <a:off x="3302000" y="3732213"/>
            <a:ext cx="109538" cy="1095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35" name="Line 17"/>
          <p:cNvSpPr>
            <a:spLocks noChangeShapeType="1"/>
          </p:cNvSpPr>
          <p:nvPr/>
        </p:nvSpPr>
        <p:spPr bwMode="auto">
          <a:xfrm flipH="1">
            <a:off x="3054350" y="4795838"/>
            <a:ext cx="37941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6" name="Line 19"/>
          <p:cNvSpPr>
            <a:spLocks noChangeShapeType="1"/>
          </p:cNvSpPr>
          <p:nvPr/>
        </p:nvSpPr>
        <p:spPr bwMode="auto">
          <a:xfrm flipH="1">
            <a:off x="4040188" y="5630863"/>
            <a:ext cx="379412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7" name="Freeform 20"/>
          <p:cNvSpPr>
            <a:spLocks/>
          </p:cNvSpPr>
          <p:nvPr/>
        </p:nvSpPr>
        <p:spPr bwMode="auto">
          <a:xfrm>
            <a:off x="3205163" y="3656013"/>
            <a:ext cx="455612" cy="1139825"/>
          </a:xfrm>
          <a:custGeom>
            <a:avLst/>
            <a:gdLst>
              <a:gd name="T0" fmla="*/ 0 w 334"/>
              <a:gd name="T1" fmla="*/ 1809472366 h 718"/>
              <a:gd name="T2" fmla="*/ 0 w 334"/>
              <a:gd name="T3" fmla="*/ 1086186578 h 718"/>
              <a:gd name="T4" fmla="*/ 621503819 w 334"/>
              <a:gd name="T5" fmla="*/ 1086186578 h 718"/>
              <a:gd name="T6" fmla="*/ 621503819 w 334"/>
              <a:gd name="T7" fmla="*/ 0 h 718"/>
              <a:gd name="T8" fmla="*/ 0 60000 65536"/>
              <a:gd name="T9" fmla="*/ 0 60000 65536"/>
              <a:gd name="T10" fmla="*/ 0 60000 65536"/>
              <a:gd name="T11" fmla="*/ 0 60000 65536"/>
              <a:gd name="T12" fmla="*/ 0 w 334"/>
              <a:gd name="T13" fmla="*/ 0 h 718"/>
              <a:gd name="T14" fmla="*/ 334 w 334"/>
              <a:gd name="T15" fmla="*/ 718 h 71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34" h="718">
                <a:moveTo>
                  <a:pt x="0" y="718"/>
                </a:moveTo>
                <a:lnTo>
                  <a:pt x="0" y="431"/>
                </a:lnTo>
                <a:lnTo>
                  <a:pt x="334" y="431"/>
                </a:lnTo>
                <a:lnTo>
                  <a:pt x="334" y="0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5138" name="Freeform 21"/>
          <p:cNvSpPr>
            <a:spLocks/>
          </p:cNvSpPr>
          <p:nvPr/>
        </p:nvSpPr>
        <p:spPr bwMode="auto">
          <a:xfrm>
            <a:off x="3054350" y="3656013"/>
            <a:ext cx="303213" cy="2278062"/>
          </a:xfrm>
          <a:custGeom>
            <a:avLst/>
            <a:gdLst>
              <a:gd name="T0" fmla="*/ 384678401 w 239"/>
              <a:gd name="T1" fmla="*/ 0 h 1339"/>
              <a:gd name="T2" fmla="*/ 384678401 w 239"/>
              <a:gd name="T3" fmla="*/ 830715038 h 1339"/>
              <a:gd name="T4" fmla="*/ 0 w 239"/>
              <a:gd name="T5" fmla="*/ 830715038 h 1339"/>
              <a:gd name="T6" fmla="*/ 0 w 239"/>
              <a:gd name="T7" fmla="*/ 2147483647 h 1339"/>
              <a:gd name="T8" fmla="*/ 0 60000 65536"/>
              <a:gd name="T9" fmla="*/ 0 60000 65536"/>
              <a:gd name="T10" fmla="*/ 0 60000 65536"/>
              <a:gd name="T11" fmla="*/ 0 60000 65536"/>
              <a:gd name="T12" fmla="*/ 0 w 239"/>
              <a:gd name="T13" fmla="*/ 0 h 1339"/>
              <a:gd name="T14" fmla="*/ 239 w 239"/>
              <a:gd name="T15" fmla="*/ 1339 h 133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39" h="1339">
                <a:moveTo>
                  <a:pt x="239" y="0"/>
                </a:moveTo>
                <a:lnTo>
                  <a:pt x="239" y="287"/>
                </a:lnTo>
                <a:lnTo>
                  <a:pt x="0" y="287"/>
                </a:lnTo>
                <a:lnTo>
                  <a:pt x="0" y="1339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5139" name="Line 22"/>
          <p:cNvSpPr>
            <a:spLocks noChangeShapeType="1"/>
          </p:cNvSpPr>
          <p:nvPr/>
        </p:nvSpPr>
        <p:spPr bwMode="auto">
          <a:xfrm flipH="1">
            <a:off x="3051175" y="5099050"/>
            <a:ext cx="37941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0" name="Line 23"/>
          <p:cNvSpPr>
            <a:spLocks noChangeShapeType="1"/>
          </p:cNvSpPr>
          <p:nvPr/>
        </p:nvSpPr>
        <p:spPr bwMode="auto">
          <a:xfrm flipH="1">
            <a:off x="2825750" y="5934075"/>
            <a:ext cx="53181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1" name="Line 24"/>
          <p:cNvSpPr>
            <a:spLocks noChangeShapeType="1"/>
          </p:cNvSpPr>
          <p:nvPr/>
        </p:nvSpPr>
        <p:spPr bwMode="auto">
          <a:xfrm flipV="1">
            <a:off x="2901950" y="4810125"/>
            <a:ext cx="0" cy="83343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2" name="Oval 25"/>
          <p:cNvSpPr>
            <a:spLocks noChangeArrowheads="1"/>
          </p:cNvSpPr>
          <p:nvPr/>
        </p:nvSpPr>
        <p:spPr bwMode="auto">
          <a:xfrm>
            <a:off x="2863850" y="4757738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43" name="Oval 26"/>
          <p:cNvSpPr>
            <a:spLocks noChangeArrowheads="1"/>
          </p:cNvSpPr>
          <p:nvPr/>
        </p:nvSpPr>
        <p:spPr bwMode="auto">
          <a:xfrm>
            <a:off x="3170238" y="4760913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44" name="Oval 27"/>
          <p:cNvSpPr>
            <a:spLocks noChangeArrowheads="1"/>
          </p:cNvSpPr>
          <p:nvPr/>
        </p:nvSpPr>
        <p:spPr bwMode="auto">
          <a:xfrm>
            <a:off x="3016250" y="5899150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45" name="Oval 28"/>
          <p:cNvSpPr>
            <a:spLocks noChangeArrowheads="1"/>
          </p:cNvSpPr>
          <p:nvPr/>
        </p:nvSpPr>
        <p:spPr bwMode="auto">
          <a:xfrm>
            <a:off x="3014663" y="5060950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46" name="Line 29"/>
          <p:cNvSpPr>
            <a:spLocks noChangeShapeType="1"/>
          </p:cNvSpPr>
          <p:nvPr/>
        </p:nvSpPr>
        <p:spPr bwMode="auto">
          <a:xfrm flipH="1">
            <a:off x="7258050" y="5934075"/>
            <a:ext cx="95726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7" name="Line 30"/>
          <p:cNvSpPr>
            <a:spLocks noChangeShapeType="1"/>
          </p:cNvSpPr>
          <p:nvPr/>
        </p:nvSpPr>
        <p:spPr bwMode="auto">
          <a:xfrm>
            <a:off x="5029200" y="2973388"/>
            <a:ext cx="1588" cy="531812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8" name="Line 31"/>
          <p:cNvSpPr>
            <a:spLocks noChangeShapeType="1"/>
          </p:cNvSpPr>
          <p:nvPr/>
        </p:nvSpPr>
        <p:spPr bwMode="auto">
          <a:xfrm flipH="1">
            <a:off x="5103813" y="4946650"/>
            <a:ext cx="379412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9" name="Line 32"/>
          <p:cNvSpPr>
            <a:spLocks noChangeShapeType="1"/>
          </p:cNvSpPr>
          <p:nvPr/>
        </p:nvSpPr>
        <p:spPr bwMode="auto">
          <a:xfrm flipH="1">
            <a:off x="5180013" y="5781675"/>
            <a:ext cx="379412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0" name="Rectangle 33"/>
          <p:cNvSpPr>
            <a:spLocks noChangeArrowheads="1"/>
          </p:cNvSpPr>
          <p:nvPr/>
        </p:nvSpPr>
        <p:spPr bwMode="auto">
          <a:xfrm>
            <a:off x="4800600" y="1608138"/>
            <a:ext cx="454025" cy="1517650"/>
          </a:xfrm>
          <a:prstGeom prst="rect">
            <a:avLst/>
          </a:prstGeom>
          <a:solidFill>
            <a:srgbClr val="33CCFF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51" name="Rectangle 34"/>
          <p:cNvSpPr>
            <a:spLocks noChangeArrowheads="1"/>
          </p:cNvSpPr>
          <p:nvPr/>
        </p:nvSpPr>
        <p:spPr bwMode="auto">
          <a:xfrm>
            <a:off x="5332413" y="4719638"/>
            <a:ext cx="454025" cy="455612"/>
          </a:xfrm>
          <a:prstGeom prst="rect">
            <a:avLst/>
          </a:prstGeom>
          <a:solidFill>
            <a:srgbClr val="33CCFF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52" name="Oval 39"/>
          <p:cNvSpPr>
            <a:spLocks noChangeArrowheads="1"/>
          </p:cNvSpPr>
          <p:nvPr/>
        </p:nvSpPr>
        <p:spPr bwMode="auto">
          <a:xfrm>
            <a:off x="4821238" y="3732213"/>
            <a:ext cx="109537" cy="1095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53" name="Line 40"/>
          <p:cNvSpPr>
            <a:spLocks noChangeShapeType="1"/>
          </p:cNvSpPr>
          <p:nvPr/>
        </p:nvSpPr>
        <p:spPr bwMode="auto">
          <a:xfrm flipH="1">
            <a:off x="4573588" y="4795838"/>
            <a:ext cx="379412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4" name="Line 41"/>
          <p:cNvSpPr>
            <a:spLocks noChangeShapeType="1"/>
          </p:cNvSpPr>
          <p:nvPr/>
        </p:nvSpPr>
        <p:spPr bwMode="auto">
          <a:xfrm flipH="1">
            <a:off x="5559425" y="5934075"/>
            <a:ext cx="37941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5" name="Line 42"/>
          <p:cNvSpPr>
            <a:spLocks noChangeShapeType="1"/>
          </p:cNvSpPr>
          <p:nvPr/>
        </p:nvSpPr>
        <p:spPr bwMode="auto">
          <a:xfrm flipH="1">
            <a:off x="5559425" y="5630863"/>
            <a:ext cx="37941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6" name="Freeform 43"/>
          <p:cNvSpPr>
            <a:spLocks/>
          </p:cNvSpPr>
          <p:nvPr/>
        </p:nvSpPr>
        <p:spPr bwMode="auto">
          <a:xfrm>
            <a:off x="4724400" y="3656013"/>
            <a:ext cx="455613" cy="1139825"/>
          </a:xfrm>
          <a:custGeom>
            <a:avLst/>
            <a:gdLst>
              <a:gd name="T0" fmla="*/ 0 w 334"/>
              <a:gd name="T1" fmla="*/ 1809472366 h 718"/>
              <a:gd name="T2" fmla="*/ 0 w 334"/>
              <a:gd name="T3" fmla="*/ 1086186578 h 718"/>
              <a:gd name="T4" fmla="*/ 621506547 w 334"/>
              <a:gd name="T5" fmla="*/ 1086186578 h 718"/>
              <a:gd name="T6" fmla="*/ 621506547 w 334"/>
              <a:gd name="T7" fmla="*/ 0 h 718"/>
              <a:gd name="T8" fmla="*/ 0 60000 65536"/>
              <a:gd name="T9" fmla="*/ 0 60000 65536"/>
              <a:gd name="T10" fmla="*/ 0 60000 65536"/>
              <a:gd name="T11" fmla="*/ 0 60000 65536"/>
              <a:gd name="T12" fmla="*/ 0 w 334"/>
              <a:gd name="T13" fmla="*/ 0 h 718"/>
              <a:gd name="T14" fmla="*/ 334 w 334"/>
              <a:gd name="T15" fmla="*/ 718 h 71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34" h="718">
                <a:moveTo>
                  <a:pt x="0" y="718"/>
                </a:moveTo>
                <a:lnTo>
                  <a:pt x="0" y="431"/>
                </a:lnTo>
                <a:lnTo>
                  <a:pt x="334" y="431"/>
                </a:lnTo>
                <a:lnTo>
                  <a:pt x="334" y="0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5157" name="Freeform 44"/>
          <p:cNvSpPr>
            <a:spLocks/>
          </p:cNvSpPr>
          <p:nvPr/>
        </p:nvSpPr>
        <p:spPr bwMode="auto">
          <a:xfrm>
            <a:off x="4573588" y="3656013"/>
            <a:ext cx="303212" cy="2278062"/>
          </a:xfrm>
          <a:custGeom>
            <a:avLst/>
            <a:gdLst>
              <a:gd name="T0" fmla="*/ 384675863 w 239"/>
              <a:gd name="T1" fmla="*/ 0 h 1339"/>
              <a:gd name="T2" fmla="*/ 384675863 w 239"/>
              <a:gd name="T3" fmla="*/ 830715038 h 1339"/>
              <a:gd name="T4" fmla="*/ 0 w 239"/>
              <a:gd name="T5" fmla="*/ 830715038 h 1339"/>
              <a:gd name="T6" fmla="*/ 0 w 239"/>
              <a:gd name="T7" fmla="*/ 2147483647 h 1339"/>
              <a:gd name="T8" fmla="*/ 0 60000 65536"/>
              <a:gd name="T9" fmla="*/ 0 60000 65536"/>
              <a:gd name="T10" fmla="*/ 0 60000 65536"/>
              <a:gd name="T11" fmla="*/ 0 60000 65536"/>
              <a:gd name="T12" fmla="*/ 0 w 239"/>
              <a:gd name="T13" fmla="*/ 0 h 1339"/>
              <a:gd name="T14" fmla="*/ 239 w 239"/>
              <a:gd name="T15" fmla="*/ 1339 h 133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39" h="1339">
                <a:moveTo>
                  <a:pt x="239" y="0"/>
                </a:moveTo>
                <a:lnTo>
                  <a:pt x="239" y="287"/>
                </a:lnTo>
                <a:lnTo>
                  <a:pt x="0" y="287"/>
                </a:lnTo>
                <a:lnTo>
                  <a:pt x="0" y="1339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5158" name="Line 45"/>
          <p:cNvSpPr>
            <a:spLocks noChangeShapeType="1"/>
          </p:cNvSpPr>
          <p:nvPr/>
        </p:nvSpPr>
        <p:spPr bwMode="auto">
          <a:xfrm flipH="1">
            <a:off x="4570413" y="5099050"/>
            <a:ext cx="379412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9" name="Line 46"/>
          <p:cNvSpPr>
            <a:spLocks noChangeShapeType="1"/>
          </p:cNvSpPr>
          <p:nvPr/>
        </p:nvSpPr>
        <p:spPr bwMode="auto">
          <a:xfrm flipH="1">
            <a:off x="4344988" y="5934075"/>
            <a:ext cx="531812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60" name="Line 47"/>
          <p:cNvSpPr>
            <a:spLocks noChangeShapeType="1"/>
          </p:cNvSpPr>
          <p:nvPr/>
        </p:nvSpPr>
        <p:spPr bwMode="auto">
          <a:xfrm flipV="1">
            <a:off x="4421188" y="4810125"/>
            <a:ext cx="0" cy="83343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61" name="Oval 48"/>
          <p:cNvSpPr>
            <a:spLocks noChangeArrowheads="1"/>
          </p:cNvSpPr>
          <p:nvPr/>
        </p:nvSpPr>
        <p:spPr bwMode="auto">
          <a:xfrm>
            <a:off x="4383088" y="4757738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62" name="Oval 49"/>
          <p:cNvSpPr>
            <a:spLocks noChangeArrowheads="1"/>
          </p:cNvSpPr>
          <p:nvPr/>
        </p:nvSpPr>
        <p:spPr bwMode="auto">
          <a:xfrm>
            <a:off x="4689475" y="4760913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63" name="Oval 50"/>
          <p:cNvSpPr>
            <a:spLocks noChangeArrowheads="1"/>
          </p:cNvSpPr>
          <p:nvPr/>
        </p:nvSpPr>
        <p:spPr bwMode="auto">
          <a:xfrm>
            <a:off x="4535488" y="5899150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64" name="Oval 51"/>
          <p:cNvSpPr>
            <a:spLocks noChangeArrowheads="1"/>
          </p:cNvSpPr>
          <p:nvPr/>
        </p:nvSpPr>
        <p:spPr bwMode="auto">
          <a:xfrm>
            <a:off x="4533900" y="5060950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65" name="Line 52"/>
          <p:cNvSpPr>
            <a:spLocks noChangeShapeType="1"/>
          </p:cNvSpPr>
          <p:nvPr/>
        </p:nvSpPr>
        <p:spPr bwMode="auto">
          <a:xfrm>
            <a:off x="4268788" y="4795838"/>
            <a:ext cx="455612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66" name="Line 53"/>
          <p:cNvSpPr>
            <a:spLocks noChangeShapeType="1"/>
          </p:cNvSpPr>
          <p:nvPr/>
        </p:nvSpPr>
        <p:spPr bwMode="auto">
          <a:xfrm>
            <a:off x="1992313" y="2973388"/>
            <a:ext cx="0" cy="531812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67" name="Line 54"/>
          <p:cNvSpPr>
            <a:spLocks noChangeShapeType="1"/>
          </p:cNvSpPr>
          <p:nvPr/>
        </p:nvSpPr>
        <p:spPr bwMode="auto">
          <a:xfrm flipH="1">
            <a:off x="2066925" y="4946650"/>
            <a:ext cx="37941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68" name="Line 55"/>
          <p:cNvSpPr>
            <a:spLocks noChangeShapeType="1"/>
          </p:cNvSpPr>
          <p:nvPr/>
        </p:nvSpPr>
        <p:spPr bwMode="auto">
          <a:xfrm flipH="1">
            <a:off x="2143125" y="5781675"/>
            <a:ext cx="37941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69" name="Rectangle 56"/>
          <p:cNvSpPr>
            <a:spLocks noChangeArrowheads="1"/>
          </p:cNvSpPr>
          <p:nvPr/>
        </p:nvSpPr>
        <p:spPr bwMode="auto">
          <a:xfrm>
            <a:off x="1763713" y="1608138"/>
            <a:ext cx="454025" cy="1517650"/>
          </a:xfrm>
          <a:prstGeom prst="rect">
            <a:avLst/>
          </a:prstGeom>
          <a:solidFill>
            <a:srgbClr val="33CCFF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70" name="Rectangle 58"/>
          <p:cNvSpPr>
            <a:spLocks noChangeArrowheads="1"/>
          </p:cNvSpPr>
          <p:nvPr/>
        </p:nvSpPr>
        <p:spPr bwMode="auto">
          <a:xfrm>
            <a:off x="1765300" y="5553075"/>
            <a:ext cx="454025" cy="455613"/>
          </a:xfrm>
          <a:prstGeom prst="rect">
            <a:avLst/>
          </a:prstGeom>
          <a:solidFill>
            <a:schemeClr val="accent1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71" name="Oval 62"/>
          <p:cNvSpPr>
            <a:spLocks noChangeArrowheads="1"/>
          </p:cNvSpPr>
          <p:nvPr/>
        </p:nvSpPr>
        <p:spPr bwMode="auto">
          <a:xfrm>
            <a:off x="1784350" y="3732213"/>
            <a:ext cx="109538" cy="1095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72" name="Line 63"/>
          <p:cNvSpPr>
            <a:spLocks noChangeShapeType="1"/>
          </p:cNvSpPr>
          <p:nvPr/>
        </p:nvSpPr>
        <p:spPr bwMode="auto">
          <a:xfrm flipH="1">
            <a:off x="1536700" y="4795838"/>
            <a:ext cx="37941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73" name="Line 64"/>
          <p:cNvSpPr>
            <a:spLocks noChangeShapeType="1"/>
          </p:cNvSpPr>
          <p:nvPr/>
        </p:nvSpPr>
        <p:spPr bwMode="auto">
          <a:xfrm flipH="1">
            <a:off x="2522538" y="5934075"/>
            <a:ext cx="379412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74" name="Line 65"/>
          <p:cNvSpPr>
            <a:spLocks noChangeShapeType="1"/>
          </p:cNvSpPr>
          <p:nvPr/>
        </p:nvSpPr>
        <p:spPr bwMode="auto">
          <a:xfrm flipH="1">
            <a:off x="2522538" y="5630863"/>
            <a:ext cx="379412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75" name="Freeform 66"/>
          <p:cNvSpPr>
            <a:spLocks/>
          </p:cNvSpPr>
          <p:nvPr/>
        </p:nvSpPr>
        <p:spPr bwMode="auto">
          <a:xfrm>
            <a:off x="1687513" y="3656013"/>
            <a:ext cx="455612" cy="1139825"/>
          </a:xfrm>
          <a:custGeom>
            <a:avLst/>
            <a:gdLst>
              <a:gd name="T0" fmla="*/ 0 w 334"/>
              <a:gd name="T1" fmla="*/ 1809472366 h 718"/>
              <a:gd name="T2" fmla="*/ 0 w 334"/>
              <a:gd name="T3" fmla="*/ 1086186578 h 718"/>
              <a:gd name="T4" fmla="*/ 621503819 w 334"/>
              <a:gd name="T5" fmla="*/ 1086186578 h 718"/>
              <a:gd name="T6" fmla="*/ 621503819 w 334"/>
              <a:gd name="T7" fmla="*/ 0 h 718"/>
              <a:gd name="T8" fmla="*/ 0 60000 65536"/>
              <a:gd name="T9" fmla="*/ 0 60000 65536"/>
              <a:gd name="T10" fmla="*/ 0 60000 65536"/>
              <a:gd name="T11" fmla="*/ 0 60000 65536"/>
              <a:gd name="T12" fmla="*/ 0 w 334"/>
              <a:gd name="T13" fmla="*/ 0 h 718"/>
              <a:gd name="T14" fmla="*/ 334 w 334"/>
              <a:gd name="T15" fmla="*/ 718 h 71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34" h="718">
                <a:moveTo>
                  <a:pt x="0" y="718"/>
                </a:moveTo>
                <a:lnTo>
                  <a:pt x="0" y="431"/>
                </a:lnTo>
                <a:lnTo>
                  <a:pt x="334" y="431"/>
                </a:lnTo>
                <a:lnTo>
                  <a:pt x="334" y="0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5176" name="Freeform 67"/>
          <p:cNvSpPr>
            <a:spLocks/>
          </p:cNvSpPr>
          <p:nvPr/>
        </p:nvSpPr>
        <p:spPr bwMode="auto">
          <a:xfrm>
            <a:off x="1536700" y="3656013"/>
            <a:ext cx="303213" cy="2278062"/>
          </a:xfrm>
          <a:custGeom>
            <a:avLst/>
            <a:gdLst>
              <a:gd name="T0" fmla="*/ 384678401 w 239"/>
              <a:gd name="T1" fmla="*/ 0 h 1339"/>
              <a:gd name="T2" fmla="*/ 384678401 w 239"/>
              <a:gd name="T3" fmla="*/ 830715038 h 1339"/>
              <a:gd name="T4" fmla="*/ 0 w 239"/>
              <a:gd name="T5" fmla="*/ 830715038 h 1339"/>
              <a:gd name="T6" fmla="*/ 0 w 239"/>
              <a:gd name="T7" fmla="*/ 2147483647 h 1339"/>
              <a:gd name="T8" fmla="*/ 0 60000 65536"/>
              <a:gd name="T9" fmla="*/ 0 60000 65536"/>
              <a:gd name="T10" fmla="*/ 0 60000 65536"/>
              <a:gd name="T11" fmla="*/ 0 60000 65536"/>
              <a:gd name="T12" fmla="*/ 0 w 239"/>
              <a:gd name="T13" fmla="*/ 0 h 1339"/>
              <a:gd name="T14" fmla="*/ 239 w 239"/>
              <a:gd name="T15" fmla="*/ 1339 h 133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39" h="1339">
                <a:moveTo>
                  <a:pt x="239" y="0"/>
                </a:moveTo>
                <a:lnTo>
                  <a:pt x="239" y="287"/>
                </a:lnTo>
                <a:lnTo>
                  <a:pt x="0" y="287"/>
                </a:lnTo>
                <a:lnTo>
                  <a:pt x="0" y="1339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5177" name="Line 68"/>
          <p:cNvSpPr>
            <a:spLocks noChangeShapeType="1"/>
          </p:cNvSpPr>
          <p:nvPr/>
        </p:nvSpPr>
        <p:spPr bwMode="auto">
          <a:xfrm flipH="1">
            <a:off x="1533525" y="5099050"/>
            <a:ext cx="37941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78" name="Line 69"/>
          <p:cNvSpPr>
            <a:spLocks noChangeShapeType="1"/>
          </p:cNvSpPr>
          <p:nvPr/>
        </p:nvSpPr>
        <p:spPr bwMode="auto">
          <a:xfrm flipH="1">
            <a:off x="852488" y="4795838"/>
            <a:ext cx="684212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5286" name="Rectangle 7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ea typeface="Batang" pitchFamily="18" charset="-127"/>
                <a:cs typeface="Arial" charset="0"/>
              </a:rPr>
              <a:t>Latch-based elasticity</a:t>
            </a:r>
          </a:p>
        </p:txBody>
      </p:sp>
      <p:sp>
        <p:nvSpPr>
          <p:cNvPr id="5180" name="Text Box 71"/>
          <p:cNvSpPr txBox="1">
            <a:spLocks noChangeArrowheads="1"/>
          </p:cNvSpPr>
          <p:nvPr/>
        </p:nvSpPr>
        <p:spPr bwMode="auto">
          <a:xfrm>
            <a:off x="0" y="1152525"/>
            <a:ext cx="960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000"/>
              <a:t>sender</a:t>
            </a:r>
          </a:p>
        </p:txBody>
      </p:sp>
      <p:sp>
        <p:nvSpPr>
          <p:cNvPr id="5181" name="Text Box 72"/>
          <p:cNvSpPr txBox="1">
            <a:spLocks noChangeArrowheads="1"/>
          </p:cNvSpPr>
          <p:nvPr/>
        </p:nvSpPr>
        <p:spPr bwMode="auto">
          <a:xfrm>
            <a:off x="8104188" y="1152525"/>
            <a:ext cx="10874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000"/>
              <a:t>receiver</a:t>
            </a:r>
          </a:p>
        </p:txBody>
      </p:sp>
      <p:sp>
        <p:nvSpPr>
          <p:cNvPr id="5182" name="Oval 73"/>
          <p:cNvSpPr>
            <a:spLocks noChangeArrowheads="1"/>
          </p:cNvSpPr>
          <p:nvPr/>
        </p:nvSpPr>
        <p:spPr bwMode="auto">
          <a:xfrm>
            <a:off x="1839913" y="2214563"/>
            <a:ext cx="303212" cy="3048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83" name="Line 74"/>
          <p:cNvSpPr>
            <a:spLocks noChangeShapeType="1"/>
          </p:cNvSpPr>
          <p:nvPr/>
        </p:nvSpPr>
        <p:spPr bwMode="auto">
          <a:xfrm flipH="1">
            <a:off x="928688" y="5934075"/>
            <a:ext cx="835025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84" name="Line 75"/>
          <p:cNvSpPr>
            <a:spLocks noChangeShapeType="1"/>
          </p:cNvSpPr>
          <p:nvPr/>
        </p:nvSpPr>
        <p:spPr bwMode="auto">
          <a:xfrm>
            <a:off x="2674938" y="4795838"/>
            <a:ext cx="455612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85" name="Oval 76"/>
          <p:cNvSpPr>
            <a:spLocks noChangeArrowheads="1"/>
          </p:cNvSpPr>
          <p:nvPr/>
        </p:nvSpPr>
        <p:spPr bwMode="auto">
          <a:xfrm>
            <a:off x="1654175" y="4757738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86" name="Oval 77"/>
          <p:cNvSpPr>
            <a:spLocks noChangeArrowheads="1"/>
          </p:cNvSpPr>
          <p:nvPr/>
        </p:nvSpPr>
        <p:spPr bwMode="auto">
          <a:xfrm>
            <a:off x="1500188" y="5894388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87" name="Oval 78"/>
          <p:cNvSpPr>
            <a:spLocks noChangeArrowheads="1"/>
          </p:cNvSpPr>
          <p:nvPr/>
        </p:nvSpPr>
        <p:spPr bwMode="auto">
          <a:xfrm>
            <a:off x="1498600" y="5057775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88" name="Line 79"/>
          <p:cNvSpPr>
            <a:spLocks noChangeShapeType="1"/>
          </p:cNvSpPr>
          <p:nvPr/>
        </p:nvSpPr>
        <p:spPr bwMode="auto">
          <a:xfrm>
            <a:off x="6546850" y="2973388"/>
            <a:ext cx="1588" cy="531812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89" name="Line 80"/>
          <p:cNvSpPr>
            <a:spLocks noChangeShapeType="1"/>
          </p:cNvSpPr>
          <p:nvPr/>
        </p:nvSpPr>
        <p:spPr bwMode="auto">
          <a:xfrm flipH="1">
            <a:off x="6621463" y="4946650"/>
            <a:ext cx="379412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0" name="Line 81"/>
          <p:cNvSpPr>
            <a:spLocks noChangeShapeType="1"/>
          </p:cNvSpPr>
          <p:nvPr/>
        </p:nvSpPr>
        <p:spPr bwMode="auto">
          <a:xfrm flipH="1">
            <a:off x="6697663" y="5781675"/>
            <a:ext cx="379412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1" name="Rectangle 82"/>
          <p:cNvSpPr>
            <a:spLocks noChangeArrowheads="1"/>
          </p:cNvSpPr>
          <p:nvPr/>
        </p:nvSpPr>
        <p:spPr bwMode="auto">
          <a:xfrm>
            <a:off x="6318250" y="1608138"/>
            <a:ext cx="454025" cy="1517650"/>
          </a:xfrm>
          <a:prstGeom prst="rect">
            <a:avLst/>
          </a:prstGeom>
          <a:solidFill>
            <a:schemeClr val="accent1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92" name="Oval 88"/>
          <p:cNvSpPr>
            <a:spLocks noChangeArrowheads="1"/>
          </p:cNvSpPr>
          <p:nvPr/>
        </p:nvSpPr>
        <p:spPr bwMode="auto">
          <a:xfrm>
            <a:off x="6338888" y="3732213"/>
            <a:ext cx="109537" cy="10953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193" name="Line 89"/>
          <p:cNvSpPr>
            <a:spLocks noChangeShapeType="1"/>
          </p:cNvSpPr>
          <p:nvPr/>
        </p:nvSpPr>
        <p:spPr bwMode="auto">
          <a:xfrm flipH="1">
            <a:off x="6091238" y="4795838"/>
            <a:ext cx="379412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4" name="Line 90"/>
          <p:cNvSpPr>
            <a:spLocks noChangeShapeType="1"/>
          </p:cNvSpPr>
          <p:nvPr/>
        </p:nvSpPr>
        <p:spPr bwMode="auto">
          <a:xfrm flipH="1">
            <a:off x="7077075" y="5934075"/>
            <a:ext cx="37941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5" name="Line 91"/>
          <p:cNvSpPr>
            <a:spLocks noChangeShapeType="1"/>
          </p:cNvSpPr>
          <p:nvPr/>
        </p:nvSpPr>
        <p:spPr bwMode="auto">
          <a:xfrm flipH="1">
            <a:off x="7077075" y="5630863"/>
            <a:ext cx="37941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6" name="Freeform 92"/>
          <p:cNvSpPr>
            <a:spLocks/>
          </p:cNvSpPr>
          <p:nvPr/>
        </p:nvSpPr>
        <p:spPr bwMode="auto">
          <a:xfrm>
            <a:off x="6242050" y="3656013"/>
            <a:ext cx="455613" cy="1139825"/>
          </a:xfrm>
          <a:custGeom>
            <a:avLst/>
            <a:gdLst>
              <a:gd name="T0" fmla="*/ 0 w 334"/>
              <a:gd name="T1" fmla="*/ 1809472366 h 718"/>
              <a:gd name="T2" fmla="*/ 0 w 334"/>
              <a:gd name="T3" fmla="*/ 1086186578 h 718"/>
              <a:gd name="T4" fmla="*/ 621506547 w 334"/>
              <a:gd name="T5" fmla="*/ 1086186578 h 718"/>
              <a:gd name="T6" fmla="*/ 621506547 w 334"/>
              <a:gd name="T7" fmla="*/ 0 h 718"/>
              <a:gd name="T8" fmla="*/ 0 60000 65536"/>
              <a:gd name="T9" fmla="*/ 0 60000 65536"/>
              <a:gd name="T10" fmla="*/ 0 60000 65536"/>
              <a:gd name="T11" fmla="*/ 0 60000 65536"/>
              <a:gd name="T12" fmla="*/ 0 w 334"/>
              <a:gd name="T13" fmla="*/ 0 h 718"/>
              <a:gd name="T14" fmla="*/ 334 w 334"/>
              <a:gd name="T15" fmla="*/ 718 h 71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34" h="718">
                <a:moveTo>
                  <a:pt x="0" y="718"/>
                </a:moveTo>
                <a:lnTo>
                  <a:pt x="0" y="431"/>
                </a:lnTo>
                <a:lnTo>
                  <a:pt x="334" y="431"/>
                </a:lnTo>
                <a:lnTo>
                  <a:pt x="334" y="0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5197" name="Freeform 93"/>
          <p:cNvSpPr>
            <a:spLocks/>
          </p:cNvSpPr>
          <p:nvPr/>
        </p:nvSpPr>
        <p:spPr bwMode="auto">
          <a:xfrm>
            <a:off x="6091238" y="3656013"/>
            <a:ext cx="303212" cy="2278062"/>
          </a:xfrm>
          <a:custGeom>
            <a:avLst/>
            <a:gdLst>
              <a:gd name="T0" fmla="*/ 384675863 w 239"/>
              <a:gd name="T1" fmla="*/ 0 h 1339"/>
              <a:gd name="T2" fmla="*/ 384675863 w 239"/>
              <a:gd name="T3" fmla="*/ 830715038 h 1339"/>
              <a:gd name="T4" fmla="*/ 0 w 239"/>
              <a:gd name="T5" fmla="*/ 830715038 h 1339"/>
              <a:gd name="T6" fmla="*/ 0 w 239"/>
              <a:gd name="T7" fmla="*/ 2147483647 h 1339"/>
              <a:gd name="T8" fmla="*/ 0 60000 65536"/>
              <a:gd name="T9" fmla="*/ 0 60000 65536"/>
              <a:gd name="T10" fmla="*/ 0 60000 65536"/>
              <a:gd name="T11" fmla="*/ 0 60000 65536"/>
              <a:gd name="T12" fmla="*/ 0 w 239"/>
              <a:gd name="T13" fmla="*/ 0 h 1339"/>
              <a:gd name="T14" fmla="*/ 239 w 239"/>
              <a:gd name="T15" fmla="*/ 1339 h 133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39" h="1339">
                <a:moveTo>
                  <a:pt x="239" y="0"/>
                </a:moveTo>
                <a:lnTo>
                  <a:pt x="239" y="287"/>
                </a:lnTo>
                <a:lnTo>
                  <a:pt x="0" y="287"/>
                </a:lnTo>
                <a:lnTo>
                  <a:pt x="0" y="1339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5198" name="Line 94"/>
          <p:cNvSpPr>
            <a:spLocks noChangeShapeType="1"/>
          </p:cNvSpPr>
          <p:nvPr/>
        </p:nvSpPr>
        <p:spPr bwMode="auto">
          <a:xfrm flipH="1">
            <a:off x="6088063" y="5099050"/>
            <a:ext cx="379412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9" name="Line 95"/>
          <p:cNvSpPr>
            <a:spLocks noChangeShapeType="1"/>
          </p:cNvSpPr>
          <p:nvPr/>
        </p:nvSpPr>
        <p:spPr bwMode="auto">
          <a:xfrm flipH="1">
            <a:off x="5862638" y="5934075"/>
            <a:ext cx="531812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00" name="Line 96"/>
          <p:cNvSpPr>
            <a:spLocks noChangeShapeType="1"/>
          </p:cNvSpPr>
          <p:nvPr/>
        </p:nvSpPr>
        <p:spPr bwMode="auto">
          <a:xfrm flipV="1">
            <a:off x="5938838" y="4810125"/>
            <a:ext cx="0" cy="83343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01" name="Oval 97"/>
          <p:cNvSpPr>
            <a:spLocks noChangeArrowheads="1"/>
          </p:cNvSpPr>
          <p:nvPr/>
        </p:nvSpPr>
        <p:spPr bwMode="auto">
          <a:xfrm>
            <a:off x="5900738" y="4757738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02" name="Oval 98"/>
          <p:cNvSpPr>
            <a:spLocks noChangeArrowheads="1"/>
          </p:cNvSpPr>
          <p:nvPr/>
        </p:nvSpPr>
        <p:spPr bwMode="auto">
          <a:xfrm>
            <a:off x="6207125" y="4760913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03" name="Oval 99"/>
          <p:cNvSpPr>
            <a:spLocks noChangeArrowheads="1"/>
          </p:cNvSpPr>
          <p:nvPr/>
        </p:nvSpPr>
        <p:spPr bwMode="auto">
          <a:xfrm>
            <a:off x="6053138" y="5899150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04" name="Oval 100"/>
          <p:cNvSpPr>
            <a:spLocks noChangeArrowheads="1"/>
          </p:cNvSpPr>
          <p:nvPr/>
        </p:nvSpPr>
        <p:spPr bwMode="auto">
          <a:xfrm>
            <a:off x="6051550" y="5060950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05" name="Line 101"/>
          <p:cNvSpPr>
            <a:spLocks noChangeShapeType="1"/>
          </p:cNvSpPr>
          <p:nvPr/>
        </p:nvSpPr>
        <p:spPr bwMode="auto">
          <a:xfrm>
            <a:off x="5786438" y="4795838"/>
            <a:ext cx="455612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06" name="Line 103"/>
          <p:cNvSpPr>
            <a:spLocks noChangeShapeType="1"/>
          </p:cNvSpPr>
          <p:nvPr/>
        </p:nvSpPr>
        <p:spPr bwMode="auto">
          <a:xfrm flipH="1">
            <a:off x="7227888" y="4795838"/>
            <a:ext cx="957262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07" name="Line 104"/>
          <p:cNvSpPr>
            <a:spLocks noChangeShapeType="1"/>
          </p:cNvSpPr>
          <p:nvPr/>
        </p:nvSpPr>
        <p:spPr bwMode="auto">
          <a:xfrm>
            <a:off x="7456488" y="4810125"/>
            <a:ext cx="0" cy="83343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08" name="Text Box 105"/>
          <p:cNvSpPr txBox="1">
            <a:spLocks noChangeArrowheads="1"/>
          </p:cNvSpPr>
          <p:nvPr/>
        </p:nvSpPr>
        <p:spPr bwMode="auto">
          <a:xfrm>
            <a:off x="2362200" y="4391025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V</a:t>
            </a:r>
          </a:p>
        </p:txBody>
      </p:sp>
      <p:sp>
        <p:nvSpPr>
          <p:cNvPr id="5209" name="Text Box 106"/>
          <p:cNvSpPr txBox="1">
            <a:spLocks noChangeArrowheads="1"/>
          </p:cNvSpPr>
          <p:nvPr/>
        </p:nvSpPr>
        <p:spPr bwMode="auto">
          <a:xfrm>
            <a:off x="3879850" y="4395788"/>
            <a:ext cx="336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V</a:t>
            </a:r>
          </a:p>
        </p:txBody>
      </p:sp>
      <p:sp>
        <p:nvSpPr>
          <p:cNvPr id="5210" name="Text Box 107"/>
          <p:cNvSpPr txBox="1">
            <a:spLocks noChangeArrowheads="1"/>
          </p:cNvSpPr>
          <p:nvPr/>
        </p:nvSpPr>
        <p:spPr bwMode="auto">
          <a:xfrm>
            <a:off x="5397500" y="440055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V</a:t>
            </a:r>
          </a:p>
        </p:txBody>
      </p:sp>
      <p:sp>
        <p:nvSpPr>
          <p:cNvPr id="5211" name="Text Box 108"/>
          <p:cNvSpPr txBox="1">
            <a:spLocks noChangeArrowheads="1"/>
          </p:cNvSpPr>
          <p:nvPr/>
        </p:nvSpPr>
        <p:spPr bwMode="auto">
          <a:xfrm>
            <a:off x="6915150" y="4405313"/>
            <a:ext cx="336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V</a:t>
            </a:r>
          </a:p>
        </p:txBody>
      </p:sp>
      <p:sp>
        <p:nvSpPr>
          <p:cNvPr id="5212" name="Text Box 109"/>
          <p:cNvSpPr txBox="1">
            <a:spLocks noChangeArrowheads="1"/>
          </p:cNvSpPr>
          <p:nvPr/>
        </p:nvSpPr>
        <p:spPr bwMode="auto">
          <a:xfrm>
            <a:off x="1820863" y="5989638"/>
            <a:ext cx="336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S</a:t>
            </a:r>
          </a:p>
        </p:txBody>
      </p:sp>
      <p:sp>
        <p:nvSpPr>
          <p:cNvPr id="5213" name="Text Box 110"/>
          <p:cNvSpPr txBox="1">
            <a:spLocks noChangeArrowheads="1"/>
          </p:cNvSpPr>
          <p:nvPr/>
        </p:nvSpPr>
        <p:spPr bwMode="auto">
          <a:xfrm>
            <a:off x="3338513" y="599440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S</a:t>
            </a:r>
          </a:p>
        </p:txBody>
      </p:sp>
      <p:sp>
        <p:nvSpPr>
          <p:cNvPr id="5214" name="Text Box 111"/>
          <p:cNvSpPr txBox="1">
            <a:spLocks noChangeArrowheads="1"/>
          </p:cNvSpPr>
          <p:nvPr/>
        </p:nvSpPr>
        <p:spPr bwMode="auto">
          <a:xfrm>
            <a:off x="4856163" y="5999163"/>
            <a:ext cx="336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S</a:t>
            </a:r>
          </a:p>
        </p:txBody>
      </p:sp>
      <p:sp>
        <p:nvSpPr>
          <p:cNvPr id="5215" name="Text Box 112"/>
          <p:cNvSpPr txBox="1">
            <a:spLocks noChangeArrowheads="1"/>
          </p:cNvSpPr>
          <p:nvPr/>
        </p:nvSpPr>
        <p:spPr bwMode="auto">
          <a:xfrm>
            <a:off x="6373813" y="6003925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S</a:t>
            </a:r>
          </a:p>
        </p:txBody>
      </p:sp>
      <p:sp>
        <p:nvSpPr>
          <p:cNvPr id="5216" name="Text Box 113"/>
          <p:cNvSpPr txBox="1">
            <a:spLocks noChangeArrowheads="1"/>
          </p:cNvSpPr>
          <p:nvPr/>
        </p:nvSpPr>
        <p:spPr bwMode="auto">
          <a:xfrm>
            <a:off x="1452563" y="3049588"/>
            <a:ext cx="463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En</a:t>
            </a:r>
          </a:p>
        </p:txBody>
      </p:sp>
      <p:sp>
        <p:nvSpPr>
          <p:cNvPr id="5217" name="Text Box 114"/>
          <p:cNvSpPr txBox="1">
            <a:spLocks noChangeArrowheads="1"/>
          </p:cNvSpPr>
          <p:nvPr/>
        </p:nvSpPr>
        <p:spPr bwMode="auto">
          <a:xfrm>
            <a:off x="2970213" y="3049588"/>
            <a:ext cx="463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En</a:t>
            </a:r>
          </a:p>
        </p:txBody>
      </p:sp>
      <p:sp>
        <p:nvSpPr>
          <p:cNvPr id="5218" name="Text Box 115"/>
          <p:cNvSpPr txBox="1">
            <a:spLocks noChangeArrowheads="1"/>
          </p:cNvSpPr>
          <p:nvPr/>
        </p:nvSpPr>
        <p:spPr bwMode="auto">
          <a:xfrm>
            <a:off x="4487863" y="3049588"/>
            <a:ext cx="463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En</a:t>
            </a:r>
          </a:p>
        </p:txBody>
      </p:sp>
      <p:sp>
        <p:nvSpPr>
          <p:cNvPr id="5219" name="Text Box 116"/>
          <p:cNvSpPr txBox="1">
            <a:spLocks noChangeArrowheads="1"/>
          </p:cNvSpPr>
          <p:nvPr/>
        </p:nvSpPr>
        <p:spPr bwMode="auto">
          <a:xfrm>
            <a:off x="6005513" y="3049588"/>
            <a:ext cx="463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En</a:t>
            </a:r>
          </a:p>
        </p:txBody>
      </p:sp>
      <p:sp>
        <p:nvSpPr>
          <p:cNvPr id="5220" name="Oval 118"/>
          <p:cNvSpPr>
            <a:spLocks noChangeArrowheads="1"/>
          </p:cNvSpPr>
          <p:nvPr/>
        </p:nvSpPr>
        <p:spPr bwMode="auto">
          <a:xfrm>
            <a:off x="4875213" y="2214563"/>
            <a:ext cx="303212" cy="3048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21" name="Oval 122"/>
          <p:cNvSpPr>
            <a:spLocks noChangeArrowheads="1"/>
          </p:cNvSpPr>
          <p:nvPr/>
        </p:nvSpPr>
        <p:spPr bwMode="auto">
          <a:xfrm>
            <a:off x="3889375" y="4795838"/>
            <a:ext cx="303213" cy="3048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/>
              <a:t>1</a:t>
            </a:r>
          </a:p>
        </p:txBody>
      </p:sp>
      <p:sp>
        <p:nvSpPr>
          <p:cNvPr id="5222" name="Oval 123"/>
          <p:cNvSpPr>
            <a:spLocks noChangeArrowheads="1"/>
          </p:cNvSpPr>
          <p:nvPr/>
        </p:nvSpPr>
        <p:spPr bwMode="auto">
          <a:xfrm>
            <a:off x="5407025" y="4795838"/>
            <a:ext cx="303213" cy="3048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33CCFF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/>
              <a:t>1</a:t>
            </a:r>
          </a:p>
        </p:txBody>
      </p:sp>
      <p:sp>
        <p:nvSpPr>
          <p:cNvPr id="5223" name="Oval 125"/>
          <p:cNvSpPr>
            <a:spLocks noChangeArrowheads="1"/>
          </p:cNvSpPr>
          <p:nvPr/>
        </p:nvSpPr>
        <p:spPr bwMode="auto">
          <a:xfrm>
            <a:off x="473075" y="4795838"/>
            <a:ext cx="303213" cy="3048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24" name="Rectangle 131"/>
          <p:cNvSpPr>
            <a:spLocks noChangeArrowheads="1"/>
          </p:cNvSpPr>
          <p:nvPr/>
        </p:nvSpPr>
        <p:spPr bwMode="auto">
          <a:xfrm>
            <a:off x="0" y="1608138"/>
            <a:ext cx="928688" cy="4552950"/>
          </a:xfrm>
          <a:prstGeom prst="rect">
            <a:avLst/>
          </a:prstGeom>
          <a:solidFill>
            <a:schemeClr val="accent1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25" name="Text Box 132"/>
          <p:cNvSpPr txBox="1">
            <a:spLocks noChangeArrowheads="1"/>
          </p:cNvSpPr>
          <p:nvPr/>
        </p:nvSpPr>
        <p:spPr bwMode="auto">
          <a:xfrm>
            <a:off x="169863" y="2179638"/>
            <a:ext cx="666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Data</a:t>
            </a:r>
          </a:p>
        </p:txBody>
      </p:sp>
      <p:sp>
        <p:nvSpPr>
          <p:cNvPr id="5226" name="Text Box 133"/>
          <p:cNvSpPr txBox="1">
            <a:spLocks noChangeArrowheads="1"/>
          </p:cNvSpPr>
          <p:nvPr/>
        </p:nvSpPr>
        <p:spPr bwMode="auto">
          <a:xfrm>
            <a:off x="192088" y="4611688"/>
            <a:ext cx="692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Valid</a:t>
            </a:r>
          </a:p>
        </p:txBody>
      </p:sp>
      <p:sp>
        <p:nvSpPr>
          <p:cNvPr id="5227" name="Text Box 134"/>
          <p:cNvSpPr txBox="1">
            <a:spLocks noChangeArrowheads="1"/>
          </p:cNvSpPr>
          <p:nvPr/>
        </p:nvSpPr>
        <p:spPr bwMode="auto">
          <a:xfrm>
            <a:off x="198438" y="5741988"/>
            <a:ext cx="654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Stop</a:t>
            </a:r>
          </a:p>
        </p:txBody>
      </p:sp>
      <p:sp>
        <p:nvSpPr>
          <p:cNvPr id="5228" name="Rectangle 135"/>
          <p:cNvSpPr>
            <a:spLocks noChangeArrowheads="1"/>
          </p:cNvSpPr>
          <p:nvPr/>
        </p:nvSpPr>
        <p:spPr bwMode="auto">
          <a:xfrm>
            <a:off x="8196263" y="1608138"/>
            <a:ext cx="928687" cy="4552950"/>
          </a:xfrm>
          <a:prstGeom prst="rect">
            <a:avLst/>
          </a:prstGeom>
          <a:solidFill>
            <a:schemeClr val="accent1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29" name="Text Box 136"/>
          <p:cNvSpPr txBox="1">
            <a:spLocks noChangeArrowheads="1"/>
          </p:cNvSpPr>
          <p:nvPr/>
        </p:nvSpPr>
        <p:spPr bwMode="auto">
          <a:xfrm>
            <a:off x="8231188" y="2184400"/>
            <a:ext cx="666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Data</a:t>
            </a:r>
          </a:p>
        </p:txBody>
      </p:sp>
      <p:sp>
        <p:nvSpPr>
          <p:cNvPr id="5230" name="Text Box 137"/>
          <p:cNvSpPr txBox="1">
            <a:spLocks noChangeArrowheads="1"/>
          </p:cNvSpPr>
          <p:nvPr/>
        </p:nvSpPr>
        <p:spPr bwMode="auto">
          <a:xfrm>
            <a:off x="8205788" y="4611688"/>
            <a:ext cx="692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Valid</a:t>
            </a:r>
          </a:p>
        </p:txBody>
      </p:sp>
      <p:sp>
        <p:nvSpPr>
          <p:cNvPr id="5231" name="Text Box 138"/>
          <p:cNvSpPr txBox="1">
            <a:spLocks noChangeArrowheads="1"/>
          </p:cNvSpPr>
          <p:nvPr/>
        </p:nvSpPr>
        <p:spPr bwMode="auto">
          <a:xfrm>
            <a:off x="8189913" y="5761038"/>
            <a:ext cx="654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Stop</a:t>
            </a:r>
          </a:p>
        </p:txBody>
      </p:sp>
      <p:sp>
        <p:nvSpPr>
          <p:cNvPr id="5232" name="Rectangle 12"/>
          <p:cNvSpPr>
            <a:spLocks noChangeArrowheads="1"/>
          </p:cNvSpPr>
          <p:nvPr/>
        </p:nvSpPr>
        <p:spPr bwMode="auto">
          <a:xfrm>
            <a:off x="3282950" y="5553075"/>
            <a:ext cx="454025" cy="455613"/>
          </a:xfrm>
          <a:prstGeom prst="rect">
            <a:avLst/>
          </a:prstGeom>
          <a:solidFill>
            <a:srgbClr val="33CCFF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33" name="AutoShape 13"/>
          <p:cNvSpPr>
            <a:spLocks noChangeArrowheads="1"/>
          </p:cNvSpPr>
          <p:nvPr/>
        </p:nvSpPr>
        <p:spPr bwMode="auto">
          <a:xfrm flipH="1">
            <a:off x="3281363" y="4681538"/>
            <a:ext cx="379412" cy="531812"/>
          </a:xfrm>
          <a:prstGeom prst="moon">
            <a:avLst>
              <a:gd name="adj" fmla="val 74477"/>
            </a:avLst>
          </a:prstGeom>
          <a:solidFill>
            <a:srgbClr val="33CCFF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34" name="AutoShape 15"/>
          <p:cNvSpPr>
            <a:spLocks noChangeArrowheads="1"/>
          </p:cNvSpPr>
          <p:nvPr/>
        </p:nvSpPr>
        <p:spPr bwMode="auto">
          <a:xfrm rot="5400000" flipH="1">
            <a:off x="3319462" y="3314701"/>
            <a:ext cx="379413" cy="455612"/>
          </a:xfrm>
          <a:prstGeom prst="flowChartDelay">
            <a:avLst/>
          </a:prstGeom>
          <a:solidFill>
            <a:srgbClr val="33CCFF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35" name="Line 18"/>
          <p:cNvSpPr>
            <a:spLocks noChangeShapeType="1"/>
          </p:cNvSpPr>
          <p:nvPr/>
        </p:nvSpPr>
        <p:spPr bwMode="auto">
          <a:xfrm flipH="1">
            <a:off x="4040188" y="5934075"/>
            <a:ext cx="379412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36" name="Rectangle 35"/>
          <p:cNvSpPr>
            <a:spLocks noChangeArrowheads="1"/>
          </p:cNvSpPr>
          <p:nvPr/>
        </p:nvSpPr>
        <p:spPr bwMode="auto">
          <a:xfrm>
            <a:off x="4802188" y="5553075"/>
            <a:ext cx="454025" cy="455613"/>
          </a:xfrm>
          <a:prstGeom prst="rect">
            <a:avLst/>
          </a:prstGeom>
          <a:solidFill>
            <a:schemeClr val="accent1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37" name="AutoShape 36"/>
          <p:cNvSpPr>
            <a:spLocks noChangeArrowheads="1"/>
          </p:cNvSpPr>
          <p:nvPr/>
        </p:nvSpPr>
        <p:spPr bwMode="auto">
          <a:xfrm flipH="1">
            <a:off x="4800600" y="4681538"/>
            <a:ext cx="379413" cy="531812"/>
          </a:xfrm>
          <a:prstGeom prst="moon">
            <a:avLst>
              <a:gd name="adj" fmla="val 74477"/>
            </a:avLst>
          </a:prstGeom>
          <a:solidFill>
            <a:schemeClr val="accent1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38" name="AutoShape 37"/>
          <p:cNvSpPr>
            <a:spLocks noChangeArrowheads="1"/>
          </p:cNvSpPr>
          <p:nvPr/>
        </p:nvSpPr>
        <p:spPr bwMode="auto">
          <a:xfrm flipH="1">
            <a:off x="5408613" y="5554663"/>
            <a:ext cx="379412" cy="455612"/>
          </a:xfrm>
          <a:prstGeom prst="flowChartDelay">
            <a:avLst/>
          </a:prstGeom>
          <a:solidFill>
            <a:srgbClr val="33CCFF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39" name="AutoShape 38"/>
          <p:cNvSpPr>
            <a:spLocks noChangeArrowheads="1"/>
          </p:cNvSpPr>
          <p:nvPr/>
        </p:nvSpPr>
        <p:spPr bwMode="auto">
          <a:xfrm rot="5400000" flipH="1">
            <a:off x="4838700" y="3314700"/>
            <a:ext cx="379413" cy="455613"/>
          </a:xfrm>
          <a:prstGeom prst="flowChartDelay">
            <a:avLst/>
          </a:prstGeom>
          <a:solidFill>
            <a:schemeClr val="accent1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40" name="AutoShape 59"/>
          <p:cNvSpPr>
            <a:spLocks noChangeArrowheads="1"/>
          </p:cNvSpPr>
          <p:nvPr/>
        </p:nvSpPr>
        <p:spPr bwMode="auto">
          <a:xfrm flipH="1">
            <a:off x="1763713" y="4681538"/>
            <a:ext cx="379412" cy="531812"/>
          </a:xfrm>
          <a:prstGeom prst="moon">
            <a:avLst>
              <a:gd name="adj" fmla="val 74477"/>
            </a:avLst>
          </a:prstGeom>
          <a:solidFill>
            <a:schemeClr val="accent1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41" name="AutoShape 60"/>
          <p:cNvSpPr>
            <a:spLocks noChangeArrowheads="1"/>
          </p:cNvSpPr>
          <p:nvPr/>
        </p:nvSpPr>
        <p:spPr bwMode="auto">
          <a:xfrm flipH="1">
            <a:off x="2371725" y="5554663"/>
            <a:ext cx="379413" cy="455612"/>
          </a:xfrm>
          <a:prstGeom prst="flowChartDelay">
            <a:avLst/>
          </a:prstGeom>
          <a:solidFill>
            <a:srgbClr val="33CCFF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42" name="AutoShape 61"/>
          <p:cNvSpPr>
            <a:spLocks noChangeArrowheads="1"/>
          </p:cNvSpPr>
          <p:nvPr/>
        </p:nvSpPr>
        <p:spPr bwMode="auto">
          <a:xfrm rot="5400000" flipH="1">
            <a:off x="1801812" y="3314701"/>
            <a:ext cx="379413" cy="455612"/>
          </a:xfrm>
          <a:prstGeom prst="flowChartDelay">
            <a:avLst/>
          </a:prstGeom>
          <a:solidFill>
            <a:schemeClr val="accent1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43" name="Rectangle 84"/>
          <p:cNvSpPr>
            <a:spLocks noChangeArrowheads="1"/>
          </p:cNvSpPr>
          <p:nvPr/>
        </p:nvSpPr>
        <p:spPr bwMode="auto">
          <a:xfrm>
            <a:off x="6319838" y="5553075"/>
            <a:ext cx="454025" cy="455613"/>
          </a:xfrm>
          <a:prstGeom prst="rect">
            <a:avLst/>
          </a:prstGeom>
          <a:solidFill>
            <a:srgbClr val="33CCFF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44" name="AutoShape 85"/>
          <p:cNvSpPr>
            <a:spLocks noChangeArrowheads="1"/>
          </p:cNvSpPr>
          <p:nvPr/>
        </p:nvSpPr>
        <p:spPr bwMode="auto">
          <a:xfrm flipH="1">
            <a:off x="6318250" y="4681538"/>
            <a:ext cx="379413" cy="531812"/>
          </a:xfrm>
          <a:prstGeom prst="moon">
            <a:avLst>
              <a:gd name="adj" fmla="val 74477"/>
            </a:avLst>
          </a:prstGeom>
          <a:solidFill>
            <a:srgbClr val="33CCFF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45" name="AutoShape 86"/>
          <p:cNvSpPr>
            <a:spLocks noChangeArrowheads="1"/>
          </p:cNvSpPr>
          <p:nvPr/>
        </p:nvSpPr>
        <p:spPr bwMode="auto">
          <a:xfrm flipH="1">
            <a:off x="6924675" y="5554663"/>
            <a:ext cx="381000" cy="455612"/>
          </a:xfrm>
          <a:prstGeom prst="flowChartDelay">
            <a:avLst/>
          </a:prstGeom>
          <a:solidFill>
            <a:schemeClr val="accent1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46" name="AutoShape 87"/>
          <p:cNvSpPr>
            <a:spLocks noChangeArrowheads="1"/>
          </p:cNvSpPr>
          <p:nvPr/>
        </p:nvSpPr>
        <p:spPr bwMode="auto">
          <a:xfrm rot="5400000" flipH="1">
            <a:off x="6356350" y="3314700"/>
            <a:ext cx="379413" cy="455613"/>
          </a:xfrm>
          <a:prstGeom prst="flowChartDelay">
            <a:avLst/>
          </a:prstGeom>
          <a:solidFill>
            <a:srgbClr val="33CCFF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47" name="Rectangle 57"/>
          <p:cNvSpPr>
            <a:spLocks noChangeArrowheads="1"/>
          </p:cNvSpPr>
          <p:nvPr/>
        </p:nvSpPr>
        <p:spPr bwMode="auto">
          <a:xfrm>
            <a:off x="2295525" y="4719638"/>
            <a:ext cx="454025" cy="455612"/>
          </a:xfrm>
          <a:prstGeom prst="rect">
            <a:avLst/>
          </a:prstGeom>
          <a:solidFill>
            <a:srgbClr val="33CCFF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48" name="Oval 121"/>
          <p:cNvSpPr>
            <a:spLocks noChangeArrowheads="1"/>
          </p:cNvSpPr>
          <p:nvPr/>
        </p:nvSpPr>
        <p:spPr bwMode="auto">
          <a:xfrm>
            <a:off x="2371725" y="4794250"/>
            <a:ext cx="303213" cy="3048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/>
              <a:t>1</a:t>
            </a:r>
          </a:p>
        </p:txBody>
      </p:sp>
      <p:sp>
        <p:nvSpPr>
          <p:cNvPr id="5249" name="Rectangle 83"/>
          <p:cNvSpPr>
            <a:spLocks noChangeArrowheads="1"/>
          </p:cNvSpPr>
          <p:nvPr/>
        </p:nvSpPr>
        <p:spPr bwMode="auto">
          <a:xfrm>
            <a:off x="6850063" y="4719638"/>
            <a:ext cx="454025" cy="455612"/>
          </a:xfrm>
          <a:prstGeom prst="rect">
            <a:avLst/>
          </a:prstGeom>
          <a:solidFill>
            <a:schemeClr val="accent1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50" name="Oval 124"/>
          <p:cNvSpPr>
            <a:spLocks noChangeArrowheads="1"/>
          </p:cNvSpPr>
          <p:nvPr/>
        </p:nvSpPr>
        <p:spPr bwMode="auto">
          <a:xfrm>
            <a:off x="6924675" y="4795838"/>
            <a:ext cx="303213" cy="3048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/>
              <a:t>1</a:t>
            </a:r>
          </a:p>
        </p:txBody>
      </p:sp>
      <p:sp>
        <p:nvSpPr>
          <p:cNvPr id="5251" name="AutoShape 14"/>
          <p:cNvSpPr>
            <a:spLocks noChangeArrowheads="1"/>
          </p:cNvSpPr>
          <p:nvPr/>
        </p:nvSpPr>
        <p:spPr bwMode="auto">
          <a:xfrm flipH="1">
            <a:off x="3889375" y="5554663"/>
            <a:ext cx="379413" cy="455612"/>
          </a:xfrm>
          <a:prstGeom prst="flowChartDelay">
            <a:avLst/>
          </a:prstGeom>
          <a:solidFill>
            <a:schemeClr val="accent1"/>
          </a:solidFill>
          <a:ln w="2857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5252" name="Oval 140"/>
          <p:cNvSpPr>
            <a:spLocks noChangeArrowheads="1"/>
          </p:cNvSpPr>
          <p:nvPr/>
        </p:nvSpPr>
        <p:spPr bwMode="auto">
          <a:xfrm>
            <a:off x="7415213" y="4765675"/>
            <a:ext cx="73025" cy="730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grpSp>
        <p:nvGrpSpPr>
          <p:cNvPr id="5253" name="Group 155"/>
          <p:cNvGrpSpPr>
            <a:grpSpLocks/>
          </p:cNvGrpSpPr>
          <p:nvPr/>
        </p:nvGrpSpPr>
        <p:grpSpPr bwMode="auto">
          <a:xfrm>
            <a:off x="1828800" y="2809875"/>
            <a:ext cx="328613" cy="161925"/>
            <a:chOff x="714" y="840"/>
            <a:chExt cx="207" cy="102"/>
          </a:xfrm>
        </p:grpSpPr>
        <p:sp>
          <p:nvSpPr>
            <p:cNvPr id="5296" name="Line 142"/>
            <p:cNvSpPr>
              <a:spLocks noChangeShapeType="1"/>
            </p:cNvSpPr>
            <p:nvPr/>
          </p:nvSpPr>
          <p:spPr bwMode="auto">
            <a:xfrm>
              <a:off x="714" y="846"/>
              <a:ext cx="6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97" name="Line 143"/>
            <p:cNvSpPr>
              <a:spLocks noChangeShapeType="1"/>
            </p:cNvSpPr>
            <p:nvPr/>
          </p:nvSpPr>
          <p:spPr bwMode="auto">
            <a:xfrm>
              <a:off x="861" y="846"/>
              <a:ext cx="6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98" name="Line 145"/>
            <p:cNvSpPr>
              <a:spLocks noChangeShapeType="1"/>
            </p:cNvSpPr>
            <p:nvPr/>
          </p:nvSpPr>
          <p:spPr bwMode="auto">
            <a:xfrm>
              <a:off x="774" y="840"/>
              <a:ext cx="0" cy="10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99" name="Line 146"/>
            <p:cNvSpPr>
              <a:spLocks noChangeShapeType="1"/>
            </p:cNvSpPr>
            <p:nvPr/>
          </p:nvSpPr>
          <p:spPr bwMode="auto">
            <a:xfrm>
              <a:off x="859" y="840"/>
              <a:ext cx="0" cy="10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00" name="Line 147"/>
            <p:cNvSpPr>
              <a:spLocks noChangeShapeType="1"/>
            </p:cNvSpPr>
            <p:nvPr/>
          </p:nvSpPr>
          <p:spPr bwMode="auto">
            <a:xfrm>
              <a:off x="774" y="936"/>
              <a:ext cx="8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254" name="Group 156"/>
          <p:cNvGrpSpPr>
            <a:grpSpLocks/>
          </p:cNvGrpSpPr>
          <p:nvPr/>
        </p:nvGrpSpPr>
        <p:grpSpPr bwMode="auto">
          <a:xfrm flipV="1">
            <a:off x="6381750" y="2819400"/>
            <a:ext cx="328613" cy="161925"/>
            <a:chOff x="714" y="840"/>
            <a:chExt cx="207" cy="102"/>
          </a:xfrm>
        </p:grpSpPr>
        <p:sp>
          <p:nvSpPr>
            <p:cNvPr id="5291" name="Line 157"/>
            <p:cNvSpPr>
              <a:spLocks noChangeShapeType="1"/>
            </p:cNvSpPr>
            <p:nvPr/>
          </p:nvSpPr>
          <p:spPr bwMode="auto">
            <a:xfrm>
              <a:off x="714" y="846"/>
              <a:ext cx="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92" name="Line 158"/>
            <p:cNvSpPr>
              <a:spLocks noChangeShapeType="1"/>
            </p:cNvSpPr>
            <p:nvPr/>
          </p:nvSpPr>
          <p:spPr bwMode="auto">
            <a:xfrm>
              <a:off x="861" y="846"/>
              <a:ext cx="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93" name="Line 159"/>
            <p:cNvSpPr>
              <a:spLocks noChangeShapeType="1"/>
            </p:cNvSpPr>
            <p:nvPr/>
          </p:nvSpPr>
          <p:spPr bwMode="auto">
            <a:xfrm>
              <a:off x="774" y="840"/>
              <a:ext cx="0" cy="10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94" name="Line 160"/>
            <p:cNvSpPr>
              <a:spLocks noChangeShapeType="1"/>
            </p:cNvSpPr>
            <p:nvPr/>
          </p:nvSpPr>
          <p:spPr bwMode="auto">
            <a:xfrm>
              <a:off x="859" y="840"/>
              <a:ext cx="0" cy="10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95" name="Line 161"/>
            <p:cNvSpPr>
              <a:spLocks noChangeShapeType="1"/>
            </p:cNvSpPr>
            <p:nvPr/>
          </p:nvSpPr>
          <p:spPr bwMode="auto">
            <a:xfrm>
              <a:off x="774" y="936"/>
              <a:ext cx="8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255" name="Group 162"/>
          <p:cNvGrpSpPr>
            <a:grpSpLocks/>
          </p:cNvGrpSpPr>
          <p:nvPr/>
        </p:nvGrpSpPr>
        <p:grpSpPr bwMode="auto">
          <a:xfrm>
            <a:off x="4857750" y="2838450"/>
            <a:ext cx="328613" cy="161925"/>
            <a:chOff x="714" y="840"/>
            <a:chExt cx="207" cy="102"/>
          </a:xfrm>
        </p:grpSpPr>
        <p:sp>
          <p:nvSpPr>
            <p:cNvPr id="5286" name="Line 163"/>
            <p:cNvSpPr>
              <a:spLocks noChangeShapeType="1"/>
            </p:cNvSpPr>
            <p:nvPr/>
          </p:nvSpPr>
          <p:spPr bwMode="auto">
            <a:xfrm>
              <a:off x="714" y="846"/>
              <a:ext cx="6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87" name="Line 164"/>
            <p:cNvSpPr>
              <a:spLocks noChangeShapeType="1"/>
            </p:cNvSpPr>
            <p:nvPr/>
          </p:nvSpPr>
          <p:spPr bwMode="auto">
            <a:xfrm>
              <a:off x="861" y="846"/>
              <a:ext cx="6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88" name="Line 165"/>
            <p:cNvSpPr>
              <a:spLocks noChangeShapeType="1"/>
            </p:cNvSpPr>
            <p:nvPr/>
          </p:nvSpPr>
          <p:spPr bwMode="auto">
            <a:xfrm>
              <a:off x="774" y="840"/>
              <a:ext cx="0" cy="10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89" name="Line 166"/>
            <p:cNvSpPr>
              <a:spLocks noChangeShapeType="1"/>
            </p:cNvSpPr>
            <p:nvPr/>
          </p:nvSpPr>
          <p:spPr bwMode="auto">
            <a:xfrm>
              <a:off x="859" y="840"/>
              <a:ext cx="0" cy="10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90" name="Line 167"/>
            <p:cNvSpPr>
              <a:spLocks noChangeShapeType="1"/>
            </p:cNvSpPr>
            <p:nvPr/>
          </p:nvSpPr>
          <p:spPr bwMode="auto">
            <a:xfrm>
              <a:off x="774" y="936"/>
              <a:ext cx="8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256" name="Group 168"/>
          <p:cNvGrpSpPr>
            <a:grpSpLocks/>
          </p:cNvGrpSpPr>
          <p:nvPr/>
        </p:nvGrpSpPr>
        <p:grpSpPr bwMode="auto">
          <a:xfrm flipV="1">
            <a:off x="3352800" y="2819400"/>
            <a:ext cx="328613" cy="161925"/>
            <a:chOff x="714" y="840"/>
            <a:chExt cx="207" cy="102"/>
          </a:xfrm>
        </p:grpSpPr>
        <p:sp>
          <p:nvSpPr>
            <p:cNvPr id="5281" name="Line 169"/>
            <p:cNvSpPr>
              <a:spLocks noChangeShapeType="1"/>
            </p:cNvSpPr>
            <p:nvPr/>
          </p:nvSpPr>
          <p:spPr bwMode="auto">
            <a:xfrm>
              <a:off x="714" y="846"/>
              <a:ext cx="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82" name="Line 170"/>
            <p:cNvSpPr>
              <a:spLocks noChangeShapeType="1"/>
            </p:cNvSpPr>
            <p:nvPr/>
          </p:nvSpPr>
          <p:spPr bwMode="auto">
            <a:xfrm>
              <a:off x="861" y="846"/>
              <a:ext cx="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83" name="Line 171"/>
            <p:cNvSpPr>
              <a:spLocks noChangeShapeType="1"/>
            </p:cNvSpPr>
            <p:nvPr/>
          </p:nvSpPr>
          <p:spPr bwMode="auto">
            <a:xfrm>
              <a:off x="774" y="840"/>
              <a:ext cx="0" cy="10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84" name="Line 172"/>
            <p:cNvSpPr>
              <a:spLocks noChangeShapeType="1"/>
            </p:cNvSpPr>
            <p:nvPr/>
          </p:nvSpPr>
          <p:spPr bwMode="auto">
            <a:xfrm>
              <a:off x="859" y="840"/>
              <a:ext cx="0" cy="10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85" name="Line 173"/>
            <p:cNvSpPr>
              <a:spLocks noChangeShapeType="1"/>
            </p:cNvSpPr>
            <p:nvPr/>
          </p:nvSpPr>
          <p:spPr bwMode="auto">
            <a:xfrm>
              <a:off x="774" y="936"/>
              <a:ext cx="8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257" name="Group 174"/>
          <p:cNvGrpSpPr>
            <a:grpSpLocks/>
          </p:cNvGrpSpPr>
          <p:nvPr/>
        </p:nvGrpSpPr>
        <p:grpSpPr bwMode="auto">
          <a:xfrm flipV="1">
            <a:off x="4867275" y="5695950"/>
            <a:ext cx="328613" cy="161925"/>
            <a:chOff x="714" y="840"/>
            <a:chExt cx="207" cy="102"/>
          </a:xfrm>
        </p:grpSpPr>
        <p:sp>
          <p:nvSpPr>
            <p:cNvPr id="5276" name="Line 175"/>
            <p:cNvSpPr>
              <a:spLocks noChangeShapeType="1"/>
            </p:cNvSpPr>
            <p:nvPr/>
          </p:nvSpPr>
          <p:spPr bwMode="auto">
            <a:xfrm>
              <a:off x="714" y="846"/>
              <a:ext cx="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77" name="Line 176"/>
            <p:cNvSpPr>
              <a:spLocks noChangeShapeType="1"/>
            </p:cNvSpPr>
            <p:nvPr/>
          </p:nvSpPr>
          <p:spPr bwMode="auto">
            <a:xfrm>
              <a:off x="861" y="846"/>
              <a:ext cx="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78" name="Line 177"/>
            <p:cNvSpPr>
              <a:spLocks noChangeShapeType="1"/>
            </p:cNvSpPr>
            <p:nvPr/>
          </p:nvSpPr>
          <p:spPr bwMode="auto">
            <a:xfrm>
              <a:off x="774" y="840"/>
              <a:ext cx="0" cy="10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79" name="Line 178"/>
            <p:cNvSpPr>
              <a:spLocks noChangeShapeType="1"/>
            </p:cNvSpPr>
            <p:nvPr/>
          </p:nvSpPr>
          <p:spPr bwMode="auto">
            <a:xfrm>
              <a:off x="859" y="840"/>
              <a:ext cx="0" cy="10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80" name="Line 179"/>
            <p:cNvSpPr>
              <a:spLocks noChangeShapeType="1"/>
            </p:cNvSpPr>
            <p:nvPr/>
          </p:nvSpPr>
          <p:spPr bwMode="auto">
            <a:xfrm>
              <a:off x="774" y="936"/>
              <a:ext cx="8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258" name="Group 180"/>
          <p:cNvGrpSpPr>
            <a:grpSpLocks/>
          </p:cNvGrpSpPr>
          <p:nvPr/>
        </p:nvGrpSpPr>
        <p:grpSpPr bwMode="auto">
          <a:xfrm>
            <a:off x="3343275" y="5715000"/>
            <a:ext cx="328613" cy="161925"/>
            <a:chOff x="714" y="840"/>
            <a:chExt cx="207" cy="102"/>
          </a:xfrm>
        </p:grpSpPr>
        <p:sp>
          <p:nvSpPr>
            <p:cNvPr id="5271" name="Line 181"/>
            <p:cNvSpPr>
              <a:spLocks noChangeShapeType="1"/>
            </p:cNvSpPr>
            <p:nvPr/>
          </p:nvSpPr>
          <p:spPr bwMode="auto">
            <a:xfrm>
              <a:off x="714" y="846"/>
              <a:ext cx="6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72" name="Line 182"/>
            <p:cNvSpPr>
              <a:spLocks noChangeShapeType="1"/>
            </p:cNvSpPr>
            <p:nvPr/>
          </p:nvSpPr>
          <p:spPr bwMode="auto">
            <a:xfrm>
              <a:off x="861" y="846"/>
              <a:ext cx="6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73" name="Line 183"/>
            <p:cNvSpPr>
              <a:spLocks noChangeShapeType="1"/>
            </p:cNvSpPr>
            <p:nvPr/>
          </p:nvSpPr>
          <p:spPr bwMode="auto">
            <a:xfrm>
              <a:off x="774" y="840"/>
              <a:ext cx="0" cy="10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74" name="Line 184"/>
            <p:cNvSpPr>
              <a:spLocks noChangeShapeType="1"/>
            </p:cNvSpPr>
            <p:nvPr/>
          </p:nvSpPr>
          <p:spPr bwMode="auto">
            <a:xfrm>
              <a:off x="859" y="840"/>
              <a:ext cx="0" cy="10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75" name="Line 185"/>
            <p:cNvSpPr>
              <a:spLocks noChangeShapeType="1"/>
            </p:cNvSpPr>
            <p:nvPr/>
          </p:nvSpPr>
          <p:spPr bwMode="auto">
            <a:xfrm>
              <a:off x="774" y="936"/>
              <a:ext cx="8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259" name="Group 186"/>
          <p:cNvGrpSpPr>
            <a:grpSpLocks/>
          </p:cNvGrpSpPr>
          <p:nvPr/>
        </p:nvGrpSpPr>
        <p:grpSpPr bwMode="auto">
          <a:xfrm flipV="1">
            <a:off x="1838325" y="5695950"/>
            <a:ext cx="328613" cy="161925"/>
            <a:chOff x="714" y="840"/>
            <a:chExt cx="207" cy="102"/>
          </a:xfrm>
        </p:grpSpPr>
        <p:sp>
          <p:nvSpPr>
            <p:cNvPr id="5266" name="Line 187"/>
            <p:cNvSpPr>
              <a:spLocks noChangeShapeType="1"/>
            </p:cNvSpPr>
            <p:nvPr/>
          </p:nvSpPr>
          <p:spPr bwMode="auto">
            <a:xfrm>
              <a:off x="714" y="846"/>
              <a:ext cx="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67" name="Line 188"/>
            <p:cNvSpPr>
              <a:spLocks noChangeShapeType="1"/>
            </p:cNvSpPr>
            <p:nvPr/>
          </p:nvSpPr>
          <p:spPr bwMode="auto">
            <a:xfrm>
              <a:off x="861" y="846"/>
              <a:ext cx="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68" name="Line 189"/>
            <p:cNvSpPr>
              <a:spLocks noChangeShapeType="1"/>
            </p:cNvSpPr>
            <p:nvPr/>
          </p:nvSpPr>
          <p:spPr bwMode="auto">
            <a:xfrm>
              <a:off x="774" y="840"/>
              <a:ext cx="0" cy="10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69" name="Line 190"/>
            <p:cNvSpPr>
              <a:spLocks noChangeShapeType="1"/>
            </p:cNvSpPr>
            <p:nvPr/>
          </p:nvSpPr>
          <p:spPr bwMode="auto">
            <a:xfrm>
              <a:off x="859" y="840"/>
              <a:ext cx="0" cy="10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70" name="Line 191"/>
            <p:cNvSpPr>
              <a:spLocks noChangeShapeType="1"/>
            </p:cNvSpPr>
            <p:nvPr/>
          </p:nvSpPr>
          <p:spPr bwMode="auto">
            <a:xfrm>
              <a:off x="774" y="936"/>
              <a:ext cx="8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260" name="Group 192"/>
          <p:cNvGrpSpPr>
            <a:grpSpLocks/>
          </p:cNvGrpSpPr>
          <p:nvPr/>
        </p:nvGrpSpPr>
        <p:grpSpPr bwMode="auto">
          <a:xfrm>
            <a:off x="6372225" y="5734050"/>
            <a:ext cx="328613" cy="161925"/>
            <a:chOff x="714" y="840"/>
            <a:chExt cx="207" cy="102"/>
          </a:xfrm>
        </p:grpSpPr>
        <p:sp>
          <p:nvSpPr>
            <p:cNvPr id="5261" name="Line 193"/>
            <p:cNvSpPr>
              <a:spLocks noChangeShapeType="1"/>
            </p:cNvSpPr>
            <p:nvPr/>
          </p:nvSpPr>
          <p:spPr bwMode="auto">
            <a:xfrm>
              <a:off x="714" y="846"/>
              <a:ext cx="6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62" name="Line 194"/>
            <p:cNvSpPr>
              <a:spLocks noChangeShapeType="1"/>
            </p:cNvSpPr>
            <p:nvPr/>
          </p:nvSpPr>
          <p:spPr bwMode="auto">
            <a:xfrm>
              <a:off x="861" y="846"/>
              <a:ext cx="6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63" name="Line 195"/>
            <p:cNvSpPr>
              <a:spLocks noChangeShapeType="1"/>
            </p:cNvSpPr>
            <p:nvPr/>
          </p:nvSpPr>
          <p:spPr bwMode="auto">
            <a:xfrm>
              <a:off x="774" y="840"/>
              <a:ext cx="0" cy="10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64" name="Line 196"/>
            <p:cNvSpPr>
              <a:spLocks noChangeShapeType="1"/>
            </p:cNvSpPr>
            <p:nvPr/>
          </p:nvSpPr>
          <p:spPr bwMode="auto">
            <a:xfrm>
              <a:off x="859" y="840"/>
              <a:ext cx="0" cy="10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65" name="Line 197"/>
            <p:cNvSpPr>
              <a:spLocks noChangeShapeType="1"/>
            </p:cNvSpPr>
            <p:nvPr/>
          </p:nvSpPr>
          <p:spPr bwMode="auto">
            <a:xfrm>
              <a:off x="774" y="936"/>
              <a:ext cx="8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53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53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65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5355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60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55563"/>
            <a:ext cx="8229600" cy="1143001"/>
          </a:xfrm>
        </p:spPr>
        <p:txBody>
          <a:bodyPr/>
          <a:lstStyle/>
          <a:p>
            <a:pPr>
              <a:defRPr/>
            </a:pPr>
            <a:r>
              <a:rPr lang="en-GB" dirty="0"/>
              <a:t>Elastic </a:t>
            </a:r>
            <a:r>
              <a:rPr lang="en-GB" dirty="0" err="1" smtClean="0"/>
              <a:t>netlists</a:t>
            </a:r>
            <a:endParaRPr lang="en-US" dirty="0"/>
          </a:p>
        </p:txBody>
      </p:sp>
      <p:sp>
        <p:nvSpPr>
          <p:cNvPr id="1496067" name="Cloud"/>
          <p:cNvSpPr>
            <a:spLocks noChangeAspect="1" noEditPoints="1" noChangeArrowheads="1"/>
          </p:cNvSpPr>
          <p:nvPr/>
        </p:nvSpPr>
        <p:spPr bwMode="auto">
          <a:xfrm>
            <a:off x="2022475" y="2597150"/>
            <a:ext cx="1584325" cy="1427163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tx1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eaLnBrk="0" hangingPunct="0">
              <a:defRPr/>
            </a:pPr>
            <a:endParaRPr lang="en-US" sz="4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496068" name="Cloud"/>
          <p:cNvSpPr>
            <a:spLocks noChangeAspect="1" noEditPoints="1" noChangeArrowheads="1"/>
          </p:cNvSpPr>
          <p:nvPr/>
        </p:nvSpPr>
        <p:spPr bwMode="auto">
          <a:xfrm>
            <a:off x="4175125" y="2082800"/>
            <a:ext cx="1584325" cy="1427163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tx1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eaLnBrk="0" hangingPunct="0">
              <a:defRPr/>
            </a:pPr>
            <a:endParaRPr lang="en-US" sz="4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496069" name="Cloud"/>
          <p:cNvSpPr>
            <a:spLocks noChangeAspect="1" noEditPoints="1" noChangeArrowheads="1"/>
          </p:cNvSpPr>
          <p:nvPr/>
        </p:nvSpPr>
        <p:spPr bwMode="auto">
          <a:xfrm>
            <a:off x="6099175" y="2863850"/>
            <a:ext cx="1584325" cy="1427163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tx1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eaLnBrk="0" hangingPunct="0">
              <a:defRPr/>
            </a:pPr>
            <a:endParaRPr lang="en-US" sz="4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496070" name="Cloud"/>
          <p:cNvSpPr>
            <a:spLocks noChangeAspect="1" noEditPoints="1" noChangeArrowheads="1"/>
          </p:cNvSpPr>
          <p:nvPr/>
        </p:nvSpPr>
        <p:spPr bwMode="auto">
          <a:xfrm>
            <a:off x="4041775" y="4178300"/>
            <a:ext cx="1584325" cy="1427163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tx1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eaLnBrk="0" hangingPunct="0">
              <a:defRPr/>
            </a:pPr>
            <a:endParaRPr lang="en-US" sz="4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496071" name="Cloud"/>
          <p:cNvSpPr>
            <a:spLocks noChangeAspect="1" noEditPoints="1" noChangeArrowheads="1"/>
          </p:cNvSpPr>
          <p:nvPr/>
        </p:nvSpPr>
        <p:spPr bwMode="auto">
          <a:xfrm>
            <a:off x="2012950" y="5035550"/>
            <a:ext cx="1584325" cy="1427163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tx1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eaLnBrk="0" hangingPunct="0">
              <a:defRPr/>
            </a:pPr>
            <a:endParaRPr lang="en-US" sz="4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1000125" y="2724150"/>
            <a:ext cx="400050" cy="116205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1066800" y="5191125"/>
            <a:ext cx="400050" cy="116205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8353425" y="5076825"/>
            <a:ext cx="400050" cy="116205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8315325" y="3067050"/>
            <a:ext cx="400050" cy="116205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6156" name="Text Box 23"/>
          <p:cNvSpPr txBox="1">
            <a:spLocks noChangeArrowheads="1"/>
          </p:cNvSpPr>
          <p:nvPr/>
        </p:nvSpPr>
        <p:spPr bwMode="auto">
          <a:xfrm>
            <a:off x="2393950" y="3049588"/>
            <a:ext cx="7937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2400">
                <a:solidFill>
                  <a:srgbClr val="FF0000"/>
                </a:solidFill>
              </a:rPr>
              <a:t>Fork</a:t>
            </a: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6157" name="Text Box 24"/>
          <p:cNvSpPr txBox="1">
            <a:spLocks noChangeArrowheads="1"/>
          </p:cNvSpPr>
          <p:nvPr/>
        </p:nvSpPr>
        <p:spPr bwMode="auto">
          <a:xfrm>
            <a:off x="6515100" y="3325813"/>
            <a:ext cx="744538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2400">
                <a:solidFill>
                  <a:srgbClr val="FF0000"/>
                </a:solidFill>
              </a:rPr>
              <a:t>Join</a:t>
            </a: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6158" name="Text Box 25"/>
          <p:cNvSpPr txBox="1">
            <a:spLocks noChangeArrowheads="1"/>
          </p:cNvSpPr>
          <p:nvPr/>
        </p:nvSpPr>
        <p:spPr bwMode="auto">
          <a:xfrm>
            <a:off x="4030663" y="4592638"/>
            <a:ext cx="16065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2400">
                <a:solidFill>
                  <a:srgbClr val="FF0000"/>
                </a:solidFill>
              </a:rPr>
              <a:t>Join / Fork</a:t>
            </a:r>
            <a:endParaRPr lang="en-US" sz="2400">
              <a:solidFill>
                <a:srgbClr val="FF0000"/>
              </a:solidFill>
            </a:endParaRPr>
          </a:p>
        </p:txBody>
      </p:sp>
      <p:grpSp>
        <p:nvGrpSpPr>
          <p:cNvPr id="6159" name="Group 29"/>
          <p:cNvGrpSpPr>
            <a:grpSpLocks/>
          </p:cNvGrpSpPr>
          <p:nvPr/>
        </p:nvGrpSpPr>
        <p:grpSpPr bwMode="auto">
          <a:xfrm>
            <a:off x="928688" y="3116263"/>
            <a:ext cx="7886700" cy="2882900"/>
            <a:chOff x="585" y="1753"/>
            <a:chExt cx="4968" cy="1816"/>
          </a:xfrm>
        </p:grpSpPr>
        <p:sp>
          <p:nvSpPr>
            <p:cNvPr id="1496094" name="Text Box 30"/>
            <p:cNvSpPr txBox="1">
              <a:spLocks noChangeArrowheads="1"/>
            </p:cNvSpPr>
            <p:nvPr/>
          </p:nvSpPr>
          <p:spPr bwMode="auto">
            <a:xfrm>
              <a:off x="633" y="3319"/>
              <a:ext cx="330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GB" sz="200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EB</a:t>
              </a:r>
              <a:endParaRPr lang="en-US" sz="20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496095" name="Text Box 31"/>
            <p:cNvSpPr txBox="1">
              <a:spLocks noChangeArrowheads="1"/>
            </p:cNvSpPr>
            <p:nvPr/>
          </p:nvSpPr>
          <p:spPr bwMode="auto">
            <a:xfrm>
              <a:off x="585" y="1753"/>
              <a:ext cx="330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GB" sz="200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EB</a:t>
              </a:r>
              <a:endParaRPr lang="en-US" sz="20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496096" name="Text Box 32"/>
            <p:cNvSpPr txBox="1">
              <a:spLocks noChangeArrowheads="1"/>
            </p:cNvSpPr>
            <p:nvPr/>
          </p:nvSpPr>
          <p:spPr bwMode="auto">
            <a:xfrm>
              <a:off x="5199" y="1939"/>
              <a:ext cx="330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GB" sz="200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EB</a:t>
              </a:r>
              <a:endParaRPr lang="en-US" sz="20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1496097" name="Text Box 33"/>
            <p:cNvSpPr txBox="1">
              <a:spLocks noChangeArrowheads="1"/>
            </p:cNvSpPr>
            <p:nvPr/>
          </p:nvSpPr>
          <p:spPr bwMode="auto">
            <a:xfrm>
              <a:off x="5223" y="3235"/>
              <a:ext cx="330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GB" sz="200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EB</a:t>
              </a:r>
              <a:endParaRPr lang="en-US" sz="20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6160" name="Line 34"/>
          <p:cNvSpPr>
            <a:spLocks noChangeShapeType="1"/>
          </p:cNvSpPr>
          <p:nvPr/>
        </p:nvSpPr>
        <p:spPr bwMode="auto">
          <a:xfrm>
            <a:off x="1409700" y="3171825"/>
            <a:ext cx="657225" cy="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161" name="Line 36"/>
          <p:cNvSpPr>
            <a:spLocks noChangeShapeType="1"/>
          </p:cNvSpPr>
          <p:nvPr/>
        </p:nvSpPr>
        <p:spPr bwMode="auto">
          <a:xfrm flipH="1">
            <a:off x="1409700" y="3390900"/>
            <a:ext cx="6572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162" name="Line 37"/>
          <p:cNvSpPr>
            <a:spLocks noChangeShapeType="1"/>
          </p:cNvSpPr>
          <p:nvPr/>
        </p:nvSpPr>
        <p:spPr bwMode="auto">
          <a:xfrm flipV="1">
            <a:off x="3619500" y="2838450"/>
            <a:ext cx="590550" cy="19050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163" name="Line 38"/>
          <p:cNvSpPr>
            <a:spLocks noChangeShapeType="1"/>
          </p:cNvSpPr>
          <p:nvPr/>
        </p:nvSpPr>
        <p:spPr bwMode="auto">
          <a:xfrm flipH="1">
            <a:off x="3638550" y="3086100"/>
            <a:ext cx="571500" cy="1714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164" name="Line 39"/>
          <p:cNvSpPr>
            <a:spLocks noChangeShapeType="1"/>
          </p:cNvSpPr>
          <p:nvPr/>
        </p:nvSpPr>
        <p:spPr bwMode="auto">
          <a:xfrm>
            <a:off x="5819775" y="2886075"/>
            <a:ext cx="485775" cy="238125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165" name="Line 40"/>
          <p:cNvSpPr>
            <a:spLocks noChangeShapeType="1"/>
          </p:cNvSpPr>
          <p:nvPr/>
        </p:nvSpPr>
        <p:spPr bwMode="auto">
          <a:xfrm flipH="1" flipV="1">
            <a:off x="5715000" y="3105150"/>
            <a:ext cx="466725" cy="2667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66" name="Line 41"/>
          <p:cNvSpPr>
            <a:spLocks noChangeShapeType="1"/>
          </p:cNvSpPr>
          <p:nvPr/>
        </p:nvSpPr>
        <p:spPr bwMode="auto">
          <a:xfrm flipV="1">
            <a:off x="5534025" y="3962400"/>
            <a:ext cx="666750" cy="447675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67" name="Line 42"/>
          <p:cNvSpPr>
            <a:spLocks noChangeShapeType="1"/>
          </p:cNvSpPr>
          <p:nvPr/>
        </p:nvSpPr>
        <p:spPr bwMode="auto">
          <a:xfrm flipH="1">
            <a:off x="5619750" y="4105275"/>
            <a:ext cx="752475" cy="4762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68" name="Line 43"/>
          <p:cNvSpPr>
            <a:spLocks noChangeShapeType="1"/>
          </p:cNvSpPr>
          <p:nvPr/>
        </p:nvSpPr>
        <p:spPr bwMode="auto">
          <a:xfrm>
            <a:off x="3571875" y="3609975"/>
            <a:ext cx="800100" cy="714375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69" name="Line 44"/>
          <p:cNvSpPr>
            <a:spLocks noChangeShapeType="1"/>
          </p:cNvSpPr>
          <p:nvPr/>
        </p:nvSpPr>
        <p:spPr bwMode="auto">
          <a:xfrm flipH="1" flipV="1">
            <a:off x="3467100" y="3829050"/>
            <a:ext cx="752475" cy="6286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70" name="Line 45"/>
          <p:cNvSpPr>
            <a:spLocks noChangeShapeType="1"/>
          </p:cNvSpPr>
          <p:nvPr/>
        </p:nvSpPr>
        <p:spPr bwMode="auto">
          <a:xfrm>
            <a:off x="7658100" y="3514725"/>
            <a:ext cx="657225" cy="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171" name="Line 46"/>
          <p:cNvSpPr>
            <a:spLocks noChangeShapeType="1"/>
          </p:cNvSpPr>
          <p:nvPr/>
        </p:nvSpPr>
        <p:spPr bwMode="auto">
          <a:xfrm flipH="1">
            <a:off x="7658100" y="3733800"/>
            <a:ext cx="6572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172" name="Line 47"/>
          <p:cNvSpPr>
            <a:spLocks noChangeShapeType="1"/>
          </p:cNvSpPr>
          <p:nvPr/>
        </p:nvSpPr>
        <p:spPr bwMode="auto">
          <a:xfrm flipV="1">
            <a:off x="1476375" y="5695950"/>
            <a:ext cx="533400" cy="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73" name="Line 48"/>
          <p:cNvSpPr>
            <a:spLocks noChangeShapeType="1"/>
          </p:cNvSpPr>
          <p:nvPr/>
        </p:nvSpPr>
        <p:spPr bwMode="auto">
          <a:xfrm flipH="1">
            <a:off x="1457325" y="5905500"/>
            <a:ext cx="6286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74" name="Line 49"/>
          <p:cNvSpPr>
            <a:spLocks noChangeShapeType="1"/>
          </p:cNvSpPr>
          <p:nvPr/>
        </p:nvSpPr>
        <p:spPr bwMode="auto">
          <a:xfrm>
            <a:off x="342900" y="3162300"/>
            <a:ext cx="657225" cy="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175" name="Line 50"/>
          <p:cNvSpPr>
            <a:spLocks noChangeShapeType="1"/>
          </p:cNvSpPr>
          <p:nvPr/>
        </p:nvSpPr>
        <p:spPr bwMode="auto">
          <a:xfrm flipH="1">
            <a:off x="342900" y="3381375"/>
            <a:ext cx="6572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176" name="Line 51"/>
          <p:cNvSpPr>
            <a:spLocks noChangeShapeType="1"/>
          </p:cNvSpPr>
          <p:nvPr/>
        </p:nvSpPr>
        <p:spPr bwMode="auto">
          <a:xfrm>
            <a:off x="390525" y="5695950"/>
            <a:ext cx="657225" cy="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177" name="Line 52"/>
          <p:cNvSpPr>
            <a:spLocks noChangeShapeType="1"/>
          </p:cNvSpPr>
          <p:nvPr/>
        </p:nvSpPr>
        <p:spPr bwMode="auto">
          <a:xfrm flipH="1">
            <a:off x="390525" y="5915025"/>
            <a:ext cx="6572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178" name="Line 53"/>
          <p:cNvSpPr>
            <a:spLocks noChangeShapeType="1"/>
          </p:cNvSpPr>
          <p:nvPr/>
        </p:nvSpPr>
        <p:spPr bwMode="auto">
          <a:xfrm flipV="1">
            <a:off x="3562350" y="5172075"/>
            <a:ext cx="533400" cy="20955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79" name="Line 54"/>
          <p:cNvSpPr>
            <a:spLocks noChangeShapeType="1"/>
          </p:cNvSpPr>
          <p:nvPr/>
        </p:nvSpPr>
        <p:spPr bwMode="auto">
          <a:xfrm flipH="1">
            <a:off x="3581400" y="5343525"/>
            <a:ext cx="609600" cy="2381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80" name="Line 55"/>
          <p:cNvSpPr>
            <a:spLocks noChangeShapeType="1"/>
          </p:cNvSpPr>
          <p:nvPr/>
        </p:nvSpPr>
        <p:spPr bwMode="auto">
          <a:xfrm>
            <a:off x="5695950" y="4924425"/>
            <a:ext cx="2647950" cy="523875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81" name="Line 56"/>
          <p:cNvSpPr>
            <a:spLocks noChangeShapeType="1"/>
          </p:cNvSpPr>
          <p:nvPr/>
        </p:nvSpPr>
        <p:spPr bwMode="auto">
          <a:xfrm flipH="1" flipV="1">
            <a:off x="5591175" y="5143500"/>
            <a:ext cx="2752725" cy="533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82" name="Line 57"/>
          <p:cNvSpPr>
            <a:spLocks noChangeShapeType="1"/>
          </p:cNvSpPr>
          <p:nvPr/>
        </p:nvSpPr>
        <p:spPr bwMode="auto">
          <a:xfrm flipV="1">
            <a:off x="1200150" y="2324100"/>
            <a:ext cx="0" cy="390525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183" name="Line 58"/>
          <p:cNvSpPr>
            <a:spLocks noChangeShapeType="1"/>
          </p:cNvSpPr>
          <p:nvPr/>
        </p:nvSpPr>
        <p:spPr bwMode="auto">
          <a:xfrm flipV="1">
            <a:off x="1266825" y="4791075"/>
            <a:ext cx="0" cy="390525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184" name="Line 59"/>
          <p:cNvSpPr>
            <a:spLocks noChangeShapeType="1"/>
          </p:cNvSpPr>
          <p:nvPr/>
        </p:nvSpPr>
        <p:spPr bwMode="auto">
          <a:xfrm flipV="1">
            <a:off x="8524875" y="2657475"/>
            <a:ext cx="0" cy="390525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185" name="Line 60"/>
          <p:cNvSpPr>
            <a:spLocks noChangeShapeType="1"/>
          </p:cNvSpPr>
          <p:nvPr/>
        </p:nvSpPr>
        <p:spPr bwMode="auto">
          <a:xfrm flipV="1">
            <a:off x="8553450" y="4686300"/>
            <a:ext cx="0" cy="390525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496125" name="Text Box 61"/>
          <p:cNvSpPr txBox="1">
            <a:spLocks noChangeArrowheads="1"/>
          </p:cNvSpPr>
          <p:nvPr/>
        </p:nvSpPr>
        <p:spPr bwMode="auto">
          <a:xfrm>
            <a:off x="114300" y="1106488"/>
            <a:ext cx="2166938" cy="822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GB" sz="2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Enable signal</a:t>
            </a:r>
          </a:p>
          <a:p>
            <a:pPr algn="ctr" eaLnBrk="0" hangingPunct="0">
              <a:defRPr/>
            </a:pPr>
            <a:r>
              <a:rPr lang="en-GB" sz="240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to data latches</a:t>
            </a:r>
            <a:endParaRPr lang="en-US" sz="240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6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96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96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6125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5" name="Line 3"/>
          <p:cNvSpPr>
            <a:spLocks noChangeShapeType="1"/>
          </p:cNvSpPr>
          <p:nvPr/>
        </p:nvSpPr>
        <p:spPr bwMode="auto">
          <a:xfrm flipH="1">
            <a:off x="6286500" y="3424238"/>
            <a:ext cx="37941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476" name="Line 4"/>
          <p:cNvSpPr>
            <a:spLocks noChangeShapeType="1"/>
          </p:cNvSpPr>
          <p:nvPr/>
        </p:nvSpPr>
        <p:spPr bwMode="auto">
          <a:xfrm flipH="1">
            <a:off x="6362700" y="4259263"/>
            <a:ext cx="37941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477" name="Rectangle 5"/>
          <p:cNvSpPr>
            <a:spLocks noChangeArrowheads="1"/>
          </p:cNvSpPr>
          <p:nvPr/>
        </p:nvSpPr>
        <p:spPr bwMode="auto">
          <a:xfrm>
            <a:off x="6515100" y="3197225"/>
            <a:ext cx="454025" cy="455613"/>
          </a:xfrm>
          <a:prstGeom prst="rect">
            <a:avLst/>
          </a:prstGeom>
          <a:solidFill>
            <a:srgbClr val="33CCFF"/>
          </a:solidFill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5478" name="Line 7"/>
          <p:cNvSpPr>
            <a:spLocks noChangeShapeType="1"/>
          </p:cNvSpPr>
          <p:nvPr/>
        </p:nvSpPr>
        <p:spPr bwMode="auto">
          <a:xfrm flipH="1">
            <a:off x="5756275" y="3273425"/>
            <a:ext cx="37941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479" name="Line 8"/>
          <p:cNvSpPr>
            <a:spLocks noChangeShapeType="1"/>
          </p:cNvSpPr>
          <p:nvPr/>
        </p:nvSpPr>
        <p:spPr bwMode="auto">
          <a:xfrm flipH="1">
            <a:off x="6742113" y="4411663"/>
            <a:ext cx="379412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480" name="Line 9"/>
          <p:cNvSpPr>
            <a:spLocks noChangeShapeType="1"/>
          </p:cNvSpPr>
          <p:nvPr/>
        </p:nvSpPr>
        <p:spPr bwMode="auto">
          <a:xfrm flipH="1">
            <a:off x="6742113" y="4108450"/>
            <a:ext cx="379412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481" name="Line 12"/>
          <p:cNvSpPr>
            <a:spLocks noChangeShapeType="1"/>
          </p:cNvSpPr>
          <p:nvPr/>
        </p:nvSpPr>
        <p:spPr bwMode="auto">
          <a:xfrm flipH="1">
            <a:off x="5354638" y="4411663"/>
            <a:ext cx="704850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5482" name="Line 14"/>
          <p:cNvSpPr>
            <a:spLocks noChangeShapeType="1"/>
          </p:cNvSpPr>
          <p:nvPr/>
        </p:nvSpPr>
        <p:spPr bwMode="auto">
          <a:xfrm>
            <a:off x="5337175" y="3273425"/>
            <a:ext cx="56991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33007" name="Rectangle 15"/>
          <p:cNvSpPr>
            <a:spLocks noGrp="1" noChangeArrowheads="1"/>
          </p:cNvSpPr>
          <p:nvPr>
            <p:ph type="title"/>
          </p:nvPr>
        </p:nvSpPr>
        <p:spPr>
          <a:xfrm>
            <a:off x="219075" y="277813"/>
            <a:ext cx="8686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smtClean="0"/>
              <a:t>Basic VS block</a:t>
            </a:r>
          </a:p>
        </p:txBody>
      </p:sp>
      <p:sp>
        <p:nvSpPr>
          <p:cNvPr id="105484" name="Line 16"/>
          <p:cNvSpPr>
            <a:spLocks noChangeShapeType="1"/>
          </p:cNvSpPr>
          <p:nvPr/>
        </p:nvSpPr>
        <p:spPr bwMode="auto">
          <a:xfrm flipH="1">
            <a:off x="7273925" y="3273425"/>
            <a:ext cx="37941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485" name="Line 17"/>
          <p:cNvSpPr>
            <a:spLocks noChangeShapeType="1"/>
          </p:cNvSpPr>
          <p:nvPr/>
        </p:nvSpPr>
        <p:spPr bwMode="auto">
          <a:xfrm flipH="1">
            <a:off x="7045325" y="4411663"/>
            <a:ext cx="53181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5486" name="Line 18"/>
          <p:cNvSpPr>
            <a:spLocks noChangeShapeType="1"/>
          </p:cNvSpPr>
          <p:nvPr/>
        </p:nvSpPr>
        <p:spPr bwMode="auto">
          <a:xfrm flipV="1">
            <a:off x="7121525" y="3287713"/>
            <a:ext cx="0" cy="833437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487" name="Oval 19"/>
          <p:cNvSpPr>
            <a:spLocks noChangeArrowheads="1"/>
          </p:cNvSpPr>
          <p:nvPr/>
        </p:nvSpPr>
        <p:spPr bwMode="auto">
          <a:xfrm>
            <a:off x="7083425" y="3235325"/>
            <a:ext cx="73025" cy="73025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5488" name="Line 20"/>
          <p:cNvSpPr>
            <a:spLocks noChangeShapeType="1"/>
          </p:cNvSpPr>
          <p:nvPr/>
        </p:nvSpPr>
        <p:spPr bwMode="auto">
          <a:xfrm>
            <a:off x="6969125" y="3273425"/>
            <a:ext cx="45561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33013" name="Text Box 21"/>
          <p:cNvSpPr txBox="1">
            <a:spLocks noChangeArrowheads="1"/>
          </p:cNvSpPr>
          <p:nvPr/>
        </p:nvSpPr>
        <p:spPr bwMode="auto">
          <a:xfrm>
            <a:off x="7604125" y="4114800"/>
            <a:ext cx="411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</a:t>
            </a:r>
            <a:r>
              <a:rPr lang="en-US" b="1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i</a:t>
            </a:r>
          </a:p>
        </p:txBody>
      </p:sp>
      <p:sp>
        <p:nvSpPr>
          <p:cNvPr id="2133014" name="Text Box 22"/>
          <p:cNvSpPr txBox="1">
            <a:spLocks noChangeArrowheads="1"/>
          </p:cNvSpPr>
          <p:nvPr/>
        </p:nvSpPr>
        <p:spPr bwMode="auto">
          <a:xfrm>
            <a:off x="6280150" y="1735138"/>
            <a:ext cx="614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En</a:t>
            </a:r>
            <a:r>
              <a:rPr lang="en-US" b="1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i</a:t>
            </a:r>
          </a:p>
        </p:txBody>
      </p:sp>
      <p:sp>
        <p:nvSpPr>
          <p:cNvPr id="2133015" name="Text Box 23"/>
          <p:cNvSpPr txBox="1">
            <a:spLocks noChangeArrowheads="1"/>
          </p:cNvSpPr>
          <p:nvPr/>
        </p:nvSpPr>
        <p:spPr bwMode="auto">
          <a:xfrm>
            <a:off x="7599363" y="3024188"/>
            <a:ext cx="4619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V</a:t>
            </a:r>
            <a:r>
              <a:rPr lang="en-US" b="1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i</a:t>
            </a:r>
          </a:p>
        </p:txBody>
      </p:sp>
      <p:sp>
        <p:nvSpPr>
          <p:cNvPr id="2133016" name="Text Box 24"/>
          <p:cNvSpPr txBox="1">
            <a:spLocks noChangeArrowheads="1"/>
          </p:cNvSpPr>
          <p:nvPr/>
        </p:nvSpPr>
        <p:spPr bwMode="auto">
          <a:xfrm>
            <a:off x="4746625" y="4114800"/>
            <a:ext cx="5810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</a:t>
            </a:r>
            <a:r>
              <a:rPr lang="en-US" b="1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i-1</a:t>
            </a:r>
          </a:p>
        </p:txBody>
      </p:sp>
      <p:sp>
        <p:nvSpPr>
          <p:cNvPr id="2133017" name="Text Box 25"/>
          <p:cNvSpPr txBox="1">
            <a:spLocks noChangeArrowheads="1"/>
          </p:cNvSpPr>
          <p:nvPr/>
        </p:nvSpPr>
        <p:spPr bwMode="auto">
          <a:xfrm>
            <a:off x="4741863" y="3024188"/>
            <a:ext cx="631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V</a:t>
            </a:r>
            <a:r>
              <a:rPr lang="en-US" b="1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i-1</a:t>
            </a:r>
          </a:p>
        </p:txBody>
      </p:sp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6581775" y="3363913"/>
            <a:ext cx="328613" cy="161925"/>
            <a:chOff x="714" y="840"/>
            <a:chExt cx="207" cy="102"/>
          </a:xfrm>
        </p:grpSpPr>
        <p:sp>
          <p:nvSpPr>
            <p:cNvPr id="105542" name="Line 27"/>
            <p:cNvSpPr>
              <a:spLocks noChangeShapeType="1"/>
            </p:cNvSpPr>
            <p:nvPr/>
          </p:nvSpPr>
          <p:spPr bwMode="auto">
            <a:xfrm>
              <a:off x="714" y="846"/>
              <a:ext cx="60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543" name="Line 28"/>
            <p:cNvSpPr>
              <a:spLocks noChangeShapeType="1"/>
            </p:cNvSpPr>
            <p:nvPr/>
          </p:nvSpPr>
          <p:spPr bwMode="auto">
            <a:xfrm>
              <a:off x="861" y="846"/>
              <a:ext cx="60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544" name="Line 29"/>
            <p:cNvSpPr>
              <a:spLocks noChangeShapeType="1"/>
            </p:cNvSpPr>
            <p:nvPr/>
          </p:nvSpPr>
          <p:spPr bwMode="auto">
            <a:xfrm>
              <a:off x="774" y="840"/>
              <a:ext cx="0" cy="102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545" name="Line 30"/>
            <p:cNvSpPr>
              <a:spLocks noChangeShapeType="1"/>
            </p:cNvSpPr>
            <p:nvPr/>
          </p:nvSpPr>
          <p:spPr bwMode="auto">
            <a:xfrm>
              <a:off x="859" y="840"/>
              <a:ext cx="0" cy="102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546" name="Line 31"/>
            <p:cNvSpPr>
              <a:spLocks noChangeShapeType="1"/>
            </p:cNvSpPr>
            <p:nvPr/>
          </p:nvSpPr>
          <p:spPr bwMode="auto">
            <a:xfrm>
              <a:off x="774" y="936"/>
              <a:ext cx="85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5495" name="AutoShape 33"/>
          <p:cNvSpPr>
            <a:spLocks noChangeArrowheads="1"/>
          </p:cNvSpPr>
          <p:nvPr/>
        </p:nvSpPr>
        <p:spPr bwMode="auto">
          <a:xfrm flipH="1">
            <a:off x="6591300" y="4032250"/>
            <a:ext cx="379413" cy="455613"/>
          </a:xfrm>
          <a:prstGeom prst="flowChartDelay">
            <a:avLst/>
          </a:prstGeom>
          <a:solidFill>
            <a:srgbClr val="33CCFF"/>
          </a:solidFill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5496" name="AutoShape 34"/>
          <p:cNvSpPr>
            <a:spLocks noChangeArrowheads="1"/>
          </p:cNvSpPr>
          <p:nvPr/>
        </p:nvSpPr>
        <p:spPr bwMode="auto">
          <a:xfrm>
            <a:off x="6011863" y="3030538"/>
            <a:ext cx="1290637" cy="159385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000000"/>
                </a:solidFill>
                <a:latin typeface="Arial" charset="0"/>
              </a:rPr>
              <a:t>VS</a:t>
            </a:r>
          </a:p>
        </p:txBody>
      </p:sp>
      <p:sp>
        <p:nvSpPr>
          <p:cNvPr id="105497" name="Line 36"/>
          <p:cNvSpPr>
            <a:spLocks noChangeShapeType="1"/>
          </p:cNvSpPr>
          <p:nvPr/>
        </p:nvSpPr>
        <p:spPr bwMode="auto">
          <a:xfrm>
            <a:off x="1954213" y="1441450"/>
            <a:ext cx="1587" cy="531813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498" name="Line 37"/>
          <p:cNvSpPr>
            <a:spLocks noChangeShapeType="1"/>
          </p:cNvSpPr>
          <p:nvPr/>
        </p:nvSpPr>
        <p:spPr bwMode="auto">
          <a:xfrm flipH="1">
            <a:off x="2028825" y="3414713"/>
            <a:ext cx="37941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499" name="Line 38"/>
          <p:cNvSpPr>
            <a:spLocks noChangeShapeType="1"/>
          </p:cNvSpPr>
          <p:nvPr/>
        </p:nvSpPr>
        <p:spPr bwMode="auto">
          <a:xfrm flipH="1">
            <a:off x="2105025" y="4249738"/>
            <a:ext cx="37941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500" name="Rectangle 39"/>
          <p:cNvSpPr>
            <a:spLocks noChangeArrowheads="1"/>
          </p:cNvSpPr>
          <p:nvPr/>
        </p:nvSpPr>
        <p:spPr bwMode="auto">
          <a:xfrm>
            <a:off x="2257425" y="3187700"/>
            <a:ext cx="454025" cy="455613"/>
          </a:xfrm>
          <a:prstGeom prst="rect">
            <a:avLst/>
          </a:prstGeom>
          <a:solidFill>
            <a:srgbClr val="33CCFF"/>
          </a:solidFill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5501" name="Oval 40"/>
          <p:cNvSpPr>
            <a:spLocks noChangeArrowheads="1"/>
          </p:cNvSpPr>
          <p:nvPr/>
        </p:nvSpPr>
        <p:spPr bwMode="auto">
          <a:xfrm>
            <a:off x="1746250" y="2200275"/>
            <a:ext cx="109538" cy="10953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5502" name="Line 41"/>
          <p:cNvSpPr>
            <a:spLocks noChangeShapeType="1"/>
          </p:cNvSpPr>
          <p:nvPr/>
        </p:nvSpPr>
        <p:spPr bwMode="auto">
          <a:xfrm flipH="1">
            <a:off x="1498600" y="3263900"/>
            <a:ext cx="37941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503" name="Line 42"/>
          <p:cNvSpPr>
            <a:spLocks noChangeShapeType="1"/>
          </p:cNvSpPr>
          <p:nvPr/>
        </p:nvSpPr>
        <p:spPr bwMode="auto">
          <a:xfrm flipH="1">
            <a:off x="2484438" y="4402138"/>
            <a:ext cx="379412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504" name="Line 43"/>
          <p:cNvSpPr>
            <a:spLocks noChangeShapeType="1"/>
          </p:cNvSpPr>
          <p:nvPr/>
        </p:nvSpPr>
        <p:spPr bwMode="auto">
          <a:xfrm flipH="1">
            <a:off x="2484438" y="4098925"/>
            <a:ext cx="379412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505" name="Freeform 44"/>
          <p:cNvSpPr>
            <a:spLocks/>
          </p:cNvSpPr>
          <p:nvPr/>
        </p:nvSpPr>
        <p:spPr bwMode="auto">
          <a:xfrm>
            <a:off x="1649413" y="2124075"/>
            <a:ext cx="455612" cy="1139825"/>
          </a:xfrm>
          <a:custGeom>
            <a:avLst/>
            <a:gdLst>
              <a:gd name="T0" fmla="*/ 0 w 334"/>
              <a:gd name="T1" fmla="*/ 1139825 h 718"/>
              <a:gd name="T2" fmla="*/ 0 w 334"/>
              <a:gd name="T3" fmla="*/ 684212 h 718"/>
              <a:gd name="T4" fmla="*/ 455612 w 334"/>
              <a:gd name="T5" fmla="*/ 684212 h 718"/>
              <a:gd name="T6" fmla="*/ 455612 w 334"/>
              <a:gd name="T7" fmla="*/ 0 h 718"/>
              <a:gd name="T8" fmla="*/ 0 60000 65536"/>
              <a:gd name="T9" fmla="*/ 0 60000 65536"/>
              <a:gd name="T10" fmla="*/ 0 60000 65536"/>
              <a:gd name="T11" fmla="*/ 0 60000 65536"/>
              <a:gd name="T12" fmla="*/ 0 w 334"/>
              <a:gd name="T13" fmla="*/ 0 h 718"/>
              <a:gd name="T14" fmla="*/ 334 w 334"/>
              <a:gd name="T15" fmla="*/ 718 h 71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34" h="718">
                <a:moveTo>
                  <a:pt x="0" y="718"/>
                </a:moveTo>
                <a:lnTo>
                  <a:pt x="0" y="431"/>
                </a:lnTo>
                <a:lnTo>
                  <a:pt x="334" y="431"/>
                </a:lnTo>
                <a:lnTo>
                  <a:pt x="334" y="0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506" name="Freeform 45"/>
          <p:cNvSpPr>
            <a:spLocks/>
          </p:cNvSpPr>
          <p:nvPr/>
        </p:nvSpPr>
        <p:spPr bwMode="auto">
          <a:xfrm>
            <a:off x="1498600" y="2124075"/>
            <a:ext cx="303213" cy="2278063"/>
          </a:xfrm>
          <a:custGeom>
            <a:avLst/>
            <a:gdLst>
              <a:gd name="T0" fmla="*/ 303213 w 239"/>
              <a:gd name="T1" fmla="*/ 0 h 1339"/>
              <a:gd name="T2" fmla="*/ 303213 w 239"/>
              <a:gd name="T3" fmla="*/ 488278 h 1339"/>
              <a:gd name="T4" fmla="*/ 0 w 239"/>
              <a:gd name="T5" fmla="*/ 488278 h 1339"/>
              <a:gd name="T6" fmla="*/ 0 w 239"/>
              <a:gd name="T7" fmla="*/ 2278062 h 1339"/>
              <a:gd name="T8" fmla="*/ 0 60000 65536"/>
              <a:gd name="T9" fmla="*/ 0 60000 65536"/>
              <a:gd name="T10" fmla="*/ 0 60000 65536"/>
              <a:gd name="T11" fmla="*/ 0 60000 65536"/>
              <a:gd name="T12" fmla="*/ 0 w 239"/>
              <a:gd name="T13" fmla="*/ 0 h 1339"/>
              <a:gd name="T14" fmla="*/ 239 w 239"/>
              <a:gd name="T15" fmla="*/ 1339 h 133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39" h="1339">
                <a:moveTo>
                  <a:pt x="239" y="0"/>
                </a:moveTo>
                <a:lnTo>
                  <a:pt x="239" y="287"/>
                </a:lnTo>
                <a:lnTo>
                  <a:pt x="0" y="287"/>
                </a:lnTo>
                <a:lnTo>
                  <a:pt x="0" y="1339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507" name="Line 46"/>
          <p:cNvSpPr>
            <a:spLocks noChangeShapeType="1"/>
          </p:cNvSpPr>
          <p:nvPr/>
        </p:nvSpPr>
        <p:spPr bwMode="auto">
          <a:xfrm flipH="1">
            <a:off x="1495425" y="3567113"/>
            <a:ext cx="37941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508" name="Line 47"/>
          <p:cNvSpPr>
            <a:spLocks noChangeShapeType="1"/>
          </p:cNvSpPr>
          <p:nvPr/>
        </p:nvSpPr>
        <p:spPr bwMode="auto">
          <a:xfrm flipH="1">
            <a:off x="1096963" y="4402138"/>
            <a:ext cx="704850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5509" name="Oval 48"/>
          <p:cNvSpPr>
            <a:spLocks noChangeArrowheads="1"/>
          </p:cNvSpPr>
          <p:nvPr/>
        </p:nvSpPr>
        <p:spPr bwMode="auto">
          <a:xfrm>
            <a:off x="1614488" y="3228975"/>
            <a:ext cx="73025" cy="73025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5510" name="Oval 49"/>
          <p:cNvSpPr>
            <a:spLocks noChangeArrowheads="1"/>
          </p:cNvSpPr>
          <p:nvPr/>
        </p:nvSpPr>
        <p:spPr bwMode="auto">
          <a:xfrm>
            <a:off x="1458913" y="3529013"/>
            <a:ext cx="73025" cy="73025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5511" name="Line 50"/>
          <p:cNvSpPr>
            <a:spLocks noChangeShapeType="1"/>
          </p:cNvSpPr>
          <p:nvPr/>
        </p:nvSpPr>
        <p:spPr bwMode="auto">
          <a:xfrm>
            <a:off x="1079500" y="3263900"/>
            <a:ext cx="56991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512" name="Line 51"/>
          <p:cNvSpPr>
            <a:spLocks noChangeShapeType="1"/>
          </p:cNvSpPr>
          <p:nvPr/>
        </p:nvSpPr>
        <p:spPr bwMode="auto">
          <a:xfrm flipH="1">
            <a:off x="3016250" y="3263900"/>
            <a:ext cx="37941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513" name="Line 52"/>
          <p:cNvSpPr>
            <a:spLocks noChangeShapeType="1"/>
          </p:cNvSpPr>
          <p:nvPr/>
        </p:nvSpPr>
        <p:spPr bwMode="auto">
          <a:xfrm flipH="1">
            <a:off x="2787650" y="4402138"/>
            <a:ext cx="53181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5514" name="Line 53"/>
          <p:cNvSpPr>
            <a:spLocks noChangeShapeType="1"/>
          </p:cNvSpPr>
          <p:nvPr/>
        </p:nvSpPr>
        <p:spPr bwMode="auto">
          <a:xfrm flipV="1">
            <a:off x="2863850" y="3278188"/>
            <a:ext cx="0" cy="833437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515" name="Oval 54"/>
          <p:cNvSpPr>
            <a:spLocks noChangeArrowheads="1"/>
          </p:cNvSpPr>
          <p:nvPr/>
        </p:nvSpPr>
        <p:spPr bwMode="auto">
          <a:xfrm>
            <a:off x="2825750" y="3225800"/>
            <a:ext cx="73025" cy="73025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5516" name="Line 55"/>
          <p:cNvSpPr>
            <a:spLocks noChangeShapeType="1"/>
          </p:cNvSpPr>
          <p:nvPr/>
        </p:nvSpPr>
        <p:spPr bwMode="auto">
          <a:xfrm>
            <a:off x="2711450" y="3263900"/>
            <a:ext cx="455613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33048" name="Text Box 56"/>
          <p:cNvSpPr txBox="1">
            <a:spLocks noChangeArrowheads="1"/>
          </p:cNvSpPr>
          <p:nvPr/>
        </p:nvSpPr>
        <p:spPr bwMode="auto">
          <a:xfrm>
            <a:off x="3346450" y="4105275"/>
            <a:ext cx="411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</a:t>
            </a:r>
            <a:r>
              <a:rPr lang="en-US" b="1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i</a:t>
            </a:r>
          </a:p>
        </p:txBody>
      </p:sp>
      <p:sp>
        <p:nvSpPr>
          <p:cNvPr id="2133049" name="Text Box 57"/>
          <p:cNvSpPr txBox="1">
            <a:spLocks noChangeArrowheads="1"/>
          </p:cNvSpPr>
          <p:nvPr/>
        </p:nvSpPr>
        <p:spPr bwMode="auto">
          <a:xfrm>
            <a:off x="1212850" y="1516063"/>
            <a:ext cx="614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En</a:t>
            </a:r>
            <a:r>
              <a:rPr lang="en-US" b="1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i</a:t>
            </a:r>
          </a:p>
        </p:txBody>
      </p:sp>
      <p:sp>
        <p:nvSpPr>
          <p:cNvPr id="2133050" name="Text Box 58"/>
          <p:cNvSpPr txBox="1">
            <a:spLocks noChangeArrowheads="1"/>
          </p:cNvSpPr>
          <p:nvPr/>
        </p:nvSpPr>
        <p:spPr bwMode="auto">
          <a:xfrm>
            <a:off x="3341688" y="3014663"/>
            <a:ext cx="4619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V</a:t>
            </a:r>
            <a:r>
              <a:rPr lang="en-US" b="1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i</a:t>
            </a:r>
          </a:p>
        </p:txBody>
      </p:sp>
      <p:sp>
        <p:nvSpPr>
          <p:cNvPr id="2133051" name="Text Box 59"/>
          <p:cNvSpPr txBox="1">
            <a:spLocks noChangeArrowheads="1"/>
          </p:cNvSpPr>
          <p:nvPr/>
        </p:nvSpPr>
        <p:spPr bwMode="auto">
          <a:xfrm>
            <a:off x="488950" y="4105275"/>
            <a:ext cx="5810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</a:t>
            </a:r>
            <a:r>
              <a:rPr lang="en-US" b="1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i-1</a:t>
            </a:r>
          </a:p>
        </p:txBody>
      </p:sp>
      <p:sp>
        <p:nvSpPr>
          <p:cNvPr id="2133052" name="Text Box 60"/>
          <p:cNvSpPr txBox="1">
            <a:spLocks noChangeArrowheads="1"/>
          </p:cNvSpPr>
          <p:nvPr/>
        </p:nvSpPr>
        <p:spPr bwMode="auto">
          <a:xfrm>
            <a:off x="484188" y="3014663"/>
            <a:ext cx="631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V</a:t>
            </a:r>
            <a:r>
              <a:rPr lang="en-US" b="1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i-1</a:t>
            </a:r>
          </a:p>
        </p:txBody>
      </p:sp>
      <p:sp>
        <p:nvSpPr>
          <p:cNvPr id="105522" name="AutoShape 61"/>
          <p:cNvSpPr>
            <a:spLocks noChangeArrowheads="1"/>
          </p:cNvSpPr>
          <p:nvPr/>
        </p:nvSpPr>
        <p:spPr bwMode="auto">
          <a:xfrm rot="5400000" flipH="1">
            <a:off x="1763713" y="1782763"/>
            <a:ext cx="379412" cy="455612"/>
          </a:xfrm>
          <a:prstGeom prst="flowChartDelay">
            <a:avLst/>
          </a:prstGeom>
          <a:solidFill>
            <a:schemeClr val="accent1"/>
          </a:solidFill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endParaRPr lang="en-US"/>
          </a:p>
        </p:txBody>
      </p:sp>
      <p:sp>
        <p:nvSpPr>
          <p:cNvPr id="105523" name="Rectangle 62"/>
          <p:cNvSpPr>
            <a:spLocks noChangeArrowheads="1"/>
          </p:cNvSpPr>
          <p:nvPr/>
        </p:nvSpPr>
        <p:spPr bwMode="auto">
          <a:xfrm>
            <a:off x="1727200" y="4021138"/>
            <a:ext cx="454025" cy="455612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5524" name="AutoShape 63"/>
          <p:cNvSpPr>
            <a:spLocks noChangeArrowheads="1"/>
          </p:cNvSpPr>
          <p:nvPr/>
        </p:nvSpPr>
        <p:spPr bwMode="auto">
          <a:xfrm flipH="1">
            <a:off x="1725613" y="3149600"/>
            <a:ext cx="379412" cy="531813"/>
          </a:xfrm>
          <a:prstGeom prst="moon">
            <a:avLst>
              <a:gd name="adj" fmla="val 74477"/>
            </a:avLst>
          </a:prstGeom>
          <a:solidFill>
            <a:schemeClr val="accent1"/>
          </a:solidFill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5525" name="AutoShape 64"/>
          <p:cNvSpPr>
            <a:spLocks noChangeArrowheads="1"/>
          </p:cNvSpPr>
          <p:nvPr/>
        </p:nvSpPr>
        <p:spPr bwMode="auto">
          <a:xfrm flipH="1">
            <a:off x="2333625" y="4022725"/>
            <a:ext cx="379413" cy="455613"/>
          </a:xfrm>
          <a:prstGeom prst="flowChartDelay">
            <a:avLst/>
          </a:prstGeom>
          <a:solidFill>
            <a:srgbClr val="33CCFF"/>
          </a:solidFill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65"/>
          <p:cNvGrpSpPr>
            <a:grpSpLocks/>
          </p:cNvGrpSpPr>
          <p:nvPr/>
        </p:nvGrpSpPr>
        <p:grpSpPr bwMode="auto">
          <a:xfrm flipV="1">
            <a:off x="1800225" y="4173538"/>
            <a:ext cx="328613" cy="161925"/>
            <a:chOff x="714" y="840"/>
            <a:chExt cx="207" cy="102"/>
          </a:xfrm>
        </p:grpSpPr>
        <p:sp>
          <p:nvSpPr>
            <p:cNvPr id="105537" name="Line 66"/>
            <p:cNvSpPr>
              <a:spLocks noChangeShapeType="1"/>
            </p:cNvSpPr>
            <p:nvPr/>
          </p:nvSpPr>
          <p:spPr bwMode="auto">
            <a:xfrm>
              <a:off x="714" y="846"/>
              <a:ext cx="60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538" name="Line 67"/>
            <p:cNvSpPr>
              <a:spLocks noChangeShapeType="1"/>
            </p:cNvSpPr>
            <p:nvPr/>
          </p:nvSpPr>
          <p:spPr bwMode="auto">
            <a:xfrm>
              <a:off x="861" y="846"/>
              <a:ext cx="60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539" name="Line 68"/>
            <p:cNvSpPr>
              <a:spLocks noChangeShapeType="1"/>
            </p:cNvSpPr>
            <p:nvPr/>
          </p:nvSpPr>
          <p:spPr bwMode="auto">
            <a:xfrm>
              <a:off x="774" y="840"/>
              <a:ext cx="0" cy="102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540" name="Line 69"/>
            <p:cNvSpPr>
              <a:spLocks noChangeShapeType="1"/>
            </p:cNvSpPr>
            <p:nvPr/>
          </p:nvSpPr>
          <p:spPr bwMode="auto">
            <a:xfrm>
              <a:off x="859" y="840"/>
              <a:ext cx="0" cy="102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541" name="Line 70"/>
            <p:cNvSpPr>
              <a:spLocks noChangeShapeType="1"/>
            </p:cNvSpPr>
            <p:nvPr/>
          </p:nvSpPr>
          <p:spPr bwMode="auto">
            <a:xfrm>
              <a:off x="774" y="936"/>
              <a:ext cx="85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71"/>
          <p:cNvGrpSpPr>
            <a:grpSpLocks/>
          </p:cNvGrpSpPr>
          <p:nvPr/>
        </p:nvGrpSpPr>
        <p:grpSpPr bwMode="auto">
          <a:xfrm>
            <a:off x="2314575" y="3344863"/>
            <a:ext cx="328613" cy="161925"/>
            <a:chOff x="714" y="840"/>
            <a:chExt cx="207" cy="102"/>
          </a:xfrm>
        </p:grpSpPr>
        <p:sp>
          <p:nvSpPr>
            <p:cNvPr id="105532" name="Line 72"/>
            <p:cNvSpPr>
              <a:spLocks noChangeShapeType="1"/>
            </p:cNvSpPr>
            <p:nvPr/>
          </p:nvSpPr>
          <p:spPr bwMode="auto">
            <a:xfrm>
              <a:off x="714" y="846"/>
              <a:ext cx="6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533" name="Line 73"/>
            <p:cNvSpPr>
              <a:spLocks noChangeShapeType="1"/>
            </p:cNvSpPr>
            <p:nvPr/>
          </p:nvSpPr>
          <p:spPr bwMode="auto">
            <a:xfrm>
              <a:off x="861" y="846"/>
              <a:ext cx="6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534" name="Line 74"/>
            <p:cNvSpPr>
              <a:spLocks noChangeShapeType="1"/>
            </p:cNvSpPr>
            <p:nvPr/>
          </p:nvSpPr>
          <p:spPr bwMode="auto">
            <a:xfrm>
              <a:off x="774" y="840"/>
              <a:ext cx="0" cy="10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535" name="Line 75"/>
            <p:cNvSpPr>
              <a:spLocks noChangeShapeType="1"/>
            </p:cNvSpPr>
            <p:nvPr/>
          </p:nvSpPr>
          <p:spPr bwMode="auto">
            <a:xfrm>
              <a:off x="859" y="840"/>
              <a:ext cx="0" cy="10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536" name="Line 76"/>
            <p:cNvSpPr>
              <a:spLocks noChangeShapeType="1"/>
            </p:cNvSpPr>
            <p:nvPr/>
          </p:nvSpPr>
          <p:spPr bwMode="auto">
            <a:xfrm>
              <a:off x="774" y="936"/>
              <a:ext cx="8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5528" name="Oval 77"/>
          <p:cNvSpPr>
            <a:spLocks noChangeArrowheads="1"/>
          </p:cNvSpPr>
          <p:nvPr/>
        </p:nvSpPr>
        <p:spPr bwMode="auto">
          <a:xfrm>
            <a:off x="1462088" y="4352925"/>
            <a:ext cx="73025" cy="73025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5529" name="AutoShape 78"/>
          <p:cNvSpPr>
            <a:spLocks noChangeArrowheads="1"/>
          </p:cNvSpPr>
          <p:nvPr/>
        </p:nvSpPr>
        <p:spPr bwMode="auto">
          <a:xfrm>
            <a:off x="4067175" y="3611563"/>
            <a:ext cx="476250" cy="47625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5531" name="Line 81"/>
          <p:cNvSpPr>
            <a:spLocks noChangeShapeType="1"/>
          </p:cNvSpPr>
          <p:nvPr/>
        </p:nvSpPr>
        <p:spPr bwMode="auto">
          <a:xfrm flipV="1">
            <a:off x="6572250" y="2401888"/>
            <a:ext cx="0" cy="62865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658" name="Cloud"/>
          <p:cNvSpPr>
            <a:spLocks noChangeAspect="1" noEditPoints="1" noChangeArrowheads="1"/>
          </p:cNvSpPr>
          <p:nvPr/>
        </p:nvSpPr>
        <p:spPr bwMode="auto">
          <a:xfrm>
            <a:off x="2689225" y="1244600"/>
            <a:ext cx="3565525" cy="2008188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tx1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en-US" sz="4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6500" name="Rectangle 3"/>
          <p:cNvSpPr>
            <a:spLocks noChangeArrowheads="1"/>
          </p:cNvSpPr>
          <p:nvPr/>
        </p:nvSpPr>
        <p:spPr bwMode="auto">
          <a:xfrm>
            <a:off x="3713163" y="4132263"/>
            <a:ext cx="2428875" cy="2514600"/>
          </a:xfrm>
          <a:prstGeom prst="rect">
            <a:avLst/>
          </a:prstGeom>
          <a:solidFill>
            <a:srgbClr val="333333"/>
          </a:solidFill>
          <a:ln w="2857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6501" name="AutoShape 4"/>
          <p:cNvSpPr>
            <a:spLocks noChangeArrowheads="1"/>
          </p:cNvSpPr>
          <p:nvPr/>
        </p:nvSpPr>
        <p:spPr bwMode="auto">
          <a:xfrm>
            <a:off x="7205663" y="2100263"/>
            <a:ext cx="379412" cy="303212"/>
          </a:xfrm>
          <a:prstGeom prst="rightArrow">
            <a:avLst>
              <a:gd name="adj1" fmla="val 50000"/>
              <a:gd name="adj2" fmla="val 31283"/>
            </a:avLst>
          </a:prstGeom>
          <a:solidFill>
            <a:srgbClr val="33CCFF"/>
          </a:solidFill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6502" name="Line 5"/>
          <p:cNvSpPr>
            <a:spLocks noChangeShapeType="1"/>
          </p:cNvSpPr>
          <p:nvPr/>
        </p:nvSpPr>
        <p:spPr bwMode="auto">
          <a:xfrm>
            <a:off x="7486650" y="5221288"/>
            <a:ext cx="121443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06662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1428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Join</a:t>
            </a:r>
          </a:p>
        </p:txBody>
      </p:sp>
      <p:sp>
        <p:nvSpPr>
          <p:cNvPr id="106504" name="AutoShape 7"/>
          <p:cNvSpPr>
            <a:spLocks noChangeArrowheads="1"/>
          </p:cNvSpPr>
          <p:nvPr/>
        </p:nvSpPr>
        <p:spPr bwMode="auto">
          <a:xfrm>
            <a:off x="6311900" y="2100263"/>
            <a:ext cx="569913" cy="303212"/>
          </a:xfrm>
          <a:prstGeom prst="rightArrow">
            <a:avLst>
              <a:gd name="adj1" fmla="val 50000"/>
              <a:gd name="adj2" fmla="val 46990"/>
            </a:avLst>
          </a:prstGeom>
          <a:solidFill>
            <a:schemeClr val="accent1"/>
          </a:solidFill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6505" name="AutoShape 8"/>
          <p:cNvSpPr>
            <a:spLocks noChangeArrowheads="1"/>
          </p:cNvSpPr>
          <p:nvPr/>
        </p:nvSpPr>
        <p:spPr bwMode="auto">
          <a:xfrm rot="2316022">
            <a:off x="1960563" y="1501775"/>
            <a:ext cx="1063625" cy="303213"/>
          </a:xfrm>
          <a:prstGeom prst="rightArrow">
            <a:avLst>
              <a:gd name="adj1" fmla="val 52574"/>
              <a:gd name="adj2" fmla="val 70206"/>
            </a:avLst>
          </a:prstGeom>
          <a:solidFill>
            <a:schemeClr val="accent1"/>
          </a:solidFill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6506" name="AutoShape 9"/>
          <p:cNvSpPr>
            <a:spLocks noChangeArrowheads="1"/>
          </p:cNvSpPr>
          <p:nvPr/>
        </p:nvSpPr>
        <p:spPr bwMode="auto">
          <a:xfrm rot="-2004435">
            <a:off x="2035175" y="2935288"/>
            <a:ext cx="985838" cy="303212"/>
          </a:xfrm>
          <a:prstGeom prst="rightArrow">
            <a:avLst>
              <a:gd name="adj1" fmla="val 50000"/>
              <a:gd name="adj2" fmla="val 81283"/>
            </a:avLst>
          </a:prstGeom>
          <a:solidFill>
            <a:schemeClr val="accent1"/>
          </a:solidFill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6507" name="Rectangle 10"/>
          <p:cNvSpPr>
            <a:spLocks noChangeArrowheads="1"/>
          </p:cNvSpPr>
          <p:nvPr/>
        </p:nvSpPr>
        <p:spPr bwMode="auto">
          <a:xfrm>
            <a:off x="6900863" y="1492250"/>
            <a:ext cx="455612" cy="1517650"/>
          </a:xfrm>
          <a:prstGeom prst="rect">
            <a:avLst/>
          </a:prstGeom>
          <a:solidFill>
            <a:srgbClr val="33CCFF"/>
          </a:solidFill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6508" name="AutoShape 11"/>
          <p:cNvSpPr>
            <a:spLocks noChangeArrowheads="1"/>
          </p:cNvSpPr>
          <p:nvPr/>
        </p:nvSpPr>
        <p:spPr bwMode="auto">
          <a:xfrm>
            <a:off x="1417638" y="3086100"/>
            <a:ext cx="379412" cy="303213"/>
          </a:xfrm>
          <a:prstGeom prst="rightArrow">
            <a:avLst>
              <a:gd name="adj1" fmla="val 50000"/>
              <a:gd name="adj2" fmla="val 31283"/>
            </a:avLst>
          </a:prstGeom>
          <a:solidFill>
            <a:srgbClr val="33CCFF"/>
          </a:solidFill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6509" name="AutoShape 12"/>
          <p:cNvSpPr>
            <a:spLocks noChangeArrowheads="1"/>
          </p:cNvSpPr>
          <p:nvPr/>
        </p:nvSpPr>
        <p:spPr bwMode="auto">
          <a:xfrm>
            <a:off x="1417638" y="1339850"/>
            <a:ext cx="379412" cy="303213"/>
          </a:xfrm>
          <a:prstGeom prst="rightArrow">
            <a:avLst>
              <a:gd name="adj1" fmla="val 50000"/>
              <a:gd name="adj2" fmla="val 31283"/>
            </a:avLst>
          </a:prstGeom>
          <a:solidFill>
            <a:srgbClr val="33CCFF"/>
          </a:solidFill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6510" name="Rectangle 13"/>
          <p:cNvSpPr>
            <a:spLocks noChangeArrowheads="1"/>
          </p:cNvSpPr>
          <p:nvPr/>
        </p:nvSpPr>
        <p:spPr bwMode="auto">
          <a:xfrm>
            <a:off x="1797050" y="733425"/>
            <a:ext cx="455613" cy="151765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6511" name="Rectangle 14"/>
          <p:cNvSpPr>
            <a:spLocks noChangeArrowheads="1"/>
          </p:cNvSpPr>
          <p:nvPr/>
        </p:nvSpPr>
        <p:spPr bwMode="auto">
          <a:xfrm>
            <a:off x="1797050" y="2478088"/>
            <a:ext cx="455613" cy="151765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6512" name="AutoShape 15"/>
          <p:cNvSpPr>
            <a:spLocks noChangeArrowheads="1"/>
          </p:cNvSpPr>
          <p:nvPr/>
        </p:nvSpPr>
        <p:spPr bwMode="auto">
          <a:xfrm>
            <a:off x="1638300" y="4243388"/>
            <a:ext cx="758825" cy="835025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6513" name="Text Box 16"/>
          <p:cNvSpPr txBox="1">
            <a:spLocks noChangeArrowheads="1"/>
          </p:cNvSpPr>
          <p:nvPr/>
        </p:nvSpPr>
        <p:spPr bwMode="auto">
          <a:xfrm>
            <a:off x="1590675" y="4397375"/>
            <a:ext cx="650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>
                <a:solidFill>
                  <a:schemeClr val="bg2"/>
                </a:solidFill>
                <a:latin typeface="Times New Roman" pitchFamily="18" charset="0"/>
              </a:rPr>
              <a:t> VS</a:t>
            </a:r>
            <a:endParaRPr lang="en-US" b="1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106514" name="AutoShape 17"/>
          <p:cNvSpPr>
            <a:spLocks noChangeArrowheads="1"/>
          </p:cNvSpPr>
          <p:nvPr/>
        </p:nvSpPr>
        <p:spPr bwMode="auto">
          <a:xfrm>
            <a:off x="6731000" y="4529138"/>
            <a:ext cx="758825" cy="835025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6515" name="AutoShape 18"/>
          <p:cNvSpPr>
            <a:spLocks noChangeArrowheads="1"/>
          </p:cNvSpPr>
          <p:nvPr/>
        </p:nvSpPr>
        <p:spPr bwMode="auto">
          <a:xfrm>
            <a:off x="1609725" y="5362575"/>
            <a:ext cx="758825" cy="835025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6516" name="Line 19"/>
          <p:cNvSpPr>
            <a:spLocks noChangeShapeType="1"/>
          </p:cNvSpPr>
          <p:nvPr/>
        </p:nvSpPr>
        <p:spPr bwMode="auto">
          <a:xfrm>
            <a:off x="7497763" y="4699000"/>
            <a:ext cx="1138237" cy="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6972300" y="2228850"/>
            <a:ext cx="328613" cy="161925"/>
            <a:chOff x="714" y="840"/>
            <a:chExt cx="207" cy="102"/>
          </a:xfrm>
        </p:grpSpPr>
        <p:sp>
          <p:nvSpPr>
            <p:cNvPr id="106564" name="Line 21"/>
            <p:cNvSpPr>
              <a:spLocks noChangeShapeType="1"/>
            </p:cNvSpPr>
            <p:nvPr/>
          </p:nvSpPr>
          <p:spPr bwMode="auto">
            <a:xfrm>
              <a:off x="714" y="846"/>
              <a:ext cx="6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6565" name="Line 22"/>
            <p:cNvSpPr>
              <a:spLocks noChangeShapeType="1"/>
            </p:cNvSpPr>
            <p:nvPr/>
          </p:nvSpPr>
          <p:spPr bwMode="auto">
            <a:xfrm>
              <a:off x="861" y="846"/>
              <a:ext cx="6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6566" name="Line 23"/>
            <p:cNvSpPr>
              <a:spLocks noChangeShapeType="1"/>
            </p:cNvSpPr>
            <p:nvPr/>
          </p:nvSpPr>
          <p:spPr bwMode="auto">
            <a:xfrm>
              <a:off x="774" y="840"/>
              <a:ext cx="0" cy="10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6567" name="Line 24"/>
            <p:cNvSpPr>
              <a:spLocks noChangeShapeType="1"/>
            </p:cNvSpPr>
            <p:nvPr/>
          </p:nvSpPr>
          <p:spPr bwMode="auto">
            <a:xfrm>
              <a:off x="859" y="840"/>
              <a:ext cx="0" cy="10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6568" name="Line 25"/>
            <p:cNvSpPr>
              <a:spLocks noChangeShapeType="1"/>
            </p:cNvSpPr>
            <p:nvPr/>
          </p:nvSpPr>
          <p:spPr bwMode="auto">
            <a:xfrm>
              <a:off x="774" y="936"/>
              <a:ext cx="8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26"/>
          <p:cNvGrpSpPr>
            <a:grpSpLocks/>
          </p:cNvGrpSpPr>
          <p:nvPr/>
        </p:nvGrpSpPr>
        <p:grpSpPr bwMode="auto">
          <a:xfrm flipV="1">
            <a:off x="1866900" y="3124200"/>
            <a:ext cx="328613" cy="161925"/>
            <a:chOff x="714" y="840"/>
            <a:chExt cx="207" cy="102"/>
          </a:xfrm>
        </p:grpSpPr>
        <p:sp>
          <p:nvSpPr>
            <p:cNvPr id="106559" name="Line 27"/>
            <p:cNvSpPr>
              <a:spLocks noChangeShapeType="1"/>
            </p:cNvSpPr>
            <p:nvPr/>
          </p:nvSpPr>
          <p:spPr bwMode="auto">
            <a:xfrm>
              <a:off x="714" y="846"/>
              <a:ext cx="60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6560" name="Line 28"/>
            <p:cNvSpPr>
              <a:spLocks noChangeShapeType="1"/>
            </p:cNvSpPr>
            <p:nvPr/>
          </p:nvSpPr>
          <p:spPr bwMode="auto">
            <a:xfrm>
              <a:off x="861" y="846"/>
              <a:ext cx="60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6561" name="Line 29"/>
            <p:cNvSpPr>
              <a:spLocks noChangeShapeType="1"/>
            </p:cNvSpPr>
            <p:nvPr/>
          </p:nvSpPr>
          <p:spPr bwMode="auto">
            <a:xfrm>
              <a:off x="774" y="840"/>
              <a:ext cx="0" cy="102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6562" name="Line 30"/>
            <p:cNvSpPr>
              <a:spLocks noChangeShapeType="1"/>
            </p:cNvSpPr>
            <p:nvPr/>
          </p:nvSpPr>
          <p:spPr bwMode="auto">
            <a:xfrm>
              <a:off x="859" y="840"/>
              <a:ext cx="0" cy="102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6563" name="Line 31"/>
            <p:cNvSpPr>
              <a:spLocks noChangeShapeType="1"/>
            </p:cNvSpPr>
            <p:nvPr/>
          </p:nvSpPr>
          <p:spPr bwMode="auto">
            <a:xfrm>
              <a:off x="774" y="936"/>
              <a:ext cx="85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32"/>
          <p:cNvGrpSpPr>
            <a:grpSpLocks/>
          </p:cNvGrpSpPr>
          <p:nvPr/>
        </p:nvGrpSpPr>
        <p:grpSpPr bwMode="auto">
          <a:xfrm flipV="1">
            <a:off x="1857375" y="1314450"/>
            <a:ext cx="328613" cy="161925"/>
            <a:chOff x="714" y="840"/>
            <a:chExt cx="207" cy="102"/>
          </a:xfrm>
        </p:grpSpPr>
        <p:sp>
          <p:nvSpPr>
            <p:cNvPr id="106554" name="Line 33"/>
            <p:cNvSpPr>
              <a:spLocks noChangeShapeType="1"/>
            </p:cNvSpPr>
            <p:nvPr/>
          </p:nvSpPr>
          <p:spPr bwMode="auto">
            <a:xfrm>
              <a:off x="714" y="846"/>
              <a:ext cx="60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6555" name="Line 34"/>
            <p:cNvSpPr>
              <a:spLocks noChangeShapeType="1"/>
            </p:cNvSpPr>
            <p:nvPr/>
          </p:nvSpPr>
          <p:spPr bwMode="auto">
            <a:xfrm>
              <a:off x="861" y="846"/>
              <a:ext cx="60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6556" name="Line 35"/>
            <p:cNvSpPr>
              <a:spLocks noChangeShapeType="1"/>
            </p:cNvSpPr>
            <p:nvPr/>
          </p:nvSpPr>
          <p:spPr bwMode="auto">
            <a:xfrm>
              <a:off x="774" y="840"/>
              <a:ext cx="0" cy="102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6557" name="Line 36"/>
            <p:cNvSpPr>
              <a:spLocks noChangeShapeType="1"/>
            </p:cNvSpPr>
            <p:nvPr/>
          </p:nvSpPr>
          <p:spPr bwMode="auto">
            <a:xfrm>
              <a:off x="859" y="840"/>
              <a:ext cx="0" cy="102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6558" name="Line 37"/>
            <p:cNvSpPr>
              <a:spLocks noChangeShapeType="1"/>
            </p:cNvSpPr>
            <p:nvPr/>
          </p:nvSpPr>
          <p:spPr bwMode="auto">
            <a:xfrm>
              <a:off x="774" y="936"/>
              <a:ext cx="85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6520" name="Text Box 38"/>
          <p:cNvSpPr txBox="1">
            <a:spLocks noChangeArrowheads="1"/>
          </p:cNvSpPr>
          <p:nvPr/>
        </p:nvSpPr>
        <p:spPr bwMode="auto">
          <a:xfrm>
            <a:off x="4137025" y="1617663"/>
            <a:ext cx="717550" cy="1189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7200">
                <a:solidFill>
                  <a:srgbClr val="000000"/>
                </a:solidFill>
                <a:latin typeface="Arial" charset="0"/>
              </a:rPr>
              <a:t>+</a:t>
            </a:r>
            <a:endParaRPr lang="en-US" sz="7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6521" name="Line 39"/>
          <p:cNvSpPr>
            <a:spLocks noChangeShapeType="1"/>
          </p:cNvSpPr>
          <p:nvPr/>
        </p:nvSpPr>
        <p:spPr bwMode="auto">
          <a:xfrm flipV="1">
            <a:off x="2019300" y="4000500"/>
            <a:ext cx="0" cy="2381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06522" name="Freeform 40"/>
          <p:cNvSpPr>
            <a:spLocks/>
          </p:cNvSpPr>
          <p:nvPr/>
        </p:nvSpPr>
        <p:spPr bwMode="auto">
          <a:xfrm>
            <a:off x="1190625" y="2247900"/>
            <a:ext cx="828675" cy="3209925"/>
          </a:xfrm>
          <a:custGeom>
            <a:avLst/>
            <a:gdLst>
              <a:gd name="T0" fmla="*/ 800100 w 522"/>
              <a:gd name="T1" fmla="*/ 3209925 h 2022"/>
              <a:gd name="T2" fmla="*/ 800100 w 522"/>
              <a:gd name="T3" fmla="*/ 3009900 h 2022"/>
              <a:gd name="T4" fmla="*/ 0 w 522"/>
              <a:gd name="T5" fmla="*/ 3009900 h 2022"/>
              <a:gd name="T6" fmla="*/ 0 w 522"/>
              <a:gd name="T7" fmla="*/ 152400 h 2022"/>
              <a:gd name="T8" fmla="*/ 828675 w 522"/>
              <a:gd name="T9" fmla="*/ 152400 h 2022"/>
              <a:gd name="T10" fmla="*/ 828675 w 522"/>
              <a:gd name="T11" fmla="*/ 0 h 202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22"/>
              <a:gd name="T19" fmla="*/ 0 h 2022"/>
              <a:gd name="T20" fmla="*/ 522 w 522"/>
              <a:gd name="T21" fmla="*/ 2022 h 202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22" h="2022">
                <a:moveTo>
                  <a:pt x="504" y="2022"/>
                </a:moveTo>
                <a:lnTo>
                  <a:pt x="504" y="1896"/>
                </a:lnTo>
                <a:lnTo>
                  <a:pt x="0" y="1896"/>
                </a:lnTo>
                <a:lnTo>
                  <a:pt x="0" y="96"/>
                </a:lnTo>
                <a:lnTo>
                  <a:pt x="522" y="96"/>
                </a:lnTo>
                <a:lnTo>
                  <a:pt x="522" y="0"/>
                </a:lnTo>
              </a:path>
            </a:pathLst>
          </a:cu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06523" name="Line 41"/>
          <p:cNvSpPr>
            <a:spLocks noChangeShapeType="1"/>
          </p:cNvSpPr>
          <p:nvPr/>
        </p:nvSpPr>
        <p:spPr bwMode="auto">
          <a:xfrm flipV="1">
            <a:off x="7115175" y="3009900"/>
            <a:ext cx="0" cy="15240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06524" name="AutoShape 42"/>
          <p:cNvSpPr>
            <a:spLocks noChangeArrowheads="1"/>
          </p:cNvSpPr>
          <p:nvPr/>
        </p:nvSpPr>
        <p:spPr bwMode="auto">
          <a:xfrm>
            <a:off x="5153025" y="4314825"/>
            <a:ext cx="514350" cy="628650"/>
          </a:xfrm>
          <a:prstGeom prst="flowChartDelay">
            <a:avLst/>
          </a:prstGeom>
          <a:solidFill>
            <a:schemeClr val="folHlink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6525" name="AutoShape 43"/>
          <p:cNvSpPr>
            <a:spLocks noChangeArrowheads="1"/>
          </p:cNvSpPr>
          <p:nvPr/>
        </p:nvSpPr>
        <p:spPr bwMode="auto">
          <a:xfrm flipH="1">
            <a:off x="3895725" y="4619625"/>
            <a:ext cx="514350" cy="628650"/>
          </a:xfrm>
          <a:prstGeom prst="flowChartDelay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6526" name="AutoShape 44"/>
          <p:cNvSpPr>
            <a:spLocks noChangeArrowheads="1"/>
          </p:cNvSpPr>
          <p:nvPr/>
        </p:nvSpPr>
        <p:spPr bwMode="auto">
          <a:xfrm flipH="1">
            <a:off x="3895725" y="5676900"/>
            <a:ext cx="514350" cy="628650"/>
          </a:xfrm>
          <a:prstGeom prst="flowChartDelay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pSp>
        <p:nvGrpSpPr>
          <p:cNvPr id="5" name="Group 45"/>
          <p:cNvGrpSpPr>
            <a:grpSpLocks/>
          </p:cNvGrpSpPr>
          <p:nvPr/>
        </p:nvGrpSpPr>
        <p:grpSpPr bwMode="auto">
          <a:xfrm>
            <a:off x="5010150" y="5838825"/>
            <a:ext cx="781050" cy="628650"/>
            <a:chOff x="3570" y="3672"/>
            <a:chExt cx="492" cy="396"/>
          </a:xfrm>
        </p:grpSpPr>
        <p:sp>
          <p:nvSpPr>
            <p:cNvPr id="106551" name="AutoShape 46"/>
            <p:cNvSpPr>
              <a:spLocks noChangeArrowheads="1"/>
            </p:cNvSpPr>
            <p:nvPr/>
          </p:nvSpPr>
          <p:spPr bwMode="auto">
            <a:xfrm flipH="1">
              <a:off x="3654" y="3672"/>
              <a:ext cx="324" cy="396"/>
            </a:xfrm>
            <a:prstGeom prst="flowChartDelay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06552" name="Oval 47"/>
            <p:cNvSpPr>
              <a:spLocks noChangeArrowheads="1"/>
            </p:cNvSpPr>
            <p:nvPr/>
          </p:nvSpPr>
          <p:spPr bwMode="auto">
            <a:xfrm>
              <a:off x="3570" y="3834"/>
              <a:ext cx="84" cy="84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06553" name="Oval 48"/>
            <p:cNvSpPr>
              <a:spLocks noChangeArrowheads="1"/>
            </p:cNvSpPr>
            <p:nvPr/>
          </p:nvSpPr>
          <p:spPr bwMode="auto">
            <a:xfrm>
              <a:off x="3978" y="3942"/>
              <a:ext cx="84" cy="84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106528" name="Line 49"/>
          <p:cNvSpPr>
            <a:spLocks noChangeShapeType="1"/>
          </p:cNvSpPr>
          <p:nvPr/>
        </p:nvSpPr>
        <p:spPr bwMode="auto">
          <a:xfrm>
            <a:off x="2400300" y="4419600"/>
            <a:ext cx="2752725" cy="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06529" name="Freeform 50"/>
          <p:cNvSpPr>
            <a:spLocks/>
          </p:cNvSpPr>
          <p:nvPr/>
        </p:nvSpPr>
        <p:spPr bwMode="auto">
          <a:xfrm>
            <a:off x="2362200" y="4848225"/>
            <a:ext cx="2790825" cy="742950"/>
          </a:xfrm>
          <a:custGeom>
            <a:avLst/>
            <a:gdLst>
              <a:gd name="T0" fmla="*/ 0 w 1758"/>
              <a:gd name="T1" fmla="*/ 742950 h 468"/>
              <a:gd name="T2" fmla="*/ 2619375 w 1758"/>
              <a:gd name="T3" fmla="*/ 742950 h 468"/>
              <a:gd name="T4" fmla="*/ 2619375 w 1758"/>
              <a:gd name="T5" fmla="*/ 0 h 468"/>
              <a:gd name="T6" fmla="*/ 2790825 w 1758"/>
              <a:gd name="T7" fmla="*/ 0 h 468"/>
              <a:gd name="T8" fmla="*/ 0 60000 65536"/>
              <a:gd name="T9" fmla="*/ 0 60000 65536"/>
              <a:gd name="T10" fmla="*/ 0 60000 65536"/>
              <a:gd name="T11" fmla="*/ 0 60000 65536"/>
              <a:gd name="T12" fmla="*/ 0 w 1758"/>
              <a:gd name="T13" fmla="*/ 0 h 468"/>
              <a:gd name="T14" fmla="*/ 1758 w 1758"/>
              <a:gd name="T15" fmla="*/ 468 h 46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758" h="468">
                <a:moveTo>
                  <a:pt x="0" y="468"/>
                </a:moveTo>
                <a:lnTo>
                  <a:pt x="1650" y="468"/>
                </a:lnTo>
                <a:lnTo>
                  <a:pt x="1650" y="0"/>
                </a:lnTo>
                <a:lnTo>
                  <a:pt x="1758" y="0"/>
                </a:lnTo>
              </a:path>
            </a:pathLst>
          </a:custGeom>
          <a:noFill/>
          <a:ln w="38100">
            <a:solidFill>
              <a:schemeClr val="folHlink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06530" name="Line 51"/>
          <p:cNvSpPr>
            <a:spLocks noChangeShapeType="1"/>
          </p:cNvSpPr>
          <p:nvPr/>
        </p:nvSpPr>
        <p:spPr bwMode="auto">
          <a:xfrm flipH="1">
            <a:off x="4400550" y="6153150"/>
            <a:ext cx="609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06531" name="Freeform 52"/>
          <p:cNvSpPr>
            <a:spLocks/>
          </p:cNvSpPr>
          <p:nvPr/>
        </p:nvSpPr>
        <p:spPr bwMode="auto">
          <a:xfrm>
            <a:off x="4410075" y="5114925"/>
            <a:ext cx="438150" cy="1047750"/>
          </a:xfrm>
          <a:custGeom>
            <a:avLst/>
            <a:gdLst>
              <a:gd name="T0" fmla="*/ 438150 w 162"/>
              <a:gd name="T1" fmla="*/ 1047750 h 444"/>
              <a:gd name="T2" fmla="*/ 438150 w 162"/>
              <a:gd name="T3" fmla="*/ 0 h 444"/>
              <a:gd name="T4" fmla="*/ 0 w 162"/>
              <a:gd name="T5" fmla="*/ 0 h 444"/>
              <a:gd name="T6" fmla="*/ 0 60000 65536"/>
              <a:gd name="T7" fmla="*/ 0 60000 65536"/>
              <a:gd name="T8" fmla="*/ 0 60000 65536"/>
              <a:gd name="T9" fmla="*/ 0 w 162"/>
              <a:gd name="T10" fmla="*/ 0 h 444"/>
              <a:gd name="T11" fmla="*/ 162 w 162"/>
              <a:gd name="T12" fmla="*/ 444 h 4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2" h="444">
                <a:moveTo>
                  <a:pt x="162" y="444"/>
                </a:moveTo>
                <a:lnTo>
                  <a:pt x="162" y="0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6532" name="Freeform 53"/>
          <p:cNvSpPr>
            <a:spLocks/>
          </p:cNvSpPr>
          <p:nvPr/>
        </p:nvSpPr>
        <p:spPr bwMode="auto">
          <a:xfrm>
            <a:off x="4400550" y="4419600"/>
            <a:ext cx="180975" cy="323850"/>
          </a:xfrm>
          <a:custGeom>
            <a:avLst/>
            <a:gdLst>
              <a:gd name="T0" fmla="*/ 180975 w 114"/>
              <a:gd name="T1" fmla="*/ 0 h 204"/>
              <a:gd name="T2" fmla="*/ 180975 w 114"/>
              <a:gd name="T3" fmla="*/ 314325 h 204"/>
              <a:gd name="T4" fmla="*/ 0 w 114"/>
              <a:gd name="T5" fmla="*/ 323850 h 204"/>
              <a:gd name="T6" fmla="*/ 0 60000 65536"/>
              <a:gd name="T7" fmla="*/ 0 60000 65536"/>
              <a:gd name="T8" fmla="*/ 0 60000 65536"/>
              <a:gd name="T9" fmla="*/ 0 w 114"/>
              <a:gd name="T10" fmla="*/ 0 h 204"/>
              <a:gd name="T11" fmla="*/ 114 w 114"/>
              <a:gd name="T12" fmla="*/ 204 h 20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4" h="204">
                <a:moveTo>
                  <a:pt x="114" y="0"/>
                </a:moveTo>
                <a:lnTo>
                  <a:pt x="114" y="198"/>
                </a:lnTo>
                <a:lnTo>
                  <a:pt x="0" y="204"/>
                </a:lnTo>
              </a:path>
            </a:pathLst>
          </a:custGeom>
          <a:noFill/>
          <a:ln w="38100">
            <a:solidFill>
              <a:schemeClr val="folHlink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06533" name="Freeform 54"/>
          <p:cNvSpPr>
            <a:spLocks/>
          </p:cNvSpPr>
          <p:nvPr/>
        </p:nvSpPr>
        <p:spPr bwMode="auto">
          <a:xfrm>
            <a:off x="4400550" y="5581650"/>
            <a:ext cx="219075" cy="200025"/>
          </a:xfrm>
          <a:custGeom>
            <a:avLst/>
            <a:gdLst>
              <a:gd name="T0" fmla="*/ 219075 w 138"/>
              <a:gd name="T1" fmla="*/ 0 h 126"/>
              <a:gd name="T2" fmla="*/ 219075 w 138"/>
              <a:gd name="T3" fmla="*/ 200025 h 126"/>
              <a:gd name="T4" fmla="*/ 0 w 138"/>
              <a:gd name="T5" fmla="*/ 200025 h 126"/>
              <a:gd name="T6" fmla="*/ 0 60000 65536"/>
              <a:gd name="T7" fmla="*/ 0 60000 65536"/>
              <a:gd name="T8" fmla="*/ 0 60000 65536"/>
              <a:gd name="T9" fmla="*/ 0 w 138"/>
              <a:gd name="T10" fmla="*/ 0 h 126"/>
              <a:gd name="T11" fmla="*/ 138 w 138"/>
              <a:gd name="T12" fmla="*/ 126 h 12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8" h="126">
                <a:moveTo>
                  <a:pt x="138" y="0"/>
                </a:moveTo>
                <a:lnTo>
                  <a:pt x="138" y="126"/>
                </a:lnTo>
                <a:lnTo>
                  <a:pt x="0" y="126"/>
                </a:lnTo>
              </a:path>
            </a:pathLst>
          </a:custGeom>
          <a:noFill/>
          <a:ln w="38100">
            <a:solidFill>
              <a:schemeClr val="folHlink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06534" name="Line 55"/>
          <p:cNvSpPr>
            <a:spLocks noChangeShapeType="1"/>
          </p:cNvSpPr>
          <p:nvPr/>
        </p:nvSpPr>
        <p:spPr bwMode="auto">
          <a:xfrm>
            <a:off x="5657850" y="4648200"/>
            <a:ext cx="1066800" cy="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06535" name="Freeform 56"/>
          <p:cNvSpPr>
            <a:spLocks/>
          </p:cNvSpPr>
          <p:nvPr/>
        </p:nvSpPr>
        <p:spPr bwMode="auto">
          <a:xfrm>
            <a:off x="5648325" y="4648200"/>
            <a:ext cx="285750" cy="1314450"/>
          </a:xfrm>
          <a:custGeom>
            <a:avLst/>
            <a:gdLst>
              <a:gd name="T0" fmla="*/ 285750 w 180"/>
              <a:gd name="T1" fmla="*/ 0 h 828"/>
              <a:gd name="T2" fmla="*/ 285750 w 180"/>
              <a:gd name="T3" fmla="*/ 1314450 h 828"/>
              <a:gd name="T4" fmla="*/ 0 w 180"/>
              <a:gd name="T5" fmla="*/ 1314450 h 828"/>
              <a:gd name="T6" fmla="*/ 0 60000 65536"/>
              <a:gd name="T7" fmla="*/ 0 60000 65536"/>
              <a:gd name="T8" fmla="*/ 0 60000 65536"/>
              <a:gd name="T9" fmla="*/ 0 w 180"/>
              <a:gd name="T10" fmla="*/ 0 h 828"/>
              <a:gd name="T11" fmla="*/ 180 w 180"/>
              <a:gd name="T12" fmla="*/ 828 h 82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0" h="828">
                <a:moveTo>
                  <a:pt x="180" y="0"/>
                </a:moveTo>
                <a:lnTo>
                  <a:pt x="180" y="828"/>
                </a:lnTo>
                <a:lnTo>
                  <a:pt x="0" y="828"/>
                </a:lnTo>
              </a:path>
            </a:pathLst>
          </a:custGeom>
          <a:noFill/>
          <a:ln w="38100">
            <a:solidFill>
              <a:schemeClr val="folHlink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06536" name="Line 57"/>
          <p:cNvSpPr>
            <a:spLocks noChangeShapeType="1"/>
          </p:cNvSpPr>
          <p:nvPr/>
        </p:nvSpPr>
        <p:spPr bwMode="auto">
          <a:xfrm flipH="1">
            <a:off x="2390775" y="4924425"/>
            <a:ext cx="15049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06537" name="Line 58"/>
          <p:cNvSpPr>
            <a:spLocks noChangeShapeType="1"/>
          </p:cNvSpPr>
          <p:nvPr/>
        </p:nvSpPr>
        <p:spPr bwMode="auto">
          <a:xfrm flipH="1">
            <a:off x="2381250" y="6010275"/>
            <a:ext cx="15049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06538" name="Freeform 59"/>
          <p:cNvSpPr>
            <a:spLocks/>
          </p:cNvSpPr>
          <p:nvPr/>
        </p:nvSpPr>
        <p:spPr bwMode="auto">
          <a:xfrm>
            <a:off x="5781675" y="5191125"/>
            <a:ext cx="942975" cy="1133475"/>
          </a:xfrm>
          <a:custGeom>
            <a:avLst/>
            <a:gdLst>
              <a:gd name="T0" fmla="*/ 942975 w 594"/>
              <a:gd name="T1" fmla="*/ 0 h 714"/>
              <a:gd name="T2" fmla="*/ 638175 w 594"/>
              <a:gd name="T3" fmla="*/ 0 h 714"/>
              <a:gd name="T4" fmla="*/ 638175 w 594"/>
              <a:gd name="T5" fmla="*/ 1133475 h 714"/>
              <a:gd name="T6" fmla="*/ 0 w 594"/>
              <a:gd name="T7" fmla="*/ 1133475 h 714"/>
              <a:gd name="T8" fmla="*/ 0 60000 65536"/>
              <a:gd name="T9" fmla="*/ 0 60000 65536"/>
              <a:gd name="T10" fmla="*/ 0 60000 65536"/>
              <a:gd name="T11" fmla="*/ 0 60000 65536"/>
              <a:gd name="T12" fmla="*/ 0 w 594"/>
              <a:gd name="T13" fmla="*/ 0 h 714"/>
              <a:gd name="T14" fmla="*/ 594 w 594"/>
              <a:gd name="T15" fmla="*/ 714 h 71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94" h="714">
                <a:moveTo>
                  <a:pt x="594" y="0"/>
                </a:moveTo>
                <a:lnTo>
                  <a:pt x="402" y="0"/>
                </a:lnTo>
                <a:lnTo>
                  <a:pt x="402" y="714"/>
                </a:lnTo>
                <a:lnTo>
                  <a:pt x="0" y="714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06539" name="Line 60"/>
          <p:cNvSpPr>
            <a:spLocks noChangeShapeType="1"/>
          </p:cNvSpPr>
          <p:nvPr/>
        </p:nvSpPr>
        <p:spPr bwMode="auto">
          <a:xfrm>
            <a:off x="515938" y="4422775"/>
            <a:ext cx="1138237" cy="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6540" name="Line 61"/>
          <p:cNvSpPr>
            <a:spLocks noChangeShapeType="1"/>
          </p:cNvSpPr>
          <p:nvPr/>
        </p:nvSpPr>
        <p:spPr bwMode="auto">
          <a:xfrm>
            <a:off x="495300" y="4935538"/>
            <a:ext cx="113823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6541" name="Line 62"/>
          <p:cNvSpPr>
            <a:spLocks noChangeShapeType="1"/>
          </p:cNvSpPr>
          <p:nvPr/>
        </p:nvSpPr>
        <p:spPr bwMode="auto">
          <a:xfrm>
            <a:off x="485775" y="6030913"/>
            <a:ext cx="113823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6542" name="Line 63"/>
          <p:cNvSpPr>
            <a:spLocks noChangeShapeType="1"/>
          </p:cNvSpPr>
          <p:nvPr/>
        </p:nvSpPr>
        <p:spPr bwMode="auto">
          <a:xfrm>
            <a:off x="487363" y="5584825"/>
            <a:ext cx="1138237" cy="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6543" name="Text Box 64"/>
          <p:cNvSpPr txBox="1">
            <a:spLocks noChangeArrowheads="1"/>
          </p:cNvSpPr>
          <p:nvPr/>
        </p:nvSpPr>
        <p:spPr bwMode="auto">
          <a:xfrm>
            <a:off x="3136900" y="3925888"/>
            <a:ext cx="50006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>
                <a:solidFill>
                  <a:schemeClr val="folHlink"/>
                </a:solidFill>
                <a:latin typeface="Arial" charset="0"/>
              </a:rPr>
              <a:t>V</a:t>
            </a:r>
            <a:r>
              <a:rPr lang="en-GB" baseline="-25000">
                <a:solidFill>
                  <a:schemeClr val="folHlink"/>
                </a:solidFill>
                <a:latin typeface="Arial" charset="0"/>
              </a:rPr>
              <a:t>1</a:t>
            </a:r>
            <a:endParaRPr lang="en-US" baseline="-25000">
              <a:solidFill>
                <a:schemeClr val="folHlink"/>
              </a:solidFill>
              <a:latin typeface="Arial" charset="0"/>
            </a:endParaRPr>
          </a:p>
        </p:txBody>
      </p:sp>
      <p:sp>
        <p:nvSpPr>
          <p:cNvPr id="106544" name="Text Box 65"/>
          <p:cNvSpPr txBox="1">
            <a:spLocks noChangeArrowheads="1"/>
          </p:cNvSpPr>
          <p:nvPr/>
        </p:nvSpPr>
        <p:spPr bwMode="auto">
          <a:xfrm>
            <a:off x="3136900" y="5116513"/>
            <a:ext cx="50006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>
                <a:solidFill>
                  <a:schemeClr val="folHlink"/>
                </a:solidFill>
                <a:latin typeface="Arial" charset="0"/>
              </a:rPr>
              <a:t>V</a:t>
            </a:r>
            <a:r>
              <a:rPr lang="en-GB" baseline="-25000">
                <a:solidFill>
                  <a:schemeClr val="folHlink"/>
                </a:solidFill>
                <a:latin typeface="Arial" charset="0"/>
              </a:rPr>
              <a:t>2</a:t>
            </a:r>
            <a:endParaRPr lang="en-US" baseline="-25000">
              <a:solidFill>
                <a:schemeClr val="folHlink"/>
              </a:solidFill>
              <a:latin typeface="Arial" charset="0"/>
            </a:endParaRPr>
          </a:p>
        </p:txBody>
      </p:sp>
      <p:sp>
        <p:nvSpPr>
          <p:cNvPr id="106545" name="Text Box 66"/>
          <p:cNvSpPr txBox="1">
            <a:spLocks noChangeArrowheads="1"/>
          </p:cNvSpPr>
          <p:nvPr/>
        </p:nvSpPr>
        <p:spPr bwMode="auto">
          <a:xfrm>
            <a:off x="3184525" y="4459288"/>
            <a:ext cx="50006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0000"/>
                </a:solidFill>
                <a:latin typeface="Arial" charset="0"/>
              </a:rPr>
              <a:t>S</a:t>
            </a:r>
            <a:r>
              <a:rPr lang="en-GB" baseline="-25000">
                <a:solidFill>
                  <a:srgbClr val="FF0000"/>
                </a:solidFill>
                <a:latin typeface="Arial" charset="0"/>
              </a:rPr>
              <a:t>1</a:t>
            </a:r>
            <a:endParaRPr lang="en-US" baseline="-2500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06546" name="Text Box 67"/>
          <p:cNvSpPr txBox="1">
            <a:spLocks noChangeArrowheads="1"/>
          </p:cNvSpPr>
          <p:nvPr/>
        </p:nvSpPr>
        <p:spPr bwMode="auto">
          <a:xfrm>
            <a:off x="3184525" y="5535613"/>
            <a:ext cx="50006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0000"/>
                </a:solidFill>
                <a:latin typeface="Arial" charset="0"/>
              </a:rPr>
              <a:t>S</a:t>
            </a:r>
            <a:r>
              <a:rPr lang="en-GB" baseline="-25000">
                <a:solidFill>
                  <a:srgbClr val="FF0000"/>
                </a:solidFill>
                <a:latin typeface="Arial" charset="0"/>
              </a:rPr>
              <a:t>2</a:t>
            </a:r>
            <a:endParaRPr lang="en-US" baseline="-2500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06547" name="Text Box 68"/>
          <p:cNvSpPr txBox="1">
            <a:spLocks noChangeArrowheads="1"/>
          </p:cNvSpPr>
          <p:nvPr/>
        </p:nvSpPr>
        <p:spPr bwMode="auto">
          <a:xfrm>
            <a:off x="6251575" y="4230688"/>
            <a:ext cx="3873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>
                <a:solidFill>
                  <a:schemeClr val="folHlink"/>
                </a:solidFill>
                <a:latin typeface="Arial" charset="0"/>
              </a:rPr>
              <a:t>V</a:t>
            </a:r>
            <a:endParaRPr lang="en-US" baseline="-25000">
              <a:solidFill>
                <a:schemeClr val="folHlink"/>
              </a:solidFill>
              <a:latin typeface="Arial" charset="0"/>
            </a:endParaRPr>
          </a:p>
        </p:txBody>
      </p:sp>
      <p:sp>
        <p:nvSpPr>
          <p:cNvPr id="106548" name="Text Box 69"/>
          <p:cNvSpPr txBox="1">
            <a:spLocks noChangeArrowheads="1"/>
          </p:cNvSpPr>
          <p:nvPr/>
        </p:nvSpPr>
        <p:spPr bwMode="auto">
          <a:xfrm>
            <a:off x="6270625" y="4783138"/>
            <a:ext cx="3873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0000"/>
                </a:solidFill>
                <a:latin typeface="Arial" charset="0"/>
              </a:rPr>
              <a:t>S</a:t>
            </a:r>
            <a:endParaRPr lang="en-US" baseline="-2500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06549" name="Text Box 70"/>
          <p:cNvSpPr txBox="1">
            <a:spLocks noChangeArrowheads="1"/>
          </p:cNvSpPr>
          <p:nvPr/>
        </p:nvSpPr>
        <p:spPr bwMode="auto">
          <a:xfrm>
            <a:off x="1590675" y="5568950"/>
            <a:ext cx="650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>
                <a:solidFill>
                  <a:schemeClr val="bg2"/>
                </a:solidFill>
                <a:latin typeface="Times New Roman" pitchFamily="18" charset="0"/>
              </a:rPr>
              <a:t> VS</a:t>
            </a:r>
            <a:endParaRPr lang="en-US" b="1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106550" name="Text Box 71"/>
          <p:cNvSpPr txBox="1">
            <a:spLocks noChangeArrowheads="1"/>
          </p:cNvSpPr>
          <p:nvPr/>
        </p:nvSpPr>
        <p:spPr bwMode="auto">
          <a:xfrm>
            <a:off x="6677025" y="4702175"/>
            <a:ext cx="650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>
                <a:solidFill>
                  <a:schemeClr val="bg2"/>
                </a:solidFill>
                <a:latin typeface="Times New Roman" pitchFamily="18" charset="0"/>
              </a:rPr>
              <a:t> VS</a:t>
            </a:r>
            <a:endParaRPr lang="en-US" b="1">
              <a:solidFill>
                <a:schemeClr val="bg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48" name="Rectangle 28"/>
          <p:cNvSpPr>
            <a:spLocks noChangeArrowheads="1"/>
          </p:cNvSpPr>
          <p:nvPr/>
        </p:nvSpPr>
        <p:spPr bwMode="auto">
          <a:xfrm>
            <a:off x="2884488" y="3338513"/>
            <a:ext cx="3090862" cy="2733675"/>
          </a:xfrm>
          <a:prstGeom prst="rect">
            <a:avLst/>
          </a:prstGeom>
          <a:solidFill>
            <a:srgbClr val="3333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7524" name="AutoShape 3"/>
          <p:cNvSpPr>
            <a:spLocks noChangeArrowheads="1"/>
          </p:cNvSpPr>
          <p:nvPr/>
        </p:nvSpPr>
        <p:spPr bwMode="auto">
          <a:xfrm rot="2316022">
            <a:off x="5751513" y="2330450"/>
            <a:ext cx="1063625" cy="303213"/>
          </a:xfrm>
          <a:prstGeom prst="rightArrow">
            <a:avLst>
              <a:gd name="adj1" fmla="val 52574"/>
              <a:gd name="adj2" fmla="val 70206"/>
            </a:avLst>
          </a:prstGeom>
          <a:solidFill>
            <a:schemeClr val="accent1"/>
          </a:solidFill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7525" name="AutoShape 4"/>
          <p:cNvSpPr>
            <a:spLocks noChangeArrowheads="1"/>
          </p:cNvSpPr>
          <p:nvPr/>
        </p:nvSpPr>
        <p:spPr bwMode="auto">
          <a:xfrm rot="-2004435">
            <a:off x="5759450" y="1306513"/>
            <a:ext cx="985838" cy="303212"/>
          </a:xfrm>
          <a:prstGeom prst="rightArrow">
            <a:avLst>
              <a:gd name="adj1" fmla="val 50000"/>
              <a:gd name="adj2" fmla="val 81283"/>
            </a:avLst>
          </a:prstGeom>
          <a:solidFill>
            <a:schemeClr val="accent1"/>
          </a:solidFill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08709" name="Cloud"/>
          <p:cNvSpPr>
            <a:spLocks noChangeAspect="1" noEditPoints="1" noChangeArrowheads="1"/>
          </p:cNvSpPr>
          <p:nvPr/>
        </p:nvSpPr>
        <p:spPr bwMode="auto">
          <a:xfrm>
            <a:off x="2908300" y="1120775"/>
            <a:ext cx="2965450" cy="1741488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tx1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en-US" sz="4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608710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-109538"/>
            <a:ext cx="8229600" cy="1143001"/>
          </a:xfrm>
        </p:spPr>
        <p:txBody>
          <a:bodyPr/>
          <a:lstStyle/>
          <a:p>
            <a:pPr eaLnBrk="1" hangingPunct="1">
              <a:defRPr/>
            </a:pPr>
            <a:r>
              <a:rPr lang="en-GB" smtClean="0"/>
              <a:t>(Lazy) Fork</a:t>
            </a:r>
            <a:endParaRPr lang="en-US" smtClean="0"/>
          </a:p>
        </p:txBody>
      </p:sp>
      <p:sp>
        <p:nvSpPr>
          <p:cNvPr id="107528" name="AutoShape 7"/>
          <p:cNvSpPr>
            <a:spLocks noChangeArrowheads="1"/>
          </p:cNvSpPr>
          <p:nvPr/>
        </p:nvSpPr>
        <p:spPr bwMode="auto">
          <a:xfrm>
            <a:off x="2339975" y="1843088"/>
            <a:ext cx="569913" cy="303212"/>
          </a:xfrm>
          <a:prstGeom prst="rightArrow">
            <a:avLst>
              <a:gd name="adj1" fmla="val 50000"/>
              <a:gd name="adj2" fmla="val 46990"/>
            </a:avLst>
          </a:prstGeom>
          <a:solidFill>
            <a:schemeClr val="accent1"/>
          </a:solidFill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7529" name="Text Box 8"/>
          <p:cNvSpPr txBox="1">
            <a:spLocks noChangeArrowheads="1"/>
          </p:cNvSpPr>
          <p:nvPr/>
        </p:nvSpPr>
        <p:spPr bwMode="auto">
          <a:xfrm>
            <a:off x="6365875" y="3735388"/>
            <a:ext cx="50006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>
                <a:solidFill>
                  <a:schemeClr val="folHlink"/>
                </a:solidFill>
                <a:latin typeface="Arial" charset="0"/>
              </a:rPr>
              <a:t>V</a:t>
            </a:r>
            <a:r>
              <a:rPr lang="en-GB" baseline="-25000">
                <a:solidFill>
                  <a:schemeClr val="folHlink"/>
                </a:solidFill>
                <a:latin typeface="Arial" charset="0"/>
              </a:rPr>
              <a:t>1</a:t>
            </a:r>
            <a:endParaRPr lang="en-US" baseline="-25000">
              <a:solidFill>
                <a:schemeClr val="folHlink"/>
              </a:solidFill>
              <a:latin typeface="Arial" charset="0"/>
            </a:endParaRPr>
          </a:p>
        </p:txBody>
      </p:sp>
      <p:sp>
        <p:nvSpPr>
          <p:cNvPr id="107530" name="Text Box 9"/>
          <p:cNvSpPr txBox="1">
            <a:spLocks noChangeArrowheads="1"/>
          </p:cNvSpPr>
          <p:nvPr/>
        </p:nvSpPr>
        <p:spPr bwMode="auto">
          <a:xfrm>
            <a:off x="6356350" y="5040313"/>
            <a:ext cx="50006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>
                <a:solidFill>
                  <a:schemeClr val="folHlink"/>
                </a:solidFill>
                <a:latin typeface="Arial" charset="0"/>
              </a:rPr>
              <a:t>V</a:t>
            </a:r>
            <a:r>
              <a:rPr lang="en-GB" baseline="-25000">
                <a:solidFill>
                  <a:schemeClr val="folHlink"/>
                </a:solidFill>
                <a:latin typeface="Arial" charset="0"/>
              </a:rPr>
              <a:t>2</a:t>
            </a:r>
            <a:endParaRPr lang="en-US" baseline="-25000">
              <a:solidFill>
                <a:schemeClr val="folHlink"/>
              </a:solidFill>
              <a:latin typeface="Arial" charset="0"/>
            </a:endParaRPr>
          </a:p>
        </p:txBody>
      </p:sp>
      <p:sp>
        <p:nvSpPr>
          <p:cNvPr id="107531" name="Text Box 10"/>
          <p:cNvSpPr txBox="1">
            <a:spLocks noChangeArrowheads="1"/>
          </p:cNvSpPr>
          <p:nvPr/>
        </p:nvSpPr>
        <p:spPr bwMode="auto">
          <a:xfrm>
            <a:off x="6384925" y="4164013"/>
            <a:ext cx="50006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0000"/>
                </a:solidFill>
                <a:latin typeface="Arial" charset="0"/>
              </a:rPr>
              <a:t>S</a:t>
            </a:r>
            <a:r>
              <a:rPr lang="en-GB" baseline="-25000">
                <a:solidFill>
                  <a:srgbClr val="FF0000"/>
                </a:solidFill>
                <a:latin typeface="Arial" charset="0"/>
              </a:rPr>
              <a:t>1</a:t>
            </a:r>
            <a:endParaRPr lang="en-US" baseline="-2500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07532" name="Text Box 11"/>
          <p:cNvSpPr txBox="1">
            <a:spLocks noChangeArrowheads="1"/>
          </p:cNvSpPr>
          <p:nvPr/>
        </p:nvSpPr>
        <p:spPr bwMode="auto">
          <a:xfrm>
            <a:off x="6365875" y="5440363"/>
            <a:ext cx="50006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0000"/>
                </a:solidFill>
                <a:latin typeface="Arial" charset="0"/>
              </a:rPr>
              <a:t>S</a:t>
            </a:r>
            <a:r>
              <a:rPr lang="en-GB" baseline="-25000">
                <a:solidFill>
                  <a:srgbClr val="FF0000"/>
                </a:solidFill>
                <a:latin typeface="Arial" charset="0"/>
              </a:rPr>
              <a:t>2</a:t>
            </a:r>
            <a:endParaRPr lang="en-US" baseline="-2500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07533" name="AutoShape 12"/>
          <p:cNvSpPr>
            <a:spLocks noChangeArrowheads="1"/>
          </p:cNvSpPr>
          <p:nvPr/>
        </p:nvSpPr>
        <p:spPr bwMode="auto">
          <a:xfrm>
            <a:off x="3790950" y="3629025"/>
            <a:ext cx="514350" cy="628650"/>
          </a:xfrm>
          <a:prstGeom prst="flowChartDelay">
            <a:avLst/>
          </a:prstGeom>
          <a:solidFill>
            <a:schemeClr val="folHlink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7534" name="AutoShape 13"/>
          <p:cNvSpPr>
            <a:spLocks noChangeArrowheads="1"/>
          </p:cNvSpPr>
          <p:nvPr/>
        </p:nvSpPr>
        <p:spPr bwMode="auto">
          <a:xfrm>
            <a:off x="3724275" y="5210175"/>
            <a:ext cx="666750" cy="609600"/>
          </a:xfrm>
          <a:prstGeom prst="moon">
            <a:avLst>
              <a:gd name="adj" fmla="val 83810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7535" name="Line 14"/>
          <p:cNvSpPr>
            <a:spLocks noChangeShapeType="1"/>
          </p:cNvSpPr>
          <p:nvPr/>
        </p:nvSpPr>
        <p:spPr bwMode="auto">
          <a:xfrm flipH="1">
            <a:off x="1809750" y="5514975"/>
            <a:ext cx="19050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7536" name="Freeform 15"/>
          <p:cNvSpPr>
            <a:spLocks/>
          </p:cNvSpPr>
          <p:nvPr/>
        </p:nvSpPr>
        <p:spPr bwMode="auto">
          <a:xfrm>
            <a:off x="3429000" y="4105275"/>
            <a:ext cx="247650" cy="1409700"/>
          </a:xfrm>
          <a:custGeom>
            <a:avLst/>
            <a:gdLst>
              <a:gd name="T0" fmla="*/ 0 w 150"/>
              <a:gd name="T1" fmla="*/ 1409700 h 318"/>
              <a:gd name="T2" fmla="*/ 0 w 150"/>
              <a:gd name="T3" fmla="*/ 0 h 318"/>
              <a:gd name="T4" fmla="*/ 247650 w 150"/>
              <a:gd name="T5" fmla="*/ 0 h 318"/>
              <a:gd name="T6" fmla="*/ 0 60000 65536"/>
              <a:gd name="T7" fmla="*/ 0 60000 65536"/>
              <a:gd name="T8" fmla="*/ 0 60000 65536"/>
              <a:gd name="T9" fmla="*/ 0 w 150"/>
              <a:gd name="T10" fmla="*/ 0 h 318"/>
              <a:gd name="T11" fmla="*/ 150 w 150"/>
              <a:gd name="T12" fmla="*/ 318 h 3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0" h="318">
                <a:moveTo>
                  <a:pt x="0" y="318"/>
                </a:moveTo>
                <a:lnTo>
                  <a:pt x="0" y="0"/>
                </a:lnTo>
                <a:lnTo>
                  <a:pt x="150" y="0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7537" name="Line 16"/>
          <p:cNvSpPr>
            <a:spLocks noChangeShapeType="1"/>
          </p:cNvSpPr>
          <p:nvPr/>
        </p:nvSpPr>
        <p:spPr bwMode="auto">
          <a:xfrm>
            <a:off x="4324350" y="5676900"/>
            <a:ext cx="197167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7538" name="Line 17"/>
          <p:cNvSpPr>
            <a:spLocks noChangeShapeType="1"/>
          </p:cNvSpPr>
          <p:nvPr/>
        </p:nvSpPr>
        <p:spPr bwMode="auto">
          <a:xfrm flipH="1">
            <a:off x="4295775" y="3962400"/>
            <a:ext cx="1914525" cy="0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 type="triangle" w="med" len="med"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7539" name="Text Box 18"/>
          <p:cNvSpPr txBox="1">
            <a:spLocks noChangeArrowheads="1"/>
          </p:cNvSpPr>
          <p:nvPr/>
        </p:nvSpPr>
        <p:spPr bwMode="auto">
          <a:xfrm>
            <a:off x="1355725" y="3535363"/>
            <a:ext cx="3873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>
                <a:solidFill>
                  <a:schemeClr val="folHlink"/>
                </a:solidFill>
                <a:latin typeface="Arial" charset="0"/>
              </a:rPr>
              <a:t>V</a:t>
            </a:r>
            <a:endParaRPr lang="en-US" baseline="-25000">
              <a:solidFill>
                <a:schemeClr val="folHlink"/>
              </a:solidFill>
              <a:latin typeface="Arial" charset="0"/>
            </a:endParaRPr>
          </a:p>
        </p:txBody>
      </p:sp>
      <p:sp>
        <p:nvSpPr>
          <p:cNvPr id="107540" name="Text Box 19"/>
          <p:cNvSpPr txBox="1">
            <a:spLocks noChangeArrowheads="1"/>
          </p:cNvSpPr>
          <p:nvPr/>
        </p:nvSpPr>
        <p:spPr bwMode="auto">
          <a:xfrm>
            <a:off x="1317625" y="5287963"/>
            <a:ext cx="3873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0000"/>
                </a:solidFill>
                <a:latin typeface="Arial" charset="0"/>
              </a:rPr>
              <a:t>S</a:t>
            </a:r>
            <a:endParaRPr lang="en-US" baseline="-2500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07541" name="Oval 20"/>
          <p:cNvSpPr>
            <a:spLocks noChangeArrowheads="1"/>
          </p:cNvSpPr>
          <p:nvPr/>
        </p:nvSpPr>
        <p:spPr bwMode="auto">
          <a:xfrm flipV="1">
            <a:off x="3648075" y="4048125"/>
            <a:ext cx="133350" cy="133350"/>
          </a:xfrm>
          <a:prstGeom prst="ellipse">
            <a:avLst/>
          </a:prstGeom>
          <a:solidFill>
            <a:schemeClr val="folHlink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7542" name="Line 21"/>
          <p:cNvSpPr>
            <a:spLocks noChangeShapeType="1"/>
          </p:cNvSpPr>
          <p:nvPr/>
        </p:nvSpPr>
        <p:spPr bwMode="auto">
          <a:xfrm flipH="1">
            <a:off x="1809750" y="3762375"/>
            <a:ext cx="1990725" cy="0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7543" name="Freeform 22"/>
          <p:cNvSpPr>
            <a:spLocks/>
          </p:cNvSpPr>
          <p:nvPr/>
        </p:nvSpPr>
        <p:spPr bwMode="auto">
          <a:xfrm>
            <a:off x="5753100" y="3962400"/>
            <a:ext cx="485775" cy="1304925"/>
          </a:xfrm>
          <a:custGeom>
            <a:avLst/>
            <a:gdLst>
              <a:gd name="T0" fmla="*/ 0 w 288"/>
              <a:gd name="T1" fmla="*/ 0 h 822"/>
              <a:gd name="T2" fmla="*/ 0 w 288"/>
              <a:gd name="T3" fmla="*/ 1304925 h 822"/>
              <a:gd name="T4" fmla="*/ 485775 w 288"/>
              <a:gd name="T5" fmla="*/ 1304925 h 822"/>
              <a:gd name="T6" fmla="*/ 0 60000 65536"/>
              <a:gd name="T7" fmla="*/ 0 60000 65536"/>
              <a:gd name="T8" fmla="*/ 0 60000 65536"/>
              <a:gd name="T9" fmla="*/ 0 w 288"/>
              <a:gd name="T10" fmla="*/ 0 h 822"/>
              <a:gd name="T11" fmla="*/ 288 w 288"/>
              <a:gd name="T12" fmla="*/ 822 h 82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" h="822">
                <a:moveTo>
                  <a:pt x="0" y="0"/>
                </a:moveTo>
                <a:lnTo>
                  <a:pt x="0" y="822"/>
                </a:lnTo>
                <a:lnTo>
                  <a:pt x="288" y="822"/>
                </a:lnTo>
              </a:path>
            </a:pathLst>
          </a:custGeom>
          <a:noFill/>
          <a:ln w="28575">
            <a:solidFill>
              <a:schemeClr val="folHlink"/>
            </a:solidFill>
            <a:round/>
            <a:headEnd/>
            <a:tailEnd type="triangle" w="med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7544" name="Freeform 23"/>
          <p:cNvSpPr>
            <a:spLocks/>
          </p:cNvSpPr>
          <p:nvPr/>
        </p:nvSpPr>
        <p:spPr bwMode="auto">
          <a:xfrm>
            <a:off x="4314825" y="4400550"/>
            <a:ext cx="1885950" cy="933450"/>
          </a:xfrm>
          <a:custGeom>
            <a:avLst/>
            <a:gdLst>
              <a:gd name="T0" fmla="*/ 1885950 w 1176"/>
              <a:gd name="T1" fmla="*/ 0 h 624"/>
              <a:gd name="T2" fmla="*/ 490732 w 1176"/>
              <a:gd name="T3" fmla="*/ 0 h 624"/>
              <a:gd name="T4" fmla="*/ 490732 w 1176"/>
              <a:gd name="T5" fmla="*/ 933450 h 624"/>
              <a:gd name="T6" fmla="*/ 0 w 1176"/>
              <a:gd name="T7" fmla="*/ 933450 h 624"/>
              <a:gd name="T8" fmla="*/ 0 60000 65536"/>
              <a:gd name="T9" fmla="*/ 0 60000 65536"/>
              <a:gd name="T10" fmla="*/ 0 60000 65536"/>
              <a:gd name="T11" fmla="*/ 0 60000 65536"/>
              <a:gd name="T12" fmla="*/ 0 w 1176"/>
              <a:gd name="T13" fmla="*/ 0 h 624"/>
              <a:gd name="T14" fmla="*/ 1176 w 1176"/>
              <a:gd name="T15" fmla="*/ 624 h 62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76" h="624">
                <a:moveTo>
                  <a:pt x="1176" y="0"/>
                </a:moveTo>
                <a:lnTo>
                  <a:pt x="306" y="0"/>
                </a:lnTo>
                <a:lnTo>
                  <a:pt x="306" y="624"/>
                </a:lnTo>
                <a:lnTo>
                  <a:pt x="0" y="624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608728" name="Oval 24"/>
          <p:cNvSpPr>
            <a:spLocks noChangeArrowheads="1"/>
          </p:cNvSpPr>
          <p:nvPr/>
        </p:nvSpPr>
        <p:spPr bwMode="auto">
          <a:xfrm>
            <a:off x="1628775" y="1790700"/>
            <a:ext cx="419100" cy="419100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608729" name="Oval 25"/>
          <p:cNvSpPr>
            <a:spLocks noChangeArrowheads="1"/>
          </p:cNvSpPr>
          <p:nvPr/>
        </p:nvSpPr>
        <p:spPr bwMode="auto">
          <a:xfrm>
            <a:off x="1628775" y="1790700"/>
            <a:ext cx="419100" cy="419100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C 0.10261 0.01134 0.20521 0.02291 0.29792 3.33333E-6 C 0.39063 -0.02292 0.47344 -0.08033 0.55625 -0.1375 " pathEditMode="relative" ptsTypes="aaA">
                                      <p:cBhvr>
                                        <p:cTn id="6" dur="2000" fill="hold"/>
                                        <p:tgtEl>
                                          <p:spTgt spid="16087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C 0.10313 -0.01135 0.20625 -0.02246 0.29896 3.33333E-6 C 0.39167 0.02245 0.47396 0.07847 0.55625 0.13472 " pathEditMode="relative" ptsTypes="aaA">
                                      <p:cBhvr>
                                        <p:cTn id="8" dur="2000" fill="hold"/>
                                        <p:tgtEl>
                                          <p:spTgt spid="16087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8728" grpId="0" animBg="1"/>
      <p:bldP spid="1608729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00" name="Rectangle 56"/>
          <p:cNvSpPr>
            <a:spLocks noChangeArrowheads="1"/>
          </p:cNvSpPr>
          <p:nvPr/>
        </p:nvSpPr>
        <p:spPr bwMode="auto">
          <a:xfrm>
            <a:off x="1997075" y="3089275"/>
            <a:ext cx="4625975" cy="3560763"/>
          </a:xfrm>
          <a:prstGeom prst="rect">
            <a:avLst/>
          </a:prstGeom>
          <a:solidFill>
            <a:srgbClr val="3333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8548" name="AutoShape 3"/>
          <p:cNvSpPr>
            <a:spLocks noChangeArrowheads="1"/>
          </p:cNvSpPr>
          <p:nvPr/>
        </p:nvSpPr>
        <p:spPr bwMode="auto">
          <a:xfrm rot="2316022">
            <a:off x="5751513" y="2330450"/>
            <a:ext cx="1063625" cy="303213"/>
          </a:xfrm>
          <a:prstGeom prst="rightArrow">
            <a:avLst>
              <a:gd name="adj1" fmla="val 52574"/>
              <a:gd name="adj2" fmla="val 70206"/>
            </a:avLst>
          </a:prstGeom>
          <a:solidFill>
            <a:schemeClr val="accent1"/>
          </a:solidFill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8549" name="AutoShape 4"/>
          <p:cNvSpPr>
            <a:spLocks noChangeArrowheads="1"/>
          </p:cNvSpPr>
          <p:nvPr/>
        </p:nvSpPr>
        <p:spPr bwMode="auto">
          <a:xfrm rot="-2004435">
            <a:off x="5759450" y="1306513"/>
            <a:ext cx="985838" cy="303212"/>
          </a:xfrm>
          <a:prstGeom prst="rightArrow">
            <a:avLst>
              <a:gd name="adj1" fmla="val 50000"/>
              <a:gd name="adj2" fmla="val 81283"/>
            </a:avLst>
          </a:prstGeom>
          <a:solidFill>
            <a:schemeClr val="accent1"/>
          </a:solidFill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10757" name="Cloud"/>
          <p:cNvSpPr>
            <a:spLocks noChangeAspect="1" noEditPoints="1" noChangeArrowheads="1"/>
          </p:cNvSpPr>
          <p:nvPr/>
        </p:nvSpPr>
        <p:spPr bwMode="auto">
          <a:xfrm>
            <a:off x="2908300" y="1120775"/>
            <a:ext cx="2965450" cy="1741488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tx1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en-US" sz="4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610758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-103188"/>
            <a:ext cx="8229600" cy="1143001"/>
          </a:xfrm>
        </p:spPr>
        <p:txBody>
          <a:bodyPr/>
          <a:lstStyle/>
          <a:p>
            <a:pPr eaLnBrk="1" hangingPunct="1">
              <a:defRPr/>
            </a:pPr>
            <a:r>
              <a:rPr lang="en-GB" smtClean="0"/>
              <a:t>Eager Fork</a:t>
            </a:r>
            <a:endParaRPr lang="en-US" smtClean="0"/>
          </a:p>
        </p:txBody>
      </p:sp>
      <p:sp>
        <p:nvSpPr>
          <p:cNvPr id="108552" name="AutoShape 7"/>
          <p:cNvSpPr>
            <a:spLocks noChangeArrowheads="1"/>
          </p:cNvSpPr>
          <p:nvPr/>
        </p:nvSpPr>
        <p:spPr bwMode="auto">
          <a:xfrm>
            <a:off x="2339975" y="1843088"/>
            <a:ext cx="569913" cy="303212"/>
          </a:xfrm>
          <a:prstGeom prst="rightArrow">
            <a:avLst>
              <a:gd name="adj1" fmla="val 50000"/>
              <a:gd name="adj2" fmla="val 46990"/>
            </a:avLst>
          </a:prstGeom>
          <a:solidFill>
            <a:schemeClr val="accent1"/>
          </a:solidFill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8553" name="AutoShape 8"/>
          <p:cNvSpPr>
            <a:spLocks noChangeArrowheads="1"/>
          </p:cNvSpPr>
          <p:nvPr/>
        </p:nvSpPr>
        <p:spPr bwMode="auto">
          <a:xfrm flipH="1">
            <a:off x="4838700" y="3219450"/>
            <a:ext cx="514350" cy="628650"/>
          </a:xfrm>
          <a:prstGeom prst="flowChartDelay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54" name="Text Box 9"/>
          <p:cNvSpPr txBox="1">
            <a:spLocks noChangeArrowheads="1"/>
          </p:cNvSpPr>
          <p:nvPr/>
        </p:nvSpPr>
        <p:spPr bwMode="auto">
          <a:xfrm>
            <a:off x="7404100" y="4202113"/>
            <a:ext cx="50006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>
                <a:solidFill>
                  <a:schemeClr val="folHlink"/>
                </a:solidFill>
                <a:latin typeface="Arial" charset="0"/>
              </a:rPr>
              <a:t>V</a:t>
            </a:r>
            <a:r>
              <a:rPr lang="en-GB" baseline="-25000">
                <a:solidFill>
                  <a:schemeClr val="folHlink"/>
                </a:solidFill>
                <a:latin typeface="Arial" charset="0"/>
              </a:rPr>
              <a:t>1</a:t>
            </a:r>
            <a:endParaRPr lang="en-US" baseline="-25000">
              <a:solidFill>
                <a:schemeClr val="folHlink"/>
              </a:solidFill>
              <a:latin typeface="Arial" charset="0"/>
            </a:endParaRPr>
          </a:p>
        </p:txBody>
      </p:sp>
      <p:sp>
        <p:nvSpPr>
          <p:cNvPr id="108555" name="Text Box 10"/>
          <p:cNvSpPr txBox="1">
            <a:spLocks noChangeArrowheads="1"/>
          </p:cNvSpPr>
          <p:nvPr/>
        </p:nvSpPr>
        <p:spPr bwMode="auto">
          <a:xfrm>
            <a:off x="7432675" y="5040313"/>
            <a:ext cx="50006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>
                <a:solidFill>
                  <a:schemeClr val="folHlink"/>
                </a:solidFill>
                <a:latin typeface="Arial" charset="0"/>
              </a:rPr>
              <a:t>V</a:t>
            </a:r>
            <a:r>
              <a:rPr lang="en-GB" baseline="-25000">
                <a:solidFill>
                  <a:schemeClr val="folHlink"/>
                </a:solidFill>
                <a:latin typeface="Arial" charset="0"/>
              </a:rPr>
              <a:t>2</a:t>
            </a:r>
            <a:endParaRPr lang="en-US" baseline="-25000">
              <a:solidFill>
                <a:schemeClr val="folHlink"/>
              </a:solidFill>
              <a:latin typeface="Arial" charset="0"/>
            </a:endParaRPr>
          </a:p>
        </p:txBody>
      </p:sp>
      <p:sp>
        <p:nvSpPr>
          <p:cNvPr id="108556" name="Text Box 11"/>
          <p:cNvSpPr txBox="1">
            <a:spLocks noChangeArrowheads="1"/>
          </p:cNvSpPr>
          <p:nvPr/>
        </p:nvSpPr>
        <p:spPr bwMode="auto">
          <a:xfrm>
            <a:off x="7385050" y="3116263"/>
            <a:ext cx="50006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0000"/>
                </a:solidFill>
                <a:latin typeface="Arial" charset="0"/>
              </a:rPr>
              <a:t>S</a:t>
            </a:r>
            <a:r>
              <a:rPr lang="en-GB" baseline="-25000">
                <a:solidFill>
                  <a:srgbClr val="FF0000"/>
                </a:solidFill>
                <a:latin typeface="Arial" charset="0"/>
              </a:rPr>
              <a:t>1</a:t>
            </a:r>
            <a:endParaRPr lang="en-US" baseline="-2500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08557" name="Text Box 12"/>
          <p:cNvSpPr txBox="1">
            <a:spLocks noChangeArrowheads="1"/>
          </p:cNvSpPr>
          <p:nvPr/>
        </p:nvSpPr>
        <p:spPr bwMode="auto">
          <a:xfrm>
            <a:off x="7432675" y="6116638"/>
            <a:ext cx="50006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0000"/>
                </a:solidFill>
                <a:latin typeface="Arial" charset="0"/>
              </a:rPr>
              <a:t>S</a:t>
            </a:r>
            <a:r>
              <a:rPr lang="en-GB" baseline="-25000">
                <a:solidFill>
                  <a:srgbClr val="FF0000"/>
                </a:solidFill>
                <a:latin typeface="Arial" charset="0"/>
              </a:rPr>
              <a:t>2</a:t>
            </a:r>
            <a:endParaRPr lang="en-US" baseline="-2500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08558" name="AutoShape 13"/>
          <p:cNvSpPr>
            <a:spLocks noChangeArrowheads="1"/>
          </p:cNvSpPr>
          <p:nvPr/>
        </p:nvSpPr>
        <p:spPr bwMode="auto">
          <a:xfrm>
            <a:off x="5667375" y="4105275"/>
            <a:ext cx="514350" cy="628650"/>
          </a:xfrm>
          <a:prstGeom prst="flowChartDelay">
            <a:avLst/>
          </a:prstGeom>
          <a:solidFill>
            <a:schemeClr val="folHlink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59" name="AutoShape 14"/>
          <p:cNvSpPr>
            <a:spLocks noChangeArrowheads="1"/>
          </p:cNvSpPr>
          <p:nvPr/>
        </p:nvSpPr>
        <p:spPr bwMode="auto">
          <a:xfrm>
            <a:off x="5667375" y="4943475"/>
            <a:ext cx="514350" cy="628650"/>
          </a:xfrm>
          <a:prstGeom prst="flowChartDelay">
            <a:avLst/>
          </a:prstGeom>
          <a:solidFill>
            <a:schemeClr val="folHlink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60" name="Rectangle 15"/>
          <p:cNvSpPr>
            <a:spLocks noChangeArrowheads="1"/>
          </p:cNvSpPr>
          <p:nvPr/>
        </p:nvSpPr>
        <p:spPr bwMode="auto">
          <a:xfrm>
            <a:off x="4943475" y="3933825"/>
            <a:ext cx="457200" cy="533400"/>
          </a:xfrm>
          <a:prstGeom prst="rect">
            <a:avLst/>
          </a:prstGeom>
          <a:solidFill>
            <a:schemeClr val="folHlink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61" name="Rectangle 16"/>
          <p:cNvSpPr>
            <a:spLocks noChangeArrowheads="1"/>
          </p:cNvSpPr>
          <p:nvPr/>
        </p:nvSpPr>
        <p:spPr bwMode="auto">
          <a:xfrm>
            <a:off x="4943475" y="5200650"/>
            <a:ext cx="457200" cy="533400"/>
          </a:xfrm>
          <a:prstGeom prst="rect">
            <a:avLst/>
          </a:prstGeom>
          <a:solidFill>
            <a:schemeClr val="folHlink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62" name="Line 17"/>
          <p:cNvSpPr>
            <a:spLocks noChangeShapeType="1"/>
          </p:cNvSpPr>
          <p:nvPr/>
        </p:nvSpPr>
        <p:spPr bwMode="auto">
          <a:xfrm>
            <a:off x="5400675" y="4219575"/>
            <a:ext cx="257175" cy="0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63" name="Line 18"/>
          <p:cNvSpPr>
            <a:spLocks noChangeShapeType="1"/>
          </p:cNvSpPr>
          <p:nvPr/>
        </p:nvSpPr>
        <p:spPr bwMode="auto">
          <a:xfrm>
            <a:off x="5410200" y="5467350"/>
            <a:ext cx="257175" cy="0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64" name="AutoShape 19"/>
          <p:cNvSpPr>
            <a:spLocks noChangeArrowheads="1"/>
          </p:cNvSpPr>
          <p:nvPr/>
        </p:nvSpPr>
        <p:spPr bwMode="auto">
          <a:xfrm flipH="1">
            <a:off x="4876800" y="5848350"/>
            <a:ext cx="514350" cy="628650"/>
          </a:xfrm>
          <a:prstGeom prst="flowChartDelay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65" name="AutoShape 20"/>
          <p:cNvSpPr>
            <a:spLocks noChangeArrowheads="1"/>
          </p:cNvSpPr>
          <p:nvPr/>
        </p:nvSpPr>
        <p:spPr bwMode="auto">
          <a:xfrm>
            <a:off x="2533650" y="4991100"/>
            <a:ext cx="514350" cy="628650"/>
          </a:xfrm>
          <a:prstGeom prst="flowChartDelay">
            <a:avLst/>
          </a:prstGeom>
          <a:solidFill>
            <a:schemeClr val="folHlink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66" name="AutoShape 21"/>
          <p:cNvSpPr>
            <a:spLocks noChangeArrowheads="1"/>
          </p:cNvSpPr>
          <p:nvPr/>
        </p:nvSpPr>
        <p:spPr bwMode="auto">
          <a:xfrm>
            <a:off x="2543175" y="5686425"/>
            <a:ext cx="666750" cy="609600"/>
          </a:xfrm>
          <a:prstGeom prst="moon">
            <a:avLst>
              <a:gd name="adj" fmla="val 83810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3962400" y="5162550"/>
            <a:ext cx="723900" cy="609600"/>
            <a:chOff x="4470" y="2874"/>
            <a:chExt cx="456" cy="384"/>
          </a:xfrm>
        </p:grpSpPr>
        <p:sp>
          <p:nvSpPr>
            <p:cNvPr id="108597" name="AutoShape 23"/>
            <p:cNvSpPr>
              <a:spLocks noChangeArrowheads="1"/>
            </p:cNvSpPr>
            <p:nvPr/>
          </p:nvSpPr>
          <p:spPr bwMode="auto">
            <a:xfrm flipH="1">
              <a:off x="4506" y="2874"/>
              <a:ext cx="420" cy="384"/>
            </a:xfrm>
            <a:prstGeom prst="moon">
              <a:avLst>
                <a:gd name="adj" fmla="val 83810"/>
              </a:avLst>
            </a:prstGeom>
            <a:solidFill>
              <a:schemeClr val="folHlink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08598" name="Oval 24"/>
            <p:cNvSpPr>
              <a:spLocks noChangeArrowheads="1"/>
            </p:cNvSpPr>
            <p:nvPr/>
          </p:nvSpPr>
          <p:spPr bwMode="auto">
            <a:xfrm>
              <a:off x="4470" y="2928"/>
              <a:ext cx="84" cy="84"/>
            </a:xfrm>
            <a:prstGeom prst="ellipse">
              <a:avLst/>
            </a:prstGeom>
            <a:solidFill>
              <a:schemeClr val="folHlink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3" name="Group 25"/>
          <p:cNvGrpSpPr>
            <a:grpSpLocks/>
          </p:cNvGrpSpPr>
          <p:nvPr/>
        </p:nvGrpSpPr>
        <p:grpSpPr bwMode="auto">
          <a:xfrm flipV="1">
            <a:off x="3952875" y="3914775"/>
            <a:ext cx="723900" cy="609600"/>
            <a:chOff x="4470" y="2874"/>
            <a:chExt cx="456" cy="384"/>
          </a:xfrm>
        </p:grpSpPr>
        <p:sp>
          <p:nvSpPr>
            <p:cNvPr id="108595" name="AutoShape 26"/>
            <p:cNvSpPr>
              <a:spLocks noChangeArrowheads="1"/>
            </p:cNvSpPr>
            <p:nvPr/>
          </p:nvSpPr>
          <p:spPr bwMode="auto">
            <a:xfrm flipH="1">
              <a:off x="4506" y="2874"/>
              <a:ext cx="420" cy="384"/>
            </a:xfrm>
            <a:prstGeom prst="moon">
              <a:avLst>
                <a:gd name="adj" fmla="val 83810"/>
              </a:avLst>
            </a:prstGeom>
            <a:solidFill>
              <a:schemeClr val="folHlink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08596" name="Oval 27"/>
            <p:cNvSpPr>
              <a:spLocks noChangeArrowheads="1"/>
            </p:cNvSpPr>
            <p:nvPr/>
          </p:nvSpPr>
          <p:spPr bwMode="auto">
            <a:xfrm>
              <a:off x="4470" y="2928"/>
              <a:ext cx="84" cy="84"/>
            </a:xfrm>
            <a:prstGeom prst="ellipse">
              <a:avLst/>
            </a:prstGeom>
            <a:solidFill>
              <a:schemeClr val="folHlink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108569" name="Line 28"/>
          <p:cNvSpPr>
            <a:spLocks noChangeShapeType="1"/>
          </p:cNvSpPr>
          <p:nvPr/>
        </p:nvSpPr>
        <p:spPr bwMode="auto">
          <a:xfrm>
            <a:off x="4686300" y="5467350"/>
            <a:ext cx="257175" cy="0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70" name="Line 29"/>
          <p:cNvSpPr>
            <a:spLocks noChangeShapeType="1"/>
          </p:cNvSpPr>
          <p:nvPr/>
        </p:nvSpPr>
        <p:spPr bwMode="auto">
          <a:xfrm>
            <a:off x="4686300" y="4219575"/>
            <a:ext cx="257175" cy="0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71" name="Line 30"/>
          <p:cNvSpPr>
            <a:spLocks noChangeShapeType="1"/>
          </p:cNvSpPr>
          <p:nvPr/>
        </p:nvSpPr>
        <p:spPr bwMode="auto">
          <a:xfrm>
            <a:off x="3048000" y="5314950"/>
            <a:ext cx="914400" cy="0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72" name="Line 31"/>
          <p:cNvSpPr>
            <a:spLocks noChangeShapeType="1"/>
          </p:cNvSpPr>
          <p:nvPr/>
        </p:nvSpPr>
        <p:spPr bwMode="auto">
          <a:xfrm flipH="1">
            <a:off x="3124200" y="6153150"/>
            <a:ext cx="17526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73" name="Line 32"/>
          <p:cNvSpPr>
            <a:spLocks noChangeShapeType="1"/>
          </p:cNvSpPr>
          <p:nvPr/>
        </p:nvSpPr>
        <p:spPr bwMode="auto">
          <a:xfrm flipH="1">
            <a:off x="1533525" y="6000750"/>
            <a:ext cx="100012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74" name="Line 33"/>
          <p:cNvSpPr>
            <a:spLocks noChangeShapeType="1"/>
          </p:cNvSpPr>
          <p:nvPr/>
        </p:nvSpPr>
        <p:spPr bwMode="auto">
          <a:xfrm flipH="1">
            <a:off x="1524000" y="4848225"/>
            <a:ext cx="3990975" cy="0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75" name="Freeform 34"/>
          <p:cNvSpPr>
            <a:spLocks/>
          </p:cNvSpPr>
          <p:nvPr/>
        </p:nvSpPr>
        <p:spPr bwMode="auto">
          <a:xfrm>
            <a:off x="5505450" y="4619625"/>
            <a:ext cx="152400" cy="447675"/>
          </a:xfrm>
          <a:custGeom>
            <a:avLst/>
            <a:gdLst>
              <a:gd name="T0" fmla="*/ 152400 w 96"/>
              <a:gd name="T1" fmla="*/ 0 h 282"/>
              <a:gd name="T2" fmla="*/ 0 w 96"/>
              <a:gd name="T3" fmla="*/ 0 h 282"/>
              <a:gd name="T4" fmla="*/ 0 w 96"/>
              <a:gd name="T5" fmla="*/ 447675 h 282"/>
              <a:gd name="T6" fmla="*/ 152400 w 96"/>
              <a:gd name="T7" fmla="*/ 447675 h 282"/>
              <a:gd name="T8" fmla="*/ 0 60000 65536"/>
              <a:gd name="T9" fmla="*/ 0 60000 65536"/>
              <a:gd name="T10" fmla="*/ 0 60000 65536"/>
              <a:gd name="T11" fmla="*/ 0 60000 65536"/>
              <a:gd name="T12" fmla="*/ 0 w 96"/>
              <a:gd name="T13" fmla="*/ 0 h 282"/>
              <a:gd name="T14" fmla="*/ 96 w 96"/>
              <a:gd name="T15" fmla="*/ 282 h 28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6" h="282">
                <a:moveTo>
                  <a:pt x="96" y="0"/>
                </a:moveTo>
                <a:lnTo>
                  <a:pt x="0" y="0"/>
                </a:lnTo>
                <a:lnTo>
                  <a:pt x="0" y="282"/>
                </a:lnTo>
                <a:lnTo>
                  <a:pt x="96" y="282"/>
                </a:lnTo>
              </a:path>
            </a:pathLst>
          </a:custGeom>
          <a:noFill/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76" name="Freeform 35"/>
          <p:cNvSpPr>
            <a:spLocks/>
          </p:cNvSpPr>
          <p:nvPr/>
        </p:nvSpPr>
        <p:spPr bwMode="auto">
          <a:xfrm>
            <a:off x="2295525" y="4848225"/>
            <a:ext cx="228600" cy="266700"/>
          </a:xfrm>
          <a:custGeom>
            <a:avLst/>
            <a:gdLst>
              <a:gd name="T0" fmla="*/ 0 w 144"/>
              <a:gd name="T1" fmla="*/ 0 h 168"/>
              <a:gd name="T2" fmla="*/ 0 w 144"/>
              <a:gd name="T3" fmla="*/ 266700 h 168"/>
              <a:gd name="T4" fmla="*/ 228600 w 144"/>
              <a:gd name="T5" fmla="*/ 266700 h 168"/>
              <a:gd name="T6" fmla="*/ 0 60000 65536"/>
              <a:gd name="T7" fmla="*/ 0 60000 65536"/>
              <a:gd name="T8" fmla="*/ 0 60000 65536"/>
              <a:gd name="T9" fmla="*/ 0 w 144"/>
              <a:gd name="T10" fmla="*/ 0 h 168"/>
              <a:gd name="T11" fmla="*/ 144 w 144"/>
              <a:gd name="T12" fmla="*/ 168 h 1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168">
                <a:moveTo>
                  <a:pt x="0" y="0"/>
                </a:moveTo>
                <a:lnTo>
                  <a:pt x="0" y="168"/>
                </a:lnTo>
                <a:lnTo>
                  <a:pt x="144" y="168"/>
                </a:lnTo>
              </a:path>
            </a:pathLst>
          </a:custGeom>
          <a:noFill/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77" name="Freeform 36"/>
          <p:cNvSpPr>
            <a:spLocks/>
          </p:cNvSpPr>
          <p:nvPr/>
        </p:nvSpPr>
        <p:spPr bwMode="auto">
          <a:xfrm>
            <a:off x="2286000" y="5495925"/>
            <a:ext cx="238125" cy="504825"/>
          </a:xfrm>
          <a:custGeom>
            <a:avLst/>
            <a:gdLst>
              <a:gd name="T0" fmla="*/ 0 w 150"/>
              <a:gd name="T1" fmla="*/ 504825 h 318"/>
              <a:gd name="T2" fmla="*/ 0 w 150"/>
              <a:gd name="T3" fmla="*/ 0 h 318"/>
              <a:gd name="T4" fmla="*/ 238125 w 150"/>
              <a:gd name="T5" fmla="*/ 0 h 318"/>
              <a:gd name="T6" fmla="*/ 0 60000 65536"/>
              <a:gd name="T7" fmla="*/ 0 60000 65536"/>
              <a:gd name="T8" fmla="*/ 0 60000 65536"/>
              <a:gd name="T9" fmla="*/ 0 w 150"/>
              <a:gd name="T10" fmla="*/ 0 h 318"/>
              <a:gd name="T11" fmla="*/ 150 w 150"/>
              <a:gd name="T12" fmla="*/ 318 h 3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0" h="318">
                <a:moveTo>
                  <a:pt x="0" y="318"/>
                </a:moveTo>
                <a:lnTo>
                  <a:pt x="0" y="0"/>
                </a:lnTo>
                <a:lnTo>
                  <a:pt x="150" y="0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78" name="Freeform 37"/>
          <p:cNvSpPr>
            <a:spLocks/>
          </p:cNvSpPr>
          <p:nvPr/>
        </p:nvSpPr>
        <p:spPr bwMode="auto">
          <a:xfrm>
            <a:off x="3133725" y="3533775"/>
            <a:ext cx="1695450" cy="2276475"/>
          </a:xfrm>
          <a:custGeom>
            <a:avLst/>
            <a:gdLst>
              <a:gd name="T0" fmla="*/ 1695450 w 1068"/>
              <a:gd name="T1" fmla="*/ 0 h 1434"/>
              <a:gd name="T2" fmla="*/ 390525 w 1068"/>
              <a:gd name="T3" fmla="*/ 0 h 1434"/>
              <a:gd name="T4" fmla="*/ 390525 w 1068"/>
              <a:gd name="T5" fmla="*/ 2276475 h 1434"/>
              <a:gd name="T6" fmla="*/ 0 w 1068"/>
              <a:gd name="T7" fmla="*/ 2276475 h 1434"/>
              <a:gd name="T8" fmla="*/ 0 60000 65536"/>
              <a:gd name="T9" fmla="*/ 0 60000 65536"/>
              <a:gd name="T10" fmla="*/ 0 60000 65536"/>
              <a:gd name="T11" fmla="*/ 0 60000 65536"/>
              <a:gd name="T12" fmla="*/ 0 w 1068"/>
              <a:gd name="T13" fmla="*/ 0 h 1434"/>
              <a:gd name="T14" fmla="*/ 1068 w 1068"/>
              <a:gd name="T15" fmla="*/ 1434 h 143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68" h="1434">
                <a:moveTo>
                  <a:pt x="1068" y="0"/>
                </a:moveTo>
                <a:lnTo>
                  <a:pt x="246" y="0"/>
                </a:lnTo>
                <a:lnTo>
                  <a:pt x="246" y="1434"/>
                </a:lnTo>
                <a:lnTo>
                  <a:pt x="0" y="1434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79" name="Freeform 38"/>
          <p:cNvSpPr>
            <a:spLocks/>
          </p:cNvSpPr>
          <p:nvPr/>
        </p:nvSpPr>
        <p:spPr bwMode="auto">
          <a:xfrm>
            <a:off x="3876675" y="5619750"/>
            <a:ext cx="219075" cy="533400"/>
          </a:xfrm>
          <a:custGeom>
            <a:avLst/>
            <a:gdLst>
              <a:gd name="T0" fmla="*/ 0 w 138"/>
              <a:gd name="T1" fmla="*/ 533400 h 336"/>
              <a:gd name="T2" fmla="*/ 0 w 138"/>
              <a:gd name="T3" fmla="*/ 0 h 336"/>
              <a:gd name="T4" fmla="*/ 219075 w 138"/>
              <a:gd name="T5" fmla="*/ 0 h 336"/>
              <a:gd name="T6" fmla="*/ 0 60000 65536"/>
              <a:gd name="T7" fmla="*/ 0 60000 65536"/>
              <a:gd name="T8" fmla="*/ 0 60000 65536"/>
              <a:gd name="T9" fmla="*/ 0 w 138"/>
              <a:gd name="T10" fmla="*/ 0 h 336"/>
              <a:gd name="T11" fmla="*/ 138 w 138"/>
              <a:gd name="T12" fmla="*/ 336 h 3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8" h="336">
                <a:moveTo>
                  <a:pt x="0" y="336"/>
                </a:moveTo>
                <a:lnTo>
                  <a:pt x="0" y="0"/>
                </a:lnTo>
                <a:lnTo>
                  <a:pt x="138" y="0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80" name="Freeform 39"/>
          <p:cNvSpPr>
            <a:spLocks/>
          </p:cNvSpPr>
          <p:nvPr/>
        </p:nvSpPr>
        <p:spPr bwMode="auto">
          <a:xfrm>
            <a:off x="3762375" y="4362450"/>
            <a:ext cx="200025" cy="942975"/>
          </a:xfrm>
          <a:custGeom>
            <a:avLst/>
            <a:gdLst>
              <a:gd name="T0" fmla="*/ 9525 w 126"/>
              <a:gd name="T1" fmla="*/ 942975 h 594"/>
              <a:gd name="T2" fmla="*/ 0 w 126"/>
              <a:gd name="T3" fmla="*/ 0 h 594"/>
              <a:gd name="T4" fmla="*/ 200025 w 126"/>
              <a:gd name="T5" fmla="*/ 0 h 594"/>
              <a:gd name="T6" fmla="*/ 0 60000 65536"/>
              <a:gd name="T7" fmla="*/ 0 60000 65536"/>
              <a:gd name="T8" fmla="*/ 0 60000 65536"/>
              <a:gd name="T9" fmla="*/ 0 w 126"/>
              <a:gd name="T10" fmla="*/ 0 h 594"/>
              <a:gd name="T11" fmla="*/ 126 w 126"/>
              <a:gd name="T12" fmla="*/ 594 h 59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6" h="594">
                <a:moveTo>
                  <a:pt x="6" y="594"/>
                </a:moveTo>
                <a:lnTo>
                  <a:pt x="0" y="0"/>
                </a:lnTo>
                <a:lnTo>
                  <a:pt x="126" y="0"/>
                </a:lnTo>
              </a:path>
            </a:pathLst>
          </a:custGeom>
          <a:noFill/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81" name="Line 40"/>
          <p:cNvSpPr>
            <a:spLocks noChangeShapeType="1"/>
          </p:cNvSpPr>
          <p:nvPr/>
        </p:nvSpPr>
        <p:spPr bwMode="auto">
          <a:xfrm>
            <a:off x="3514725" y="4057650"/>
            <a:ext cx="5715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82" name="Freeform 41"/>
          <p:cNvSpPr>
            <a:spLocks/>
          </p:cNvSpPr>
          <p:nvPr/>
        </p:nvSpPr>
        <p:spPr bwMode="auto">
          <a:xfrm>
            <a:off x="5381625" y="5467350"/>
            <a:ext cx="161925" cy="485775"/>
          </a:xfrm>
          <a:custGeom>
            <a:avLst/>
            <a:gdLst>
              <a:gd name="T0" fmla="*/ 161925 w 102"/>
              <a:gd name="T1" fmla="*/ 0 h 306"/>
              <a:gd name="T2" fmla="*/ 161925 w 102"/>
              <a:gd name="T3" fmla="*/ 485775 h 306"/>
              <a:gd name="T4" fmla="*/ 0 w 102"/>
              <a:gd name="T5" fmla="*/ 485775 h 306"/>
              <a:gd name="T6" fmla="*/ 0 60000 65536"/>
              <a:gd name="T7" fmla="*/ 0 60000 65536"/>
              <a:gd name="T8" fmla="*/ 0 60000 65536"/>
              <a:gd name="T9" fmla="*/ 0 w 102"/>
              <a:gd name="T10" fmla="*/ 0 h 306"/>
              <a:gd name="T11" fmla="*/ 102 w 102"/>
              <a:gd name="T12" fmla="*/ 306 h 3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2" h="306">
                <a:moveTo>
                  <a:pt x="102" y="0"/>
                </a:moveTo>
                <a:lnTo>
                  <a:pt x="102" y="306"/>
                </a:lnTo>
                <a:lnTo>
                  <a:pt x="0" y="306"/>
                </a:lnTo>
              </a:path>
            </a:pathLst>
          </a:custGeom>
          <a:noFill/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83" name="Freeform 42"/>
          <p:cNvSpPr>
            <a:spLocks/>
          </p:cNvSpPr>
          <p:nvPr/>
        </p:nvSpPr>
        <p:spPr bwMode="auto">
          <a:xfrm flipV="1">
            <a:off x="5353050" y="3724275"/>
            <a:ext cx="161925" cy="485775"/>
          </a:xfrm>
          <a:custGeom>
            <a:avLst/>
            <a:gdLst>
              <a:gd name="T0" fmla="*/ 161925 w 102"/>
              <a:gd name="T1" fmla="*/ 0 h 306"/>
              <a:gd name="T2" fmla="*/ 161925 w 102"/>
              <a:gd name="T3" fmla="*/ 485775 h 306"/>
              <a:gd name="T4" fmla="*/ 0 w 102"/>
              <a:gd name="T5" fmla="*/ 485775 h 306"/>
              <a:gd name="T6" fmla="*/ 0 60000 65536"/>
              <a:gd name="T7" fmla="*/ 0 60000 65536"/>
              <a:gd name="T8" fmla="*/ 0 60000 65536"/>
              <a:gd name="T9" fmla="*/ 0 w 102"/>
              <a:gd name="T10" fmla="*/ 0 h 306"/>
              <a:gd name="T11" fmla="*/ 102 w 102"/>
              <a:gd name="T12" fmla="*/ 306 h 3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2" h="306">
                <a:moveTo>
                  <a:pt x="102" y="0"/>
                </a:moveTo>
                <a:lnTo>
                  <a:pt x="102" y="306"/>
                </a:lnTo>
                <a:lnTo>
                  <a:pt x="0" y="306"/>
                </a:lnTo>
              </a:path>
            </a:pathLst>
          </a:custGeom>
          <a:noFill/>
          <a:ln w="28575">
            <a:solidFill>
              <a:schemeClr val="folHlink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84" name="Line 43"/>
          <p:cNvSpPr>
            <a:spLocks noChangeShapeType="1"/>
          </p:cNvSpPr>
          <p:nvPr/>
        </p:nvSpPr>
        <p:spPr bwMode="auto">
          <a:xfrm>
            <a:off x="5353050" y="3343275"/>
            <a:ext cx="197167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8585" name="Line 44"/>
          <p:cNvSpPr>
            <a:spLocks noChangeShapeType="1"/>
          </p:cNvSpPr>
          <p:nvPr/>
        </p:nvSpPr>
        <p:spPr bwMode="auto">
          <a:xfrm>
            <a:off x="5372100" y="6353175"/>
            <a:ext cx="197167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610797" name="Text Box 45"/>
          <p:cNvSpPr txBox="1">
            <a:spLocks noChangeArrowheads="1"/>
          </p:cNvSpPr>
          <p:nvPr/>
        </p:nvSpPr>
        <p:spPr bwMode="auto">
          <a:xfrm>
            <a:off x="4999038" y="4189413"/>
            <a:ext cx="350837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^</a:t>
            </a:r>
            <a:endParaRPr lang="en-US" sz="280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1610798" name="Text Box 46"/>
          <p:cNvSpPr txBox="1">
            <a:spLocks noChangeArrowheads="1"/>
          </p:cNvSpPr>
          <p:nvPr/>
        </p:nvSpPr>
        <p:spPr bwMode="auto">
          <a:xfrm>
            <a:off x="4989513" y="5456238"/>
            <a:ext cx="350837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8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^</a:t>
            </a:r>
            <a:endParaRPr lang="en-US" sz="280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108588" name="Line 47"/>
          <p:cNvSpPr>
            <a:spLocks noChangeShapeType="1"/>
          </p:cNvSpPr>
          <p:nvPr/>
        </p:nvSpPr>
        <p:spPr bwMode="auto">
          <a:xfrm flipH="1">
            <a:off x="6172200" y="4438650"/>
            <a:ext cx="1171575" cy="0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 type="triangle" w="med" len="med"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8589" name="Line 48"/>
          <p:cNvSpPr>
            <a:spLocks noChangeShapeType="1"/>
          </p:cNvSpPr>
          <p:nvPr/>
        </p:nvSpPr>
        <p:spPr bwMode="auto">
          <a:xfrm flipH="1">
            <a:off x="6181725" y="5267325"/>
            <a:ext cx="1171575" cy="0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 type="triangle" w="med" len="med"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08590" name="Text Box 49"/>
          <p:cNvSpPr txBox="1">
            <a:spLocks noChangeArrowheads="1"/>
          </p:cNvSpPr>
          <p:nvPr/>
        </p:nvSpPr>
        <p:spPr bwMode="auto">
          <a:xfrm>
            <a:off x="1031875" y="4611688"/>
            <a:ext cx="3873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>
                <a:solidFill>
                  <a:schemeClr val="folHlink"/>
                </a:solidFill>
                <a:latin typeface="Arial" charset="0"/>
              </a:rPr>
              <a:t>V</a:t>
            </a:r>
            <a:endParaRPr lang="en-US" baseline="-25000">
              <a:solidFill>
                <a:schemeClr val="folHlink"/>
              </a:solidFill>
              <a:latin typeface="Arial" charset="0"/>
            </a:endParaRPr>
          </a:p>
        </p:txBody>
      </p:sp>
      <p:sp>
        <p:nvSpPr>
          <p:cNvPr id="108591" name="Text Box 50"/>
          <p:cNvSpPr txBox="1">
            <a:spLocks noChangeArrowheads="1"/>
          </p:cNvSpPr>
          <p:nvPr/>
        </p:nvSpPr>
        <p:spPr bwMode="auto">
          <a:xfrm>
            <a:off x="1041400" y="5764213"/>
            <a:ext cx="3873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0000"/>
                </a:solidFill>
                <a:latin typeface="Arial" charset="0"/>
              </a:rPr>
              <a:t>S</a:t>
            </a:r>
            <a:endParaRPr lang="en-US" baseline="-2500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610803" name="Oval 51"/>
          <p:cNvSpPr>
            <a:spLocks noChangeArrowheads="1"/>
          </p:cNvSpPr>
          <p:nvPr/>
        </p:nvSpPr>
        <p:spPr bwMode="auto">
          <a:xfrm>
            <a:off x="1628775" y="1790700"/>
            <a:ext cx="419100" cy="419100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610804" name="Oval 52"/>
          <p:cNvSpPr>
            <a:spLocks noChangeArrowheads="1"/>
          </p:cNvSpPr>
          <p:nvPr/>
        </p:nvSpPr>
        <p:spPr bwMode="auto">
          <a:xfrm>
            <a:off x="1628775" y="1790700"/>
            <a:ext cx="419100" cy="419100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1610805" name="Picture 5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781800" y="617538"/>
            <a:ext cx="1047750" cy="1047750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C 0.10313 -0.01135 0.20625 -0.02246 0.29896 3.33333E-6 C 0.39167 0.02245 0.47396 0.07847 0.55625 0.13472 " pathEditMode="relative" ptsTypes="aaA">
                                      <p:cBhvr>
                                        <p:cTn id="6" dur="2000" fill="hold"/>
                                        <p:tgtEl>
                                          <p:spTgt spid="16108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16108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0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C 0.10261 0.01134 0.20521 0.02291 0.29792 3.33333E-6 C 0.39063 -0.02292 0.47344 -0.08033 0.55625 -0.1375 " pathEditMode="relative" ptsTypes="aaA">
                                      <p:cBhvr>
                                        <p:cTn id="15" dur="2000" fill="hold"/>
                                        <p:tgtEl>
                                          <p:spTgt spid="16108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0803" grpId="0" animBg="1"/>
      <p:bldP spid="1610804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5" name="Rectangle 2"/>
          <p:cNvSpPr>
            <a:spLocks noChangeArrowheads="1"/>
          </p:cNvSpPr>
          <p:nvPr/>
        </p:nvSpPr>
        <p:spPr bwMode="auto">
          <a:xfrm>
            <a:off x="2651125" y="3808413"/>
            <a:ext cx="4387850" cy="2200275"/>
          </a:xfrm>
          <a:prstGeom prst="rect">
            <a:avLst/>
          </a:prstGeom>
          <a:gradFill rotWithShape="1">
            <a:gsLst>
              <a:gs pos="0">
                <a:srgbClr val="470047"/>
              </a:gs>
              <a:gs pos="50000">
                <a:srgbClr val="990099"/>
              </a:gs>
              <a:gs pos="100000">
                <a:srgbClr val="470047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7085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Variable Latency Units </a:t>
            </a:r>
          </a:p>
        </p:txBody>
      </p:sp>
      <p:sp>
        <p:nvSpPr>
          <p:cNvPr id="110597" name="AutoShape 4"/>
          <p:cNvSpPr>
            <a:spLocks noChangeArrowheads="1"/>
          </p:cNvSpPr>
          <p:nvPr/>
        </p:nvSpPr>
        <p:spPr bwMode="auto">
          <a:xfrm>
            <a:off x="5003800" y="2486025"/>
            <a:ext cx="798513" cy="303213"/>
          </a:xfrm>
          <a:prstGeom prst="rightArrow">
            <a:avLst>
              <a:gd name="adj1" fmla="val 50000"/>
              <a:gd name="adj2" fmla="val 6583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598" name="Rectangle 5"/>
          <p:cNvSpPr>
            <a:spLocks noChangeArrowheads="1"/>
          </p:cNvSpPr>
          <p:nvPr/>
        </p:nvSpPr>
        <p:spPr bwMode="auto">
          <a:xfrm>
            <a:off x="5821363" y="1879600"/>
            <a:ext cx="455612" cy="1517650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70854" name="Cloud"/>
          <p:cNvSpPr>
            <a:spLocks noChangeAspect="1" noEditPoints="1" noChangeArrowheads="1"/>
          </p:cNvSpPr>
          <p:nvPr/>
        </p:nvSpPr>
        <p:spPr bwMode="auto">
          <a:xfrm>
            <a:off x="2781300" y="2001838"/>
            <a:ext cx="2146300" cy="1217612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2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r>
              <a:rPr lang="en-US" sz="1800">
                <a:latin typeface="Arial" charset="0"/>
              </a:rPr>
              <a:t>      [0 - k]</a:t>
            </a:r>
            <a:br>
              <a:rPr lang="en-US" sz="1800">
                <a:latin typeface="Arial" charset="0"/>
              </a:rPr>
            </a:br>
            <a:r>
              <a:rPr lang="en-US" sz="1800">
                <a:latin typeface="Arial" charset="0"/>
              </a:rPr>
              <a:t>      cycles</a:t>
            </a:r>
          </a:p>
        </p:txBody>
      </p:sp>
      <p:sp>
        <p:nvSpPr>
          <p:cNvPr id="110600" name="Rectangle 7"/>
          <p:cNvSpPr>
            <a:spLocks noChangeArrowheads="1"/>
          </p:cNvSpPr>
          <p:nvPr/>
        </p:nvSpPr>
        <p:spPr bwMode="auto">
          <a:xfrm>
            <a:off x="1698625" y="1898650"/>
            <a:ext cx="455613" cy="15176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601" name="AutoShape 8"/>
          <p:cNvSpPr>
            <a:spLocks noChangeArrowheads="1"/>
          </p:cNvSpPr>
          <p:nvPr/>
        </p:nvSpPr>
        <p:spPr bwMode="auto">
          <a:xfrm>
            <a:off x="1090613" y="2466975"/>
            <a:ext cx="608012" cy="303213"/>
          </a:xfrm>
          <a:prstGeom prst="rightArrow">
            <a:avLst>
              <a:gd name="adj1" fmla="val 50000"/>
              <a:gd name="adj2" fmla="val 501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602" name="AutoShape 9"/>
          <p:cNvSpPr>
            <a:spLocks noChangeArrowheads="1"/>
          </p:cNvSpPr>
          <p:nvPr/>
        </p:nvSpPr>
        <p:spPr bwMode="auto">
          <a:xfrm>
            <a:off x="2154238" y="2447925"/>
            <a:ext cx="665162" cy="303213"/>
          </a:xfrm>
          <a:prstGeom prst="rightArrow">
            <a:avLst>
              <a:gd name="adj1" fmla="val 50000"/>
              <a:gd name="adj2" fmla="val 5484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1641475" y="4687888"/>
            <a:ext cx="758825" cy="835025"/>
            <a:chOff x="1159" y="2734"/>
            <a:chExt cx="478" cy="526"/>
          </a:xfrm>
        </p:grpSpPr>
        <p:sp>
          <p:nvSpPr>
            <p:cNvPr id="110628" name="AutoShape 11"/>
            <p:cNvSpPr>
              <a:spLocks noChangeArrowheads="1"/>
            </p:cNvSpPr>
            <p:nvPr/>
          </p:nvSpPr>
          <p:spPr bwMode="auto">
            <a:xfrm>
              <a:off x="1159" y="2734"/>
              <a:ext cx="478" cy="526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0629" name="Text Box 12"/>
            <p:cNvSpPr txBox="1">
              <a:spLocks noChangeArrowheads="1"/>
            </p:cNvSpPr>
            <p:nvPr/>
          </p:nvSpPr>
          <p:spPr bwMode="auto">
            <a:xfrm>
              <a:off x="1219" y="2877"/>
              <a:ext cx="3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b="1">
                  <a:solidFill>
                    <a:schemeClr val="bg2"/>
                  </a:solidFill>
                  <a:latin typeface="Times New Roman" pitchFamily="18" charset="0"/>
                </a:rPr>
                <a:t>V/S</a:t>
              </a:r>
            </a:p>
          </p:txBody>
        </p:sp>
      </p:grpSp>
      <p:sp>
        <p:nvSpPr>
          <p:cNvPr id="110604" name="AutoShape 13"/>
          <p:cNvSpPr>
            <a:spLocks noChangeArrowheads="1"/>
          </p:cNvSpPr>
          <p:nvPr/>
        </p:nvSpPr>
        <p:spPr bwMode="auto">
          <a:xfrm>
            <a:off x="2763838" y="5200650"/>
            <a:ext cx="379412" cy="379413"/>
          </a:xfrm>
          <a:prstGeom prst="moon">
            <a:avLst>
              <a:gd name="adj" fmla="val 79500"/>
            </a:avLst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605" name="Oval 14"/>
          <p:cNvSpPr>
            <a:spLocks noChangeAspect="1" noChangeArrowheads="1"/>
          </p:cNvSpPr>
          <p:nvPr/>
        </p:nvSpPr>
        <p:spPr bwMode="auto">
          <a:xfrm>
            <a:off x="3097213" y="5219700"/>
            <a:ext cx="92075" cy="92075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606" name="Line 15"/>
          <p:cNvSpPr>
            <a:spLocks noChangeShapeType="1"/>
          </p:cNvSpPr>
          <p:nvPr/>
        </p:nvSpPr>
        <p:spPr bwMode="auto">
          <a:xfrm flipH="1">
            <a:off x="2400300" y="5387975"/>
            <a:ext cx="363538" cy="0"/>
          </a:xfrm>
          <a:prstGeom prst="line">
            <a:avLst/>
          </a:prstGeom>
          <a:noFill/>
          <a:ln w="28575">
            <a:solidFill>
              <a:srgbClr val="FFFF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0607" name="Line 16"/>
          <p:cNvSpPr>
            <a:spLocks noChangeShapeType="1"/>
          </p:cNvSpPr>
          <p:nvPr/>
        </p:nvSpPr>
        <p:spPr bwMode="auto">
          <a:xfrm>
            <a:off x="4621213" y="4929188"/>
            <a:ext cx="1103312" cy="0"/>
          </a:xfrm>
          <a:prstGeom prst="line">
            <a:avLst/>
          </a:prstGeom>
          <a:noFill/>
          <a:ln w="28575">
            <a:solidFill>
              <a:srgbClr val="FFFF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5734050" y="4697413"/>
            <a:ext cx="758825" cy="835025"/>
            <a:chOff x="1159" y="2734"/>
            <a:chExt cx="478" cy="526"/>
          </a:xfrm>
        </p:grpSpPr>
        <p:sp>
          <p:nvSpPr>
            <p:cNvPr id="110626" name="AutoShape 20"/>
            <p:cNvSpPr>
              <a:spLocks noChangeArrowheads="1"/>
            </p:cNvSpPr>
            <p:nvPr/>
          </p:nvSpPr>
          <p:spPr bwMode="auto">
            <a:xfrm>
              <a:off x="1159" y="2734"/>
              <a:ext cx="478" cy="526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0627" name="Text Box 21"/>
            <p:cNvSpPr txBox="1">
              <a:spLocks noChangeArrowheads="1"/>
            </p:cNvSpPr>
            <p:nvPr/>
          </p:nvSpPr>
          <p:spPr bwMode="auto">
            <a:xfrm>
              <a:off x="1219" y="2877"/>
              <a:ext cx="3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b="1">
                  <a:solidFill>
                    <a:schemeClr val="bg2"/>
                  </a:solidFill>
                  <a:latin typeface="Times New Roman" pitchFamily="18" charset="0"/>
                </a:rPr>
                <a:t>V/S</a:t>
              </a:r>
            </a:p>
          </p:txBody>
        </p:sp>
      </p:grpSp>
      <p:sp>
        <p:nvSpPr>
          <p:cNvPr id="110609" name="Line 22"/>
          <p:cNvSpPr>
            <a:spLocks noChangeShapeType="1"/>
          </p:cNvSpPr>
          <p:nvPr/>
        </p:nvSpPr>
        <p:spPr bwMode="auto">
          <a:xfrm>
            <a:off x="4621213" y="4924425"/>
            <a:ext cx="0" cy="349250"/>
          </a:xfrm>
          <a:prstGeom prst="line">
            <a:avLst/>
          </a:prstGeom>
          <a:noFill/>
          <a:ln w="28575">
            <a:solidFill>
              <a:srgbClr val="FFFF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610" name="Line 23"/>
          <p:cNvSpPr>
            <a:spLocks noChangeShapeType="1"/>
          </p:cNvSpPr>
          <p:nvPr/>
        </p:nvSpPr>
        <p:spPr bwMode="auto">
          <a:xfrm flipH="1">
            <a:off x="3152775" y="5273675"/>
            <a:ext cx="1458913" cy="0"/>
          </a:xfrm>
          <a:prstGeom prst="line">
            <a:avLst/>
          </a:prstGeom>
          <a:noFill/>
          <a:ln w="28575">
            <a:solidFill>
              <a:srgbClr val="FFFF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611" name="Line 24"/>
          <p:cNvSpPr>
            <a:spLocks noChangeShapeType="1"/>
          </p:cNvSpPr>
          <p:nvPr/>
        </p:nvSpPr>
        <p:spPr bwMode="auto">
          <a:xfrm flipH="1">
            <a:off x="5383213" y="5387975"/>
            <a:ext cx="341312" cy="0"/>
          </a:xfrm>
          <a:prstGeom prst="line">
            <a:avLst/>
          </a:prstGeom>
          <a:noFill/>
          <a:ln w="28575">
            <a:solidFill>
              <a:srgbClr val="FFFF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612" name="Line 25"/>
          <p:cNvSpPr>
            <a:spLocks noChangeShapeType="1"/>
          </p:cNvSpPr>
          <p:nvPr/>
        </p:nvSpPr>
        <p:spPr bwMode="auto">
          <a:xfrm flipH="1">
            <a:off x="3074988" y="5465763"/>
            <a:ext cx="2308225" cy="0"/>
          </a:xfrm>
          <a:prstGeom prst="line">
            <a:avLst/>
          </a:prstGeom>
          <a:noFill/>
          <a:ln w="28575">
            <a:solidFill>
              <a:srgbClr val="FFFF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0613" name="Line 26"/>
          <p:cNvSpPr>
            <a:spLocks noChangeShapeType="1"/>
          </p:cNvSpPr>
          <p:nvPr/>
        </p:nvSpPr>
        <p:spPr bwMode="auto">
          <a:xfrm>
            <a:off x="5383213" y="5387975"/>
            <a:ext cx="0" cy="77788"/>
          </a:xfrm>
          <a:prstGeom prst="line">
            <a:avLst/>
          </a:prstGeom>
          <a:noFill/>
          <a:ln w="28575">
            <a:solidFill>
              <a:srgbClr val="FFFF66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614" name="Line 30"/>
          <p:cNvSpPr>
            <a:spLocks noChangeShapeType="1"/>
          </p:cNvSpPr>
          <p:nvPr/>
        </p:nvSpPr>
        <p:spPr bwMode="auto">
          <a:xfrm>
            <a:off x="4011613" y="3246438"/>
            <a:ext cx="0" cy="1346200"/>
          </a:xfrm>
          <a:prstGeom prst="line">
            <a:avLst/>
          </a:prstGeom>
          <a:noFill/>
          <a:ln w="28575">
            <a:solidFill>
              <a:srgbClr val="FFFF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0615" name="Text Box 31"/>
          <p:cNvSpPr txBox="1">
            <a:spLocks noChangeArrowheads="1"/>
          </p:cNvSpPr>
          <p:nvPr/>
        </p:nvSpPr>
        <p:spPr bwMode="auto">
          <a:xfrm>
            <a:off x="3344863" y="3316288"/>
            <a:ext cx="692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>
                <a:latin typeface="Arial" charset="0"/>
              </a:rPr>
              <a:t>done</a:t>
            </a:r>
          </a:p>
        </p:txBody>
      </p:sp>
      <p:sp>
        <p:nvSpPr>
          <p:cNvPr id="110616" name="Text Box 32"/>
          <p:cNvSpPr txBox="1">
            <a:spLocks noChangeArrowheads="1"/>
          </p:cNvSpPr>
          <p:nvPr/>
        </p:nvSpPr>
        <p:spPr bwMode="auto">
          <a:xfrm>
            <a:off x="2717800" y="3335338"/>
            <a:ext cx="438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Arial" charset="0"/>
              </a:rPr>
              <a:t>go</a:t>
            </a:r>
          </a:p>
        </p:txBody>
      </p:sp>
      <p:sp>
        <p:nvSpPr>
          <p:cNvPr id="110617" name="Line 33"/>
          <p:cNvSpPr>
            <a:spLocks noChangeShapeType="1"/>
          </p:cNvSpPr>
          <p:nvPr/>
        </p:nvSpPr>
        <p:spPr bwMode="auto">
          <a:xfrm>
            <a:off x="2400300" y="4927600"/>
            <a:ext cx="746125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618" name="Line 34"/>
          <p:cNvSpPr>
            <a:spLocks noChangeShapeType="1"/>
          </p:cNvSpPr>
          <p:nvPr/>
        </p:nvSpPr>
        <p:spPr bwMode="auto">
          <a:xfrm flipH="1" flipV="1">
            <a:off x="3133725" y="3086100"/>
            <a:ext cx="3175" cy="1838325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0619" name="Line 35"/>
          <p:cNvSpPr>
            <a:spLocks noChangeShapeType="1"/>
          </p:cNvSpPr>
          <p:nvPr/>
        </p:nvSpPr>
        <p:spPr bwMode="auto">
          <a:xfrm>
            <a:off x="4010025" y="4476750"/>
            <a:ext cx="9525" cy="78105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620" name="AutoShape 36"/>
          <p:cNvSpPr>
            <a:spLocks noChangeArrowheads="1"/>
          </p:cNvSpPr>
          <p:nvPr/>
        </p:nvSpPr>
        <p:spPr bwMode="auto">
          <a:xfrm>
            <a:off x="6281738" y="2466975"/>
            <a:ext cx="608012" cy="303213"/>
          </a:xfrm>
          <a:prstGeom prst="rightArrow">
            <a:avLst>
              <a:gd name="adj1" fmla="val 50000"/>
              <a:gd name="adj2" fmla="val 501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0621" name="Line 37"/>
          <p:cNvSpPr>
            <a:spLocks noChangeShapeType="1"/>
          </p:cNvSpPr>
          <p:nvPr/>
        </p:nvSpPr>
        <p:spPr bwMode="auto">
          <a:xfrm flipH="1" flipV="1">
            <a:off x="1933575" y="3409950"/>
            <a:ext cx="9525" cy="135255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10622" name="Line 38"/>
          <p:cNvSpPr>
            <a:spLocks noChangeShapeType="1"/>
          </p:cNvSpPr>
          <p:nvPr/>
        </p:nvSpPr>
        <p:spPr bwMode="auto">
          <a:xfrm flipH="1" flipV="1">
            <a:off x="6048375" y="3371850"/>
            <a:ext cx="9525" cy="135255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10623" name="Line 39"/>
          <p:cNvSpPr>
            <a:spLocks noChangeShapeType="1"/>
          </p:cNvSpPr>
          <p:nvPr/>
        </p:nvSpPr>
        <p:spPr bwMode="auto">
          <a:xfrm flipH="1" flipV="1">
            <a:off x="4743450" y="2943225"/>
            <a:ext cx="0" cy="7620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10624" name="Line 40"/>
          <p:cNvSpPr>
            <a:spLocks noChangeShapeType="1"/>
          </p:cNvSpPr>
          <p:nvPr/>
        </p:nvSpPr>
        <p:spPr bwMode="auto">
          <a:xfrm>
            <a:off x="4752975" y="3695700"/>
            <a:ext cx="12954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625" name="Text Box 41"/>
          <p:cNvSpPr txBox="1">
            <a:spLocks noChangeArrowheads="1"/>
          </p:cNvSpPr>
          <p:nvPr/>
        </p:nvSpPr>
        <p:spPr bwMode="auto">
          <a:xfrm>
            <a:off x="4697413" y="3325813"/>
            <a:ext cx="679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latin typeface="Arial" charset="0"/>
              </a:rPr>
              <a:t>clear</a:t>
            </a:r>
          </a:p>
        </p:txBody>
      </p:sp>
      <p:cxnSp>
        <p:nvCxnSpPr>
          <p:cNvPr id="40" name="Straight Arrow Connector 39"/>
          <p:cNvCxnSpPr/>
          <p:nvPr/>
        </p:nvCxnSpPr>
        <p:spPr bwMode="auto">
          <a:xfrm>
            <a:off x="846715" y="4914901"/>
            <a:ext cx="794760" cy="1588"/>
          </a:xfrm>
          <a:prstGeom prst="straightConnector1">
            <a:avLst/>
          </a:pr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/>
          <p:nvPr/>
        </p:nvCxnSpPr>
        <p:spPr bwMode="auto">
          <a:xfrm>
            <a:off x="6492250" y="4926795"/>
            <a:ext cx="794760" cy="1588"/>
          </a:xfrm>
          <a:prstGeom prst="straightConnector1">
            <a:avLst/>
          </a:pr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" name="Straight Arrow Connector 41"/>
          <p:cNvCxnSpPr/>
          <p:nvPr/>
        </p:nvCxnSpPr>
        <p:spPr bwMode="auto">
          <a:xfrm>
            <a:off x="846715" y="5349250"/>
            <a:ext cx="794760" cy="1588"/>
          </a:xfrm>
          <a:prstGeom prst="straightConnector1">
            <a:avLst/>
          </a:prstGeom>
          <a:noFill/>
          <a:ln w="28575" cap="flat" cmpd="sng" algn="ctr">
            <a:solidFill>
              <a:srgbClr val="FFFF00"/>
            </a:solidFill>
            <a:prstDash val="solid"/>
            <a:round/>
            <a:headEnd type="arrow" w="med" len="med"/>
            <a:tailEnd type="none" w="med" len="med"/>
          </a:ln>
          <a:effectLst/>
        </p:spPr>
      </p:cxnSp>
      <p:cxnSp>
        <p:nvCxnSpPr>
          <p:cNvPr id="43" name="Straight Arrow Connector 42"/>
          <p:cNvCxnSpPr/>
          <p:nvPr/>
        </p:nvCxnSpPr>
        <p:spPr bwMode="auto">
          <a:xfrm>
            <a:off x="6492250" y="5349250"/>
            <a:ext cx="794760" cy="1588"/>
          </a:xfrm>
          <a:prstGeom prst="straightConnector1">
            <a:avLst/>
          </a:prstGeom>
          <a:noFill/>
          <a:ln w="28575" cap="flat" cmpd="sng" algn="ctr">
            <a:solidFill>
              <a:srgbClr val="FFFF00"/>
            </a:solidFill>
            <a:prstDash val="solid"/>
            <a:round/>
            <a:headEnd type="arrow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47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60338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GB" sz="4000" dirty="0" smtClean="0"/>
              <a:t>Generalization: FIFOs</a:t>
            </a:r>
            <a:br>
              <a:rPr lang="en-GB" sz="4000" dirty="0" smtClean="0"/>
            </a:br>
            <a:r>
              <a:rPr lang="en-GB" sz="4000" dirty="0" smtClean="0"/>
              <a:t>(Bounded Dataflow Networks)</a:t>
            </a:r>
            <a:endParaRPr lang="en-US" sz="4000" dirty="0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3932238" y="3800883"/>
            <a:ext cx="1474787" cy="1746250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8366125" y="2207033"/>
            <a:ext cx="455613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4101" name="Freeform 5"/>
          <p:cNvSpPr>
            <a:spLocks/>
          </p:cNvSpPr>
          <p:nvPr/>
        </p:nvSpPr>
        <p:spPr bwMode="auto">
          <a:xfrm>
            <a:off x="344488" y="2205445"/>
            <a:ext cx="768350" cy="3175"/>
          </a:xfrm>
          <a:custGeom>
            <a:avLst/>
            <a:gdLst>
              <a:gd name="T0" fmla="*/ 0 w 484"/>
              <a:gd name="T1" fmla="*/ 0 h 2"/>
              <a:gd name="T2" fmla="*/ 768350 w 484"/>
              <a:gd name="T3" fmla="*/ 3175 h 2"/>
              <a:gd name="T4" fmla="*/ 0 60000 65536"/>
              <a:gd name="T5" fmla="*/ 0 60000 65536"/>
              <a:gd name="T6" fmla="*/ 0 w 484"/>
              <a:gd name="T7" fmla="*/ 0 h 2"/>
              <a:gd name="T8" fmla="*/ 484 w 484"/>
              <a:gd name="T9" fmla="*/ 2 h 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84" h="2">
                <a:moveTo>
                  <a:pt x="0" y="0"/>
                </a:moveTo>
                <a:lnTo>
                  <a:pt x="484" y="2"/>
                </a:lnTo>
              </a:path>
            </a:pathLst>
          </a:custGeom>
          <a:noFill/>
          <a:ln w="38100">
            <a:solidFill>
              <a:srgbClr val="00FFFF"/>
            </a:solidFill>
            <a:round/>
            <a:headEnd/>
            <a:tailEnd type="triangle" w="lg" len="lg"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4102" name="Line 6"/>
          <p:cNvSpPr>
            <a:spLocks noChangeShapeType="1"/>
          </p:cNvSpPr>
          <p:nvPr/>
        </p:nvSpPr>
        <p:spPr bwMode="auto">
          <a:xfrm>
            <a:off x="2587625" y="2207033"/>
            <a:ext cx="4303713" cy="3175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4103" name="Freeform 7"/>
          <p:cNvSpPr>
            <a:spLocks/>
          </p:cNvSpPr>
          <p:nvPr/>
        </p:nvSpPr>
        <p:spPr bwMode="auto">
          <a:xfrm>
            <a:off x="5407025" y="2891245"/>
            <a:ext cx="1484313" cy="1668463"/>
          </a:xfrm>
          <a:custGeom>
            <a:avLst/>
            <a:gdLst>
              <a:gd name="T0" fmla="*/ 0 w 935"/>
              <a:gd name="T1" fmla="*/ 1668463 h 956"/>
              <a:gd name="T2" fmla="*/ 612775 w 935"/>
              <a:gd name="T3" fmla="*/ 1657991 h 956"/>
              <a:gd name="T4" fmla="*/ 612775 w 935"/>
              <a:gd name="T5" fmla="*/ 3491 h 956"/>
              <a:gd name="T6" fmla="*/ 1484313 w 935"/>
              <a:gd name="T7" fmla="*/ 0 h 956"/>
              <a:gd name="T8" fmla="*/ 0 60000 65536"/>
              <a:gd name="T9" fmla="*/ 0 60000 65536"/>
              <a:gd name="T10" fmla="*/ 0 60000 65536"/>
              <a:gd name="T11" fmla="*/ 0 60000 65536"/>
              <a:gd name="T12" fmla="*/ 0 w 935"/>
              <a:gd name="T13" fmla="*/ 0 h 956"/>
              <a:gd name="T14" fmla="*/ 935 w 935"/>
              <a:gd name="T15" fmla="*/ 956 h 95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35" h="956">
                <a:moveTo>
                  <a:pt x="0" y="956"/>
                </a:moveTo>
                <a:lnTo>
                  <a:pt x="386" y="950"/>
                </a:lnTo>
                <a:lnTo>
                  <a:pt x="386" y="2"/>
                </a:lnTo>
                <a:cubicBezTo>
                  <a:pt x="593" y="2"/>
                  <a:pt x="727" y="0"/>
                  <a:pt x="935" y="0"/>
                </a:cubicBezTo>
              </a:path>
            </a:pathLst>
          </a:custGeom>
          <a:noFill/>
          <a:ln w="38100">
            <a:solidFill>
              <a:srgbClr val="00FFFF"/>
            </a:solidFill>
            <a:round/>
            <a:headEnd/>
            <a:tailEnd type="triangle" w="lg" len="lg"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4104" name="Freeform 8"/>
          <p:cNvSpPr>
            <a:spLocks/>
          </p:cNvSpPr>
          <p:nvPr/>
        </p:nvSpPr>
        <p:spPr bwMode="auto">
          <a:xfrm>
            <a:off x="3162300" y="2207033"/>
            <a:ext cx="758825" cy="2352675"/>
          </a:xfrm>
          <a:custGeom>
            <a:avLst/>
            <a:gdLst>
              <a:gd name="T0" fmla="*/ 0 w 239"/>
              <a:gd name="T1" fmla="*/ 0 h 1195"/>
              <a:gd name="T2" fmla="*/ 0 w 239"/>
              <a:gd name="T3" fmla="*/ 2352675 h 1195"/>
              <a:gd name="T4" fmla="*/ 758825 w 239"/>
              <a:gd name="T5" fmla="*/ 2352675 h 1195"/>
              <a:gd name="T6" fmla="*/ 0 60000 65536"/>
              <a:gd name="T7" fmla="*/ 0 60000 65536"/>
              <a:gd name="T8" fmla="*/ 0 60000 65536"/>
              <a:gd name="T9" fmla="*/ 0 w 239"/>
              <a:gd name="T10" fmla="*/ 0 h 1195"/>
              <a:gd name="T11" fmla="*/ 239 w 239"/>
              <a:gd name="T12" fmla="*/ 1195 h 119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9" h="1195">
                <a:moveTo>
                  <a:pt x="0" y="0"/>
                </a:moveTo>
                <a:lnTo>
                  <a:pt x="0" y="1195"/>
                </a:lnTo>
                <a:cubicBezTo>
                  <a:pt x="80" y="1195"/>
                  <a:pt x="159" y="1195"/>
                  <a:pt x="239" y="1195"/>
                </a:cubicBezTo>
              </a:path>
            </a:pathLst>
          </a:custGeom>
          <a:noFill/>
          <a:ln w="38100">
            <a:solidFill>
              <a:srgbClr val="00FFFF"/>
            </a:solidFill>
            <a:round/>
            <a:headEnd/>
            <a:tailEnd type="triangle" w="lg" len="lg"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4105" name="Freeform 9"/>
          <p:cNvSpPr>
            <a:spLocks/>
          </p:cNvSpPr>
          <p:nvPr/>
        </p:nvSpPr>
        <p:spPr bwMode="auto">
          <a:xfrm>
            <a:off x="398463" y="2891245"/>
            <a:ext cx="5611812" cy="3187700"/>
          </a:xfrm>
          <a:custGeom>
            <a:avLst/>
            <a:gdLst>
              <a:gd name="T0" fmla="*/ 5611812 w 3535"/>
              <a:gd name="T1" fmla="*/ 1654175 h 2008"/>
              <a:gd name="T2" fmla="*/ 5611812 w 3535"/>
              <a:gd name="T3" fmla="*/ 3168650 h 2008"/>
              <a:gd name="T4" fmla="*/ 0 w 3535"/>
              <a:gd name="T5" fmla="*/ 3187700 h 2008"/>
              <a:gd name="T6" fmla="*/ 0 w 3535"/>
              <a:gd name="T7" fmla="*/ 0 h 2008"/>
              <a:gd name="T8" fmla="*/ 690562 w 3535"/>
              <a:gd name="T9" fmla="*/ 3175 h 200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535"/>
              <a:gd name="T16" fmla="*/ 0 h 2008"/>
              <a:gd name="T17" fmla="*/ 3535 w 3535"/>
              <a:gd name="T18" fmla="*/ 2008 h 200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535" h="2008">
                <a:moveTo>
                  <a:pt x="3535" y="1042"/>
                </a:moveTo>
                <a:lnTo>
                  <a:pt x="3535" y="1996"/>
                </a:lnTo>
                <a:lnTo>
                  <a:pt x="0" y="2008"/>
                </a:lnTo>
                <a:lnTo>
                  <a:pt x="0" y="0"/>
                </a:lnTo>
                <a:cubicBezTo>
                  <a:pt x="160" y="0"/>
                  <a:pt x="345" y="2"/>
                  <a:pt x="435" y="2"/>
                </a:cubicBezTo>
              </a:path>
            </a:pathLst>
          </a:custGeom>
          <a:noFill/>
          <a:ln w="38100">
            <a:solidFill>
              <a:srgbClr val="00FFFF"/>
            </a:solidFill>
            <a:round/>
            <a:headEnd/>
            <a:tailEnd type="triangle" w="lg" len="lg"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1524746" name="Text Box 10"/>
          <p:cNvSpPr txBox="1">
            <a:spLocks noChangeArrowheads="1"/>
          </p:cNvSpPr>
          <p:nvPr/>
        </p:nvSpPr>
        <p:spPr bwMode="auto">
          <a:xfrm>
            <a:off x="-57150" y="1978433"/>
            <a:ext cx="43815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GB" sz="2400" i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</a:t>
            </a:r>
            <a:endParaRPr lang="en-US" sz="2400" i="1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524747" name="Text Box 11"/>
          <p:cNvSpPr txBox="1">
            <a:spLocks noChangeArrowheads="1"/>
          </p:cNvSpPr>
          <p:nvPr/>
        </p:nvSpPr>
        <p:spPr bwMode="auto">
          <a:xfrm>
            <a:off x="8450263" y="1530350"/>
            <a:ext cx="674687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GB" sz="2400" i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Out</a:t>
            </a:r>
            <a:endParaRPr lang="en-US" sz="2400" i="1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1112838" y="1903820"/>
            <a:ext cx="1474787" cy="1746250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4109" name="Rectangle 13"/>
          <p:cNvSpPr>
            <a:spLocks noChangeArrowheads="1"/>
          </p:cNvSpPr>
          <p:nvPr/>
        </p:nvSpPr>
        <p:spPr bwMode="auto">
          <a:xfrm>
            <a:off x="6891338" y="1903820"/>
            <a:ext cx="1474787" cy="1746250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 eaLnBrk="0" hangingPunct="0"/>
            <a:endParaRPr lang="en-US"/>
          </a:p>
        </p:txBody>
      </p:sp>
      <p:sp>
        <p:nvSpPr>
          <p:cNvPr id="4110" name="Text Box 14"/>
          <p:cNvSpPr txBox="1">
            <a:spLocks noChangeArrowheads="1"/>
          </p:cNvSpPr>
          <p:nvPr/>
        </p:nvSpPr>
        <p:spPr bwMode="auto">
          <a:xfrm>
            <a:off x="1538288" y="2462620"/>
            <a:ext cx="681037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3200"/>
              <a:t>B1</a:t>
            </a:r>
            <a:endParaRPr lang="en-US" sz="3200"/>
          </a:p>
        </p:txBody>
      </p: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7304088" y="2435633"/>
            <a:ext cx="681037" cy="5794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3200"/>
              <a:t>B3</a:t>
            </a:r>
            <a:endParaRPr lang="en-US" sz="3200"/>
          </a:p>
        </p:txBody>
      </p:sp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4346575" y="4408895"/>
            <a:ext cx="681038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3200"/>
              <a:t>B2</a:t>
            </a:r>
            <a:endParaRPr lang="en-US" sz="3200"/>
          </a:p>
        </p:txBody>
      </p:sp>
      <p:grpSp>
        <p:nvGrpSpPr>
          <p:cNvPr id="48" name="Group 47"/>
          <p:cNvGrpSpPr/>
          <p:nvPr/>
        </p:nvGrpSpPr>
        <p:grpSpPr>
          <a:xfrm>
            <a:off x="398463" y="2008595"/>
            <a:ext cx="6223000" cy="2732088"/>
            <a:chOff x="398463" y="2008595"/>
            <a:chExt cx="6223000" cy="2732088"/>
          </a:xfrm>
        </p:grpSpPr>
        <p:grpSp>
          <p:nvGrpSpPr>
            <p:cNvPr id="4113" name="Group 20"/>
            <p:cNvGrpSpPr>
              <a:grpSpLocks/>
            </p:cNvGrpSpPr>
            <p:nvPr/>
          </p:nvGrpSpPr>
          <p:grpSpPr bwMode="auto">
            <a:xfrm>
              <a:off x="6165850" y="2016533"/>
              <a:ext cx="455613" cy="379412"/>
              <a:chOff x="1159" y="2734"/>
              <a:chExt cx="287" cy="239"/>
            </a:xfrm>
          </p:grpSpPr>
          <p:sp>
            <p:nvSpPr>
              <p:cNvPr id="4139" name="Freeform 21"/>
              <p:cNvSpPr>
                <a:spLocks/>
              </p:cNvSpPr>
              <p:nvPr/>
            </p:nvSpPr>
            <p:spPr bwMode="auto">
              <a:xfrm>
                <a:off x="1159" y="2734"/>
                <a:ext cx="287" cy="239"/>
              </a:xfrm>
              <a:custGeom>
                <a:avLst/>
                <a:gdLst>
                  <a:gd name="T0" fmla="*/ 0 w 287"/>
                  <a:gd name="T1" fmla="*/ 0 h 287"/>
                  <a:gd name="T2" fmla="*/ 287 w 287"/>
                  <a:gd name="T3" fmla="*/ 0 h 287"/>
                  <a:gd name="T4" fmla="*/ 287 w 287"/>
                  <a:gd name="T5" fmla="*/ 239 h 287"/>
                  <a:gd name="T6" fmla="*/ 0 w 287"/>
                  <a:gd name="T7" fmla="*/ 239 h 28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7"/>
                  <a:gd name="T13" fmla="*/ 0 h 287"/>
                  <a:gd name="T14" fmla="*/ 287 w 287"/>
                  <a:gd name="T15" fmla="*/ 287 h 28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7" h="287">
                    <a:moveTo>
                      <a:pt x="0" y="0"/>
                    </a:moveTo>
                    <a:lnTo>
                      <a:pt x="287" y="0"/>
                    </a:lnTo>
                    <a:lnTo>
                      <a:pt x="287" y="287"/>
                    </a:lnTo>
                    <a:cubicBezTo>
                      <a:pt x="191" y="287"/>
                      <a:pt x="96" y="287"/>
                      <a:pt x="0" y="287"/>
                    </a:cubicBezTo>
                  </a:path>
                </a:pathLst>
              </a:cu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4140" name="Line 22"/>
              <p:cNvSpPr>
                <a:spLocks noChangeShapeType="1"/>
              </p:cNvSpPr>
              <p:nvPr/>
            </p:nvSpPr>
            <p:spPr bwMode="auto">
              <a:xfrm>
                <a:off x="1377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41" name="Line 23"/>
              <p:cNvSpPr>
                <a:spLocks noChangeShapeType="1"/>
              </p:cNvSpPr>
              <p:nvPr/>
            </p:nvSpPr>
            <p:spPr bwMode="auto">
              <a:xfrm>
                <a:off x="1329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42" name="Line 24"/>
              <p:cNvSpPr>
                <a:spLocks noChangeShapeType="1"/>
              </p:cNvSpPr>
              <p:nvPr/>
            </p:nvSpPr>
            <p:spPr bwMode="auto">
              <a:xfrm>
                <a:off x="1281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43" name="Line 25"/>
              <p:cNvSpPr>
                <a:spLocks noChangeShapeType="1"/>
              </p:cNvSpPr>
              <p:nvPr/>
            </p:nvSpPr>
            <p:spPr bwMode="auto">
              <a:xfrm>
                <a:off x="1233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114" name="Group 26"/>
            <p:cNvGrpSpPr>
              <a:grpSpLocks/>
            </p:cNvGrpSpPr>
            <p:nvPr/>
          </p:nvGrpSpPr>
          <p:grpSpPr bwMode="auto">
            <a:xfrm>
              <a:off x="6165850" y="2700745"/>
              <a:ext cx="455613" cy="379413"/>
              <a:chOff x="1159" y="2734"/>
              <a:chExt cx="287" cy="239"/>
            </a:xfrm>
          </p:grpSpPr>
          <p:sp>
            <p:nvSpPr>
              <p:cNvPr id="4134" name="Freeform 27"/>
              <p:cNvSpPr>
                <a:spLocks/>
              </p:cNvSpPr>
              <p:nvPr/>
            </p:nvSpPr>
            <p:spPr bwMode="auto">
              <a:xfrm>
                <a:off x="1159" y="2734"/>
                <a:ext cx="287" cy="239"/>
              </a:xfrm>
              <a:custGeom>
                <a:avLst/>
                <a:gdLst>
                  <a:gd name="T0" fmla="*/ 0 w 287"/>
                  <a:gd name="T1" fmla="*/ 0 h 287"/>
                  <a:gd name="T2" fmla="*/ 287 w 287"/>
                  <a:gd name="T3" fmla="*/ 0 h 287"/>
                  <a:gd name="T4" fmla="*/ 287 w 287"/>
                  <a:gd name="T5" fmla="*/ 239 h 287"/>
                  <a:gd name="T6" fmla="*/ 0 w 287"/>
                  <a:gd name="T7" fmla="*/ 239 h 28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7"/>
                  <a:gd name="T13" fmla="*/ 0 h 287"/>
                  <a:gd name="T14" fmla="*/ 287 w 287"/>
                  <a:gd name="T15" fmla="*/ 287 h 28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7" h="287">
                    <a:moveTo>
                      <a:pt x="0" y="0"/>
                    </a:moveTo>
                    <a:lnTo>
                      <a:pt x="287" y="0"/>
                    </a:lnTo>
                    <a:lnTo>
                      <a:pt x="287" y="287"/>
                    </a:lnTo>
                    <a:cubicBezTo>
                      <a:pt x="191" y="287"/>
                      <a:pt x="96" y="287"/>
                      <a:pt x="0" y="287"/>
                    </a:cubicBezTo>
                  </a:path>
                </a:pathLst>
              </a:cu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4135" name="Line 28"/>
              <p:cNvSpPr>
                <a:spLocks noChangeShapeType="1"/>
              </p:cNvSpPr>
              <p:nvPr/>
            </p:nvSpPr>
            <p:spPr bwMode="auto">
              <a:xfrm>
                <a:off x="1377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6" name="Line 29"/>
              <p:cNvSpPr>
                <a:spLocks noChangeShapeType="1"/>
              </p:cNvSpPr>
              <p:nvPr/>
            </p:nvSpPr>
            <p:spPr bwMode="auto">
              <a:xfrm>
                <a:off x="1329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7" name="Line 30"/>
              <p:cNvSpPr>
                <a:spLocks noChangeShapeType="1"/>
              </p:cNvSpPr>
              <p:nvPr/>
            </p:nvSpPr>
            <p:spPr bwMode="auto">
              <a:xfrm>
                <a:off x="1281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8" name="Line 31"/>
              <p:cNvSpPr>
                <a:spLocks noChangeShapeType="1"/>
              </p:cNvSpPr>
              <p:nvPr/>
            </p:nvSpPr>
            <p:spPr bwMode="auto">
              <a:xfrm>
                <a:off x="1233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115" name="Group 32"/>
            <p:cNvGrpSpPr>
              <a:grpSpLocks/>
            </p:cNvGrpSpPr>
            <p:nvPr/>
          </p:nvGrpSpPr>
          <p:grpSpPr bwMode="auto">
            <a:xfrm>
              <a:off x="3214688" y="4361270"/>
              <a:ext cx="455612" cy="379413"/>
              <a:chOff x="1159" y="2734"/>
              <a:chExt cx="287" cy="239"/>
            </a:xfrm>
          </p:grpSpPr>
          <p:sp>
            <p:nvSpPr>
              <p:cNvPr id="4129" name="Freeform 33"/>
              <p:cNvSpPr>
                <a:spLocks/>
              </p:cNvSpPr>
              <p:nvPr/>
            </p:nvSpPr>
            <p:spPr bwMode="auto">
              <a:xfrm>
                <a:off x="1159" y="2734"/>
                <a:ext cx="287" cy="239"/>
              </a:xfrm>
              <a:custGeom>
                <a:avLst/>
                <a:gdLst>
                  <a:gd name="T0" fmla="*/ 0 w 287"/>
                  <a:gd name="T1" fmla="*/ 0 h 287"/>
                  <a:gd name="T2" fmla="*/ 287 w 287"/>
                  <a:gd name="T3" fmla="*/ 0 h 287"/>
                  <a:gd name="T4" fmla="*/ 287 w 287"/>
                  <a:gd name="T5" fmla="*/ 239 h 287"/>
                  <a:gd name="T6" fmla="*/ 0 w 287"/>
                  <a:gd name="T7" fmla="*/ 239 h 28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7"/>
                  <a:gd name="T13" fmla="*/ 0 h 287"/>
                  <a:gd name="T14" fmla="*/ 287 w 287"/>
                  <a:gd name="T15" fmla="*/ 287 h 28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7" h="287">
                    <a:moveTo>
                      <a:pt x="0" y="0"/>
                    </a:moveTo>
                    <a:lnTo>
                      <a:pt x="287" y="0"/>
                    </a:lnTo>
                    <a:lnTo>
                      <a:pt x="287" y="287"/>
                    </a:lnTo>
                    <a:cubicBezTo>
                      <a:pt x="191" y="287"/>
                      <a:pt x="96" y="287"/>
                      <a:pt x="0" y="287"/>
                    </a:cubicBezTo>
                  </a:path>
                </a:pathLst>
              </a:cu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4130" name="Line 34"/>
              <p:cNvSpPr>
                <a:spLocks noChangeShapeType="1"/>
              </p:cNvSpPr>
              <p:nvPr/>
            </p:nvSpPr>
            <p:spPr bwMode="auto">
              <a:xfrm>
                <a:off x="1377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1" name="Line 35"/>
              <p:cNvSpPr>
                <a:spLocks noChangeShapeType="1"/>
              </p:cNvSpPr>
              <p:nvPr/>
            </p:nvSpPr>
            <p:spPr bwMode="auto">
              <a:xfrm>
                <a:off x="1329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2" name="Line 36"/>
              <p:cNvSpPr>
                <a:spLocks noChangeShapeType="1"/>
              </p:cNvSpPr>
              <p:nvPr/>
            </p:nvSpPr>
            <p:spPr bwMode="auto">
              <a:xfrm>
                <a:off x="1281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3" name="Line 37"/>
              <p:cNvSpPr>
                <a:spLocks noChangeShapeType="1"/>
              </p:cNvSpPr>
              <p:nvPr/>
            </p:nvSpPr>
            <p:spPr bwMode="auto">
              <a:xfrm>
                <a:off x="1233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116" name="Group 38"/>
            <p:cNvGrpSpPr>
              <a:grpSpLocks/>
            </p:cNvGrpSpPr>
            <p:nvPr/>
          </p:nvGrpSpPr>
          <p:grpSpPr bwMode="auto">
            <a:xfrm>
              <a:off x="398463" y="2008595"/>
              <a:ext cx="455612" cy="379413"/>
              <a:chOff x="1159" y="2734"/>
              <a:chExt cx="287" cy="239"/>
            </a:xfrm>
          </p:grpSpPr>
          <p:sp>
            <p:nvSpPr>
              <p:cNvPr id="4124" name="Freeform 39"/>
              <p:cNvSpPr>
                <a:spLocks/>
              </p:cNvSpPr>
              <p:nvPr/>
            </p:nvSpPr>
            <p:spPr bwMode="auto">
              <a:xfrm>
                <a:off x="1159" y="2734"/>
                <a:ext cx="287" cy="239"/>
              </a:xfrm>
              <a:custGeom>
                <a:avLst/>
                <a:gdLst>
                  <a:gd name="T0" fmla="*/ 0 w 287"/>
                  <a:gd name="T1" fmla="*/ 0 h 287"/>
                  <a:gd name="T2" fmla="*/ 287 w 287"/>
                  <a:gd name="T3" fmla="*/ 0 h 287"/>
                  <a:gd name="T4" fmla="*/ 287 w 287"/>
                  <a:gd name="T5" fmla="*/ 239 h 287"/>
                  <a:gd name="T6" fmla="*/ 0 w 287"/>
                  <a:gd name="T7" fmla="*/ 239 h 28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7"/>
                  <a:gd name="T13" fmla="*/ 0 h 287"/>
                  <a:gd name="T14" fmla="*/ 287 w 287"/>
                  <a:gd name="T15" fmla="*/ 287 h 28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7" h="287">
                    <a:moveTo>
                      <a:pt x="0" y="0"/>
                    </a:moveTo>
                    <a:lnTo>
                      <a:pt x="287" y="0"/>
                    </a:lnTo>
                    <a:lnTo>
                      <a:pt x="287" y="287"/>
                    </a:lnTo>
                    <a:cubicBezTo>
                      <a:pt x="191" y="287"/>
                      <a:pt x="96" y="287"/>
                      <a:pt x="0" y="287"/>
                    </a:cubicBezTo>
                  </a:path>
                </a:pathLst>
              </a:cu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4125" name="Line 40"/>
              <p:cNvSpPr>
                <a:spLocks noChangeShapeType="1"/>
              </p:cNvSpPr>
              <p:nvPr/>
            </p:nvSpPr>
            <p:spPr bwMode="auto">
              <a:xfrm>
                <a:off x="1377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6" name="Line 41"/>
              <p:cNvSpPr>
                <a:spLocks noChangeShapeType="1"/>
              </p:cNvSpPr>
              <p:nvPr/>
            </p:nvSpPr>
            <p:spPr bwMode="auto">
              <a:xfrm>
                <a:off x="1329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7" name="Line 42"/>
              <p:cNvSpPr>
                <a:spLocks noChangeShapeType="1"/>
              </p:cNvSpPr>
              <p:nvPr/>
            </p:nvSpPr>
            <p:spPr bwMode="auto">
              <a:xfrm>
                <a:off x="1281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8" name="Line 43"/>
              <p:cNvSpPr>
                <a:spLocks noChangeShapeType="1"/>
              </p:cNvSpPr>
              <p:nvPr/>
            </p:nvSpPr>
            <p:spPr bwMode="auto">
              <a:xfrm>
                <a:off x="1233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118" name="Group 45"/>
            <p:cNvGrpSpPr>
              <a:grpSpLocks/>
            </p:cNvGrpSpPr>
            <p:nvPr/>
          </p:nvGrpSpPr>
          <p:grpSpPr bwMode="auto">
            <a:xfrm>
              <a:off x="398463" y="2700745"/>
              <a:ext cx="455612" cy="379413"/>
              <a:chOff x="1159" y="2734"/>
              <a:chExt cx="287" cy="239"/>
            </a:xfrm>
          </p:grpSpPr>
          <p:sp>
            <p:nvSpPr>
              <p:cNvPr id="4119" name="Freeform 46"/>
              <p:cNvSpPr>
                <a:spLocks/>
              </p:cNvSpPr>
              <p:nvPr/>
            </p:nvSpPr>
            <p:spPr bwMode="auto">
              <a:xfrm>
                <a:off x="1159" y="2734"/>
                <a:ext cx="287" cy="239"/>
              </a:xfrm>
              <a:custGeom>
                <a:avLst/>
                <a:gdLst>
                  <a:gd name="T0" fmla="*/ 0 w 287"/>
                  <a:gd name="T1" fmla="*/ 0 h 287"/>
                  <a:gd name="T2" fmla="*/ 287 w 287"/>
                  <a:gd name="T3" fmla="*/ 0 h 287"/>
                  <a:gd name="T4" fmla="*/ 287 w 287"/>
                  <a:gd name="T5" fmla="*/ 239 h 287"/>
                  <a:gd name="T6" fmla="*/ 0 w 287"/>
                  <a:gd name="T7" fmla="*/ 239 h 28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7"/>
                  <a:gd name="T13" fmla="*/ 0 h 287"/>
                  <a:gd name="T14" fmla="*/ 287 w 287"/>
                  <a:gd name="T15" fmla="*/ 287 h 28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7" h="287">
                    <a:moveTo>
                      <a:pt x="0" y="0"/>
                    </a:moveTo>
                    <a:lnTo>
                      <a:pt x="287" y="0"/>
                    </a:lnTo>
                    <a:lnTo>
                      <a:pt x="287" y="287"/>
                    </a:lnTo>
                    <a:cubicBezTo>
                      <a:pt x="191" y="287"/>
                      <a:pt x="96" y="287"/>
                      <a:pt x="0" y="287"/>
                    </a:cubicBezTo>
                  </a:path>
                </a:pathLst>
              </a:cu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en-US"/>
              </a:p>
            </p:txBody>
          </p:sp>
          <p:sp>
            <p:nvSpPr>
              <p:cNvPr id="4120" name="Line 47"/>
              <p:cNvSpPr>
                <a:spLocks noChangeShapeType="1"/>
              </p:cNvSpPr>
              <p:nvPr/>
            </p:nvSpPr>
            <p:spPr bwMode="auto">
              <a:xfrm>
                <a:off x="1377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1" name="Line 48"/>
              <p:cNvSpPr>
                <a:spLocks noChangeShapeType="1"/>
              </p:cNvSpPr>
              <p:nvPr/>
            </p:nvSpPr>
            <p:spPr bwMode="auto">
              <a:xfrm>
                <a:off x="1329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2" name="Line 49"/>
              <p:cNvSpPr>
                <a:spLocks noChangeShapeType="1"/>
              </p:cNvSpPr>
              <p:nvPr/>
            </p:nvSpPr>
            <p:spPr bwMode="auto">
              <a:xfrm>
                <a:off x="1281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3" name="Line 50"/>
              <p:cNvSpPr>
                <a:spLocks noChangeShapeType="1"/>
              </p:cNvSpPr>
              <p:nvPr/>
            </p:nvSpPr>
            <p:spPr bwMode="auto">
              <a:xfrm>
                <a:off x="1233" y="2781"/>
                <a:ext cx="0" cy="143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81070"/>
            <a:ext cx="8229600" cy="1143000"/>
          </a:xfrm>
        </p:spPr>
        <p:txBody>
          <a:bodyPr/>
          <a:lstStyle/>
          <a:p>
            <a:r>
              <a:rPr lang="en-US" dirty="0" smtClean="0"/>
              <a:t>Elastic Buffers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6607465" y="932675"/>
            <a:ext cx="729695" cy="998530"/>
            <a:chOff x="3381445" y="1470345"/>
            <a:chExt cx="384050" cy="614480"/>
          </a:xfrm>
        </p:grpSpPr>
        <p:sp>
          <p:nvSpPr>
            <p:cNvPr id="5" name="Rectangle 4"/>
            <p:cNvSpPr/>
            <p:nvPr/>
          </p:nvSpPr>
          <p:spPr bwMode="auto">
            <a:xfrm>
              <a:off x="3381445" y="1470345"/>
              <a:ext cx="192025" cy="61448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3573470" y="1470345"/>
              <a:ext cx="192025" cy="61448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91440" tIns="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54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charset="0"/>
                  <a:sym typeface="Symbol"/>
                </a:rPr>
                <a:t></a:t>
              </a:r>
              <a:endParaRPr kumimoji="0" lang="en-US" sz="5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7" name="Rectangle 6"/>
          <p:cNvSpPr/>
          <p:nvPr/>
        </p:nvSpPr>
        <p:spPr bwMode="auto">
          <a:xfrm>
            <a:off x="4072735" y="932675"/>
            <a:ext cx="537670" cy="998530"/>
          </a:xfrm>
          <a:prstGeom prst="rect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0" rIns="91440" bIns="9144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6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sym typeface="Symbol"/>
              </a:rPr>
              <a:t></a:t>
            </a:r>
            <a:endParaRPr kumimoji="0" lang="en-US" sz="6600" b="0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35527" y="932675"/>
            <a:ext cx="5886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/>
              <a:t>=</a:t>
            </a:r>
            <a:endParaRPr lang="en-US" sz="5400" dirty="0"/>
          </a:p>
        </p:txBody>
      </p:sp>
      <p:grpSp>
        <p:nvGrpSpPr>
          <p:cNvPr id="9" name="Group 8"/>
          <p:cNvGrpSpPr/>
          <p:nvPr/>
        </p:nvGrpSpPr>
        <p:grpSpPr>
          <a:xfrm>
            <a:off x="6607465" y="2161635"/>
            <a:ext cx="729695" cy="998530"/>
            <a:chOff x="3381445" y="1470345"/>
            <a:chExt cx="384050" cy="614480"/>
          </a:xfrm>
        </p:grpSpPr>
        <p:sp>
          <p:nvSpPr>
            <p:cNvPr id="10" name="Rectangle 9"/>
            <p:cNvSpPr/>
            <p:nvPr/>
          </p:nvSpPr>
          <p:spPr bwMode="auto">
            <a:xfrm>
              <a:off x="3381445" y="1470345"/>
              <a:ext cx="192025" cy="61448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3573470" y="1470345"/>
              <a:ext cx="192025" cy="61448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91440" tIns="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5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12" name="Rectangle 11"/>
          <p:cNvSpPr/>
          <p:nvPr/>
        </p:nvSpPr>
        <p:spPr bwMode="auto">
          <a:xfrm>
            <a:off x="4072735" y="2161635"/>
            <a:ext cx="537670" cy="998530"/>
          </a:xfrm>
          <a:prstGeom prst="rect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0" rIns="91440" bIns="9144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6600" b="0" i="0" u="none" strike="noStrike" cap="none" normalizeH="0" baseline="0" dirty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35527" y="2161635"/>
            <a:ext cx="5886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/>
              <a:t>=</a:t>
            </a:r>
            <a:endParaRPr lang="en-US" sz="5400" dirty="0"/>
          </a:p>
        </p:txBody>
      </p:sp>
      <p:sp>
        <p:nvSpPr>
          <p:cNvPr id="14" name="TextBox 13"/>
          <p:cNvSpPr txBox="1"/>
          <p:nvPr/>
        </p:nvSpPr>
        <p:spPr>
          <a:xfrm>
            <a:off x="40210" y="1200705"/>
            <a:ext cx="35265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Elastic Buffer with Token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40210" y="2392065"/>
            <a:ext cx="36704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Elastic Buffer with Bubble</a:t>
            </a:r>
            <a:endParaRPr lang="en-US" sz="2400" dirty="0"/>
          </a:p>
        </p:txBody>
      </p:sp>
      <p:grpSp>
        <p:nvGrpSpPr>
          <p:cNvPr id="19" name="Group 18"/>
          <p:cNvGrpSpPr/>
          <p:nvPr/>
        </p:nvGrpSpPr>
        <p:grpSpPr>
          <a:xfrm>
            <a:off x="3880710" y="3603001"/>
            <a:ext cx="921720" cy="844910"/>
            <a:chOff x="4495190" y="4235505"/>
            <a:chExt cx="921720" cy="844910"/>
          </a:xfrm>
        </p:grpSpPr>
        <p:sp>
          <p:nvSpPr>
            <p:cNvPr id="16" name="Isosceles Triangle 15"/>
            <p:cNvSpPr/>
            <p:nvPr/>
          </p:nvSpPr>
          <p:spPr bwMode="auto">
            <a:xfrm>
              <a:off x="4495190" y="4235505"/>
              <a:ext cx="921720" cy="422455"/>
            </a:xfrm>
            <a:prstGeom prst="triangle">
              <a:avLst/>
            </a:prstGeom>
            <a:solidFill>
              <a:srgbClr val="FF0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Isosceles Triangle 16"/>
            <p:cNvSpPr/>
            <p:nvPr/>
          </p:nvSpPr>
          <p:spPr bwMode="auto">
            <a:xfrm flipV="1">
              <a:off x="4495190" y="4657960"/>
              <a:ext cx="921720" cy="422455"/>
            </a:xfrm>
            <a:prstGeom prst="triangle">
              <a:avLst/>
            </a:prstGeom>
            <a:solidFill>
              <a:srgbClr val="FF0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708558" y="4353818"/>
              <a:ext cx="48442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</a:t>
              </a:r>
              <a:endPara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5148075" y="3564596"/>
            <a:ext cx="5886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/>
              <a:t>=</a:t>
            </a:r>
            <a:endParaRPr lang="en-US" sz="5400" dirty="0"/>
          </a:p>
        </p:txBody>
      </p:sp>
      <p:sp>
        <p:nvSpPr>
          <p:cNvPr id="26" name="Freeform 25"/>
          <p:cNvSpPr/>
          <p:nvPr/>
        </p:nvSpPr>
        <p:spPr bwMode="auto">
          <a:xfrm>
            <a:off x="6555754" y="4072285"/>
            <a:ext cx="1127051" cy="606056"/>
          </a:xfrm>
          <a:custGeom>
            <a:avLst/>
            <a:gdLst>
              <a:gd name="connsiteX0" fmla="*/ 0 w 1127051"/>
              <a:gd name="connsiteY0" fmla="*/ 0 h 606056"/>
              <a:gd name="connsiteX1" fmla="*/ 1127051 w 1127051"/>
              <a:gd name="connsiteY1" fmla="*/ 10633 h 606056"/>
              <a:gd name="connsiteX2" fmla="*/ 1127051 w 1127051"/>
              <a:gd name="connsiteY2" fmla="*/ 606056 h 606056"/>
              <a:gd name="connsiteX3" fmla="*/ 10632 w 1127051"/>
              <a:gd name="connsiteY3" fmla="*/ 606056 h 606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7051" h="606056">
                <a:moveTo>
                  <a:pt x="0" y="0"/>
                </a:moveTo>
                <a:lnTo>
                  <a:pt x="1127051" y="10633"/>
                </a:lnTo>
                <a:lnTo>
                  <a:pt x="1127051" y="606056"/>
                </a:lnTo>
                <a:lnTo>
                  <a:pt x="10632" y="606056"/>
                </a:lnTo>
              </a:path>
            </a:pathLst>
          </a:cu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/>
          <p:cNvCxnSpPr/>
          <p:nvPr/>
        </p:nvCxnSpPr>
        <p:spPr bwMode="auto">
          <a:xfrm rot="5400000">
            <a:off x="7258801" y="4372650"/>
            <a:ext cx="463958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29" name="Straight Connector 28"/>
          <p:cNvCxnSpPr/>
          <p:nvPr/>
        </p:nvCxnSpPr>
        <p:spPr bwMode="auto">
          <a:xfrm rot="5400000">
            <a:off x="7066776" y="4372650"/>
            <a:ext cx="463958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30" name="Straight Connector 29"/>
          <p:cNvCxnSpPr/>
          <p:nvPr/>
        </p:nvCxnSpPr>
        <p:spPr bwMode="auto">
          <a:xfrm rot="5400000">
            <a:off x="6874751" y="4372650"/>
            <a:ext cx="463958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31" name="Straight Connector 30"/>
          <p:cNvCxnSpPr/>
          <p:nvPr/>
        </p:nvCxnSpPr>
        <p:spPr bwMode="auto">
          <a:xfrm rot="5400000">
            <a:off x="6682726" y="4372650"/>
            <a:ext cx="463958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32" name="Straight Connector 31"/>
          <p:cNvCxnSpPr/>
          <p:nvPr/>
        </p:nvCxnSpPr>
        <p:spPr bwMode="auto">
          <a:xfrm rot="5400000">
            <a:off x="6490701" y="4372650"/>
            <a:ext cx="463958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34" name="Straight Arrow Connector 33"/>
          <p:cNvCxnSpPr/>
          <p:nvPr/>
        </p:nvCxnSpPr>
        <p:spPr bwMode="auto">
          <a:xfrm>
            <a:off x="5954580" y="4381734"/>
            <a:ext cx="537670" cy="1588"/>
          </a:xfrm>
          <a:prstGeom prst="straightConnector1">
            <a:avLst/>
          </a:prstGeom>
          <a:noFill/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35" name="Trapezoid 34"/>
          <p:cNvSpPr/>
          <p:nvPr/>
        </p:nvSpPr>
        <p:spPr bwMode="auto">
          <a:xfrm rot="5400000">
            <a:off x="7423571" y="3957069"/>
            <a:ext cx="1363379" cy="230431"/>
          </a:xfrm>
          <a:prstGeom prst="trapezoid">
            <a:avLst>
              <a:gd name="adj" fmla="val 61075"/>
            </a:avLst>
          </a:prstGeom>
          <a:solidFill>
            <a:srgbClr val="00B0F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36" name="Straight Arrow Connector 35"/>
          <p:cNvCxnSpPr/>
          <p:nvPr/>
        </p:nvCxnSpPr>
        <p:spPr bwMode="auto">
          <a:xfrm>
            <a:off x="8220477" y="4025456"/>
            <a:ext cx="537670" cy="1588"/>
          </a:xfrm>
          <a:prstGeom prst="straightConnector1">
            <a:avLst/>
          </a:prstGeom>
          <a:noFill/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37" name="Straight Arrow Connector 36"/>
          <p:cNvCxnSpPr/>
          <p:nvPr/>
        </p:nvCxnSpPr>
        <p:spPr bwMode="auto">
          <a:xfrm>
            <a:off x="7721210" y="4371101"/>
            <a:ext cx="268835" cy="1588"/>
          </a:xfrm>
          <a:prstGeom prst="straightConnector1">
            <a:avLst/>
          </a:prstGeom>
          <a:noFill/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39" name="Straight Arrow Connector 38"/>
          <p:cNvCxnSpPr/>
          <p:nvPr/>
        </p:nvCxnSpPr>
        <p:spPr bwMode="auto">
          <a:xfrm>
            <a:off x="7721210" y="3718216"/>
            <a:ext cx="268835" cy="1588"/>
          </a:xfrm>
          <a:prstGeom prst="straightConnector1">
            <a:avLst/>
          </a:prstGeom>
          <a:noFill/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41" name="Elbow Connector 40"/>
          <p:cNvCxnSpPr/>
          <p:nvPr/>
        </p:nvCxnSpPr>
        <p:spPr bwMode="auto">
          <a:xfrm rot="10800000" flipV="1">
            <a:off x="6157239" y="3718215"/>
            <a:ext cx="1574605" cy="654473"/>
          </a:xfrm>
          <a:prstGeom prst="bentConnector3">
            <a:avLst>
              <a:gd name="adj1" fmla="val 100644"/>
            </a:avLst>
          </a:prstGeom>
          <a:noFill/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sp>
        <p:nvSpPr>
          <p:cNvPr id="43" name="TextBox 42"/>
          <p:cNvSpPr txBox="1"/>
          <p:nvPr/>
        </p:nvSpPr>
        <p:spPr>
          <a:xfrm>
            <a:off x="0" y="3782869"/>
            <a:ext cx="36527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Skid-Buffer (zero latency)</a:t>
            </a:r>
            <a:endParaRPr lang="en-US" sz="2400" dirty="0"/>
          </a:p>
        </p:txBody>
      </p:sp>
      <p:sp>
        <p:nvSpPr>
          <p:cNvPr id="45" name="TextBox 44"/>
          <p:cNvSpPr txBox="1"/>
          <p:nvPr/>
        </p:nvSpPr>
        <p:spPr>
          <a:xfrm>
            <a:off x="6914705" y="4563126"/>
            <a:ext cx="484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endParaRPr lang="en-US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0" name="Straight Arrow Connector 39"/>
          <p:cNvCxnSpPr/>
          <p:nvPr/>
        </p:nvCxnSpPr>
        <p:spPr bwMode="auto">
          <a:xfrm>
            <a:off x="3842305" y="5387655"/>
            <a:ext cx="1091792" cy="1588"/>
          </a:xfrm>
          <a:prstGeom prst="straightConnector1">
            <a:avLst/>
          </a:prstGeom>
          <a:noFill/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42" name="Up Arrow Callout 41"/>
          <p:cNvSpPr/>
          <p:nvPr/>
        </p:nvSpPr>
        <p:spPr bwMode="auto">
          <a:xfrm>
            <a:off x="4012377" y="5394388"/>
            <a:ext cx="668576" cy="762955"/>
          </a:xfrm>
          <a:prstGeom prst="upArrowCallout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-k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8476" y="5502065"/>
            <a:ext cx="2650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Anti-token injector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elastic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676400" y="0"/>
            <a:ext cx="5715000" cy="6851710"/>
          </a:xfrm>
        </p:spPr>
      </p:pic>
    </p:spTree>
  </p:cSld>
  <p:clrMapOvr>
    <a:masterClrMapping/>
  </p:clrMapOvr>
  <p:transition spd="slow" advClick="0" advTm="3000">
    <p:fade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450"/>
            <a:ext cx="8229600" cy="1143000"/>
          </a:xfrm>
        </p:spPr>
        <p:txBody>
          <a:bodyPr/>
          <a:lstStyle/>
          <a:p>
            <a:r>
              <a:rPr lang="en-US" dirty="0" smtClean="0"/>
              <a:t>Let’s do transformations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15550"/>
            <a:ext cx="8229600" cy="5197485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Goal:</a:t>
            </a:r>
          </a:p>
          <a:p>
            <a:pPr lvl="1"/>
            <a:r>
              <a:rPr lang="en-US" dirty="0" smtClean="0"/>
              <a:t>Transform the system to improve performance, either preserving or not preserving time (but preserving behavior)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Few transformations have been re-invented from asynchronous design and dataflow computation:</a:t>
            </a:r>
            <a:br>
              <a:rPr lang="en-US" dirty="0" smtClean="0"/>
            </a:br>
            <a:endParaRPr lang="en-US" dirty="0" smtClean="0"/>
          </a:p>
          <a:p>
            <a:pPr lvl="1"/>
            <a:r>
              <a:rPr lang="en-US" dirty="0" smtClean="0"/>
              <a:t>Adding bubbles preserves behavior</a:t>
            </a:r>
          </a:p>
          <a:p>
            <a:pPr lvl="1"/>
            <a:r>
              <a:rPr lang="en-US" dirty="0" smtClean="0"/>
              <a:t>Early evaluation and anti-tokens</a:t>
            </a:r>
          </a:p>
          <a:p>
            <a:pPr lvl="1"/>
            <a:r>
              <a:rPr lang="en-US" dirty="0" smtClean="0"/>
              <a:t>Buffer resizing and slack matching to balance fork/join structures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 sz="quarter"/>
          </p:nvPr>
        </p:nvSpPr>
        <p:spPr>
          <a:xfrm>
            <a:off x="457200" y="395005"/>
            <a:ext cx="8229600" cy="1828800"/>
          </a:xfrm>
        </p:spPr>
        <p:txBody>
          <a:bodyPr/>
          <a:lstStyle/>
          <a:p>
            <a:r>
              <a:rPr lang="en-US" dirty="0" smtClean="0"/>
              <a:t>Performance is about</a:t>
            </a:r>
            <a:br>
              <a:rPr lang="en-US" dirty="0" smtClean="0"/>
            </a:br>
            <a:r>
              <a:rPr lang="en-US" dirty="0" smtClean="0"/>
              <a:t>tokens and bubbles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pano_tel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944182" y="2545685"/>
            <a:ext cx="12018506" cy="4301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97" name="Rectangle 13"/>
          <p:cNvSpPr>
            <a:spLocks noChangeArrowheads="1"/>
          </p:cNvSpPr>
          <p:nvPr/>
        </p:nvSpPr>
        <p:spPr bwMode="auto">
          <a:xfrm>
            <a:off x="2074863" y="2593975"/>
            <a:ext cx="5010150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678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How many bubbles do we need?</a:t>
            </a:r>
          </a:p>
        </p:txBody>
      </p:sp>
      <p:sp>
        <p:nvSpPr>
          <p:cNvPr id="246791" name="Rectangle 7"/>
          <p:cNvSpPr>
            <a:spLocks noChangeArrowheads="1"/>
          </p:cNvSpPr>
          <p:nvPr/>
        </p:nvSpPr>
        <p:spPr bwMode="auto">
          <a:xfrm>
            <a:off x="1612900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6792" name="Rectangle 8"/>
          <p:cNvSpPr>
            <a:spLocks noChangeArrowheads="1"/>
          </p:cNvSpPr>
          <p:nvPr/>
        </p:nvSpPr>
        <p:spPr bwMode="auto">
          <a:xfrm>
            <a:off x="2524125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6793" name="Rectangle 9"/>
          <p:cNvSpPr>
            <a:spLocks noChangeArrowheads="1"/>
          </p:cNvSpPr>
          <p:nvPr/>
        </p:nvSpPr>
        <p:spPr bwMode="auto">
          <a:xfrm>
            <a:off x="3435350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6794" name="Rectangle 10"/>
          <p:cNvSpPr>
            <a:spLocks noChangeArrowheads="1"/>
          </p:cNvSpPr>
          <p:nvPr/>
        </p:nvSpPr>
        <p:spPr bwMode="auto">
          <a:xfrm>
            <a:off x="4346575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6795" name="Rectangle 11"/>
          <p:cNvSpPr>
            <a:spLocks noChangeArrowheads="1"/>
          </p:cNvSpPr>
          <p:nvPr/>
        </p:nvSpPr>
        <p:spPr bwMode="auto">
          <a:xfrm>
            <a:off x="5257800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6796" name="Rectangle 12"/>
          <p:cNvSpPr>
            <a:spLocks noChangeArrowheads="1"/>
          </p:cNvSpPr>
          <p:nvPr/>
        </p:nvSpPr>
        <p:spPr bwMode="auto">
          <a:xfrm>
            <a:off x="6169025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6798" name="Rectangle 14"/>
          <p:cNvSpPr>
            <a:spLocks noChangeArrowheads="1"/>
          </p:cNvSpPr>
          <p:nvPr/>
        </p:nvSpPr>
        <p:spPr bwMode="auto">
          <a:xfrm>
            <a:off x="1081088" y="1835150"/>
            <a:ext cx="5995987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6799" name="AutoShape 15"/>
          <p:cNvSpPr>
            <a:spLocks noChangeArrowheads="1"/>
          </p:cNvSpPr>
          <p:nvPr/>
        </p:nvSpPr>
        <p:spPr bwMode="auto">
          <a:xfrm>
            <a:off x="1081088" y="2578100"/>
            <a:ext cx="531812" cy="228600"/>
          </a:xfrm>
          <a:prstGeom prst="rightArrow">
            <a:avLst>
              <a:gd name="adj1" fmla="val 50000"/>
              <a:gd name="adj2" fmla="val 58160"/>
            </a:avLst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6800" name="Rectangle 16"/>
          <p:cNvSpPr>
            <a:spLocks noChangeArrowheads="1"/>
          </p:cNvSpPr>
          <p:nvPr/>
        </p:nvSpPr>
        <p:spPr bwMode="auto">
          <a:xfrm>
            <a:off x="1081088" y="1835150"/>
            <a:ext cx="150812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6801" name="Rectangle 17"/>
          <p:cNvSpPr>
            <a:spLocks noChangeArrowheads="1"/>
          </p:cNvSpPr>
          <p:nvPr/>
        </p:nvSpPr>
        <p:spPr bwMode="auto">
          <a:xfrm>
            <a:off x="6926263" y="1835150"/>
            <a:ext cx="150812" cy="835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6805" name="Oval 21"/>
          <p:cNvSpPr>
            <a:spLocks noChangeArrowheads="1"/>
          </p:cNvSpPr>
          <p:nvPr/>
        </p:nvSpPr>
        <p:spPr bwMode="auto">
          <a:xfrm>
            <a:off x="5327650" y="2517775"/>
            <a:ext cx="303213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6822" name="Oval 38"/>
          <p:cNvSpPr>
            <a:spLocks noChangeArrowheads="1"/>
          </p:cNvSpPr>
          <p:nvPr/>
        </p:nvSpPr>
        <p:spPr bwMode="auto">
          <a:xfrm>
            <a:off x="4419600" y="2517775"/>
            <a:ext cx="303213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6823" name="Oval 39"/>
          <p:cNvSpPr>
            <a:spLocks noChangeArrowheads="1"/>
          </p:cNvSpPr>
          <p:nvPr/>
        </p:nvSpPr>
        <p:spPr bwMode="auto">
          <a:xfrm>
            <a:off x="3509963" y="2517775"/>
            <a:ext cx="303212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6824" name="Oval 40"/>
          <p:cNvSpPr>
            <a:spLocks noChangeArrowheads="1"/>
          </p:cNvSpPr>
          <p:nvPr/>
        </p:nvSpPr>
        <p:spPr bwMode="auto">
          <a:xfrm>
            <a:off x="2598738" y="2517775"/>
            <a:ext cx="303212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6826" name="Oval 42"/>
          <p:cNvSpPr>
            <a:spLocks noChangeArrowheads="1"/>
          </p:cNvSpPr>
          <p:nvPr/>
        </p:nvSpPr>
        <p:spPr bwMode="auto">
          <a:xfrm>
            <a:off x="1687513" y="2517775"/>
            <a:ext cx="303212" cy="30321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ChangeArrowheads="1"/>
          </p:cNvSpPr>
          <p:nvPr/>
        </p:nvSpPr>
        <p:spPr bwMode="auto">
          <a:xfrm>
            <a:off x="2074863" y="2593975"/>
            <a:ext cx="5010150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805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How many bubbles do we need?</a:t>
            </a:r>
          </a:p>
        </p:txBody>
      </p:sp>
      <p:sp>
        <p:nvSpPr>
          <p:cNvPr id="258052" name="Rectangle 4"/>
          <p:cNvSpPr>
            <a:spLocks noChangeArrowheads="1"/>
          </p:cNvSpPr>
          <p:nvPr/>
        </p:nvSpPr>
        <p:spPr bwMode="auto">
          <a:xfrm>
            <a:off x="1612900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8053" name="Rectangle 5"/>
          <p:cNvSpPr>
            <a:spLocks noChangeArrowheads="1"/>
          </p:cNvSpPr>
          <p:nvPr/>
        </p:nvSpPr>
        <p:spPr bwMode="auto">
          <a:xfrm>
            <a:off x="2524125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8054" name="Rectangle 6"/>
          <p:cNvSpPr>
            <a:spLocks noChangeArrowheads="1"/>
          </p:cNvSpPr>
          <p:nvPr/>
        </p:nvSpPr>
        <p:spPr bwMode="auto">
          <a:xfrm>
            <a:off x="3435350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8055" name="Rectangle 7"/>
          <p:cNvSpPr>
            <a:spLocks noChangeArrowheads="1"/>
          </p:cNvSpPr>
          <p:nvPr/>
        </p:nvSpPr>
        <p:spPr bwMode="auto">
          <a:xfrm>
            <a:off x="4346575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8056" name="Rectangle 8"/>
          <p:cNvSpPr>
            <a:spLocks noChangeArrowheads="1"/>
          </p:cNvSpPr>
          <p:nvPr/>
        </p:nvSpPr>
        <p:spPr bwMode="auto">
          <a:xfrm>
            <a:off x="5257800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8057" name="Rectangle 9"/>
          <p:cNvSpPr>
            <a:spLocks noChangeArrowheads="1"/>
          </p:cNvSpPr>
          <p:nvPr/>
        </p:nvSpPr>
        <p:spPr bwMode="auto">
          <a:xfrm>
            <a:off x="6169025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8058" name="Rectangle 10"/>
          <p:cNvSpPr>
            <a:spLocks noChangeArrowheads="1"/>
          </p:cNvSpPr>
          <p:nvPr/>
        </p:nvSpPr>
        <p:spPr bwMode="auto">
          <a:xfrm>
            <a:off x="1081088" y="1835150"/>
            <a:ext cx="5995987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8059" name="AutoShape 11"/>
          <p:cNvSpPr>
            <a:spLocks noChangeArrowheads="1"/>
          </p:cNvSpPr>
          <p:nvPr/>
        </p:nvSpPr>
        <p:spPr bwMode="auto">
          <a:xfrm>
            <a:off x="1081088" y="2578100"/>
            <a:ext cx="531812" cy="228600"/>
          </a:xfrm>
          <a:prstGeom prst="rightArrow">
            <a:avLst>
              <a:gd name="adj1" fmla="val 50000"/>
              <a:gd name="adj2" fmla="val 58160"/>
            </a:avLst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8060" name="Rectangle 12"/>
          <p:cNvSpPr>
            <a:spLocks noChangeArrowheads="1"/>
          </p:cNvSpPr>
          <p:nvPr/>
        </p:nvSpPr>
        <p:spPr bwMode="auto">
          <a:xfrm>
            <a:off x="1081088" y="1835150"/>
            <a:ext cx="150812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8061" name="Rectangle 13"/>
          <p:cNvSpPr>
            <a:spLocks noChangeArrowheads="1"/>
          </p:cNvSpPr>
          <p:nvPr/>
        </p:nvSpPr>
        <p:spPr bwMode="auto">
          <a:xfrm>
            <a:off x="6926263" y="1835150"/>
            <a:ext cx="150812" cy="835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8062" name="Oval 14"/>
          <p:cNvSpPr>
            <a:spLocks noChangeArrowheads="1"/>
          </p:cNvSpPr>
          <p:nvPr/>
        </p:nvSpPr>
        <p:spPr bwMode="auto">
          <a:xfrm>
            <a:off x="5327650" y="2517775"/>
            <a:ext cx="303213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8063" name="Oval 15"/>
          <p:cNvSpPr>
            <a:spLocks noChangeArrowheads="1"/>
          </p:cNvSpPr>
          <p:nvPr/>
        </p:nvSpPr>
        <p:spPr bwMode="auto">
          <a:xfrm>
            <a:off x="4419600" y="2517775"/>
            <a:ext cx="303213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8064" name="Oval 16"/>
          <p:cNvSpPr>
            <a:spLocks noChangeArrowheads="1"/>
          </p:cNvSpPr>
          <p:nvPr/>
        </p:nvSpPr>
        <p:spPr bwMode="auto">
          <a:xfrm>
            <a:off x="3509963" y="2517775"/>
            <a:ext cx="303212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8065" name="Oval 17"/>
          <p:cNvSpPr>
            <a:spLocks noChangeArrowheads="1"/>
          </p:cNvSpPr>
          <p:nvPr/>
        </p:nvSpPr>
        <p:spPr bwMode="auto">
          <a:xfrm>
            <a:off x="2598738" y="2517775"/>
            <a:ext cx="303212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8066" name="Oval 18"/>
          <p:cNvSpPr>
            <a:spLocks noChangeArrowheads="1"/>
          </p:cNvSpPr>
          <p:nvPr/>
        </p:nvSpPr>
        <p:spPr bwMode="auto">
          <a:xfrm>
            <a:off x="1687513" y="2517775"/>
            <a:ext cx="303212" cy="30321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0.1 0.00023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2580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0.1 0.00023 " pathEditMode="relative" rAng="0" ptsTypes="AA">
                                      <p:cBhvr>
                                        <p:cTn id="9" dur="500" fill="hold"/>
                                        <p:tgtEl>
                                          <p:spTgt spid="2580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0.1 0.00023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2580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0.1 0.00023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2580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0.1 0.00023 " pathEditMode="relative" rAng="0" ptsTypes="AA">
                                      <p:cBhvr>
                                        <p:cTn id="18" dur="500" fill="hold"/>
                                        <p:tgtEl>
                                          <p:spTgt spid="2580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062" grpId="0" animBg="1"/>
      <p:bldP spid="258063" grpId="0" animBg="1"/>
      <p:bldP spid="258064" grpId="0" animBg="1"/>
      <p:bldP spid="258065" grpId="0" animBg="1"/>
      <p:bldP spid="258066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/>
          <p:cNvSpPr>
            <a:spLocks noChangeArrowheads="1"/>
          </p:cNvSpPr>
          <p:nvPr/>
        </p:nvSpPr>
        <p:spPr bwMode="auto">
          <a:xfrm>
            <a:off x="2074863" y="2593975"/>
            <a:ext cx="5010150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883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How many bubbles do we need?</a:t>
            </a:r>
          </a:p>
        </p:txBody>
      </p:sp>
      <p:sp>
        <p:nvSpPr>
          <p:cNvPr id="248836" name="Rectangle 4"/>
          <p:cNvSpPr>
            <a:spLocks noChangeArrowheads="1"/>
          </p:cNvSpPr>
          <p:nvPr/>
        </p:nvSpPr>
        <p:spPr bwMode="auto">
          <a:xfrm>
            <a:off x="1612900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8837" name="Rectangle 5"/>
          <p:cNvSpPr>
            <a:spLocks noChangeArrowheads="1"/>
          </p:cNvSpPr>
          <p:nvPr/>
        </p:nvSpPr>
        <p:spPr bwMode="auto">
          <a:xfrm>
            <a:off x="2524125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8838" name="Rectangle 6"/>
          <p:cNvSpPr>
            <a:spLocks noChangeArrowheads="1"/>
          </p:cNvSpPr>
          <p:nvPr/>
        </p:nvSpPr>
        <p:spPr bwMode="auto">
          <a:xfrm>
            <a:off x="3435350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8839" name="Rectangle 7"/>
          <p:cNvSpPr>
            <a:spLocks noChangeArrowheads="1"/>
          </p:cNvSpPr>
          <p:nvPr/>
        </p:nvSpPr>
        <p:spPr bwMode="auto">
          <a:xfrm>
            <a:off x="4346575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8840" name="Rectangle 8"/>
          <p:cNvSpPr>
            <a:spLocks noChangeArrowheads="1"/>
          </p:cNvSpPr>
          <p:nvPr/>
        </p:nvSpPr>
        <p:spPr bwMode="auto">
          <a:xfrm>
            <a:off x="5257800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8841" name="Rectangle 9"/>
          <p:cNvSpPr>
            <a:spLocks noChangeArrowheads="1"/>
          </p:cNvSpPr>
          <p:nvPr/>
        </p:nvSpPr>
        <p:spPr bwMode="auto">
          <a:xfrm>
            <a:off x="6169025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8842" name="Rectangle 10"/>
          <p:cNvSpPr>
            <a:spLocks noChangeArrowheads="1"/>
          </p:cNvSpPr>
          <p:nvPr/>
        </p:nvSpPr>
        <p:spPr bwMode="auto">
          <a:xfrm>
            <a:off x="1081088" y="1835150"/>
            <a:ext cx="5995987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8843" name="AutoShape 11"/>
          <p:cNvSpPr>
            <a:spLocks noChangeArrowheads="1"/>
          </p:cNvSpPr>
          <p:nvPr/>
        </p:nvSpPr>
        <p:spPr bwMode="auto">
          <a:xfrm>
            <a:off x="1081088" y="2578100"/>
            <a:ext cx="531812" cy="228600"/>
          </a:xfrm>
          <a:prstGeom prst="rightArrow">
            <a:avLst>
              <a:gd name="adj1" fmla="val 50000"/>
              <a:gd name="adj2" fmla="val 58160"/>
            </a:avLst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8844" name="Rectangle 12"/>
          <p:cNvSpPr>
            <a:spLocks noChangeArrowheads="1"/>
          </p:cNvSpPr>
          <p:nvPr/>
        </p:nvSpPr>
        <p:spPr bwMode="auto">
          <a:xfrm>
            <a:off x="1081088" y="1835150"/>
            <a:ext cx="150812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8845" name="Rectangle 13"/>
          <p:cNvSpPr>
            <a:spLocks noChangeArrowheads="1"/>
          </p:cNvSpPr>
          <p:nvPr/>
        </p:nvSpPr>
        <p:spPr bwMode="auto">
          <a:xfrm>
            <a:off x="6926263" y="1835150"/>
            <a:ext cx="150812" cy="835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8846" name="Oval 14"/>
          <p:cNvSpPr>
            <a:spLocks noChangeArrowheads="1"/>
          </p:cNvSpPr>
          <p:nvPr/>
        </p:nvSpPr>
        <p:spPr bwMode="auto">
          <a:xfrm>
            <a:off x="6242050" y="2517775"/>
            <a:ext cx="303213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8861" name="Oval 29"/>
          <p:cNvSpPr>
            <a:spLocks noChangeArrowheads="1"/>
          </p:cNvSpPr>
          <p:nvPr/>
        </p:nvSpPr>
        <p:spPr bwMode="auto">
          <a:xfrm>
            <a:off x="5330825" y="2517775"/>
            <a:ext cx="303213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8862" name="Oval 30"/>
          <p:cNvSpPr>
            <a:spLocks noChangeArrowheads="1"/>
          </p:cNvSpPr>
          <p:nvPr/>
        </p:nvSpPr>
        <p:spPr bwMode="auto">
          <a:xfrm>
            <a:off x="4421188" y="2517775"/>
            <a:ext cx="303212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8863" name="Oval 31"/>
          <p:cNvSpPr>
            <a:spLocks noChangeArrowheads="1"/>
          </p:cNvSpPr>
          <p:nvPr/>
        </p:nvSpPr>
        <p:spPr bwMode="auto">
          <a:xfrm>
            <a:off x="3509963" y="2517775"/>
            <a:ext cx="303212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8864" name="Oval 32"/>
          <p:cNvSpPr>
            <a:spLocks noChangeArrowheads="1"/>
          </p:cNvSpPr>
          <p:nvPr/>
        </p:nvSpPr>
        <p:spPr bwMode="auto">
          <a:xfrm>
            <a:off x="2598738" y="2517775"/>
            <a:ext cx="303212" cy="30321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0.00023 L 0.06789 0.00023 L 0.06789 -0.11204 L -0.57291 -0.11088 L -0.57204 -0.00093 L -0.49878 -0.00093 " pathEditMode="relative" ptsTypes="AAAAAA">
                                      <p:cBhvr>
                                        <p:cTn id="6" dur="500" fill="hold"/>
                                        <p:tgtEl>
                                          <p:spTgt spid="2488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0.1 0.00023 " pathEditMode="relative" rAng="0" ptsTypes="AA">
                                      <p:cBhvr>
                                        <p:cTn id="9" dur="500" fill="hold"/>
                                        <p:tgtEl>
                                          <p:spTgt spid="2488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0.1 0.00023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2488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0.1 0.00023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2488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0.1 0.00023 " pathEditMode="relative" rAng="0" ptsTypes="AA">
                                      <p:cBhvr>
                                        <p:cTn id="18" dur="500" fill="hold"/>
                                        <p:tgtEl>
                                          <p:spTgt spid="2488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8846" grpId="0" animBg="1"/>
      <p:bldP spid="248861" grpId="0" animBg="1"/>
      <p:bldP spid="248862" grpId="0" animBg="1"/>
      <p:bldP spid="248863" grpId="0" animBg="1"/>
      <p:bldP spid="248864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/>
          <p:cNvSpPr>
            <a:spLocks noChangeArrowheads="1"/>
          </p:cNvSpPr>
          <p:nvPr/>
        </p:nvSpPr>
        <p:spPr bwMode="auto">
          <a:xfrm>
            <a:off x="2074863" y="2593975"/>
            <a:ext cx="5010150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985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How many bubbles do we need?</a:t>
            </a:r>
          </a:p>
        </p:txBody>
      </p:sp>
      <p:sp>
        <p:nvSpPr>
          <p:cNvPr id="249860" name="Rectangle 4"/>
          <p:cNvSpPr>
            <a:spLocks noChangeArrowheads="1"/>
          </p:cNvSpPr>
          <p:nvPr/>
        </p:nvSpPr>
        <p:spPr bwMode="auto">
          <a:xfrm>
            <a:off x="1612900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9861" name="Rectangle 5"/>
          <p:cNvSpPr>
            <a:spLocks noChangeArrowheads="1"/>
          </p:cNvSpPr>
          <p:nvPr/>
        </p:nvSpPr>
        <p:spPr bwMode="auto">
          <a:xfrm>
            <a:off x="2524125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9862" name="Rectangle 6"/>
          <p:cNvSpPr>
            <a:spLocks noChangeArrowheads="1"/>
          </p:cNvSpPr>
          <p:nvPr/>
        </p:nvSpPr>
        <p:spPr bwMode="auto">
          <a:xfrm>
            <a:off x="3435350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9863" name="Rectangle 7"/>
          <p:cNvSpPr>
            <a:spLocks noChangeArrowheads="1"/>
          </p:cNvSpPr>
          <p:nvPr/>
        </p:nvSpPr>
        <p:spPr bwMode="auto">
          <a:xfrm>
            <a:off x="4346575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9864" name="Rectangle 8"/>
          <p:cNvSpPr>
            <a:spLocks noChangeArrowheads="1"/>
          </p:cNvSpPr>
          <p:nvPr/>
        </p:nvSpPr>
        <p:spPr bwMode="auto">
          <a:xfrm>
            <a:off x="5257800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9865" name="Rectangle 9"/>
          <p:cNvSpPr>
            <a:spLocks noChangeArrowheads="1"/>
          </p:cNvSpPr>
          <p:nvPr/>
        </p:nvSpPr>
        <p:spPr bwMode="auto">
          <a:xfrm>
            <a:off x="6169025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9866" name="Rectangle 10"/>
          <p:cNvSpPr>
            <a:spLocks noChangeArrowheads="1"/>
          </p:cNvSpPr>
          <p:nvPr/>
        </p:nvSpPr>
        <p:spPr bwMode="auto">
          <a:xfrm>
            <a:off x="1081088" y="1835150"/>
            <a:ext cx="5995987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9867" name="AutoShape 11"/>
          <p:cNvSpPr>
            <a:spLocks noChangeArrowheads="1"/>
          </p:cNvSpPr>
          <p:nvPr/>
        </p:nvSpPr>
        <p:spPr bwMode="auto">
          <a:xfrm>
            <a:off x="1081088" y="2578100"/>
            <a:ext cx="531812" cy="228600"/>
          </a:xfrm>
          <a:prstGeom prst="rightArrow">
            <a:avLst>
              <a:gd name="adj1" fmla="val 50000"/>
              <a:gd name="adj2" fmla="val 58160"/>
            </a:avLst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9868" name="Rectangle 12"/>
          <p:cNvSpPr>
            <a:spLocks noChangeArrowheads="1"/>
          </p:cNvSpPr>
          <p:nvPr/>
        </p:nvSpPr>
        <p:spPr bwMode="auto">
          <a:xfrm>
            <a:off x="1081088" y="1835150"/>
            <a:ext cx="150812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9869" name="Rectangle 13"/>
          <p:cNvSpPr>
            <a:spLocks noChangeArrowheads="1"/>
          </p:cNvSpPr>
          <p:nvPr/>
        </p:nvSpPr>
        <p:spPr bwMode="auto">
          <a:xfrm>
            <a:off x="6926263" y="1835150"/>
            <a:ext cx="150812" cy="835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9870" name="Oval 14"/>
          <p:cNvSpPr>
            <a:spLocks noChangeArrowheads="1"/>
          </p:cNvSpPr>
          <p:nvPr/>
        </p:nvSpPr>
        <p:spPr bwMode="auto">
          <a:xfrm>
            <a:off x="6242050" y="2517775"/>
            <a:ext cx="303213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9885" name="Oval 29"/>
          <p:cNvSpPr>
            <a:spLocks noChangeArrowheads="1"/>
          </p:cNvSpPr>
          <p:nvPr/>
        </p:nvSpPr>
        <p:spPr bwMode="auto">
          <a:xfrm>
            <a:off x="5330825" y="2517775"/>
            <a:ext cx="303213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9886" name="Oval 30"/>
          <p:cNvSpPr>
            <a:spLocks noChangeArrowheads="1"/>
          </p:cNvSpPr>
          <p:nvPr/>
        </p:nvSpPr>
        <p:spPr bwMode="auto">
          <a:xfrm>
            <a:off x="4421188" y="2517775"/>
            <a:ext cx="303212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9887" name="Oval 31"/>
          <p:cNvSpPr>
            <a:spLocks noChangeArrowheads="1"/>
          </p:cNvSpPr>
          <p:nvPr/>
        </p:nvSpPr>
        <p:spPr bwMode="auto">
          <a:xfrm>
            <a:off x="1689100" y="2517775"/>
            <a:ext cx="303213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9888" name="Oval 32"/>
          <p:cNvSpPr>
            <a:spLocks noChangeArrowheads="1"/>
          </p:cNvSpPr>
          <p:nvPr/>
        </p:nvSpPr>
        <p:spPr bwMode="auto">
          <a:xfrm>
            <a:off x="3509963" y="2517775"/>
            <a:ext cx="303212" cy="30321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0.1 0.00023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2498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0.00023 L 0.06789 0.00023 L 0.06789 -0.11204 L -0.57291 -0.11088 L -0.57204 -0.00093 L -0.49878 -0.00093 " pathEditMode="relative" ptsTypes="AAAAAA">
                                      <p:cBhvr>
                                        <p:cTn id="9" dur="500" fill="hold"/>
                                        <p:tgtEl>
                                          <p:spTgt spid="2498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0.1 0.00023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2498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0.1 0.00023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2498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0.1 0.00023 " pathEditMode="relative" rAng="0" ptsTypes="AA">
                                      <p:cBhvr>
                                        <p:cTn id="18" dur="500" fill="hold"/>
                                        <p:tgtEl>
                                          <p:spTgt spid="2498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9870" grpId="0" animBg="1"/>
      <p:bldP spid="249885" grpId="0" animBg="1"/>
      <p:bldP spid="249886" grpId="0" animBg="1"/>
      <p:bldP spid="249887" grpId="0" animBg="1"/>
      <p:bldP spid="249888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ChangeArrowheads="1"/>
          </p:cNvSpPr>
          <p:nvPr/>
        </p:nvSpPr>
        <p:spPr bwMode="auto">
          <a:xfrm>
            <a:off x="2074863" y="2593975"/>
            <a:ext cx="5010150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088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How many bubbles do we need?</a:t>
            </a:r>
          </a:p>
        </p:txBody>
      </p:sp>
      <p:sp>
        <p:nvSpPr>
          <p:cNvPr id="250884" name="Rectangle 4"/>
          <p:cNvSpPr>
            <a:spLocks noChangeArrowheads="1"/>
          </p:cNvSpPr>
          <p:nvPr/>
        </p:nvSpPr>
        <p:spPr bwMode="auto">
          <a:xfrm>
            <a:off x="1612900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0885" name="Rectangle 5"/>
          <p:cNvSpPr>
            <a:spLocks noChangeArrowheads="1"/>
          </p:cNvSpPr>
          <p:nvPr/>
        </p:nvSpPr>
        <p:spPr bwMode="auto">
          <a:xfrm>
            <a:off x="2524125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0886" name="Rectangle 6"/>
          <p:cNvSpPr>
            <a:spLocks noChangeArrowheads="1"/>
          </p:cNvSpPr>
          <p:nvPr/>
        </p:nvSpPr>
        <p:spPr bwMode="auto">
          <a:xfrm>
            <a:off x="3435350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0887" name="Rectangle 7"/>
          <p:cNvSpPr>
            <a:spLocks noChangeArrowheads="1"/>
          </p:cNvSpPr>
          <p:nvPr/>
        </p:nvSpPr>
        <p:spPr bwMode="auto">
          <a:xfrm>
            <a:off x="4346575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0888" name="Rectangle 8"/>
          <p:cNvSpPr>
            <a:spLocks noChangeArrowheads="1"/>
          </p:cNvSpPr>
          <p:nvPr/>
        </p:nvSpPr>
        <p:spPr bwMode="auto">
          <a:xfrm>
            <a:off x="5257800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0889" name="Rectangle 9"/>
          <p:cNvSpPr>
            <a:spLocks noChangeArrowheads="1"/>
          </p:cNvSpPr>
          <p:nvPr/>
        </p:nvSpPr>
        <p:spPr bwMode="auto">
          <a:xfrm>
            <a:off x="6169025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0890" name="Rectangle 10"/>
          <p:cNvSpPr>
            <a:spLocks noChangeArrowheads="1"/>
          </p:cNvSpPr>
          <p:nvPr/>
        </p:nvSpPr>
        <p:spPr bwMode="auto">
          <a:xfrm>
            <a:off x="1081088" y="1835150"/>
            <a:ext cx="5995987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0891" name="AutoShape 11"/>
          <p:cNvSpPr>
            <a:spLocks noChangeArrowheads="1"/>
          </p:cNvSpPr>
          <p:nvPr/>
        </p:nvSpPr>
        <p:spPr bwMode="auto">
          <a:xfrm>
            <a:off x="1081088" y="2578100"/>
            <a:ext cx="531812" cy="228600"/>
          </a:xfrm>
          <a:prstGeom prst="rightArrow">
            <a:avLst>
              <a:gd name="adj1" fmla="val 50000"/>
              <a:gd name="adj2" fmla="val 58160"/>
            </a:avLst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0892" name="Rectangle 12"/>
          <p:cNvSpPr>
            <a:spLocks noChangeArrowheads="1"/>
          </p:cNvSpPr>
          <p:nvPr/>
        </p:nvSpPr>
        <p:spPr bwMode="auto">
          <a:xfrm>
            <a:off x="1081088" y="1835150"/>
            <a:ext cx="150812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0893" name="Rectangle 13"/>
          <p:cNvSpPr>
            <a:spLocks noChangeArrowheads="1"/>
          </p:cNvSpPr>
          <p:nvPr/>
        </p:nvSpPr>
        <p:spPr bwMode="auto">
          <a:xfrm>
            <a:off x="6926263" y="1835150"/>
            <a:ext cx="150812" cy="835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0894" name="Oval 14"/>
          <p:cNvSpPr>
            <a:spLocks noChangeArrowheads="1"/>
          </p:cNvSpPr>
          <p:nvPr/>
        </p:nvSpPr>
        <p:spPr bwMode="auto">
          <a:xfrm>
            <a:off x="6242050" y="2517775"/>
            <a:ext cx="303213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0909" name="Oval 29"/>
          <p:cNvSpPr>
            <a:spLocks noChangeArrowheads="1"/>
          </p:cNvSpPr>
          <p:nvPr/>
        </p:nvSpPr>
        <p:spPr bwMode="auto">
          <a:xfrm>
            <a:off x="5330825" y="2517775"/>
            <a:ext cx="303213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0910" name="Oval 30"/>
          <p:cNvSpPr>
            <a:spLocks noChangeArrowheads="1"/>
          </p:cNvSpPr>
          <p:nvPr/>
        </p:nvSpPr>
        <p:spPr bwMode="auto">
          <a:xfrm>
            <a:off x="2598738" y="2517775"/>
            <a:ext cx="303212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0911" name="Oval 31"/>
          <p:cNvSpPr>
            <a:spLocks noChangeArrowheads="1"/>
          </p:cNvSpPr>
          <p:nvPr/>
        </p:nvSpPr>
        <p:spPr bwMode="auto">
          <a:xfrm>
            <a:off x="1689100" y="2517775"/>
            <a:ext cx="303213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0912" name="Oval 32"/>
          <p:cNvSpPr>
            <a:spLocks noChangeArrowheads="1"/>
          </p:cNvSpPr>
          <p:nvPr/>
        </p:nvSpPr>
        <p:spPr bwMode="auto">
          <a:xfrm>
            <a:off x="4421188" y="2517775"/>
            <a:ext cx="303212" cy="30321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0.1 0.00023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2509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0.1 0.00023 " pathEditMode="relative" rAng="0" ptsTypes="AA">
                                      <p:cBhvr>
                                        <p:cTn id="9" dur="500" fill="hold"/>
                                        <p:tgtEl>
                                          <p:spTgt spid="2509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0.00023 L 0.06789 0.00023 L 0.06789 -0.11204 L -0.57291 -0.11088 L -0.57204 -0.00093 L -0.49878 -0.00093 " pathEditMode="relative" ptsTypes="AAAAAA">
                                      <p:cBhvr>
                                        <p:cTn id="12" dur="500" fill="hold"/>
                                        <p:tgtEl>
                                          <p:spTgt spid="2508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0.1 0.00023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2509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0.1 0.00023 " pathEditMode="relative" rAng="0" ptsTypes="AA">
                                      <p:cBhvr>
                                        <p:cTn id="18" dur="500" fill="hold"/>
                                        <p:tgtEl>
                                          <p:spTgt spid="2509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0894" grpId="0" animBg="1"/>
      <p:bldP spid="250909" grpId="0" animBg="1"/>
      <p:bldP spid="250910" grpId="0" animBg="1"/>
      <p:bldP spid="250911" grpId="0" animBg="1"/>
      <p:bldP spid="250912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ChangeArrowheads="1"/>
          </p:cNvSpPr>
          <p:nvPr/>
        </p:nvSpPr>
        <p:spPr bwMode="auto">
          <a:xfrm>
            <a:off x="2074863" y="2593975"/>
            <a:ext cx="5010150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190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How many bubbles do we need?</a:t>
            </a:r>
          </a:p>
        </p:txBody>
      </p:sp>
      <p:sp>
        <p:nvSpPr>
          <p:cNvPr id="251908" name="Rectangle 4"/>
          <p:cNvSpPr>
            <a:spLocks noChangeArrowheads="1"/>
          </p:cNvSpPr>
          <p:nvPr/>
        </p:nvSpPr>
        <p:spPr bwMode="auto">
          <a:xfrm>
            <a:off x="1612900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1909" name="Rectangle 5"/>
          <p:cNvSpPr>
            <a:spLocks noChangeArrowheads="1"/>
          </p:cNvSpPr>
          <p:nvPr/>
        </p:nvSpPr>
        <p:spPr bwMode="auto">
          <a:xfrm>
            <a:off x="2524125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1910" name="Rectangle 6"/>
          <p:cNvSpPr>
            <a:spLocks noChangeArrowheads="1"/>
          </p:cNvSpPr>
          <p:nvPr/>
        </p:nvSpPr>
        <p:spPr bwMode="auto">
          <a:xfrm>
            <a:off x="3435350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1911" name="Rectangle 7"/>
          <p:cNvSpPr>
            <a:spLocks noChangeArrowheads="1"/>
          </p:cNvSpPr>
          <p:nvPr/>
        </p:nvSpPr>
        <p:spPr bwMode="auto">
          <a:xfrm>
            <a:off x="4346575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1912" name="Rectangle 8"/>
          <p:cNvSpPr>
            <a:spLocks noChangeArrowheads="1"/>
          </p:cNvSpPr>
          <p:nvPr/>
        </p:nvSpPr>
        <p:spPr bwMode="auto">
          <a:xfrm>
            <a:off x="5257800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1913" name="Rectangle 9"/>
          <p:cNvSpPr>
            <a:spLocks noChangeArrowheads="1"/>
          </p:cNvSpPr>
          <p:nvPr/>
        </p:nvSpPr>
        <p:spPr bwMode="auto">
          <a:xfrm>
            <a:off x="6169025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1914" name="Rectangle 10"/>
          <p:cNvSpPr>
            <a:spLocks noChangeArrowheads="1"/>
          </p:cNvSpPr>
          <p:nvPr/>
        </p:nvSpPr>
        <p:spPr bwMode="auto">
          <a:xfrm>
            <a:off x="1081088" y="1835150"/>
            <a:ext cx="5995987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1915" name="AutoShape 11"/>
          <p:cNvSpPr>
            <a:spLocks noChangeArrowheads="1"/>
          </p:cNvSpPr>
          <p:nvPr/>
        </p:nvSpPr>
        <p:spPr bwMode="auto">
          <a:xfrm>
            <a:off x="1081088" y="2578100"/>
            <a:ext cx="531812" cy="228600"/>
          </a:xfrm>
          <a:prstGeom prst="rightArrow">
            <a:avLst>
              <a:gd name="adj1" fmla="val 50000"/>
              <a:gd name="adj2" fmla="val 58160"/>
            </a:avLst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1916" name="Rectangle 12"/>
          <p:cNvSpPr>
            <a:spLocks noChangeArrowheads="1"/>
          </p:cNvSpPr>
          <p:nvPr/>
        </p:nvSpPr>
        <p:spPr bwMode="auto">
          <a:xfrm>
            <a:off x="1081088" y="1835150"/>
            <a:ext cx="150812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1917" name="Rectangle 13"/>
          <p:cNvSpPr>
            <a:spLocks noChangeArrowheads="1"/>
          </p:cNvSpPr>
          <p:nvPr/>
        </p:nvSpPr>
        <p:spPr bwMode="auto">
          <a:xfrm>
            <a:off x="6926263" y="1835150"/>
            <a:ext cx="150812" cy="835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1918" name="Oval 14"/>
          <p:cNvSpPr>
            <a:spLocks noChangeArrowheads="1"/>
          </p:cNvSpPr>
          <p:nvPr/>
        </p:nvSpPr>
        <p:spPr bwMode="auto">
          <a:xfrm>
            <a:off x="6242050" y="2517775"/>
            <a:ext cx="303213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1933" name="Oval 29"/>
          <p:cNvSpPr>
            <a:spLocks noChangeArrowheads="1"/>
          </p:cNvSpPr>
          <p:nvPr/>
        </p:nvSpPr>
        <p:spPr bwMode="auto">
          <a:xfrm>
            <a:off x="3509963" y="2517775"/>
            <a:ext cx="303212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1934" name="Oval 30"/>
          <p:cNvSpPr>
            <a:spLocks noChangeArrowheads="1"/>
          </p:cNvSpPr>
          <p:nvPr/>
        </p:nvSpPr>
        <p:spPr bwMode="auto">
          <a:xfrm>
            <a:off x="2598738" y="2517775"/>
            <a:ext cx="303212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1935" name="Oval 31"/>
          <p:cNvSpPr>
            <a:spLocks noChangeArrowheads="1"/>
          </p:cNvSpPr>
          <p:nvPr/>
        </p:nvSpPr>
        <p:spPr bwMode="auto">
          <a:xfrm>
            <a:off x="1689100" y="2517775"/>
            <a:ext cx="303213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1936" name="Oval 32"/>
          <p:cNvSpPr>
            <a:spLocks noChangeArrowheads="1"/>
          </p:cNvSpPr>
          <p:nvPr/>
        </p:nvSpPr>
        <p:spPr bwMode="auto">
          <a:xfrm>
            <a:off x="5330825" y="2517775"/>
            <a:ext cx="303213" cy="30321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0.1 0.00023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2519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0.1 0.00023 " pathEditMode="relative" rAng="0" ptsTypes="AA">
                                      <p:cBhvr>
                                        <p:cTn id="9" dur="500" fill="hold"/>
                                        <p:tgtEl>
                                          <p:spTgt spid="2519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0.1 0.00023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2519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0.00023 L 0.06789 0.00023 L 0.06789 -0.11204 L -0.57291 -0.11088 L -0.57204 -0.00093 L -0.49878 -0.00093 " pathEditMode="relative" ptsTypes="AAAAAA">
                                      <p:cBhvr>
                                        <p:cTn id="15" dur="500" fill="hold"/>
                                        <p:tgtEl>
                                          <p:spTgt spid="2519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0.1 0.00023 " pathEditMode="relative" rAng="0" ptsTypes="AA">
                                      <p:cBhvr>
                                        <p:cTn id="18" dur="500" fill="hold"/>
                                        <p:tgtEl>
                                          <p:spTgt spid="2519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918" grpId="0" animBg="1"/>
      <p:bldP spid="251933" grpId="0" animBg="1"/>
      <p:bldP spid="251934" grpId="0" animBg="1"/>
      <p:bldP spid="251935" grpId="0" animBg="1"/>
      <p:bldP spid="251936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ChangeArrowheads="1"/>
          </p:cNvSpPr>
          <p:nvPr/>
        </p:nvSpPr>
        <p:spPr bwMode="auto">
          <a:xfrm>
            <a:off x="2074863" y="2593975"/>
            <a:ext cx="5010150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How many bubbles do we need?</a:t>
            </a:r>
          </a:p>
        </p:txBody>
      </p:sp>
      <p:sp>
        <p:nvSpPr>
          <p:cNvPr id="260100" name="Rectangle 4"/>
          <p:cNvSpPr>
            <a:spLocks noChangeArrowheads="1"/>
          </p:cNvSpPr>
          <p:nvPr/>
        </p:nvSpPr>
        <p:spPr bwMode="auto">
          <a:xfrm>
            <a:off x="1612900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0101" name="Rectangle 5"/>
          <p:cNvSpPr>
            <a:spLocks noChangeArrowheads="1"/>
          </p:cNvSpPr>
          <p:nvPr/>
        </p:nvSpPr>
        <p:spPr bwMode="auto">
          <a:xfrm>
            <a:off x="2524125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0102" name="Rectangle 6"/>
          <p:cNvSpPr>
            <a:spLocks noChangeArrowheads="1"/>
          </p:cNvSpPr>
          <p:nvPr/>
        </p:nvSpPr>
        <p:spPr bwMode="auto">
          <a:xfrm>
            <a:off x="3435350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0103" name="Rectangle 7"/>
          <p:cNvSpPr>
            <a:spLocks noChangeArrowheads="1"/>
          </p:cNvSpPr>
          <p:nvPr/>
        </p:nvSpPr>
        <p:spPr bwMode="auto">
          <a:xfrm>
            <a:off x="4346575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0104" name="Rectangle 8"/>
          <p:cNvSpPr>
            <a:spLocks noChangeArrowheads="1"/>
          </p:cNvSpPr>
          <p:nvPr/>
        </p:nvSpPr>
        <p:spPr bwMode="auto">
          <a:xfrm>
            <a:off x="5257800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0105" name="Rectangle 9"/>
          <p:cNvSpPr>
            <a:spLocks noChangeArrowheads="1"/>
          </p:cNvSpPr>
          <p:nvPr/>
        </p:nvSpPr>
        <p:spPr bwMode="auto">
          <a:xfrm>
            <a:off x="6169025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0106" name="Rectangle 10"/>
          <p:cNvSpPr>
            <a:spLocks noChangeArrowheads="1"/>
          </p:cNvSpPr>
          <p:nvPr/>
        </p:nvSpPr>
        <p:spPr bwMode="auto">
          <a:xfrm>
            <a:off x="1081088" y="1835150"/>
            <a:ext cx="5995987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0107" name="AutoShape 11"/>
          <p:cNvSpPr>
            <a:spLocks noChangeArrowheads="1"/>
          </p:cNvSpPr>
          <p:nvPr/>
        </p:nvSpPr>
        <p:spPr bwMode="auto">
          <a:xfrm>
            <a:off x="1081088" y="2578100"/>
            <a:ext cx="531812" cy="228600"/>
          </a:xfrm>
          <a:prstGeom prst="rightArrow">
            <a:avLst>
              <a:gd name="adj1" fmla="val 50000"/>
              <a:gd name="adj2" fmla="val 58160"/>
            </a:avLst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0108" name="Rectangle 12"/>
          <p:cNvSpPr>
            <a:spLocks noChangeArrowheads="1"/>
          </p:cNvSpPr>
          <p:nvPr/>
        </p:nvSpPr>
        <p:spPr bwMode="auto">
          <a:xfrm>
            <a:off x="1081088" y="1835150"/>
            <a:ext cx="150812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0109" name="Rectangle 13"/>
          <p:cNvSpPr>
            <a:spLocks noChangeArrowheads="1"/>
          </p:cNvSpPr>
          <p:nvPr/>
        </p:nvSpPr>
        <p:spPr bwMode="auto">
          <a:xfrm>
            <a:off x="6926263" y="1835150"/>
            <a:ext cx="150812" cy="835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0110" name="Oval 14"/>
          <p:cNvSpPr>
            <a:spLocks noChangeArrowheads="1"/>
          </p:cNvSpPr>
          <p:nvPr/>
        </p:nvSpPr>
        <p:spPr bwMode="auto">
          <a:xfrm>
            <a:off x="6242050" y="2517775"/>
            <a:ext cx="303213" cy="30321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0111" name="Oval 15"/>
          <p:cNvSpPr>
            <a:spLocks noChangeArrowheads="1"/>
          </p:cNvSpPr>
          <p:nvPr/>
        </p:nvSpPr>
        <p:spPr bwMode="auto">
          <a:xfrm>
            <a:off x="3509963" y="2517775"/>
            <a:ext cx="303212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0112" name="Oval 16"/>
          <p:cNvSpPr>
            <a:spLocks noChangeArrowheads="1"/>
          </p:cNvSpPr>
          <p:nvPr/>
        </p:nvSpPr>
        <p:spPr bwMode="auto">
          <a:xfrm>
            <a:off x="2598738" y="2517775"/>
            <a:ext cx="303212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0113" name="Oval 17"/>
          <p:cNvSpPr>
            <a:spLocks noChangeArrowheads="1"/>
          </p:cNvSpPr>
          <p:nvPr/>
        </p:nvSpPr>
        <p:spPr bwMode="auto">
          <a:xfrm>
            <a:off x="1689100" y="2517775"/>
            <a:ext cx="303213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0114" name="Oval 18"/>
          <p:cNvSpPr>
            <a:spLocks noChangeArrowheads="1"/>
          </p:cNvSpPr>
          <p:nvPr/>
        </p:nvSpPr>
        <p:spPr bwMode="auto">
          <a:xfrm>
            <a:off x="4419600" y="2517775"/>
            <a:ext cx="303213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0115" name="Text Box 19"/>
          <p:cNvSpPr txBox="1">
            <a:spLocks noChangeArrowheads="1"/>
          </p:cNvSpPr>
          <p:nvPr/>
        </p:nvSpPr>
        <p:spPr bwMode="auto">
          <a:xfrm>
            <a:off x="3205163" y="3201988"/>
            <a:ext cx="19319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i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O(n</a:t>
            </a:r>
            <a:r>
              <a:rPr lang="en-US" sz="2800" i="1" baseline="300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2</a:t>
            </a:r>
            <a:r>
              <a:rPr lang="en-US" sz="2800" i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) cycles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0.1 0.00023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260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0.1 0.00023 " pathEditMode="relative" rAng="0" ptsTypes="AA">
                                      <p:cBhvr>
                                        <p:cTn id="9" dur="500" fill="hold"/>
                                        <p:tgtEl>
                                          <p:spTgt spid="260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0.1 0.00023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260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0.1 0.00023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2601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0.00023 L 0.06789 0.00023 L 0.06789 -0.11204 L -0.57291 -0.11088 L -0.57204 -0.00093 L -0.49878 -0.00093 " pathEditMode="relative" ptsTypes="AAAAAA">
                                      <p:cBhvr>
                                        <p:cTn id="18" dur="500" fill="hold"/>
                                        <p:tgtEl>
                                          <p:spTgt spid="260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0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0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0110" grpId="0" animBg="1"/>
      <p:bldP spid="260111" grpId="0" animBg="1"/>
      <p:bldP spid="260112" grpId="0" animBg="1"/>
      <p:bldP spid="260113" grpId="0" animBg="1"/>
      <p:bldP spid="260114" grpId="0" animBg="1"/>
      <p:bldP spid="260115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ChangeArrowheads="1"/>
          </p:cNvSpPr>
          <p:nvPr/>
        </p:nvSpPr>
        <p:spPr bwMode="auto">
          <a:xfrm>
            <a:off x="2074863" y="2593975"/>
            <a:ext cx="5010150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293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How many bubbles do we need?</a:t>
            </a:r>
          </a:p>
        </p:txBody>
      </p:sp>
      <p:sp>
        <p:nvSpPr>
          <p:cNvPr id="252932" name="Rectangle 4"/>
          <p:cNvSpPr>
            <a:spLocks noChangeArrowheads="1"/>
          </p:cNvSpPr>
          <p:nvPr/>
        </p:nvSpPr>
        <p:spPr bwMode="auto">
          <a:xfrm>
            <a:off x="1612900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2933" name="Rectangle 5"/>
          <p:cNvSpPr>
            <a:spLocks noChangeArrowheads="1"/>
          </p:cNvSpPr>
          <p:nvPr/>
        </p:nvSpPr>
        <p:spPr bwMode="auto">
          <a:xfrm>
            <a:off x="2524125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2934" name="Rectangle 6"/>
          <p:cNvSpPr>
            <a:spLocks noChangeArrowheads="1"/>
          </p:cNvSpPr>
          <p:nvPr/>
        </p:nvSpPr>
        <p:spPr bwMode="auto">
          <a:xfrm>
            <a:off x="3435350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2935" name="Rectangle 7"/>
          <p:cNvSpPr>
            <a:spLocks noChangeArrowheads="1"/>
          </p:cNvSpPr>
          <p:nvPr/>
        </p:nvSpPr>
        <p:spPr bwMode="auto">
          <a:xfrm>
            <a:off x="4346575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2936" name="Rectangle 8"/>
          <p:cNvSpPr>
            <a:spLocks noChangeArrowheads="1"/>
          </p:cNvSpPr>
          <p:nvPr/>
        </p:nvSpPr>
        <p:spPr bwMode="auto">
          <a:xfrm>
            <a:off x="5257800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2937" name="Rectangle 9"/>
          <p:cNvSpPr>
            <a:spLocks noChangeArrowheads="1"/>
          </p:cNvSpPr>
          <p:nvPr/>
        </p:nvSpPr>
        <p:spPr bwMode="auto">
          <a:xfrm>
            <a:off x="6169025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2938" name="Rectangle 10"/>
          <p:cNvSpPr>
            <a:spLocks noChangeArrowheads="1"/>
          </p:cNvSpPr>
          <p:nvPr/>
        </p:nvSpPr>
        <p:spPr bwMode="auto">
          <a:xfrm>
            <a:off x="1081088" y="1835150"/>
            <a:ext cx="5995987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2939" name="AutoShape 11"/>
          <p:cNvSpPr>
            <a:spLocks noChangeArrowheads="1"/>
          </p:cNvSpPr>
          <p:nvPr/>
        </p:nvSpPr>
        <p:spPr bwMode="auto">
          <a:xfrm>
            <a:off x="1081088" y="2578100"/>
            <a:ext cx="531812" cy="228600"/>
          </a:xfrm>
          <a:prstGeom prst="rightArrow">
            <a:avLst>
              <a:gd name="adj1" fmla="val 50000"/>
              <a:gd name="adj2" fmla="val 58160"/>
            </a:avLst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2940" name="Rectangle 12"/>
          <p:cNvSpPr>
            <a:spLocks noChangeArrowheads="1"/>
          </p:cNvSpPr>
          <p:nvPr/>
        </p:nvSpPr>
        <p:spPr bwMode="auto">
          <a:xfrm>
            <a:off x="1081088" y="1835150"/>
            <a:ext cx="150812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2941" name="Rectangle 13"/>
          <p:cNvSpPr>
            <a:spLocks noChangeArrowheads="1"/>
          </p:cNvSpPr>
          <p:nvPr/>
        </p:nvSpPr>
        <p:spPr bwMode="auto">
          <a:xfrm>
            <a:off x="6926263" y="1835150"/>
            <a:ext cx="150812" cy="835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2942" name="Oval 14"/>
          <p:cNvSpPr>
            <a:spLocks noChangeArrowheads="1"/>
          </p:cNvSpPr>
          <p:nvPr/>
        </p:nvSpPr>
        <p:spPr bwMode="auto">
          <a:xfrm>
            <a:off x="4419600" y="2517775"/>
            <a:ext cx="303213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2943" name="Rectangle 15"/>
          <p:cNvSpPr>
            <a:spLocks noChangeArrowheads="1"/>
          </p:cNvSpPr>
          <p:nvPr/>
        </p:nvSpPr>
        <p:spPr bwMode="auto">
          <a:xfrm>
            <a:off x="2074863" y="5022850"/>
            <a:ext cx="5010150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2944" name="Rectangle 16"/>
          <p:cNvSpPr>
            <a:spLocks noChangeArrowheads="1"/>
          </p:cNvSpPr>
          <p:nvPr/>
        </p:nvSpPr>
        <p:spPr bwMode="auto">
          <a:xfrm>
            <a:off x="1612900" y="4643438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2946" name="Rectangle 18"/>
          <p:cNvSpPr>
            <a:spLocks noChangeArrowheads="1"/>
          </p:cNvSpPr>
          <p:nvPr/>
        </p:nvSpPr>
        <p:spPr bwMode="auto">
          <a:xfrm>
            <a:off x="2524125" y="4643438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2947" name="Rectangle 19"/>
          <p:cNvSpPr>
            <a:spLocks noChangeArrowheads="1"/>
          </p:cNvSpPr>
          <p:nvPr/>
        </p:nvSpPr>
        <p:spPr bwMode="auto">
          <a:xfrm>
            <a:off x="3435350" y="4643438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2948" name="Rectangle 20"/>
          <p:cNvSpPr>
            <a:spLocks noChangeArrowheads="1"/>
          </p:cNvSpPr>
          <p:nvPr/>
        </p:nvSpPr>
        <p:spPr bwMode="auto">
          <a:xfrm>
            <a:off x="4346575" y="4643438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2949" name="Rectangle 21"/>
          <p:cNvSpPr>
            <a:spLocks noChangeArrowheads="1"/>
          </p:cNvSpPr>
          <p:nvPr/>
        </p:nvSpPr>
        <p:spPr bwMode="auto">
          <a:xfrm>
            <a:off x="5257800" y="4643438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2950" name="Rectangle 22"/>
          <p:cNvSpPr>
            <a:spLocks noChangeArrowheads="1"/>
          </p:cNvSpPr>
          <p:nvPr/>
        </p:nvSpPr>
        <p:spPr bwMode="auto">
          <a:xfrm>
            <a:off x="6169025" y="4643438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2951" name="Rectangle 23"/>
          <p:cNvSpPr>
            <a:spLocks noChangeArrowheads="1"/>
          </p:cNvSpPr>
          <p:nvPr/>
        </p:nvSpPr>
        <p:spPr bwMode="auto">
          <a:xfrm>
            <a:off x="1081088" y="4264025"/>
            <a:ext cx="5995987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2952" name="AutoShape 24"/>
          <p:cNvSpPr>
            <a:spLocks noChangeArrowheads="1"/>
          </p:cNvSpPr>
          <p:nvPr/>
        </p:nvSpPr>
        <p:spPr bwMode="auto">
          <a:xfrm>
            <a:off x="1081088" y="5006975"/>
            <a:ext cx="531812" cy="228600"/>
          </a:xfrm>
          <a:prstGeom prst="rightArrow">
            <a:avLst>
              <a:gd name="adj1" fmla="val 50000"/>
              <a:gd name="adj2" fmla="val 58160"/>
            </a:avLst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2953" name="Rectangle 25"/>
          <p:cNvSpPr>
            <a:spLocks noChangeArrowheads="1"/>
          </p:cNvSpPr>
          <p:nvPr/>
        </p:nvSpPr>
        <p:spPr bwMode="auto">
          <a:xfrm>
            <a:off x="1081088" y="4264025"/>
            <a:ext cx="150812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2954" name="Rectangle 26"/>
          <p:cNvSpPr>
            <a:spLocks noChangeArrowheads="1"/>
          </p:cNvSpPr>
          <p:nvPr/>
        </p:nvSpPr>
        <p:spPr bwMode="auto">
          <a:xfrm>
            <a:off x="6926263" y="4264025"/>
            <a:ext cx="150812" cy="835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2957" name="Oval 29"/>
          <p:cNvSpPr>
            <a:spLocks noChangeArrowheads="1"/>
          </p:cNvSpPr>
          <p:nvPr/>
        </p:nvSpPr>
        <p:spPr bwMode="auto">
          <a:xfrm>
            <a:off x="3509963" y="2517775"/>
            <a:ext cx="303212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2958" name="Oval 30"/>
          <p:cNvSpPr>
            <a:spLocks noChangeArrowheads="1"/>
          </p:cNvSpPr>
          <p:nvPr/>
        </p:nvSpPr>
        <p:spPr bwMode="auto">
          <a:xfrm>
            <a:off x="2598738" y="2517775"/>
            <a:ext cx="303212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2959" name="Oval 31"/>
          <p:cNvSpPr>
            <a:spLocks noChangeArrowheads="1"/>
          </p:cNvSpPr>
          <p:nvPr/>
        </p:nvSpPr>
        <p:spPr bwMode="auto">
          <a:xfrm>
            <a:off x="5330825" y="2517775"/>
            <a:ext cx="303213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2960" name="Oval 32"/>
          <p:cNvSpPr>
            <a:spLocks noChangeArrowheads="1"/>
          </p:cNvSpPr>
          <p:nvPr/>
        </p:nvSpPr>
        <p:spPr bwMode="auto">
          <a:xfrm>
            <a:off x="1689100" y="2517775"/>
            <a:ext cx="303213" cy="30321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2961" name="Oval 33"/>
          <p:cNvSpPr>
            <a:spLocks noChangeArrowheads="1"/>
          </p:cNvSpPr>
          <p:nvPr/>
        </p:nvSpPr>
        <p:spPr bwMode="auto">
          <a:xfrm>
            <a:off x="5330825" y="4946650"/>
            <a:ext cx="303213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2963" name="Oval 35"/>
          <p:cNvSpPr>
            <a:spLocks noChangeArrowheads="1"/>
          </p:cNvSpPr>
          <p:nvPr/>
        </p:nvSpPr>
        <p:spPr bwMode="auto">
          <a:xfrm>
            <a:off x="3509963" y="4946650"/>
            <a:ext cx="303212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2964" name="Oval 36"/>
          <p:cNvSpPr>
            <a:spLocks noChangeArrowheads="1"/>
          </p:cNvSpPr>
          <p:nvPr/>
        </p:nvSpPr>
        <p:spPr bwMode="auto">
          <a:xfrm>
            <a:off x="1689100" y="4946650"/>
            <a:ext cx="303213" cy="30321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2967" name="Text Box 39"/>
          <p:cNvSpPr txBox="1">
            <a:spLocks noChangeArrowheads="1"/>
          </p:cNvSpPr>
          <p:nvPr/>
        </p:nvSpPr>
        <p:spPr bwMode="auto">
          <a:xfrm>
            <a:off x="3205163" y="3201988"/>
            <a:ext cx="19319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i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O(n</a:t>
            </a:r>
            <a:r>
              <a:rPr lang="en-US" sz="2800" i="1" baseline="300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2</a:t>
            </a:r>
            <a:r>
              <a:rPr lang="en-US" sz="2800" i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) cycles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salvador-dali-the-persistence-of-time-memory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0" y="14790"/>
            <a:ext cx="9144000" cy="6857485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How many bubbles do we need?</a:t>
            </a:r>
          </a:p>
        </p:txBody>
      </p:sp>
      <p:sp>
        <p:nvSpPr>
          <p:cNvPr id="259087" name="Rectangle 15"/>
          <p:cNvSpPr>
            <a:spLocks noChangeArrowheads="1"/>
          </p:cNvSpPr>
          <p:nvPr/>
        </p:nvSpPr>
        <p:spPr bwMode="auto">
          <a:xfrm>
            <a:off x="2074863" y="5022850"/>
            <a:ext cx="5010150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9088" name="Rectangle 16"/>
          <p:cNvSpPr>
            <a:spLocks noChangeArrowheads="1"/>
          </p:cNvSpPr>
          <p:nvPr/>
        </p:nvSpPr>
        <p:spPr bwMode="auto">
          <a:xfrm>
            <a:off x="1612900" y="4643438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9089" name="Rectangle 17"/>
          <p:cNvSpPr>
            <a:spLocks noChangeArrowheads="1"/>
          </p:cNvSpPr>
          <p:nvPr/>
        </p:nvSpPr>
        <p:spPr bwMode="auto">
          <a:xfrm>
            <a:off x="2524125" y="4643438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9090" name="Rectangle 18"/>
          <p:cNvSpPr>
            <a:spLocks noChangeArrowheads="1"/>
          </p:cNvSpPr>
          <p:nvPr/>
        </p:nvSpPr>
        <p:spPr bwMode="auto">
          <a:xfrm>
            <a:off x="3435350" y="4643438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9091" name="Rectangle 19"/>
          <p:cNvSpPr>
            <a:spLocks noChangeArrowheads="1"/>
          </p:cNvSpPr>
          <p:nvPr/>
        </p:nvSpPr>
        <p:spPr bwMode="auto">
          <a:xfrm>
            <a:off x="4346575" y="4643438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9092" name="Rectangle 20"/>
          <p:cNvSpPr>
            <a:spLocks noChangeArrowheads="1"/>
          </p:cNvSpPr>
          <p:nvPr/>
        </p:nvSpPr>
        <p:spPr bwMode="auto">
          <a:xfrm>
            <a:off x="5257800" y="4643438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9093" name="Rectangle 21"/>
          <p:cNvSpPr>
            <a:spLocks noChangeArrowheads="1"/>
          </p:cNvSpPr>
          <p:nvPr/>
        </p:nvSpPr>
        <p:spPr bwMode="auto">
          <a:xfrm>
            <a:off x="6169025" y="4643438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9094" name="Rectangle 22"/>
          <p:cNvSpPr>
            <a:spLocks noChangeArrowheads="1"/>
          </p:cNvSpPr>
          <p:nvPr/>
        </p:nvSpPr>
        <p:spPr bwMode="auto">
          <a:xfrm>
            <a:off x="1081088" y="4264025"/>
            <a:ext cx="5995987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9095" name="AutoShape 23"/>
          <p:cNvSpPr>
            <a:spLocks noChangeArrowheads="1"/>
          </p:cNvSpPr>
          <p:nvPr/>
        </p:nvSpPr>
        <p:spPr bwMode="auto">
          <a:xfrm>
            <a:off x="1081088" y="5006975"/>
            <a:ext cx="531812" cy="228600"/>
          </a:xfrm>
          <a:prstGeom prst="rightArrow">
            <a:avLst>
              <a:gd name="adj1" fmla="val 50000"/>
              <a:gd name="adj2" fmla="val 58160"/>
            </a:avLst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9096" name="Rectangle 24"/>
          <p:cNvSpPr>
            <a:spLocks noChangeArrowheads="1"/>
          </p:cNvSpPr>
          <p:nvPr/>
        </p:nvSpPr>
        <p:spPr bwMode="auto">
          <a:xfrm>
            <a:off x="1081088" y="4264025"/>
            <a:ext cx="150812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9097" name="Rectangle 25"/>
          <p:cNvSpPr>
            <a:spLocks noChangeArrowheads="1"/>
          </p:cNvSpPr>
          <p:nvPr/>
        </p:nvSpPr>
        <p:spPr bwMode="auto">
          <a:xfrm>
            <a:off x="6926263" y="4264025"/>
            <a:ext cx="150812" cy="835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9102" name="Oval 30"/>
          <p:cNvSpPr>
            <a:spLocks noChangeArrowheads="1"/>
          </p:cNvSpPr>
          <p:nvPr/>
        </p:nvSpPr>
        <p:spPr bwMode="auto">
          <a:xfrm>
            <a:off x="5330825" y="4946650"/>
            <a:ext cx="303213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9103" name="Oval 31"/>
          <p:cNvSpPr>
            <a:spLocks noChangeArrowheads="1"/>
          </p:cNvSpPr>
          <p:nvPr/>
        </p:nvSpPr>
        <p:spPr bwMode="auto">
          <a:xfrm>
            <a:off x="3509963" y="4946650"/>
            <a:ext cx="303212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9104" name="Oval 32"/>
          <p:cNvSpPr>
            <a:spLocks noChangeArrowheads="1"/>
          </p:cNvSpPr>
          <p:nvPr/>
        </p:nvSpPr>
        <p:spPr bwMode="auto">
          <a:xfrm>
            <a:off x="1689100" y="4946650"/>
            <a:ext cx="303213" cy="30321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9106" name="Text Box 34"/>
          <p:cNvSpPr txBox="1">
            <a:spLocks noChangeArrowheads="1"/>
          </p:cNvSpPr>
          <p:nvPr/>
        </p:nvSpPr>
        <p:spPr bwMode="auto">
          <a:xfrm>
            <a:off x="3205163" y="3201988"/>
            <a:ext cx="19319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i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O(n</a:t>
            </a:r>
            <a:r>
              <a:rPr lang="en-US" sz="2800" i="1" baseline="300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2</a:t>
            </a:r>
            <a:r>
              <a:rPr lang="en-US" sz="2800" i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) cycles</a:t>
            </a:r>
          </a:p>
        </p:txBody>
      </p:sp>
      <p:sp>
        <p:nvSpPr>
          <p:cNvPr id="259107" name="Rectangle 35"/>
          <p:cNvSpPr>
            <a:spLocks noChangeArrowheads="1"/>
          </p:cNvSpPr>
          <p:nvPr/>
        </p:nvSpPr>
        <p:spPr bwMode="auto">
          <a:xfrm>
            <a:off x="2074863" y="2593975"/>
            <a:ext cx="5010150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9108" name="Rectangle 36"/>
          <p:cNvSpPr>
            <a:spLocks noChangeArrowheads="1"/>
          </p:cNvSpPr>
          <p:nvPr/>
        </p:nvSpPr>
        <p:spPr bwMode="auto">
          <a:xfrm>
            <a:off x="1612900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9109" name="Rectangle 37"/>
          <p:cNvSpPr>
            <a:spLocks noChangeArrowheads="1"/>
          </p:cNvSpPr>
          <p:nvPr/>
        </p:nvSpPr>
        <p:spPr bwMode="auto">
          <a:xfrm>
            <a:off x="2524125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9110" name="Rectangle 38"/>
          <p:cNvSpPr>
            <a:spLocks noChangeArrowheads="1"/>
          </p:cNvSpPr>
          <p:nvPr/>
        </p:nvSpPr>
        <p:spPr bwMode="auto">
          <a:xfrm>
            <a:off x="3435350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9111" name="Rectangle 39"/>
          <p:cNvSpPr>
            <a:spLocks noChangeArrowheads="1"/>
          </p:cNvSpPr>
          <p:nvPr/>
        </p:nvSpPr>
        <p:spPr bwMode="auto">
          <a:xfrm>
            <a:off x="4346575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9112" name="Rectangle 40"/>
          <p:cNvSpPr>
            <a:spLocks noChangeArrowheads="1"/>
          </p:cNvSpPr>
          <p:nvPr/>
        </p:nvSpPr>
        <p:spPr bwMode="auto">
          <a:xfrm>
            <a:off x="5257800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9113" name="Rectangle 41"/>
          <p:cNvSpPr>
            <a:spLocks noChangeArrowheads="1"/>
          </p:cNvSpPr>
          <p:nvPr/>
        </p:nvSpPr>
        <p:spPr bwMode="auto">
          <a:xfrm>
            <a:off x="6169025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9114" name="Rectangle 42"/>
          <p:cNvSpPr>
            <a:spLocks noChangeArrowheads="1"/>
          </p:cNvSpPr>
          <p:nvPr/>
        </p:nvSpPr>
        <p:spPr bwMode="auto">
          <a:xfrm>
            <a:off x="1081088" y="1835150"/>
            <a:ext cx="5995987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9115" name="AutoShape 43"/>
          <p:cNvSpPr>
            <a:spLocks noChangeArrowheads="1"/>
          </p:cNvSpPr>
          <p:nvPr/>
        </p:nvSpPr>
        <p:spPr bwMode="auto">
          <a:xfrm>
            <a:off x="1081088" y="2578100"/>
            <a:ext cx="531812" cy="228600"/>
          </a:xfrm>
          <a:prstGeom prst="rightArrow">
            <a:avLst>
              <a:gd name="adj1" fmla="val 50000"/>
              <a:gd name="adj2" fmla="val 58160"/>
            </a:avLst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9116" name="Rectangle 44"/>
          <p:cNvSpPr>
            <a:spLocks noChangeArrowheads="1"/>
          </p:cNvSpPr>
          <p:nvPr/>
        </p:nvSpPr>
        <p:spPr bwMode="auto">
          <a:xfrm>
            <a:off x="1081088" y="1835150"/>
            <a:ext cx="150812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9117" name="Rectangle 45"/>
          <p:cNvSpPr>
            <a:spLocks noChangeArrowheads="1"/>
          </p:cNvSpPr>
          <p:nvPr/>
        </p:nvSpPr>
        <p:spPr bwMode="auto">
          <a:xfrm>
            <a:off x="6926263" y="1835150"/>
            <a:ext cx="150812" cy="835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9118" name="Oval 46"/>
          <p:cNvSpPr>
            <a:spLocks noChangeArrowheads="1"/>
          </p:cNvSpPr>
          <p:nvPr/>
        </p:nvSpPr>
        <p:spPr bwMode="auto">
          <a:xfrm>
            <a:off x="4419600" y="2517775"/>
            <a:ext cx="303213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9119" name="Oval 47"/>
          <p:cNvSpPr>
            <a:spLocks noChangeArrowheads="1"/>
          </p:cNvSpPr>
          <p:nvPr/>
        </p:nvSpPr>
        <p:spPr bwMode="auto">
          <a:xfrm>
            <a:off x="3509963" y="2517775"/>
            <a:ext cx="303212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9120" name="Oval 48"/>
          <p:cNvSpPr>
            <a:spLocks noChangeArrowheads="1"/>
          </p:cNvSpPr>
          <p:nvPr/>
        </p:nvSpPr>
        <p:spPr bwMode="auto">
          <a:xfrm>
            <a:off x="2598738" y="2517775"/>
            <a:ext cx="303212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9121" name="Oval 49"/>
          <p:cNvSpPr>
            <a:spLocks noChangeArrowheads="1"/>
          </p:cNvSpPr>
          <p:nvPr/>
        </p:nvSpPr>
        <p:spPr bwMode="auto">
          <a:xfrm>
            <a:off x="5330825" y="2517775"/>
            <a:ext cx="303213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9122" name="Oval 50"/>
          <p:cNvSpPr>
            <a:spLocks noChangeArrowheads="1"/>
          </p:cNvSpPr>
          <p:nvPr/>
        </p:nvSpPr>
        <p:spPr bwMode="auto">
          <a:xfrm>
            <a:off x="1689100" y="2517775"/>
            <a:ext cx="303213" cy="30321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0.1 0.00023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259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0.1 0.00023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259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0.1 0.00023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259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9102" grpId="0" animBg="1"/>
      <p:bldP spid="259103" grpId="0" animBg="1"/>
      <p:bldP spid="259104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How many bubbles do we need?</a:t>
            </a:r>
          </a:p>
        </p:txBody>
      </p:sp>
      <p:sp>
        <p:nvSpPr>
          <p:cNvPr id="253967" name="Rectangle 15"/>
          <p:cNvSpPr>
            <a:spLocks noChangeArrowheads="1"/>
          </p:cNvSpPr>
          <p:nvPr/>
        </p:nvSpPr>
        <p:spPr bwMode="auto">
          <a:xfrm>
            <a:off x="2074863" y="5022850"/>
            <a:ext cx="5010150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3968" name="Rectangle 16"/>
          <p:cNvSpPr>
            <a:spLocks noChangeArrowheads="1"/>
          </p:cNvSpPr>
          <p:nvPr/>
        </p:nvSpPr>
        <p:spPr bwMode="auto">
          <a:xfrm>
            <a:off x="1612900" y="4643438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3969" name="Rectangle 17"/>
          <p:cNvSpPr>
            <a:spLocks noChangeArrowheads="1"/>
          </p:cNvSpPr>
          <p:nvPr/>
        </p:nvSpPr>
        <p:spPr bwMode="auto">
          <a:xfrm>
            <a:off x="2524125" y="4643438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3970" name="Rectangle 18"/>
          <p:cNvSpPr>
            <a:spLocks noChangeArrowheads="1"/>
          </p:cNvSpPr>
          <p:nvPr/>
        </p:nvSpPr>
        <p:spPr bwMode="auto">
          <a:xfrm>
            <a:off x="3435350" y="4643438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3971" name="Rectangle 19"/>
          <p:cNvSpPr>
            <a:spLocks noChangeArrowheads="1"/>
          </p:cNvSpPr>
          <p:nvPr/>
        </p:nvSpPr>
        <p:spPr bwMode="auto">
          <a:xfrm>
            <a:off x="4346575" y="4643438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3972" name="Rectangle 20"/>
          <p:cNvSpPr>
            <a:spLocks noChangeArrowheads="1"/>
          </p:cNvSpPr>
          <p:nvPr/>
        </p:nvSpPr>
        <p:spPr bwMode="auto">
          <a:xfrm>
            <a:off x="5257800" y="4643438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3973" name="Rectangle 21"/>
          <p:cNvSpPr>
            <a:spLocks noChangeArrowheads="1"/>
          </p:cNvSpPr>
          <p:nvPr/>
        </p:nvSpPr>
        <p:spPr bwMode="auto">
          <a:xfrm>
            <a:off x="6169025" y="4643438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3974" name="Rectangle 22"/>
          <p:cNvSpPr>
            <a:spLocks noChangeArrowheads="1"/>
          </p:cNvSpPr>
          <p:nvPr/>
        </p:nvSpPr>
        <p:spPr bwMode="auto">
          <a:xfrm>
            <a:off x="1081088" y="4264025"/>
            <a:ext cx="5995987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3975" name="AutoShape 23"/>
          <p:cNvSpPr>
            <a:spLocks noChangeArrowheads="1"/>
          </p:cNvSpPr>
          <p:nvPr/>
        </p:nvSpPr>
        <p:spPr bwMode="auto">
          <a:xfrm>
            <a:off x="1081088" y="5006975"/>
            <a:ext cx="531812" cy="228600"/>
          </a:xfrm>
          <a:prstGeom prst="rightArrow">
            <a:avLst>
              <a:gd name="adj1" fmla="val 50000"/>
              <a:gd name="adj2" fmla="val 58160"/>
            </a:avLst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3976" name="Rectangle 24"/>
          <p:cNvSpPr>
            <a:spLocks noChangeArrowheads="1"/>
          </p:cNvSpPr>
          <p:nvPr/>
        </p:nvSpPr>
        <p:spPr bwMode="auto">
          <a:xfrm>
            <a:off x="1081088" y="4264025"/>
            <a:ext cx="150812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3977" name="Rectangle 25"/>
          <p:cNvSpPr>
            <a:spLocks noChangeArrowheads="1"/>
          </p:cNvSpPr>
          <p:nvPr/>
        </p:nvSpPr>
        <p:spPr bwMode="auto">
          <a:xfrm>
            <a:off x="6926263" y="4264025"/>
            <a:ext cx="150812" cy="835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3983" name="Oval 31"/>
          <p:cNvSpPr>
            <a:spLocks noChangeArrowheads="1"/>
          </p:cNvSpPr>
          <p:nvPr/>
        </p:nvSpPr>
        <p:spPr bwMode="auto">
          <a:xfrm>
            <a:off x="4419600" y="4946650"/>
            <a:ext cx="303213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3984" name="Oval 32"/>
          <p:cNvSpPr>
            <a:spLocks noChangeArrowheads="1"/>
          </p:cNvSpPr>
          <p:nvPr/>
        </p:nvSpPr>
        <p:spPr bwMode="auto">
          <a:xfrm>
            <a:off x="2598738" y="4946650"/>
            <a:ext cx="303212" cy="30321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3987" name="Oval 35"/>
          <p:cNvSpPr>
            <a:spLocks noChangeArrowheads="1"/>
          </p:cNvSpPr>
          <p:nvPr/>
        </p:nvSpPr>
        <p:spPr bwMode="auto">
          <a:xfrm>
            <a:off x="6242050" y="4946650"/>
            <a:ext cx="303213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3989" name="Text Box 37"/>
          <p:cNvSpPr txBox="1">
            <a:spLocks noChangeArrowheads="1"/>
          </p:cNvSpPr>
          <p:nvPr/>
        </p:nvSpPr>
        <p:spPr bwMode="auto">
          <a:xfrm>
            <a:off x="3205163" y="3201988"/>
            <a:ext cx="19319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i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O(n</a:t>
            </a:r>
            <a:r>
              <a:rPr lang="en-US" sz="2800" i="1" baseline="300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2</a:t>
            </a:r>
            <a:r>
              <a:rPr lang="en-US" sz="2800" i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) cycles</a:t>
            </a:r>
          </a:p>
        </p:txBody>
      </p:sp>
      <p:sp>
        <p:nvSpPr>
          <p:cNvPr id="253990" name="Rectangle 38"/>
          <p:cNvSpPr>
            <a:spLocks noChangeArrowheads="1"/>
          </p:cNvSpPr>
          <p:nvPr/>
        </p:nvSpPr>
        <p:spPr bwMode="auto">
          <a:xfrm>
            <a:off x="2074863" y="2593975"/>
            <a:ext cx="5010150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3991" name="Rectangle 39"/>
          <p:cNvSpPr>
            <a:spLocks noChangeArrowheads="1"/>
          </p:cNvSpPr>
          <p:nvPr/>
        </p:nvSpPr>
        <p:spPr bwMode="auto">
          <a:xfrm>
            <a:off x="1612900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3992" name="Rectangle 40"/>
          <p:cNvSpPr>
            <a:spLocks noChangeArrowheads="1"/>
          </p:cNvSpPr>
          <p:nvPr/>
        </p:nvSpPr>
        <p:spPr bwMode="auto">
          <a:xfrm>
            <a:off x="2524125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3993" name="Rectangle 41"/>
          <p:cNvSpPr>
            <a:spLocks noChangeArrowheads="1"/>
          </p:cNvSpPr>
          <p:nvPr/>
        </p:nvSpPr>
        <p:spPr bwMode="auto">
          <a:xfrm>
            <a:off x="3435350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3994" name="Rectangle 42"/>
          <p:cNvSpPr>
            <a:spLocks noChangeArrowheads="1"/>
          </p:cNvSpPr>
          <p:nvPr/>
        </p:nvSpPr>
        <p:spPr bwMode="auto">
          <a:xfrm>
            <a:off x="4346575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3995" name="Rectangle 43"/>
          <p:cNvSpPr>
            <a:spLocks noChangeArrowheads="1"/>
          </p:cNvSpPr>
          <p:nvPr/>
        </p:nvSpPr>
        <p:spPr bwMode="auto">
          <a:xfrm>
            <a:off x="5257800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3996" name="Rectangle 44"/>
          <p:cNvSpPr>
            <a:spLocks noChangeArrowheads="1"/>
          </p:cNvSpPr>
          <p:nvPr/>
        </p:nvSpPr>
        <p:spPr bwMode="auto">
          <a:xfrm>
            <a:off x="6169025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3997" name="Rectangle 45"/>
          <p:cNvSpPr>
            <a:spLocks noChangeArrowheads="1"/>
          </p:cNvSpPr>
          <p:nvPr/>
        </p:nvSpPr>
        <p:spPr bwMode="auto">
          <a:xfrm>
            <a:off x="1081088" y="1835150"/>
            <a:ext cx="5995987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3998" name="AutoShape 46"/>
          <p:cNvSpPr>
            <a:spLocks noChangeArrowheads="1"/>
          </p:cNvSpPr>
          <p:nvPr/>
        </p:nvSpPr>
        <p:spPr bwMode="auto">
          <a:xfrm>
            <a:off x="1081088" y="2578100"/>
            <a:ext cx="531812" cy="228600"/>
          </a:xfrm>
          <a:prstGeom prst="rightArrow">
            <a:avLst>
              <a:gd name="adj1" fmla="val 50000"/>
              <a:gd name="adj2" fmla="val 58160"/>
            </a:avLst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3999" name="Rectangle 47"/>
          <p:cNvSpPr>
            <a:spLocks noChangeArrowheads="1"/>
          </p:cNvSpPr>
          <p:nvPr/>
        </p:nvSpPr>
        <p:spPr bwMode="auto">
          <a:xfrm>
            <a:off x="1081088" y="1835150"/>
            <a:ext cx="150812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4000" name="Rectangle 48"/>
          <p:cNvSpPr>
            <a:spLocks noChangeArrowheads="1"/>
          </p:cNvSpPr>
          <p:nvPr/>
        </p:nvSpPr>
        <p:spPr bwMode="auto">
          <a:xfrm>
            <a:off x="6926263" y="1835150"/>
            <a:ext cx="150812" cy="835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4001" name="Oval 49"/>
          <p:cNvSpPr>
            <a:spLocks noChangeArrowheads="1"/>
          </p:cNvSpPr>
          <p:nvPr/>
        </p:nvSpPr>
        <p:spPr bwMode="auto">
          <a:xfrm>
            <a:off x="4419600" y="2517775"/>
            <a:ext cx="303213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4002" name="Oval 50"/>
          <p:cNvSpPr>
            <a:spLocks noChangeArrowheads="1"/>
          </p:cNvSpPr>
          <p:nvPr/>
        </p:nvSpPr>
        <p:spPr bwMode="auto">
          <a:xfrm>
            <a:off x="3509963" y="2517775"/>
            <a:ext cx="303212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4003" name="Oval 51"/>
          <p:cNvSpPr>
            <a:spLocks noChangeArrowheads="1"/>
          </p:cNvSpPr>
          <p:nvPr/>
        </p:nvSpPr>
        <p:spPr bwMode="auto">
          <a:xfrm>
            <a:off x="2598738" y="2517775"/>
            <a:ext cx="303212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4004" name="Oval 52"/>
          <p:cNvSpPr>
            <a:spLocks noChangeArrowheads="1"/>
          </p:cNvSpPr>
          <p:nvPr/>
        </p:nvSpPr>
        <p:spPr bwMode="auto">
          <a:xfrm>
            <a:off x="5330825" y="2517775"/>
            <a:ext cx="303213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4005" name="Oval 53"/>
          <p:cNvSpPr>
            <a:spLocks noChangeArrowheads="1"/>
          </p:cNvSpPr>
          <p:nvPr/>
        </p:nvSpPr>
        <p:spPr bwMode="auto">
          <a:xfrm>
            <a:off x="1689100" y="2517775"/>
            <a:ext cx="303213" cy="30321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0.1 0.00023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2539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0.1 0.00023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2539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0.00023 L 0.06789 0.00023 L 0.06789 -0.11204 L -0.57291 -0.11088 L -0.57204 -0.00093 L -0.49878 -0.00093 " pathEditMode="relative" ptsTypes="AAAAAA">
                                      <p:cBhvr>
                                        <p:cTn id="10" dur="500" fill="hold"/>
                                        <p:tgtEl>
                                          <p:spTgt spid="2539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3983" grpId="0" animBg="1"/>
      <p:bldP spid="253984" grpId="0" animBg="1"/>
      <p:bldP spid="253987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How many bubbles do we need?</a:t>
            </a:r>
          </a:p>
        </p:txBody>
      </p:sp>
      <p:sp>
        <p:nvSpPr>
          <p:cNvPr id="254991" name="Rectangle 15"/>
          <p:cNvSpPr>
            <a:spLocks noChangeArrowheads="1"/>
          </p:cNvSpPr>
          <p:nvPr/>
        </p:nvSpPr>
        <p:spPr bwMode="auto">
          <a:xfrm>
            <a:off x="2074863" y="5022850"/>
            <a:ext cx="5010150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4992" name="Rectangle 16"/>
          <p:cNvSpPr>
            <a:spLocks noChangeArrowheads="1"/>
          </p:cNvSpPr>
          <p:nvPr/>
        </p:nvSpPr>
        <p:spPr bwMode="auto">
          <a:xfrm>
            <a:off x="1612900" y="4643438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4993" name="Rectangle 17"/>
          <p:cNvSpPr>
            <a:spLocks noChangeArrowheads="1"/>
          </p:cNvSpPr>
          <p:nvPr/>
        </p:nvSpPr>
        <p:spPr bwMode="auto">
          <a:xfrm>
            <a:off x="2524125" y="4643438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4994" name="Rectangle 18"/>
          <p:cNvSpPr>
            <a:spLocks noChangeArrowheads="1"/>
          </p:cNvSpPr>
          <p:nvPr/>
        </p:nvSpPr>
        <p:spPr bwMode="auto">
          <a:xfrm>
            <a:off x="3435350" y="4643438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4995" name="Rectangle 19"/>
          <p:cNvSpPr>
            <a:spLocks noChangeArrowheads="1"/>
          </p:cNvSpPr>
          <p:nvPr/>
        </p:nvSpPr>
        <p:spPr bwMode="auto">
          <a:xfrm>
            <a:off x="4346575" y="4643438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4996" name="Rectangle 20"/>
          <p:cNvSpPr>
            <a:spLocks noChangeArrowheads="1"/>
          </p:cNvSpPr>
          <p:nvPr/>
        </p:nvSpPr>
        <p:spPr bwMode="auto">
          <a:xfrm>
            <a:off x="5257800" y="4643438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4997" name="Rectangle 21"/>
          <p:cNvSpPr>
            <a:spLocks noChangeArrowheads="1"/>
          </p:cNvSpPr>
          <p:nvPr/>
        </p:nvSpPr>
        <p:spPr bwMode="auto">
          <a:xfrm>
            <a:off x="6169025" y="4643438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4998" name="Rectangle 22"/>
          <p:cNvSpPr>
            <a:spLocks noChangeArrowheads="1"/>
          </p:cNvSpPr>
          <p:nvPr/>
        </p:nvSpPr>
        <p:spPr bwMode="auto">
          <a:xfrm>
            <a:off x="1081088" y="4264025"/>
            <a:ext cx="5995987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4999" name="AutoShape 23"/>
          <p:cNvSpPr>
            <a:spLocks noChangeArrowheads="1"/>
          </p:cNvSpPr>
          <p:nvPr/>
        </p:nvSpPr>
        <p:spPr bwMode="auto">
          <a:xfrm>
            <a:off x="1081088" y="5006975"/>
            <a:ext cx="531812" cy="228600"/>
          </a:xfrm>
          <a:prstGeom prst="rightArrow">
            <a:avLst>
              <a:gd name="adj1" fmla="val 50000"/>
              <a:gd name="adj2" fmla="val 58160"/>
            </a:avLst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5000" name="Rectangle 24"/>
          <p:cNvSpPr>
            <a:spLocks noChangeArrowheads="1"/>
          </p:cNvSpPr>
          <p:nvPr/>
        </p:nvSpPr>
        <p:spPr bwMode="auto">
          <a:xfrm>
            <a:off x="1081088" y="4264025"/>
            <a:ext cx="150812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5001" name="Rectangle 25"/>
          <p:cNvSpPr>
            <a:spLocks noChangeArrowheads="1"/>
          </p:cNvSpPr>
          <p:nvPr/>
        </p:nvSpPr>
        <p:spPr bwMode="auto">
          <a:xfrm>
            <a:off x="6926263" y="4264025"/>
            <a:ext cx="150812" cy="835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5006" name="Oval 30"/>
          <p:cNvSpPr>
            <a:spLocks noChangeArrowheads="1"/>
          </p:cNvSpPr>
          <p:nvPr/>
        </p:nvSpPr>
        <p:spPr bwMode="auto">
          <a:xfrm>
            <a:off x="5330825" y="4946650"/>
            <a:ext cx="303213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5007" name="Oval 31"/>
          <p:cNvSpPr>
            <a:spLocks noChangeArrowheads="1"/>
          </p:cNvSpPr>
          <p:nvPr/>
        </p:nvSpPr>
        <p:spPr bwMode="auto">
          <a:xfrm>
            <a:off x="3509963" y="4946650"/>
            <a:ext cx="303212" cy="30321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5008" name="Oval 32"/>
          <p:cNvSpPr>
            <a:spLocks noChangeArrowheads="1"/>
          </p:cNvSpPr>
          <p:nvPr/>
        </p:nvSpPr>
        <p:spPr bwMode="auto">
          <a:xfrm>
            <a:off x="1687513" y="4946650"/>
            <a:ext cx="303212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5010" name="Text Box 34"/>
          <p:cNvSpPr txBox="1">
            <a:spLocks noChangeArrowheads="1"/>
          </p:cNvSpPr>
          <p:nvPr/>
        </p:nvSpPr>
        <p:spPr bwMode="auto">
          <a:xfrm>
            <a:off x="3205163" y="3201988"/>
            <a:ext cx="19319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i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O(n</a:t>
            </a:r>
            <a:r>
              <a:rPr lang="en-US" sz="2800" i="1" baseline="300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2</a:t>
            </a:r>
            <a:r>
              <a:rPr lang="en-US" sz="2800" i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) cycles</a:t>
            </a:r>
          </a:p>
        </p:txBody>
      </p:sp>
      <p:sp>
        <p:nvSpPr>
          <p:cNvPr id="255011" name="Rectangle 35"/>
          <p:cNvSpPr>
            <a:spLocks noChangeArrowheads="1"/>
          </p:cNvSpPr>
          <p:nvPr/>
        </p:nvSpPr>
        <p:spPr bwMode="auto">
          <a:xfrm>
            <a:off x="2074863" y="2593975"/>
            <a:ext cx="5010150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5012" name="Rectangle 36"/>
          <p:cNvSpPr>
            <a:spLocks noChangeArrowheads="1"/>
          </p:cNvSpPr>
          <p:nvPr/>
        </p:nvSpPr>
        <p:spPr bwMode="auto">
          <a:xfrm>
            <a:off x="1612900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5013" name="Rectangle 37"/>
          <p:cNvSpPr>
            <a:spLocks noChangeArrowheads="1"/>
          </p:cNvSpPr>
          <p:nvPr/>
        </p:nvSpPr>
        <p:spPr bwMode="auto">
          <a:xfrm>
            <a:off x="2524125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5014" name="Rectangle 38"/>
          <p:cNvSpPr>
            <a:spLocks noChangeArrowheads="1"/>
          </p:cNvSpPr>
          <p:nvPr/>
        </p:nvSpPr>
        <p:spPr bwMode="auto">
          <a:xfrm>
            <a:off x="3435350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5015" name="Rectangle 39"/>
          <p:cNvSpPr>
            <a:spLocks noChangeArrowheads="1"/>
          </p:cNvSpPr>
          <p:nvPr/>
        </p:nvSpPr>
        <p:spPr bwMode="auto">
          <a:xfrm>
            <a:off x="4346575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5016" name="Rectangle 40"/>
          <p:cNvSpPr>
            <a:spLocks noChangeArrowheads="1"/>
          </p:cNvSpPr>
          <p:nvPr/>
        </p:nvSpPr>
        <p:spPr bwMode="auto">
          <a:xfrm>
            <a:off x="5257800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5017" name="Rectangle 41"/>
          <p:cNvSpPr>
            <a:spLocks noChangeArrowheads="1"/>
          </p:cNvSpPr>
          <p:nvPr/>
        </p:nvSpPr>
        <p:spPr bwMode="auto">
          <a:xfrm>
            <a:off x="6169025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5018" name="Rectangle 42"/>
          <p:cNvSpPr>
            <a:spLocks noChangeArrowheads="1"/>
          </p:cNvSpPr>
          <p:nvPr/>
        </p:nvSpPr>
        <p:spPr bwMode="auto">
          <a:xfrm>
            <a:off x="1081088" y="1835150"/>
            <a:ext cx="5995987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5019" name="AutoShape 43"/>
          <p:cNvSpPr>
            <a:spLocks noChangeArrowheads="1"/>
          </p:cNvSpPr>
          <p:nvPr/>
        </p:nvSpPr>
        <p:spPr bwMode="auto">
          <a:xfrm>
            <a:off x="1081088" y="2578100"/>
            <a:ext cx="531812" cy="228600"/>
          </a:xfrm>
          <a:prstGeom prst="rightArrow">
            <a:avLst>
              <a:gd name="adj1" fmla="val 50000"/>
              <a:gd name="adj2" fmla="val 58160"/>
            </a:avLst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5020" name="Rectangle 44"/>
          <p:cNvSpPr>
            <a:spLocks noChangeArrowheads="1"/>
          </p:cNvSpPr>
          <p:nvPr/>
        </p:nvSpPr>
        <p:spPr bwMode="auto">
          <a:xfrm>
            <a:off x="1081088" y="1835150"/>
            <a:ext cx="150812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5021" name="Rectangle 45"/>
          <p:cNvSpPr>
            <a:spLocks noChangeArrowheads="1"/>
          </p:cNvSpPr>
          <p:nvPr/>
        </p:nvSpPr>
        <p:spPr bwMode="auto">
          <a:xfrm>
            <a:off x="6926263" y="1835150"/>
            <a:ext cx="150812" cy="835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5022" name="Oval 46"/>
          <p:cNvSpPr>
            <a:spLocks noChangeArrowheads="1"/>
          </p:cNvSpPr>
          <p:nvPr/>
        </p:nvSpPr>
        <p:spPr bwMode="auto">
          <a:xfrm>
            <a:off x="4419600" y="2517775"/>
            <a:ext cx="303213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5023" name="Oval 47"/>
          <p:cNvSpPr>
            <a:spLocks noChangeArrowheads="1"/>
          </p:cNvSpPr>
          <p:nvPr/>
        </p:nvSpPr>
        <p:spPr bwMode="auto">
          <a:xfrm>
            <a:off x="3509963" y="2517775"/>
            <a:ext cx="303212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5024" name="Oval 48"/>
          <p:cNvSpPr>
            <a:spLocks noChangeArrowheads="1"/>
          </p:cNvSpPr>
          <p:nvPr/>
        </p:nvSpPr>
        <p:spPr bwMode="auto">
          <a:xfrm>
            <a:off x="2598738" y="2517775"/>
            <a:ext cx="303212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5025" name="Oval 49"/>
          <p:cNvSpPr>
            <a:spLocks noChangeArrowheads="1"/>
          </p:cNvSpPr>
          <p:nvPr/>
        </p:nvSpPr>
        <p:spPr bwMode="auto">
          <a:xfrm>
            <a:off x="5330825" y="2517775"/>
            <a:ext cx="303213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5026" name="Oval 50"/>
          <p:cNvSpPr>
            <a:spLocks noChangeArrowheads="1"/>
          </p:cNvSpPr>
          <p:nvPr/>
        </p:nvSpPr>
        <p:spPr bwMode="auto">
          <a:xfrm>
            <a:off x="1689100" y="2517775"/>
            <a:ext cx="303213" cy="30321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0.1 0.00023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2550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0.1 0.00023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2550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0.1 0.00023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2550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5006" grpId="0" animBg="1"/>
      <p:bldP spid="255007" grpId="0" animBg="1"/>
      <p:bldP spid="255008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How many bubbles do we need?</a:t>
            </a:r>
          </a:p>
        </p:txBody>
      </p:sp>
      <p:sp>
        <p:nvSpPr>
          <p:cNvPr id="256015" name="Rectangle 15"/>
          <p:cNvSpPr>
            <a:spLocks noChangeArrowheads="1"/>
          </p:cNvSpPr>
          <p:nvPr/>
        </p:nvSpPr>
        <p:spPr bwMode="auto">
          <a:xfrm>
            <a:off x="2074863" y="5022850"/>
            <a:ext cx="5010150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16" name="Rectangle 16"/>
          <p:cNvSpPr>
            <a:spLocks noChangeArrowheads="1"/>
          </p:cNvSpPr>
          <p:nvPr/>
        </p:nvSpPr>
        <p:spPr bwMode="auto">
          <a:xfrm>
            <a:off x="1612900" y="4643438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17" name="Rectangle 17"/>
          <p:cNvSpPr>
            <a:spLocks noChangeArrowheads="1"/>
          </p:cNvSpPr>
          <p:nvPr/>
        </p:nvSpPr>
        <p:spPr bwMode="auto">
          <a:xfrm>
            <a:off x="2524125" y="4643438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18" name="Rectangle 18"/>
          <p:cNvSpPr>
            <a:spLocks noChangeArrowheads="1"/>
          </p:cNvSpPr>
          <p:nvPr/>
        </p:nvSpPr>
        <p:spPr bwMode="auto">
          <a:xfrm>
            <a:off x="3435350" y="4643438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19" name="Rectangle 19"/>
          <p:cNvSpPr>
            <a:spLocks noChangeArrowheads="1"/>
          </p:cNvSpPr>
          <p:nvPr/>
        </p:nvSpPr>
        <p:spPr bwMode="auto">
          <a:xfrm>
            <a:off x="4346575" y="4643438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20" name="Rectangle 20"/>
          <p:cNvSpPr>
            <a:spLocks noChangeArrowheads="1"/>
          </p:cNvSpPr>
          <p:nvPr/>
        </p:nvSpPr>
        <p:spPr bwMode="auto">
          <a:xfrm>
            <a:off x="5257800" y="4643438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21" name="Rectangle 21"/>
          <p:cNvSpPr>
            <a:spLocks noChangeArrowheads="1"/>
          </p:cNvSpPr>
          <p:nvPr/>
        </p:nvSpPr>
        <p:spPr bwMode="auto">
          <a:xfrm>
            <a:off x="6169025" y="4643438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22" name="Rectangle 22"/>
          <p:cNvSpPr>
            <a:spLocks noChangeArrowheads="1"/>
          </p:cNvSpPr>
          <p:nvPr/>
        </p:nvSpPr>
        <p:spPr bwMode="auto">
          <a:xfrm>
            <a:off x="1081088" y="4264025"/>
            <a:ext cx="5995987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23" name="AutoShape 23"/>
          <p:cNvSpPr>
            <a:spLocks noChangeArrowheads="1"/>
          </p:cNvSpPr>
          <p:nvPr/>
        </p:nvSpPr>
        <p:spPr bwMode="auto">
          <a:xfrm>
            <a:off x="1081088" y="5006975"/>
            <a:ext cx="531812" cy="228600"/>
          </a:xfrm>
          <a:prstGeom prst="rightArrow">
            <a:avLst>
              <a:gd name="adj1" fmla="val 50000"/>
              <a:gd name="adj2" fmla="val 58160"/>
            </a:avLst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24" name="Rectangle 24"/>
          <p:cNvSpPr>
            <a:spLocks noChangeArrowheads="1"/>
          </p:cNvSpPr>
          <p:nvPr/>
        </p:nvSpPr>
        <p:spPr bwMode="auto">
          <a:xfrm>
            <a:off x="1081088" y="4264025"/>
            <a:ext cx="150812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25" name="Rectangle 25"/>
          <p:cNvSpPr>
            <a:spLocks noChangeArrowheads="1"/>
          </p:cNvSpPr>
          <p:nvPr/>
        </p:nvSpPr>
        <p:spPr bwMode="auto">
          <a:xfrm>
            <a:off x="6926263" y="4264025"/>
            <a:ext cx="150812" cy="835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31" name="Oval 31"/>
          <p:cNvSpPr>
            <a:spLocks noChangeArrowheads="1"/>
          </p:cNvSpPr>
          <p:nvPr/>
        </p:nvSpPr>
        <p:spPr bwMode="auto">
          <a:xfrm>
            <a:off x="4421188" y="4946650"/>
            <a:ext cx="303212" cy="30321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32" name="Oval 32"/>
          <p:cNvSpPr>
            <a:spLocks noChangeArrowheads="1"/>
          </p:cNvSpPr>
          <p:nvPr/>
        </p:nvSpPr>
        <p:spPr bwMode="auto">
          <a:xfrm>
            <a:off x="2598738" y="4946650"/>
            <a:ext cx="303212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33" name="Oval 33"/>
          <p:cNvSpPr>
            <a:spLocks noChangeArrowheads="1"/>
          </p:cNvSpPr>
          <p:nvPr/>
        </p:nvSpPr>
        <p:spPr bwMode="auto">
          <a:xfrm>
            <a:off x="6242050" y="4946650"/>
            <a:ext cx="303213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35" name="Text Box 35"/>
          <p:cNvSpPr txBox="1">
            <a:spLocks noChangeArrowheads="1"/>
          </p:cNvSpPr>
          <p:nvPr/>
        </p:nvSpPr>
        <p:spPr bwMode="auto">
          <a:xfrm>
            <a:off x="3205163" y="3201988"/>
            <a:ext cx="19319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i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O(n</a:t>
            </a:r>
            <a:r>
              <a:rPr lang="en-US" sz="2800" i="1" baseline="300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2</a:t>
            </a:r>
            <a:r>
              <a:rPr lang="en-US" sz="2800" i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) cycles</a:t>
            </a:r>
          </a:p>
        </p:txBody>
      </p:sp>
      <p:sp>
        <p:nvSpPr>
          <p:cNvPr id="256036" name="Rectangle 36"/>
          <p:cNvSpPr>
            <a:spLocks noChangeArrowheads="1"/>
          </p:cNvSpPr>
          <p:nvPr/>
        </p:nvSpPr>
        <p:spPr bwMode="auto">
          <a:xfrm>
            <a:off x="2074863" y="2593975"/>
            <a:ext cx="5010150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37" name="Rectangle 37"/>
          <p:cNvSpPr>
            <a:spLocks noChangeArrowheads="1"/>
          </p:cNvSpPr>
          <p:nvPr/>
        </p:nvSpPr>
        <p:spPr bwMode="auto">
          <a:xfrm>
            <a:off x="1612900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38" name="Rectangle 38"/>
          <p:cNvSpPr>
            <a:spLocks noChangeArrowheads="1"/>
          </p:cNvSpPr>
          <p:nvPr/>
        </p:nvSpPr>
        <p:spPr bwMode="auto">
          <a:xfrm>
            <a:off x="2524125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39" name="Rectangle 39"/>
          <p:cNvSpPr>
            <a:spLocks noChangeArrowheads="1"/>
          </p:cNvSpPr>
          <p:nvPr/>
        </p:nvSpPr>
        <p:spPr bwMode="auto">
          <a:xfrm>
            <a:off x="3435350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40" name="Rectangle 40"/>
          <p:cNvSpPr>
            <a:spLocks noChangeArrowheads="1"/>
          </p:cNvSpPr>
          <p:nvPr/>
        </p:nvSpPr>
        <p:spPr bwMode="auto">
          <a:xfrm>
            <a:off x="4346575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41" name="Rectangle 41"/>
          <p:cNvSpPr>
            <a:spLocks noChangeArrowheads="1"/>
          </p:cNvSpPr>
          <p:nvPr/>
        </p:nvSpPr>
        <p:spPr bwMode="auto">
          <a:xfrm>
            <a:off x="5257800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42" name="Rectangle 42"/>
          <p:cNvSpPr>
            <a:spLocks noChangeArrowheads="1"/>
          </p:cNvSpPr>
          <p:nvPr/>
        </p:nvSpPr>
        <p:spPr bwMode="auto">
          <a:xfrm>
            <a:off x="6169025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43" name="Rectangle 43"/>
          <p:cNvSpPr>
            <a:spLocks noChangeArrowheads="1"/>
          </p:cNvSpPr>
          <p:nvPr/>
        </p:nvSpPr>
        <p:spPr bwMode="auto">
          <a:xfrm>
            <a:off x="1081088" y="1835150"/>
            <a:ext cx="5995987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44" name="AutoShape 44"/>
          <p:cNvSpPr>
            <a:spLocks noChangeArrowheads="1"/>
          </p:cNvSpPr>
          <p:nvPr/>
        </p:nvSpPr>
        <p:spPr bwMode="auto">
          <a:xfrm>
            <a:off x="1081088" y="2578100"/>
            <a:ext cx="531812" cy="228600"/>
          </a:xfrm>
          <a:prstGeom prst="rightArrow">
            <a:avLst>
              <a:gd name="adj1" fmla="val 50000"/>
              <a:gd name="adj2" fmla="val 58160"/>
            </a:avLst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45" name="Rectangle 45"/>
          <p:cNvSpPr>
            <a:spLocks noChangeArrowheads="1"/>
          </p:cNvSpPr>
          <p:nvPr/>
        </p:nvSpPr>
        <p:spPr bwMode="auto">
          <a:xfrm>
            <a:off x="1081088" y="1835150"/>
            <a:ext cx="150812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46" name="Rectangle 46"/>
          <p:cNvSpPr>
            <a:spLocks noChangeArrowheads="1"/>
          </p:cNvSpPr>
          <p:nvPr/>
        </p:nvSpPr>
        <p:spPr bwMode="auto">
          <a:xfrm>
            <a:off x="6926263" y="1835150"/>
            <a:ext cx="150812" cy="835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47" name="Oval 47"/>
          <p:cNvSpPr>
            <a:spLocks noChangeArrowheads="1"/>
          </p:cNvSpPr>
          <p:nvPr/>
        </p:nvSpPr>
        <p:spPr bwMode="auto">
          <a:xfrm>
            <a:off x="4419600" y="2517775"/>
            <a:ext cx="303213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48" name="Oval 48"/>
          <p:cNvSpPr>
            <a:spLocks noChangeArrowheads="1"/>
          </p:cNvSpPr>
          <p:nvPr/>
        </p:nvSpPr>
        <p:spPr bwMode="auto">
          <a:xfrm>
            <a:off x="3509963" y="2517775"/>
            <a:ext cx="303212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49" name="Oval 49"/>
          <p:cNvSpPr>
            <a:spLocks noChangeArrowheads="1"/>
          </p:cNvSpPr>
          <p:nvPr/>
        </p:nvSpPr>
        <p:spPr bwMode="auto">
          <a:xfrm>
            <a:off x="2598738" y="2517775"/>
            <a:ext cx="303212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50" name="Oval 50"/>
          <p:cNvSpPr>
            <a:spLocks noChangeArrowheads="1"/>
          </p:cNvSpPr>
          <p:nvPr/>
        </p:nvSpPr>
        <p:spPr bwMode="auto">
          <a:xfrm>
            <a:off x="5330825" y="2517775"/>
            <a:ext cx="303213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6051" name="Oval 51"/>
          <p:cNvSpPr>
            <a:spLocks noChangeArrowheads="1"/>
          </p:cNvSpPr>
          <p:nvPr/>
        </p:nvSpPr>
        <p:spPr bwMode="auto">
          <a:xfrm>
            <a:off x="1689100" y="2517775"/>
            <a:ext cx="303213" cy="30321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0.1 0.00023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256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0.1 0.00023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256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0.00023 L 0.06789 0.00023 L 0.06789 -0.11204 L -0.57291 -0.11088 L -0.57204 -0.00093 L -0.49878 -0.00093 " pathEditMode="relative" ptsTypes="AAAAAA">
                                      <p:cBhvr>
                                        <p:cTn id="10" dur="500" fill="hold"/>
                                        <p:tgtEl>
                                          <p:spTgt spid="256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1" grpId="0" animBg="1"/>
      <p:bldP spid="256032" grpId="0" animBg="1"/>
      <p:bldP spid="256033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How many bubbles do we need?</a:t>
            </a:r>
          </a:p>
        </p:txBody>
      </p:sp>
      <p:sp>
        <p:nvSpPr>
          <p:cNvPr id="257039" name="Rectangle 15"/>
          <p:cNvSpPr>
            <a:spLocks noChangeArrowheads="1"/>
          </p:cNvSpPr>
          <p:nvPr/>
        </p:nvSpPr>
        <p:spPr bwMode="auto">
          <a:xfrm>
            <a:off x="2074863" y="5022850"/>
            <a:ext cx="5010150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040" name="Rectangle 16"/>
          <p:cNvSpPr>
            <a:spLocks noChangeArrowheads="1"/>
          </p:cNvSpPr>
          <p:nvPr/>
        </p:nvSpPr>
        <p:spPr bwMode="auto">
          <a:xfrm>
            <a:off x="1612900" y="4643438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041" name="Rectangle 17"/>
          <p:cNvSpPr>
            <a:spLocks noChangeArrowheads="1"/>
          </p:cNvSpPr>
          <p:nvPr/>
        </p:nvSpPr>
        <p:spPr bwMode="auto">
          <a:xfrm>
            <a:off x="2524125" y="4643438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042" name="Rectangle 18"/>
          <p:cNvSpPr>
            <a:spLocks noChangeArrowheads="1"/>
          </p:cNvSpPr>
          <p:nvPr/>
        </p:nvSpPr>
        <p:spPr bwMode="auto">
          <a:xfrm>
            <a:off x="3435350" y="4643438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043" name="Rectangle 19"/>
          <p:cNvSpPr>
            <a:spLocks noChangeArrowheads="1"/>
          </p:cNvSpPr>
          <p:nvPr/>
        </p:nvSpPr>
        <p:spPr bwMode="auto">
          <a:xfrm>
            <a:off x="4346575" y="4643438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044" name="Rectangle 20"/>
          <p:cNvSpPr>
            <a:spLocks noChangeArrowheads="1"/>
          </p:cNvSpPr>
          <p:nvPr/>
        </p:nvSpPr>
        <p:spPr bwMode="auto">
          <a:xfrm>
            <a:off x="5257800" y="4643438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045" name="Rectangle 21"/>
          <p:cNvSpPr>
            <a:spLocks noChangeArrowheads="1"/>
          </p:cNvSpPr>
          <p:nvPr/>
        </p:nvSpPr>
        <p:spPr bwMode="auto">
          <a:xfrm>
            <a:off x="6169025" y="4643438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046" name="Rectangle 22"/>
          <p:cNvSpPr>
            <a:spLocks noChangeArrowheads="1"/>
          </p:cNvSpPr>
          <p:nvPr/>
        </p:nvSpPr>
        <p:spPr bwMode="auto">
          <a:xfrm>
            <a:off x="1081088" y="4264025"/>
            <a:ext cx="5995987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047" name="AutoShape 23"/>
          <p:cNvSpPr>
            <a:spLocks noChangeArrowheads="1"/>
          </p:cNvSpPr>
          <p:nvPr/>
        </p:nvSpPr>
        <p:spPr bwMode="auto">
          <a:xfrm>
            <a:off x="1081088" y="5006975"/>
            <a:ext cx="531812" cy="228600"/>
          </a:xfrm>
          <a:prstGeom prst="rightArrow">
            <a:avLst>
              <a:gd name="adj1" fmla="val 50000"/>
              <a:gd name="adj2" fmla="val 58160"/>
            </a:avLst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048" name="Rectangle 24"/>
          <p:cNvSpPr>
            <a:spLocks noChangeArrowheads="1"/>
          </p:cNvSpPr>
          <p:nvPr/>
        </p:nvSpPr>
        <p:spPr bwMode="auto">
          <a:xfrm>
            <a:off x="1081088" y="4264025"/>
            <a:ext cx="150812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049" name="Rectangle 25"/>
          <p:cNvSpPr>
            <a:spLocks noChangeArrowheads="1"/>
          </p:cNvSpPr>
          <p:nvPr/>
        </p:nvSpPr>
        <p:spPr bwMode="auto">
          <a:xfrm>
            <a:off x="6926263" y="4264025"/>
            <a:ext cx="150812" cy="835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054" name="Oval 30"/>
          <p:cNvSpPr>
            <a:spLocks noChangeArrowheads="1"/>
          </p:cNvSpPr>
          <p:nvPr/>
        </p:nvSpPr>
        <p:spPr bwMode="auto">
          <a:xfrm>
            <a:off x="5330825" y="4946650"/>
            <a:ext cx="303213" cy="30321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055" name="Oval 31"/>
          <p:cNvSpPr>
            <a:spLocks noChangeArrowheads="1"/>
          </p:cNvSpPr>
          <p:nvPr/>
        </p:nvSpPr>
        <p:spPr bwMode="auto">
          <a:xfrm>
            <a:off x="3509963" y="4946650"/>
            <a:ext cx="303212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057" name="Oval 33"/>
          <p:cNvSpPr>
            <a:spLocks noChangeArrowheads="1"/>
          </p:cNvSpPr>
          <p:nvPr/>
        </p:nvSpPr>
        <p:spPr bwMode="auto">
          <a:xfrm>
            <a:off x="1687513" y="4946650"/>
            <a:ext cx="303212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060" name="Text Box 36"/>
          <p:cNvSpPr txBox="1">
            <a:spLocks noChangeArrowheads="1"/>
          </p:cNvSpPr>
          <p:nvPr/>
        </p:nvSpPr>
        <p:spPr bwMode="auto">
          <a:xfrm>
            <a:off x="3205163" y="3201988"/>
            <a:ext cx="19319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i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O(n</a:t>
            </a:r>
            <a:r>
              <a:rPr lang="en-US" sz="2800" i="1" baseline="300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2</a:t>
            </a:r>
            <a:r>
              <a:rPr lang="en-US" sz="2800" i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) cycles</a:t>
            </a:r>
          </a:p>
        </p:txBody>
      </p:sp>
      <p:sp>
        <p:nvSpPr>
          <p:cNvPr id="257061" name="Rectangle 37"/>
          <p:cNvSpPr>
            <a:spLocks noChangeArrowheads="1"/>
          </p:cNvSpPr>
          <p:nvPr/>
        </p:nvSpPr>
        <p:spPr bwMode="auto">
          <a:xfrm>
            <a:off x="2074863" y="2593975"/>
            <a:ext cx="5010150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062" name="Rectangle 38"/>
          <p:cNvSpPr>
            <a:spLocks noChangeArrowheads="1"/>
          </p:cNvSpPr>
          <p:nvPr/>
        </p:nvSpPr>
        <p:spPr bwMode="auto">
          <a:xfrm>
            <a:off x="1612900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063" name="Rectangle 39"/>
          <p:cNvSpPr>
            <a:spLocks noChangeArrowheads="1"/>
          </p:cNvSpPr>
          <p:nvPr/>
        </p:nvSpPr>
        <p:spPr bwMode="auto">
          <a:xfrm>
            <a:off x="2524125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064" name="Rectangle 40"/>
          <p:cNvSpPr>
            <a:spLocks noChangeArrowheads="1"/>
          </p:cNvSpPr>
          <p:nvPr/>
        </p:nvSpPr>
        <p:spPr bwMode="auto">
          <a:xfrm>
            <a:off x="3435350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065" name="Rectangle 41"/>
          <p:cNvSpPr>
            <a:spLocks noChangeArrowheads="1"/>
          </p:cNvSpPr>
          <p:nvPr/>
        </p:nvSpPr>
        <p:spPr bwMode="auto">
          <a:xfrm>
            <a:off x="4346575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066" name="Rectangle 42"/>
          <p:cNvSpPr>
            <a:spLocks noChangeArrowheads="1"/>
          </p:cNvSpPr>
          <p:nvPr/>
        </p:nvSpPr>
        <p:spPr bwMode="auto">
          <a:xfrm>
            <a:off x="5257800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067" name="Rectangle 43"/>
          <p:cNvSpPr>
            <a:spLocks noChangeArrowheads="1"/>
          </p:cNvSpPr>
          <p:nvPr/>
        </p:nvSpPr>
        <p:spPr bwMode="auto">
          <a:xfrm>
            <a:off x="6169025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068" name="Rectangle 44"/>
          <p:cNvSpPr>
            <a:spLocks noChangeArrowheads="1"/>
          </p:cNvSpPr>
          <p:nvPr/>
        </p:nvSpPr>
        <p:spPr bwMode="auto">
          <a:xfrm>
            <a:off x="1081088" y="1835150"/>
            <a:ext cx="5995987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069" name="AutoShape 45"/>
          <p:cNvSpPr>
            <a:spLocks noChangeArrowheads="1"/>
          </p:cNvSpPr>
          <p:nvPr/>
        </p:nvSpPr>
        <p:spPr bwMode="auto">
          <a:xfrm>
            <a:off x="1081088" y="2578100"/>
            <a:ext cx="531812" cy="228600"/>
          </a:xfrm>
          <a:prstGeom prst="rightArrow">
            <a:avLst>
              <a:gd name="adj1" fmla="val 50000"/>
              <a:gd name="adj2" fmla="val 58160"/>
            </a:avLst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070" name="Rectangle 46"/>
          <p:cNvSpPr>
            <a:spLocks noChangeArrowheads="1"/>
          </p:cNvSpPr>
          <p:nvPr/>
        </p:nvSpPr>
        <p:spPr bwMode="auto">
          <a:xfrm>
            <a:off x="1081088" y="1835150"/>
            <a:ext cx="150812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071" name="Rectangle 47"/>
          <p:cNvSpPr>
            <a:spLocks noChangeArrowheads="1"/>
          </p:cNvSpPr>
          <p:nvPr/>
        </p:nvSpPr>
        <p:spPr bwMode="auto">
          <a:xfrm>
            <a:off x="6926263" y="1835150"/>
            <a:ext cx="150812" cy="835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072" name="Oval 48"/>
          <p:cNvSpPr>
            <a:spLocks noChangeArrowheads="1"/>
          </p:cNvSpPr>
          <p:nvPr/>
        </p:nvSpPr>
        <p:spPr bwMode="auto">
          <a:xfrm>
            <a:off x="4419600" y="2517775"/>
            <a:ext cx="303213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073" name="Oval 49"/>
          <p:cNvSpPr>
            <a:spLocks noChangeArrowheads="1"/>
          </p:cNvSpPr>
          <p:nvPr/>
        </p:nvSpPr>
        <p:spPr bwMode="auto">
          <a:xfrm>
            <a:off x="3509963" y="2517775"/>
            <a:ext cx="303212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074" name="Oval 50"/>
          <p:cNvSpPr>
            <a:spLocks noChangeArrowheads="1"/>
          </p:cNvSpPr>
          <p:nvPr/>
        </p:nvSpPr>
        <p:spPr bwMode="auto">
          <a:xfrm>
            <a:off x="2598738" y="2517775"/>
            <a:ext cx="303212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075" name="Oval 51"/>
          <p:cNvSpPr>
            <a:spLocks noChangeArrowheads="1"/>
          </p:cNvSpPr>
          <p:nvPr/>
        </p:nvSpPr>
        <p:spPr bwMode="auto">
          <a:xfrm>
            <a:off x="5330825" y="2517775"/>
            <a:ext cx="303213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57076" name="Oval 52"/>
          <p:cNvSpPr>
            <a:spLocks noChangeArrowheads="1"/>
          </p:cNvSpPr>
          <p:nvPr/>
        </p:nvSpPr>
        <p:spPr bwMode="auto">
          <a:xfrm>
            <a:off x="1689100" y="2517775"/>
            <a:ext cx="303213" cy="30321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0.1 0.00023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257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0.1 0.00023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257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0.1 0.00023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2570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054" grpId="0" animBg="1"/>
      <p:bldP spid="257055" grpId="0" animBg="1"/>
      <p:bldP spid="257057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How many bubbles do we need?</a:t>
            </a:r>
          </a:p>
        </p:txBody>
      </p:sp>
      <p:sp>
        <p:nvSpPr>
          <p:cNvPr id="261135" name="Rectangle 15"/>
          <p:cNvSpPr>
            <a:spLocks noChangeArrowheads="1"/>
          </p:cNvSpPr>
          <p:nvPr/>
        </p:nvSpPr>
        <p:spPr bwMode="auto">
          <a:xfrm>
            <a:off x="2074863" y="5022850"/>
            <a:ext cx="5010150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36" name="Rectangle 16"/>
          <p:cNvSpPr>
            <a:spLocks noChangeArrowheads="1"/>
          </p:cNvSpPr>
          <p:nvPr/>
        </p:nvSpPr>
        <p:spPr bwMode="auto">
          <a:xfrm>
            <a:off x="1612900" y="4643438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37" name="Rectangle 17"/>
          <p:cNvSpPr>
            <a:spLocks noChangeArrowheads="1"/>
          </p:cNvSpPr>
          <p:nvPr/>
        </p:nvSpPr>
        <p:spPr bwMode="auto">
          <a:xfrm>
            <a:off x="2524125" y="4643438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38" name="Rectangle 18"/>
          <p:cNvSpPr>
            <a:spLocks noChangeArrowheads="1"/>
          </p:cNvSpPr>
          <p:nvPr/>
        </p:nvSpPr>
        <p:spPr bwMode="auto">
          <a:xfrm>
            <a:off x="3435350" y="4643438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39" name="Rectangle 19"/>
          <p:cNvSpPr>
            <a:spLocks noChangeArrowheads="1"/>
          </p:cNvSpPr>
          <p:nvPr/>
        </p:nvSpPr>
        <p:spPr bwMode="auto">
          <a:xfrm>
            <a:off x="4346575" y="4643438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40" name="Rectangle 20"/>
          <p:cNvSpPr>
            <a:spLocks noChangeArrowheads="1"/>
          </p:cNvSpPr>
          <p:nvPr/>
        </p:nvSpPr>
        <p:spPr bwMode="auto">
          <a:xfrm>
            <a:off x="5257800" y="4643438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41" name="Rectangle 21"/>
          <p:cNvSpPr>
            <a:spLocks noChangeArrowheads="1"/>
          </p:cNvSpPr>
          <p:nvPr/>
        </p:nvSpPr>
        <p:spPr bwMode="auto">
          <a:xfrm>
            <a:off x="6169025" y="4643438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42" name="Rectangle 22"/>
          <p:cNvSpPr>
            <a:spLocks noChangeArrowheads="1"/>
          </p:cNvSpPr>
          <p:nvPr/>
        </p:nvSpPr>
        <p:spPr bwMode="auto">
          <a:xfrm>
            <a:off x="1081088" y="4264025"/>
            <a:ext cx="5995987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43" name="AutoShape 23"/>
          <p:cNvSpPr>
            <a:spLocks noChangeArrowheads="1"/>
          </p:cNvSpPr>
          <p:nvPr/>
        </p:nvSpPr>
        <p:spPr bwMode="auto">
          <a:xfrm>
            <a:off x="1081088" y="5006975"/>
            <a:ext cx="531812" cy="228600"/>
          </a:xfrm>
          <a:prstGeom prst="rightArrow">
            <a:avLst>
              <a:gd name="adj1" fmla="val 50000"/>
              <a:gd name="adj2" fmla="val 58160"/>
            </a:avLst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44" name="Rectangle 24"/>
          <p:cNvSpPr>
            <a:spLocks noChangeArrowheads="1"/>
          </p:cNvSpPr>
          <p:nvPr/>
        </p:nvSpPr>
        <p:spPr bwMode="auto">
          <a:xfrm>
            <a:off x="1081088" y="4264025"/>
            <a:ext cx="150812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45" name="Rectangle 25"/>
          <p:cNvSpPr>
            <a:spLocks noChangeArrowheads="1"/>
          </p:cNvSpPr>
          <p:nvPr/>
        </p:nvSpPr>
        <p:spPr bwMode="auto">
          <a:xfrm>
            <a:off x="6926263" y="4264025"/>
            <a:ext cx="150812" cy="835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50" name="Oval 30"/>
          <p:cNvSpPr>
            <a:spLocks noChangeArrowheads="1"/>
          </p:cNvSpPr>
          <p:nvPr/>
        </p:nvSpPr>
        <p:spPr bwMode="auto">
          <a:xfrm>
            <a:off x="4421188" y="4946650"/>
            <a:ext cx="303212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51" name="Oval 31"/>
          <p:cNvSpPr>
            <a:spLocks noChangeArrowheads="1"/>
          </p:cNvSpPr>
          <p:nvPr/>
        </p:nvSpPr>
        <p:spPr bwMode="auto">
          <a:xfrm>
            <a:off x="2598738" y="4946650"/>
            <a:ext cx="303212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52" name="Oval 32"/>
          <p:cNvSpPr>
            <a:spLocks noChangeArrowheads="1"/>
          </p:cNvSpPr>
          <p:nvPr/>
        </p:nvSpPr>
        <p:spPr bwMode="auto">
          <a:xfrm>
            <a:off x="6242050" y="4946650"/>
            <a:ext cx="303213" cy="30321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53" name="Text Box 33"/>
          <p:cNvSpPr txBox="1">
            <a:spLocks noChangeArrowheads="1"/>
          </p:cNvSpPr>
          <p:nvPr/>
        </p:nvSpPr>
        <p:spPr bwMode="auto">
          <a:xfrm>
            <a:off x="3205163" y="3201988"/>
            <a:ext cx="19319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i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O(n</a:t>
            </a:r>
            <a:r>
              <a:rPr lang="en-US" sz="2800" i="1" baseline="300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2</a:t>
            </a:r>
            <a:r>
              <a:rPr lang="en-US" sz="2800" i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) cycles</a:t>
            </a:r>
          </a:p>
        </p:txBody>
      </p:sp>
      <p:sp>
        <p:nvSpPr>
          <p:cNvPr id="261154" name="Text Box 34"/>
          <p:cNvSpPr txBox="1">
            <a:spLocks noChangeArrowheads="1"/>
          </p:cNvSpPr>
          <p:nvPr/>
        </p:nvSpPr>
        <p:spPr bwMode="auto">
          <a:xfrm>
            <a:off x="3205163" y="5641975"/>
            <a:ext cx="18113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i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O(n) cycles</a:t>
            </a:r>
          </a:p>
        </p:txBody>
      </p:sp>
      <p:sp>
        <p:nvSpPr>
          <p:cNvPr id="261155" name="Rectangle 35"/>
          <p:cNvSpPr>
            <a:spLocks noChangeArrowheads="1"/>
          </p:cNvSpPr>
          <p:nvPr/>
        </p:nvSpPr>
        <p:spPr bwMode="auto">
          <a:xfrm>
            <a:off x="2074863" y="2593975"/>
            <a:ext cx="5010150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56" name="Rectangle 36"/>
          <p:cNvSpPr>
            <a:spLocks noChangeArrowheads="1"/>
          </p:cNvSpPr>
          <p:nvPr/>
        </p:nvSpPr>
        <p:spPr bwMode="auto">
          <a:xfrm>
            <a:off x="1612900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57" name="Rectangle 37"/>
          <p:cNvSpPr>
            <a:spLocks noChangeArrowheads="1"/>
          </p:cNvSpPr>
          <p:nvPr/>
        </p:nvSpPr>
        <p:spPr bwMode="auto">
          <a:xfrm>
            <a:off x="2524125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58" name="Rectangle 38"/>
          <p:cNvSpPr>
            <a:spLocks noChangeArrowheads="1"/>
          </p:cNvSpPr>
          <p:nvPr/>
        </p:nvSpPr>
        <p:spPr bwMode="auto">
          <a:xfrm>
            <a:off x="3435350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59" name="Rectangle 39"/>
          <p:cNvSpPr>
            <a:spLocks noChangeArrowheads="1"/>
          </p:cNvSpPr>
          <p:nvPr/>
        </p:nvSpPr>
        <p:spPr bwMode="auto">
          <a:xfrm>
            <a:off x="4346575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60" name="Rectangle 40"/>
          <p:cNvSpPr>
            <a:spLocks noChangeArrowheads="1"/>
          </p:cNvSpPr>
          <p:nvPr/>
        </p:nvSpPr>
        <p:spPr bwMode="auto">
          <a:xfrm>
            <a:off x="5257800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61" name="Rectangle 41"/>
          <p:cNvSpPr>
            <a:spLocks noChangeArrowheads="1"/>
          </p:cNvSpPr>
          <p:nvPr/>
        </p:nvSpPr>
        <p:spPr bwMode="auto">
          <a:xfrm>
            <a:off x="6169025" y="2214563"/>
            <a:ext cx="454025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62" name="Rectangle 42"/>
          <p:cNvSpPr>
            <a:spLocks noChangeArrowheads="1"/>
          </p:cNvSpPr>
          <p:nvPr/>
        </p:nvSpPr>
        <p:spPr bwMode="auto">
          <a:xfrm>
            <a:off x="1081088" y="1835150"/>
            <a:ext cx="5995987" cy="15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63" name="AutoShape 43"/>
          <p:cNvSpPr>
            <a:spLocks noChangeArrowheads="1"/>
          </p:cNvSpPr>
          <p:nvPr/>
        </p:nvSpPr>
        <p:spPr bwMode="auto">
          <a:xfrm>
            <a:off x="1081088" y="2578100"/>
            <a:ext cx="531812" cy="228600"/>
          </a:xfrm>
          <a:prstGeom prst="rightArrow">
            <a:avLst>
              <a:gd name="adj1" fmla="val 50000"/>
              <a:gd name="adj2" fmla="val 58160"/>
            </a:avLst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64" name="Rectangle 44"/>
          <p:cNvSpPr>
            <a:spLocks noChangeArrowheads="1"/>
          </p:cNvSpPr>
          <p:nvPr/>
        </p:nvSpPr>
        <p:spPr bwMode="auto">
          <a:xfrm>
            <a:off x="1081088" y="1835150"/>
            <a:ext cx="150812" cy="911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65" name="Rectangle 45"/>
          <p:cNvSpPr>
            <a:spLocks noChangeArrowheads="1"/>
          </p:cNvSpPr>
          <p:nvPr/>
        </p:nvSpPr>
        <p:spPr bwMode="auto">
          <a:xfrm>
            <a:off x="6926263" y="1835150"/>
            <a:ext cx="150812" cy="835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66" name="Oval 46"/>
          <p:cNvSpPr>
            <a:spLocks noChangeArrowheads="1"/>
          </p:cNvSpPr>
          <p:nvPr/>
        </p:nvSpPr>
        <p:spPr bwMode="auto">
          <a:xfrm>
            <a:off x="4419600" y="2517775"/>
            <a:ext cx="303213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67" name="Oval 47"/>
          <p:cNvSpPr>
            <a:spLocks noChangeArrowheads="1"/>
          </p:cNvSpPr>
          <p:nvPr/>
        </p:nvSpPr>
        <p:spPr bwMode="auto">
          <a:xfrm>
            <a:off x="3509963" y="2517775"/>
            <a:ext cx="303212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68" name="Oval 48"/>
          <p:cNvSpPr>
            <a:spLocks noChangeArrowheads="1"/>
          </p:cNvSpPr>
          <p:nvPr/>
        </p:nvSpPr>
        <p:spPr bwMode="auto">
          <a:xfrm>
            <a:off x="2598738" y="2517775"/>
            <a:ext cx="303212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69" name="Oval 49"/>
          <p:cNvSpPr>
            <a:spLocks noChangeArrowheads="1"/>
          </p:cNvSpPr>
          <p:nvPr/>
        </p:nvSpPr>
        <p:spPr bwMode="auto">
          <a:xfrm>
            <a:off x="5330825" y="2517775"/>
            <a:ext cx="303213" cy="3032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61170" name="Oval 50"/>
          <p:cNvSpPr>
            <a:spLocks noChangeArrowheads="1"/>
          </p:cNvSpPr>
          <p:nvPr/>
        </p:nvSpPr>
        <p:spPr bwMode="auto">
          <a:xfrm>
            <a:off x="1689100" y="2517775"/>
            <a:ext cx="303213" cy="303213"/>
          </a:xfrm>
          <a:prstGeom prst="ellipse">
            <a:avLst/>
          </a:prstGeom>
          <a:solidFill>
            <a:srgbClr val="FFFF00"/>
          </a:solidFill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0.1 0.00023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261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0.1 0.00023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261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0.00023 L 0.06789 0.00023 L 0.06789 -0.11204 L -0.57291 -0.11088 L -0.57204 -0.00093 L -0.49878 -0.00093 " pathEditMode="relative" ptsTypes="AAAAAA">
                                      <p:cBhvr>
                                        <p:cTn id="10" dur="500" fill="hold"/>
                                        <p:tgtEl>
                                          <p:spTgt spid="2611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1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1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1150" grpId="0" animBg="1"/>
      <p:bldP spid="261151" grpId="0" animBg="1"/>
      <p:bldP spid="261152" grpId="0" animBg="1"/>
      <p:bldP spid="261154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How many bubbles do we need?</a:t>
            </a:r>
          </a:p>
        </p:txBody>
      </p:sp>
      <p:sp>
        <p:nvSpPr>
          <p:cNvPr id="320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43125"/>
            <a:ext cx="8229600" cy="2732088"/>
          </a:xfrm>
        </p:spPr>
        <p:txBody>
          <a:bodyPr/>
          <a:lstStyle/>
          <a:p>
            <a:r>
              <a:rPr lang="en-US" sz="2800" dirty="0"/>
              <a:t>At least one bubble </a:t>
            </a:r>
            <a:r>
              <a:rPr lang="en-US" sz="2800" dirty="0" smtClean="0"/>
              <a:t>and one token per </a:t>
            </a:r>
            <a:r>
              <a:rPr lang="en-US" sz="2800" dirty="0"/>
              <a:t>cycle, otherwise </a:t>
            </a:r>
            <a:r>
              <a:rPr lang="en-US" sz="2800" dirty="0" smtClean="0"/>
              <a:t>neither tokens nor bubbles can </a:t>
            </a:r>
            <a:r>
              <a:rPr lang="en-US" sz="2800" dirty="0"/>
              <a:t>move (deadlock)</a:t>
            </a:r>
            <a:br>
              <a:rPr lang="en-US" sz="2800" dirty="0"/>
            </a:br>
            <a:endParaRPr lang="en-US" sz="2800" dirty="0"/>
          </a:p>
          <a:p>
            <a:r>
              <a:rPr lang="en-US" i="1" dirty="0">
                <a:effectLst/>
                <a:latin typeface="Times New Roman" pitchFamily="18" charset="0"/>
              </a:rPr>
              <a:t>n/2</a:t>
            </a:r>
            <a:r>
              <a:rPr lang="en-US" sz="2800" dirty="0"/>
              <a:t> bubbles for optimum performance</a:t>
            </a:r>
            <a:br>
              <a:rPr lang="en-US" sz="2800" dirty="0"/>
            </a:br>
            <a:r>
              <a:rPr lang="en-US" sz="2800" dirty="0"/>
              <a:t>(in a balanced cycle)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4575"/>
            <a:ext cx="8229600" cy="1143000"/>
          </a:xfrm>
        </p:spPr>
        <p:txBody>
          <a:bodyPr/>
          <a:lstStyle/>
          <a:p>
            <a:r>
              <a:rPr lang="en-US" dirty="0" smtClean="0"/>
              <a:t>Performance of an N-stage ring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 bwMode="auto">
          <a:xfrm rot="5400000">
            <a:off x="-36600" y="3621025"/>
            <a:ext cx="3686880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8" name="Straight Connector 7"/>
          <p:cNvCxnSpPr/>
          <p:nvPr/>
        </p:nvCxnSpPr>
        <p:spPr bwMode="auto">
          <a:xfrm>
            <a:off x="1806840" y="5464465"/>
            <a:ext cx="5491915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sp>
        <p:nvSpPr>
          <p:cNvPr id="9" name="TextBox 8"/>
          <p:cNvSpPr txBox="1"/>
          <p:nvPr/>
        </p:nvSpPr>
        <p:spPr>
          <a:xfrm>
            <a:off x="7529185" y="5279799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tokens</a:t>
            </a:r>
            <a:endParaRPr lang="en-US" dirty="0"/>
          </a:p>
        </p:txBody>
      </p:sp>
      <p:sp>
        <p:nvSpPr>
          <p:cNvPr id="16" name="Isosceles Triangle 15"/>
          <p:cNvSpPr/>
          <p:nvPr/>
        </p:nvSpPr>
        <p:spPr bwMode="auto">
          <a:xfrm>
            <a:off x="1806840" y="2046420"/>
            <a:ext cx="5491915" cy="3418045"/>
          </a:xfrm>
          <a:prstGeom prst="triangle">
            <a:avLst>
              <a:gd name="adj" fmla="val 50432"/>
            </a:avLst>
          </a:prstGeom>
          <a:solidFill>
            <a:srgbClr val="FF000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650387" y="5555993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0</a:t>
            </a:r>
            <a:endParaRPr lang="en-US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7151344" y="5544055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N</a:t>
            </a:r>
            <a:endParaRPr lang="en-US" sz="2800" dirty="0"/>
          </a:p>
        </p:txBody>
      </p:sp>
      <p:sp>
        <p:nvSpPr>
          <p:cNvPr id="19" name="TextBox 18"/>
          <p:cNvSpPr txBox="1"/>
          <p:nvPr/>
        </p:nvSpPr>
        <p:spPr>
          <a:xfrm>
            <a:off x="4099265" y="5541275"/>
            <a:ext cx="9428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N / 2</a:t>
            </a:r>
            <a:endParaRPr lang="en-US" sz="2800" dirty="0"/>
          </a:p>
        </p:txBody>
      </p:sp>
      <p:cxnSp>
        <p:nvCxnSpPr>
          <p:cNvPr id="21" name="Straight Connector 20"/>
          <p:cNvCxnSpPr>
            <a:stCxn id="16" idx="0"/>
          </p:cNvCxnSpPr>
          <p:nvPr/>
        </p:nvCxnSpPr>
        <p:spPr bwMode="auto">
          <a:xfrm rot="16200000" flipV="1">
            <a:off x="3191682" y="661578"/>
            <a:ext cx="0" cy="2769683"/>
          </a:xfrm>
          <a:prstGeom prst="line">
            <a:avLst/>
          </a:prstGeom>
          <a:noFill/>
          <a:ln w="571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med"/>
          </a:ln>
          <a:effectLst/>
        </p:spPr>
      </p:cxnSp>
      <p:sp>
        <p:nvSpPr>
          <p:cNvPr id="22" name="TextBox 21"/>
          <p:cNvSpPr txBox="1"/>
          <p:nvPr/>
        </p:nvSpPr>
        <p:spPr>
          <a:xfrm>
            <a:off x="327149" y="1861754"/>
            <a:ext cx="1364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Throughput</a:t>
            </a:r>
            <a:endParaRPr lang="en-US" dirty="0"/>
          </a:p>
        </p:txBody>
      </p:sp>
      <p:grpSp>
        <p:nvGrpSpPr>
          <p:cNvPr id="33" name="Group 32"/>
          <p:cNvGrpSpPr/>
          <p:nvPr/>
        </p:nvGrpSpPr>
        <p:grpSpPr>
          <a:xfrm>
            <a:off x="1674137" y="4235505"/>
            <a:ext cx="5778238" cy="1356049"/>
            <a:chOff x="1674137" y="4235505"/>
            <a:chExt cx="5778238" cy="1356049"/>
          </a:xfrm>
        </p:grpSpPr>
        <p:grpSp>
          <p:nvGrpSpPr>
            <p:cNvPr id="32" name="Group 31"/>
            <p:cNvGrpSpPr/>
            <p:nvPr/>
          </p:nvGrpSpPr>
          <p:grpSpPr>
            <a:xfrm>
              <a:off x="1947554" y="4235505"/>
              <a:ext cx="5235986" cy="1167768"/>
              <a:chOff x="1947554" y="4235505"/>
              <a:chExt cx="5235986" cy="1167768"/>
            </a:xfrm>
          </p:grpSpPr>
          <p:sp>
            <p:nvSpPr>
              <p:cNvPr id="23" name="TextBox 22"/>
              <p:cNvSpPr txBox="1"/>
              <p:nvPr/>
            </p:nvSpPr>
            <p:spPr>
              <a:xfrm>
                <a:off x="3948788" y="4235505"/>
                <a:ext cx="125547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Deadlock</a:t>
                </a:r>
                <a:endParaRPr lang="en-US" sz="2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cxnSp>
            <p:nvCxnSpPr>
              <p:cNvPr id="27" name="Straight Arrow Connector 26"/>
              <p:cNvCxnSpPr/>
              <p:nvPr/>
            </p:nvCxnSpPr>
            <p:spPr bwMode="auto">
              <a:xfrm rot="10800000" flipV="1">
                <a:off x="1947554" y="4635615"/>
                <a:ext cx="2001235" cy="767658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ysDot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28" name="Straight Arrow Connector 27"/>
              <p:cNvCxnSpPr/>
              <p:nvPr/>
            </p:nvCxnSpPr>
            <p:spPr bwMode="auto">
              <a:xfrm rot="10800000" flipH="1" flipV="1">
                <a:off x="5182305" y="4619555"/>
                <a:ext cx="2001235" cy="767658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ysDot"/>
                <a:round/>
                <a:headEnd type="none" w="med" len="med"/>
                <a:tailEnd type="arrow"/>
              </a:ln>
              <a:effectLst/>
            </p:spPr>
          </p:cxnSp>
        </p:grpSp>
        <p:grpSp>
          <p:nvGrpSpPr>
            <p:cNvPr id="31" name="Group 30"/>
            <p:cNvGrpSpPr/>
            <p:nvPr/>
          </p:nvGrpSpPr>
          <p:grpSpPr>
            <a:xfrm>
              <a:off x="1674137" y="5320922"/>
              <a:ext cx="5778238" cy="270632"/>
              <a:chOff x="1674137" y="5320922"/>
              <a:chExt cx="5778238" cy="270632"/>
            </a:xfrm>
          </p:grpSpPr>
          <p:sp>
            <p:nvSpPr>
              <p:cNvPr id="29" name="Oval 28"/>
              <p:cNvSpPr/>
              <p:nvPr/>
            </p:nvSpPr>
            <p:spPr bwMode="auto">
              <a:xfrm>
                <a:off x="1674137" y="5320922"/>
                <a:ext cx="268834" cy="268834"/>
              </a:xfrm>
              <a:prstGeom prst="ellipse">
                <a:avLst/>
              </a:prstGeom>
              <a:solidFill>
                <a:srgbClr val="FFC000"/>
              </a:solidFill>
              <a:ln w="28575" cap="flat" cmpd="sng" algn="ctr">
                <a:noFill/>
                <a:prstDash val="solid"/>
                <a:round/>
                <a:headEnd type="none" w="med" len="med"/>
                <a:tailEnd type="triangle" w="lg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0" name="Oval 29"/>
              <p:cNvSpPr/>
              <p:nvPr/>
            </p:nvSpPr>
            <p:spPr bwMode="auto">
              <a:xfrm>
                <a:off x="7183541" y="5322720"/>
                <a:ext cx="268834" cy="268834"/>
              </a:xfrm>
              <a:prstGeom prst="ellipse">
                <a:avLst/>
              </a:prstGeom>
              <a:solidFill>
                <a:srgbClr val="FFC000"/>
              </a:solidFill>
              <a:ln w="28575" cap="flat" cmpd="sng" algn="ctr">
                <a:noFill/>
                <a:prstDash val="solid"/>
                <a:round/>
                <a:headEnd type="none" w="med" len="med"/>
                <a:tailEnd type="triangle" w="lg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</p:grpSp>
      <p:cxnSp>
        <p:nvCxnSpPr>
          <p:cNvPr id="35" name="Straight Connector 34"/>
          <p:cNvCxnSpPr>
            <a:stCxn id="16" idx="0"/>
            <a:endCxn id="16" idx="3"/>
          </p:cNvCxnSpPr>
          <p:nvPr/>
        </p:nvCxnSpPr>
        <p:spPr bwMode="auto">
          <a:xfrm rot="16200000" flipH="1">
            <a:off x="2867500" y="3755442"/>
            <a:ext cx="3418045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lg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395288" y="0"/>
            <a:ext cx="8229600" cy="922338"/>
          </a:xfrm>
        </p:spPr>
        <p:txBody>
          <a:bodyPr/>
          <a:lstStyle/>
          <a:p>
            <a:pPr algn="l" eaLnBrk="1" hangingPunct="1"/>
            <a:r>
              <a:rPr lang="en-GB" sz="3200" dirty="0" smtClean="0">
                <a:solidFill>
                  <a:schemeClr val="tx1"/>
                </a:solidFill>
              </a:rPr>
              <a:t>Adding bubbles (retiming &amp; recycling)</a:t>
            </a:r>
          </a:p>
        </p:txBody>
      </p:sp>
      <p:sp>
        <p:nvSpPr>
          <p:cNvPr id="980995" name="Rectangle 3"/>
          <p:cNvSpPr>
            <a:spLocks noChangeArrowheads="1"/>
          </p:cNvSpPr>
          <p:nvPr/>
        </p:nvSpPr>
        <p:spPr bwMode="auto">
          <a:xfrm>
            <a:off x="585788" y="5703888"/>
            <a:ext cx="7786687" cy="46037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980996" name="Rectangle 4"/>
          <p:cNvSpPr>
            <a:spLocks noChangeArrowheads="1"/>
          </p:cNvSpPr>
          <p:nvPr/>
        </p:nvSpPr>
        <p:spPr bwMode="auto">
          <a:xfrm>
            <a:off x="473075" y="857250"/>
            <a:ext cx="8135938" cy="7302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238599" name="Line 7"/>
          <p:cNvSpPr>
            <a:spLocks noChangeShapeType="1"/>
          </p:cNvSpPr>
          <p:nvPr/>
        </p:nvSpPr>
        <p:spPr bwMode="auto">
          <a:xfrm flipV="1">
            <a:off x="703263" y="3325813"/>
            <a:ext cx="0" cy="774700"/>
          </a:xfrm>
          <a:prstGeom prst="line">
            <a:avLst/>
          </a:prstGeom>
          <a:noFill/>
          <a:ln w="36513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8600" name="Freeform 8"/>
          <p:cNvSpPr>
            <a:spLocks/>
          </p:cNvSpPr>
          <p:nvPr/>
        </p:nvSpPr>
        <p:spPr bwMode="auto">
          <a:xfrm>
            <a:off x="666750" y="3243263"/>
            <a:ext cx="74613" cy="109537"/>
          </a:xfrm>
          <a:custGeom>
            <a:avLst/>
            <a:gdLst>
              <a:gd name="T0" fmla="*/ 0 w 279"/>
              <a:gd name="T1" fmla="*/ 419 h 419"/>
              <a:gd name="T2" fmla="*/ 140 w 279"/>
              <a:gd name="T3" fmla="*/ 0 h 419"/>
              <a:gd name="T4" fmla="*/ 279 w 279"/>
              <a:gd name="T5" fmla="*/ 419 h 419"/>
              <a:gd name="T6" fmla="*/ 0 w 279"/>
              <a:gd name="T7" fmla="*/ 419 h 419"/>
              <a:gd name="T8" fmla="*/ 0 60000 65536"/>
              <a:gd name="T9" fmla="*/ 0 60000 65536"/>
              <a:gd name="T10" fmla="*/ 0 60000 65536"/>
              <a:gd name="T11" fmla="*/ 0 60000 65536"/>
              <a:gd name="T12" fmla="*/ 0 w 279"/>
              <a:gd name="T13" fmla="*/ 0 h 419"/>
              <a:gd name="T14" fmla="*/ 279 w 279"/>
              <a:gd name="T15" fmla="*/ 419 h 41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79" h="419">
                <a:moveTo>
                  <a:pt x="0" y="419"/>
                </a:moveTo>
                <a:lnTo>
                  <a:pt x="140" y="0"/>
                </a:lnTo>
                <a:lnTo>
                  <a:pt x="279" y="419"/>
                </a:lnTo>
                <a:lnTo>
                  <a:pt x="0" y="419"/>
                </a:lnTo>
                <a:close/>
              </a:path>
            </a:pathLst>
          </a:custGeom>
          <a:solidFill>
            <a:srgbClr val="00FFFF"/>
          </a:solidFill>
          <a:ln w="19050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981000" name="Line 9"/>
          <p:cNvSpPr>
            <a:spLocks noChangeShapeType="1"/>
          </p:cNvSpPr>
          <p:nvPr/>
        </p:nvSpPr>
        <p:spPr bwMode="auto">
          <a:xfrm>
            <a:off x="4692650" y="3214688"/>
            <a:ext cx="0" cy="774700"/>
          </a:xfrm>
          <a:prstGeom prst="line">
            <a:avLst/>
          </a:prstGeom>
          <a:noFill/>
          <a:ln w="36513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81001" name="Freeform 10"/>
          <p:cNvSpPr>
            <a:spLocks/>
          </p:cNvSpPr>
          <p:nvPr/>
        </p:nvSpPr>
        <p:spPr bwMode="auto">
          <a:xfrm>
            <a:off x="4656138" y="3962400"/>
            <a:ext cx="73025" cy="111125"/>
          </a:xfrm>
          <a:custGeom>
            <a:avLst/>
            <a:gdLst>
              <a:gd name="T0" fmla="*/ 279 w 279"/>
              <a:gd name="T1" fmla="*/ 0 h 419"/>
              <a:gd name="T2" fmla="*/ 140 w 279"/>
              <a:gd name="T3" fmla="*/ 419 h 419"/>
              <a:gd name="T4" fmla="*/ 0 w 279"/>
              <a:gd name="T5" fmla="*/ 0 h 419"/>
              <a:gd name="T6" fmla="*/ 279 w 279"/>
              <a:gd name="T7" fmla="*/ 0 h 419"/>
              <a:gd name="T8" fmla="*/ 0 60000 65536"/>
              <a:gd name="T9" fmla="*/ 0 60000 65536"/>
              <a:gd name="T10" fmla="*/ 0 60000 65536"/>
              <a:gd name="T11" fmla="*/ 0 60000 65536"/>
              <a:gd name="T12" fmla="*/ 0 w 279"/>
              <a:gd name="T13" fmla="*/ 0 h 419"/>
              <a:gd name="T14" fmla="*/ 279 w 279"/>
              <a:gd name="T15" fmla="*/ 419 h 41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79" h="419">
                <a:moveTo>
                  <a:pt x="279" y="0"/>
                </a:moveTo>
                <a:lnTo>
                  <a:pt x="140" y="419"/>
                </a:lnTo>
                <a:lnTo>
                  <a:pt x="0" y="0"/>
                </a:lnTo>
                <a:lnTo>
                  <a:pt x="279" y="0"/>
                </a:lnTo>
                <a:close/>
              </a:path>
            </a:pathLst>
          </a:custGeom>
          <a:solidFill>
            <a:srgbClr val="00FFFF"/>
          </a:solidFill>
          <a:ln w="19050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238603" name="Oval 11"/>
          <p:cNvSpPr>
            <a:spLocks noChangeArrowheads="1"/>
          </p:cNvSpPr>
          <p:nvPr/>
        </p:nvSpPr>
        <p:spPr bwMode="auto">
          <a:xfrm>
            <a:off x="4464050" y="1435100"/>
            <a:ext cx="457200" cy="457200"/>
          </a:xfrm>
          <a:prstGeom prst="ellipse">
            <a:avLst/>
          </a:prstGeom>
          <a:solidFill>
            <a:srgbClr val="FFFFFF"/>
          </a:solidFill>
          <a:ln w="36513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238604" name="Oval 12"/>
          <p:cNvSpPr>
            <a:spLocks noChangeArrowheads="1"/>
          </p:cNvSpPr>
          <p:nvPr/>
        </p:nvSpPr>
        <p:spPr bwMode="auto">
          <a:xfrm>
            <a:off x="474663" y="1435100"/>
            <a:ext cx="457200" cy="457200"/>
          </a:xfrm>
          <a:prstGeom prst="ellipse">
            <a:avLst/>
          </a:prstGeom>
          <a:solidFill>
            <a:srgbClr val="FFFFFF"/>
          </a:solidFill>
          <a:ln w="36513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981004" name="Oval 13"/>
          <p:cNvSpPr>
            <a:spLocks noChangeArrowheads="1"/>
          </p:cNvSpPr>
          <p:nvPr/>
        </p:nvSpPr>
        <p:spPr bwMode="auto">
          <a:xfrm>
            <a:off x="1804988" y="4092575"/>
            <a:ext cx="457200" cy="458788"/>
          </a:xfrm>
          <a:prstGeom prst="ellipse">
            <a:avLst/>
          </a:prstGeom>
          <a:solidFill>
            <a:srgbClr val="FFFFFF"/>
          </a:solidFill>
          <a:ln w="36513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981005" name="Oval 14"/>
          <p:cNvSpPr>
            <a:spLocks noChangeArrowheads="1"/>
          </p:cNvSpPr>
          <p:nvPr/>
        </p:nvSpPr>
        <p:spPr bwMode="auto">
          <a:xfrm>
            <a:off x="3133725" y="4092575"/>
            <a:ext cx="458788" cy="458788"/>
          </a:xfrm>
          <a:prstGeom prst="ellipse">
            <a:avLst/>
          </a:prstGeom>
          <a:solidFill>
            <a:srgbClr val="FFFFFF"/>
          </a:solidFill>
          <a:ln w="36513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981006" name="Oval 15"/>
          <p:cNvSpPr>
            <a:spLocks noChangeArrowheads="1"/>
          </p:cNvSpPr>
          <p:nvPr/>
        </p:nvSpPr>
        <p:spPr bwMode="auto">
          <a:xfrm>
            <a:off x="4464050" y="4092575"/>
            <a:ext cx="457200" cy="458788"/>
          </a:xfrm>
          <a:prstGeom prst="ellipse">
            <a:avLst/>
          </a:prstGeom>
          <a:solidFill>
            <a:srgbClr val="FFFFFF"/>
          </a:solidFill>
          <a:ln w="36513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238608" name="Line 16"/>
          <p:cNvSpPr>
            <a:spLocks noChangeShapeType="1"/>
          </p:cNvSpPr>
          <p:nvPr/>
        </p:nvSpPr>
        <p:spPr bwMode="auto">
          <a:xfrm>
            <a:off x="2860675" y="3011488"/>
            <a:ext cx="1444625" cy="1587"/>
          </a:xfrm>
          <a:prstGeom prst="line">
            <a:avLst/>
          </a:prstGeom>
          <a:noFill/>
          <a:ln w="36513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8609" name="Freeform 17"/>
          <p:cNvSpPr>
            <a:spLocks/>
          </p:cNvSpPr>
          <p:nvPr/>
        </p:nvSpPr>
        <p:spPr bwMode="auto">
          <a:xfrm>
            <a:off x="4268788" y="2974975"/>
            <a:ext cx="147637" cy="73025"/>
          </a:xfrm>
          <a:custGeom>
            <a:avLst/>
            <a:gdLst>
              <a:gd name="T0" fmla="*/ 0 w 558"/>
              <a:gd name="T1" fmla="*/ 0 h 279"/>
              <a:gd name="T2" fmla="*/ 558 w 558"/>
              <a:gd name="T3" fmla="*/ 139 h 279"/>
              <a:gd name="T4" fmla="*/ 0 w 558"/>
              <a:gd name="T5" fmla="*/ 279 h 279"/>
              <a:gd name="T6" fmla="*/ 0 w 558"/>
              <a:gd name="T7" fmla="*/ 0 h 279"/>
              <a:gd name="T8" fmla="*/ 0 60000 65536"/>
              <a:gd name="T9" fmla="*/ 0 60000 65536"/>
              <a:gd name="T10" fmla="*/ 0 60000 65536"/>
              <a:gd name="T11" fmla="*/ 0 60000 65536"/>
              <a:gd name="T12" fmla="*/ 0 w 558"/>
              <a:gd name="T13" fmla="*/ 0 h 279"/>
              <a:gd name="T14" fmla="*/ 558 w 558"/>
              <a:gd name="T15" fmla="*/ 279 h 27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8" h="279">
                <a:moveTo>
                  <a:pt x="0" y="0"/>
                </a:moveTo>
                <a:lnTo>
                  <a:pt x="558" y="139"/>
                </a:lnTo>
                <a:lnTo>
                  <a:pt x="0" y="279"/>
                </a:lnTo>
                <a:lnTo>
                  <a:pt x="0" y="0"/>
                </a:lnTo>
                <a:close/>
              </a:path>
            </a:pathLst>
          </a:custGeom>
          <a:solidFill>
            <a:srgbClr val="00FFFF"/>
          </a:solidFill>
          <a:ln w="19050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238610" name="Line 18"/>
          <p:cNvSpPr>
            <a:spLocks noChangeShapeType="1"/>
          </p:cNvSpPr>
          <p:nvPr/>
        </p:nvSpPr>
        <p:spPr bwMode="auto">
          <a:xfrm>
            <a:off x="923925" y="3011488"/>
            <a:ext cx="1404938" cy="1587"/>
          </a:xfrm>
          <a:prstGeom prst="line">
            <a:avLst/>
          </a:prstGeom>
          <a:noFill/>
          <a:ln w="36513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8611" name="Freeform 19"/>
          <p:cNvSpPr>
            <a:spLocks/>
          </p:cNvSpPr>
          <p:nvPr/>
        </p:nvSpPr>
        <p:spPr bwMode="auto">
          <a:xfrm>
            <a:off x="2292350" y="2974975"/>
            <a:ext cx="147638" cy="73025"/>
          </a:xfrm>
          <a:custGeom>
            <a:avLst/>
            <a:gdLst>
              <a:gd name="T0" fmla="*/ 0 w 558"/>
              <a:gd name="T1" fmla="*/ 0 h 279"/>
              <a:gd name="T2" fmla="*/ 558 w 558"/>
              <a:gd name="T3" fmla="*/ 139 h 279"/>
              <a:gd name="T4" fmla="*/ 0 w 558"/>
              <a:gd name="T5" fmla="*/ 279 h 279"/>
              <a:gd name="T6" fmla="*/ 0 w 558"/>
              <a:gd name="T7" fmla="*/ 0 h 279"/>
              <a:gd name="T8" fmla="*/ 0 60000 65536"/>
              <a:gd name="T9" fmla="*/ 0 60000 65536"/>
              <a:gd name="T10" fmla="*/ 0 60000 65536"/>
              <a:gd name="T11" fmla="*/ 0 60000 65536"/>
              <a:gd name="T12" fmla="*/ 0 w 558"/>
              <a:gd name="T13" fmla="*/ 0 h 279"/>
              <a:gd name="T14" fmla="*/ 558 w 558"/>
              <a:gd name="T15" fmla="*/ 279 h 27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8" h="279">
                <a:moveTo>
                  <a:pt x="0" y="0"/>
                </a:moveTo>
                <a:lnTo>
                  <a:pt x="558" y="139"/>
                </a:lnTo>
                <a:lnTo>
                  <a:pt x="0" y="279"/>
                </a:lnTo>
                <a:lnTo>
                  <a:pt x="0" y="0"/>
                </a:lnTo>
                <a:close/>
              </a:path>
            </a:pathLst>
          </a:custGeom>
          <a:solidFill>
            <a:srgbClr val="00FFFF"/>
          </a:solidFill>
          <a:ln w="19050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981011" name="Line 20"/>
          <p:cNvSpPr>
            <a:spLocks noChangeShapeType="1"/>
          </p:cNvSpPr>
          <p:nvPr/>
        </p:nvSpPr>
        <p:spPr bwMode="auto">
          <a:xfrm flipH="1">
            <a:off x="1036638" y="4322763"/>
            <a:ext cx="774700" cy="1587"/>
          </a:xfrm>
          <a:prstGeom prst="line">
            <a:avLst/>
          </a:prstGeom>
          <a:noFill/>
          <a:ln w="36513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81012" name="Freeform 21"/>
          <p:cNvSpPr>
            <a:spLocks/>
          </p:cNvSpPr>
          <p:nvPr/>
        </p:nvSpPr>
        <p:spPr bwMode="auto">
          <a:xfrm>
            <a:off x="954088" y="4284663"/>
            <a:ext cx="111125" cy="74612"/>
          </a:xfrm>
          <a:custGeom>
            <a:avLst/>
            <a:gdLst>
              <a:gd name="T0" fmla="*/ 419 w 419"/>
              <a:gd name="T1" fmla="*/ 279 h 279"/>
              <a:gd name="T2" fmla="*/ 0 w 419"/>
              <a:gd name="T3" fmla="*/ 140 h 279"/>
              <a:gd name="T4" fmla="*/ 419 w 419"/>
              <a:gd name="T5" fmla="*/ 0 h 279"/>
              <a:gd name="T6" fmla="*/ 419 w 419"/>
              <a:gd name="T7" fmla="*/ 279 h 279"/>
              <a:gd name="T8" fmla="*/ 0 60000 65536"/>
              <a:gd name="T9" fmla="*/ 0 60000 65536"/>
              <a:gd name="T10" fmla="*/ 0 60000 65536"/>
              <a:gd name="T11" fmla="*/ 0 60000 65536"/>
              <a:gd name="T12" fmla="*/ 0 w 419"/>
              <a:gd name="T13" fmla="*/ 0 h 279"/>
              <a:gd name="T14" fmla="*/ 419 w 419"/>
              <a:gd name="T15" fmla="*/ 279 h 27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19" h="279">
                <a:moveTo>
                  <a:pt x="419" y="279"/>
                </a:moveTo>
                <a:lnTo>
                  <a:pt x="0" y="140"/>
                </a:lnTo>
                <a:lnTo>
                  <a:pt x="419" y="0"/>
                </a:lnTo>
                <a:lnTo>
                  <a:pt x="419" y="279"/>
                </a:lnTo>
                <a:close/>
              </a:path>
            </a:pathLst>
          </a:custGeom>
          <a:solidFill>
            <a:srgbClr val="00FFFF"/>
          </a:solidFill>
          <a:ln w="19050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981013" name="Line 22"/>
          <p:cNvSpPr>
            <a:spLocks noChangeShapeType="1"/>
          </p:cNvSpPr>
          <p:nvPr/>
        </p:nvSpPr>
        <p:spPr bwMode="auto">
          <a:xfrm flipH="1">
            <a:off x="2365375" y="4322763"/>
            <a:ext cx="776288" cy="1587"/>
          </a:xfrm>
          <a:prstGeom prst="line">
            <a:avLst/>
          </a:prstGeom>
          <a:noFill/>
          <a:ln w="36513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81014" name="Freeform 23"/>
          <p:cNvSpPr>
            <a:spLocks/>
          </p:cNvSpPr>
          <p:nvPr/>
        </p:nvSpPr>
        <p:spPr bwMode="auto">
          <a:xfrm>
            <a:off x="2282825" y="4284663"/>
            <a:ext cx="111125" cy="74612"/>
          </a:xfrm>
          <a:custGeom>
            <a:avLst/>
            <a:gdLst>
              <a:gd name="T0" fmla="*/ 418 w 418"/>
              <a:gd name="T1" fmla="*/ 279 h 279"/>
              <a:gd name="T2" fmla="*/ 0 w 418"/>
              <a:gd name="T3" fmla="*/ 140 h 279"/>
              <a:gd name="T4" fmla="*/ 418 w 418"/>
              <a:gd name="T5" fmla="*/ 0 h 279"/>
              <a:gd name="T6" fmla="*/ 418 w 418"/>
              <a:gd name="T7" fmla="*/ 279 h 279"/>
              <a:gd name="T8" fmla="*/ 0 60000 65536"/>
              <a:gd name="T9" fmla="*/ 0 60000 65536"/>
              <a:gd name="T10" fmla="*/ 0 60000 65536"/>
              <a:gd name="T11" fmla="*/ 0 60000 65536"/>
              <a:gd name="T12" fmla="*/ 0 w 418"/>
              <a:gd name="T13" fmla="*/ 0 h 279"/>
              <a:gd name="T14" fmla="*/ 418 w 418"/>
              <a:gd name="T15" fmla="*/ 279 h 27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18" h="279">
                <a:moveTo>
                  <a:pt x="418" y="279"/>
                </a:moveTo>
                <a:lnTo>
                  <a:pt x="0" y="140"/>
                </a:lnTo>
                <a:lnTo>
                  <a:pt x="418" y="0"/>
                </a:lnTo>
                <a:lnTo>
                  <a:pt x="418" y="279"/>
                </a:lnTo>
                <a:close/>
              </a:path>
            </a:pathLst>
          </a:custGeom>
          <a:solidFill>
            <a:srgbClr val="00FFFF"/>
          </a:solidFill>
          <a:ln w="19050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981015" name="Line 24"/>
          <p:cNvSpPr>
            <a:spLocks noChangeShapeType="1"/>
          </p:cNvSpPr>
          <p:nvPr/>
        </p:nvSpPr>
        <p:spPr bwMode="auto">
          <a:xfrm flipH="1">
            <a:off x="3695700" y="4322763"/>
            <a:ext cx="774700" cy="1587"/>
          </a:xfrm>
          <a:prstGeom prst="line">
            <a:avLst/>
          </a:prstGeom>
          <a:noFill/>
          <a:ln w="36513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81016" name="Freeform 25"/>
          <p:cNvSpPr>
            <a:spLocks/>
          </p:cNvSpPr>
          <p:nvPr/>
        </p:nvSpPr>
        <p:spPr bwMode="auto">
          <a:xfrm>
            <a:off x="3613150" y="4284663"/>
            <a:ext cx="111125" cy="74612"/>
          </a:xfrm>
          <a:custGeom>
            <a:avLst/>
            <a:gdLst>
              <a:gd name="T0" fmla="*/ 420 w 420"/>
              <a:gd name="T1" fmla="*/ 279 h 279"/>
              <a:gd name="T2" fmla="*/ 0 w 420"/>
              <a:gd name="T3" fmla="*/ 140 h 279"/>
              <a:gd name="T4" fmla="*/ 420 w 420"/>
              <a:gd name="T5" fmla="*/ 0 h 279"/>
              <a:gd name="T6" fmla="*/ 420 w 420"/>
              <a:gd name="T7" fmla="*/ 279 h 279"/>
              <a:gd name="T8" fmla="*/ 0 60000 65536"/>
              <a:gd name="T9" fmla="*/ 0 60000 65536"/>
              <a:gd name="T10" fmla="*/ 0 60000 65536"/>
              <a:gd name="T11" fmla="*/ 0 60000 65536"/>
              <a:gd name="T12" fmla="*/ 0 w 420"/>
              <a:gd name="T13" fmla="*/ 0 h 279"/>
              <a:gd name="T14" fmla="*/ 420 w 420"/>
              <a:gd name="T15" fmla="*/ 279 h 27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20" h="279">
                <a:moveTo>
                  <a:pt x="420" y="279"/>
                </a:moveTo>
                <a:lnTo>
                  <a:pt x="0" y="140"/>
                </a:lnTo>
                <a:lnTo>
                  <a:pt x="420" y="0"/>
                </a:lnTo>
                <a:lnTo>
                  <a:pt x="420" y="279"/>
                </a:lnTo>
                <a:close/>
              </a:path>
            </a:pathLst>
          </a:custGeom>
          <a:solidFill>
            <a:srgbClr val="00FFFF"/>
          </a:solidFill>
          <a:ln w="19050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981017" name="Rectangle 26"/>
          <p:cNvSpPr>
            <a:spLocks noChangeArrowheads="1"/>
          </p:cNvSpPr>
          <p:nvPr/>
        </p:nvSpPr>
        <p:spPr bwMode="auto">
          <a:xfrm>
            <a:off x="1985963" y="4187825"/>
            <a:ext cx="139700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en-GB" sz="2200">
                <a:solidFill>
                  <a:srgbClr val="000000"/>
                </a:solidFill>
                <a:latin typeface="Times New Roman" pitchFamily="18" charset="0"/>
              </a:rPr>
              <a:t>9</a:t>
            </a:r>
            <a:endParaRPr lang="en-GB" sz="1800">
              <a:latin typeface="Garamond" pitchFamily="18" charset="0"/>
            </a:endParaRPr>
          </a:p>
        </p:txBody>
      </p:sp>
      <p:sp>
        <p:nvSpPr>
          <p:cNvPr id="238619" name="Oval 27"/>
          <p:cNvSpPr>
            <a:spLocks noChangeArrowheads="1"/>
          </p:cNvSpPr>
          <p:nvPr/>
        </p:nvSpPr>
        <p:spPr bwMode="auto">
          <a:xfrm>
            <a:off x="474663" y="4092575"/>
            <a:ext cx="457200" cy="458788"/>
          </a:xfrm>
          <a:prstGeom prst="ellipse">
            <a:avLst/>
          </a:prstGeom>
          <a:solidFill>
            <a:srgbClr val="FFFFFF"/>
          </a:solidFill>
          <a:ln w="36513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981019" name="Rectangle 28"/>
          <p:cNvSpPr>
            <a:spLocks noChangeArrowheads="1"/>
          </p:cNvSpPr>
          <p:nvPr/>
        </p:nvSpPr>
        <p:spPr bwMode="auto">
          <a:xfrm>
            <a:off x="3290888" y="4187825"/>
            <a:ext cx="139700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en-GB" sz="2200">
                <a:solidFill>
                  <a:srgbClr val="000000"/>
                </a:solidFill>
                <a:latin typeface="Times New Roman" pitchFamily="18" charset="0"/>
              </a:rPr>
              <a:t>8</a:t>
            </a:r>
            <a:endParaRPr lang="en-GB" sz="1800">
              <a:latin typeface="Garamond" pitchFamily="18" charset="0"/>
            </a:endParaRPr>
          </a:p>
        </p:txBody>
      </p:sp>
      <p:sp>
        <p:nvSpPr>
          <p:cNvPr id="981020" name="Rectangle 29"/>
          <p:cNvSpPr>
            <a:spLocks noChangeArrowheads="1"/>
          </p:cNvSpPr>
          <p:nvPr/>
        </p:nvSpPr>
        <p:spPr bwMode="auto">
          <a:xfrm>
            <a:off x="4646613" y="4187825"/>
            <a:ext cx="139700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en-GB" sz="2200">
                <a:solidFill>
                  <a:srgbClr val="000000"/>
                </a:solidFill>
                <a:latin typeface="Times New Roman" pitchFamily="18" charset="0"/>
              </a:rPr>
              <a:t>6</a:t>
            </a:r>
            <a:endParaRPr lang="en-GB" sz="1800">
              <a:latin typeface="Garamond" pitchFamily="18" charset="0"/>
            </a:endParaRPr>
          </a:p>
        </p:txBody>
      </p:sp>
      <p:sp>
        <p:nvSpPr>
          <p:cNvPr id="238622" name="Line 30"/>
          <p:cNvSpPr>
            <a:spLocks noChangeShapeType="1"/>
          </p:cNvSpPr>
          <p:nvPr/>
        </p:nvSpPr>
        <p:spPr bwMode="auto">
          <a:xfrm flipV="1">
            <a:off x="4692650" y="1995488"/>
            <a:ext cx="0" cy="776287"/>
          </a:xfrm>
          <a:prstGeom prst="line">
            <a:avLst/>
          </a:prstGeom>
          <a:noFill/>
          <a:ln w="36576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8623" name="Freeform 31"/>
          <p:cNvSpPr>
            <a:spLocks/>
          </p:cNvSpPr>
          <p:nvPr/>
        </p:nvSpPr>
        <p:spPr bwMode="auto">
          <a:xfrm>
            <a:off x="4656138" y="1914525"/>
            <a:ext cx="73025" cy="109538"/>
          </a:xfrm>
          <a:custGeom>
            <a:avLst/>
            <a:gdLst>
              <a:gd name="T0" fmla="*/ 0 w 279"/>
              <a:gd name="T1" fmla="*/ 418 h 418"/>
              <a:gd name="T2" fmla="*/ 140 w 279"/>
              <a:gd name="T3" fmla="*/ 0 h 418"/>
              <a:gd name="T4" fmla="*/ 279 w 279"/>
              <a:gd name="T5" fmla="*/ 418 h 418"/>
              <a:gd name="T6" fmla="*/ 0 w 279"/>
              <a:gd name="T7" fmla="*/ 418 h 418"/>
              <a:gd name="T8" fmla="*/ 0 60000 65536"/>
              <a:gd name="T9" fmla="*/ 0 60000 65536"/>
              <a:gd name="T10" fmla="*/ 0 60000 65536"/>
              <a:gd name="T11" fmla="*/ 0 60000 65536"/>
              <a:gd name="T12" fmla="*/ 0 w 279"/>
              <a:gd name="T13" fmla="*/ 0 h 418"/>
              <a:gd name="T14" fmla="*/ 279 w 279"/>
              <a:gd name="T15" fmla="*/ 418 h 41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79" h="418">
                <a:moveTo>
                  <a:pt x="0" y="418"/>
                </a:moveTo>
                <a:lnTo>
                  <a:pt x="140" y="0"/>
                </a:lnTo>
                <a:lnTo>
                  <a:pt x="279" y="418"/>
                </a:lnTo>
                <a:lnTo>
                  <a:pt x="0" y="418"/>
                </a:lnTo>
                <a:close/>
              </a:path>
            </a:pathLst>
          </a:custGeom>
          <a:solidFill>
            <a:srgbClr val="00FFFF"/>
          </a:solidFill>
          <a:ln w="19050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981023" name="Rectangle 33"/>
          <p:cNvSpPr>
            <a:spLocks noChangeArrowheads="1"/>
          </p:cNvSpPr>
          <p:nvPr/>
        </p:nvSpPr>
        <p:spPr bwMode="auto">
          <a:xfrm>
            <a:off x="631825" y="1530350"/>
            <a:ext cx="139700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en-GB" sz="2200">
                <a:solidFill>
                  <a:srgbClr val="000000"/>
                </a:solidFill>
                <a:latin typeface="Times New Roman" pitchFamily="18" charset="0"/>
              </a:rPr>
              <a:t>4</a:t>
            </a:r>
            <a:endParaRPr lang="en-GB" sz="1800">
              <a:latin typeface="Garamond" pitchFamily="18" charset="0"/>
            </a:endParaRPr>
          </a:p>
        </p:txBody>
      </p:sp>
      <p:sp>
        <p:nvSpPr>
          <p:cNvPr id="238624" name="Oval 32"/>
          <p:cNvSpPr>
            <a:spLocks noChangeArrowheads="1"/>
          </p:cNvSpPr>
          <p:nvPr/>
        </p:nvSpPr>
        <p:spPr bwMode="auto">
          <a:xfrm>
            <a:off x="2430463" y="2763838"/>
            <a:ext cx="458787" cy="457200"/>
          </a:xfrm>
          <a:prstGeom prst="ellipse">
            <a:avLst/>
          </a:prstGeom>
          <a:solidFill>
            <a:srgbClr val="FFFFFF"/>
          </a:solidFill>
          <a:ln w="36513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981025" name="Rectangle 34"/>
          <p:cNvSpPr>
            <a:spLocks noChangeArrowheads="1"/>
          </p:cNvSpPr>
          <p:nvPr/>
        </p:nvSpPr>
        <p:spPr bwMode="auto">
          <a:xfrm>
            <a:off x="4621213" y="1541463"/>
            <a:ext cx="139700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en-GB" sz="2200">
                <a:solidFill>
                  <a:srgbClr val="000000"/>
                </a:solidFill>
                <a:latin typeface="Times New Roman" pitchFamily="18" charset="0"/>
              </a:rPr>
              <a:t>4</a:t>
            </a:r>
            <a:endParaRPr lang="en-GB" sz="1800">
              <a:latin typeface="Garamond" pitchFamily="18" charset="0"/>
            </a:endParaRPr>
          </a:p>
        </p:txBody>
      </p:sp>
      <p:sp>
        <p:nvSpPr>
          <p:cNvPr id="238627" name="Line 35"/>
          <p:cNvSpPr>
            <a:spLocks noChangeShapeType="1"/>
          </p:cNvSpPr>
          <p:nvPr/>
        </p:nvSpPr>
        <p:spPr bwMode="auto">
          <a:xfrm>
            <a:off x="703263" y="1885950"/>
            <a:ext cx="0" cy="774700"/>
          </a:xfrm>
          <a:prstGeom prst="line">
            <a:avLst/>
          </a:prstGeom>
          <a:noFill/>
          <a:ln w="36513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8628" name="Freeform 36"/>
          <p:cNvSpPr>
            <a:spLocks/>
          </p:cNvSpPr>
          <p:nvPr/>
        </p:nvSpPr>
        <p:spPr bwMode="auto">
          <a:xfrm>
            <a:off x="666750" y="2633663"/>
            <a:ext cx="74613" cy="111125"/>
          </a:xfrm>
          <a:custGeom>
            <a:avLst/>
            <a:gdLst>
              <a:gd name="T0" fmla="*/ 279 w 279"/>
              <a:gd name="T1" fmla="*/ 0 h 419"/>
              <a:gd name="T2" fmla="*/ 140 w 279"/>
              <a:gd name="T3" fmla="*/ 419 h 419"/>
              <a:gd name="T4" fmla="*/ 0 w 279"/>
              <a:gd name="T5" fmla="*/ 0 h 419"/>
              <a:gd name="T6" fmla="*/ 279 w 279"/>
              <a:gd name="T7" fmla="*/ 0 h 419"/>
              <a:gd name="T8" fmla="*/ 0 60000 65536"/>
              <a:gd name="T9" fmla="*/ 0 60000 65536"/>
              <a:gd name="T10" fmla="*/ 0 60000 65536"/>
              <a:gd name="T11" fmla="*/ 0 60000 65536"/>
              <a:gd name="T12" fmla="*/ 0 w 279"/>
              <a:gd name="T13" fmla="*/ 0 h 419"/>
              <a:gd name="T14" fmla="*/ 279 w 279"/>
              <a:gd name="T15" fmla="*/ 419 h 41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79" h="419">
                <a:moveTo>
                  <a:pt x="279" y="0"/>
                </a:moveTo>
                <a:lnTo>
                  <a:pt x="140" y="419"/>
                </a:lnTo>
                <a:lnTo>
                  <a:pt x="0" y="0"/>
                </a:lnTo>
                <a:lnTo>
                  <a:pt x="279" y="0"/>
                </a:lnTo>
                <a:close/>
              </a:path>
            </a:pathLst>
          </a:custGeom>
          <a:solidFill>
            <a:srgbClr val="00FFFF"/>
          </a:solidFill>
          <a:ln w="19050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238629" name="Oval 37"/>
          <p:cNvSpPr>
            <a:spLocks noChangeArrowheads="1"/>
          </p:cNvSpPr>
          <p:nvPr/>
        </p:nvSpPr>
        <p:spPr bwMode="auto">
          <a:xfrm>
            <a:off x="4451350" y="2763838"/>
            <a:ext cx="457200" cy="457200"/>
          </a:xfrm>
          <a:prstGeom prst="ellipse">
            <a:avLst/>
          </a:prstGeom>
          <a:solidFill>
            <a:srgbClr val="FFFFFF"/>
          </a:solidFill>
          <a:ln w="36513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981029" name="Rectangle 38"/>
          <p:cNvSpPr>
            <a:spLocks noChangeArrowheads="1"/>
          </p:cNvSpPr>
          <p:nvPr/>
        </p:nvSpPr>
        <p:spPr bwMode="auto">
          <a:xfrm>
            <a:off x="2667000" y="4079875"/>
            <a:ext cx="192088" cy="508000"/>
          </a:xfrm>
          <a:prstGeom prst="rect">
            <a:avLst/>
          </a:prstGeom>
          <a:solidFill>
            <a:srgbClr val="FFFFFF"/>
          </a:solidFill>
          <a:ln w="36513">
            <a:solidFill>
              <a:srgbClr val="BF6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981030" name="Rectangle 39"/>
          <p:cNvSpPr>
            <a:spLocks noChangeArrowheads="1"/>
          </p:cNvSpPr>
          <p:nvPr/>
        </p:nvSpPr>
        <p:spPr bwMode="auto">
          <a:xfrm>
            <a:off x="1300163" y="4070350"/>
            <a:ext cx="193675" cy="509588"/>
          </a:xfrm>
          <a:prstGeom prst="rect">
            <a:avLst/>
          </a:prstGeom>
          <a:solidFill>
            <a:srgbClr val="FFFFFF"/>
          </a:solidFill>
          <a:ln w="36513">
            <a:solidFill>
              <a:srgbClr val="BF6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238632" name="Line 40"/>
          <p:cNvSpPr>
            <a:spLocks noChangeShapeType="1"/>
          </p:cNvSpPr>
          <p:nvPr/>
        </p:nvSpPr>
        <p:spPr bwMode="auto">
          <a:xfrm flipH="1">
            <a:off x="1036638" y="1663700"/>
            <a:ext cx="3433762" cy="1588"/>
          </a:xfrm>
          <a:prstGeom prst="line">
            <a:avLst/>
          </a:prstGeom>
          <a:noFill/>
          <a:ln w="36513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8633" name="Freeform 41"/>
          <p:cNvSpPr>
            <a:spLocks/>
          </p:cNvSpPr>
          <p:nvPr/>
        </p:nvSpPr>
        <p:spPr bwMode="auto">
          <a:xfrm>
            <a:off x="954088" y="1627188"/>
            <a:ext cx="111125" cy="73025"/>
          </a:xfrm>
          <a:custGeom>
            <a:avLst/>
            <a:gdLst>
              <a:gd name="T0" fmla="*/ 419 w 419"/>
              <a:gd name="T1" fmla="*/ 279 h 279"/>
              <a:gd name="T2" fmla="*/ 0 w 419"/>
              <a:gd name="T3" fmla="*/ 139 h 279"/>
              <a:gd name="T4" fmla="*/ 419 w 419"/>
              <a:gd name="T5" fmla="*/ 0 h 279"/>
              <a:gd name="T6" fmla="*/ 419 w 419"/>
              <a:gd name="T7" fmla="*/ 279 h 279"/>
              <a:gd name="T8" fmla="*/ 0 60000 65536"/>
              <a:gd name="T9" fmla="*/ 0 60000 65536"/>
              <a:gd name="T10" fmla="*/ 0 60000 65536"/>
              <a:gd name="T11" fmla="*/ 0 60000 65536"/>
              <a:gd name="T12" fmla="*/ 0 w 419"/>
              <a:gd name="T13" fmla="*/ 0 h 279"/>
              <a:gd name="T14" fmla="*/ 419 w 419"/>
              <a:gd name="T15" fmla="*/ 279 h 27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19" h="279">
                <a:moveTo>
                  <a:pt x="419" y="279"/>
                </a:moveTo>
                <a:lnTo>
                  <a:pt x="0" y="139"/>
                </a:lnTo>
                <a:lnTo>
                  <a:pt x="419" y="0"/>
                </a:lnTo>
                <a:lnTo>
                  <a:pt x="419" y="279"/>
                </a:lnTo>
                <a:close/>
              </a:path>
            </a:pathLst>
          </a:custGeom>
          <a:solidFill>
            <a:srgbClr val="00FFFF"/>
          </a:solidFill>
          <a:ln w="19050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238634" name="Oval 42"/>
          <p:cNvSpPr>
            <a:spLocks noChangeArrowheads="1"/>
          </p:cNvSpPr>
          <p:nvPr/>
        </p:nvSpPr>
        <p:spPr bwMode="auto">
          <a:xfrm>
            <a:off x="461963" y="2776538"/>
            <a:ext cx="457200" cy="458787"/>
          </a:xfrm>
          <a:prstGeom prst="ellipse">
            <a:avLst/>
          </a:prstGeom>
          <a:solidFill>
            <a:srgbClr val="FFFFFF"/>
          </a:solidFill>
          <a:ln w="36513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981034" name="Oval 43"/>
          <p:cNvSpPr>
            <a:spLocks noChangeArrowheads="1"/>
          </p:cNvSpPr>
          <p:nvPr/>
        </p:nvSpPr>
        <p:spPr bwMode="auto">
          <a:xfrm>
            <a:off x="2681288" y="4233863"/>
            <a:ext cx="155575" cy="153987"/>
          </a:xfrm>
          <a:prstGeom prst="ellipse">
            <a:avLst/>
          </a:prstGeom>
          <a:solidFill>
            <a:srgbClr val="FF0000"/>
          </a:solidFill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981035" name="Rectangle 44"/>
          <p:cNvSpPr>
            <a:spLocks noChangeArrowheads="1"/>
          </p:cNvSpPr>
          <p:nvPr/>
        </p:nvSpPr>
        <p:spPr bwMode="auto">
          <a:xfrm>
            <a:off x="2574925" y="2859088"/>
            <a:ext cx="139700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en-GB" sz="2200">
                <a:solidFill>
                  <a:srgbClr val="000000"/>
                </a:solidFill>
                <a:latin typeface="Times New Roman" pitchFamily="18" charset="0"/>
              </a:rPr>
              <a:t>3</a:t>
            </a:r>
            <a:endParaRPr lang="en-GB" sz="1800">
              <a:latin typeface="Garamond" pitchFamily="18" charset="0"/>
            </a:endParaRPr>
          </a:p>
        </p:txBody>
      </p:sp>
      <p:sp>
        <p:nvSpPr>
          <p:cNvPr id="981036" name="Rectangle 45"/>
          <p:cNvSpPr>
            <a:spLocks noChangeArrowheads="1"/>
          </p:cNvSpPr>
          <p:nvPr/>
        </p:nvSpPr>
        <p:spPr bwMode="auto">
          <a:xfrm>
            <a:off x="635000" y="2887663"/>
            <a:ext cx="139700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en-GB" sz="2200">
                <a:solidFill>
                  <a:srgbClr val="000000"/>
                </a:solidFill>
                <a:latin typeface="Times New Roman" pitchFamily="18" charset="0"/>
              </a:rPr>
              <a:t>9</a:t>
            </a:r>
            <a:endParaRPr lang="en-GB" sz="1800">
              <a:latin typeface="Garamond" pitchFamily="18" charset="0"/>
            </a:endParaRPr>
          </a:p>
        </p:txBody>
      </p:sp>
      <p:sp>
        <p:nvSpPr>
          <p:cNvPr id="981037" name="Rectangle 46"/>
          <p:cNvSpPr>
            <a:spLocks noChangeArrowheads="1"/>
          </p:cNvSpPr>
          <p:nvPr/>
        </p:nvSpPr>
        <p:spPr bwMode="auto">
          <a:xfrm>
            <a:off x="568325" y="4184650"/>
            <a:ext cx="279400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en-GB" sz="2200">
                <a:solidFill>
                  <a:srgbClr val="000000"/>
                </a:solidFill>
                <a:latin typeface="Times New Roman" pitchFamily="18" charset="0"/>
              </a:rPr>
              <a:t>10</a:t>
            </a:r>
            <a:endParaRPr lang="en-GB" sz="1800">
              <a:latin typeface="Garamond" pitchFamily="18" charset="0"/>
            </a:endParaRPr>
          </a:p>
        </p:txBody>
      </p:sp>
      <p:sp>
        <p:nvSpPr>
          <p:cNvPr id="981038" name="Rectangle 47"/>
          <p:cNvSpPr>
            <a:spLocks noChangeArrowheads="1"/>
          </p:cNvSpPr>
          <p:nvPr/>
        </p:nvSpPr>
        <p:spPr bwMode="auto">
          <a:xfrm>
            <a:off x="4608513" y="2859088"/>
            <a:ext cx="139700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en-GB" sz="2200">
                <a:solidFill>
                  <a:srgbClr val="000000"/>
                </a:solidFill>
                <a:latin typeface="Times New Roman" pitchFamily="18" charset="0"/>
              </a:rPr>
              <a:t>4</a:t>
            </a:r>
            <a:endParaRPr lang="en-GB" sz="1800">
              <a:latin typeface="Garamond" pitchFamily="18" charset="0"/>
            </a:endParaRPr>
          </a:p>
        </p:txBody>
      </p:sp>
      <p:grpSp>
        <p:nvGrpSpPr>
          <p:cNvPr id="2" name="Group 48"/>
          <p:cNvGrpSpPr>
            <a:grpSpLocks/>
          </p:cNvGrpSpPr>
          <p:nvPr/>
        </p:nvGrpSpPr>
        <p:grpSpPr bwMode="auto">
          <a:xfrm>
            <a:off x="1568450" y="2751138"/>
            <a:ext cx="193675" cy="508000"/>
            <a:chOff x="988" y="1733"/>
            <a:chExt cx="122" cy="320"/>
          </a:xfrm>
        </p:grpSpPr>
        <p:sp>
          <p:nvSpPr>
            <p:cNvPr id="981040" name="Rectangle 49"/>
            <p:cNvSpPr>
              <a:spLocks noChangeArrowheads="1"/>
            </p:cNvSpPr>
            <p:nvPr/>
          </p:nvSpPr>
          <p:spPr bwMode="auto">
            <a:xfrm>
              <a:off x="988" y="1733"/>
              <a:ext cx="122" cy="320"/>
            </a:xfrm>
            <a:prstGeom prst="rect">
              <a:avLst/>
            </a:prstGeom>
            <a:solidFill>
              <a:srgbClr val="FFFFFF"/>
            </a:solidFill>
            <a:ln w="36513">
              <a:solidFill>
                <a:srgbClr val="BF6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buClr>
                  <a:schemeClr val="hlink"/>
                </a:buClr>
                <a:buFont typeface="Wingdings" pitchFamily="2" charset="2"/>
                <a:buChar char="§"/>
              </a:pPr>
              <a:endParaRPr lang="en-US" sz="2000" u="sng">
                <a:latin typeface="Garamond" pitchFamily="18" charset="0"/>
              </a:endParaRPr>
            </a:p>
          </p:txBody>
        </p:sp>
        <p:sp>
          <p:nvSpPr>
            <p:cNvPr id="981041" name="Oval 50"/>
            <p:cNvSpPr>
              <a:spLocks noChangeArrowheads="1"/>
            </p:cNvSpPr>
            <p:nvPr/>
          </p:nvSpPr>
          <p:spPr bwMode="auto">
            <a:xfrm>
              <a:off x="997" y="1847"/>
              <a:ext cx="98" cy="98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buClr>
                  <a:schemeClr val="hlink"/>
                </a:buClr>
                <a:buFont typeface="Wingdings" pitchFamily="2" charset="2"/>
                <a:buChar char="§"/>
              </a:pPr>
              <a:endParaRPr lang="en-US" sz="2000" u="sng">
                <a:latin typeface="Garamond" pitchFamily="18" charset="0"/>
              </a:endParaRPr>
            </a:p>
          </p:txBody>
        </p:sp>
      </p:grpSp>
      <p:grpSp>
        <p:nvGrpSpPr>
          <p:cNvPr id="3" name="Group 51"/>
          <p:cNvGrpSpPr>
            <a:grpSpLocks/>
          </p:cNvGrpSpPr>
          <p:nvPr/>
        </p:nvGrpSpPr>
        <p:grpSpPr bwMode="auto">
          <a:xfrm>
            <a:off x="3581400" y="2741613"/>
            <a:ext cx="193675" cy="508000"/>
            <a:chOff x="2256" y="1727"/>
            <a:chExt cx="122" cy="320"/>
          </a:xfrm>
        </p:grpSpPr>
        <p:sp>
          <p:nvSpPr>
            <p:cNvPr id="981043" name="Rectangle 52"/>
            <p:cNvSpPr>
              <a:spLocks noChangeArrowheads="1"/>
            </p:cNvSpPr>
            <p:nvPr/>
          </p:nvSpPr>
          <p:spPr bwMode="auto">
            <a:xfrm>
              <a:off x="2256" y="1727"/>
              <a:ext cx="122" cy="320"/>
            </a:xfrm>
            <a:prstGeom prst="rect">
              <a:avLst/>
            </a:prstGeom>
            <a:solidFill>
              <a:srgbClr val="FFFFFF"/>
            </a:solidFill>
            <a:ln w="36513">
              <a:solidFill>
                <a:srgbClr val="BF6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buClr>
                  <a:schemeClr val="hlink"/>
                </a:buClr>
                <a:buFont typeface="Wingdings" pitchFamily="2" charset="2"/>
                <a:buChar char="§"/>
              </a:pPr>
              <a:endParaRPr lang="en-US" sz="2000" u="sng">
                <a:latin typeface="Garamond" pitchFamily="18" charset="0"/>
              </a:endParaRPr>
            </a:p>
          </p:txBody>
        </p:sp>
        <p:sp>
          <p:nvSpPr>
            <p:cNvPr id="981044" name="Oval 53"/>
            <p:cNvSpPr>
              <a:spLocks noChangeArrowheads="1"/>
            </p:cNvSpPr>
            <p:nvPr/>
          </p:nvSpPr>
          <p:spPr bwMode="auto">
            <a:xfrm>
              <a:off x="2270" y="1841"/>
              <a:ext cx="98" cy="98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buClr>
                  <a:schemeClr val="hlink"/>
                </a:buClr>
                <a:buFont typeface="Wingdings" pitchFamily="2" charset="2"/>
                <a:buChar char="§"/>
              </a:pPr>
              <a:endParaRPr lang="en-US" sz="2000" u="sng">
                <a:latin typeface="Garamond" pitchFamily="18" charset="0"/>
              </a:endParaRPr>
            </a:p>
          </p:txBody>
        </p:sp>
      </p:grpSp>
      <p:sp>
        <p:nvSpPr>
          <p:cNvPr id="981045" name="Oval 54"/>
          <p:cNvSpPr>
            <a:spLocks noChangeArrowheads="1"/>
          </p:cNvSpPr>
          <p:nvPr/>
        </p:nvSpPr>
        <p:spPr bwMode="auto">
          <a:xfrm>
            <a:off x="1314450" y="4243388"/>
            <a:ext cx="155575" cy="153987"/>
          </a:xfrm>
          <a:prstGeom prst="ellipse">
            <a:avLst/>
          </a:prstGeom>
          <a:solidFill>
            <a:srgbClr val="FF0000"/>
          </a:solidFill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981046" name="Oval 55"/>
          <p:cNvSpPr>
            <a:spLocks noChangeArrowheads="1"/>
          </p:cNvSpPr>
          <p:nvPr/>
        </p:nvSpPr>
        <p:spPr bwMode="auto">
          <a:xfrm>
            <a:off x="5783263" y="1519238"/>
            <a:ext cx="457200" cy="458787"/>
          </a:xfrm>
          <a:prstGeom prst="ellipse">
            <a:avLst/>
          </a:prstGeom>
          <a:solidFill>
            <a:srgbClr val="FFFFFF"/>
          </a:solidFill>
          <a:ln w="36513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981047" name="Rectangle 56"/>
          <p:cNvSpPr>
            <a:spLocks noChangeArrowheads="1"/>
          </p:cNvSpPr>
          <p:nvPr/>
        </p:nvSpPr>
        <p:spPr bwMode="auto">
          <a:xfrm>
            <a:off x="5876925" y="1593850"/>
            <a:ext cx="279400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en-GB" sz="2200">
                <a:solidFill>
                  <a:srgbClr val="000000"/>
                </a:solidFill>
                <a:latin typeface="Times New Roman" pitchFamily="18" charset="0"/>
              </a:rPr>
              <a:t>10</a:t>
            </a:r>
            <a:endParaRPr lang="en-GB" sz="1800">
              <a:latin typeface="Garamond" pitchFamily="18" charset="0"/>
            </a:endParaRPr>
          </a:p>
        </p:txBody>
      </p:sp>
      <p:sp>
        <p:nvSpPr>
          <p:cNvPr id="981048" name="Text Box 57"/>
          <p:cNvSpPr txBox="1">
            <a:spLocks noChangeArrowheads="1"/>
          </p:cNvSpPr>
          <p:nvPr/>
        </p:nvSpPr>
        <p:spPr bwMode="auto">
          <a:xfrm>
            <a:off x="6172200" y="1549400"/>
            <a:ext cx="2768600" cy="70167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GB" sz="2000">
                <a:latin typeface="Garamond" pitchFamily="18" charset="0"/>
              </a:rPr>
              <a:t>- </a:t>
            </a:r>
            <a:r>
              <a:rPr lang="en-GB" sz="2000">
                <a:latin typeface="Arial" charset="0"/>
              </a:rPr>
              <a:t>Combinational block with delay 10</a:t>
            </a:r>
          </a:p>
        </p:txBody>
      </p:sp>
      <p:sp>
        <p:nvSpPr>
          <p:cNvPr id="981049" name="Rectangle 58"/>
          <p:cNvSpPr>
            <a:spLocks noChangeArrowheads="1"/>
          </p:cNvSpPr>
          <p:nvPr/>
        </p:nvSpPr>
        <p:spPr bwMode="auto">
          <a:xfrm>
            <a:off x="5918200" y="2373313"/>
            <a:ext cx="193675" cy="508000"/>
          </a:xfrm>
          <a:prstGeom prst="rect">
            <a:avLst/>
          </a:prstGeom>
          <a:solidFill>
            <a:srgbClr val="FFFFFF"/>
          </a:solidFill>
          <a:ln w="36513">
            <a:solidFill>
              <a:srgbClr val="BF6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981050" name="Oval 59"/>
          <p:cNvSpPr>
            <a:spLocks noChangeArrowheads="1"/>
          </p:cNvSpPr>
          <p:nvPr/>
        </p:nvSpPr>
        <p:spPr bwMode="auto">
          <a:xfrm>
            <a:off x="5940425" y="2554288"/>
            <a:ext cx="155575" cy="155575"/>
          </a:xfrm>
          <a:prstGeom prst="ellipse">
            <a:avLst/>
          </a:prstGeom>
          <a:solidFill>
            <a:srgbClr val="FF0000"/>
          </a:solidFill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981051" name="Text Box 60"/>
          <p:cNvSpPr txBox="1">
            <a:spLocks noChangeArrowheads="1"/>
          </p:cNvSpPr>
          <p:nvPr/>
        </p:nvSpPr>
        <p:spPr bwMode="auto">
          <a:xfrm>
            <a:off x="6159500" y="2425700"/>
            <a:ext cx="2984500" cy="39687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GB" sz="2000">
                <a:latin typeface="Garamond" pitchFamily="18" charset="0"/>
              </a:rPr>
              <a:t>- </a:t>
            </a:r>
            <a:r>
              <a:rPr lang="en-GB" sz="2000">
                <a:latin typeface="Arial" charset="0"/>
              </a:rPr>
              <a:t>Initialized  register (dot)</a:t>
            </a:r>
          </a:p>
        </p:txBody>
      </p:sp>
      <p:sp>
        <p:nvSpPr>
          <p:cNvPr id="238653" name="AutoShape 61"/>
          <p:cNvSpPr>
            <a:spLocks noChangeArrowheads="1"/>
          </p:cNvSpPr>
          <p:nvPr/>
        </p:nvSpPr>
        <p:spPr bwMode="auto">
          <a:xfrm>
            <a:off x="5927725" y="3160713"/>
            <a:ext cx="2251075" cy="685800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238654" name="Rectangle 62"/>
          <p:cNvSpPr>
            <a:spLocks noChangeArrowheads="1"/>
          </p:cNvSpPr>
          <p:nvPr/>
        </p:nvSpPr>
        <p:spPr bwMode="auto">
          <a:xfrm>
            <a:off x="5986463" y="3327400"/>
            <a:ext cx="1766887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 hangingPunct="1"/>
            <a:r>
              <a:rPr lang="en-GB">
                <a:latin typeface="Arial" charset="0"/>
              </a:rPr>
              <a:t>Cycle time is</a:t>
            </a:r>
            <a:r>
              <a:rPr lang="en-GB" sz="2500">
                <a:latin typeface="Times New Roman" pitchFamily="18" charset="0"/>
              </a:rPr>
              <a:t> </a:t>
            </a:r>
            <a:endParaRPr lang="en-GB" sz="1800">
              <a:solidFill>
                <a:srgbClr val="FF7C80"/>
              </a:solidFill>
              <a:latin typeface="Garamond" pitchFamily="18" charset="0"/>
            </a:endParaRPr>
          </a:p>
        </p:txBody>
      </p:sp>
      <p:sp>
        <p:nvSpPr>
          <p:cNvPr id="238655" name="AutoShape 63"/>
          <p:cNvSpPr>
            <a:spLocks noChangeArrowheads="1"/>
          </p:cNvSpPr>
          <p:nvPr/>
        </p:nvSpPr>
        <p:spPr bwMode="auto">
          <a:xfrm>
            <a:off x="5915025" y="3897313"/>
            <a:ext cx="2479675" cy="685800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238656" name="Rectangle 64"/>
          <p:cNvSpPr>
            <a:spLocks noChangeArrowheads="1"/>
          </p:cNvSpPr>
          <p:nvPr/>
        </p:nvSpPr>
        <p:spPr bwMode="auto">
          <a:xfrm>
            <a:off x="5999163" y="4064000"/>
            <a:ext cx="2198687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 hangingPunct="1"/>
            <a:r>
              <a:rPr lang="en-GB">
                <a:latin typeface="Arial" charset="0"/>
              </a:rPr>
              <a:t>Throughput is </a:t>
            </a:r>
            <a:r>
              <a:rPr lang="en-GB" b="1">
                <a:solidFill>
                  <a:srgbClr val="FF9900"/>
                </a:solidFill>
                <a:latin typeface="Arial" charset="0"/>
              </a:rPr>
              <a:t>1</a:t>
            </a:r>
          </a:p>
        </p:txBody>
      </p:sp>
      <p:sp>
        <p:nvSpPr>
          <p:cNvPr id="238657" name="AutoShape 65"/>
          <p:cNvSpPr>
            <a:spLocks noChangeArrowheads="1"/>
          </p:cNvSpPr>
          <p:nvPr/>
        </p:nvSpPr>
        <p:spPr bwMode="auto">
          <a:xfrm>
            <a:off x="5915025" y="4646613"/>
            <a:ext cx="2251075" cy="965200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sp>
        <p:nvSpPr>
          <p:cNvPr id="238658" name="Rectangle 66"/>
          <p:cNvSpPr>
            <a:spLocks noChangeArrowheads="1"/>
          </p:cNvSpPr>
          <p:nvPr/>
        </p:nvSpPr>
        <p:spPr bwMode="auto">
          <a:xfrm>
            <a:off x="5973763" y="4775200"/>
            <a:ext cx="2198687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1" hangingPunct="1"/>
            <a:r>
              <a:rPr lang="en-GB">
                <a:latin typeface="Arial" charset="0"/>
              </a:rPr>
              <a:t>Effective cycle time is </a:t>
            </a:r>
            <a:r>
              <a:rPr lang="en-GB">
                <a:solidFill>
                  <a:srgbClr val="FF9900"/>
                </a:solidFill>
                <a:latin typeface="Arial" charset="0"/>
              </a:rPr>
              <a:t>21</a:t>
            </a:r>
          </a:p>
        </p:txBody>
      </p:sp>
      <p:grpSp>
        <p:nvGrpSpPr>
          <p:cNvPr id="4" name="Group 67"/>
          <p:cNvGrpSpPr>
            <a:grpSpLocks/>
          </p:cNvGrpSpPr>
          <p:nvPr/>
        </p:nvGrpSpPr>
        <p:grpSpPr bwMode="auto">
          <a:xfrm>
            <a:off x="4427538" y="2568575"/>
            <a:ext cx="508000" cy="193675"/>
            <a:chOff x="2789" y="1618"/>
            <a:chExt cx="320" cy="122"/>
          </a:xfrm>
        </p:grpSpPr>
        <p:sp>
          <p:nvSpPr>
            <p:cNvPr id="981059" name="Rectangle 68"/>
            <p:cNvSpPr>
              <a:spLocks noChangeArrowheads="1"/>
            </p:cNvSpPr>
            <p:nvPr/>
          </p:nvSpPr>
          <p:spPr bwMode="auto">
            <a:xfrm rot="5400000">
              <a:off x="2888" y="1519"/>
              <a:ext cx="122" cy="320"/>
            </a:xfrm>
            <a:prstGeom prst="rect">
              <a:avLst/>
            </a:prstGeom>
            <a:solidFill>
              <a:srgbClr val="FFFFFF"/>
            </a:solidFill>
            <a:ln w="36513">
              <a:solidFill>
                <a:srgbClr val="BF6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buClr>
                  <a:schemeClr val="hlink"/>
                </a:buClr>
                <a:buFont typeface="Wingdings" pitchFamily="2" charset="2"/>
                <a:buChar char="§"/>
              </a:pPr>
              <a:endParaRPr lang="en-US" sz="2000" u="sng">
                <a:latin typeface="Garamond" pitchFamily="18" charset="0"/>
              </a:endParaRPr>
            </a:p>
          </p:txBody>
        </p:sp>
        <p:sp>
          <p:nvSpPr>
            <p:cNvPr id="981060" name="Oval 69"/>
            <p:cNvSpPr>
              <a:spLocks noChangeArrowheads="1"/>
            </p:cNvSpPr>
            <p:nvPr/>
          </p:nvSpPr>
          <p:spPr bwMode="auto">
            <a:xfrm rot="5400000">
              <a:off x="2902" y="1633"/>
              <a:ext cx="98" cy="98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buClr>
                  <a:schemeClr val="hlink"/>
                </a:buClr>
                <a:buFont typeface="Wingdings" pitchFamily="2" charset="2"/>
                <a:buChar char="§"/>
              </a:pPr>
              <a:endParaRPr lang="en-US" sz="2000" u="sng">
                <a:latin typeface="Garamond" pitchFamily="18" charset="0"/>
              </a:endParaRPr>
            </a:p>
          </p:txBody>
        </p:sp>
      </p:grpSp>
      <p:sp>
        <p:nvSpPr>
          <p:cNvPr id="238662" name="Text Box 70"/>
          <p:cNvSpPr txBox="1">
            <a:spLocks noChangeArrowheads="1"/>
          </p:cNvSpPr>
          <p:nvPr/>
        </p:nvSpPr>
        <p:spPr bwMode="auto">
          <a:xfrm>
            <a:off x="7670800" y="3302000"/>
            <a:ext cx="558800" cy="4572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GB" b="1">
                <a:solidFill>
                  <a:srgbClr val="FF9900"/>
                </a:solidFill>
                <a:latin typeface="Arial" charset="0"/>
              </a:rPr>
              <a:t>21</a:t>
            </a:r>
          </a:p>
        </p:txBody>
      </p:sp>
      <p:sp>
        <p:nvSpPr>
          <p:cNvPr id="238663" name="Text Box 71"/>
          <p:cNvSpPr txBox="1">
            <a:spLocks noChangeArrowheads="1"/>
          </p:cNvSpPr>
          <p:nvPr/>
        </p:nvSpPr>
        <p:spPr bwMode="auto">
          <a:xfrm>
            <a:off x="7658100" y="3302000"/>
            <a:ext cx="533400" cy="4572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GB" b="1">
                <a:solidFill>
                  <a:srgbClr val="FF9900"/>
                </a:solidFill>
                <a:latin typeface="Arial" charset="0"/>
              </a:rPr>
              <a:t>19</a:t>
            </a:r>
          </a:p>
        </p:txBody>
      </p:sp>
      <p:grpSp>
        <p:nvGrpSpPr>
          <p:cNvPr id="5" name="Group 72"/>
          <p:cNvGrpSpPr>
            <a:grpSpLocks/>
          </p:cNvGrpSpPr>
          <p:nvPr/>
        </p:nvGrpSpPr>
        <p:grpSpPr bwMode="auto">
          <a:xfrm>
            <a:off x="465138" y="3279775"/>
            <a:ext cx="508000" cy="193675"/>
            <a:chOff x="293" y="2058"/>
            <a:chExt cx="320" cy="122"/>
          </a:xfrm>
        </p:grpSpPr>
        <p:sp>
          <p:nvSpPr>
            <p:cNvPr id="981064" name="Rectangle 73"/>
            <p:cNvSpPr>
              <a:spLocks noChangeArrowheads="1"/>
            </p:cNvSpPr>
            <p:nvPr/>
          </p:nvSpPr>
          <p:spPr bwMode="auto">
            <a:xfrm rot="5400000">
              <a:off x="392" y="1959"/>
              <a:ext cx="122" cy="320"/>
            </a:xfrm>
            <a:prstGeom prst="rect">
              <a:avLst/>
            </a:prstGeom>
            <a:solidFill>
              <a:srgbClr val="FFFFFF"/>
            </a:solidFill>
            <a:ln w="36513">
              <a:solidFill>
                <a:srgbClr val="BF6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buClr>
                  <a:schemeClr val="hlink"/>
                </a:buClr>
                <a:buFont typeface="Wingdings" pitchFamily="2" charset="2"/>
                <a:buChar char="§"/>
              </a:pPr>
              <a:endParaRPr lang="en-US" sz="2000" u="sng">
                <a:latin typeface="Garamond" pitchFamily="18" charset="0"/>
              </a:endParaRPr>
            </a:p>
          </p:txBody>
        </p:sp>
        <p:sp>
          <p:nvSpPr>
            <p:cNvPr id="981065" name="Oval 74"/>
            <p:cNvSpPr>
              <a:spLocks noChangeArrowheads="1"/>
            </p:cNvSpPr>
            <p:nvPr/>
          </p:nvSpPr>
          <p:spPr bwMode="auto">
            <a:xfrm rot="5400000">
              <a:off x="390" y="2065"/>
              <a:ext cx="98" cy="98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buClr>
                  <a:schemeClr val="hlink"/>
                </a:buClr>
                <a:buFont typeface="Wingdings" pitchFamily="2" charset="2"/>
                <a:buChar char="§"/>
              </a:pPr>
              <a:endParaRPr lang="en-US" sz="2000" u="sng">
                <a:latin typeface="Garamond" pitchFamily="18" charset="0"/>
              </a:endParaRPr>
            </a:p>
          </p:txBody>
        </p:sp>
      </p:grpSp>
      <p:grpSp>
        <p:nvGrpSpPr>
          <p:cNvPr id="6" name="Group 75"/>
          <p:cNvGrpSpPr>
            <a:grpSpLocks/>
          </p:cNvGrpSpPr>
          <p:nvPr/>
        </p:nvGrpSpPr>
        <p:grpSpPr bwMode="auto">
          <a:xfrm>
            <a:off x="452438" y="2568575"/>
            <a:ext cx="508000" cy="193675"/>
            <a:chOff x="285" y="1618"/>
            <a:chExt cx="320" cy="122"/>
          </a:xfrm>
        </p:grpSpPr>
        <p:sp>
          <p:nvSpPr>
            <p:cNvPr id="981067" name="Rectangle 76"/>
            <p:cNvSpPr>
              <a:spLocks noChangeArrowheads="1"/>
            </p:cNvSpPr>
            <p:nvPr/>
          </p:nvSpPr>
          <p:spPr bwMode="auto">
            <a:xfrm rot="5400000">
              <a:off x="384" y="1519"/>
              <a:ext cx="122" cy="320"/>
            </a:xfrm>
            <a:prstGeom prst="rect">
              <a:avLst/>
            </a:prstGeom>
            <a:solidFill>
              <a:srgbClr val="FFFFFF"/>
            </a:solidFill>
            <a:ln w="36513">
              <a:solidFill>
                <a:srgbClr val="BF6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buClr>
                  <a:schemeClr val="hlink"/>
                </a:buClr>
                <a:buFont typeface="Wingdings" pitchFamily="2" charset="2"/>
                <a:buChar char="§"/>
              </a:pPr>
              <a:endParaRPr lang="en-US" sz="2000" u="sng">
                <a:latin typeface="Garamond" pitchFamily="18" charset="0"/>
              </a:endParaRPr>
            </a:p>
          </p:txBody>
        </p:sp>
        <p:sp>
          <p:nvSpPr>
            <p:cNvPr id="981068" name="Oval 77"/>
            <p:cNvSpPr>
              <a:spLocks noChangeArrowheads="1"/>
            </p:cNvSpPr>
            <p:nvPr/>
          </p:nvSpPr>
          <p:spPr bwMode="auto">
            <a:xfrm rot="5400000">
              <a:off x="398" y="1633"/>
              <a:ext cx="98" cy="98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buClr>
                  <a:schemeClr val="hlink"/>
                </a:buClr>
                <a:buFont typeface="Wingdings" pitchFamily="2" charset="2"/>
                <a:buChar char="§"/>
              </a:pPr>
              <a:endParaRPr lang="en-US" sz="2000" u="sng">
                <a:latin typeface="Garamond" pitchFamily="18" charset="0"/>
              </a:endParaRPr>
            </a:p>
          </p:txBody>
        </p:sp>
      </p:grpSp>
      <p:sp>
        <p:nvSpPr>
          <p:cNvPr id="238670" name="Text Box 78"/>
          <p:cNvSpPr txBox="1">
            <a:spLocks noChangeArrowheads="1"/>
          </p:cNvSpPr>
          <p:nvPr/>
        </p:nvSpPr>
        <p:spPr bwMode="auto">
          <a:xfrm>
            <a:off x="7645400" y="3314700"/>
            <a:ext cx="596900" cy="4572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GB" b="1">
                <a:solidFill>
                  <a:srgbClr val="FF9900"/>
                </a:solidFill>
                <a:latin typeface="Arial" charset="0"/>
              </a:rPr>
              <a:t>16</a:t>
            </a:r>
          </a:p>
        </p:txBody>
      </p:sp>
      <p:sp>
        <p:nvSpPr>
          <p:cNvPr id="238671" name="Text Box 79"/>
          <p:cNvSpPr txBox="1">
            <a:spLocks noChangeArrowheads="1"/>
          </p:cNvSpPr>
          <p:nvPr/>
        </p:nvSpPr>
        <p:spPr bwMode="auto">
          <a:xfrm>
            <a:off x="520700" y="5867400"/>
            <a:ext cx="2641600" cy="82232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GB" b="1">
                <a:solidFill>
                  <a:schemeClr val="folHlink"/>
                </a:solidFill>
                <a:latin typeface="Arial" charset="0"/>
              </a:rPr>
              <a:t>Retiming can not do better!</a:t>
            </a:r>
          </a:p>
        </p:txBody>
      </p:sp>
      <p:sp>
        <p:nvSpPr>
          <p:cNvPr id="238672" name="Text Box 80"/>
          <p:cNvSpPr txBox="1">
            <a:spLocks noChangeArrowheads="1"/>
          </p:cNvSpPr>
          <p:nvPr/>
        </p:nvSpPr>
        <p:spPr bwMode="auto">
          <a:xfrm>
            <a:off x="4267200" y="5832475"/>
            <a:ext cx="3683000" cy="82232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GB" b="1">
                <a:solidFill>
                  <a:schemeClr val="folHlink"/>
                </a:solidFill>
                <a:latin typeface="Arial" charset="0"/>
              </a:rPr>
              <a:t>Retiming and Recycling (R&amp;R) can</a:t>
            </a:r>
          </a:p>
        </p:txBody>
      </p:sp>
      <p:sp>
        <p:nvSpPr>
          <p:cNvPr id="238673" name="Rectangle 81"/>
          <p:cNvSpPr>
            <a:spLocks noChangeArrowheads="1"/>
          </p:cNvSpPr>
          <p:nvPr/>
        </p:nvSpPr>
        <p:spPr bwMode="auto">
          <a:xfrm>
            <a:off x="4013200" y="4079875"/>
            <a:ext cx="192088" cy="508000"/>
          </a:xfrm>
          <a:prstGeom prst="rect">
            <a:avLst/>
          </a:prstGeom>
          <a:solidFill>
            <a:srgbClr val="FFFFFF"/>
          </a:solidFill>
          <a:ln w="36513">
            <a:solidFill>
              <a:srgbClr val="BF6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buClr>
                <a:schemeClr val="hlink"/>
              </a:buClr>
              <a:buFont typeface="Wingdings" pitchFamily="2" charset="2"/>
              <a:buChar char="§"/>
            </a:pPr>
            <a:endParaRPr lang="en-US" sz="2000" u="sng">
              <a:latin typeface="Garamond" pitchFamily="18" charset="0"/>
            </a:endParaRPr>
          </a:p>
        </p:txBody>
      </p:sp>
      <p:grpSp>
        <p:nvGrpSpPr>
          <p:cNvPr id="7" name="Group 82"/>
          <p:cNvGrpSpPr>
            <a:grpSpLocks/>
          </p:cNvGrpSpPr>
          <p:nvPr/>
        </p:nvGrpSpPr>
        <p:grpSpPr bwMode="auto">
          <a:xfrm>
            <a:off x="4427538" y="3254375"/>
            <a:ext cx="508000" cy="193675"/>
            <a:chOff x="2789" y="1618"/>
            <a:chExt cx="320" cy="122"/>
          </a:xfrm>
        </p:grpSpPr>
        <p:sp>
          <p:nvSpPr>
            <p:cNvPr id="981074" name="Rectangle 83"/>
            <p:cNvSpPr>
              <a:spLocks noChangeArrowheads="1"/>
            </p:cNvSpPr>
            <p:nvPr/>
          </p:nvSpPr>
          <p:spPr bwMode="auto">
            <a:xfrm rot="5400000">
              <a:off x="2888" y="1519"/>
              <a:ext cx="122" cy="320"/>
            </a:xfrm>
            <a:prstGeom prst="rect">
              <a:avLst/>
            </a:prstGeom>
            <a:solidFill>
              <a:srgbClr val="FFFFFF"/>
            </a:solidFill>
            <a:ln w="36513">
              <a:solidFill>
                <a:srgbClr val="BF6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>
                <a:buClr>
                  <a:schemeClr val="hlink"/>
                </a:buClr>
                <a:buFont typeface="Wingdings" pitchFamily="2" charset="2"/>
                <a:buChar char="§"/>
              </a:pPr>
              <a:endParaRPr lang="en-US" sz="2000" u="sng">
                <a:latin typeface="Garamond" pitchFamily="18" charset="0"/>
              </a:endParaRPr>
            </a:p>
          </p:txBody>
        </p:sp>
        <p:sp>
          <p:nvSpPr>
            <p:cNvPr id="981075" name="Oval 84"/>
            <p:cNvSpPr>
              <a:spLocks noChangeArrowheads="1"/>
            </p:cNvSpPr>
            <p:nvPr/>
          </p:nvSpPr>
          <p:spPr bwMode="auto">
            <a:xfrm rot="5400000">
              <a:off x="2902" y="1633"/>
              <a:ext cx="98" cy="98"/>
            </a:xfrm>
            <a:prstGeom prst="ellipse">
              <a:avLst/>
            </a:prstGeom>
            <a:solidFill>
              <a:srgbClr val="FF0000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buClr>
                  <a:schemeClr val="hlink"/>
                </a:buClr>
                <a:buFont typeface="Wingdings" pitchFamily="2" charset="2"/>
                <a:buChar char="§"/>
              </a:pPr>
              <a:endParaRPr lang="en-US" sz="2000" u="sng">
                <a:latin typeface="Garamond" pitchFamily="18" charset="0"/>
              </a:endParaRPr>
            </a:p>
          </p:txBody>
        </p:sp>
      </p:grpSp>
      <p:sp>
        <p:nvSpPr>
          <p:cNvPr id="238677" name="Rectangle 85"/>
          <p:cNvSpPr>
            <a:spLocks noChangeArrowheads="1"/>
          </p:cNvSpPr>
          <p:nvPr/>
        </p:nvSpPr>
        <p:spPr bwMode="auto">
          <a:xfrm>
            <a:off x="5986463" y="4775200"/>
            <a:ext cx="2198687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1" hangingPunct="1"/>
            <a:r>
              <a:rPr lang="en-GB">
                <a:latin typeface="Arial" charset="0"/>
              </a:rPr>
              <a:t>Effective cycle time is </a:t>
            </a:r>
            <a:r>
              <a:rPr lang="en-GB">
                <a:solidFill>
                  <a:srgbClr val="FF9900"/>
                </a:solidFill>
                <a:latin typeface="Arial" charset="0"/>
              </a:rPr>
              <a:t>19</a:t>
            </a:r>
          </a:p>
        </p:txBody>
      </p:sp>
      <p:sp>
        <p:nvSpPr>
          <p:cNvPr id="238678" name="Rectangle 86"/>
          <p:cNvSpPr>
            <a:spLocks noChangeArrowheads="1"/>
          </p:cNvSpPr>
          <p:nvPr/>
        </p:nvSpPr>
        <p:spPr bwMode="auto">
          <a:xfrm>
            <a:off x="5973763" y="4775200"/>
            <a:ext cx="2198687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1" hangingPunct="1"/>
            <a:r>
              <a:rPr lang="en-GB">
                <a:latin typeface="Arial" charset="0"/>
              </a:rPr>
              <a:t>Effective cycle time is </a:t>
            </a:r>
            <a:r>
              <a:rPr lang="en-GB">
                <a:solidFill>
                  <a:srgbClr val="FF9900"/>
                </a:solidFill>
                <a:latin typeface="Arial" charset="0"/>
              </a:rPr>
              <a:t>16</a:t>
            </a:r>
          </a:p>
        </p:txBody>
      </p:sp>
      <p:sp>
        <p:nvSpPr>
          <p:cNvPr id="238679" name="Rectangle 87"/>
          <p:cNvSpPr>
            <a:spLocks noChangeArrowheads="1"/>
          </p:cNvSpPr>
          <p:nvPr/>
        </p:nvSpPr>
        <p:spPr bwMode="auto">
          <a:xfrm>
            <a:off x="5986463" y="4064000"/>
            <a:ext cx="2376487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 hangingPunct="1"/>
            <a:r>
              <a:rPr lang="en-GB">
                <a:latin typeface="Arial" charset="0"/>
              </a:rPr>
              <a:t>Throughput is </a:t>
            </a:r>
            <a:r>
              <a:rPr lang="en-GB">
                <a:solidFill>
                  <a:srgbClr val="FF9900"/>
                </a:solidFill>
                <a:latin typeface="Arial" charset="0"/>
              </a:rPr>
              <a:t>4/5</a:t>
            </a:r>
            <a:endParaRPr lang="en-GB" b="1">
              <a:solidFill>
                <a:srgbClr val="FF9900"/>
              </a:solidFill>
              <a:latin typeface="Arial" charset="0"/>
            </a:endParaRPr>
          </a:p>
        </p:txBody>
      </p:sp>
      <p:sp>
        <p:nvSpPr>
          <p:cNvPr id="238680" name="Rectangle 88"/>
          <p:cNvSpPr>
            <a:spLocks noChangeArrowheads="1"/>
          </p:cNvSpPr>
          <p:nvPr/>
        </p:nvSpPr>
        <p:spPr bwMode="auto">
          <a:xfrm>
            <a:off x="5980113" y="4773175"/>
            <a:ext cx="219868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1" hangingPunct="1"/>
            <a:r>
              <a:rPr lang="en-GB" dirty="0">
                <a:latin typeface="Arial" charset="0"/>
              </a:rPr>
              <a:t>Effective cycle time is </a:t>
            </a:r>
            <a:r>
              <a:rPr lang="en-GB" dirty="0" smtClean="0">
                <a:solidFill>
                  <a:srgbClr val="FFC000"/>
                </a:solidFill>
                <a:latin typeface="Arial" charset="0"/>
              </a:rPr>
              <a:t>12 * 5/4 = 15</a:t>
            </a:r>
            <a:endParaRPr lang="en-GB" dirty="0">
              <a:solidFill>
                <a:srgbClr val="FFC000"/>
              </a:solidFill>
              <a:latin typeface="Arial" charset="0"/>
            </a:endParaRPr>
          </a:p>
        </p:txBody>
      </p:sp>
      <p:sp>
        <p:nvSpPr>
          <p:cNvPr id="238681" name="Text Box 89"/>
          <p:cNvSpPr txBox="1">
            <a:spLocks noChangeArrowheads="1"/>
          </p:cNvSpPr>
          <p:nvPr/>
        </p:nvSpPr>
        <p:spPr bwMode="auto">
          <a:xfrm>
            <a:off x="7683500" y="3302000"/>
            <a:ext cx="546100" cy="4572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GB" b="1">
                <a:solidFill>
                  <a:srgbClr val="FF9900"/>
                </a:solidFill>
                <a:latin typeface="Arial" charset="0"/>
              </a:rPr>
              <a:t>12</a:t>
            </a:r>
          </a:p>
        </p:txBody>
      </p:sp>
      <p:sp>
        <p:nvSpPr>
          <p:cNvPr id="238682" name="Text Box 90"/>
          <p:cNvSpPr txBox="1">
            <a:spLocks noChangeArrowheads="1"/>
          </p:cNvSpPr>
          <p:nvPr/>
        </p:nvSpPr>
        <p:spPr bwMode="auto">
          <a:xfrm>
            <a:off x="241300" y="5854700"/>
            <a:ext cx="8686800" cy="82232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en-GB" b="1">
                <a:solidFill>
                  <a:schemeClr val="folHlink"/>
                </a:solidFill>
                <a:latin typeface="Arial" charset="0"/>
              </a:rPr>
              <a:t>Find a minimal effective cycle time of the circuit represented as retiming graph (RG)!</a:t>
            </a:r>
          </a:p>
        </p:txBody>
      </p:sp>
      <p:sp>
        <p:nvSpPr>
          <p:cNvPr id="238683" name="Text Box 91"/>
          <p:cNvSpPr txBox="1">
            <a:spLocks noChangeArrowheads="1"/>
          </p:cNvSpPr>
          <p:nvPr/>
        </p:nvSpPr>
        <p:spPr bwMode="auto">
          <a:xfrm>
            <a:off x="279400" y="4953000"/>
            <a:ext cx="5308600" cy="457200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en-GB">
                <a:latin typeface="Arial" charset="0"/>
              </a:rPr>
              <a:t>The longest combinational path delay</a:t>
            </a:r>
          </a:p>
        </p:txBody>
      </p:sp>
      <p:sp>
        <p:nvSpPr>
          <p:cNvPr id="238684" name="Text Box 92"/>
          <p:cNvSpPr txBox="1">
            <a:spLocks noChangeArrowheads="1"/>
          </p:cNvSpPr>
          <p:nvPr/>
        </p:nvSpPr>
        <p:spPr bwMode="auto">
          <a:xfrm>
            <a:off x="304800" y="4953000"/>
            <a:ext cx="5295900" cy="457200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en-GB">
                <a:latin typeface="Arial" charset="0"/>
              </a:rPr>
              <a:t>The number of valid data/clock cycle</a:t>
            </a:r>
          </a:p>
        </p:txBody>
      </p:sp>
      <p:sp>
        <p:nvSpPr>
          <p:cNvPr id="238685" name="Text Box 93"/>
          <p:cNvSpPr txBox="1">
            <a:spLocks noChangeArrowheads="1"/>
          </p:cNvSpPr>
          <p:nvPr/>
        </p:nvSpPr>
        <p:spPr bwMode="auto">
          <a:xfrm>
            <a:off x="1041400" y="4927600"/>
            <a:ext cx="3403600" cy="457200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en-GB">
                <a:latin typeface="Arial" charset="0"/>
              </a:rPr>
              <a:t>cycle time/throughput</a:t>
            </a:r>
          </a:p>
        </p:txBody>
      </p:sp>
      <p:sp>
        <p:nvSpPr>
          <p:cNvPr id="981085" name="Text Box 94"/>
          <p:cNvSpPr txBox="1">
            <a:spLocks noChangeArrowheads="1"/>
          </p:cNvSpPr>
          <p:nvPr/>
        </p:nvSpPr>
        <p:spPr bwMode="auto">
          <a:xfrm>
            <a:off x="1066800" y="1016000"/>
            <a:ext cx="3327400" cy="457200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en-GB">
                <a:latin typeface="Arial" charset="0"/>
              </a:rPr>
              <a:t>Retiming graph</a:t>
            </a:r>
            <a:endParaRPr lang="ru-RU">
              <a:latin typeface="Arial" charset="0"/>
            </a:endParaRPr>
          </a:p>
        </p:txBody>
      </p:sp>
      <p:pic>
        <p:nvPicPr>
          <p:cNvPr id="238692" name="Picture 100" descr="elip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79600" y="3232150"/>
            <a:ext cx="1727200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8693" name="Text Box 101"/>
          <p:cNvSpPr txBox="1">
            <a:spLocks noChangeArrowheads="1"/>
          </p:cNvSpPr>
          <p:nvPr/>
        </p:nvSpPr>
        <p:spPr bwMode="auto">
          <a:xfrm>
            <a:off x="2032000" y="3314700"/>
            <a:ext cx="1422400" cy="641350"/>
          </a:xfrm>
          <a:prstGeom prst="rect">
            <a:avLst/>
          </a:prstGeom>
          <a:noFill/>
          <a:ln w="26988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es-ES_tradnl" sz="1800">
                <a:latin typeface="Arial" charset="0"/>
              </a:rPr>
              <a:t>5 registers, 4 tokens</a:t>
            </a:r>
            <a:endParaRPr lang="ru-RU" sz="18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2386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3862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2386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23862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23860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23860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2386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23863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23860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23860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2386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23862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500" fill="hold"/>
                                        <p:tgtEl>
                                          <p:spTgt spid="2386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23863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8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8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2386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386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2386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2386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2386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2386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2386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2386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2386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8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8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38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38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7037E-6 L 0.09166 -3.7037E-6 " pathEditMode="relative" rAng="0" ptsTypes="AA">
                                      <p:cBhvr>
                                        <p:cTn id="7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"/>
                            </p:stCondLst>
                            <p:childTnLst>
                              <p:par>
                                <p:cTn id="9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59259E-6 L 0.00139 -0.04815 " pathEditMode="relative" rAng="0" ptsTypes="AA">
                                      <p:cBhvr>
                                        <p:cTn id="9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24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9 0.04815 L 1.94444E-6 0 " pathEditMode="relative" rAng="0" ptsTypes="AA">
                                      <p:cBhvr>
                                        <p:cTn id="93" dur="500" spd="-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24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5" dur="500" fill="hold"/>
                                        <p:tgtEl>
                                          <p:spTgt spid="2386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set>
                                      <p:cBhvr>
                                        <p:cTn id="96" dur="500" fill="hold"/>
                                        <p:tgtEl>
                                          <p:spTgt spid="2386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8" dur="500" fill="hold"/>
                                        <p:tgtEl>
                                          <p:spTgt spid="23860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23860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500" fill="hold"/>
                                        <p:tgtEl>
                                          <p:spTgt spid="2386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386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500" fill="hold"/>
                                        <p:tgtEl>
                                          <p:spTgt spid="2386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5" dur="500" fill="hold"/>
                                        <p:tgtEl>
                                          <p:spTgt spid="23860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6CFAE2"/>
                                      </p:to>
                                    </p:animClr>
                                    <p:set>
                                      <p:cBhvr>
                                        <p:cTn id="106" dur="500" fill="hold"/>
                                        <p:tgtEl>
                                          <p:spTgt spid="23860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8" dur="500" fill="hold"/>
                                        <p:tgtEl>
                                          <p:spTgt spid="2386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6CFAE2"/>
                                      </p:to>
                                    </p:animClr>
                                    <p:set>
                                      <p:cBhvr>
                                        <p:cTn id="109" dur="500" fill="hold"/>
                                        <p:tgtEl>
                                          <p:spTgt spid="23863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500" fill="hold"/>
                                        <p:tgtEl>
                                          <p:spTgt spid="23860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6CFAE2"/>
                                      </p:to>
                                    </p:animClr>
                                    <p:set>
                                      <p:cBhvr>
                                        <p:cTn id="112" dur="500" fill="hold"/>
                                        <p:tgtEl>
                                          <p:spTgt spid="23860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4" dur="500" fill="hold"/>
                                        <p:tgtEl>
                                          <p:spTgt spid="2386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6CFAE2"/>
                                      </p:to>
                                    </p:animClr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23862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7" dur="500" fill="hold"/>
                                        <p:tgtEl>
                                          <p:spTgt spid="2386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0FFFF"/>
                                      </p:to>
                                    </p:animClr>
                                    <p:set>
                                      <p:cBhvr>
                                        <p:cTn id="118" dur="500" fill="hold"/>
                                        <p:tgtEl>
                                          <p:spTgt spid="23862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0" dur="500" fill="hold"/>
                                        <p:tgtEl>
                                          <p:spTgt spid="2386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6CFAE2"/>
                                      </p:to>
                                    </p:animClr>
                                    <p:set>
                                      <p:cBhvr>
                                        <p:cTn id="121" dur="500" fill="hold"/>
                                        <p:tgtEl>
                                          <p:spTgt spid="23862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3" dur="500" fill="hold"/>
                                        <p:tgtEl>
                                          <p:spTgt spid="2386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CFAE2"/>
                                      </p:to>
                                    </p:animClr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2386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5" dur="500" fill="hold"/>
                                        <p:tgtEl>
                                          <p:spTgt spid="2386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2386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CFAE2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2386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2386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1" dur="500" fill="hold"/>
                                        <p:tgtEl>
                                          <p:spTgt spid="2386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CFAE2"/>
                                      </p:to>
                                    </p:animClr>
                                    <p:set>
                                      <p:cBhvr>
                                        <p:cTn id="132" dur="500" fill="hold"/>
                                        <p:tgtEl>
                                          <p:spTgt spid="2386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3" dur="500" fill="hold"/>
                                        <p:tgtEl>
                                          <p:spTgt spid="2386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000"/>
                            </p:stCondLst>
                            <p:childTnLst>
                              <p:par>
                                <p:cTn id="135" presetID="5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36" dur="500"/>
                                        <p:tgtEl>
                                          <p:spTgt spid="2386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5"/>
                                            </p:cond>
                                          </p:stCondLst>
                                        </p:cTn>
                                        <p:tgtEl>
                                          <p:spTgt spid="238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2500"/>
                            </p:stCondLst>
                            <p:childTnLst>
                              <p:par>
                                <p:cTn id="13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1" dur="500"/>
                                        <p:tgtEl>
                                          <p:spTgt spid="238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59259E-6 L -0.09305 0.0037 " pathEditMode="relative" rAng="0" ptsTypes="AA">
                                      <p:cBhvr>
                                        <p:cTn id="1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" y="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8"/>
                                            </p:cond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500"/>
                            </p:stCondLst>
                            <p:childTnLst>
                              <p:par>
                                <p:cTn id="15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7.40741E-7 L 4.16667E-6 0.05185 " pathEditMode="relative" rAng="0" ptsTypes="AA">
                                      <p:cBhvr>
                                        <p:cTn id="1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"/>
                                    </p:animMotion>
                                  </p:childTnLst>
                                </p:cTn>
                              </p:par>
                              <p:par>
                                <p:cTn id="16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59259E-6 L -0.00139 -0.05185 " pathEditMode="relative" rAng="0" ptsTypes="AA">
                                      <p:cBhvr>
                                        <p:cTn id="1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-26"/>
                                    </p:animMotion>
                                  </p:childTnLst>
                                </p:cTn>
                              </p:par>
                              <p:par>
                                <p:cTn id="16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23860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6CFAE2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23860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6" dur="500" fill="hold"/>
                                        <p:tgtEl>
                                          <p:spTgt spid="2386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6CFAE2"/>
                                      </p:to>
                                    </p:animClr>
                                    <p:set>
                                      <p:cBhvr>
                                        <p:cTn id="167" dur="500" fill="hold"/>
                                        <p:tgtEl>
                                          <p:spTgt spid="2386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9" dur="500" fill="hold"/>
                                        <p:tgtEl>
                                          <p:spTgt spid="2386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CFAE2"/>
                                      </p:to>
                                    </p:animClr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2386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" dur="500" fill="hold"/>
                                        <p:tgtEl>
                                          <p:spTgt spid="2386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3" dur="500" fill="hold"/>
                                        <p:tgtEl>
                                          <p:spTgt spid="2386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set>
                                      <p:cBhvr>
                                        <p:cTn id="174" dur="500" fill="hold"/>
                                        <p:tgtEl>
                                          <p:spTgt spid="2386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6" dur="500" fill="hold"/>
                                        <p:tgtEl>
                                          <p:spTgt spid="2386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23862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9" dur="500" fill="hold"/>
                                        <p:tgtEl>
                                          <p:spTgt spid="23860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set>
                                      <p:cBhvr>
                                        <p:cTn id="180" dur="500" fill="hold"/>
                                        <p:tgtEl>
                                          <p:spTgt spid="23860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2" dur="500" fill="hold"/>
                                        <p:tgtEl>
                                          <p:spTgt spid="2386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set>
                                      <p:cBhvr>
                                        <p:cTn id="183" dur="500" fill="hold"/>
                                        <p:tgtEl>
                                          <p:spTgt spid="2386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5" dur="500" fill="hold"/>
                                        <p:tgtEl>
                                          <p:spTgt spid="2386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set>
                                      <p:cBhvr>
                                        <p:cTn id="186" dur="500" fill="hold"/>
                                        <p:tgtEl>
                                          <p:spTgt spid="2386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7" dur="500" fill="hold"/>
                                        <p:tgtEl>
                                          <p:spTgt spid="23860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9" dur="500" fill="hold"/>
                                        <p:tgtEl>
                                          <p:spTgt spid="2386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set>
                                      <p:cBhvr>
                                        <p:cTn id="190" dur="500" fill="hold"/>
                                        <p:tgtEl>
                                          <p:spTgt spid="2386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1" dur="500" fill="hold"/>
                                        <p:tgtEl>
                                          <p:spTgt spid="2386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3" dur="500" fill="hold"/>
                                        <p:tgtEl>
                                          <p:spTgt spid="2386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set>
                                      <p:cBhvr>
                                        <p:cTn id="194" dur="500" fill="hold"/>
                                        <p:tgtEl>
                                          <p:spTgt spid="2386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5" dur="500" fill="hold"/>
                                        <p:tgtEl>
                                          <p:spTgt spid="23860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7" dur="500" fill="hold"/>
                                        <p:tgtEl>
                                          <p:spTgt spid="2386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set>
                                      <p:cBhvr>
                                        <p:cTn id="198" dur="500" fill="hold"/>
                                        <p:tgtEl>
                                          <p:spTgt spid="2386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9" dur="500" fill="hold"/>
                                        <p:tgtEl>
                                          <p:spTgt spid="2386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1" dur="500" fill="hold"/>
                                        <p:tgtEl>
                                          <p:spTgt spid="23860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set>
                                      <p:cBhvr>
                                        <p:cTn id="202" dur="500" fill="hold"/>
                                        <p:tgtEl>
                                          <p:spTgt spid="23860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4" dur="500" fill="hold"/>
                                        <p:tgtEl>
                                          <p:spTgt spid="2386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set>
                                      <p:cBhvr>
                                        <p:cTn id="205" dur="500" fill="hold"/>
                                        <p:tgtEl>
                                          <p:spTgt spid="2386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7" dur="500" fill="hold"/>
                                        <p:tgtEl>
                                          <p:spTgt spid="2386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set>
                                      <p:cBhvr>
                                        <p:cTn id="208" dur="500" fill="hold"/>
                                        <p:tgtEl>
                                          <p:spTgt spid="23862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1500"/>
                            </p:stCondLst>
                            <p:childTnLst>
                              <p:par>
                                <p:cTn id="210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1" dur="500"/>
                                        <p:tgtEl>
                                          <p:spTgt spid="2386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2000"/>
                            </p:stCondLst>
                            <p:childTnLst>
                              <p:par>
                                <p:cTn id="2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6" dur="500"/>
                                        <p:tgtEl>
                                          <p:spTgt spid="238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2500"/>
                            </p:stCondLst>
                            <p:childTnLst>
                              <p:par>
                                <p:cTn id="21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0" dur="500"/>
                                        <p:tgtEl>
                                          <p:spTgt spid="238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9" dur="500"/>
                                        <p:tgtEl>
                                          <p:spTgt spid="238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4" dur="1000" fill="hold"/>
                                        <p:tgtEl>
                                          <p:spTgt spid="2386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5" dur="1000" fill="hold"/>
                                        <p:tgtEl>
                                          <p:spTgt spid="2386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500"/>
                            </p:stCondLst>
                            <p:childTnLst>
                              <p:par>
                                <p:cTn id="24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1000"/>
                            </p:stCondLst>
                            <p:childTnLst>
                              <p:par>
                                <p:cTn id="24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028 2.59259E-6 L -2.5E-6 2.59259E-6 " pathEditMode="relative" rAng="0" ptsTypes="AA">
                                      <p:cBhvr>
                                        <p:cTn id="2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1500"/>
                            </p:stCondLst>
                            <p:childTnLst>
                              <p:par>
                                <p:cTn id="252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3" dur="500" fill="hold"/>
                                        <p:tgtEl>
                                          <p:spTgt spid="2386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set>
                                      <p:cBhvr>
                                        <p:cTn id="254" dur="500" fill="hold"/>
                                        <p:tgtEl>
                                          <p:spTgt spid="23862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6" dur="500" fill="hold"/>
                                        <p:tgtEl>
                                          <p:spTgt spid="23860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set>
                                      <p:cBhvr>
                                        <p:cTn id="257" dur="500" fill="hold"/>
                                        <p:tgtEl>
                                          <p:spTgt spid="23860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9" dur="500" fill="hold"/>
                                        <p:tgtEl>
                                          <p:spTgt spid="23860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set>
                                      <p:cBhvr>
                                        <p:cTn id="260" dur="500" fill="hold"/>
                                        <p:tgtEl>
                                          <p:spTgt spid="23860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2" dur="500" fill="hold"/>
                                        <p:tgtEl>
                                          <p:spTgt spid="2386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set>
                                      <p:cBhvr>
                                        <p:cTn id="263" dur="500" fill="hold"/>
                                        <p:tgtEl>
                                          <p:spTgt spid="23863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5" dur="500" fill="hold"/>
                                        <p:tgtEl>
                                          <p:spTgt spid="2386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set>
                                      <p:cBhvr>
                                        <p:cTn id="266" dur="500" fill="hold"/>
                                        <p:tgtEl>
                                          <p:spTgt spid="2386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7" dur="500" fill="hold"/>
                                        <p:tgtEl>
                                          <p:spTgt spid="2386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9" dur="500" fill="hold"/>
                                        <p:tgtEl>
                                          <p:spTgt spid="2386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set>
                                      <p:cBhvr>
                                        <p:cTn id="270" dur="500" fill="hold"/>
                                        <p:tgtEl>
                                          <p:spTgt spid="2386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1" dur="500" fill="hold"/>
                                        <p:tgtEl>
                                          <p:spTgt spid="2386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3" dur="500" fill="hold"/>
                                        <p:tgtEl>
                                          <p:spTgt spid="23860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6CFAE2"/>
                                      </p:to>
                                    </p:animClr>
                                    <p:set>
                                      <p:cBhvr>
                                        <p:cTn id="274" dur="500" fill="hold"/>
                                        <p:tgtEl>
                                          <p:spTgt spid="23860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6" dur="500" fill="hold"/>
                                        <p:tgtEl>
                                          <p:spTgt spid="2386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CFAE2"/>
                                      </p:to>
                                    </p:animClr>
                                    <p:set>
                                      <p:cBhvr>
                                        <p:cTn id="277" dur="500" fill="hold"/>
                                        <p:tgtEl>
                                          <p:spTgt spid="2386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8" dur="500" fill="hold"/>
                                        <p:tgtEl>
                                          <p:spTgt spid="23860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2000"/>
                            </p:stCondLst>
                            <p:childTnLst>
                              <p:par>
                                <p:cTn id="28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8" dur="500"/>
                                        <p:tgtEl>
                                          <p:spTgt spid="238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1" dur="500"/>
                                        <p:tgtEl>
                                          <p:spTgt spid="238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653" grpId="0" animBg="1"/>
      <p:bldP spid="238654" grpId="0"/>
      <p:bldP spid="238655" grpId="0" animBg="1"/>
      <p:bldP spid="238656" grpId="0"/>
      <p:bldP spid="238656" grpId="1"/>
      <p:bldP spid="238657" grpId="0" animBg="1"/>
      <p:bldP spid="238658" grpId="0"/>
      <p:bldP spid="238662" grpId="0"/>
      <p:bldP spid="238662" grpId="1"/>
      <p:bldP spid="238663" grpId="0"/>
      <p:bldP spid="238663" grpId="1"/>
      <p:bldP spid="238670" grpId="0"/>
      <p:bldP spid="238671" grpId="0"/>
      <p:bldP spid="238671" grpId="1"/>
      <p:bldP spid="238672" grpId="0"/>
      <p:bldP spid="238672" grpId="1"/>
      <p:bldP spid="238673" grpId="0" animBg="1"/>
      <p:bldP spid="238677" grpId="0"/>
      <p:bldP spid="238677" grpId="1"/>
      <p:bldP spid="238678" grpId="0"/>
      <p:bldP spid="238679" grpId="0"/>
      <p:bldP spid="238682" grpId="0"/>
      <p:bldP spid="238683" grpId="0"/>
      <p:bldP spid="238683" grpId="1"/>
      <p:bldP spid="238684" grpId="0"/>
      <p:bldP spid="238685" grpId="0"/>
      <p:bldP spid="238685" grpId="1"/>
      <p:bldP spid="238693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3" name="Rectangle 5"/>
          <p:cNvSpPr>
            <a:spLocks noChangeArrowheads="1"/>
          </p:cNvSpPr>
          <p:nvPr/>
        </p:nvSpPr>
        <p:spPr bwMode="auto">
          <a:xfrm>
            <a:off x="444500" y="1247775"/>
            <a:ext cx="63976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 algn="l" defTabSz="9144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Tx/>
              <a:buFont typeface="Wingdings" pitchFamily="2" charset="2"/>
              <a:buNone/>
            </a:pPr>
            <a:r>
              <a:rPr lang="en-US" sz="2800" b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800" b="0">
                <a:effectLst>
                  <a:outerShdw blurRad="38100" dist="38100" dir="2700000" algn="tl">
                    <a:srgbClr val="C0C0C0"/>
                  </a:outerShdw>
                </a:effectLst>
              </a:rPr>
              <a:t>Any integer solution for r</a:t>
            </a:r>
            <a:r>
              <a:rPr lang="en-US" sz="2800" b="0" i="1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:</a:t>
            </a:r>
            <a:endParaRPr lang="en-US" sz="2800" b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799174" name="Rectangle 6"/>
          <p:cNvSpPr>
            <a:spLocks noChangeArrowheads="1"/>
          </p:cNvSpPr>
          <p:nvPr/>
        </p:nvSpPr>
        <p:spPr bwMode="auto">
          <a:xfrm>
            <a:off x="577880" y="4121150"/>
            <a:ext cx="1760537" cy="822325"/>
          </a:xfrm>
          <a:prstGeom prst="rect">
            <a:avLst/>
          </a:prstGeom>
          <a:noFill/>
          <a:ln w="26988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14400" eaLnBrk="0" hangingPunct="0">
              <a:lnSpc>
                <a:spcPct val="100000"/>
              </a:lnSpc>
              <a:buClr>
                <a:schemeClr val="hlink"/>
              </a:buClr>
              <a:buSzTx/>
              <a:buFont typeface="Wingdings" pitchFamily="2" charset="2"/>
              <a:buNone/>
            </a:pPr>
            <a:r>
              <a:rPr lang="en-US" sz="2400" b="0" dirty="0"/>
              <a:t>Final token </a:t>
            </a:r>
          </a:p>
          <a:p>
            <a:pPr algn="ctr" defTabSz="914400" eaLnBrk="0" hangingPunct="0">
              <a:lnSpc>
                <a:spcPct val="100000"/>
              </a:lnSpc>
              <a:buClr>
                <a:schemeClr val="hlink"/>
              </a:buClr>
              <a:buSzTx/>
              <a:buFont typeface="Wingdings" pitchFamily="2" charset="2"/>
              <a:buNone/>
            </a:pPr>
            <a:r>
              <a:rPr lang="en-US" sz="2400" b="0" dirty="0"/>
              <a:t>assignment</a:t>
            </a:r>
            <a:endParaRPr lang="ru-RU" sz="2400" b="0" dirty="0"/>
          </a:p>
        </p:txBody>
      </p:sp>
      <p:sp>
        <p:nvSpPr>
          <p:cNvPr id="1799175" name="Text Box 7"/>
          <p:cNvSpPr txBox="1">
            <a:spLocks noChangeArrowheads="1"/>
          </p:cNvSpPr>
          <p:nvPr/>
        </p:nvSpPr>
        <p:spPr bwMode="auto">
          <a:xfrm>
            <a:off x="2536535" y="4133850"/>
            <a:ext cx="2209800" cy="822325"/>
          </a:xfrm>
          <a:prstGeom prst="rect">
            <a:avLst/>
          </a:prstGeom>
          <a:noFill/>
          <a:ln w="27051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 eaLnBrk="0" hangingPunct="0">
              <a:lnSpc>
                <a:spcPct val="100000"/>
              </a:lnSpc>
              <a:spcBef>
                <a:spcPct val="50000"/>
              </a:spcBef>
              <a:buClr>
                <a:schemeClr val="hlink"/>
              </a:buClr>
              <a:buSzTx/>
              <a:buFont typeface="Wingdings" pitchFamily="2" charset="2"/>
              <a:buNone/>
            </a:pPr>
            <a:r>
              <a:rPr lang="en-GB" sz="2400" b="0" dirty="0"/>
              <a:t>Initial register assignment</a:t>
            </a:r>
            <a:endParaRPr lang="ru-RU" sz="2400" b="0" dirty="0"/>
          </a:p>
        </p:txBody>
      </p:sp>
      <p:sp>
        <p:nvSpPr>
          <p:cNvPr id="1799176" name="Text Box 8"/>
          <p:cNvSpPr txBox="1">
            <a:spLocks noChangeArrowheads="1"/>
          </p:cNvSpPr>
          <p:nvPr/>
        </p:nvSpPr>
        <p:spPr bwMode="auto">
          <a:xfrm>
            <a:off x="5651500" y="4141788"/>
            <a:ext cx="1739900" cy="830997"/>
          </a:xfrm>
          <a:prstGeom prst="rect">
            <a:avLst/>
          </a:prstGeom>
          <a:noFill/>
          <a:ln w="27051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 eaLnBrk="0" hangingPunct="0">
              <a:lnSpc>
                <a:spcPct val="100000"/>
              </a:lnSpc>
              <a:spcBef>
                <a:spcPct val="50000"/>
              </a:spcBef>
              <a:buClr>
                <a:schemeClr val="hlink"/>
              </a:buClr>
              <a:buSzTx/>
              <a:buFont typeface="Wingdings" pitchFamily="2" charset="2"/>
              <a:buNone/>
            </a:pPr>
            <a:r>
              <a:rPr lang="en-GB" sz="2400" b="0" dirty="0"/>
              <a:t>Retiming </a:t>
            </a:r>
            <a:r>
              <a:rPr lang="en-GB" sz="2400" b="0" dirty="0" smtClean="0"/>
              <a:t>vectors</a:t>
            </a:r>
            <a:endParaRPr lang="ru-RU" sz="2400" b="0" dirty="0"/>
          </a:p>
        </p:txBody>
      </p:sp>
      <p:sp>
        <p:nvSpPr>
          <p:cNvPr id="1799178" name="AutoShape 10"/>
          <p:cNvSpPr>
            <a:spLocks/>
          </p:cNvSpPr>
          <p:nvPr/>
        </p:nvSpPr>
        <p:spPr bwMode="auto">
          <a:xfrm rot="5400000">
            <a:off x="5322790" y="1602870"/>
            <a:ext cx="177800" cy="2140240"/>
          </a:xfrm>
          <a:prstGeom prst="rightBrace">
            <a:avLst>
              <a:gd name="adj1" fmla="val 138889"/>
              <a:gd name="adj2" fmla="val 50000"/>
            </a:avLst>
          </a:prstGeom>
          <a:noFill/>
          <a:ln w="27051">
            <a:solidFill>
              <a:schemeClr val="tx1"/>
            </a:solidFill>
            <a:round/>
            <a:headEnd/>
            <a:tailEnd/>
          </a:ln>
        </p:spPr>
        <p:txBody>
          <a:bodyPr rot="10800000" vert="eaVert" wrap="none" anchor="ctr"/>
          <a:lstStyle/>
          <a:p>
            <a:pPr algn="ctr" defTabSz="914400" eaLnBrk="0" hangingPunct="0">
              <a:lnSpc>
                <a:spcPct val="100000"/>
              </a:lnSpc>
              <a:buClr>
                <a:schemeClr val="hlink"/>
              </a:buClr>
              <a:buSzTx/>
              <a:buFont typeface="Wingdings" pitchFamily="2" charset="2"/>
              <a:buChar char="§"/>
            </a:pPr>
            <a:endParaRPr lang="en-US" b="0" u="sng">
              <a:solidFill>
                <a:schemeClr val="tx1"/>
              </a:solidFill>
            </a:endParaRPr>
          </a:p>
        </p:txBody>
      </p:sp>
      <p:sp>
        <p:nvSpPr>
          <p:cNvPr id="1799179" name="Line 11"/>
          <p:cNvSpPr>
            <a:spLocks noChangeShapeType="1"/>
          </p:cNvSpPr>
          <p:nvPr/>
        </p:nvSpPr>
        <p:spPr bwMode="auto">
          <a:xfrm>
            <a:off x="3291935" y="2695575"/>
            <a:ext cx="12700" cy="14859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99180" name="Freeform 12"/>
          <p:cNvSpPr>
            <a:spLocks/>
          </p:cNvSpPr>
          <p:nvPr/>
        </p:nvSpPr>
        <p:spPr bwMode="auto">
          <a:xfrm>
            <a:off x="5410200" y="2847975"/>
            <a:ext cx="1041400" cy="1358900"/>
          </a:xfrm>
          <a:custGeom>
            <a:avLst/>
            <a:gdLst>
              <a:gd name="T0" fmla="*/ 0 w 504"/>
              <a:gd name="T1" fmla="*/ 0 h 840"/>
              <a:gd name="T2" fmla="*/ 0 w 504"/>
              <a:gd name="T3" fmla="*/ 424 h 840"/>
              <a:gd name="T4" fmla="*/ 504 w 504"/>
              <a:gd name="T5" fmla="*/ 424 h 840"/>
              <a:gd name="T6" fmla="*/ 504 w 504"/>
              <a:gd name="T7" fmla="*/ 840 h 840"/>
              <a:gd name="T8" fmla="*/ 0 60000 65536"/>
              <a:gd name="T9" fmla="*/ 0 60000 65536"/>
              <a:gd name="T10" fmla="*/ 0 60000 65536"/>
              <a:gd name="T11" fmla="*/ 0 60000 65536"/>
              <a:gd name="T12" fmla="*/ 0 w 504"/>
              <a:gd name="T13" fmla="*/ 0 h 840"/>
              <a:gd name="T14" fmla="*/ 504 w 504"/>
              <a:gd name="T15" fmla="*/ 840 h 8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04" h="840">
                <a:moveTo>
                  <a:pt x="0" y="0"/>
                </a:moveTo>
                <a:lnTo>
                  <a:pt x="0" y="424"/>
                </a:lnTo>
                <a:lnTo>
                  <a:pt x="504" y="424"/>
                </a:lnTo>
                <a:lnTo>
                  <a:pt x="504" y="840"/>
                </a:lnTo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ctr" defTabSz="914400" eaLnBrk="0" hangingPunct="0">
              <a:lnSpc>
                <a:spcPct val="100000"/>
              </a:lnSpc>
              <a:buClr>
                <a:schemeClr val="hlink"/>
              </a:buClr>
              <a:buSzTx/>
              <a:buFont typeface="Wingdings" pitchFamily="2" charset="2"/>
              <a:buChar char="§"/>
            </a:pPr>
            <a:endParaRPr lang="en-US" b="0" u="sng">
              <a:solidFill>
                <a:schemeClr val="tx1"/>
              </a:solidFill>
            </a:endParaRPr>
          </a:p>
        </p:txBody>
      </p:sp>
      <p:sp>
        <p:nvSpPr>
          <p:cNvPr id="1799181" name="Line 13"/>
          <p:cNvSpPr>
            <a:spLocks noChangeShapeType="1"/>
          </p:cNvSpPr>
          <p:nvPr/>
        </p:nvSpPr>
        <p:spPr bwMode="auto">
          <a:xfrm>
            <a:off x="1461195" y="2692400"/>
            <a:ext cx="0" cy="14478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99187" name="Text Box 19"/>
          <p:cNvSpPr txBox="1">
            <a:spLocks noChangeArrowheads="1"/>
          </p:cNvSpPr>
          <p:nvPr/>
        </p:nvSpPr>
        <p:spPr bwMode="auto">
          <a:xfrm>
            <a:off x="1993900" y="5588000"/>
            <a:ext cx="5791200" cy="519113"/>
          </a:xfrm>
          <a:prstGeom prst="rect">
            <a:avLst/>
          </a:prstGeom>
          <a:noFill/>
          <a:ln w="26988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 eaLnBrk="0" hangingPunct="0">
              <a:lnSpc>
                <a:spcPct val="100000"/>
              </a:lnSpc>
              <a:spcBef>
                <a:spcPct val="50000"/>
              </a:spcBef>
              <a:buClr>
                <a:schemeClr val="hlink"/>
              </a:buClr>
              <a:buSzTx/>
              <a:buFont typeface="Wingdings" pitchFamily="2" charset="2"/>
              <a:buNone/>
            </a:pPr>
            <a:r>
              <a:rPr lang="en-US" sz="2800" b="0"/>
              <a:t>R</a:t>
            </a:r>
            <a:r>
              <a:rPr lang="en-US" sz="2800" b="0">
                <a:cs typeface="Arial" charset="0"/>
              </a:rPr>
              <a:t>'</a:t>
            </a:r>
            <a:r>
              <a:rPr lang="en-US" sz="2800" b="0"/>
              <a:t> contain tokens and </a:t>
            </a:r>
            <a:r>
              <a:rPr lang="en-US" sz="2800" i="1"/>
              <a:t>anti-tokens</a:t>
            </a:r>
            <a:endParaRPr lang="es-ES" sz="2800" i="1"/>
          </a:p>
        </p:txBody>
      </p:sp>
      <p:sp>
        <p:nvSpPr>
          <p:cNvPr id="1799188" name="Rectangle 20"/>
          <p:cNvSpPr>
            <a:spLocks noChangeArrowheads="1"/>
          </p:cNvSpPr>
          <p:nvPr/>
        </p:nvSpPr>
        <p:spPr bwMode="auto">
          <a:xfrm>
            <a:off x="939800" y="142875"/>
            <a:ext cx="7745413" cy="1141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l">
              <a:lnSpc>
                <a:spcPct val="82000"/>
              </a:lnSpc>
              <a:buClr>
                <a:srgbClr val="FDB605"/>
              </a:buClr>
              <a:buFont typeface="Verdana" pitchFamily="34" charset="0"/>
              <a:buNone/>
            </a:pPr>
            <a:r>
              <a:rPr lang="en-US" sz="4000" dirty="0" smtClean="0">
                <a:solidFill>
                  <a:srgbClr val="FDB60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Retiming</a:t>
            </a:r>
            <a:endParaRPr lang="en-US" sz="4000" dirty="0">
              <a:solidFill>
                <a:srgbClr val="FDB605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  <p:pic>
        <p:nvPicPr>
          <p:cNvPr id="16" name="Picture 15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992147" y="2084825"/>
            <a:ext cx="7996428" cy="48348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Asynchronous elastic pipeline</a:t>
            </a:r>
            <a:endParaRPr lang="en-US" dirty="0"/>
          </a:p>
        </p:txBody>
      </p:sp>
      <p:sp>
        <p:nvSpPr>
          <p:cNvPr id="8" name="Right Arrow 7"/>
          <p:cNvSpPr/>
          <p:nvPr/>
        </p:nvSpPr>
        <p:spPr bwMode="auto">
          <a:xfrm>
            <a:off x="2371045" y="2290575"/>
            <a:ext cx="1138425" cy="379475"/>
          </a:xfrm>
          <a:prstGeom prst="rightArrow">
            <a:avLst/>
          </a:prstGeom>
          <a:solidFill>
            <a:srgbClr val="00FFFF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ight Arrow 8"/>
          <p:cNvSpPr/>
          <p:nvPr/>
        </p:nvSpPr>
        <p:spPr bwMode="auto">
          <a:xfrm>
            <a:off x="4040735" y="2290575"/>
            <a:ext cx="1138425" cy="379475"/>
          </a:xfrm>
          <a:prstGeom prst="rightArrow">
            <a:avLst/>
          </a:prstGeom>
          <a:solidFill>
            <a:srgbClr val="00FFFF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ight Arrow 9"/>
          <p:cNvSpPr/>
          <p:nvPr/>
        </p:nvSpPr>
        <p:spPr bwMode="auto">
          <a:xfrm>
            <a:off x="5710425" y="2290575"/>
            <a:ext cx="1138425" cy="379475"/>
          </a:xfrm>
          <a:prstGeom prst="rightArrow">
            <a:avLst/>
          </a:prstGeom>
          <a:solidFill>
            <a:srgbClr val="00FFFF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ight Arrow 10"/>
          <p:cNvSpPr/>
          <p:nvPr/>
        </p:nvSpPr>
        <p:spPr bwMode="auto">
          <a:xfrm>
            <a:off x="7380115" y="2290575"/>
            <a:ext cx="1138425" cy="379475"/>
          </a:xfrm>
          <a:prstGeom prst="rightArrow">
            <a:avLst/>
          </a:prstGeom>
          <a:solidFill>
            <a:srgbClr val="00FFFF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ight Arrow 11"/>
          <p:cNvSpPr/>
          <p:nvPr/>
        </p:nvSpPr>
        <p:spPr bwMode="auto">
          <a:xfrm>
            <a:off x="701355" y="2290575"/>
            <a:ext cx="1138425" cy="379475"/>
          </a:xfrm>
          <a:prstGeom prst="rightArrow">
            <a:avLst/>
          </a:prstGeom>
          <a:solidFill>
            <a:srgbClr val="00FFFF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Flowchart: Delay 12"/>
          <p:cNvSpPr/>
          <p:nvPr/>
        </p:nvSpPr>
        <p:spPr bwMode="auto">
          <a:xfrm rot="16200000">
            <a:off x="1763886" y="4112055"/>
            <a:ext cx="683055" cy="683055"/>
          </a:xfrm>
          <a:prstGeom prst="flowChartDelay">
            <a:avLst/>
          </a:prstGeom>
          <a:solidFill>
            <a:srgbClr val="FFC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vert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C</a:t>
            </a:r>
          </a:p>
        </p:txBody>
      </p:sp>
      <p:cxnSp>
        <p:nvCxnSpPr>
          <p:cNvPr id="15" name="Straight Connector 14"/>
          <p:cNvCxnSpPr>
            <a:endCxn id="4" idx="2"/>
          </p:cNvCxnSpPr>
          <p:nvPr/>
        </p:nvCxnSpPr>
        <p:spPr bwMode="auto">
          <a:xfrm rot="16200000" flipV="1">
            <a:off x="1763887" y="3770527"/>
            <a:ext cx="683057" cy="3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sp>
        <p:nvSpPr>
          <p:cNvPr id="18" name="Oval 17"/>
          <p:cNvSpPr/>
          <p:nvPr/>
        </p:nvSpPr>
        <p:spPr bwMode="auto">
          <a:xfrm>
            <a:off x="2229295" y="4790511"/>
            <a:ext cx="153620" cy="153620"/>
          </a:xfrm>
          <a:prstGeom prst="ellipse">
            <a:avLst/>
          </a:prstGeom>
          <a:solidFill>
            <a:srgbClr val="FFC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0" name="Straight Connector 19"/>
          <p:cNvCxnSpPr>
            <a:stCxn id="18" idx="4"/>
          </p:cNvCxnSpPr>
          <p:nvPr/>
        </p:nvCxnSpPr>
        <p:spPr bwMode="auto">
          <a:xfrm rot="5400000">
            <a:off x="2180355" y="5069881"/>
            <a:ext cx="251500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27" name="Straight Connector 26"/>
          <p:cNvCxnSpPr/>
          <p:nvPr/>
        </p:nvCxnSpPr>
        <p:spPr bwMode="auto">
          <a:xfrm rot="5400000">
            <a:off x="1721795" y="4995370"/>
            <a:ext cx="400521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30" name="Straight Connector 29"/>
          <p:cNvCxnSpPr/>
          <p:nvPr/>
        </p:nvCxnSpPr>
        <p:spPr bwMode="auto">
          <a:xfrm rot="16200000" flipV="1">
            <a:off x="3442354" y="3770527"/>
            <a:ext cx="683057" cy="3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sp>
        <p:nvSpPr>
          <p:cNvPr id="31" name="Oval 30"/>
          <p:cNvSpPr/>
          <p:nvPr/>
        </p:nvSpPr>
        <p:spPr bwMode="auto">
          <a:xfrm>
            <a:off x="3907762" y="4790511"/>
            <a:ext cx="153620" cy="153620"/>
          </a:xfrm>
          <a:prstGeom prst="ellipse">
            <a:avLst/>
          </a:prstGeom>
          <a:solidFill>
            <a:srgbClr val="FFC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32" name="Straight Connector 31"/>
          <p:cNvCxnSpPr>
            <a:stCxn id="31" idx="4"/>
          </p:cNvCxnSpPr>
          <p:nvPr/>
        </p:nvCxnSpPr>
        <p:spPr bwMode="auto">
          <a:xfrm rot="5400000">
            <a:off x="3858822" y="5069881"/>
            <a:ext cx="251500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33" name="Straight Connector 32"/>
          <p:cNvCxnSpPr/>
          <p:nvPr/>
        </p:nvCxnSpPr>
        <p:spPr bwMode="auto">
          <a:xfrm rot="5400000">
            <a:off x="3400262" y="4995370"/>
            <a:ext cx="400521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35" name="Straight Connector 34"/>
          <p:cNvCxnSpPr/>
          <p:nvPr/>
        </p:nvCxnSpPr>
        <p:spPr bwMode="auto">
          <a:xfrm rot="16200000" flipV="1">
            <a:off x="5120821" y="3770527"/>
            <a:ext cx="683057" cy="3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sp>
        <p:nvSpPr>
          <p:cNvPr id="36" name="Oval 35"/>
          <p:cNvSpPr/>
          <p:nvPr/>
        </p:nvSpPr>
        <p:spPr bwMode="auto">
          <a:xfrm>
            <a:off x="5586229" y="4790511"/>
            <a:ext cx="153620" cy="153620"/>
          </a:xfrm>
          <a:prstGeom prst="ellipse">
            <a:avLst/>
          </a:prstGeom>
          <a:solidFill>
            <a:srgbClr val="FFC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37" name="Straight Connector 36"/>
          <p:cNvCxnSpPr>
            <a:stCxn id="36" idx="4"/>
          </p:cNvCxnSpPr>
          <p:nvPr/>
        </p:nvCxnSpPr>
        <p:spPr bwMode="auto">
          <a:xfrm rot="5400000">
            <a:off x="5537289" y="5069881"/>
            <a:ext cx="251500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38" name="Straight Connector 37"/>
          <p:cNvCxnSpPr/>
          <p:nvPr/>
        </p:nvCxnSpPr>
        <p:spPr bwMode="auto">
          <a:xfrm rot="5400000">
            <a:off x="5078729" y="4995370"/>
            <a:ext cx="400521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40" name="Straight Connector 39"/>
          <p:cNvCxnSpPr/>
          <p:nvPr/>
        </p:nvCxnSpPr>
        <p:spPr bwMode="auto">
          <a:xfrm rot="16200000" flipV="1">
            <a:off x="6791337" y="3770527"/>
            <a:ext cx="683057" cy="3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sp>
        <p:nvSpPr>
          <p:cNvPr id="41" name="Oval 40"/>
          <p:cNvSpPr/>
          <p:nvPr/>
        </p:nvSpPr>
        <p:spPr bwMode="auto">
          <a:xfrm>
            <a:off x="7256745" y="4790511"/>
            <a:ext cx="153620" cy="153620"/>
          </a:xfrm>
          <a:prstGeom prst="ellipse">
            <a:avLst/>
          </a:prstGeom>
          <a:solidFill>
            <a:srgbClr val="FFC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42" name="Straight Connector 41"/>
          <p:cNvCxnSpPr>
            <a:stCxn id="41" idx="4"/>
          </p:cNvCxnSpPr>
          <p:nvPr/>
        </p:nvCxnSpPr>
        <p:spPr bwMode="auto">
          <a:xfrm rot="5400000">
            <a:off x="7207805" y="5069881"/>
            <a:ext cx="251500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43" name="Straight Connector 42"/>
          <p:cNvCxnSpPr/>
          <p:nvPr/>
        </p:nvCxnSpPr>
        <p:spPr bwMode="auto">
          <a:xfrm rot="5400000">
            <a:off x="6749245" y="4995370"/>
            <a:ext cx="400521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sp>
        <p:nvSpPr>
          <p:cNvPr id="45" name="Freeform 44"/>
          <p:cNvSpPr/>
          <p:nvPr/>
        </p:nvSpPr>
        <p:spPr bwMode="auto">
          <a:xfrm>
            <a:off x="2099144" y="3840480"/>
            <a:ext cx="1494846" cy="1351722"/>
          </a:xfrm>
          <a:custGeom>
            <a:avLst/>
            <a:gdLst>
              <a:gd name="connsiteX0" fmla="*/ 0 w 1494846"/>
              <a:gd name="connsiteY0" fmla="*/ 0 h 1351722"/>
              <a:gd name="connsiteX1" fmla="*/ 437322 w 1494846"/>
              <a:gd name="connsiteY1" fmla="*/ 0 h 1351722"/>
              <a:gd name="connsiteX2" fmla="*/ 1184745 w 1494846"/>
              <a:gd name="connsiteY2" fmla="*/ 1351722 h 1351722"/>
              <a:gd name="connsiteX3" fmla="*/ 1494846 w 1494846"/>
              <a:gd name="connsiteY3" fmla="*/ 1351722 h 1351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4846" h="1351722">
                <a:moveTo>
                  <a:pt x="0" y="0"/>
                </a:moveTo>
                <a:lnTo>
                  <a:pt x="437322" y="0"/>
                </a:lnTo>
                <a:lnTo>
                  <a:pt x="1184745" y="1351722"/>
                </a:lnTo>
                <a:lnTo>
                  <a:pt x="1494846" y="1351722"/>
                </a:lnTo>
              </a:path>
            </a:pathLst>
          </a:cu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 bwMode="auto">
          <a:xfrm>
            <a:off x="3784346" y="3843908"/>
            <a:ext cx="1494846" cy="1351722"/>
          </a:xfrm>
          <a:custGeom>
            <a:avLst/>
            <a:gdLst>
              <a:gd name="connsiteX0" fmla="*/ 0 w 1494846"/>
              <a:gd name="connsiteY0" fmla="*/ 0 h 1351722"/>
              <a:gd name="connsiteX1" fmla="*/ 437322 w 1494846"/>
              <a:gd name="connsiteY1" fmla="*/ 0 h 1351722"/>
              <a:gd name="connsiteX2" fmla="*/ 1184745 w 1494846"/>
              <a:gd name="connsiteY2" fmla="*/ 1351722 h 1351722"/>
              <a:gd name="connsiteX3" fmla="*/ 1494846 w 1494846"/>
              <a:gd name="connsiteY3" fmla="*/ 1351722 h 1351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4846" h="1351722">
                <a:moveTo>
                  <a:pt x="0" y="0"/>
                </a:moveTo>
                <a:lnTo>
                  <a:pt x="437322" y="0"/>
                </a:lnTo>
                <a:lnTo>
                  <a:pt x="1184745" y="1351722"/>
                </a:lnTo>
                <a:lnTo>
                  <a:pt x="1494846" y="1351722"/>
                </a:lnTo>
              </a:path>
            </a:pathLst>
          </a:cu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 bwMode="auto">
          <a:xfrm>
            <a:off x="5469548" y="3847336"/>
            <a:ext cx="1494846" cy="1351722"/>
          </a:xfrm>
          <a:custGeom>
            <a:avLst/>
            <a:gdLst>
              <a:gd name="connsiteX0" fmla="*/ 0 w 1494846"/>
              <a:gd name="connsiteY0" fmla="*/ 0 h 1351722"/>
              <a:gd name="connsiteX1" fmla="*/ 437322 w 1494846"/>
              <a:gd name="connsiteY1" fmla="*/ 0 h 1351722"/>
              <a:gd name="connsiteX2" fmla="*/ 1184745 w 1494846"/>
              <a:gd name="connsiteY2" fmla="*/ 1351722 h 1351722"/>
              <a:gd name="connsiteX3" fmla="*/ 1494846 w 1494846"/>
              <a:gd name="connsiteY3" fmla="*/ 1351722 h 1351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4846" h="1351722">
                <a:moveTo>
                  <a:pt x="0" y="0"/>
                </a:moveTo>
                <a:lnTo>
                  <a:pt x="437322" y="0"/>
                </a:lnTo>
                <a:lnTo>
                  <a:pt x="1184745" y="1351722"/>
                </a:lnTo>
                <a:lnTo>
                  <a:pt x="1494846" y="1351722"/>
                </a:lnTo>
              </a:path>
            </a:pathLst>
          </a:cu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 bwMode="auto">
          <a:xfrm>
            <a:off x="424260" y="3843908"/>
            <a:ext cx="1494846" cy="1351722"/>
          </a:xfrm>
          <a:custGeom>
            <a:avLst/>
            <a:gdLst>
              <a:gd name="connsiteX0" fmla="*/ 0 w 1494846"/>
              <a:gd name="connsiteY0" fmla="*/ 0 h 1351722"/>
              <a:gd name="connsiteX1" fmla="*/ 437322 w 1494846"/>
              <a:gd name="connsiteY1" fmla="*/ 0 h 1351722"/>
              <a:gd name="connsiteX2" fmla="*/ 1184745 w 1494846"/>
              <a:gd name="connsiteY2" fmla="*/ 1351722 h 1351722"/>
              <a:gd name="connsiteX3" fmla="*/ 1494846 w 1494846"/>
              <a:gd name="connsiteY3" fmla="*/ 1351722 h 1351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4846" h="1351722">
                <a:moveTo>
                  <a:pt x="0" y="0"/>
                </a:moveTo>
                <a:lnTo>
                  <a:pt x="437322" y="0"/>
                </a:lnTo>
                <a:lnTo>
                  <a:pt x="1184745" y="1351722"/>
                </a:lnTo>
                <a:lnTo>
                  <a:pt x="1494846" y="1351722"/>
                </a:lnTo>
              </a:path>
            </a:pathLst>
          </a:cu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 bwMode="auto">
          <a:xfrm flipH="1">
            <a:off x="600513" y="3851455"/>
            <a:ext cx="1494846" cy="1351722"/>
          </a:xfrm>
          <a:custGeom>
            <a:avLst/>
            <a:gdLst>
              <a:gd name="connsiteX0" fmla="*/ 0 w 1494846"/>
              <a:gd name="connsiteY0" fmla="*/ 0 h 1351722"/>
              <a:gd name="connsiteX1" fmla="*/ 437322 w 1494846"/>
              <a:gd name="connsiteY1" fmla="*/ 0 h 1351722"/>
              <a:gd name="connsiteX2" fmla="*/ 1184745 w 1494846"/>
              <a:gd name="connsiteY2" fmla="*/ 1351722 h 1351722"/>
              <a:gd name="connsiteX3" fmla="*/ 1494846 w 1494846"/>
              <a:gd name="connsiteY3" fmla="*/ 1351722 h 1351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4846" h="1351722">
                <a:moveTo>
                  <a:pt x="0" y="0"/>
                </a:moveTo>
                <a:lnTo>
                  <a:pt x="437322" y="0"/>
                </a:lnTo>
                <a:lnTo>
                  <a:pt x="1184745" y="1351722"/>
                </a:lnTo>
                <a:lnTo>
                  <a:pt x="1494846" y="1351722"/>
                </a:lnTo>
              </a:path>
            </a:pathLst>
          </a:cu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 bwMode="auto">
          <a:xfrm flipH="1">
            <a:off x="2309054" y="3843908"/>
            <a:ext cx="1494846" cy="1351722"/>
          </a:xfrm>
          <a:custGeom>
            <a:avLst/>
            <a:gdLst>
              <a:gd name="connsiteX0" fmla="*/ 0 w 1494846"/>
              <a:gd name="connsiteY0" fmla="*/ 0 h 1351722"/>
              <a:gd name="connsiteX1" fmla="*/ 437322 w 1494846"/>
              <a:gd name="connsiteY1" fmla="*/ 0 h 1351722"/>
              <a:gd name="connsiteX2" fmla="*/ 1184745 w 1494846"/>
              <a:gd name="connsiteY2" fmla="*/ 1351722 h 1351722"/>
              <a:gd name="connsiteX3" fmla="*/ 1494846 w 1494846"/>
              <a:gd name="connsiteY3" fmla="*/ 1351722 h 1351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4846" h="1351722">
                <a:moveTo>
                  <a:pt x="0" y="0"/>
                </a:moveTo>
                <a:lnTo>
                  <a:pt x="437322" y="0"/>
                </a:lnTo>
                <a:lnTo>
                  <a:pt x="1184745" y="1351722"/>
                </a:lnTo>
                <a:lnTo>
                  <a:pt x="1494846" y="1351722"/>
                </a:lnTo>
              </a:path>
            </a:pathLst>
          </a:cu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0"/>
          <p:cNvSpPr/>
          <p:nvPr/>
        </p:nvSpPr>
        <p:spPr bwMode="auto">
          <a:xfrm flipH="1">
            <a:off x="3982972" y="3852263"/>
            <a:ext cx="1494846" cy="1351722"/>
          </a:xfrm>
          <a:custGeom>
            <a:avLst/>
            <a:gdLst>
              <a:gd name="connsiteX0" fmla="*/ 0 w 1494846"/>
              <a:gd name="connsiteY0" fmla="*/ 0 h 1351722"/>
              <a:gd name="connsiteX1" fmla="*/ 437322 w 1494846"/>
              <a:gd name="connsiteY1" fmla="*/ 0 h 1351722"/>
              <a:gd name="connsiteX2" fmla="*/ 1184745 w 1494846"/>
              <a:gd name="connsiteY2" fmla="*/ 1351722 h 1351722"/>
              <a:gd name="connsiteX3" fmla="*/ 1494846 w 1494846"/>
              <a:gd name="connsiteY3" fmla="*/ 1351722 h 1351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4846" h="1351722">
                <a:moveTo>
                  <a:pt x="0" y="0"/>
                </a:moveTo>
                <a:lnTo>
                  <a:pt x="437322" y="0"/>
                </a:lnTo>
                <a:lnTo>
                  <a:pt x="1184745" y="1351722"/>
                </a:lnTo>
                <a:lnTo>
                  <a:pt x="1494846" y="1351722"/>
                </a:lnTo>
              </a:path>
            </a:pathLst>
          </a:cu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 bwMode="auto">
          <a:xfrm flipH="1">
            <a:off x="5648939" y="3860618"/>
            <a:ext cx="1494846" cy="1351722"/>
          </a:xfrm>
          <a:custGeom>
            <a:avLst/>
            <a:gdLst>
              <a:gd name="connsiteX0" fmla="*/ 0 w 1494846"/>
              <a:gd name="connsiteY0" fmla="*/ 0 h 1351722"/>
              <a:gd name="connsiteX1" fmla="*/ 437322 w 1494846"/>
              <a:gd name="connsiteY1" fmla="*/ 0 h 1351722"/>
              <a:gd name="connsiteX2" fmla="*/ 1184745 w 1494846"/>
              <a:gd name="connsiteY2" fmla="*/ 1351722 h 1351722"/>
              <a:gd name="connsiteX3" fmla="*/ 1494846 w 1494846"/>
              <a:gd name="connsiteY3" fmla="*/ 1351722 h 1351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4846" h="1351722">
                <a:moveTo>
                  <a:pt x="0" y="0"/>
                </a:moveTo>
                <a:lnTo>
                  <a:pt x="437322" y="0"/>
                </a:lnTo>
                <a:lnTo>
                  <a:pt x="1184745" y="1351722"/>
                </a:lnTo>
                <a:lnTo>
                  <a:pt x="1494846" y="1351722"/>
                </a:lnTo>
              </a:path>
            </a:pathLst>
          </a:cu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4" name="Straight Connector 53"/>
          <p:cNvCxnSpPr>
            <a:stCxn id="52" idx="0"/>
          </p:cNvCxnSpPr>
          <p:nvPr/>
        </p:nvCxnSpPr>
        <p:spPr bwMode="auto">
          <a:xfrm rot="10800000" flipH="1">
            <a:off x="7143784" y="3860618"/>
            <a:ext cx="1374755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56" name="Straight Connector 55"/>
          <p:cNvCxnSpPr/>
          <p:nvPr/>
        </p:nvCxnSpPr>
        <p:spPr bwMode="auto">
          <a:xfrm>
            <a:off x="7333555" y="5192202"/>
            <a:ext cx="1184985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58" name="Straight Connector 57"/>
          <p:cNvCxnSpPr/>
          <p:nvPr/>
        </p:nvCxnSpPr>
        <p:spPr bwMode="auto">
          <a:xfrm rot="10800000" flipV="1">
            <a:off x="432212" y="5203177"/>
            <a:ext cx="176253" cy="808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sp>
        <p:nvSpPr>
          <p:cNvPr id="59" name="Oval 58"/>
          <p:cNvSpPr/>
          <p:nvPr/>
        </p:nvSpPr>
        <p:spPr bwMode="auto">
          <a:xfrm>
            <a:off x="7092178" y="3821001"/>
            <a:ext cx="76810" cy="76810"/>
          </a:xfrm>
          <a:prstGeom prst="ellipse">
            <a:avLst/>
          </a:prstGeom>
          <a:solidFill>
            <a:schemeClr val="tx2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0" name="Oval 59"/>
          <p:cNvSpPr/>
          <p:nvPr/>
        </p:nvSpPr>
        <p:spPr bwMode="auto">
          <a:xfrm>
            <a:off x="5423511" y="3813050"/>
            <a:ext cx="76810" cy="76810"/>
          </a:xfrm>
          <a:prstGeom prst="ellipse">
            <a:avLst/>
          </a:prstGeom>
          <a:solidFill>
            <a:schemeClr val="tx2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1" name="Oval 60"/>
          <p:cNvSpPr/>
          <p:nvPr/>
        </p:nvSpPr>
        <p:spPr bwMode="auto">
          <a:xfrm>
            <a:off x="3746893" y="3805099"/>
            <a:ext cx="76810" cy="76810"/>
          </a:xfrm>
          <a:prstGeom prst="ellipse">
            <a:avLst/>
          </a:prstGeom>
          <a:solidFill>
            <a:schemeClr val="tx2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2" name="Oval 61"/>
          <p:cNvSpPr/>
          <p:nvPr/>
        </p:nvSpPr>
        <p:spPr bwMode="auto">
          <a:xfrm>
            <a:off x="2070275" y="3797148"/>
            <a:ext cx="76810" cy="76810"/>
          </a:xfrm>
          <a:prstGeom prst="ellipse">
            <a:avLst/>
          </a:prstGeom>
          <a:solidFill>
            <a:schemeClr val="tx2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1839780" y="1531625"/>
            <a:ext cx="531265" cy="1897375"/>
          </a:xfrm>
          <a:prstGeom prst="rect">
            <a:avLst/>
          </a:prstGeom>
          <a:solidFill>
            <a:srgbClr val="00FFFF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3509470" y="1531625"/>
            <a:ext cx="531265" cy="1897375"/>
          </a:xfrm>
          <a:prstGeom prst="rect">
            <a:avLst/>
          </a:prstGeom>
          <a:solidFill>
            <a:srgbClr val="00FFFF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179160" y="1531625"/>
            <a:ext cx="531265" cy="1897375"/>
          </a:xfrm>
          <a:prstGeom prst="rect">
            <a:avLst/>
          </a:prstGeom>
          <a:solidFill>
            <a:srgbClr val="00FFFF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848850" y="1531625"/>
            <a:ext cx="531265" cy="1897375"/>
          </a:xfrm>
          <a:prstGeom prst="rect">
            <a:avLst/>
          </a:prstGeom>
          <a:solidFill>
            <a:srgbClr val="00FFFF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6" name="Oval 65"/>
          <p:cNvSpPr/>
          <p:nvPr/>
        </p:nvSpPr>
        <p:spPr bwMode="auto">
          <a:xfrm>
            <a:off x="4338958" y="2295150"/>
            <a:ext cx="374900" cy="374900"/>
          </a:xfrm>
          <a:prstGeom prst="ellipse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7" name="Oval 66"/>
          <p:cNvSpPr/>
          <p:nvPr/>
        </p:nvSpPr>
        <p:spPr bwMode="auto">
          <a:xfrm>
            <a:off x="7759670" y="2293951"/>
            <a:ext cx="374900" cy="374900"/>
          </a:xfrm>
          <a:prstGeom prst="ellipse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315331" y="3313785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ReqIn</a:t>
            </a:r>
            <a:endParaRPr lang="en-US" dirty="0"/>
          </a:p>
        </p:txBody>
      </p:sp>
      <p:sp>
        <p:nvSpPr>
          <p:cNvPr id="80" name="TextBox 79"/>
          <p:cNvSpPr txBox="1"/>
          <p:nvPr/>
        </p:nvSpPr>
        <p:spPr>
          <a:xfrm>
            <a:off x="8028450" y="3313785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ReqOut</a:t>
            </a:r>
            <a:endParaRPr lang="en-US" dirty="0"/>
          </a:p>
        </p:txBody>
      </p:sp>
      <p:sp>
        <p:nvSpPr>
          <p:cNvPr id="81" name="TextBox 80"/>
          <p:cNvSpPr txBox="1"/>
          <p:nvPr/>
        </p:nvSpPr>
        <p:spPr>
          <a:xfrm>
            <a:off x="309045" y="5349250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AckIn</a:t>
            </a:r>
            <a:endParaRPr lang="en-US" dirty="0"/>
          </a:p>
        </p:txBody>
      </p:sp>
      <p:sp>
        <p:nvSpPr>
          <p:cNvPr id="82" name="TextBox 81"/>
          <p:cNvSpPr txBox="1"/>
          <p:nvPr/>
        </p:nvSpPr>
        <p:spPr>
          <a:xfrm>
            <a:off x="8028450" y="5310845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AckOut</a:t>
            </a:r>
            <a:endParaRPr lang="en-US" dirty="0"/>
          </a:p>
        </p:txBody>
      </p:sp>
      <p:sp>
        <p:nvSpPr>
          <p:cNvPr id="83" name="Oval 82"/>
          <p:cNvSpPr/>
          <p:nvPr/>
        </p:nvSpPr>
        <p:spPr bwMode="auto">
          <a:xfrm>
            <a:off x="2666302" y="2298116"/>
            <a:ext cx="374900" cy="374900"/>
          </a:xfrm>
          <a:prstGeom prst="ellipse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4" name="Oval 83"/>
          <p:cNvSpPr/>
          <p:nvPr/>
        </p:nvSpPr>
        <p:spPr bwMode="auto">
          <a:xfrm>
            <a:off x="-373095" y="2301082"/>
            <a:ext cx="374900" cy="374900"/>
          </a:xfrm>
          <a:prstGeom prst="ellipse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5" name="Oval 84"/>
          <p:cNvSpPr/>
          <p:nvPr/>
        </p:nvSpPr>
        <p:spPr bwMode="auto">
          <a:xfrm>
            <a:off x="6078945" y="2304622"/>
            <a:ext cx="374900" cy="374900"/>
          </a:xfrm>
          <a:prstGeom prst="ellipse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7" name="Flowchart: Delay 86"/>
          <p:cNvSpPr/>
          <p:nvPr/>
        </p:nvSpPr>
        <p:spPr bwMode="auto">
          <a:xfrm rot="16200000">
            <a:off x="3445224" y="4109657"/>
            <a:ext cx="683055" cy="683055"/>
          </a:xfrm>
          <a:prstGeom prst="flowChartDelay">
            <a:avLst/>
          </a:prstGeom>
          <a:solidFill>
            <a:srgbClr val="FFC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vert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C</a:t>
            </a:r>
          </a:p>
        </p:txBody>
      </p:sp>
      <p:sp>
        <p:nvSpPr>
          <p:cNvPr id="88" name="Flowchart: Delay 87"/>
          <p:cNvSpPr/>
          <p:nvPr/>
        </p:nvSpPr>
        <p:spPr bwMode="auto">
          <a:xfrm rot="16200000">
            <a:off x="5126562" y="4107259"/>
            <a:ext cx="683055" cy="683055"/>
          </a:xfrm>
          <a:prstGeom prst="flowChartDelay">
            <a:avLst/>
          </a:prstGeom>
          <a:solidFill>
            <a:srgbClr val="FFC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vert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C</a:t>
            </a:r>
          </a:p>
        </p:txBody>
      </p:sp>
      <p:sp>
        <p:nvSpPr>
          <p:cNvPr id="89" name="Flowchart: Delay 88"/>
          <p:cNvSpPr/>
          <p:nvPr/>
        </p:nvSpPr>
        <p:spPr bwMode="auto">
          <a:xfrm rot="16200000">
            <a:off x="6797267" y="4115494"/>
            <a:ext cx="683055" cy="683055"/>
          </a:xfrm>
          <a:prstGeom prst="flowChartDelay">
            <a:avLst/>
          </a:prstGeom>
          <a:solidFill>
            <a:srgbClr val="FFC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vert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C</a:t>
            </a:r>
          </a:p>
        </p:txBody>
      </p:sp>
      <p:sp>
        <p:nvSpPr>
          <p:cNvPr id="91" name="Oval 90"/>
          <p:cNvSpPr/>
          <p:nvPr/>
        </p:nvSpPr>
        <p:spPr bwMode="auto">
          <a:xfrm>
            <a:off x="920936" y="2298003"/>
            <a:ext cx="374900" cy="374900"/>
          </a:xfrm>
          <a:prstGeom prst="ellipse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7874830" y="4043480"/>
            <a:ext cx="691290" cy="1070071"/>
          </a:xfrm>
          <a:prstGeom prst="rect">
            <a:avLst/>
          </a:prstGeom>
          <a:solidFill>
            <a:srgbClr val="001DD6">
              <a:alpha val="0"/>
            </a:srgbClr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155425" y="4006782"/>
            <a:ext cx="691290" cy="1070071"/>
          </a:xfrm>
          <a:prstGeom prst="rect">
            <a:avLst/>
          </a:prstGeom>
          <a:solidFill>
            <a:srgbClr val="001DD6">
              <a:alpha val="0"/>
            </a:srgbClr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3" name="Oval 62"/>
          <p:cNvSpPr>
            <a:spLocks noChangeAspect="1"/>
          </p:cNvSpPr>
          <p:nvPr/>
        </p:nvSpPr>
        <p:spPr bwMode="auto">
          <a:xfrm>
            <a:off x="3852938" y="4795923"/>
            <a:ext cx="281175" cy="281175"/>
          </a:xfrm>
          <a:prstGeom prst="ellipse">
            <a:avLst/>
          </a:prstGeom>
          <a:solidFill>
            <a:srgbClr val="0099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 bwMode="auto">
          <a:xfrm>
            <a:off x="3467181" y="4796168"/>
            <a:ext cx="281175" cy="281175"/>
          </a:xfrm>
          <a:prstGeom prst="ellipse">
            <a:avLst/>
          </a:prstGeom>
          <a:solidFill>
            <a:srgbClr val="0099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5" name="Oval 64"/>
          <p:cNvSpPr>
            <a:spLocks noChangeAspect="1"/>
          </p:cNvSpPr>
          <p:nvPr/>
        </p:nvSpPr>
        <p:spPr bwMode="auto">
          <a:xfrm>
            <a:off x="6814922" y="4800947"/>
            <a:ext cx="281175" cy="281175"/>
          </a:xfrm>
          <a:prstGeom prst="ellipse">
            <a:avLst/>
          </a:prstGeom>
          <a:solidFill>
            <a:srgbClr val="0099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8" name="Oval 67"/>
          <p:cNvSpPr>
            <a:spLocks noChangeAspect="1"/>
          </p:cNvSpPr>
          <p:nvPr/>
        </p:nvSpPr>
        <p:spPr bwMode="auto">
          <a:xfrm>
            <a:off x="7200679" y="4802654"/>
            <a:ext cx="281175" cy="281175"/>
          </a:xfrm>
          <a:prstGeom prst="ellipse">
            <a:avLst/>
          </a:prstGeom>
          <a:solidFill>
            <a:srgbClr val="0099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0" name="Oval 69"/>
          <p:cNvSpPr>
            <a:spLocks noChangeAspect="1"/>
          </p:cNvSpPr>
          <p:nvPr/>
        </p:nvSpPr>
        <p:spPr bwMode="auto">
          <a:xfrm>
            <a:off x="1789701" y="4794216"/>
            <a:ext cx="281175" cy="281175"/>
          </a:xfrm>
          <a:prstGeom prst="ellipse">
            <a:avLst/>
          </a:prstGeom>
          <a:solidFill>
            <a:srgbClr val="0099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1806840" y="5855069"/>
            <a:ext cx="37327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David Muller’s pipeline (late 50’s)</a:t>
            </a:r>
          </a:p>
          <a:p>
            <a:r>
              <a:rPr lang="en-US" dirty="0" smtClean="0"/>
              <a:t>Sutherland’s </a:t>
            </a:r>
            <a:r>
              <a:rPr lang="en-US" dirty="0" err="1" smtClean="0"/>
              <a:t>Micropipelines</a:t>
            </a:r>
            <a:r>
              <a:rPr lang="en-US" dirty="0" smtClean="0"/>
              <a:t> (1989)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3" presetClass="path" presetSubtype="0" accel="50000" decel="50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80296E-6 L 0.14236 2.80296E-6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"/>
                                            </p:cond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6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236 0.03839 L -0.23472 0.03839 L -0.23334 -0.15541 L -0.1165 -0.15888 L -0.03472 0.03839 L 0.00034 0.04001 L 0.00034 0.00208 " pathEditMode="relative" rAng="0" ptsTypes="AAAAAAA">
                                      <p:cBhvr>
                                        <p:cTn id="17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-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3" presetClass="path" presetSubtype="0" accel="50000" decel="50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7 0.00046 L 0.19063 0.0004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4"/>
                                            </p:cond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1.12858E-6 L 0.01823 -0.12095 L 0.01823 -0.16073 L -0.02986 -0.16073 L -0.11163 0.03654 L -0.14271 0.03816 " pathEditMode="relative" ptsTypes="AAAAAA">
                                      <p:cBhvr>
                                        <p:cTn id="27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322 3.7037E-6 L -0.16406 -0.12338 L -0.16475 -0.16227 L -0.11701 -0.16111 L -0.03489 0.03588 L -0.00069 0.03588 L 0.00018 3.7037E-6 " pathEditMode="relative" rAng="0" ptsTypes="AAAAAAA">
                                      <p:cBhvr>
                                        <p:cTn id="29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" y="-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3" presetClass="path" presetSubtype="0" accel="50000" decel="50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4 0.00046 L 0.18334 0.0004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6"/>
                                            </p:cond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7037E-7 L -0.02187 -0.12361 L -0.02187 -0.15972 L 0.02604 -0.15972 L 0.10834 0.03611 L 0.14167 0.03611 L 0.1408 -0.00023 " pathEditMode="relative" rAng="0" ptsTypes="AAAAAAA">
                                      <p:cBhvr>
                                        <p:cTn id="39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" y="-62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27778E-6 -4.07407E-6 L 0.02015 -0.12338 L 0.01945 -0.16227 L -0.02534 -0.16111 L -0.10815 0.03681 L -0.14166 0.03588 L -0.14166 -4.07407E-6 " pathEditMode="relative" ptsTypes="AAAAAAA">
                                      <p:cBhvr>
                                        <p:cTn id="41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3" presetClass="path" presetSubtype="0" accel="50000" decel="50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3 0.00093 L 0.19028 0.00093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8"/>
                                            </p:cond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0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063 -3.7037E-7 L 0.16007 -0.12199 L 0.15955 -0.15833 L 0.11459 -0.15833 L 0.03281 0.03819 L -0.00156 0.03819 L -0.00087 0.00093 " pathEditMode="relative" rAng="0" ptsTypes="AAAAAAA">
                                      <p:cBhvr>
                                        <p:cTn id="51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" y="-60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167 -3.7037E-7 L -0.16319 -0.12292 L -0.16319 -0.15833 L -0.11441 -0.15833 L -0.03194 0.03889 L -0.00087 0.03889 L -0.00017 -3.7037E-7 " pathEditMode="relative" rAng="0" ptsTypes="AAAAAAA">
                                      <p:cBhvr>
                                        <p:cTn id="53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" y="-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3" presetClass="path" presetSubtype="0" accel="50000" decel="50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0.00046 L 0.18438 -0.00092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0"/>
                                            </p:cond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87 -0.00093 L 0.01858 -0.12292 L 0.01806 -0.15856 L -0.02743 -0.15856 L -0.10937 0.03889 L -0.14184 0.03889 L -0.14184 -0.00093 " pathEditMode="relative" ptsTypes="AAAAAAA">
                                      <p:cBhvr>
                                        <p:cTn id="63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5.87691E-6 L -0.02153 -0.12263 L -0.02153 -0.1578 L 0.07604 -0.1578 " pathEditMode="relative" ptsTypes="AAAA">
                                      <p:cBhvr>
                                        <p:cTn id="65" dur="1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3" presetClass="path" presetSubtype="0" accel="50000" decel="50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0.00069 L 0.16475 0.00069 " pathEditMode="relative" rAng="0" ptsTypes="AA">
                                      <p:cBhvr>
                                        <p:cTn id="7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2"/>
                                            </p:cond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4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569 -0.1578 L 0.22048 -0.1578 L 0.21962 0.03517 L -0.00035 0.03632 L -0.00035 1.60574E-6 " pathEditMode="relative" rAng="0" ptsTypes="AAAAA">
                                      <p:cBhvr>
                                        <p:cTn id="75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" y="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</p:childTnLst>
        </p:cTn>
      </p:par>
    </p:tnLst>
    <p:bldLst>
      <p:bldP spid="66" grpId="0" animBg="1"/>
      <p:bldP spid="66" grpId="1" animBg="1"/>
      <p:bldP spid="67" grpId="0" animBg="1"/>
      <p:bldP spid="67" grpId="1" animBg="1"/>
      <p:bldP spid="83" grpId="0" animBg="1"/>
      <p:bldP spid="83" grpId="1" animBg="1"/>
      <p:bldP spid="83" grpId="2" animBg="1"/>
      <p:bldP spid="84" grpId="0" animBg="1"/>
      <p:bldP spid="85" grpId="0" animBg="1"/>
      <p:bldP spid="85" grpId="1" animBg="1"/>
      <p:bldP spid="85" grpId="2" animBg="1"/>
      <p:bldP spid="91" grpId="0" animBg="1"/>
      <p:bldP spid="91" grpId="1" animBg="1"/>
      <p:bldP spid="91" grpId="2" animBg="1"/>
      <p:bldP spid="63" grpId="0" animBg="1"/>
      <p:bldP spid="63" grpId="1" animBg="1"/>
      <p:bldP spid="64" grpId="0" animBg="1"/>
      <p:bldP spid="64" grpId="1" animBg="1"/>
      <p:bldP spid="65" grpId="0" animBg="1"/>
      <p:bldP spid="65" grpId="1" animBg="1"/>
      <p:bldP spid="68" grpId="0" animBg="1"/>
      <p:bldP spid="68" grpId="1" animBg="1"/>
      <p:bldP spid="70" grpId="0" animBg="1"/>
      <p:bldP spid="70" grpId="1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202" name="Rectangle 10"/>
          <p:cNvSpPr>
            <a:spLocks noChangeArrowheads="1"/>
          </p:cNvSpPr>
          <p:nvPr/>
        </p:nvSpPr>
        <p:spPr bwMode="auto">
          <a:xfrm>
            <a:off x="615950" y="1562100"/>
            <a:ext cx="63976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 algn="l" defTabSz="914400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SzTx/>
              <a:buFont typeface="Wingdings" pitchFamily="2" charset="2"/>
              <a:buNone/>
            </a:pPr>
            <a:r>
              <a:rPr lang="en-US" sz="2800" b="0">
                <a:effectLst>
                  <a:outerShdw blurRad="38100" dist="38100" dir="2700000" algn="tl">
                    <a:srgbClr val="C0C0C0"/>
                  </a:outerShdw>
                </a:effectLst>
              </a:rPr>
              <a:t> Any integer solution for </a:t>
            </a:r>
            <a:r>
              <a:rPr lang="en-US" sz="2800" i="1">
                <a:effectLst>
                  <a:outerShdw blurRad="38100" dist="38100" dir="2700000" algn="tl">
                    <a:srgbClr val="C0C0C0"/>
                  </a:outerShdw>
                </a:effectLst>
              </a:rPr>
              <a:t>R</a:t>
            </a:r>
            <a:r>
              <a:rPr lang="en-US" sz="2800" b="0" i="1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:</a:t>
            </a:r>
          </a:p>
        </p:txBody>
      </p:sp>
      <p:sp>
        <p:nvSpPr>
          <p:cNvPr id="1801224" name="Freeform 37"/>
          <p:cNvSpPr>
            <a:spLocks/>
          </p:cNvSpPr>
          <p:nvPr/>
        </p:nvSpPr>
        <p:spPr bwMode="auto">
          <a:xfrm>
            <a:off x="3320175" y="3171395"/>
            <a:ext cx="4260340" cy="603250"/>
          </a:xfrm>
          <a:custGeom>
            <a:avLst/>
            <a:gdLst>
              <a:gd name="T0" fmla="*/ 9 w 18314"/>
              <a:gd name="T1" fmla="*/ 15 h 1376"/>
              <a:gd name="T2" fmla="*/ 63 w 18314"/>
              <a:gd name="T3" fmla="*/ 97 h 1376"/>
              <a:gd name="T4" fmla="*/ 198 w 18314"/>
              <a:gd name="T5" fmla="*/ 233 h 1376"/>
              <a:gd name="T6" fmla="*/ 416 w 18314"/>
              <a:gd name="T7" fmla="*/ 368 h 1376"/>
              <a:gd name="T8" fmla="*/ 722 w 18314"/>
              <a:gd name="T9" fmla="*/ 465 h 1376"/>
              <a:gd name="T10" fmla="*/ 1148 w 18314"/>
              <a:gd name="T11" fmla="*/ 538 h 1376"/>
              <a:gd name="T12" fmla="*/ 1652 w 18314"/>
              <a:gd name="T13" fmla="*/ 582 h 1376"/>
              <a:gd name="T14" fmla="*/ 2079 w 18314"/>
              <a:gd name="T15" fmla="*/ 605 h 1376"/>
              <a:gd name="T16" fmla="*/ 2568 w 18314"/>
              <a:gd name="T17" fmla="*/ 630 h 1376"/>
              <a:gd name="T18" fmla="*/ 3120 w 18314"/>
              <a:gd name="T19" fmla="*/ 649 h 1376"/>
              <a:gd name="T20" fmla="*/ 3726 w 18314"/>
              <a:gd name="T21" fmla="*/ 664 h 1376"/>
              <a:gd name="T22" fmla="*/ 4361 w 18314"/>
              <a:gd name="T23" fmla="*/ 683 h 1376"/>
              <a:gd name="T24" fmla="*/ 5006 w 18314"/>
              <a:gd name="T25" fmla="*/ 698 h 1376"/>
              <a:gd name="T26" fmla="*/ 5636 w 18314"/>
              <a:gd name="T27" fmla="*/ 717 h 1376"/>
              <a:gd name="T28" fmla="*/ 6222 w 18314"/>
              <a:gd name="T29" fmla="*/ 737 h 1376"/>
              <a:gd name="T30" fmla="*/ 6756 w 18314"/>
              <a:gd name="T31" fmla="*/ 756 h 1376"/>
              <a:gd name="T32" fmla="*/ 7226 w 18314"/>
              <a:gd name="T33" fmla="*/ 775 h 1376"/>
              <a:gd name="T34" fmla="*/ 7627 w 18314"/>
              <a:gd name="T35" fmla="*/ 804 h 1376"/>
              <a:gd name="T36" fmla="*/ 8166 w 18314"/>
              <a:gd name="T37" fmla="*/ 857 h 1376"/>
              <a:gd name="T38" fmla="*/ 8549 w 18314"/>
              <a:gd name="T39" fmla="*/ 941 h 1376"/>
              <a:gd name="T40" fmla="*/ 8820 w 18314"/>
              <a:gd name="T41" fmla="*/ 1052 h 1376"/>
              <a:gd name="T42" fmla="*/ 9009 w 18314"/>
              <a:gd name="T43" fmla="*/ 1192 h 1376"/>
              <a:gd name="T44" fmla="*/ 9116 w 18314"/>
              <a:gd name="T45" fmla="*/ 1313 h 1376"/>
              <a:gd name="T46" fmla="*/ 9154 w 18314"/>
              <a:gd name="T47" fmla="*/ 1371 h 1376"/>
              <a:gd name="T48" fmla="*/ 9164 w 18314"/>
              <a:gd name="T49" fmla="*/ 1361 h 1376"/>
              <a:gd name="T50" fmla="*/ 9217 w 18314"/>
              <a:gd name="T51" fmla="*/ 1279 h 1376"/>
              <a:gd name="T52" fmla="*/ 9353 w 18314"/>
              <a:gd name="T53" fmla="*/ 1144 h 1376"/>
              <a:gd name="T54" fmla="*/ 9572 w 18314"/>
              <a:gd name="T55" fmla="*/ 1008 h 1376"/>
              <a:gd name="T56" fmla="*/ 9876 w 18314"/>
              <a:gd name="T57" fmla="*/ 911 h 1376"/>
              <a:gd name="T58" fmla="*/ 10303 w 18314"/>
              <a:gd name="T59" fmla="*/ 838 h 1376"/>
              <a:gd name="T60" fmla="*/ 10807 w 18314"/>
              <a:gd name="T61" fmla="*/ 794 h 1376"/>
              <a:gd name="T62" fmla="*/ 11233 w 18314"/>
              <a:gd name="T63" fmla="*/ 771 h 1376"/>
              <a:gd name="T64" fmla="*/ 11724 w 18314"/>
              <a:gd name="T65" fmla="*/ 746 h 1376"/>
              <a:gd name="T66" fmla="*/ 12281 w 18314"/>
              <a:gd name="T67" fmla="*/ 727 h 1376"/>
              <a:gd name="T68" fmla="*/ 12882 w 18314"/>
              <a:gd name="T69" fmla="*/ 712 h 1376"/>
              <a:gd name="T70" fmla="*/ 13522 w 18314"/>
              <a:gd name="T71" fmla="*/ 693 h 1376"/>
              <a:gd name="T72" fmla="*/ 14166 w 18314"/>
              <a:gd name="T73" fmla="*/ 679 h 1376"/>
              <a:gd name="T74" fmla="*/ 14791 w 18314"/>
              <a:gd name="T75" fmla="*/ 659 h 1376"/>
              <a:gd name="T76" fmla="*/ 15383 w 18314"/>
              <a:gd name="T77" fmla="*/ 639 h 1376"/>
              <a:gd name="T78" fmla="*/ 15916 w 18314"/>
              <a:gd name="T79" fmla="*/ 620 h 1376"/>
              <a:gd name="T80" fmla="*/ 16386 w 18314"/>
              <a:gd name="T81" fmla="*/ 601 h 1376"/>
              <a:gd name="T82" fmla="*/ 16788 w 18314"/>
              <a:gd name="T83" fmla="*/ 572 h 1376"/>
              <a:gd name="T84" fmla="*/ 17326 w 18314"/>
              <a:gd name="T85" fmla="*/ 519 h 1376"/>
              <a:gd name="T86" fmla="*/ 17709 w 18314"/>
              <a:gd name="T87" fmla="*/ 437 h 1376"/>
              <a:gd name="T88" fmla="*/ 17980 w 18314"/>
              <a:gd name="T89" fmla="*/ 324 h 1376"/>
              <a:gd name="T90" fmla="*/ 18169 w 18314"/>
              <a:gd name="T91" fmla="*/ 185 h 1376"/>
              <a:gd name="T92" fmla="*/ 18276 w 18314"/>
              <a:gd name="T93" fmla="*/ 63 h 1376"/>
              <a:gd name="T94" fmla="*/ 18314 w 18314"/>
              <a:gd name="T95" fmla="*/ 5 h 137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314"/>
              <a:gd name="T145" fmla="*/ 0 h 1376"/>
              <a:gd name="T146" fmla="*/ 18314 w 18314"/>
              <a:gd name="T147" fmla="*/ 1376 h 137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314" h="1376">
                <a:moveTo>
                  <a:pt x="0" y="0"/>
                </a:moveTo>
                <a:lnTo>
                  <a:pt x="0" y="5"/>
                </a:lnTo>
                <a:lnTo>
                  <a:pt x="9" y="15"/>
                </a:lnTo>
                <a:lnTo>
                  <a:pt x="19" y="34"/>
                </a:lnTo>
                <a:lnTo>
                  <a:pt x="38" y="63"/>
                </a:lnTo>
                <a:lnTo>
                  <a:pt x="63" y="97"/>
                </a:lnTo>
                <a:lnTo>
                  <a:pt x="101" y="141"/>
                </a:lnTo>
                <a:lnTo>
                  <a:pt x="145" y="185"/>
                </a:lnTo>
                <a:lnTo>
                  <a:pt x="198" y="233"/>
                </a:lnTo>
                <a:lnTo>
                  <a:pt x="261" y="282"/>
                </a:lnTo>
                <a:lnTo>
                  <a:pt x="334" y="324"/>
                </a:lnTo>
                <a:lnTo>
                  <a:pt x="416" y="368"/>
                </a:lnTo>
                <a:lnTo>
                  <a:pt x="504" y="402"/>
                </a:lnTo>
                <a:lnTo>
                  <a:pt x="605" y="437"/>
                </a:lnTo>
                <a:lnTo>
                  <a:pt x="722" y="465"/>
                </a:lnTo>
                <a:lnTo>
                  <a:pt x="848" y="494"/>
                </a:lnTo>
                <a:lnTo>
                  <a:pt x="988" y="519"/>
                </a:lnTo>
                <a:lnTo>
                  <a:pt x="1148" y="538"/>
                </a:lnTo>
                <a:lnTo>
                  <a:pt x="1327" y="557"/>
                </a:lnTo>
                <a:lnTo>
                  <a:pt x="1526" y="572"/>
                </a:lnTo>
                <a:lnTo>
                  <a:pt x="1652" y="582"/>
                </a:lnTo>
                <a:lnTo>
                  <a:pt x="1787" y="591"/>
                </a:lnTo>
                <a:lnTo>
                  <a:pt x="1928" y="601"/>
                </a:lnTo>
                <a:lnTo>
                  <a:pt x="2079" y="605"/>
                </a:lnTo>
                <a:lnTo>
                  <a:pt x="2234" y="616"/>
                </a:lnTo>
                <a:lnTo>
                  <a:pt x="2398" y="620"/>
                </a:lnTo>
                <a:lnTo>
                  <a:pt x="2568" y="630"/>
                </a:lnTo>
                <a:lnTo>
                  <a:pt x="2747" y="635"/>
                </a:lnTo>
                <a:lnTo>
                  <a:pt x="2931" y="639"/>
                </a:lnTo>
                <a:lnTo>
                  <a:pt x="3120" y="649"/>
                </a:lnTo>
                <a:lnTo>
                  <a:pt x="3320" y="654"/>
                </a:lnTo>
                <a:lnTo>
                  <a:pt x="3518" y="659"/>
                </a:lnTo>
                <a:lnTo>
                  <a:pt x="3726" y="664"/>
                </a:lnTo>
                <a:lnTo>
                  <a:pt x="3935" y="674"/>
                </a:lnTo>
                <a:lnTo>
                  <a:pt x="4148" y="679"/>
                </a:lnTo>
                <a:lnTo>
                  <a:pt x="4361" y="683"/>
                </a:lnTo>
                <a:lnTo>
                  <a:pt x="4580" y="689"/>
                </a:lnTo>
                <a:lnTo>
                  <a:pt x="4792" y="693"/>
                </a:lnTo>
                <a:lnTo>
                  <a:pt x="5006" y="698"/>
                </a:lnTo>
                <a:lnTo>
                  <a:pt x="5219" y="702"/>
                </a:lnTo>
                <a:lnTo>
                  <a:pt x="5428" y="712"/>
                </a:lnTo>
                <a:lnTo>
                  <a:pt x="5636" y="717"/>
                </a:lnTo>
                <a:lnTo>
                  <a:pt x="5834" y="722"/>
                </a:lnTo>
                <a:lnTo>
                  <a:pt x="6033" y="727"/>
                </a:lnTo>
                <a:lnTo>
                  <a:pt x="6222" y="737"/>
                </a:lnTo>
                <a:lnTo>
                  <a:pt x="6407" y="741"/>
                </a:lnTo>
                <a:lnTo>
                  <a:pt x="6586" y="746"/>
                </a:lnTo>
                <a:lnTo>
                  <a:pt x="6756" y="756"/>
                </a:lnTo>
                <a:lnTo>
                  <a:pt x="6920" y="761"/>
                </a:lnTo>
                <a:lnTo>
                  <a:pt x="7075" y="771"/>
                </a:lnTo>
                <a:lnTo>
                  <a:pt x="7226" y="775"/>
                </a:lnTo>
                <a:lnTo>
                  <a:pt x="7366" y="785"/>
                </a:lnTo>
                <a:lnTo>
                  <a:pt x="7501" y="794"/>
                </a:lnTo>
                <a:lnTo>
                  <a:pt x="7627" y="804"/>
                </a:lnTo>
                <a:lnTo>
                  <a:pt x="7827" y="819"/>
                </a:lnTo>
                <a:lnTo>
                  <a:pt x="8005" y="838"/>
                </a:lnTo>
                <a:lnTo>
                  <a:pt x="8166" y="857"/>
                </a:lnTo>
                <a:lnTo>
                  <a:pt x="8306" y="882"/>
                </a:lnTo>
                <a:lnTo>
                  <a:pt x="8432" y="911"/>
                </a:lnTo>
                <a:lnTo>
                  <a:pt x="8549" y="941"/>
                </a:lnTo>
                <a:lnTo>
                  <a:pt x="8650" y="974"/>
                </a:lnTo>
                <a:lnTo>
                  <a:pt x="8738" y="1008"/>
                </a:lnTo>
                <a:lnTo>
                  <a:pt x="8820" y="1052"/>
                </a:lnTo>
                <a:lnTo>
                  <a:pt x="8893" y="1095"/>
                </a:lnTo>
                <a:lnTo>
                  <a:pt x="8956" y="1144"/>
                </a:lnTo>
                <a:lnTo>
                  <a:pt x="9009" y="1192"/>
                </a:lnTo>
                <a:lnTo>
                  <a:pt x="9053" y="1235"/>
                </a:lnTo>
                <a:lnTo>
                  <a:pt x="9091" y="1279"/>
                </a:lnTo>
                <a:lnTo>
                  <a:pt x="9116" y="1313"/>
                </a:lnTo>
                <a:lnTo>
                  <a:pt x="9135" y="1342"/>
                </a:lnTo>
                <a:lnTo>
                  <a:pt x="9145" y="1361"/>
                </a:lnTo>
                <a:lnTo>
                  <a:pt x="9154" y="1371"/>
                </a:lnTo>
                <a:lnTo>
                  <a:pt x="9154" y="1376"/>
                </a:lnTo>
                <a:lnTo>
                  <a:pt x="9154" y="1371"/>
                </a:lnTo>
                <a:lnTo>
                  <a:pt x="9164" y="1361"/>
                </a:lnTo>
                <a:lnTo>
                  <a:pt x="9174" y="1342"/>
                </a:lnTo>
                <a:lnTo>
                  <a:pt x="9194" y="1313"/>
                </a:lnTo>
                <a:lnTo>
                  <a:pt x="9217" y="1279"/>
                </a:lnTo>
                <a:lnTo>
                  <a:pt x="9257" y="1235"/>
                </a:lnTo>
                <a:lnTo>
                  <a:pt x="9300" y="1192"/>
                </a:lnTo>
                <a:lnTo>
                  <a:pt x="9353" y="1144"/>
                </a:lnTo>
                <a:lnTo>
                  <a:pt x="9416" y="1095"/>
                </a:lnTo>
                <a:lnTo>
                  <a:pt x="9489" y="1052"/>
                </a:lnTo>
                <a:lnTo>
                  <a:pt x="9572" y="1008"/>
                </a:lnTo>
                <a:lnTo>
                  <a:pt x="9658" y="974"/>
                </a:lnTo>
                <a:lnTo>
                  <a:pt x="9761" y="941"/>
                </a:lnTo>
                <a:lnTo>
                  <a:pt x="9876" y="911"/>
                </a:lnTo>
                <a:lnTo>
                  <a:pt x="10002" y="882"/>
                </a:lnTo>
                <a:lnTo>
                  <a:pt x="10143" y="857"/>
                </a:lnTo>
                <a:lnTo>
                  <a:pt x="10303" y="838"/>
                </a:lnTo>
                <a:lnTo>
                  <a:pt x="10483" y="819"/>
                </a:lnTo>
                <a:lnTo>
                  <a:pt x="10681" y="804"/>
                </a:lnTo>
                <a:lnTo>
                  <a:pt x="10807" y="794"/>
                </a:lnTo>
                <a:lnTo>
                  <a:pt x="10943" y="785"/>
                </a:lnTo>
                <a:lnTo>
                  <a:pt x="11084" y="775"/>
                </a:lnTo>
                <a:lnTo>
                  <a:pt x="11233" y="771"/>
                </a:lnTo>
                <a:lnTo>
                  <a:pt x="11389" y="761"/>
                </a:lnTo>
                <a:lnTo>
                  <a:pt x="11554" y="756"/>
                </a:lnTo>
                <a:lnTo>
                  <a:pt x="11724" y="746"/>
                </a:lnTo>
                <a:lnTo>
                  <a:pt x="11903" y="741"/>
                </a:lnTo>
                <a:lnTo>
                  <a:pt x="12087" y="737"/>
                </a:lnTo>
                <a:lnTo>
                  <a:pt x="12281" y="727"/>
                </a:lnTo>
                <a:lnTo>
                  <a:pt x="12474" y="722"/>
                </a:lnTo>
                <a:lnTo>
                  <a:pt x="12678" y="717"/>
                </a:lnTo>
                <a:lnTo>
                  <a:pt x="12882" y="712"/>
                </a:lnTo>
                <a:lnTo>
                  <a:pt x="13095" y="702"/>
                </a:lnTo>
                <a:lnTo>
                  <a:pt x="13303" y="698"/>
                </a:lnTo>
                <a:lnTo>
                  <a:pt x="13522" y="693"/>
                </a:lnTo>
                <a:lnTo>
                  <a:pt x="13734" y="689"/>
                </a:lnTo>
                <a:lnTo>
                  <a:pt x="13948" y="683"/>
                </a:lnTo>
                <a:lnTo>
                  <a:pt x="14166" y="679"/>
                </a:lnTo>
                <a:lnTo>
                  <a:pt x="14375" y="674"/>
                </a:lnTo>
                <a:lnTo>
                  <a:pt x="14588" y="664"/>
                </a:lnTo>
                <a:lnTo>
                  <a:pt x="14791" y="659"/>
                </a:lnTo>
                <a:lnTo>
                  <a:pt x="14994" y="654"/>
                </a:lnTo>
                <a:lnTo>
                  <a:pt x="15189" y="649"/>
                </a:lnTo>
                <a:lnTo>
                  <a:pt x="15383" y="639"/>
                </a:lnTo>
                <a:lnTo>
                  <a:pt x="15567" y="635"/>
                </a:lnTo>
                <a:lnTo>
                  <a:pt x="15746" y="630"/>
                </a:lnTo>
                <a:lnTo>
                  <a:pt x="15916" y="620"/>
                </a:lnTo>
                <a:lnTo>
                  <a:pt x="16080" y="616"/>
                </a:lnTo>
                <a:lnTo>
                  <a:pt x="16235" y="605"/>
                </a:lnTo>
                <a:lnTo>
                  <a:pt x="16386" y="601"/>
                </a:lnTo>
                <a:lnTo>
                  <a:pt x="16527" y="591"/>
                </a:lnTo>
                <a:lnTo>
                  <a:pt x="16662" y="582"/>
                </a:lnTo>
                <a:lnTo>
                  <a:pt x="16788" y="572"/>
                </a:lnTo>
                <a:lnTo>
                  <a:pt x="16987" y="557"/>
                </a:lnTo>
                <a:lnTo>
                  <a:pt x="17166" y="538"/>
                </a:lnTo>
                <a:lnTo>
                  <a:pt x="17326" y="519"/>
                </a:lnTo>
                <a:lnTo>
                  <a:pt x="17466" y="494"/>
                </a:lnTo>
                <a:lnTo>
                  <a:pt x="17592" y="465"/>
                </a:lnTo>
                <a:lnTo>
                  <a:pt x="17709" y="437"/>
                </a:lnTo>
                <a:lnTo>
                  <a:pt x="17810" y="402"/>
                </a:lnTo>
                <a:lnTo>
                  <a:pt x="17898" y="368"/>
                </a:lnTo>
                <a:lnTo>
                  <a:pt x="17980" y="324"/>
                </a:lnTo>
                <a:lnTo>
                  <a:pt x="18053" y="282"/>
                </a:lnTo>
                <a:lnTo>
                  <a:pt x="18116" y="233"/>
                </a:lnTo>
                <a:lnTo>
                  <a:pt x="18169" y="185"/>
                </a:lnTo>
                <a:lnTo>
                  <a:pt x="18213" y="141"/>
                </a:lnTo>
                <a:lnTo>
                  <a:pt x="18251" y="97"/>
                </a:lnTo>
                <a:lnTo>
                  <a:pt x="18276" y="63"/>
                </a:lnTo>
                <a:lnTo>
                  <a:pt x="18295" y="34"/>
                </a:lnTo>
                <a:lnTo>
                  <a:pt x="18305" y="15"/>
                </a:lnTo>
                <a:lnTo>
                  <a:pt x="18314" y="5"/>
                </a:lnTo>
                <a:lnTo>
                  <a:pt x="18314" y="0"/>
                </a:lnTo>
              </a:path>
            </a:pathLst>
          </a:custGeom>
          <a:noFill/>
          <a:ln w="39751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 algn="ctr" defTabSz="914400" eaLnBrk="0" hangingPunct="0">
              <a:lnSpc>
                <a:spcPct val="100000"/>
              </a:lnSpc>
              <a:buClr>
                <a:schemeClr val="hlink"/>
              </a:buClr>
              <a:buSzTx/>
              <a:buFont typeface="Wingdings" pitchFamily="2" charset="2"/>
              <a:buChar char="§"/>
            </a:pPr>
            <a:endParaRPr lang="en-US" b="0" u="sng">
              <a:solidFill>
                <a:schemeClr val="tx1"/>
              </a:solidFill>
            </a:endParaRPr>
          </a:p>
        </p:txBody>
      </p:sp>
      <p:sp>
        <p:nvSpPr>
          <p:cNvPr id="1801225" name="Rectangle 38"/>
          <p:cNvSpPr>
            <a:spLocks noChangeArrowheads="1"/>
          </p:cNvSpPr>
          <p:nvPr/>
        </p:nvSpPr>
        <p:spPr bwMode="auto">
          <a:xfrm>
            <a:off x="3393442" y="3800475"/>
            <a:ext cx="4097338" cy="519113"/>
          </a:xfrm>
          <a:prstGeom prst="rect">
            <a:avLst/>
          </a:prstGeom>
          <a:noFill/>
          <a:ln w="26988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 eaLnBrk="0" hangingPunct="0">
              <a:lnSpc>
                <a:spcPct val="100000"/>
              </a:lnSpc>
              <a:buClr>
                <a:schemeClr val="hlink"/>
              </a:buClr>
              <a:buSzTx/>
              <a:buFont typeface="Wingdings" pitchFamily="2" charset="2"/>
              <a:buNone/>
            </a:pPr>
            <a:r>
              <a:rPr lang="en-US" sz="2800" b="0" dirty="0"/>
              <a:t>Retiming subset </a:t>
            </a:r>
            <a:endParaRPr lang="ru-RU" sz="2800" b="0" dirty="0"/>
          </a:p>
        </p:txBody>
      </p:sp>
      <p:sp>
        <p:nvSpPr>
          <p:cNvPr id="1801230" name="Text Box 51"/>
          <p:cNvSpPr txBox="1">
            <a:spLocks noChangeArrowheads="1"/>
          </p:cNvSpPr>
          <p:nvPr/>
        </p:nvSpPr>
        <p:spPr bwMode="auto">
          <a:xfrm>
            <a:off x="654690" y="4821238"/>
            <a:ext cx="3584575" cy="109537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>
              <a:lnSpc>
                <a:spcPct val="100000"/>
              </a:lnSpc>
              <a:spcBef>
                <a:spcPct val="50000"/>
              </a:spcBef>
              <a:buClr>
                <a:schemeClr val="tx1"/>
              </a:buClr>
              <a:buSzPct val="70000"/>
              <a:buFont typeface="Wingdings" pitchFamily="2" charset="2"/>
              <a:buNone/>
            </a:pPr>
            <a:r>
              <a:rPr lang="en-US" sz="2400" b="0"/>
              <a:t> </a:t>
            </a:r>
            <a:r>
              <a:rPr lang="en-US" sz="3200"/>
              <a:t> </a:t>
            </a:r>
            <a:r>
              <a:rPr lang="en-US" sz="3200" i="1"/>
              <a:t>R </a:t>
            </a:r>
            <a:r>
              <a:rPr lang="en-US" sz="3200" i="1">
                <a:cs typeface="Arial" charset="0"/>
              </a:rPr>
              <a:t>– max(</a:t>
            </a:r>
            <a:r>
              <a:rPr lang="en-US" sz="3200" i="1"/>
              <a:t>R</a:t>
            </a:r>
            <a:r>
              <a:rPr lang="en-US" sz="3200" i="1">
                <a:cs typeface="Arial" charset="0"/>
              </a:rPr>
              <a:t>' ,0)</a:t>
            </a:r>
            <a:r>
              <a:rPr lang="en-US" sz="3200" b="0" i="1"/>
              <a:t> = </a:t>
            </a:r>
            <a:r>
              <a:rPr lang="en-US" sz="3200" b="0"/>
              <a:t>num of</a:t>
            </a:r>
            <a:r>
              <a:rPr lang="en-US" sz="3200" b="0" i="1"/>
              <a:t> </a:t>
            </a:r>
            <a:r>
              <a:rPr lang="en-US" sz="3200" b="0"/>
              <a:t>bubbles</a:t>
            </a:r>
          </a:p>
        </p:txBody>
      </p:sp>
      <p:sp>
        <p:nvSpPr>
          <p:cNvPr id="1801232" name="Rectangle 16"/>
          <p:cNvSpPr>
            <a:spLocks noChangeArrowheads="1"/>
          </p:cNvSpPr>
          <p:nvPr/>
        </p:nvSpPr>
        <p:spPr bwMode="auto">
          <a:xfrm>
            <a:off x="939800" y="142875"/>
            <a:ext cx="7745413" cy="1141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l">
              <a:lnSpc>
                <a:spcPct val="82000"/>
              </a:lnSpc>
              <a:buClr>
                <a:srgbClr val="FDB605"/>
              </a:buClr>
              <a:buFont typeface="Verdana" pitchFamily="34" charset="0"/>
              <a:buNone/>
            </a:pPr>
            <a:r>
              <a:rPr lang="en-US" sz="4000" dirty="0">
                <a:solidFill>
                  <a:srgbClr val="FDB60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Retiming &amp; </a:t>
            </a:r>
            <a:r>
              <a:rPr lang="en-US" sz="4000" dirty="0" smtClean="0">
                <a:solidFill>
                  <a:srgbClr val="FDB60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Recycling</a:t>
            </a:r>
            <a:endParaRPr lang="en-US" sz="4000" dirty="0">
              <a:solidFill>
                <a:srgbClr val="FDB605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  <p:pic>
        <p:nvPicPr>
          <p:cNvPr id="9" name="Picture 8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1998865" y="2430470"/>
            <a:ext cx="5581650" cy="6096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auto">
          <a:xfrm>
            <a:off x="5109670" y="5003605"/>
            <a:ext cx="290464" cy="768100"/>
          </a:xfrm>
          <a:prstGeom prst="rect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0" tIns="0" rIns="0" bIns="9144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415440" y="5003605"/>
            <a:ext cx="290464" cy="768100"/>
          </a:xfrm>
          <a:prstGeom prst="rect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0" tIns="0" rIns="0" bIns="9144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sym typeface="Symbol"/>
              </a:rPr>
              <a:t>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 bwMode="auto">
          <a:xfrm>
            <a:off x="4593629" y="5387655"/>
            <a:ext cx="477636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stCxn id="11" idx="3"/>
            <a:endCxn id="12" idx="1"/>
          </p:cNvCxnSpPr>
          <p:nvPr/>
        </p:nvCxnSpPr>
        <p:spPr bwMode="auto">
          <a:xfrm>
            <a:off x="5400134" y="5387655"/>
            <a:ext cx="1015306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12" idx="3"/>
          </p:cNvCxnSpPr>
          <p:nvPr/>
        </p:nvCxnSpPr>
        <p:spPr bwMode="auto">
          <a:xfrm>
            <a:off x="6705904" y="5387655"/>
            <a:ext cx="1629786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Cloud 17"/>
          <p:cNvSpPr/>
          <p:nvPr/>
        </p:nvSpPr>
        <p:spPr bwMode="auto">
          <a:xfrm>
            <a:off x="5482022" y="5136830"/>
            <a:ext cx="768100" cy="501650"/>
          </a:xfrm>
          <a:prstGeom prst="cloud">
            <a:avLst/>
          </a:prstGeom>
          <a:solidFill>
            <a:schemeClr val="accent2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AutoShape 14"/>
          <p:cNvSpPr>
            <a:spLocks noChangeArrowheads="1"/>
          </p:cNvSpPr>
          <p:nvPr/>
        </p:nvSpPr>
        <p:spPr bwMode="auto">
          <a:xfrm>
            <a:off x="7495417" y="5387655"/>
            <a:ext cx="379413" cy="455613"/>
          </a:xfrm>
          <a:prstGeom prst="upArrowCallout">
            <a:avLst>
              <a:gd name="adj1" fmla="val 25000"/>
              <a:gd name="adj2" fmla="val 25000"/>
              <a:gd name="adj3" fmla="val 20014"/>
              <a:gd name="adj4" fmla="val 66667"/>
            </a:avLst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-1</a:t>
            </a:r>
            <a:endParaRPr lang="en-US" b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3270" name="Text Box 26"/>
          <p:cNvSpPr txBox="1">
            <a:spLocks noChangeArrowheads="1"/>
          </p:cNvSpPr>
          <p:nvPr/>
        </p:nvSpPr>
        <p:spPr bwMode="auto">
          <a:xfrm>
            <a:off x="5295620" y="2814520"/>
            <a:ext cx="4038600" cy="369332"/>
          </a:xfrm>
          <a:prstGeom prst="rect">
            <a:avLst/>
          </a:prstGeom>
          <a:noFill/>
          <a:ln w="26988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defTabSz="914400" eaLnBrk="0" hangingPunct="0">
              <a:lnSpc>
                <a:spcPct val="100000"/>
              </a:lnSpc>
              <a:spcBef>
                <a:spcPct val="50000"/>
              </a:spcBef>
              <a:buClr>
                <a:schemeClr val="hlink"/>
              </a:buClr>
              <a:buSzTx/>
              <a:buFont typeface="Wingdings" pitchFamily="2" charset="2"/>
              <a:buNone/>
            </a:pPr>
            <a:r>
              <a:rPr lang="en-GB" b="0" dirty="0"/>
              <a:t>  Retiming &amp; Recycling configuration </a:t>
            </a:r>
            <a:endParaRPr lang="ru-RU" b="0" dirty="0"/>
          </a:p>
        </p:txBody>
      </p:sp>
      <p:sp>
        <p:nvSpPr>
          <p:cNvPr id="1803271" name="Text Box 27"/>
          <p:cNvSpPr txBox="1">
            <a:spLocks noChangeArrowheads="1"/>
          </p:cNvSpPr>
          <p:nvPr/>
        </p:nvSpPr>
        <p:spPr bwMode="auto">
          <a:xfrm>
            <a:off x="5442100" y="3352190"/>
            <a:ext cx="3546475" cy="701675"/>
          </a:xfrm>
          <a:prstGeom prst="rect">
            <a:avLst/>
          </a:prstGeom>
          <a:noFill/>
          <a:ln w="26988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defTabSz="914400" eaLnBrk="0" hangingPunct="0">
              <a:lnSpc>
                <a:spcPct val="100000"/>
              </a:lnSpc>
              <a:spcBef>
                <a:spcPct val="50000"/>
              </a:spcBef>
              <a:buClr>
                <a:schemeClr val="hlink"/>
              </a:buClr>
              <a:buSzTx/>
              <a:buFont typeface="Wingdings" pitchFamily="2" charset="2"/>
              <a:buNone/>
            </a:pPr>
            <a:r>
              <a:rPr lang="en-GB" b="0" dirty="0"/>
              <a:t>Throughput upper bound of R </a:t>
            </a:r>
            <a:br>
              <a:rPr lang="en-GB" b="0" dirty="0"/>
            </a:br>
            <a:r>
              <a:rPr lang="en-GB" b="0" dirty="0"/>
              <a:t>(</a:t>
            </a:r>
            <a:r>
              <a:rPr lang="en-US" b="0" dirty="0" err="1"/>
              <a:t>Júlvez</a:t>
            </a:r>
            <a:r>
              <a:rPr lang="en-GB" b="0" dirty="0"/>
              <a:t> et al 2006)</a:t>
            </a:r>
            <a:endParaRPr lang="ru-RU" b="0" dirty="0"/>
          </a:p>
        </p:txBody>
      </p:sp>
      <p:sp>
        <p:nvSpPr>
          <p:cNvPr id="1803272" name="Text Box 28"/>
          <p:cNvSpPr txBox="1">
            <a:spLocks noChangeArrowheads="1"/>
          </p:cNvSpPr>
          <p:nvPr/>
        </p:nvSpPr>
        <p:spPr bwMode="auto">
          <a:xfrm>
            <a:off x="5451985" y="3928265"/>
            <a:ext cx="3536590" cy="738664"/>
          </a:xfrm>
          <a:prstGeom prst="rect">
            <a:avLst/>
          </a:prstGeom>
          <a:noFill/>
          <a:ln w="26988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defTabSz="914400" eaLnBrk="0" hangingPunct="0">
              <a:lnSpc>
                <a:spcPct val="100000"/>
              </a:lnSpc>
              <a:buClr>
                <a:schemeClr val="hlink"/>
              </a:buClr>
              <a:buSzTx/>
              <a:buFont typeface="Wingdings" pitchFamily="2" charset="2"/>
              <a:buNone/>
            </a:pPr>
            <a:r>
              <a:rPr lang="en-GB" b="0" dirty="0"/>
              <a:t>Cycle time of R is at </a:t>
            </a:r>
            <a:r>
              <a:rPr lang="en-GB" b="0" dirty="0" smtClean="0"/>
              <a:t>most </a:t>
            </a:r>
            <a:r>
              <a:rPr lang="en-GB" sz="2400" b="0" dirty="0" smtClean="0">
                <a:sym typeface="Symbol"/>
              </a:rPr>
              <a:t></a:t>
            </a:r>
            <a:r>
              <a:rPr lang="en-US" i="1" dirty="0" smtClean="0"/>
              <a:t> </a:t>
            </a:r>
            <a:endParaRPr lang="en-US" i="1" dirty="0"/>
          </a:p>
          <a:p>
            <a:pPr algn="l" defTabSz="914400" eaLnBrk="0" hangingPunct="0">
              <a:lnSpc>
                <a:spcPct val="100000"/>
              </a:lnSpc>
              <a:buClr>
                <a:schemeClr val="hlink"/>
              </a:buClr>
              <a:buSzTx/>
              <a:buFont typeface="Wingdings" pitchFamily="2" charset="2"/>
              <a:buNone/>
            </a:pPr>
            <a:r>
              <a:rPr lang="en-US" b="0" dirty="0"/>
              <a:t>(</a:t>
            </a:r>
            <a:r>
              <a:rPr lang="en-US" b="0" dirty="0" err="1"/>
              <a:t>Bufistov</a:t>
            </a:r>
            <a:r>
              <a:rPr lang="en-US" b="0" dirty="0"/>
              <a:t> et al 2007)</a:t>
            </a:r>
            <a:r>
              <a:rPr lang="en-GB" i="1" dirty="0"/>
              <a:t> </a:t>
            </a:r>
            <a:r>
              <a:rPr lang="en-GB" b="0" dirty="0"/>
              <a:t> </a:t>
            </a:r>
            <a:endParaRPr lang="ru-RU" b="0" i="1" dirty="0"/>
          </a:p>
        </p:txBody>
      </p:sp>
      <p:sp>
        <p:nvSpPr>
          <p:cNvPr id="1803273" name="Text Box 41"/>
          <p:cNvSpPr txBox="1">
            <a:spLocks noChangeArrowheads="1"/>
          </p:cNvSpPr>
          <p:nvPr/>
        </p:nvSpPr>
        <p:spPr bwMode="auto">
          <a:xfrm>
            <a:off x="5409615" y="1543050"/>
            <a:ext cx="3886200" cy="946150"/>
          </a:xfrm>
          <a:prstGeom prst="rect">
            <a:avLst/>
          </a:prstGeom>
          <a:noFill/>
          <a:ln w="26988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defTabSz="914400" eaLnBrk="0" hangingPunct="0">
              <a:lnSpc>
                <a:spcPct val="100000"/>
              </a:lnSpc>
              <a:spcBef>
                <a:spcPct val="50000"/>
              </a:spcBef>
              <a:buClr>
                <a:schemeClr val="hlink"/>
              </a:buClr>
              <a:buSzTx/>
              <a:buFont typeface="Wingdings" pitchFamily="2" charset="2"/>
              <a:buNone/>
            </a:pPr>
            <a:r>
              <a:rPr lang="en-US" sz="2800" b="0" dirty="0"/>
              <a:t>Effective cycle time</a:t>
            </a:r>
            <a:br>
              <a:rPr lang="en-US" sz="2800" b="0" dirty="0"/>
            </a:br>
            <a:r>
              <a:rPr lang="en-US" sz="2800" b="0" dirty="0"/>
              <a:t>(delay/throughput)</a:t>
            </a:r>
            <a:endParaRPr lang="es-ES" sz="2800" b="0" dirty="0"/>
          </a:p>
        </p:txBody>
      </p:sp>
      <p:sp>
        <p:nvSpPr>
          <p:cNvPr id="1803274" name="Line 42"/>
          <p:cNvSpPr>
            <a:spLocks noChangeShapeType="1"/>
          </p:cNvSpPr>
          <p:nvPr/>
        </p:nvSpPr>
        <p:spPr bwMode="auto">
          <a:xfrm>
            <a:off x="5095290" y="1790700"/>
            <a:ext cx="2159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03275" name="Line 43"/>
          <p:cNvSpPr>
            <a:spLocks noChangeShapeType="1"/>
          </p:cNvSpPr>
          <p:nvPr/>
        </p:nvSpPr>
        <p:spPr bwMode="auto">
          <a:xfrm>
            <a:off x="5115050" y="3017720"/>
            <a:ext cx="2159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03276" name="Line 44"/>
          <p:cNvSpPr>
            <a:spLocks noChangeShapeType="1"/>
          </p:cNvSpPr>
          <p:nvPr/>
        </p:nvSpPr>
        <p:spPr bwMode="auto">
          <a:xfrm>
            <a:off x="5102375" y="3555390"/>
            <a:ext cx="228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03277" name="Line 45"/>
          <p:cNvSpPr>
            <a:spLocks noChangeShapeType="1"/>
          </p:cNvSpPr>
          <p:nvPr/>
        </p:nvSpPr>
        <p:spPr bwMode="auto">
          <a:xfrm flipV="1">
            <a:off x="5155582" y="4157170"/>
            <a:ext cx="184518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03278" name="Text Box 46"/>
          <p:cNvSpPr txBox="1">
            <a:spLocks noChangeArrowheads="1"/>
          </p:cNvSpPr>
          <p:nvPr/>
        </p:nvSpPr>
        <p:spPr bwMode="auto">
          <a:xfrm>
            <a:off x="1057275" y="5042010"/>
            <a:ext cx="7112000" cy="1754326"/>
          </a:xfrm>
          <a:prstGeom prst="rect">
            <a:avLst/>
          </a:prstGeom>
          <a:noFill/>
          <a:ln w="26988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 eaLnBrk="0" hangingPunct="0">
              <a:lnSpc>
                <a:spcPct val="100000"/>
              </a:lnSpc>
              <a:spcBef>
                <a:spcPct val="50000"/>
              </a:spcBef>
              <a:buClr>
                <a:schemeClr val="hlink"/>
              </a:buClr>
              <a:buSzTx/>
              <a:buFont typeface="Wingdings" pitchFamily="2" charset="2"/>
              <a:buNone/>
            </a:pPr>
            <a:r>
              <a:rPr lang="en-US" sz="2400" b="0" dirty="0"/>
              <a:t>Non-convex quadratic optimization </a:t>
            </a:r>
            <a:r>
              <a:rPr lang="en-US" sz="2400" b="0" dirty="0" smtClean="0"/>
              <a:t>problem</a:t>
            </a:r>
            <a:br>
              <a:rPr lang="en-US" sz="2400" b="0" dirty="0" smtClean="0"/>
            </a:br>
            <a:endParaRPr lang="en-US" sz="2400" b="0" dirty="0"/>
          </a:p>
          <a:p>
            <a:pPr algn="ctr" defTabSz="914400" eaLnBrk="0" hangingPunct="0">
              <a:lnSpc>
                <a:spcPct val="100000"/>
              </a:lnSpc>
              <a:spcBef>
                <a:spcPct val="50000"/>
              </a:spcBef>
              <a:buClr>
                <a:schemeClr val="hlink"/>
              </a:buClr>
              <a:buSzTx/>
              <a:buFont typeface="Wingdings" pitchFamily="2" charset="2"/>
              <a:buNone/>
            </a:pPr>
            <a:r>
              <a:rPr lang="en-US" sz="2400" b="0" dirty="0"/>
              <a:t>Can be </a:t>
            </a:r>
            <a:r>
              <a:rPr lang="en-US" sz="2400" dirty="0" smtClean="0"/>
              <a:t>transformed into a</a:t>
            </a:r>
            <a:r>
              <a:rPr lang="en-US" sz="2400" b="0" dirty="0" smtClean="0"/>
              <a:t> </a:t>
            </a:r>
            <a:r>
              <a:rPr lang="en-US" sz="2400" b="0" dirty="0"/>
              <a:t>Mixed </a:t>
            </a:r>
            <a:r>
              <a:rPr lang="en-US" sz="2400" b="0" dirty="0" smtClean="0"/>
              <a:t>Integer</a:t>
            </a:r>
            <a:br>
              <a:rPr lang="en-US" sz="2400" b="0" dirty="0" smtClean="0"/>
            </a:br>
            <a:r>
              <a:rPr lang="en-US" sz="2400" b="0" dirty="0" smtClean="0"/>
              <a:t>Linear Programming model</a:t>
            </a:r>
            <a:endParaRPr lang="en-US" sz="2400" b="0" dirty="0"/>
          </a:p>
        </p:txBody>
      </p:sp>
      <p:sp>
        <p:nvSpPr>
          <p:cNvPr id="1803282" name="Rectangle 18"/>
          <p:cNvSpPr>
            <a:spLocks noChangeArrowheads="1"/>
          </p:cNvSpPr>
          <p:nvPr/>
        </p:nvSpPr>
        <p:spPr bwMode="auto">
          <a:xfrm>
            <a:off x="385855" y="190500"/>
            <a:ext cx="8161487" cy="1141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algn="l">
              <a:lnSpc>
                <a:spcPct val="82000"/>
              </a:lnSpc>
              <a:buClr>
                <a:srgbClr val="FDB605"/>
              </a:buClr>
              <a:buFont typeface="Verdana" pitchFamily="34" charset="0"/>
              <a:buNone/>
            </a:pPr>
            <a:r>
              <a:rPr lang="en-US" sz="4000" dirty="0">
                <a:solidFill>
                  <a:srgbClr val="FDB60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Mixed Integer Program </a:t>
            </a:r>
            <a:r>
              <a:rPr lang="en-US" sz="4000" dirty="0" smtClean="0">
                <a:solidFill>
                  <a:srgbClr val="FDB60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for </a:t>
            </a:r>
            <a:r>
              <a:rPr lang="en-US" sz="4000" dirty="0">
                <a:solidFill>
                  <a:srgbClr val="FDB60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R&amp;R</a:t>
            </a:r>
          </a:p>
        </p:txBody>
      </p:sp>
      <p:pic>
        <p:nvPicPr>
          <p:cNvPr id="16" name="Picture 15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>
          <a:xfrm>
            <a:off x="827088" y="1608199"/>
            <a:ext cx="4186809" cy="331927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reeform 6"/>
          <p:cNvSpPr>
            <a:spLocks/>
          </p:cNvSpPr>
          <p:nvPr/>
        </p:nvSpPr>
        <p:spPr bwMode="auto">
          <a:xfrm rot="-5400000">
            <a:off x="4478337" y="1266826"/>
            <a:ext cx="868363" cy="3414712"/>
          </a:xfrm>
          <a:custGeom>
            <a:avLst/>
            <a:gdLst>
              <a:gd name="T0" fmla="*/ 2147483647 w 478"/>
              <a:gd name="T1" fmla="*/ 2147483647 h 2151"/>
              <a:gd name="T2" fmla="*/ 2147483647 w 478"/>
              <a:gd name="T3" fmla="*/ 0 h 2151"/>
              <a:gd name="T4" fmla="*/ 0 w 478"/>
              <a:gd name="T5" fmla="*/ 0 h 2151"/>
              <a:gd name="T6" fmla="*/ 0 60000 65536"/>
              <a:gd name="T7" fmla="*/ 0 60000 65536"/>
              <a:gd name="T8" fmla="*/ 0 60000 65536"/>
              <a:gd name="T9" fmla="*/ 0 w 478"/>
              <a:gd name="T10" fmla="*/ 0 h 2151"/>
              <a:gd name="T11" fmla="*/ 478 w 478"/>
              <a:gd name="T12" fmla="*/ 2151 h 215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78" h="2151">
                <a:moveTo>
                  <a:pt x="478" y="2151"/>
                </a:moveTo>
                <a:lnTo>
                  <a:pt x="478" y="0"/>
                </a:lnTo>
                <a:lnTo>
                  <a:pt x="0" y="0"/>
                </a:lnTo>
              </a:path>
            </a:pathLst>
          </a:custGeom>
          <a:noFill/>
          <a:ln w="57150">
            <a:solidFill>
              <a:srgbClr val="00FFFF"/>
            </a:solidFill>
            <a:round/>
            <a:headEnd/>
            <a:tailEnd/>
          </a:ln>
        </p:spPr>
        <p:txBody>
          <a:bodyPr rot="10800000"/>
          <a:lstStyle/>
          <a:p>
            <a:pPr algn="ctr" eaLnBrk="0" hangingPunct="0"/>
            <a:endParaRPr lang="nl-NL"/>
          </a:p>
        </p:txBody>
      </p:sp>
      <p:sp>
        <p:nvSpPr>
          <p:cNvPr id="7171" name="Text Box 7"/>
          <p:cNvSpPr txBox="1">
            <a:spLocks noChangeArrowheads="1"/>
          </p:cNvSpPr>
          <p:nvPr/>
        </p:nvSpPr>
        <p:spPr bwMode="auto">
          <a:xfrm>
            <a:off x="1914525" y="4278313"/>
            <a:ext cx="762000" cy="3667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/>
              <a:t>PC+4</a:t>
            </a:r>
          </a:p>
        </p:txBody>
      </p:sp>
      <p:sp>
        <p:nvSpPr>
          <p:cNvPr id="7172" name="Text Box 10"/>
          <p:cNvSpPr txBox="1">
            <a:spLocks noChangeArrowheads="1"/>
          </p:cNvSpPr>
          <p:nvPr/>
        </p:nvSpPr>
        <p:spPr bwMode="auto">
          <a:xfrm>
            <a:off x="6165850" y="2593975"/>
            <a:ext cx="1555750" cy="6413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/>
              <a:t>Branch target</a:t>
            </a:r>
          </a:p>
          <a:p>
            <a:pPr algn="ctr" eaLnBrk="0" hangingPunct="0"/>
            <a:r>
              <a:rPr lang="en-US"/>
              <a:t>address</a:t>
            </a:r>
          </a:p>
        </p:txBody>
      </p:sp>
      <p:sp>
        <p:nvSpPr>
          <p:cNvPr id="7173" name="TextBox 12"/>
          <p:cNvSpPr txBox="1">
            <a:spLocks noChangeArrowheads="1"/>
          </p:cNvSpPr>
          <p:nvPr/>
        </p:nvSpPr>
        <p:spPr bwMode="auto">
          <a:xfrm>
            <a:off x="6032500" y="685800"/>
            <a:ext cx="460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endParaRPr lang="es-ES"/>
          </a:p>
        </p:txBody>
      </p:sp>
      <p:sp>
        <p:nvSpPr>
          <p:cNvPr id="14" name="TextBox 13"/>
          <p:cNvSpPr txBox="1"/>
          <p:nvPr/>
        </p:nvSpPr>
        <p:spPr>
          <a:xfrm>
            <a:off x="1589088" y="5899150"/>
            <a:ext cx="6153150" cy="6413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GB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Example: next-PC calculation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75" name="Line 8"/>
          <p:cNvSpPr>
            <a:spLocks noChangeShapeType="1"/>
          </p:cNvSpPr>
          <p:nvPr/>
        </p:nvSpPr>
        <p:spPr bwMode="auto">
          <a:xfrm>
            <a:off x="3205163" y="3387725"/>
            <a:ext cx="684212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176" name="Line 9"/>
          <p:cNvSpPr>
            <a:spLocks noChangeShapeType="1"/>
          </p:cNvSpPr>
          <p:nvPr/>
        </p:nvSpPr>
        <p:spPr bwMode="auto">
          <a:xfrm>
            <a:off x="2219325" y="4752975"/>
            <a:ext cx="167005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177" name="Line 10"/>
          <p:cNvSpPr>
            <a:spLocks noChangeShapeType="1"/>
          </p:cNvSpPr>
          <p:nvPr/>
        </p:nvSpPr>
        <p:spPr bwMode="auto">
          <a:xfrm>
            <a:off x="4194175" y="4070350"/>
            <a:ext cx="685800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178" name="Line 11"/>
          <p:cNvSpPr>
            <a:spLocks noChangeShapeType="1"/>
          </p:cNvSpPr>
          <p:nvPr/>
        </p:nvSpPr>
        <p:spPr bwMode="auto">
          <a:xfrm flipV="1">
            <a:off x="4059238" y="5038725"/>
            <a:ext cx="0" cy="409575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179" name="Line 14"/>
          <p:cNvSpPr>
            <a:spLocks noChangeShapeType="1"/>
          </p:cNvSpPr>
          <p:nvPr/>
        </p:nvSpPr>
        <p:spPr bwMode="auto">
          <a:xfrm>
            <a:off x="4056063" y="5429250"/>
            <a:ext cx="2497137" cy="0"/>
          </a:xfrm>
          <a:prstGeom prst="line">
            <a:avLst/>
          </a:prstGeom>
          <a:noFill/>
          <a:ln w="38100">
            <a:solidFill>
              <a:srgbClr val="00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0" name="Text Box 10"/>
          <p:cNvSpPr txBox="1">
            <a:spLocks noChangeArrowheads="1"/>
          </p:cNvSpPr>
          <p:nvPr/>
        </p:nvSpPr>
        <p:spPr bwMode="auto">
          <a:xfrm>
            <a:off x="6165850" y="4918075"/>
            <a:ext cx="1454150" cy="36671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/>
              <a:t>Take branch</a:t>
            </a:r>
          </a:p>
        </p:txBody>
      </p:sp>
      <p:sp>
        <p:nvSpPr>
          <p:cNvPr id="50192" name="Oval 16"/>
          <p:cNvSpPr>
            <a:spLocks noChangeArrowheads="1"/>
          </p:cNvSpPr>
          <p:nvPr/>
        </p:nvSpPr>
        <p:spPr bwMode="auto">
          <a:xfrm>
            <a:off x="6619875" y="5319713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127000"/>
              </a:lnSpc>
              <a:buClr>
                <a:srgbClr val="FFFFFF"/>
              </a:buClr>
              <a:buSzPct val="100000"/>
              <a:buFont typeface="Arial" charset="0"/>
              <a:buNone/>
            </a:pPr>
            <a:endParaRPr lang="es-ES" sz="2000" b="1">
              <a:solidFill>
                <a:schemeClr val="bg1"/>
              </a:solidFill>
            </a:endParaRPr>
          </a:p>
        </p:txBody>
      </p:sp>
      <p:sp>
        <p:nvSpPr>
          <p:cNvPr id="50193" name="Oval 17"/>
          <p:cNvSpPr>
            <a:spLocks noChangeArrowheads="1"/>
          </p:cNvSpPr>
          <p:nvPr/>
        </p:nvSpPr>
        <p:spPr bwMode="auto">
          <a:xfrm>
            <a:off x="6664325" y="2413000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127000"/>
              </a:lnSpc>
              <a:buClr>
                <a:srgbClr val="FFFFFF"/>
              </a:buClr>
              <a:buSzPct val="100000"/>
              <a:buFont typeface="Arial" charset="0"/>
              <a:buNone/>
            </a:pPr>
            <a:endParaRPr lang="es-ES" sz="2000" b="1">
              <a:solidFill>
                <a:schemeClr val="bg1"/>
              </a:solidFill>
            </a:endParaRPr>
          </a:p>
        </p:txBody>
      </p:sp>
      <p:sp>
        <p:nvSpPr>
          <p:cNvPr id="7183" name="Text Box 10"/>
          <p:cNvSpPr txBox="1">
            <a:spLocks noChangeArrowheads="1"/>
          </p:cNvSpPr>
          <p:nvPr/>
        </p:nvSpPr>
        <p:spPr bwMode="auto">
          <a:xfrm>
            <a:off x="381000" y="1268413"/>
            <a:ext cx="8129588" cy="9461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Tx/>
              <a:buChar char="•"/>
            </a:pPr>
            <a:r>
              <a:rPr lang="en-US" sz="2800"/>
              <a:t> Only wait for required inputs</a:t>
            </a:r>
          </a:p>
          <a:p>
            <a:pPr eaLnBrk="0" hangingPunct="0">
              <a:buFont typeface="Arial" charset="0"/>
              <a:buChar char="•"/>
            </a:pPr>
            <a:r>
              <a:rPr lang="en-US" sz="2800"/>
              <a:t> Late arriving tokens are cancelled by anti-tokens</a:t>
            </a:r>
          </a:p>
        </p:txBody>
      </p:sp>
      <p:sp>
        <p:nvSpPr>
          <p:cNvPr id="1607691" name="Text Box 11"/>
          <p:cNvSpPr txBox="1">
            <a:spLocks noChangeArrowheads="1"/>
          </p:cNvSpPr>
          <p:nvPr/>
        </p:nvSpPr>
        <p:spPr bwMode="auto">
          <a:xfrm>
            <a:off x="4171950" y="4905375"/>
            <a:ext cx="1314450" cy="36671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b="1"/>
              <a:t>No branch</a:t>
            </a:r>
          </a:p>
        </p:txBody>
      </p:sp>
      <p:sp>
        <p:nvSpPr>
          <p:cNvPr id="1524738" name="Rectangle 2"/>
          <p:cNvSpPr>
            <a:spLocks noChangeArrowheads="1"/>
          </p:cNvSpPr>
          <p:nvPr/>
        </p:nvSpPr>
        <p:spPr bwMode="auto">
          <a:xfrm>
            <a:off x="457200" y="8776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en-GB" sz="40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Early Evaluation</a:t>
            </a:r>
            <a:endParaRPr lang="en-US" sz="40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186" name="Freeform 7"/>
          <p:cNvSpPr>
            <a:spLocks/>
          </p:cNvSpPr>
          <p:nvPr/>
        </p:nvSpPr>
        <p:spPr bwMode="auto">
          <a:xfrm>
            <a:off x="3889375" y="3038475"/>
            <a:ext cx="304800" cy="2070100"/>
          </a:xfrm>
          <a:custGeom>
            <a:avLst/>
            <a:gdLst>
              <a:gd name="T0" fmla="*/ 0 w 192"/>
              <a:gd name="T1" fmla="*/ 0 h 1304"/>
              <a:gd name="T2" fmla="*/ 2147483647 w 192"/>
              <a:gd name="T3" fmla="*/ 2147483647 h 1304"/>
              <a:gd name="T4" fmla="*/ 2147483647 w 192"/>
              <a:gd name="T5" fmla="*/ 2147483647 h 1304"/>
              <a:gd name="T6" fmla="*/ 0 w 192"/>
              <a:gd name="T7" fmla="*/ 2147483647 h 1304"/>
              <a:gd name="T8" fmla="*/ 0 w 192"/>
              <a:gd name="T9" fmla="*/ 2147483647 h 13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2"/>
              <a:gd name="T16" fmla="*/ 0 h 1304"/>
              <a:gd name="T17" fmla="*/ 192 w 192"/>
              <a:gd name="T18" fmla="*/ 1304 h 130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2" h="1304">
                <a:moveTo>
                  <a:pt x="0" y="0"/>
                </a:moveTo>
                <a:lnTo>
                  <a:pt x="192" y="104"/>
                </a:lnTo>
                <a:lnTo>
                  <a:pt x="192" y="1208"/>
                </a:lnTo>
                <a:lnTo>
                  <a:pt x="0" y="1304"/>
                </a:lnTo>
                <a:lnTo>
                  <a:pt x="0" y="8"/>
                </a:lnTo>
              </a:path>
            </a:pathLst>
          </a:custGeom>
          <a:solidFill>
            <a:srgbClr val="C2461A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3933825" y="3962400"/>
            <a:ext cx="215900" cy="215900"/>
            <a:chOff x="3934072" y="3962400"/>
            <a:chExt cx="215900" cy="215900"/>
          </a:xfrm>
        </p:grpSpPr>
        <p:sp>
          <p:nvSpPr>
            <p:cNvPr id="50197" name="Oval 21"/>
            <p:cNvSpPr>
              <a:spLocks noChangeArrowheads="1"/>
            </p:cNvSpPr>
            <p:nvPr/>
          </p:nvSpPr>
          <p:spPr bwMode="auto">
            <a:xfrm>
              <a:off x="3934072" y="3962400"/>
              <a:ext cx="215900" cy="215900"/>
            </a:xfrm>
            <a:prstGeom prst="ellipse">
              <a:avLst/>
            </a:prstGeom>
            <a:solidFill>
              <a:schemeClr val="tx1"/>
            </a:solidFill>
            <a:ln w="28575" algn="ctr">
              <a:solidFill>
                <a:srgbClr val="FF0000"/>
              </a:solidFill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endParaRPr lang="es-ES" sz="900" b="1" dirty="0">
                <a:solidFill>
                  <a:srgbClr val="000000"/>
                </a:solidFill>
              </a:endParaRPr>
            </a:p>
          </p:txBody>
        </p:sp>
        <p:cxnSp>
          <p:nvCxnSpPr>
            <p:cNvPr id="7190" name="Straight Connector 26"/>
            <p:cNvCxnSpPr>
              <a:cxnSpLocks noChangeShapeType="1"/>
            </p:cNvCxnSpPr>
            <p:nvPr/>
          </p:nvCxnSpPr>
          <p:spPr bwMode="auto">
            <a:xfrm>
              <a:off x="3968536" y="4076396"/>
              <a:ext cx="152400" cy="1588"/>
            </a:xfrm>
            <a:prstGeom prst="line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 type="none" w="lg" len="med"/>
            </a:ln>
          </p:spPr>
        </p:cxnSp>
      </p:grpSp>
      <p:sp>
        <p:nvSpPr>
          <p:cNvPr id="50188" name="Oval 12"/>
          <p:cNvSpPr>
            <a:spLocks noChangeArrowheads="1"/>
          </p:cNvSpPr>
          <p:nvPr/>
        </p:nvSpPr>
        <p:spPr bwMode="auto">
          <a:xfrm>
            <a:off x="1992313" y="4645025"/>
            <a:ext cx="215900" cy="2159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127000"/>
              </a:lnSpc>
              <a:buClr>
                <a:srgbClr val="FFFFFF"/>
              </a:buClr>
              <a:buSzPct val="100000"/>
              <a:buFont typeface="Arial" charset="0"/>
              <a:buNone/>
            </a:pPr>
            <a:endParaRPr lang="es-ES" sz="2000" b="1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96296E-6 L 0.19566 2.96296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01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3.33333E-6 L -0.29166 -0.00209 L -0.29166 -0.05417 " pathEditMode="relative" rAng="0" ptsTypes="AAA">
                                      <p:cBhvr>
                                        <p:cTn id="8" dur="2000" fill="hold"/>
                                        <p:tgtEl>
                                          <p:spTgt spid="501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" y="-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16076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07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566 -1.11111E-6 L 0.21372 0.00185 L 0.21372 -0.1 " pathEditMode="relative" ptsTypes="AAA">
                                      <p:cBhvr>
                                        <p:cTn id="21" dur="1000" fill="hold"/>
                                        <p:tgtEl>
                                          <p:spTgt spid="501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E-6 -4.07407E-6 L -0.27587 0.00186 " pathEditMode="relative" rAng="0" ptsTypes="AA">
                                      <p:cBhvr>
                                        <p:cTn id="28" dur="5000" fill="hold"/>
                                        <p:tgtEl>
                                          <p:spTgt spid="501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" y="1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371 -0.1 L 0.36996 -0.1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501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-0.00046 L 0.00087 -0.10065 L -0.08924 -0.10065 L -0.08924 -0.22397 L 0.02344 -0.22304 " pathEditMode="relative" ptsTypes="AAAAA">
                                      <p:cBhvr>
                                        <p:cTn id="32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" presetID="9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50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92" grpId="0" animBg="1"/>
      <p:bldP spid="50192" grpId="1" animBg="1"/>
      <p:bldP spid="50193" grpId="0" animBg="1"/>
      <p:bldP spid="50193" grpId="1" animBg="1"/>
      <p:bldP spid="50193" grpId="2" animBg="1"/>
      <p:bldP spid="1607691" grpId="0"/>
      <p:bldP spid="1607691" grpId="1"/>
      <p:bldP spid="50188" grpId="0" animBg="1"/>
      <p:bldP spid="50188" grpId="1" animBg="1"/>
      <p:bldP spid="50188" grpId="2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2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smtClean="0"/>
              <a:t>How to implement anti-tokens ?</a:t>
            </a:r>
            <a:endParaRPr lang="en-US" smtClean="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2609850" y="2057400"/>
            <a:ext cx="3267075" cy="1685925"/>
          </a:xfrm>
          <a:prstGeom prst="rect">
            <a:avLst/>
          </a:prstGeom>
          <a:solidFill>
            <a:srgbClr val="33CC33"/>
          </a:solidFill>
          <a:ln w="38100" algn="ctr">
            <a:noFill/>
            <a:miter lim="800000"/>
            <a:headEnd/>
            <a:tailEnd type="non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2619375" y="4781550"/>
            <a:ext cx="3267075" cy="1685925"/>
          </a:xfrm>
          <a:prstGeom prst="rect">
            <a:avLst/>
          </a:prstGeom>
          <a:solidFill>
            <a:srgbClr val="FF0000"/>
          </a:solidFill>
          <a:ln w="0" algn="ctr">
            <a:noFill/>
            <a:miter lim="800000"/>
            <a:headEnd/>
            <a:tailEnd type="none" w="lg" len="med"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/>
          </a:p>
        </p:txBody>
      </p:sp>
      <p:sp>
        <p:nvSpPr>
          <p:cNvPr id="1652742" name="Text Box 6"/>
          <p:cNvSpPr txBox="1">
            <a:spLocks noChangeArrowheads="1"/>
          </p:cNvSpPr>
          <p:nvPr/>
        </p:nvSpPr>
        <p:spPr bwMode="auto">
          <a:xfrm>
            <a:off x="669925" y="2017713"/>
            <a:ext cx="1117600" cy="519112"/>
          </a:xfrm>
          <a:prstGeom prst="rect">
            <a:avLst/>
          </a:prstGeom>
          <a:noFill/>
          <a:ln w="38100" algn="ctr">
            <a:noFill/>
            <a:miter lim="800000"/>
            <a:headEnd/>
            <a:tailEnd type="none" w="lg" len="med"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Valid</a:t>
            </a:r>
            <a:r>
              <a:rPr lang="en-GB" sz="2800" baseline="300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+</a:t>
            </a:r>
            <a:endParaRPr lang="en-US" sz="2800" baseline="300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0487" name="Line 7"/>
          <p:cNvSpPr>
            <a:spLocks noChangeShapeType="1"/>
          </p:cNvSpPr>
          <p:nvPr/>
        </p:nvSpPr>
        <p:spPr bwMode="auto">
          <a:xfrm>
            <a:off x="1685925" y="2362200"/>
            <a:ext cx="9239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0488" name="Line 8"/>
          <p:cNvSpPr>
            <a:spLocks noChangeShapeType="1"/>
          </p:cNvSpPr>
          <p:nvPr/>
        </p:nvSpPr>
        <p:spPr bwMode="auto">
          <a:xfrm>
            <a:off x="5876925" y="2362200"/>
            <a:ext cx="9239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>
            <a:off x="1685925" y="6153150"/>
            <a:ext cx="9239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>
            <a:off x="5876925" y="6153150"/>
            <a:ext cx="9239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652747" name="Text Box 11"/>
          <p:cNvSpPr txBox="1">
            <a:spLocks noChangeArrowheads="1"/>
          </p:cNvSpPr>
          <p:nvPr/>
        </p:nvSpPr>
        <p:spPr bwMode="auto">
          <a:xfrm>
            <a:off x="6765925" y="2046288"/>
            <a:ext cx="1117600" cy="519112"/>
          </a:xfrm>
          <a:prstGeom prst="rect">
            <a:avLst/>
          </a:prstGeom>
          <a:noFill/>
          <a:ln w="38100" algn="ctr">
            <a:noFill/>
            <a:miter lim="800000"/>
            <a:headEnd/>
            <a:tailEnd type="none" w="lg" len="med"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Valid</a:t>
            </a:r>
            <a:r>
              <a:rPr lang="en-GB" sz="2800" baseline="300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+</a:t>
            </a:r>
            <a:endParaRPr lang="en-US" sz="2800" baseline="300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>
            <a:off x="1685925" y="5143500"/>
            <a:ext cx="9239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lg" len="med"/>
            <a:tailEnd type="none" w="lg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>
            <a:off x="5876925" y="5143500"/>
            <a:ext cx="9239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lg" len="med"/>
            <a:tailEnd type="none" w="lg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>
            <a:off x="1685925" y="3429000"/>
            <a:ext cx="9239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lg" len="med"/>
            <a:tailEnd type="none" w="lg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>
            <a:off x="5876925" y="3429000"/>
            <a:ext cx="9239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lg" len="med"/>
            <a:tailEnd type="none" w="lg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652752" name="Text Box 16"/>
          <p:cNvSpPr txBox="1">
            <a:spLocks noChangeArrowheads="1"/>
          </p:cNvSpPr>
          <p:nvPr/>
        </p:nvSpPr>
        <p:spPr bwMode="auto">
          <a:xfrm>
            <a:off x="615950" y="4808538"/>
            <a:ext cx="1111250" cy="519112"/>
          </a:xfrm>
          <a:prstGeom prst="rect">
            <a:avLst/>
          </a:prstGeom>
          <a:noFill/>
          <a:ln w="38100" algn="ctr">
            <a:noFill/>
            <a:miter lim="800000"/>
            <a:headEnd/>
            <a:tailEnd type="none" w="lg" len="med"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Valid</a:t>
            </a:r>
            <a:r>
              <a:rPr lang="en-US" sz="2800" baseline="300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–</a:t>
            </a:r>
          </a:p>
        </p:txBody>
      </p:sp>
      <p:sp>
        <p:nvSpPr>
          <p:cNvPr id="1652753" name="Text Box 17"/>
          <p:cNvSpPr txBox="1">
            <a:spLocks noChangeArrowheads="1"/>
          </p:cNvSpPr>
          <p:nvPr/>
        </p:nvSpPr>
        <p:spPr bwMode="auto">
          <a:xfrm>
            <a:off x="669925" y="2017713"/>
            <a:ext cx="1117600" cy="519112"/>
          </a:xfrm>
          <a:prstGeom prst="rect">
            <a:avLst/>
          </a:prstGeom>
          <a:noFill/>
          <a:ln w="38100" algn="ctr">
            <a:noFill/>
            <a:miter lim="800000"/>
            <a:headEnd/>
            <a:tailEnd type="none" w="lg" len="med"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Valid</a:t>
            </a:r>
            <a:r>
              <a:rPr lang="en-GB" sz="2800" baseline="300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+</a:t>
            </a:r>
            <a:endParaRPr lang="en-US" sz="2800" baseline="300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652754" name="Text Box 18"/>
          <p:cNvSpPr txBox="1">
            <a:spLocks noChangeArrowheads="1"/>
          </p:cNvSpPr>
          <p:nvPr/>
        </p:nvSpPr>
        <p:spPr bwMode="auto">
          <a:xfrm>
            <a:off x="700088" y="3084513"/>
            <a:ext cx="1057275" cy="519112"/>
          </a:xfrm>
          <a:prstGeom prst="rect">
            <a:avLst/>
          </a:prstGeom>
          <a:noFill/>
          <a:ln w="38100" algn="ctr">
            <a:noFill/>
            <a:miter lim="800000"/>
            <a:headEnd/>
            <a:tailEnd type="none" w="lg" len="med"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Stop</a:t>
            </a:r>
            <a:r>
              <a:rPr lang="en-GB" sz="2800" baseline="300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+</a:t>
            </a:r>
            <a:endParaRPr lang="en-US" sz="2800" baseline="300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652755" name="Text Box 19"/>
          <p:cNvSpPr txBox="1">
            <a:spLocks noChangeArrowheads="1"/>
          </p:cNvSpPr>
          <p:nvPr/>
        </p:nvSpPr>
        <p:spPr bwMode="auto">
          <a:xfrm>
            <a:off x="6843713" y="3103563"/>
            <a:ext cx="1057275" cy="519112"/>
          </a:xfrm>
          <a:prstGeom prst="rect">
            <a:avLst/>
          </a:prstGeom>
          <a:noFill/>
          <a:ln w="38100" algn="ctr">
            <a:noFill/>
            <a:miter lim="800000"/>
            <a:headEnd/>
            <a:tailEnd type="none" w="lg" len="med"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Stop</a:t>
            </a:r>
            <a:r>
              <a:rPr lang="en-GB" sz="2800" baseline="300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+</a:t>
            </a:r>
            <a:endParaRPr lang="en-US" sz="2800" baseline="300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652756" name="Text Box 20"/>
          <p:cNvSpPr txBox="1">
            <a:spLocks noChangeArrowheads="1"/>
          </p:cNvSpPr>
          <p:nvPr/>
        </p:nvSpPr>
        <p:spPr bwMode="auto">
          <a:xfrm>
            <a:off x="6778625" y="4799013"/>
            <a:ext cx="1111250" cy="519112"/>
          </a:xfrm>
          <a:prstGeom prst="rect">
            <a:avLst/>
          </a:prstGeom>
          <a:noFill/>
          <a:ln w="38100" algn="ctr">
            <a:noFill/>
            <a:miter lim="800000"/>
            <a:headEnd/>
            <a:tailEnd type="none" w="lg" len="med"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Valid</a:t>
            </a:r>
            <a:r>
              <a:rPr lang="en-US" sz="2800" baseline="300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–</a:t>
            </a:r>
          </a:p>
        </p:txBody>
      </p:sp>
      <p:sp>
        <p:nvSpPr>
          <p:cNvPr id="1652758" name="Text Box 22"/>
          <p:cNvSpPr txBox="1">
            <a:spLocks noChangeArrowheads="1"/>
          </p:cNvSpPr>
          <p:nvPr/>
        </p:nvSpPr>
        <p:spPr bwMode="auto">
          <a:xfrm>
            <a:off x="6846888" y="5856288"/>
            <a:ext cx="1050925" cy="519112"/>
          </a:xfrm>
          <a:prstGeom prst="rect">
            <a:avLst/>
          </a:prstGeom>
          <a:noFill/>
          <a:ln w="38100" algn="ctr">
            <a:noFill/>
            <a:miter lim="800000"/>
            <a:headEnd/>
            <a:tailEnd type="none" w="lg" len="med"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Stop</a:t>
            </a:r>
            <a:r>
              <a:rPr lang="en-US" sz="2800" baseline="300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–</a:t>
            </a:r>
          </a:p>
        </p:txBody>
      </p:sp>
      <p:sp>
        <p:nvSpPr>
          <p:cNvPr id="1652759" name="Text Box 23"/>
          <p:cNvSpPr txBox="1">
            <a:spLocks noChangeArrowheads="1"/>
          </p:cNvSpPr>
          <p:nvPr/>
        </p:nvSpPr>
        <p:spPr bwMode="auto">
          <a:xfrm>
            <a:off x="703263" y="5827713"/>
            <a:ext cx="1050925" cy="519112"/>
          </a:xfrm>
          <a:prstGeom prst="rect">
            <a:avLst/>
          </a:prstGeom>
          <a:noFill/>
          <a:ln w="38100" algn="ctr">
            <a:noFill/>
            <a:miter lim="800000"/>
            <a:headEnd/>
            <a:tailEnd type="none" w="lg" len="med"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GB" sz="2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Stop</a:t>
            </a:r>
            <a:r>
              <a:rPr lang="en-US" sz="2800" baseline="300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–</a:t>
            </a:r>
          </a:p>
        </p:txBody>
      </p:sp>
      <p:sp>
        <p:nvSpPr>
          <p:cNvPr id="20503" name="Text Box 27"/>
          <p:cNvSpPr txBox="1">
            <a:spLocks noChangeArrowheads="1"/>
          </p:cNvSpPr>
          <p:nvPr/>
        </p:nvSpPr>
        <p:spPr bwMode="auto">
          <a:xfrm>
            <a:off x="3786188" y="2101850"/>
            <a:ext cx="896937" cy="1555750"/>
          </a:xfrm>
          <a:prstGeom prst="rect">
            <a:avLst/>
          </a:prstGeom>
          <a:noFill/>
          <a:ln w="38100" algn="ctr">
            <a:noFill/>
            <a:miter lim="800000"/>
            <a:headEnd/>
            <a:tailEnd type="none" w="lg" len="med"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9600"/>
              <a:t>+</a:t>
            </a:r>
            <a:endParaRPr lang="en-US" sz="9600"/>
          </a:p>
        </p:txBody>
      </p:sp>
      <p:sp>
        <p:nvSpPr>
          <p:cNvPr id="20504" name="Text Box 28"/>
          <p:cNvSpPr txBox="1">
            <a:spLocks noChangeArrowheads="1"/>
          </p:cNvSpPr>
          <p:nvPr/>
        </p:nvSpPr>
        <p:spPr bwMode="auto">
          <a:xfrm>
            <a:off x="3884613" y="4548188"/>
            <a:ext cx="679450" cy="1874837"/>
          </a:xfrm>
          <a:prstGeom prst="rect">
            <a:avLst/>
          </a:prstGeom>
          <a:noFill/>
          <a:ln w="38100" algn="ctr">
            <a:noFill/>
            <a:miter lim="800000"/>
            <a:headEnd/>
            <a:tailEnd type="none" w="lg" len="med"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11700"/>
              <a:t>-</a:t>
            </a:r>
            <a:endParaRPr lang="en-US" sz="11700"/>
          </a:p>
        </p:txBody>
      </p:sp>
      <p:sp>
        <p:nvSpPr>
          <p:cNvPr id="20505" name="Line 29"/>
          <p:cNvSpPr>
            <a:spLocks noChangeShapeType="1"/>
          </p:cNvSpPr>
          <p:nvPr/>
        </p:nvSpPr>
        <p:spPr bwMode="auto">
          <a:xfrm flipV="1">
            <a:off x="4048125" y="3743325"/>
            <a:ext cx="0" cy="10382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0506" name="Line 30"/>
          <p:cNvSpPr>
            <a:spLocks noChangeShapeType="1"/>
          </p:cNvSpPr>
          <p:nvPr/>
        </p:nvSpPr>
        <p:spPr bwMode="auto">
          <a:xfrm flipV="1">
            <a:off x="4429125" y="3743325"/>
            <a:ext cx="0" cy="10382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lg" len="med"/>
            <a:tailEnd type="none" w="lg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ChangeArrowheads="1"/>
          </p:cNvSpPr>
          <p:nvPr/>
        </p:nvSpPr>
        <p:spPr bwMode="auto">
          <a:xfrm>
            <a:off x="612775" y="4324350"/>
            <a:ext cx="3444875" cy="1619250"/>
          </a:xfrm>
          <a:prstGeom prst="rect">
            <a:avLst/>
          </a:prstGeom>
          <a:solidFill>
            <a:srgbClr val="FF0000"/>
          </a:solidFill>
          <a:ln w="2857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 smtClean="0"/>
              <a:t>Dual elastic controllers</a:t>
            </a:r>
            <a:endParaRPr lang="en-US" dirty="0" smtClean="0"/>
          </a:p>
        </p:txBody>
      </p:sp>
      <p:sp>
        <p:nvSpPr>
          <p:cNvPr id="22533" name="AutoShape 3"/>
          <p:cNvSpPr>
            <a:spLocks noChangeAspect="1" noChangeArrowheads="1" noTextEdit="1"/>
          </p:cNvSpPr>
          <p:nvPr/>
        </p:nvSpPr>
        <p:spPr bwMode="auto">
          <a:xfrm>
            <a:off x="334963" y="1801813"/>
            <a:ext cx="8504237" cy="414178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34" name="Rectangle 5"/>
          <p:cNvSpPr>
            <a:spLocks noChangeArrowheads="1"/>
          </p:cNvSpPr>
          <p:nvPr/>
        </p:nvSpPr>
        <p:spPr bwMode="auto">
          <a:xfrm>
            <a:off x="612775" y="2643188"/>
            <a:ext cx="3444875" cy="1557337"/>
          </a:xfrm>
          <a:prstGeom prst="rect">
            <a:avLst/>
          </a:prstGeom>
          <a:solidFill>
            <a:srgbClr val="92D050"/>
          </a:solidFill>
          <a:ln w="2857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5118100" y="2643188"/>
            <a:ext cx="3443288" cy="1557337"/>
          </a:xfrm>
          <a:prstGeom prst="rect">
            <a:avLst/>
          </a:prstGeom>
          <a:solidFill>
            <a:srgbClr val="92D050"/>
          </a:solidFill>
          <a:ln w="2857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5118100" y="4324350"/>
            <a:ext cx="3443288" cy="1619250"/>
          </a:xfrm>
          <a:prstGeom prst="rect">
            <a:avLst/>
          </a:prstGeom>
          <a:solidFill>
            <a:srgbClr val="FF0000"/>
          </a:solidFill>
          <a:ln w="2857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537" name="Line 9"/>
          <p:cNvSpPr>
            <a:spLocks noChangeShapeType="1"/>
          </p:cNvSpPr>
          <p:nvPr/>
        </p:nvSpPr>
        <p:spPr bwMode="auto">
          <a:xfrm flipH="1">
            <a:off x="1408113" y="2954338"/>
            <a:ext cx="639762" cy="1587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38" name="Line 10"/>
          <p:cNvSpPr>
            <a:spLocks noChangeShapeType="1"/>
          </p:cNvSpPr>
          <p:nvPr/>
        </p:nvSpPr>
        <p:spPr bwMode="auto">
          <a:xfrm>
            <a:off x="2754313" y="4697413"/>
            <a:ext cx="376237" cy="1587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39" name="Line 11"/>
          <p:cNvSpPr>
            <a:spLocks noChangeShapeType="1"/>
          </p:cNvSpPr>
          <p:nvPr/>
        </p:nvSpPr>
        <p:spPr bwMode="auto">
          <a:xfrm flipH="1">
            <a:off x="5911850" y="2954338"/>
            <a:ext cx="641350" cy="1587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0" name="Line 12"/>
          <p:cNvSpPr>
            <a:spLocks noChangeShapeType="1"/>
          </p:cNvSpPr>
          <p:nvPr/>
        </p:nvSpPr>
        <p:spPr bwMode="auto">
          <a:xfrm>
            <a:off x="7259638" y="4697413"/>
            <a:ext cx="374650" cy="1587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1" name="Freeform 13"/>
          <p:cNvSpPr>
            <a:spLocks/>
          </p:cNvSpPr>
          <p:nvPr/>
        </p:nvSpPr>
        <p:spPr bwMode="auto">
          <a:xfrm>
            <a:off x="1938338" y="3079750"/>
            <a:ext cx="530225" cy="247650"/>
          </a:xfrm>
          <a:custGeom>
            <a:avLst/>
            <a:gdLst>
              <a:gd name="T0" fmla="*/ 0 w 334"/>
              <a:gd name="T1" fmla="*/ 393144320 h 156"/>
              <a:gd name="T2" fmla="*/ 20161249 w 334"/>
              <a:gd name="T3" fmla="*/ 393144320 h 156"/>
              <a:gd name="T4" fmla="*/ 42843447 w 334"/>
              <a:gd name="T5" fmla="*/ 390624959 h 156"/>
              <a:gd name="T6" fmla="*/ 63003114 w 334"/>
              <a:gd name="T7" fmla="*/ 388104010 h 156"/>
              <a:gd name="T8" fmla="*/ 83165944 w 334"/>
              <a:gd name="T9" fmla="*/ 385584648 h 156"/>
              <a:gd name="T10" fmla="*/ 103327187 w 334"/>
              <a:gd name="T11" fmla="*/ 383063699 h 156"/>
              <a:gd name="T12" fmla="*/ 126007816 w 334"/>
              <a:gd name="T13" fmla="*/ 380544338 h 156"/>
              <a:gd name="T14" fmla="*/ 146169059 w 334"/>
              <a:gd name="T15" fmla="*/ 378023389 h 156"/>
              <a:gd name="T16" fmla="*/ 166330301 w 334"/>
              <a:gd name="T17" fmla="*/ 372983078 h 156"/>
              <a:gd name="T18" fmla="*/ 186491544 w 334"/>
              <a:gd name="T19" fmla="*/ 367942768 h 156"/>
              <a:gd name="T20" fmla="*/ 206652787 w 334"/>
              <a:gd name="T21" fmla="*/ 362902457 h 156"/>
              <a:gd name="T22" fmla="*/ 226814079 w 334"/>
              <a:gd name="T23" fmla="*/ 360383096 h 156"/>
              <a:gd name="T24" fmla="*/ 246975321 w 334"/>
              <a:gd name="T25" fmla="*/ 355342785 h 156"/>
              <a:gd name="T26" fmla="*/ 267136564 w 334"/>
              <a:gd name="T27" fmla="*/ 350302475 h 156"/>
              <a:gd name="T28" fmla="*/ 287297807 w 334"/>
              <a:gd name="T29" fmla="*/ 342741215 h 156"/>
              <a:gd name="T30" fmla="*/ 307459049 w 334"/>
              <a:gd name="T31" fmla="*/ 337700905 h 156"/>
              <a:gd name="T32" fmla="*/ 327620292 w 334"/>
              <a:gd name="T33" fmla="*/ 330141233 h 156"/>
              <a:gd name="T34" fmla="*/ 347781535 w 334"/>
              <a:gd name="T35" fmla="*/ 322579973 h 156"/>
              <a:gd name="T36" fmla="*/ 365423416 w 334"/>
              <a:gd name="T37" fmla="*/ 317539662 h 156"/>
              <a:gd name="T38" fmla="*/ 385584658 w 334"/>
              <a:gd name="T39" fmla="*/ 309978403 h 156"/>
              <a:gd name="T40" fmla="*/ 405745901 w 334"/>
              <a:gd name="T41" fmla="*/ 302418731 h 156"/>
              <a:gd name="T42" fmla="*/ 425905655 w 334"/>
              <a:gd name="T43" fmla="*/ 292338110 h 156"/>
              <a:gd name="T44" fmla="*/ 443547536 w 334"/>
              <a:gd name="T45" fmla="*/ 284776850 h 156"/>
              <a:gd name="T46" fmla="*/ 463708779 w 334"/>
              <a:gd name="T47" fmla="*/ 277217178 h 156"/>
              <a:gd name="T48" fmla="*/ 481349073 w 334"/>
              <a:gd name="T49" fmla="*/ 267136557 h 156"/>
              <a:gd name="T50" fmla="*/ 498990954 w 334"/>
              <a:gd name="T51" fmla="*/ 257055936 h 156"/>
              <a:gd name="T52" fmla="*/ 519152196 w 334"/>
              <a:gd name="T53" fmla="*/ 249494677 h 156"/>
              <a:gd name="T54" fmla="*/ 536792490 w 334"/>
              <a:gd name="T55" fmla="*/ 239414056 h 156"/>
              <a:gd name="T56" fmla="*/ 554434371 w 334"/>
              <a:gd name="T57" fmla="*/ 229333434 h 156"/>
              <a:gd name="T58" fmla="*/ 572074664 w 334"/>
              <a:gd name="T59" fmla="*/ 216733452 h 156"/>
              <a:gd name="T60" fmla="*/ 589716545 w 334"/>
              <a:gd name="T61" fmla="*/ 206652781 h 156"/>
              <a:gd name="T62" fmla="*/ 607356839 w 334"/>
              <a:gd name="T63" fmla="*/ 196572160 h 156"/>
              <a:gd name="T64" fmla="*/ 624998720 w 334"/>
              <a:gd name="T65" fmla="*/ 183972178 h 156"/>
              <a:gd name="T66" fmla="*/ 642639014 w 334"/>
              <a:gd name="T67" fmla="*/ 173891557 h 156"/>
              <a:gd name="T68" fmla="*/ 657761533 w 334"/>
              <a:gd name="T69" fmla="*/ 161289987 h 156"/>
              <a:gd name="T70" fmla="*/ 675401827 w 334"/>
              <a:gd name="T71" fmla="*/ 148688416 h 156"/>
              <a:gd name="T72" fmla="*/ 690522759 w 334"/>
              <a:gd name="T73" fmla="*/ 136088434 h 156"/>
              <a:gd name="T74" fmla="*/ 705643691 w 334"/>
              <a:gd name="T75" fmla="*/ 123486864 h 156"/>
              <a:gd name="T76" fmla="*/ 723285572 w 334"/>
              <a:gd name="T77" fmla="*/ 110886881 h 156"/>
              <a:gd name="T78" fmla="*/ 738406504 w 334"/>
              <a:gd name="T79" fmla="*/ 98286874 h 156"/>
              <a:gd name="T80" fmla="*/ 753527436 w 334"/>
              <a:gd name="T81" fmla="*/ 83165942 h 156"/>
              <a:gd name="T82" fmla="*/ 768648368 w 334"/>
              <a:gd name="T83" fmla="*/ 70564372 h 156"/>
              <a:gd name="T84" fmla="*/ 783769299 w 334"/>
              <a:gd name="T85" fmla="*/ 57962802 h 156"/>
              <a:gd name="T86" fmla="*/ 798890231 w 334"/>
              <a:gd name="T87" fmla="*/ 42843446 h 156"/>
              <a:gd name="T88" fmla="*/ 814011163 w 334"/>
              <a:gd name="T89" fmla="*/ 27720927 h 156"/>
              <a:gd name="T90" fmla="*/ 826611146 w 334"/>
              <a:gd name="T91" fmla="*/ 12599986 h 156"/>
              <a:gd name="T92" fmla="*/ 841732277 w 334"/>
              <a:gd name="T93" fmla="*/ 0 h 15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334"/>
              <a:gd name="T142" fmla="*/ 0 h 156"/>
              <a:gd name="T143" fmla="*/ 334 w 334"/>
              <a:gd name="T144" fmla="*/ 156 h 15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334" h="156">
                <a:moveTo>
                  <a:pt x="0" y="156"/>
                </a:moveTo>
                <a:lnTo>
                  <a:pt x="8" y="156"/>
                </a:lnTo>
                <a:lnTo>
                  <a:pt x="17" y="155"/>
                </a:lnTo>
                <a:lnTo>
                  <a:pt x="25" y="154"/>
                </a:lnTo>
                <a:lnTo>
                  <a:pt x="33" y="153"/>
                </a:lnTo>
                <a:lnTo>
                  <a:pt x="41" y="152"/>
                </a:lnTo>
                <a:lnTo>
                  <a:pt x="50" y="151"/>
                </a:lnTo>
                <a:lnTo>
                  <a:pt x="58" y="150"/>
                </a:lnTo>
                <a:lnTo>
                  <a:pt x="66" y="148"/>
                </a:lnTo>
                <a:lnTo>
                  <a:pt x="74" y="146"/>
                </a:lnTo>
                <a:lnTo>
                  <a:pt x="82" y="144"/>
                </a:lnTo>
                <a:lnTo>
                  <a:pt x="90" y="143"/>
                </a:lnTo>
                <a:lnTo>
                  <a:pt x="98" y="141"/>
                </a:lnTo>
                <a:lnTo>
                  <a:pt x="106" y="139"/>
                </a:lnTo>
                <a:lnTo>
                  <a:pt x="114" y="136"/>
                </a:lnTo>
                <a:lnTo>
                  <a:pt x="122" y="134"/>
                </a:lnTo>
                <a:lnTo>
                  <a:pt x="130" y="131"/>
                </a:lnTo>
                <a:lnTo>
                  <a:pt x="138" y="128"/>
                </a:lnTo>
                <a:lnTo>
                  <a:pt x="145" y="126"/>
                </a:lnTo>
                <a:lnTo>
                  <a:pt x="153" y="123"/>
                </a:lnTo>
                <a:lnTo>
                  <a:pt x="161" y="120"/>
                </a:lnTo>
                <a:lnTo>
                  <a:pt x="169" y="116"/>
                </a:lnTo>
                <a:lnTo>
                  <a:pt x="176" y="113"/>
                </a:lnTo>
                <a:lnTo>
                  <a:pt x="184" y="110"/>
                </a:lnTo>
                <a:lnTo>
                  <a:pt x="191" y="106"/>
                </a:lnTo>
                <a:lnTo>
                  <a:pt x="198" y="102"/>
                </a:lnTo>
                <a:lnTo>
                  <a:pt x="206" y="99"/>
                </a:lnTo>
                <a:lnTo>
                  <a:pt x="213" y="95"/>
                </a:lnTo>
                <a:lnTo>
                  <a:pt x="220" y="91"/>
                </a:lnTo>
                <a:lnTo>
                  <a:pt x="227" y="86"/>
                </a:lnTo>
                <a:lnTo>
                  <a:pt x="234" y="82"/>
                </a:lnTo>
                <a:lnTo>
                  <a:pt x="241" y="78"/>
                </a:lnTo>
                <a:lnTo>
                  <a:pt x="248" y="73"/>
                </a:lnTo>
                <a:lnTo>
                  <a:pt x="255" y="69"/>
                </a:lnTo>
                <a:lnTo>
                  <a:pt x="261" y="64"/>
                </a:lnTo>
                <a:lnTo>
                  <a:pt x="268" y="59"/>
                </a:lnTo>
                <a:lnTo>
                  <a:pt x="274" y="54"/>
                </a:lnTo>
                <a:lnTo>
                  <a:pt x="280" y="49"/>
                </a:lnTo>
                <a:lnTo>
                  <a:pt x="287" y="44"/>
                </a:lnTo>
                <a:lnTo>
                  <a:pt x="293" y="39"/>
                </a:lnTo>
                <a:lnTo>
                  <a:pt x="299" y="33"/>
                </a:lnTo>
                <a:lnTo>
                  <a:pt x="305" y="28"/>
                </a:lnTo>
                <a:lnTo>
                  <a:pt x="311" y="23"/>
                </a:lnTo>
                <a:lnTo>
                  <a:pt x="317" y="17"/>
                </a:lnTo>
                <a:lnTo>
                  <a:pt x="323" y="11"/>
                </a:lnTo>
                <a:lnTo>
                  <a:pt x="328" y="5"/>
                </a:lnTo>
                <a:lnTo>
                  <a:pt x="334" y="0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542" name="Freeform 14"/>
          <p:cNvSpPr>
            <a:spLocks/>
          </p:cNvSpPr>
          <p:nvPr/>
        </p:nvSpPr>
        <p:spPr bwMode="auto">
          <a:xfrm>
            <a:off x="1938338" y="2830513"/>
            <a:ext cx="530225" cy="249237"/>
          </a:xfrm>
          <a:custGeom>
            <a:avLst/>
            <a:gdLst>
              <a:gd name="T0" fmla="*/ 841732277 w 334"/>
              <a:gd name="T1" fmla="*/ 395662889 h 157"/>
              <a:gd name="T2" fmla="*/ 826611146 w 334"/>
              <a:gd name="T3" fmla="*/ 378022631 h 157"/>
              <a:gd name="T4" fmla="*/ 814011163 w 334"/>
              <a:gd name="T5" fmla="*/ 365421087 h 157"/>
              <a:gd name="T6" fmla="*/ 798890231 w 334"/>
              <a:gd name="T7" fmla="*/ 350300185 h 157"/>
              <a:gd name="T8" fmla="*/ 783769299 w 334"/>
              <a:gd name="T9" fmla="*/ 337700228 h 157"/>
              <a:gd name="T10" fmla="*/ 768648368 w 334"/>
              <a:gd name="T11" fmla="*/ 322579327 h 157"/>
              <a:gd name="T12" fmla="*/ 753527436 w 334"/>
              <a:gd name="T13" fmla="*/ 307458425 h 157"/>
              <a:gd name="T14" fmla="*/ 738406504 w 334"/>
              <a:gd name="T15" fmla="*/ 294856881 h 157"/>
              <a:gd name="T16" fmla="*/ 723285572 w 334"/>
              <a:gd name="T17" fmla="*/ 282256923 h 157"/>
              <a:gd name="T18" fmla="*/ 705643691 w 334"/>
              <a:gd name="T19" fmla="*/ 269655378 h 157"/>
              <a:gd name="T20" fmla="*/ 690522759 w 334"/>
              <a:gd name="T21" fmla="*/ 257055421 h 157"/>
              <a:gd name="T22" fmla="*/ 675401827 w 334"/>
              <a:gd name="T23" fmla="*/ 244453876 h 157"/>
              <a:gd name="T24" fmla="*/ 657761533 w 334"/>
              <a:gd name="T25" fmla="*/ 231853919 h 157"/>
              <a:gd name="T26" fmla="*/ 642639014 w 334"/>
              <a:gd name="T27" fmla="*/ 219252374 h 157"/>
              <a:gd name="T28" fmla="*/ 624998720 w 334"/>
              <a:gd name="T29" fmla="*/ 209171773 h 157"/>
              <a:gd name="T30" fmla="*/ 607356839 w 334"/>
              <a:gd name="T31" fmla="*/ 196571766 h 157"/>
              <a:gd name="T32" fmla="*/ 589716545 w 334"/>
              <a:gd name="T33" fmla="*/ 186491165 h 157"/>
              <a:gd name="T34" fmla="*/ 572074664 w 334"/>
              <a:gd name="T35" fmla="*/ 176410565 h 157"/>
              <a:gd name="T36" fmla="*/ 554434371 w 334"/>
              <a:gd name="T37" fmla="*/ 163809020 h 157"/>
              <a:gd name="T38" fmla="*/ 536792490 w 334"/>
              <a:gd name="T39" fmla="*/ 153728419 h 157"/>
              <a:gd name="T40" fmla="*/ 519152196 w 334"/>
              <a:gd name="T41" fmla="*/ 143647818 h 157"/>
              <a:gd name="T42" fmla="*/ 498990954 w 334"/>
              <a:gd name="T43" fmla="*/ 136088161 h 157"/>
              <a:gd name="T44" fmla="*/ 481349073 w 334"/>
              <a:gd name="T45" fmla="*/ 126007560 h 157"/>
              <a:gd name="T46" fmla="*/ 463708779 w 334"/>
              <a:gd name="T47" fmla="*/ 115926959 h 157"/>
              <a:gd name="T48" fmla="*/ 443547536 w 334"/>
              <a:gd name="T49" fmla="*/ 108365715 h 157"/>
              <a:gd name="T50" fmla="*/ 425905655 w 334"/>
              <a:gd name="T51" fmla="*/ 98285089 h 157"/>
              <a:gd name="T52" fmla="*/ 405745901 w 334"/>
              <a:gd name="T53" fmla="*/ 90725433 h 157"/>
              <a:gd name="T54" fmla="*/ 385584658 w 334"/>
              <a:gd name="T55" fmla="*/ 83164188 h 157"/>
              <a:gd name="T56" fmla="*/ 365423416 w 334"/>
              <a:gd name="T57" fmla="*/ 75604531 h 157"/>
              <a:gd name="T58" fmla="*/ 347781535 w 334"/>
              <a:gd name="T59" fmla="*/ 68043287 h 157"/>
              <a:gd name="T60" fmla="*/ 327620292 w 334"/>
              <a:gd name="T61" fmla="*/ 63002986 h 157"/>
              <a:gd name="T62" fmla="*/ 307459049 w 334"/>
              <a:gd name="T63" fmla="*/ 55443330 h 157"/>
              <a:gd name="T64" fmla="*/ 287297807 w 334"/>
              <a:gd name="T65" fmla="*/ 50403017 h 157"/>
              <a:gd name="T66" fmla="*/ 267136564 w 334"/>
              <a:gd name="T67" fmla="*/ 45362716 h 157"/>
              <a:gd name="T68" fmla="*/ 246975321 w 334"/>
              <a:gd name="T69" fmla="*/ 37801472 h 157"/>
              <a:gd name="T70" fmla="*/ 226814079 w 334"/>
              <a:gd name="T71" fmla="*/ 32761171 h 157"/>
              <a:gd name="T72" fmla="*/ 206652787 w 334"/>
              <a:gd name="T73" fmla="*/ 27720871 h 157"/>
              <a:gd name="T74" fmla="*/ 186491544 w 334"/>
              <a:gd name="T75" fmla="*/ 25201508 h 157"/>
              <a:gd name="T76" fmla="*/ 166330301 w 334"/>
              <a:gd name="T77" fmla="*/ 20161208 h 157"/>
              <a:gd name="T78" fmla="*/ 146169059 w 334"/>
              <a:gd name="T79" fmla="*/ 17640264 h 157"/>
              <a:gd name="T80" fmla="*/ 126007816 w 334"/>
              <a:gd name="T81" fmla="*/ 12599960 h 157"/>
              <a:gd name="T82" fmla="*/ 103327187 w 334"/>
              <a:gd name="T83" fmla="*/ 10080604 h 157"/>
              <a:gd name="T84" fmla="*/ 83165944 w 334"/>
              <a:gd name="T85" fmla="*/ 7559660 h 157"/>
              <a:gd name="T86" fmla="*/ 63003114 w 334"/>
              <a:gd name="T87" fmla="*/ 5040302 h 157"/>
              <a:gd name="T88" fmla="*/ 42843447 w 334"/>
              <a:gd name="T89" fmla="*/ 2519357 h 157"/>
              <a:gd name="T90" fmla="*/ 20161249 w 334"/>
              <a:gd name="T91" fmla="*/ 0 h 157"/>
              <a:gd name="T92" fmla="*/ 0 w 334"/>
              <a:gd name="T93" fmla="*/ 0 h 157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334"/>
              <a:gd name="T142" fmla="*/ 0 h 157"/>
              <a:gd name="T143" fmla="*/ 334 w 334"/>
              <a:gd name="T144" fmla="*/ 157 h 157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334" h="157">
                <a:moveTo>
                  <a:pt x="334" y="157"/>
                </a:moveTo>
                <a:lnTo>
                  <a:pt x="328" y="150"/>
                </a:lnTo>
                <a:lnTo>
                  <a:pt x="323" y="145"/>
                </a:lnTo>
                <a:lnTo>
                  <a:pt x="317" y="139"/>
                </a:lnTo>
                <a:lnTo>
                  <a:pt x="311" y="134"/>
                </a:lnTo>
                <a:lnTo>
                  <a:pt x="305" y="128"/>
                </a:lnTo>
                <a:lnTo>
                  <a:pt x="299" y="122"/>
                </a:lnTo>
                <a:lnTo>
                  <a:pt x="293" y="117"/>
                </a:lnTo>
                <a:lnTo>
                  <a:pt x="287" y="112"/>
                </a:lnTo>
                <a:lnTo>
                  <a:pt x="280" y="107"/>
                </a:lnTo>
                <a:lnTo>
                  <a:pt x="274" y="102"/>
                </a:lnTo>
                <a:lnTo>
                  <a:pt x="268" y="97"/>
                </a:lnTo>
                <a:lnTo>
                  <a:pt x="261" y="92"/>
                </a:lnTo>
                <a:lnTo>
                  <a:pt x="255" y="87"/>
                </a:lnTo>
                <a:lnTo>
                  <a:pt x="248" y="83"/>
                </a:lnTo>
                <a:lnTo>
                  <a:pt x="241" y="78"/>
                </a:lnTo>
                <a:lnTo>
                  <a:pt x="234" y="74"/>
                </a:lnTo>
                <a:lnTo>
                  <a:pt x="227" y="70"/>
                </a:lnTo>
                <a:lnTo>
                  <a:pt x="220" y="65"/>
                </a:lnTo>
                <a:lnTo>
                  <a:pt x="213" y="61"/>
                </a:lnTo>
                <a:lnTo>
                  <a:pt x="206" y="57"/>
                </a:lnTo>
                <a:lnTo>
                  <a:pt x="198" y="54"/>
                </a:lnTo>
                <a:lnTo>
                  <a:pt x="191" y="50"/>
                </a:lnTo>
                <a:lnTo>
                  <a:pt x="184" y="46"/>
                </a:lnTo>
                <a:lnTo>
                  <a:pt x="176" y="43"/>
                </a:lnTo>
                <a:lnTo>
                  <a:pt x="169" y="39"/>
                </a:lnTo>
                <a:lnTo>
                  <a:pt x="161" y="36"/>
                </a:lnTo>
                <a:lnTo>
                  <a:pt x="153" y="33"/>
                </a:lnTo>
                <a:lnTo>
                  <a:pt x="145" y="30"/>
                </a:lnTo>
                <a:lnTo>
                  <a:pt x="138" y="27"/>
                </a:lnTo>
                <a:lnTo>
                  <a:pt x="130" y="25"/>
                </a:lnTo>
                <a:lnTo>
                  <a:pt x="122" y="22"/>
                </a:lnTo>
                <a:lnTo>
                  <a:pt x="114" y="20"/>
                </a:lnTo>
                <a:lnTo>
                  <a:pt x="106" y="18"/>
                </a:lnTo>
                <a:lnTo>
                  <a:pt x="98" y="15"/>
                </a:lnTo>
                <a:lnTo>
                  <a:pt x="90" y="13"/>
                </a:lnTo>
                <a:lnTo>
                  <a:pt x="82" y="11"/>
                </a:lnTo>
                <a:lnTo>
                  <a:pt x="74" y="10"/>
                </a:lnTo>
                <a:lnTo>
                  <a:pt x="66" y="8"/>
                </a:lnTo>
                <a:lnTo>
                  <a:pt x="58" y="7"/>
                </a:lnTo>
                <a:lnTo>
                  <a:pt x="50" y="5"/>
                </a:lnTo>
                <a:lnTo>
                  <a:pt x="41" y="4"/>
                </a:lnTo>
                <a:lnTo>
                  <a:pt x="33" y="3"/>
                </a:lnTo>
                <a:lnTo>
                  <a:pt x="25" y="2"/>
                </a:lnTo>
                <a:lnTo>
                  <a:pt x="17" y="1"/>
                </a:lnTo>
                <a:lnTo>
                  <a:pt x="8" y="0"/>
                </a:lnTo>
                <a:lnTo>
                  <a:pt x="0" y="0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543" name="Freeform 15"/>
          <p:cNvSpPr>
            <a:spLocks/>
          </p:cNvSpPr>
          <p:nvPr/>
        </p:nvSpPr>
        <p:spPr bwMode="auto">
          <a:xfrm>
            <a:off x="1938338" y="2830513"/>
            <a:ext cx="131762" cy="496887"/>
          </a:xfrm>
          <a:custGeom>
            <a:avLst/>
            <a:gdLst>
              <a:gd name="T0" fmla="*/ 7559647 w 83"/>
              <a:gd name="T1" fmla="*/ 783766904 h 313"/>
              <a:gd name="T2" fmla="*/ 20161172 w 83"/>
              <a:gd name="T3" fmla="*/ 773686293 h 313"/>
              <a:gd name="T4" fmla="*/ 35282053 w 83"/>
              <a:gd name="T5" fmla="*/ 763605682 h 313"/>
              <a:gd name="T6" fmla="*/ 47881988 w 83"/>
              <a:gd name="T7" fmla="*/ 751005712 h 313"/>
              <a:gd name="T8" fmla="*/ 60483523 w 83"/>
              <a:gd name="T9" fmla="*/ 738404155 h 313"/>
              <a:gd name="T10" fmla="*/ 73083458 w 83"/>
              <a:gd name="T11" fmla="*/ 725804185 h 313"/>
              <a:gd name="T12" fmla="*/ 85684981 w 83"/>
              <a:gd name="T13" fmla="*/ 713202628 h 313"/>
              <a:gd name="T14" fmla="*/ 98284916 w 83"/>
              <a:gd name="T15" fmla="*/ 698081711 h 313"/>
              <a:gd name="T16" fmla="*/ 108365524 w 83"/>
              <a:gd name="T17" fmla="*/ 685481741 h 313"/>
              <a:gd name="T18" fmla="*/ 118446107 w 83"/>
              <a:gd name="T19" fmla="*/ 670360825 h 313"/>
              <a:gd name="T20" fmla="*/ 131047629 w 83"/>
              <a:gd name="T21" fmla="*/ 657759268 h 313"/>
              <a:gd name="T22" fmla="*/ 138607273 w 83"/>
              <a:gd name="T23" fmla="*/ 642638351 h 313"/>
              <a:gd name="T24" fmla="*/ 148687856 w 83"/>
              <a:gd name="T25" fmla="*/ 627517435 h 313"/>
              <a:gd name="T26" fmla="*/ 156249087 w 83"/>
              <a:gd name="T27" fmla="*/ 612396518 h 313"/>
              <a:gd name="T28" fmla="*/ 163808730 w 83"/>
              <a:gd name="T29" fmla="*/ 597275602 h 313"/>
              <a:gd name="T30" fmla="*/ 171369961 w 83"/>
              <a:gd name="T31" fmla="*/ 579635327 h 313"/>
              <a:gd name="T32" fmla="*/ 176410253 w 83"/>
              <a:gd name="T33" fmla="*/ 564514410 h 313"/>
              <a:gd name="T34" fmla="*/ 183969896 w 83"/>
              <a:gd name="T35" fmla="*/ 546872547 h 313"/>
              <a:gd name="T36" fmla="*/ 189010188 w 83"/>
              <a:gd name="T37" fmla="*/ 531751631 h 313"/>
              <a:gd name="T38" fmla="*/ 194050479 w 83"/>
              <a:gd name="T39" fmla="*/ 514111356 h 313"/>
              <a:gd name="T40" fmla="*/ 199090771 w 83"/>
              <a:gd name="T41" fmla="*/ 498990439 h 313"/>
              <a:gd name="T42" fmla="*/ 201611710 w 83"/>
              <a:gd name="T43" fmla="*/ 481348576 h 313"/>
              <a:gd name="T44" fmla="*/ 204131062 w 83"/>
              <a:gd name="T45" fmla="*/ 463708301 h 313"/>
              <a:gd name="T46" fmla="*/ 206652002 w 83"/>
              <a:gd name="T47" fmla="*/ 446066438 h 313"/>
              <a:gd name="T48" fmla="*/ 209171404 w 83"/>
              <a:gd name="T49" fmla="*/ 428426163 h 313"/>
              <a:gd name="T50" fmla="*/ 209171404 w 83"/>
              <a:gd name="T51" fmla="*/ 410784201 h 313"/>
              <a:gd name="T52" fmla="*/ 209171404 w 83"/>
              <a:gd name="T53" fmla="*/ 395663284 h 313"/>
              <a:gd name="T54" fmla="*/ 209171404 w 83"/>
              <a:gd name="T55" fmla="*/ 378023009 h 313"/>
              <a:gd name="T56" fmla="*/ 209171404 w 83"/>
              <a:gd name="T57" fmla="*/ 360381146 h 313"/>
              <a:gd name="T58" fmla="*/ 206652002 w 83"/>
              <a:gd name="T59" fmla="*/ 342740871 h 313"/>
              <a:gd name="T60" fmla="*/ 204131062 w 83"/>
              <a:gd name="T61" fmla="*/ 325099008 h 313"/>
              <a:gd name="T62" fmla="*/ 201611710 w 83"/>
              <a:gd name="T63" fmla="*/ 307458732 h 313"/>
              <a:gd name="T64" fmla="*/ 199090771 w 83"/>
              <a:gd name="T65" fmla="*/ 292337816 h 313"/>
              <a:gd name="T66" fmla="*/ 194050479 w 83"/>
              <a:gd name="T67" fmla="*/ 274695953 h 313"/>
              <a:gd name="T68" fmla="*/ 189010188 w 83"/>
              <a:gd name="T69" fmla="*/ 257055678 h 313"/>
              <a:gd name="T70" fmla="*/ 183969896 w 83"/>
              <a:gd name="T71" fmla="*/ 241934761 h 313"/>
              <a:gd name="T72" fmla="*/ 176410253 w 83"/>
              <a:gd name="T73" fmla="*/ 224292899 h 313"/>
              <a:gd name="T74" fmla="*/ 171369961 w 83"/>
              <a:gd name="T75" fmla="*/ 209171982 h 313"/>
              <a:gd name="T76" fmla="*/ 163808730 w 83"/>
              <a:gd name="T77" fmla="*/ 191531657 h 313"/>
              <a:gd name="T78" fmla="*/ 156249087 w 83"/>
              <a:gd name="T79" fmla="*/ 176410741 h 313"/>
              <a:gd name="T80" fmla="*/ 148687856 w 83"/>
              <a:gd name="T81" fmla="*/ 161289824 h 313"/>
              <a:gd name="T82" fmla="*/ 138607273 w 83"/>
              <a:gd name="T83" fmla="*/ 146168908 h 313"/>
              <a:gd name="T84" fmla="*/ 131047629 w 83"/>
              <a:gd name="T85" fmla="*/ 131047992 h 313"/>
              <a:gd name="T86" fmla="*/ 118446107 w 83"/>
              <a:gd name="T87" fmla="*/ 118446434 h 313"/>
              <a:gd name="T88" fmla="*/ 108365524 w 83"/>
              <a:gd name="T89" fmla="*/ 103325493 h 313"/>
              <a:gd name="T90" fmla="*/ 98284916 w 83"/>
              <a:gd name="T91" fmla="*/ 88204577 h 313"/>
              <a:gd name="T92" fmla="*/ 85684981 w 83"/>
              <a:gd name="T93" fmla="*/ 75604607 h 313"/>
              <a:gd name="T94" fmla="*/ 73083458 w 83"/>
              <a:gd name="T95" fmla="*/ 63003049 h 313"/>
              <a:gd name="T96" fmla="*/ 60483523 w 83"/>
              <a:gd name="T97" fmla="*/ 50403067 h 313"/>
              <a:gd name="T98" fmla="*/ 47881988 w 83"/>
              <a:gd name="T99" fmla="*/ 37801510 h 313"/>
              <a:gd name="T100" fmla="*/ 35282053 w 83"/>
              <a:gd name="T101" fmla="*/ 27720899 h 313"/>
              <a:gd name="T102" fmla="*/ 20161172 w 83"/>
              <a:gd name="T103" fmla="*/ 15120923 h 313"/>
              <a:gd name="T104" fmla="*/ 7559647 w 83"/>
              <a:gd name="T105" fmla="*/ 5040307 h 31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83"/>
              <a:gd name="T160" fmla="*/ 0 h 313"/>
              <a:gd name="T161" fmla="*/ 83 w 83"/>
              <a:gd name="T162" fmla="*/ 313 h 31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83" h="313">
                <a:moveTo>
                  <a:pt x="0" y="313"/>
                </a:moveTo>
                <a:lnTo>
                  <a:pt x="3" y="311"/>
                </a:lnTo>
                <a:lnTo>
                  <a:pt x="5" y="309"/>
                </a:lnTo>
                <a:lnTo>
                  <a:pt x="8" y="307"/>
                </a:lnTo>
                <a:lnTo>
                  <a:pt x="11" y="305"/>
                </a:lnTo>
                <a:lnTo>
                  <a:pt x="14" y="303"/>
                </a:lnTo>
                <a:lnTo>
                  <a:pt x="17" y="300"/>
                </a:lnTo>
                <a:lnTo>
                  <a:pt x="19" y="298"/>
                </a:lnTo>
                <a:lnTo>
                  <a:pt x="22" y="296"/>
                </a:lnTo>
                <a:lnTo>
                  <a:pt x="24" y="293"/>
                </a:lnTo>
                <a:lnTo>
                  <a:pt x="27" y="291"/>
                </a:lnTo>
                <a:lnTo>
                  <a:pt x="29" y="288"/>
                </a:lnTo>
                <a:lnTo>
                  <a:pt x="32" y="285"/>
                </a:lnTo>
                <a:lnTo>
                  <a:pt x="34" y="283"/>
                </a:lnTo>
                <a:lnTo>
                  <a:pt x="36" y="280"/>
                </a:lnTo>
                <a:lnTo>
                  <a:pt x="39" y="277"/>
                </a:lnTo>
                <a:lnTo>
                  <a:pt x="41" y="275"/>
                </a:lnTo>
                <a:lnTo>
                  <a:pt x="43" y="272"/>
                </a:lnTo>
                <a:lnTo>
                  <a:pt x="45" y="269"/>
                </a:lnTo>
                <a:lnTo>
                  <a:pt x="47" y="266"/>
                </a:lnTo>
                <a:lnTo>
                  <a:pt x="50" y="264"/>
                </a:lnTo>
                <a:lnTo>
                  <a:pt x="52" y="261"/>
                </a:lnTo>
                <a:lnTo>
                  <a:pt x="53" y="258"/>
                </a:lnTo>
                <a:lnTo>
                  <a:pt x="55" y="255"/>
                </a:lnTo>
                <a:lnTo>
                  <a:pt x="57" y="252"/>
                </a:lnTo>
                <a:lnTo>
                  <a:pt x="59" y="249"/>
                </a:lnTo>
                <a:lnTo>
                  <a:pt x="60" y="246"/>
                </a:lnTo>
                <a:lnTo>
                  <a:pt x="62" y="243"/>
                </a:lnTo>
                <a:lnTo>
                  <a:pt x="64" y="240"/>
                </a:lnTo>
                <a:lnTo>
                  <a:pt x="65" y="237"/>
                </a:lnTo>
                <a:lnTo>
                  <a:pt x="67" y="233"/>
                </a:lnTo>
                <a:lnTo>
                  <a:pt x="68" y="230"/>
                </a:lnTo>
                <a:lnTo>
                  <a:pt x="69" y="227"/>
                </a:lnTo>
                <a:lnTo>
                  <a:pt x="70" y="224"/>
                </a:lnTo>
                <a:lnTo>
                  <a:pt x="72" y="221"/>
                </a:lnTo>
                <a:lnTo>
                  <a:pt x="73" y="217"/>
                </a:lnTo>
                <a:lnTo>
                  <a:pt x="74" y="214"/>
                </a:lnTo>
                <a:lnTo>
                  <a:pt x="75" y="211"/>
                </a:lnTo>
                <a:lnTo>
                  <a:pt x="76" y="207"/>
                </a:lnTo>
                <a:lnTo>
                  <a:pt x="77" y="204"/>
                </a:lnTo>
                <a:lnTo>
                  <a:pt x="78" y="201"/>
                </a:lnTo>
                <a:lnTo>
                  <a:pt x="79" y="198"/>
                </a:lnTo>
                <a:lnTo>
                  <a:pt x="79" y="194"/>
                </a:lnTo>
                <a:lnTo>
                  <a:pt x="80" y="191"/>
                </a:lnTo>
                <a:lnTo>
                  <a:pt x="81" y="187"/>
                </a:lnTo>
                <a:lnTo>
                  <a:pt x="81" y="184"/>
                </a:lnTo>
                <a:lnTo>
                  <a:pt x="82" y="181"/>
                </a:lnTo>
                <a:lnTo>
                  <a:pt x="82" y="177"/>
                </a:lnTo>
                <a:lnTo>
                  <a:pt x="83" y="174"/>
                </a:lnTo>
                <a:lnTo>
                  <a:pt x="83" y="170"/>
                </a:lnTo>
                <a:lnTo>
                  <a:pt x="83" y="167"/>
                </a:lnTo>
                <a:lnTo>
                  <a:pt x="83" y="163"/>
                </a:lnTo>
                <a:lnTo>
                  <a:pt x="83" y="160"/>
                </a:lnTo>
                <a:lnTo>
                  <a:pt x="83" y="157"/>
                </a:lnTo>
                <a:lnTo>
                  <a:pt x="83" y="153"/>
                </a:lnTo>
                <a:lnTo>
                  <a:pt x="83" y="150"/>
                </a:lnTo>
                <a:lnTo>
                  <a:pt x="83" y="146"/>
                </a:lnTo>
                <a:lnTo>
                  <a:pt x="83" y="143"/>
                </a:lnTo>
                <a:lnTo>
                  <a:pt x="83" y="139"/>
                </a:lnTo>
                <a:lnTo>
                  <a:pt x="82" y="136"/>
                </a:lnTo>
                <a:lnTo>
                  <a:pt x="82" y="133"/>
                </a:lnTo>
                <a:lnTo>
                  <a:pt x="81" y="129"/>
                </a:lnTo>
                <a:lnTo>
                  <a:pt x="81" y="126"/>
                </a:lnTo>
                <a:lnTo>
                  <a:pt x="80" y="122"/>
                </a:lnTo>
                <a:lnTo>
                  <a:pt x="79" y="119"/>
                </a:lnTo>
                <a:lnTo>
                  <a:pt x="79" y="116"/>
                </a:lnTo>
                <a:lnTo>
                  <a:pt x="78" y="112"/>
                </a:lnTo>
                <a:lnTo>
                  <a:pt x="77" y="109"/>
                </a:lnTo>
                <a:lnTo>
                  <a:pt x="76" y="106"/>
                </a:lnTo>
                <a:lnTo>
                  <a:pt x="75" y="102"/>
                </a:lnTo>
                <a:lnTo>
                  <a:pt x="74" y="99"/>
                </a:lnTo>
                <a:lnTo>
                  <a:pt x="73" y="96"/>
                </a:lnTo>
                <a:lnTo>
                  <a:pt x="72" y="92"/>
                </a:lnTo>
                <a:lnTo>
                  <a:pt x="70" y="89"/>
                </a:lnTo>
                <a:lnTo>
                  <a:pt x="69" y="86"/>
                </a:lnTo>
                <a:lnTo>
                  <a:pt x="68" y="83"/>
                </a:lnTo>
                <a:lnTo>
                  <a:pt x="67" y="80"/>
                </a:lnTo>
                <a:lnTo>
                  <a:pt x="65" y="76"/>
                </a:lnTo>
                <a:lnTo>
                  <a:pt x="64" y="73"/>
                </a:lnTo>
                <a:lnTo>
                  <a:pt x="62" y="70"/>
                </a:lnTo>
                <a:lnTo>
                  <a:pt x="60" y="67"/>
                </a:lnTo>
                <a:lnTo>
                  <a:pt x="59" y="64"/>
                </a:lnTo>
                <a:lnTo>
                  <a:pt x="57" y="61"/>
                </a:lnTo>
                <a:lnTo>
                  <a:pt x="55" y="58"/>
                </a:lnTo>
                <a:lnTo>
                  <a:pt x="53" y="55"/>
                </a:lnTo>
                <a:lnTo>
                  <a:pt x="52" y="52"/>
                </a:lnTo>
                <a:lnTo>
                  <a:pt x="50" y="49"/>
                </a:lnTo>
                <a:lnTo>
                  <a:pt x="47" y="47"/>
                </a:lnTo>
                <a:lnTo>
                  <a:pt x="45" y="44"/>
                </a:lnTo>
                <a:lnTo>
                  <a:pt x="43" y="41"/>
                </a:lnTo>
                <a:lnTo>
                  <a:pt x="41" y="38"/>
                </a:lnTo>
                <a:lnTo>
                  <a:pt x="39" y="35"/>
                </a:lnTo>
                <a:lnTo>
                  <a:pt x="36" y="33"/>
                </a:lnTo>
                <a:lnTo>
                  <a:pt x="34" y="30"/>
                </a:lnTo>
                <a:lnTo>
                  <a:pt x="32" y="27"/>
                </a:lnTo>
                <a:lnTo>
                  <a:pt x="29" y="25"/>
                </a:lnTo>
                <a:lnTo>
                  <a:pt x="27" y="23"/>
                </a:lnTo>
                <a:lnTo>
                  <a:pt x="24" y="20"/>
                </a:lnTo>
                <a:lnTo>
                  <a:pt x="22" y="18"/>
                </a:lnTo>
                <a:lnTo>
                  <a:pt x="19" y="15"/>
                </a:lnTo>
                <a:lnTo>
                  <a:pt x="17" y="13"/>
                </a:lnTo>
                <a:lnTo>
                  <a:pt x="14" y="11"/>
                </a:lnTo>
                <a:lnTo>
                  <a:pt x="11" y="8"/>
                </a:lnTo>
                <a:lnTo>
                  <a:pt x="8" y="6"/>
                </a:lnTo>
                <a:lnTo>
                  <a:pt x="5" y="4"/>
                </a:lnTo>
                <a:lnTo>
                  <a:pt x="3" y="2"/>
                </a:lnTo>
                <a:lnTo>
                  <a:pt x="0" y="0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544" name="Freeform 16"/>
          <p:cNvSpPr>
            <a:spLocks/>
          </p:cNvSpPr>
          <p:nvPr/>
        </p:nvSpPr>
        <p:spPr bwMode="auto">
          <a:xfrm>
            <a:off x="1408113" y="2082800"/>
            <a:ext cx="530225" cy="249238"/>
          </a:xfrm>
          <a:custGeom>
            <a:avLst/>
            <a:gdLst>
              <a:gd name="T0" fmla="*/ 841732277 w 334"/>
              <a:gd name="T1" fmla="*/ 380545102 h 157"/>
              <a:gd name="T2" fmla="*/ 839212915 w 334"/>
              <a:gd name="T3" fmla="*/ 360383820 h 157"/>
              <a:gd name="T4" fmla="*/ 836691966 w 334"/>
              <a:gd name="T5" fmla="*/ 340222537 h 157"/>
              <a:gd name="T6" fmla="*/ 834172605 w 334"/>
              <a:gd name="T7" fmla="*/ 320061254 h 157"/>
              <a:gd name="T8" fmla="*/ 829132095 w 334"/>
              <a:gd name="T9" fmla="*/ 299899972 h 157"/>
              <a:gd name="T10" fmla="*/ 821570836 w 334"/>
              <a:gd name="T11" fmla="*/ 279738689 h 157"/>
              <a:gd name="T12" fmla="*/ 816530525 w 334"/>
              <a:gd name="T13" fmla="*/ 259577407 h 157"/>
              <a:gd name="T14" fmla="*/ 806449904 w 334"/>
              <a:gd name="T15" fmla="*/ 239416124 h 157"/>
              <a:gd name="T16" fmla="*/ 798890231 w 334"/>
              <a:gd name="T17" fmla="*/ 221774208 h 157"/>
              <a:gd name="T18" fmla="*/ 788809610 w 334"/>
              <a:gd name="T19" fmla="*/ 204133830 h 157"/>
              <a:gd name="T20" fmla="*/ 776208040 w 334"/>
              <a:gd name="T21" fmla="*/ 186491914 h 157"/>
              <a:gd name="T22" fmla="*/ 763608057 w 334"/>
              <a:gd name="T23" fmla="*/ 168851585 h 157"/>
              <a:gd name="T24" fmla="*/ 753527436 w 334"/>
              <a:gd name="T25" fmla="*/ 151209669 h 157"/>
              <a:gd name="T26" fmla="*/ 738406504 w 334"/>
              <a:gd name="T27" fmla="*/ 136088707 h 157"/>
              <a:gd name="T28" fmla="*/ 723285572 w 334"/>
              <a:gd name="T29" fmla="*/ 120967745 h 157"/>
              <a:gd name="T30" fmla="*/ 708164640 w 334"/>
              <a:gd name="T31" fmla="*/ 105846783 h 157"/>
              <a:gd name="T32" fmla="*/ 690522759 w 334"/>
              <a:gd name="T33" fmla="*/ 90725797 h 157"/>
              <a:gd name="T34" fmla="*/ 672882465 w 334"/>
              <a:gd name="T35" fmla="*/ 78125789 h 157"/>
              <a:gd name="T36" fmla="*/ 655240584 w 334"/>
              <a:gd name="T37" fmla="*/ 68045147 h 157"/>
              <a:gd name="T38" fmla="*/ 637598703 w 334"/>
              <a:gd name="T39" fmla="*/ 55443552 h 157"/>
              <a:gd name="T40" fmla="*/ 617437460 w 334"/>
              <a:gd name="T41" fmla="*/ 45362898 h 157"/>
              <a:gd name="T42" fmla="*/ 597276218 w 334"/>
              <a:gd name="T43" fmla="*/ 37803211 h 157"/>
              <a:gd name="T44" fmla="*/ 579635924 w 334"/>
              <a:gd name="T45" fmla="*/ 27722570 h 157"/>
              <a:gd name="T46" fmla="*/ 556953732 w 334"/>
              <a:gd name="T47" fmla="*/ 20161289 h 157"/>
              <a:gd name="T48" fmla="*/ 536792490 w 334"/>
              <a:gd name="T49" fmla="*/ 15120968 h 157"/>
              <a:gd name="T50" fmla="*/ 514111886 w 334"/>
              <a:gd name="T51" fmla="*/ 10080644 h 157"/>
              <a:gd name="T52" fmla="*/ 493950643 w 334"/>
              <a:gd name="T53" fmla="*/ 5040322 h 157"/>
              <a:gd name="T54" fmla="*/ 471268451 w 334"/>
              <a:gd name="T55" fmla="*/ 2520955 h 157"/>
              <a:gd name="T56" fmla="*/ 451107209 w 334"/>
              <a:gd name="T57" fmla="*/ 0 h 157"/>
              <a:gd name="T58" fmla="*/ 428426604 w 334"/>
              <a:gd name="T59" fmla="*/ 0 h 157"/>
              <a:gd name="T60" fmla="*/ 405745901 w 334"/>
              <a:gd name="T61" fmla="*/ 0 h 157"/>
              <a:gd name="T62" fmla="*/ 383063709 w 334"/>
              <a:gd name="T63" fmla="*/ 0 h 157"/>
              <a:gd name="T64" fmla="*/ 362902467 w 334"/>
              <a:gd name="T65" fmla="*/ 2520955 h 157"/>
              <a:gd name="T66" fmla="*/ 340221862 w 334"/>
              <a:gd name="T67" fmla="*/ 7561278 h 157"/>
              <a:gd name="T68" fmla="*/ 320059032 w 334"/>
              <a:gd name="T69" fmla="*/ 10080644 h 157"/>
              <a:gd name="T70" fmla="*/ 297378428 w 334"/>
              <a:gd name="T71" fmla="*/ 17641922 h 157"/>
              <a:gd name="T72" fmla="*/ 277217185 w 334"/>
              <a:gd name="T73" fmla="*/ 22682243 h 157"/>
              <a:gd name="T74" fmla="*/ 257055943 w 334"/>
              <a:gd name="T75" fmla="*/ 30241936 h 157"/>
              <a:gd name="T76" fmla="*/ 236894700 w 334"/>
              <a:gd name="T77" fmla="*/ 40322578 h 157"/>
              <a:gd name="T78" fmla="*/ 216733458 w 334"/>
              <a:gd name="T79" fmla="*/ 47883852 h 157"/>
              <a:gd name="T80" fmla="*/ 196572165 w 334"/>
              <a:gd name="T81" fmla="*/ 60483873 h 157"/>
              <a:gd name="T82" fmla="*/ 178931872 w 334"/>
              <a:gd name="T83" fmla="*/ 70564514 h 157"/>
              <a:gd name="T84" fmla="*/ 161289991 w 334"/>
              <a:gd name="T85" fmla="*/ 83166109 h 157"/>
              <a:gd name="T86" fmla="*/ 146169059 w 334"/>
              <a:gd name="T87" fmla="*/ 95766117 h 157"/>
              <a:gd name="T88" fmla="*/ 128527178 w 334"/>
              <a:gd name="T89" fmla="*/ 110887104 h 157"/>
              <a:gd name="T90" fmla="*/ 113406246 w 334"/>
              <a:gd name="T91" fmla="*/ 126008066 h 157"/>
              <a:gd name="T92" fmla="*/ 98286876 w 334"/>
              <a:gd name="T93" fmla="*/ 141129028 h 157"/>
              <a:gd name="T94" fmla="*/ 85685306 w 334"/>
              <a:gd name="T95" fmla="*/ 156249990 h 157"/>
              <a:gd name="T96" fmla="*/ 70564374 w 334"/>
              <a:gd name="T97" fmla="*/ 173891906 h 157"/>
              <a:gd name="T98" fmla="*/ 60483753 w 334"/>
              <a:gd name="T99" fmla="*/ 191532234 h 157"/>
              <a:gd name="T100" fmla="*/ 50403119 w 334"/>
              <a:gd name="T101" fmla="*/ 209174200 h 157"/>
              <a:gd name="T102" fmla="*/ 40322498 w 334"/>
              <a:gd name="T103" fmla="*/ 229335483 h 157"/>
              <a:gd name="T104" fmla="*/ 30241876 w 334"/>
              <a:gd name="T105" fmla="*/ 246975811 h 157"/>
              <a:gd name="T106" fmla="*/ 22682198 w 334"/>
              <a:gd name="T107" fmla="*/ 267137094 h 157"/>
              <a:gd name="T108" fmla="*/ 15120938 w 334"/>
              <a:gd name="T109" fmla="*/ 287298376 h 157"/>
              <a:gd name="T110" fmla="*/ 10080624 w 334"/>
              <a:gd name="T111" fmla="*/ 307459659 h 157"/>
              <a:gd name="T112" fmla="*/ 7559675 w 334"/>
              <a:gd name="T113" fmla="*/ 327620942 h 157"/>
              <a:gd name="T114" fmla="*/ 2520950 w 334"/>
              <a:gd name="T115" fmla="*/ 347782224 h 157"/>
              <a:gd name="T116" fmla="*/ 0 w 334"/>
              <a:gd name="T117" fmla="*/ 367943507 h 157"/>
              <a:gd name="T118" fmla="*/ 0 w 334"/>
              <a:gd name="T119" fmla="*/ 388104789 h 157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334"/>
              <a:gd name="T181" fmla="*/ 0 h 157"/>
              <a:gd name="T182" fmla="*/ 334 w 334"/>
              <a:gd name="T183" fmla="*/ 157 h 157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334" h="157">
                <a:moveTo>
                  <a:pt x="334" y="157"/>
                </a:moveTo>
                <a:lnTo>
                  <a:pt x="334" y="154"/>
                </a:lnTo>
                <a:lnTo>
                  <a:pt x="334" y="151"/>
                </a:lnTo>
                <a:lnTo>
                  <a:pt x="334" y="149"/>
                </a:lnTo>
                <a:lnTo>
                  <a:pt x="334" y="146"/>
                </a:lnTo>
                <a:lnTo>
                  <a:pt x="333" y="143"/>
                </a:lnTo>
                <a:lnTo>
                  <a:pt x="333" y="140"/>
                </a:lnTo>
                <a:lnTo>
                  <a:pt x="333" y="138"/>
                </a:lnTo>
                <a:lnTo>
                  <a:pt x="332" y="135"/>
                </a:lnTo>
                <a:lnTo>
                  <a:pt x="332" y="132"/>
                </a:lnTo>
                <a:lnTo>
                  <a:pt x="331" y="130"/>
                </a:lnTo>
                <a:lnTo>
                  <a:pt x="331" y="127"/>
                </a:lnTo>
                <a:lnTo>
                  <a:pt x="330" y="124"/>
                </a:lnTo>
                <a:lnTo>
                  <a:pt x="330" y="122"/>
                </a:lnTo>
                <a:lnTo>
                  <a:pt x="329" y="119"/>
                </a:lnTo>
                <a:lnTo>
                  <a:pt x="328" y="116"/>
                </a:lnTo>
                <a:lnTo>
                  <a:pt x="327" y="114"/>
                </a:lnTo>
                <a:lnTo>
                  <a:pt x="326" y="111"/>
                </a:lnTo>
                <a:lnTo>
                  <a:pt x="326" y="108"/>
                </a:lnTo>
                <a:lnTo>
                  <a:pt x="325" y="106"/>
                </a:lnTo>
                <a:lnTo>
                  <a:pt x="324" y="103"/>
                </a:lnTo>
                <a:lnTo>
                  <a:pt x="323" y="101"/>
                </a:lnTo>
                <a:lnTo>
                  <a:pt x="322" y="98"/>
                </a:lnTo>
                <a:lnTo>
                  <a:pt x="320" y="95"/>
                </a:lnTo>
                <a:lnTo>
                  <a:pt x="319" y="93"/>
                </a:lnTo>
                <a:lnTo>
                  <a:pt x="318" y="91"/>
                </a:lnTo>
                <a:lnTo>
                  <a:pt x="317" y="88"/>
                </a:lnTo>
                <a:lnTo>
                  <a:pt x="316" y="86"/>
                </a:lnTo>
                <a:lnTo>
                  <a:pt x="314" y="83"/>
                </a:lnTo>
                <a:lnTo>
                  <a:pt x="313" y="81"/>
                </a:lnTo>
                <a:lnTo>
                  <a:pt x="311" y="78"/>
                </a:lnTo>
                <a:lnTo>
                  <a:pt x="310" y="76"/>
                </a:lnTo>
                <a:lnTo>
                  <a:pt x="308" y="74"/>
                </a:lnTo>
                <a:lnTo>
                  <a:pt x="307" y="71"/>
                </a:lnTo>
                <a:lnTo>
                  <a:pt x="305" y="69"/>
                </a:lnTo>
                <a:lnTo>
                  <a:pt x="303" y="67"/>
                </a:lnTo>
                <a:lnTo>
                  <a:pt x="302" y="64"/>
                </a:lnTo>
                <a:lnTo>
                  <a:pt x="300" y="62"/>
                </a:lnTo>
                <a:lnTo>
                  <a:pt x="299" y="60"/>
                </a:lnTo>
                <a:lnTo>
                  <a:pt x="297" y="58"/>
                </a:lnTo>
                <a:lnTo>
                  <a:pt x="295" y="56"/>
                </a:lnTo>
                <a:lnTo>
                  <a:pt x="293" y="54"/>
                </a:lnTo>
                <a:lnTo>
                  <a:pt x="291" y="52"/>
                </a:lnTo>
                <a:lnTo>
                  <a:pt x="289" y="50"/>
                </a:lnTo>
                <a:lnTo>
                  <a:pt x="287" y="48"/>
                </a:lnTo>
                <a:lnTo>
                  <a:pt x="285" y="46"/>
                </a:lnTo>
                <a:lnTo>
                  <a:pt x="283" y="44"/>
                </a:lnTo>
                <a:lnTo>
                  <a:pt x="281" y="42"/>
                </a:lnTo>
                <a:lnTo>
                  <a:pt x="279" y="40"/>
                </a:lnTo>
                <a:lnTo>
                  <a:pt x="276" y="38"/>
                </a:lnTo>
                <a:lnTo>
                  <a:pt x="274" y="36"/>
                </a:lnTo>
                <a:lnTo>
                  <a:pt x="272" y="35"/>
                </a:lnTo>
                <a:lnTo>
                  <a:pt x="270" y="33"/>
                </a:lnTo>
                <a:lnTo>
                  <a:pt x="267" y="31"/>
                </a:lnTo>
                <a:lnTo>
                  <a:pt x="265" y="30"/>
                </a:lnTo>
                <a:lnTo>
                  <a:pt x="263" y="28"/>
                </a:lnTo>
                <a:lnTo>
                  <a:pt x="260" y="27"/>
                </a:lnTo>
                <a:lnTo>
                  <a:pt x="258" y="25"/>
                </a:lnTo>
                <a:lnTo>
                  <a:pt x="255" y="24"/>
                </a:lnTo>
                <a:lnTo>
                  <a:pt x="253" y="22"/>
                </a:lnTo>
                <a:lnTo>
                  <a:pt x="250" y="21"/>
                </a:lnTo>
                <a:lnTo>
                  <a:pt x="248" y="19"/>
                </a:lnTo>
                <a:lnTo>
                  <a:pt x="245" y="18"/>
                </a:lnTo>
                <a:lnTo>
                  <a:pt x="243" y="17"/>
                </a:lnTo>
                <a:lnTo>
                  <a:pt x="240" y="16"/>
                </a:lnTo>
                <a:lnTo>
                  <a:pt x="237" y="15"/>
                </a:lnTo>
                <a:lnTo>
                  <a:pt x="235" y="13"/>
                </a:lnTo>
                <a:lnTo>
                  <a:pt x="232" y="12"/>
                </a:lnTo>
                <a:lnTo>
                  <a:pt x="230" y="11"/>
                </a:lnTo>
                <a:lnTo>
                  <a:pt x="227" y="10"/>
                </a:lnTo>
                <a:lnTo>
                  <a:pt x="224" y="9"/>
                </a:lnTo>
                <a:lnTo>
                  <a:pt x="221" y="8"/>
                </a:lnTo>
                <a:lnTo>
                  <a:pt x="218" y="7"/>
                </a:lnTo>
                <a:lnTo>
                  <a:pt x="216" y="7"/>
                </a:lnTo>
                <a:lnTo>
                  <a:pt x="213" y="6"/>
                </a:lnTo>
                <a:lnTo>
                  <a:pt x="210" y="5"/>
                </a:lnTo>
                <a:lnTo>
                  <a:pt x="207" y="4"/>
                </a:lnTo>
                <a:lnTo>
                  <a:pt x="204" y="4"/>
                </a:lnTo>
                <a:lnTo>
                  <a:pt x="202" y="3"/>
                </a:lnTo>
                <a:lnTo>
                  <a:pt x="199" y="3"/>
                </a:lnTo>
                <a:lnTo>
                  <a:pt x="196" y="2"/>
                </a:lnTo>
                <a:lnTo>
                  <a:pt x="193" y="2"/>
                </a:lnTo>
                <a:lnTo>
                  <a:pt x="190" y="1"/>
                </a:lnTo>
                <a:lnTo>
                  <a:pt x="187" y="1"/>
                </a:lnTo>
                <a:lnTo>
                  <a:pt x="184" y="1"/>
                </a:lnTo>
                <a:lnTo>
                  <a:pt x="181" y="0"/>
                </a:lnTo>
                <a:lnTo>
                  <a:pt x="179" y="0"/>
                </a:lnTo>
                <a:lnTo>
                  <a:pt x="176" y="0"/>
                </a:lnTo>
                <a:lnTo>
                  <a:pt x="173" y="0"/>
                </a:lnTo>
                <a:lnTo>
                  <a:pt x="170" y="0"/>
                </a:lnTo>
                <a:lnTo>
                  <a:pt x="167" y="0"/>
                </a:lnTo>
                <a:lnTo>
                  <a:pt x="164" y="0"/>
                </a:lnTo>
                <a:lnTo>
                  <a:pt x="161" y="0"/>
                </a:lnTo>
                <a:lnTo>
                  <a:pt x="158" y="0"/>
                </a:lnTo>
                <a:lnTo>
                  <a:pt x="155" y="0"/>
                </a:lnTo>
                <a:lnTo>
                  <a:pt x="152" y="0"/>
                </a:lnTo>
                <a:lnTo>
                  <a:pt x="149" y="1"/>
                </a:lnTo>
                <a:lnTo>
                  <a:pt x="146" y="1"/>
                </a:lnTo>
                <a:lnTo>
                  <a:pt x="144" y="1"/>
                </a:lnTo>
                <a:lnTo>
                  <a:pt x="141" y="2"/>
                </a:lnTo>
                <a:lnTo>
                  <a:pt x="138" y="2"/>
                </a:lnTo>
                <a:lnTo>
                  <a:pt x="135" y="3"/>
                </a:lnTo>
                <a:lnTo>
                  <a:pt x="132" y="3"/>
                </a:lnTo>
                <a:lnTo>
                  <a:pt x="129" y="4"/>
                </a:lnTo>
                <a:lnTo>
                  <a:pt x="127" y="4"/>
                </a:lnTo>
                <a:lnTo>
                  <a:pt x="124" y="5"/>
                </a:lnTo>
                <a:lnTo>
                  <a:pt x="121" y="6"/>
                </a:lnTo>
                <a:lnTo>
                  <a:pt x="118" y="7"/>
                </a:lnTo>
                <a:lnTo>
                  <a:pt x="115" y="7"/>
                </a:lnTo>
                <a:lnTo>
                  <a:pt x="112" y="8"/>
                </a:lnTo>
                <a:lnTo>
                  <a:pt x="110" y="9"/>
                </a:lnTo>
                <a:lnTo>
                  <a:pt x="107" y="10"/>
                </a:lnTo>
                <a:lnTo>
                  <a:pt x="104" y="11"/>
                </a:lnTo>
                <a:lnTo>
                  <a:pt x="102" y="12"/>
                </a:lnTo>
                <a:lnTo>
                  <a:pt x="99" y="13"/>
                </a:lnTo>
                <a:lnTo>
                  <a:pt x="96" y="15"/>
                </a:lnTo>
                <a:lnTo>
                  <a:pt x="94" y="16"/>
                </a:lnTo>
                <a:lnTo>
                  <a:pt x="91" y="17"/>
                </a:lnTo>
                <a:lnTo>
                  <a:pt x="89" y="18"/>
                </a:lnTo>
                <a:lnTo>
                  <a:pt x="86" y="19"/>
                </a:lnTo>
                <a:lnTo>
                  <a:pt x="83" y="21"/>
                </a:lnTo>
                <a:lnTo>
                  <a:pt x="81" y="22"/>
                </a:lnTo>
                <a:lnTo>
                  <a:pt x="78" y="24"/>
                </a:lnTo>
                <a:lnTo>
                  <a:pt x="76" y="25"/>
                </a:lnTo>
                <a:lnTo>
                  <a:pt x="74" y="27"/>
                </a:lnTo>
                <a:lnTo>
                  <a:pt x="71" y="28"/>
                </a:lnTo>
                <a:lnTo>
                  <a:pt x="69" y="30"/>
                </a:lnTo>
                <a:lnTo>
                  <a:pt x="66" y="31"/>
                </a:lnTo>
                <a:lnTo>
                  <a:pt x="64" y="33"/>
                </a:lnTo>
                <a:lnTo>
                  <a:pt x="62" y="35"/>
                </a:lnTo>
                <a:lnTo>
                  <a:pt x="59" y="36"/>
                </a:lnTo>
                <a:lnTo>
                  <a:pt x="58" y="38"/>
                </a:lnTo>
                <a:lnTo>
                  <a:pt x="55" y="40"/>
                </a:lnTo>
                <a:lnTo>
                  <a:pt x="53" y="42"/>
                </a:lnTo>
                <a:lnTo>
                  <a:pt x="51" y="44"/>
                </a:lnTo>
                <a:lnTo>
                  <a:pt x="49" y="46"/>
                </a:lnTo>
                <a:lnTo>
                  <a:pt x="47" y="48"/>
                </a:lnTo>
                <a:lnTo>
                  <a:pt x="45" y="50"/>
                </a:lnTo>
                <a:lnTo>
                  <a:pt x="43" y="52"/>
                </a:lnTo>
                <a:lnTo>
                  <a:pt x="41" y="54"/>
                </a:lnTo>
                <a:lnTo>
                  <a:pt x="39" y="56"/>
                </a:lnTo>
                <a:lnTo>
                  <a:pt x="37" y="58"/>
                </a:lnTo>
                <a:lnTo>
                  <a:pt x="35" y="60"/>
                </a:lnTo>
                <a:lnTo>
                  <a:pt x="34" y="62"/>
                </a:lnTo>
                <a:lnTo>
                  <a:pt x="32" y="64"/>
                </a:lnTo>
                <a:lnTo>
                  <a:pt x="30" y="67"/>
                </a:lnTo>
                <a:lnTo>
                  <a:pt x="28" y="69"/>
                </a:lnTo>
                <a:lnTo>
                  <a:pt x="27" y="71"/>
                </a:lnTo>
                <a:lnTo>
                  <a:pt x="25" y="74"/>
                </a:lnTo>
                <a:lnTo>
                  <a:pt x="24" y="76"/>
                </a:lnTo>
                <a:lnTo>
                  <a:pt x="22" y="78"/>
                </a:lnTo>
                <a:lnTo>
                  <a:pt x="21" y="81"/>
                </a:lnTo>
                <a:lnTo>
                  <a:pt x="20" y="83"/>
                </a:lnTo>
                <a:lnTo>
                  <a:pt x="18" y="86"/>
                </a:lnTo>
                <a:lnTo>
                  <a:pt x="17" y="88"/>
                </a:lnTo>
                <a:lnTo>
                  <a:pt x="16" y="91"/>
                </a:lnTo>
                <a:lnTo>
                  <a:pt x="14" y="93"/>
                </a:lnTo>
                <a:lnTo>
                  <a:pt x="13" y="95"/>
                </a:lnTo>
                <a:lnTo>
                  <a:pt x="12" y="98"/>
                </a:lnTo>
                <a:lnTo>
                  <a:pt x="11" y="101"/>
                </a:lnTo>
                <a:lnTo>
                  <a:pt x="10" y="103"/>
                </a:lnTo>
                <a:lnTo>
                  <a:pt x="9" y="106"/>
                </a:lnTo>
                <a:lnTo>
                  <a:pt x="8" y="108"/>
                </a:lnTo>
                <a:lnTo>
                  <a:pt x="7" y="111"/>
                </a:lnTo>
                <a:lnTo>
                  <a:pt x="6" y="114"/>
                </a:lnTo>
                <a:lnTo>
                  <a:pt x="6" y="116"/>
                </a:lnTo>
                <a:lnTo>
                  <a:pt x="5" y="119"/>
                </a:lnTo>
                <a:lnTo>
                  <a:pt x="4" y="122"/>
                </a:lnTo>
                <a:lnTo>
                  <a:pt x="4" y="124"/>
                </a:lnTo>
                <a:lnTo>
                  <a:pt x="3" y="127"/>
                </a:lnTo>
                <a:lnTo>
                  <a:pt x="3" y="130"/>
                </a:lnTo>
                <a:lnTo>
                  <a:pt x="2" y="132"/>
                </a:lnTo>
                <a:lnTo>
                  <a:pt x="2" y="135"/>
                </a:lnTo>
                <a:lnTo>
                  <a:pt x="1" y="138"/>
                </a:lnTo>
                <a:lnTo>
                  <a:pt x="1" y="140"/>
                </a:lnTo>
                <a:lnTo>
                  <a:pt x="1" y="143"/>
                </a:lnTo>
                <a:lnTo>
                  <a:pt x="0" y="146"/>
                </a:lnTo>
                <a:lnTo>
                  <a:pt x="0" y="149"/>
                </a:lnTo>
                <a:lnTo>
                  <a:pt x="0" y="151"/>
                </a:lnTo>
                <a:lnTo>
                  <a:pt x="0" y="154"/>
                </a:lnTo>
                <a:lnTo>
                  <a:pt x="0" y="157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545" name="Freeform 17"/>
          <p:cNvSpPr>
            <a:spLocks/>
          </p:cNvSpPr>
          <p:nvPr/>
        </p:nvSpPr>
        <p:spPr bwMode="auto">
          <a:xfrm>
            <a:off x="1408113" y="2332038"/>
            <a:ext cx="530225" cy="123825"/>
          </a:xfrm>
          <a:custGeom>
            <a:avLst/>
            <a:gdLst>
              <a:gd name="T0" fmla="*/ 0 w 334"/>
              <a:gd name="T1" fmla="*/ 0 h 78"/>
              <a:gd name="T2" fmla="*/ 0 w 334"/>
              <a:gd name="T3" fmla="*/ 196572160 h 78"/>
              <a:gd name="T4" fmla="*/ 841732277 w 334"/>
              <a:gd name="T5" fmla="*/ 196572160 h 78"/>
              <a:gd name="T6" fmla="*/ 841732277 w 334"/>
              <a:gd name="T7" fmla="*/ 0 h 78"/>
              <a:gd name="T8" fmla="*/ 0 60000 65536"/>
              <a:gd name="T9" fmla="*/ 0 60000 65536"/>
              <a:gd name="T10" fmla="*/ 0 60000 65536"/>
              <a:gd name="T11" fmla="*/ 0 60000 65536"/>
              <a:gd name="T12" fmla="*/ 0 w 334"/>
              <a:gd name="T13" fmla="*/ 0 h 78"/>
              <a:gd name="T14" fmla="*/ 334 w 334"/>
              <a:gd name="T15" fmla="*/ 78 h 7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34" h="78">
                <a:moveTo>
                  <a:pt x="0" y="0"/>
                </a:moveTo>
                <a:lnTo>
                  <a:pt x="0" y="78"/>
                </a:lnTo>
                <a:lnTo>
                  <a:pt x="334" y="78"/>
                </a:lnTo>
                <a:lnTo>
                  <a:pt x="334" y="0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546" name="Freeform 18"/>
          <p:cNvSpPr>
            <a:spLocks/>
          </p:cNvSpPr>
          <p:nvPr/>
        </p:nvSpPr>
        <p:spPr bwMode="auto">
          <a:xfrm>
            <a:off x="3262313" y="3576638"/>
            <a:ext cx="265112" cy="498475"/>
          </a:xfrm>
          <a:custGeom>
            <a:avLst/>
            <a:gdLst>
              <a:gd name="T0" fmla="*/ 405743548 w 167"/>
              <a:gd name="T1" fmla="*/ 2520950 h 314"/>
              <a:gd name="T2" fmla="*/ 385582344 w 167"/>
              <a:gd name="T3" fmla="*/ 2520950 h 314"/>
              <a:gd name="T4" fmla="*/ 362901782 w 167"/>
              <a:gd name="T5" fmla="*/ 5040312 h 314"/>
              <a:gd name="T6" fmla="*/ 340219633 w 167"/>
              <a:gd name="T7" fmla="*/ 7559675 h 314"/>
              <a:gd name="T8" fmla="*/ 320058429 w 167"/>
              <a:gd name="T9" fmla="*/ 12599986 h 314"/>
              <a:gd name="T10" fmla="*/ 297377867 w 167"/>
              <a:gd name="T11" fmla="*/ 17640299 h 314"/>
              <a:gd name="T12" fmla="*/ 277216663 w 167"/>
              <a:gd name="T13" fmla="*/ 25201559 h 314"/>
              <a:gd name="T14" fmla="*/ 257055458 w 167"/>
              <a:gd name="T15" fmla="*/ 32761237 h 314"/>
              <a:gd name="T16" fmla="*/ 236894253 w 167"/>
              <a:gd name="T17" fmla="*/ 40322497 h 314"/>
              <a:gd name="T18" fmla="*/ 216733049 w 167"/>
              <a:gd name="T19" fmla="*/ 50403118 h 314"/>
              <a:gd name="T20" fmla="*/ 199091151 w 167"/>
              <a:gd name="T21" fmla="*/ 60483751 h 314"/>
              <a:gd name="T22" fmla="*/ 178929947 w 167"/>
              <a:gd name="T23" fmla="*/ 73083734 h 314"/>
              <a:gd name="T24" fmla="*/ 161289686 w 167"/>
              <a:gd name="T25" fmla="*/ 85685304 h 314"/>
              <a:gd name="T26" fmla="*/ 146168783 w 167"/>
              <a:gd name="T27" fmla="*/ 98286874 h 314"/>
              <a:gd name="T28" fmla="*/ 128526935 w 167"/>
              <a:gd name="T29" fmla="*/ 110886882 h 314"/>
              <a:gd name="T30" fmla="*/ 113406032 w 167"/>
              <a:gd name="T31" fmla="*/ 126007813 h 314"/>
              <a:gd name="T32" fmla="*/ 98285104 w 167"/>
              <a:gd name="T33" fmla="*/ 141128745 h 314"/>
              <a:gd name="T34" fmla="*/ 85685144 w 167"/>
              <a:gd name="T35" fmla="*/ 158769038 h 314"/>
              <a:gd name="T36" fmla="*/ 73083598 w 167"/>
              <a:gd name="T37" fmla="*/ 173891557 h 314"/>
              <a:gd name="T38" fmla="*/ 60483639 w 167"/>
              <a:gd name="T39" fmla="*/ 191531850 h 314"/>
              <a:gd name="T40" fmla="*/ 50403024 w 167"/>
              <a:gd name="T41" fmla="*/ 211693142 h 314"/>
              <a:gd name="T42" fmla="*/ 40322422 w 167"/>
              <a:gd name="T43" fmla="*/ 229333435 h 314"/>
              <a:gd name="T44" fmla="*/ 30241819 w 167"/>
              <a:gd name="T45" fmla="*/ 249494677 h 314"/>
              <a:gd name="T46" fmla="*/ 22680568 w 167"/>
              <a:gd name="T47" fmla="*/ 267136558 h 314"/>
              <a:gd name="T48" fmla="*/ 17640266 w 167"/>
              <a:gd name="T49" fmla="*/ 287297800 h 314"/>
              <a:gd name="T50" fmla="*/ 12599962 w 167"/>
              <a:gd name="T51" fmla="*/ 307459042 h 314"/>
              <a:gd name="T52" fmla="*/ 7559661 w 167"/>
              <a:gd name="T53" fmla="*/ 327620284 h 314"/>
              <a:gd name="T54" fmla="*/ 2519358 w 167"/>
              <a:gd name="T55" fmla="*/ 347781527 h 314"/>
              <a:gd name="T56" fmla="*/ 2519358 w 167"/>
              <a:gd name="T57" fmla="*/ 367942769 h 314"/>
              <a:gd name="T58" fmla="*/ 0 w 167"/>
              <a:gd name="T59" fmla="*/ 390624960 h 314"/>
              <a:gd name="T60" fmla="*/ 0 w 167"/>
              <a:gd name="T61" fmla="*/ 410784615 h 314"/>
              <a:gd name="T62" fmla="*/ 2519358 w 167"/>
              <a:gd name="T63" fmla="*/ 430945956 h 314"/>
              <a:gd name="T64" fmla="*/ 5040303 w 167"/>
              <a:gd name="T65" fmla="*/ 451107198 h 314"/>
              <a:gd name="T66" fmla="*/ 7559661 w 167"/>
              <a:gd name="T67" fmla="*/ 471268440 h 314"/>
              <a:gd name="T68" fmla="*/ 12599962 w 167"/>
              <a:gd name="T69" fmla="*/ 491429682 h 314"/>
              <a:gd name="T70" fmla="*/ 20161211 w 167"/>
              <a:gd name="T71" fmla="*/ 511590925 h 314"/>
              <a:gd name="T72" fmla="*/ 25201512 w 167"/>
              <a:gd name="T73" fmla="*/ 531752167 h 314"/>
              <a:gd name="T74" fmla="*/ 32761176 w 167"/>
              <a:gd name="T75" fmla="*/ 549394047 h 314"/>
              <a:gd name="T76" fmla="*/ 42841778 w 167"/>
              <a:gd name="T77" fmla="*/ 569555290 h 314"/>
              <a:gd name="T78" fmla="*/ 52922393 w 167"/>
              <a:gd name="T79" fmla="*/ 587195583 h 314"/>
              <a:gd name="T80" fmla="*/ 65523940 w 167"/>
              <a:gd name="T81" fmla="*/ 604837463 h 314"/>
              <a:gd name="T82" fmla="*/ 75604542 w 167"/>
              <a:gd name="T83" fmla="*/ 622477756 h 314"/>
              <a:gd name="T84" fmla="*/ 90725446 w 167"/>
              <a:gd name="T85" fmla="*/ 640119637 h 314"/>
              <a:gd name="T86" fmla="*/ 103325405 w 167"/>
              <a:gd name="T87" fmla="*/ 655240569 h 314"/>
              <a:gd name="T88" fmla="*/ 118446333 w 167"/>
              <a:gd name="T89" fmla="*/ 670361500 h 314"/>
              <a:gd name="T90" fmla="*/ 133567236 w 167"/>
              <a:gd name="T91" fmla="*/ 685482432 h 314"/>
              <a:gd name="T92" fmla="*/ 151209084 w 167"/>
              <a:gd name="T93" fmla="*/ 700603364 h 314"/>
              <a:gd name="T94" fmla="*/ 168849344 w 167"/>
              <a:gd name="T95" fmla="*/ 710683985 h 314"/>
              <a:gd name="T96" fmla="*/ 186491192 w 167"/>
              <a:gd name="T97" fmla="*/ 723285555 h 314"/>
              <a:gd name="T98" fmla="*/ 204131453 w 167"/>
              <a:gd name="T99" fmla="*/ 735885537 h 314"/>
              <a:gd name="T100" fmla="*/ 224292707 w 167"/>
              <a:gd name="T101" fmla="*/ 745966158 h 314"/>
              <a:gd name="T102" fmla="*/ 244453911 w 167"/>
              <a:gd name="T103" fmla="*/ 753527418 h 314"/>
              <a:gd name="T104" fmla="*/ 264615116 w 167"/>
              <a:gd name="T105" fmla="*/ 763608039 h 314"/>
              <a:gd name="T106" fmla="*/ 284776321 w 167"/>
              <a:gd name="T107" fmla="*/ 771167711 h 314"/>
              <a:gd name="T108" fmla="*/ 304937525 w 167"/>
              <a:gd name="T109" fmla="*/ 776208022 h 314"/>
              <a:gd name="T110" fmla="*/ 327619674 w 167"/>
              <a:gd name="T111" fmla="*/ 781248332 h 314"/>
              <a:gd name="T112" fmla="*/ 347780879 w 167"/>
              <a:gd name="T113" fmla="*/ 786288643 h 314"/>
              <a:gd name="T114" fmla="*/ 370461440 w 167"/>
              <a:gd name="T115" fmla="*/ 788809592 h 314"/>
              <a:gd name="T116" fmla="*/ 390622645 w 167"/>
              <a:gd name="T117" fmla="*/ 791328953 h 314"/>
              <a:gd name="T118" fmla="*/ 413304794 w 167"/>
              <a:gd name="T119" fmla="*/ 791328953 h 31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67"/>
              <a:gd name="T181" fmla="*/ 0 h 314"/>
              <a:gd name="T182" fmla="*/ 167 w 167"/>
              <a:gd name="T183" fmla="*/ 314 h 314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67" h="314">
                <a:moveTo>
                  <a:pt x="167" y="0"/>
                </a:moveTo>
                <a:lnTo>
                  <a:pt x="164" y="0"/>
                </a:lnTo>
                <a:lnTo>
                  <a:pt x="161" y="1"/>
                </a:lnTo>
                <a:lnTo>
                  <a:pt x="158" y="1"/>
                </a:lnTo>
                <a:lnTo>
                  <a:pt x="155" y="1"/>
                </a:lnTo>
                <a:lnTo>
                  <a:pt x="153" y="1"/>
                </a:lnTo>
                <a:lnTo>
                  <a:pt x="150" y="1"/>
                </a:lnTo>
                <a:lnTo>
                  <a:pt x="147" y="1"/>
                </a:lnTo>
                <a:lnTo>
                  <a:pt x="144" y="2"/>
                </a:lnTo>
                <a:lnTo>
                  <a:pt x="141" y="2"/>
                </a:lnTo>
                <a:lnTo>
                  <a:pt x="138" y="3"/>
                </a:lnTo>
                <a:lnTo>
                  <a:pt x="135" y="3"/>
                </a:lnTo>
                <a:lnTo>
                  <a:pt x="133" y="4"/>
                </a:lnTo>
                <a:lnTo>
                  <a:pt x="130" y="4"/>
                </a:lnTo>
                <a:lnTo>
                  <a:pt x="127" y="5"/>
                </a:lnTo>
                <a:lnTo>
                  <a:pt x="124" y="6"/>
                </a:lnTo>
                <a:lnTo>
                  <a:pt x="121" y="6"/>
                </a:lnTo>
                <a:lnTo>
                  <a:pt x="118" y="7"/>
                </a:lnTo>
                <a:lnTo>
                  <a:pt x="115" y="8"/>
                </a:lnTo>
                <a:lnTo>
                  <a:pt x="113" y="9"/>
                </a:lnTo>
                <a:lnTo>
                  <a:pt x="110" y="10"/>
                </a:lnTo>
                <a:lnTo>
                  <a:pt x="107" y="11"/>
                </a:lnTo>
                <a:lnTo>
                  <a:pt x="105" y="12"/>
                </a:lnTo>
                <a:lnTo>
                  <a:pt x="102" y="13"/>
                </a:lnTo>
                <a:lnTo>
                  <a:pt x="99" y="14"/>
                </a:lnTo>
                <a:lnTo>
                  <a:pt x="97" y="15"/>
                </a:lnTo>
                <a:lnTo>
                  <a:pt x="94" y="16"/>
                </a:lnTo>
                <a:lnTo>
                  <a:pt x="91" y="17"/>
                </a:lnTo>
                <a:lnTo>
                  <a:pt x="89" y="19"/>
                </a:lnTo>
                <a:lnTo>
                  <a:pt x="86" y="20"/>
                </a:lnTo>
                <a:lnTo>
                  <a:pt x="84" y="21"/>
                </a:lnTo>
                <a:lnTo>
                  <a:pt x="81" y="23"/>
                </a:lnTo>
                <a:lnTo>
                  <a:pt x="79" y="24"/>
                </a:lnTo>
                <a:lnTo>
                  <a:pt x="76" y="26"/>
                </a:lnTo>
                <a:lnTo>
                  <a:pt x="74" y="27"/>
                </a:lnTo>
                <a:lnTo>
                  <a:pt x="71" y="29"/>
                </a:lnTo>
                <a:lnTo>
                  <a:pt x="69" y="30"/>
                </a:lnTo>
                <a:lnTo>
                  <a:pt x="67" y="32"/>
                </a:lnTo>
                <a:lnTo>
                  <a:pt x="64" y="34"/>
                </a:lnTo>
                <a:lnTo>
                  <a:pt x="62" y="35"/>
                </a:lnTo>
                <a:lnTo>
                  <a:pt x="60" y="37"/>
                </a:lnTo>
                <a:lnTo>
                  <a:pt x="58" y="39"/>
                </a:lnTo>
                <a:lnTo>
                  <a:pt x="55" y="40"/>
                </a:lnTo>
                <a:lnTo>
                  <a:pt x="53" y="42"/>
                </a:lnTo>
                <a:lnTo>
                  <a:pt x="51" y="44"/>
                </a:lnTo>
                <a:lnTo>
                  <a:pt x="49" y="46"/>
                </a:lnTo>
                <a:lnTo>
                  <a:pt x="47" y="48"/>
                </a:lnTo>
                <a:lnTo>
                  <a:pt x="45" y="50"/>
                </a:lnTo>
                <a:lnTo>
                  <a:pt x="43" y="52"/>
                </a:lnTo>
                <a:lnTo>
                  <a:pt x="41" y="54"/>
                </a:lnTo>
                <a:lnTo>
                  <a:pt x="39" y="56"/>
                </a:lnTo>
                <a:lnTo>
                  <a:pt x="37" y="59"/>
                </a:lnTo>
                <a:lnTo>
                  <a:pt x="36" y="60"/>
                </a:lnTo>
                <a:lnTo>
                  <a:pt x="34" y="63"/>
                </a:lnTo>
                <a:lnTo>
                  <a:pt x="32" y="65"/>
                </a:lnTo>
                <a:lnTo>
                  <a:pt x="30" y="67"/>
                </a:lnTo>
                <a:lnTo>
                  <a:pt x="29" y="69"/>
                </a:lnTo>
                <a:lnTo>
                  <a:pt x="27" y="72"/>
                </a:lnTo>
                <a:lnTo>
                  <a:pt x="26" y="74"/>
                </a:lnTo>
                <a:lnTo>
                  <a:pt x="24" y="76"/>
                </a:lnTo>
                <a:lnTo>
                  <a:pt x="23" y="79"/>
                </a:lnTo>
                <a:lnTo>
                  <a:pt x="21" y="81"/>
                </a:lnTo>
                <a:lnTo>
                  <a:pt x="20" y="84"/>
                </a:lnTo>
                <a:lnTo>
                  <a:pt x="18" y="86"/>
                </a:lnTo>
                <a:lnTo>
                  <a:pt x="17" y="88"/>
                </a:lnTo>
                <a:lnTo>
                  <a:pt x="16" y="91"/>
                </a:lnTo>
                <a:lnTo>
                  <a:pt x="15" y="93"/>
                </a:lnTo>
                <a:lnTo>
                  <a:pt x="13" y="96"/>
                </a:lnTo>
                <a:lnTo>
                  <a:pt x="12" y="99"/>
                </a:lnTo>
                <a:lnTo>
                  <a:pt x="12" y="101"/>
                </a:lnTo>
                <a:lnTo>
                  <a:pt x="10" y="104"/>
                </a:lnTo>
                <a:lnTo>
                  <a:pt x="9" y="106"/>
                </a:lnTo>
                <a:lnTo>
                  <a:pt x="9" y="109"/>
                </a:lnTo>
                <a:lnTo>
                  <a:pt x="8" y="111"/>
                </a:lnTo>
                <a:lnTo>
                  <a:pt x="7" y="114"/>
                </a:lnTo>
                <a:lnTo>
                  <a:pt x="6" y="117"/>
                </a:lnTo>
                <a:lnTo>
                  <a:pt x="5" y="119"/>
                </a:lnTo>
                <a:lnTo>
                  <a:pt x="5" y="122"/>
                </a:lnTo>
                <a:lnTo>
                  <a:pt x="4" y="125"/>
                </a:lnTo>
                <a:lnTo>
                  <a:pt x="3" y="127"/>
                </a:lnTo>
                <a:lnTo>
                  <a:pt x="3" y="130"/>
                </a:lnTo>
                <a:lnTo>
                  <a:pt x="2" y="133"/>
                </a:lnTo>
                <a:lnTo>
                  <a:pt x="2" y="135"/>
                </a:lnTo>
                <a:lnTo>
                  <a:pt x="1" y="138"/>
                </a:lnTo>
                <a:lnTo>
                  <a:pt x="1" y="141"/>
                </a:lnTo>
                <a:lnTo>
                  <a:pt x="1" y="143"/>
                </a:lnTo>
                <a:lnTo>
                  <a:pt x="1" y="146"/>
                </a:lnTo>
                <a:lnTo>
                  <a:pt x="0" y="149"/>
                </a:lnTo>
                <a:lnTo>
                  <a:pt x="0" y="152"/>
                </a:lnTo>
                <a:lnTo>
                  <a:pt x="0" y="155"/>
                </a:lnTo>
                <a:lnTo>
                  <a:pt x="0" y="157"/>
                </a:lnTo>
                <a:lnTo>
                  <a:pt x="0" y="160"/>
                </a:lnTo>
                <a:lnTo>
                  <a:pt x="0" y="163"/>
                </a:lnTo>
                <a:lnTo>
                  <a:pt x="0" y="165"/>
                </a:lnTo>
                <a:lnTo>
                  <a:pt x="1" y="168"/>
                </a:lnTo>
                <a:lnTo>
                  <a:pt x="1" y="171"/>
                </a:lnTo>
                <a:lnTo>
                  <a:pt x="1" y="174"/>
                </a:lnTo>
                <a:lnTo>
                  <a:pt x="1" y="176"/>
                </a:lnTo>
                <a:lnTo>
                  <a:pt x="2" y="179"/>
                </a:lnTo>
                <a:lnTo>
                  <a:pt x="2" y="182"/>
                </a:lnTo>
                <a:lnTo>
                  <a:pt x="3" y="184"/>
                </a:lnTo>
                <a:lnTo>
                  <a:pt x="3" y="187"/>
                </a:lnTo>
                <a:lnTo>
                  <a:pt x="4" y="190"/>
                </a:lnTo>
                <a:lnTo>
                  <a:pt x="5" y="193"/>
                </a:lnTo>
                <a:lnTo>
                  <a:pt x="5" y="195"/>
                </a:lnTo>
                <a:lnTo>
                  <a:pt x="6" y="198"/>
                </a:lnTo>
                <a:lnTo>
                  <a:pt x="7" y="200"/>
                </a:lnTo>
                <a:lnTo>
                  <a:pt x="8" y="203"/>
                </a:lnTo>
                <a:lnTo>
                  <a:pt x="9" y="206"/>
                </a:lnTo>
                <a:lnTo>
                  <a:pt x="9" y="208"/>
                </a:lnTo>
                <a:lnTo>
                  <a:pt x="10" y="211"/>
                </a:lnTo>
                <a:lnTo>
                  <a:pt x="12" y="214"/>
                </a:lnTo>
                <a:lnTo>
                  <a:pt x="12" y="216"/>
                </a:lnTo>
                <a:lnTo>
                  <a:pt x="13" y="218"/>
                </a:lnTo>
                <a:lnTo>
                  <a:pt x="15" y="221"/>
                </a:lnTo>
                <a:lnTo>
                  <a:pt x="16" y="223"/>
                </a:lnTo>
                <a:lnTo>
                  <a:pt x="17" y="226"/>
                </a:lnTo>
                <a:lnTo>
                  <a:pt x="18" y="228"/>
                </a:lnTo>
                <a:lnTo>
                  <a:pt x="20" y="231"/>
                </a:lnTo>
                <a:lnTo>
                  <a:pt x="21" y="233"/>
                </a:lnTo>
                <a:lnTo>
                  <a:pt x="23" y="236"/>
                </a:lnTo>
                <a:lnTo>
                  <a:pt x="24" y="238"/>
                </a:lnTo>
                <a:lnTo>
                  <a:pt x="26" y="240"/>
                </a:lnTo>
                <a:lnTo>
                  <a:pt x="27" y="243"/>
                </a:lnTo>
                <a:lnTo>
                  <a:pt x="29" y="245"/>
                </a:lnTo>
                <a:lnTo>
                  <a:pt x="30" y="247"/>
                </a:lnTo>
                <a:lnTo>
                  <a:pt x="32" y="250"/>
                </a:lnTo>
                <a:lnTo>
                  <a:pt x="34" y="252"/>
                </a:lnTo>
                <a:lnTo>
                  <a:pt x="36" y="254"/>
                </a:lnTo>
                <a:lnTo>
                  <a:pt x="37" y="256"/>
                </a:lnTo>
                <a:lnTo>
                  <a:pt x="39" y="258"/>
                </a:lnTo>
                <a:lnTo>
                  <a:pt x="41" y="260"/>
                </a:lnTo>
                <a:lnTo>
                  <a:pt x="43" y="262"/>
                </a:lnTo>
                <a:lnTo>
                  <a:pt x="45" y="264"/>
                </a:lnTo>
                <a:lnTo>
                  <a:pt x="47" y="266"/>
                </a:lnTo>
                <a:lnTo>
                  <a:pt x="49" y="268"/>
                </a:lnTo>
                <a:lnTo>
                  <a:pt x="51" y="270"/>
                </a:lnTo>
                <a:lnTo>
                  <a:pt x="53" y="272"/>
                </a:lnTo>
                <a:lnTo>
                  <a:pt x="55" y="274"/>
                </a:lnTo>
                <a:lnTo>
                  <a:pt x="58" y="276"/>
                </a:lnTo>
                <a:lnTo>
                  <a:pt x="60" y="278"/>
                </a:lnTo>
                <a:lnTo>
                  <a:pt x="62" y="279"/>
                </a:lnTo>
                <a:lnTo>
                  <a:pt x="64" y="281"/>
                </a:lnTo>
                <a:lnTo>
                  <a:pt x="67" y="282"/>
                </a:lnTo>
                <a:lnTo>
                  <a:pt x="69" y="284"/>
                </a:lnTo>
                <a:lnTo>
                  <a:pt x="71" y="286"/>
                </a:lnTo>
                <a:lnTo>
                  <a:pt x="74" y="287"/>
                </a:lnTo>
                <a:lnTo>
                  <a:pt x="76" y="289"/>
                </a:lnTo>
                <a:lnTo>
                  <a:pt x="79" y="290"/>
                </a:lnTo>
                <a:lnTo>
                  <a:pt x="81" y="292"/>
                </a:lnTo>
                <a:lnTo>
                  <a:pt x="84" y="293"/>
                </a:lnTo>
                <a:lnTo>
                  <a:pt x="86" y="294"/>
                </a:lnTo>
                <a:lnTo>
                  <a:pt x="89" y="296"/>
                </a:lnTo>
                <a:lnTo>
                  <a:pt x="91" y="297"/>
                </a:lnTo>
                <a:lnTo>
                  <a:pt x="94" y="298"/>
                </a:lnTo>
                <a:lnTo>
                  <a:pt x="97" y="299"/>
                </a:lnTo>
                <a:lnTo>
                  <a:pt x="99" y="301"/>
                </a:lnTo>
                <a:lnTo>
                  <a:pt x="102" y="302"/>
                </a:lnTo>
                <a:lnTo>
                  <a:pt x="105" y="303"/>
                </a:lnTo>
                <a:lnTo>
                  <a:pt x="107" y="304"/>
                </a:lnTo>
                <a:lnTo>
                  <a:pt x="110" y="305"/>
                </a:lnTo>
                <a:lnTo>
                  <a:pt x="113" y="306"/>
                </a:lnTo>
                <a:lnTo>
                  <a:pt x="115" y="306"/>
                </a:lnTo>
                <a:lnTo>
                  <a:pt x="118" y="307"/>
                </a:lnTo>
                <a:lnTo>
                  <a:pt x="121" y="308"/>
                </a:lnTo>
                <a:lnTo>
                  <a:pt x="124" y="309"/>
                </a:lnTo>
                <a:lnTo>
                  <a:pt x="127" y="309"/>
                </a:lnTo>
                <a:lnTo>
                  <a:pt x="130" y="310"/>
                </a:lnTo>
                <a:lnTo>
                  <a:pt x="133" y="311"/>
                </a:lnTo>
                <a:lnTo>
                  <a:pt x="135" y="311"/>
                </a:lnTo>
                <a:lnTo>
                  <a:pt x="138" y="312"/>
                </a:lnTo>
                <a:lnTo>
                  <a:pt x="141" y="312"/>
                </a:lnTo>
                <a:lnTo>
                  <a:pt x="144" y="313"/>
                </a:lnTo>
                <a:lnTo>
                  <a:pt x="147" y="313"/>
                </a:lnTo>
                <a:lnTo>
                  <a:pt x="150" y="313"/>
                </a:lnTo>
                <a:lnTo>
                  <a:pt x="153" y="313"/>
                </a:lnTo>
                <a:lnTo>
                  <a:pt x="155" y="314"/>
                </a:lnTo>
                <a:lnTo>
                  <a:pt x="158" y="314"/>
                </a:lnTo>
                <a:lnTo>
                  <a:pt x="161" y="314"/>
                </a:lnTo>
                <a:lnTo>
                  <a:pt x="164" y="314"/>
                </a:lnTo>
                <a:lnTo>
                  <a:pt x="167" y="314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547" name="Freeform 19"/>
          <p:cNvSpPr>
            <a:spLocks/>
          </p:cNvSpPr>
          <p:nvPr/>
        </p:nvSpPr>
        <p:spPr bwMode="auto">
          <a:xfrm>
            <a:off x="3527425" y="3576638"/>
            <a:ext cx="133350" cy="498475"/>
          </a:xfrm>
          <a:custGeom>
            <a:avLst/>
            <a:gdLst>
              <a:gd name="T0" fmla="*/ 0 w 84"/>
              <a:gd name="T1" fmla="*/ 0 h 314"/>
              <a:gd name="T2" fmla="*/ 211693147 w 84"/>
              <a:gd name="T3" fmla="*/ 0 h 314"/>
              <a:gd name="T4" fmla="*/ 211693147 w 84"/>
              <a:gd name="T5" fmla="*/ 791328953 h 314"/>
              <a:gd name="T6" fmla="*/ 0 w 84"/>
              <a:gd name="T7" fmla="*/ 791328953 h 314"/>
              <a:gd name="T8" fmla="*/ 0 60000 65536"/>
              <a:gd name="T9" fmla="*/ 0 60000 65536"/>
              <a:gd name="T10" fmla="*/ 0 60000 65536"/>
              <a:gd name="T11" fmla="*/ 0 60000 65536"/>
              <a:gd name="T12" fmla="*/ 0 w 84"/>
              <a:gd name="T13" fmla="*/ 0 h 314"/>
              <a:gd name="T14" fmla="*/ 84 w 84"/>
              <a:gd name="T15" fmla="*/ 314 h 31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4" h="314">
                <a:moveTo>
                  <a:pt x="0" y="0"/>
                </a:moveTo>
                <a:lnTo>
                  <a:pt x="84" y="0"/>
                </a:lnTo>
                <a:lnTo>
                  <a:pt x="84" y="314"/>
                </a:lnTo>
                <a:lnTo>
                  <a:pt x="0" y="314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548" name="Rectangle 20"/>
          <p:cNvSpPr>
            <a:spLocks noChangeArrowheads="1"/>
          </p:cNvSpPr>
          <p:nvPr/>
        </p:nvSpPr>
        <p:spPr bwMode="auto">
          <a:xfrm>
            <a:off x="2743200" y="3694113"/>
            <a:ext cx="257175" cy="37306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2100">
                <a:solidFill>
                  <a:srgbClr val="000000"/>
                </a:solidFill>
                <a:latin typeface="Times New Roman" pitchFamily="18" charset="0"/>
              </a:rPr>
              <a:t>S</a:t>
            </a:r>
            <a:endParaRPr lang="en-US"/>
          </a:p>
        </p:txBody>
      </p:sp>
      <p:sp>
        <p:nvSpPr>
          <p:cNvPr id="22549" name="Rectangle 21"/>
          <p:cNvSpPr>
            <a:spLocks noChangeArrowheads="1"/>
          </p:cNvSpPr>
          <p:nvPr/>
        </p:nvSpPr>
        <p:spPr bwMode="auto">
          <a:xfrm>
            <a:off x="2908300" y="3670300"/>
            <a:ext cx="195263" cy="2794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600">
                <a:solidFill>
                  <a:srgbClr val="000000"/>
                </a:solidFill>
                <a:latin typeface="Times New Roman" pitchFamily="18" charset="0"/>
              </a:rPr>
              <a:t>+</a:t>
            </a:r>
            <a:endParaRPr lang="en-US"/>
          </a:p>
        </p:txBody>
      </p:sp>
      <p:sp>
        <p:nvSpPr>
          <p:cNvPr id="22550" name="Rectangle 22"/>
          <p:cNvSpPr>
            <a:spLocks noChangeArrowheads="1"/>
          </p:cNvSpPr>
          <p:nvPr/>
        </p:nvSpPr>
        <p:spPr bwMode="auto">
          <a:xfrm>
            <a:off x="2705100" y="2954338"/>
            <a:ext cx="303213" cy="37306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2100">
                <a:solidFill>
                  <a:srgbClr val="000000"/>
                </a:solidFill>
                <a:latin typeface="Times New Roman" pitchFamily="18" charset="0"/>
              </a:rPr>
              <a:t>V</a:t>
            </a:r>
            <a:endParaRPr lang="en-US"/>
          </a:p>
        </p:txBody>
      </p:sp>
      <p:sp>
        <p:nvSpPr>
          <p:cNvPr id="22551" name="Rectangle 23"/>
          <p:cNvSpPr>
            <a:spLocks noChangeArrowheads="1"/>
          </p:cNvSpPr>
          <p:nvPr/>
        </p:nvSpPr>
        <p:spPr bwMode="auto">
          <a:xfrm>
            <a:off x="2921000" y="2930525"/>
            <a:ext cx="195263" cy="2794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600">
                <a:solidFill>
                  <a:srgbClr val="000000"/>
                </a:solidFill>
                <a:latin typeface="Times New Roman" pitchFamily="18" charset="0"/>
              </a:rPr>
              <a:t>+</a:t>
            </a:r>
            <a:endParaRPr lang="en-US"/>
          </a:p>
        </p:txBody>
      </p:sp>
      <p:sp>
        <p:nvSpPr>
          <p:cNvPr id="22552" name="Freeform 24"/>
          <p:cNvSpPr>
            <a:spLocks/>
          </p:cNvSpPr>
          <p:nvPr/>
        </p:nvSpPr>
        <p:spPr bwMode="auto">
          <a:xfrm>
            <a:off x="1143000" y="2705100"/>
            <a:ext cx="265113" cy="498475"/>
          </a:xfrm>
          <a:custGeom>
            <a:avLst/>
            <a:gdLst>
              <a:gd name="T0" fmla="*/ 15120967 w 167"/>
              <a:gd name="T1" fmla="*/ 791328953 h 314"/>
              <a:gd name="T2" fmla="*/ 37803207 w 167"/>
              <a:gd name="T3" fmla="*/ 788809592 h 314"/>
              <a:gd name="T4" fmla="*/ 57964500 w 167"/>
              <a:gd name="T5" fmla="*/ 786288643 h 314"/>
              <a:gd name="T6" fmla="*/ 80645147 w 167"/>
              <a:gd name="T7" fmla="*/ 783769281 h 314"/>
              <a:gd name="T8" fmla="*/ 100806428 w 167"/>
              <a:gd name="T9" fmla="*/ 778728971 h 314"/>
              <a:gd name="T10" fmla="*/ 123488687 w 167"/>
              <a:gd name="T11" fmla="*/ 773688660 h 314"/>
              <a:gd name="T12" fmla="*/ 143649968 w 167"/>
              <a:gd name="T13" fmla="*/ 766127401 h 314"/>
              <a:gd name="T14" fmla="*/ 163811249 w 167"/>
              <a:gd name="T15" fmla="*/ 758567729 h 314"/>
              <a:gd name="T16" fmla="*/ 183972529 w 167"/>
              <a:gd name="T17" fmla="*/ 751006469 h 314"/>
              <a:gd name="T18" fmla="*/ 204133810 w 167"/>
              <a:gd name="T19" fmla="*/ 740925848 h 314"/>
              <a:gd name="T20" fmla="*/ 221774186 w 167"/>
              <a:gd name="T21" fmla="*/ 730845227 h 314"/>
              <a:gd name="T22" fmla="*/ 241935467 w 167"/>
              <a:gd name="T23" fmla="*/ 718245244 h 314"/>
              <a:gd name="T24" fmla="*/ 259577381 w 167"/>
              <a:gd name="T25" fmla="*/ 708164623 h 314"/>
              <a:gd name="T26" fmla="*/ 274698342 w 167"/>
              <a:gd name="T27" fmla="*/ 695563053 h 314"/>
              <a:gd name="T28" fmla="*/ 292338669 w 167"/>
              <a:gd name="T29" fmla="*/ 680442121 h 314"/>
              <a:gd name="T30" fmla="*/ 307459629 w 167"/>
              <a:gd name="T31" fmla="*/ 665321190 h 314"/>
              <a:gd name="T32" fmla="*/ 322580590 w 167"/>
              <a:gd name="T33" fmla="*/ 650200258 h 314"/>
              <a:gd name="T34" fmla="*/ 335182184 w 167"/>
              <a:gd name="T35" fmla="*/ 635079327 h 314"/>
              <a:gd name="T36" fmla="*/ 347782191 w 167"/>
              <a:gd name="T37" fmla="*/ 617437446 h 314"/>
              <a:gd name="T38" fmla="*/ 360383785 w 167"/>
              <a:gd name="T39" fmla="*/ 599797153 h 314"/>
              <a:gd name="T40" fmla="*/ 370464425 w 167"/>
              <a:gd name="T41" fmla="*/ 582155272 h 314"/>
              <a:gd name="T42" fmla="*/ 380545065 w 167"/>
              <a:gd name="T43" fmla="*/ 561994030 h 314"/>
              <a:gd name="T44" fmla="*/ 390625706 w 167"/>
              <a:gd name="T45" fmla="*/ 544353737 h 314"/>
              <a:gd name="T46" fmla="*/ 398185392 w 167"/>
              <a:gd name="T47" fmla="*/ 524192495 h 314"/>
              <a:gd name="T48" fmla="*/ 403225712 w 167"/>
              <a:gd name="T49" fmla="*/ 504031252 h 314"/>
              <a:gd name="T50" fmla="*/ 410786986 w 167"/>
              <a:gd name="T51" fmla="*/ 483870010 h 314"/>
              <a:gd name="T52" fmla="*/ 413306353 w 167"/>
              <a:gd name="T53" fmla="*/ 463708768 h 314"/>
              <a:gd name="T54" fmla="*/ 418346772 w 167"/>
              <a:gd name="T55" fmla="*/ 443547526 h 314"/>
              <a:gd name="T56" fmla="*/ 420867726 w 167"/>
              <a:gd name="T57" fmla="*/ 423386284 h 314"/>
              <a:gd name="T58" fmla="*/ 420867726 w 167"/>
              <a:gd name="T59" fmla="*/ 403224942 h 314"/>
              <a:gd name="T60" fmla="*/ 420867726 w 167"/>
              <a:gd name="T61" fmla="*/ 383063700 h 314"/>
              <a:gd name="T62" fmla="*/ 418346772 w 167"/>
              <a:gd name="T63" fmla="*/ 360383097 h 314"/>
              <a:gd name="T64" fmla="*/ 415827306 w 167"/>
              <a:gd name="T65" fmla="*/ 340221854 h 314"/>
              <a:gd name="T66" fmla="*/ 413306353 w 167"/>
              <a:gd name="T67" fmla="*/ 320059025 h 314"/>
              <a:gd name="T68" fmla="*/ 408266032 w 167"/>
              <a:gd name="T69" fmla="*/ 299897783 h 314"/>
              <a:gd name="T70" fmla="*/ 403225712 w 167"/>
              <a:gd name="T71" fmla="*/ 279736540 h 314"/>
              <a:gd name="T72" fmla="*/ 395666026 w 167"/>
              <a:gd name="T73" fmla="*/ 259575298 h 314"/>
              <a:gd name="T74" fmla="*/ 388104752 w 167"/>
              <a:gd name="T75" fmla="*/ 241935005 h 314"/>
              <a:gd name="T76" fmla="*/ 378024112 w 167"/>
              <a:gd name="T77" fmla="*/ 221773763 h 314"/>
              <a:gd name="T78" fmla="*/ 367943471 w 167"/>
              <a:gd name="T79" fmla="*/ 204131833 h 314"/>
              <a:gd name="T80" fmla="*/ 355343465 w 167"/>
              <a:gd name="T81" fmla="*/ 186491540 h 314"/>
              <a:gd name="T82" fmla="*/ 345262824 w 167"/>
              <a:gd name="T83" fmla="*/ 168851246 h 314"/>
              <a:gd name="T84" fmla="*/ 332661230 w 167"/>
              <a:gd name="T85" fmla="*/ 151209366 h 314"/>
              <a:gd name="T86" fmla="*/ 317540270 w 167"/>
              <a:gd name="T87" fmla="*/ 136088434 h 314"/>
              <a:gd name="T88" fmla="*/ 302419309 w 167"/>
              <a:gd name="T89" fmla="*/ 120967503 h 314"/>
              <a:gd name="T90" fmla="*/ 287298349 w 167"/>
              <a:gd name="T91" fmla="*/ 105846571 h 314"/>
              <a:gd name="T92" fmla="*/ 269658022 w 167"/>
              <a:gd name="T93" fmla="*/ 93246564 h 314"/>
              <a:gd name="T94" fmla="*/ 254537061 w 167"/>
              <a:gd name="T95" fmla="*/ 80644993 h 314"/>
              <a:gd name="T96" fmla="*/ 234375781 w 167"/>
              <a:gd name="T97" fmla="*/ 68043423 h 314"/>
              <a:gd name="T98" fmla="*/ 216733866 w 167"/>
              <a:gd name="T99" fmla="*/ 57962802 h 314"/>
              <a:gd name="T100" fmla="*/ 196572536 w 167"/>
              <a:gd name="T101" fmla="*/ 47883756 h 314"/>
              <a:gd name="T102" fmla="*/ 176411255 w 167"/>
              <a:gd name="T103" fmla="*/ 37801548 h 314"/>
              <a:gd name="T104" fmla="*/ 158770929 w 167"/>
              <a:gd name="T105" fmla="*/ 27720927 h 314"/>
              <a:gd name="T106" fmla="*/ 136088694 w 167"/>
              <a:gd name="T107" fmla="*/ 22682197 h 314"/>
              <a:gd name="T108" fmla="*/ 115927413 w 167"/>
              <a:gd name="T109" fmla="*/ 15120938 h 314"/>
              <a:gd name="T110" fmla="*/ 93246742 w 167"/>
              <a:gd name="T111" fmla="*/ 10080624 h 314"/>
              <a:gd name="T112" fmla="*/ 73085461 w 167"/>
              <a:gd name="T113" fmla="*/ 7559675 h 314"/>
              <a:gd name="T114" fmla="*/ 50403214 w 167"/>
              <a:gd name="T115" fmla="*/ 2520950 h 314"/>
              <a:gd name="T116" fmla="*/ 30241933 w 167"/>
              <a:gd name="T117" fmla="*/ 0 h 314"/>
              <a:gd name="T118" fmla="*/ 7561277 w 167"/>
              <a:gd name="T119" fmla="*/ 0 h 31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67"/>
              <a:gd name="T181" fmla="*/ 0 h 314"/>
              <a:gd name="T182" fmla="*/ 167 w 167"/>
              <a:gd name="T183" fmla="*/ 314 h 314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67" h="314">
                <a:moveTo>
                  <a:pt x="0" y="314"/>
                </a:moveTo>
                <a:lnTo>
                  <a:pt x="3" y="314"/>
                </a:lnTo>
                <a:lnTo>
                  <a:pt x="6" y="314"/>
                </a:lnTo>
                <a:lnTo>
                  <a:pt x="9" y="314"/>
                </a:lnTo>
                <a:lnTo>
                  <a:pt x="12" y="314"/>
                </a:lnTo>
                <a:lnTo>
                  <a:pt x="15" y="313"/>
                </a:lnTo>
                <a:lnTo>
                  <a:pt x="18" y="313"/>
                </a:lnTo>
                <a:lnTo>
                  <a:pt x="20" y="313"/>
                </a:lnTo>
                <a:lnTo>
                  <a:pt x="23" y="312"/>
                </a:lnTo>
                <a:lnTo>
                  <a:pt x="26" y="312"/>
                </a:lnTo>
                <a:lnTo>
                  <a:pt x="29" y="312"/>
                </a:lnTo>
                <a:lnTo>
                  <a:pt x="32" y="311"/>
                </a:lnTo>
                <a:lnTo>
                  <a:pt x="35" y="311"/>
                </a:lnTo>
                <a:lnTo>
                  <a:pt x="37" y="310"/>
                </a:lnTo>
                <a:lnTo>
                  <a:pt x="40" y="309"/>
                </a:lnTo>
                <a:lnTo>
                  <a:pt x="43" y="308"/>
                </a:lnTo>
                <a:lnTo>
                  <a:pt x="46" y="308"/>
                </a:lnTo>
                <a:lnTo>
                  <a:pt x="49" y="307"/>
                </a:lnTo>
                <a:lnTo>
                  <a:pt x="52" y="306"/>
                </a:lnTo>
                <a:lnTo>
                  <a:pt x="54" y="305"/>
                </a:lnTo>
                <a:lnTo>
                  <a:pt x="57" y="304"/>
                </a:lnTo>
                <a:lnTo>
                  <a:pt x="60" y="304"/>
                </a:lnTo>
                <a:lnTo>
                  <a:pt x="63" y="303"/>
                </a:lnTo>
                <a:lnTo>
                  <a:pt x="65" y="301"/>
                </a:lnTo>
                <a:lnTo>
                  <a:pt x="68" y="300"/>
                </a:lnTo>
                <a:lnTo>
                  <a:pt x="70" y="299"/>
                </a:lnTo>
                <a:lnTo>
                  <a:pt x="73" y="298"/>
                </a:lnTo>
                <a:lnTo>
                  <a:pt x="76" y="297"/>
                </a:lnTo>
                <a:lnTo>
                  <a:pt x="78" y="296"/>
                </a:lnTo>
                <a:lnTo>
                  <a:pt x="81" y="294"/>
                </a:lnTo>
                <a:lnTo>
                  <a:pt x="84" y="293"/>
                </a:lnTo>
                <a:lnTo>
                  <a:pt x="86" y="292"/>
                </a:lnTo>
                <a:lnTo>
                  <a:pt x="88" y="290"/>
                </a:lnTo>
                <a:lnTo>
                  <a:pt x="91" y="288"/>
                </a:lnTo>
                <a:lnTo>
                  <a:pt x="93" y="287"/>
                </a:lnTo>
                <a:lnTo>
                  <a:pt x="96" y="285"/>
                </a:lnTo>
                <a:lnTo>
                  <a:pt x="98" y="284"/>
                </a:lnTo>
                <a:lnTo>
                  <a:pt x="101" y="282"/>
                </a:lnTo>
                <a:lnTo>
                  <a:pt x="103" y="281"/>
                </a:lnTo>
                <a:lnTo>
                  <a:pt x="105" y="279"/>
                </a:lnTo>
                <a:lnTo>
                  <a:pt x="107" y="277"/>
                </a:lnTo>
                <a:lnTo>
                  <a:pt x="109" y="276"/>
                </a:lnTo>
                <a:lnTo>
                  <a:pt x="112" y="274"/>
                </a:lnTo>
                <a:lnTo>
                  <a:pt x="114" y="272"/>
                </a:lnTo>
                <a:lnTo>
                  <a:pt x="116" y="270"/>
                </a:lnTo>
                <a:lnTo>
                  <a:pt x="118" y="268"/>
                </a:lnTo>
                <a:lnTo>
                  <a:pt x="120" y="266"/>
                </a:lnTo>
                <a:lnTo>
                  <a:pt x="122" y="264"/>
                </a:lnTo>
                <a:lnTo>
                  <a:pt x="124" y="262"/>
                </a:lnTo>
                <a:lnTo>
                  <a:pt x="126" y="260"/>
                </a:lnTo>
                <a:lnTo>
                  <a:pt x="128" y="258"/>
                </a:lnTo>
                <a:lnTo>
                  <a:pt x="130" y="256"/>
                </a:lnTo>
                <a:lnTo>
                  <a:pt x="132" y="254"/>
                </a:lnTo>
                <a:lnTo>
                  <a:pt x="133" y="252"/>
                </a:lnTo>
                <a:lnTo>
                  <a:pt x="135" y="249"/>
                </a:lnTo>
                <a:lnTo>
                  <a:pt x="137" y="247"/>
                </a:lnTo>
                <a:lnTo>
                  <a:pt x="138" y="245"/>
                </a:lnTo>
                <a:lnTo>
                  <a:pt x="140" y="242"/>
                </a:lnTo>
                <a:lnTo>
                  <a:pt x="141" y="240"/>
                </a:lnTo>
                <a:lnTo>
                  <a:pt x="143" y="238"/>
                </a:lnTo>
                <a:lnTo>
                  <a:pt x="145" y="236"/>
                </a:lnTo>
                <a:lnTo>
                  <a:pt x="146" y="233"/>
                </a:lnTo>
                <a:lnTo>
                  <a:pt x="147" y="231"/>
                </a:lnTo>
                <a:lnTo>
                  <a:pt x="149" y="228"/>
                </a:lnTo>
                <a:lnTo>
                  <a:pt x="150" y="226"/>
                </a:lnTo>
                <a:lnTo>
                  <a:pt x="151" y="223"/>
                </a:lnTo>
                <a:lnTo>
                  <a:pt x="153" y="221"/>
                </a:lnTo>
                <a:lnTo>
                  <a:pt x="154" y="218"/>
                </a:lnTo>
                <a:lnTo>
                  <a:pt x="155" y="216"/>
                </a:lnTo>
                <a:lnTo>
                  <a:pt x="156" y="213"/>
                </a:lnTo>
                <a:lnTo>
                  <a:pt x="157" y="211"/>
                </a:lnTo>
                <a:lnTo>
                  <a:pt x="158" y="208"/>
                </a:lnTo>
                <a:lnTo>
                  <a:pt x="159" y="205"/>
                </a:lnTo>
                <a:lnTo>
                  <a:pt x="160" y="203"/>
                </a:lnTo>
                <a:lnTo>
                  <a:pt x="160" y="200"/>
                </a:lnTo>
                <a:lnTo>
                  <a:pt x="161" y="197"/>
                </a:lnTo>
                <a:lnTo>
                  <a:pt x="162" y="195"/>
                </a:lnTo>
                <a:lnTo>
                  <a:pt x="163" y="192"/>
                </a:lnTo>
                <a:lnTo>
                  <a:pt x="163" y="190"/>
                </a:lnTo>
                <a:lnTo>
                  <a:pt x="164" y="187"/>
                </a:lnTo>
                <a:lnTo>
                  <a:pt x="164" y="184"/>
                </a:lnTo>
                <a:lnTo>
                  <a:pt x="165" y="182"/>
                </a:lnTo>
                <a:lnTo>
                  <a:pt x="165" y="179"/>
                </a:lnTo>
                <a:lnTo>
                  <a:pt x="166" y="176"/>
                </a:lnTo>
                <a:lnTo>
                  <a:pt x="166" y="174"/>
                </a:lnTo>
                <a:lnTo>
                  <a:pt x="166" y="171"/>
                </a:lnTo>
                <a:lnTo>
                  <a:pt x="167" y="168"/>
                </a:lnTo>
                <a:lnTo>
                  <a:pt x="167" y="165"/>
                </a:lnTo>
                <a:lnTo>
                  <a:pt x="167" y="162"/>
                </a:lnTo>
                <a:lnTo>
                  <a:pt x="167" y="160"/>
                </a:lnTo>
                <a:lnTo>
                  <a:pt x="167" y="157"/>
                </a:lnTo>
                <a:lnTo>
                  <a:pt x="167" y="154"/>
                </a:lnTo>
                <a:lnTo>
                  <a:pt x="167" y="152"/>
                </a:lnTo>
                <a:lnTo>
                  <a:pt x="167" y="149"/>
                </a:lnTo>
                <a:lnTo>
                  <a:pt x="167" y="146"/>
                </a:lnTo>
                <a:lnTo>
                  <a:pt x="166" y="143"/>
                </a:lnTo>
                <a:lnTo>
                  <a:pt x="166" y="141"/>
                </a:lnTo>
                <a:lnTo>
                  <a:pt x="166" y="138"/>
                </a:lnTo>
                <a:lnTo>
                  <a:pt x="165" y="135"/>
                </a:lnTo>
                <a:lnTo>
                  <a:pt x="165" y="133"/>
                </a:lnTo>
                <a:lnTo>
                  <a:pt x="164" y="130"/>
                </a:lnTo>
                <a:lnTo>
                  <a:pt x="164" y="127"/>
                </a:lnTo>
                <a:lnTo>
                  <a:pt x="163" y="124"/>
                </a:lnTo>
                <a:lnTo>
                  <a:pt x="163" y="122"/>
                </a:lnTo>
                <a:lnTo>
                  <a:pt x="162" y="119"/>
                </a:lnTo>
                <a:lnTo>
                  <a:pt x="161" y="116"/>
                </a:lnTo>
                <a:lnTo>
                  <a:pt x="160" y="114"/>
                </a:lnTo>
                <a:lnTo>
                  <a:pt x="160" y="111"/>
                </a:lnTo>
                <a:lnTo>
                  <a:pt x="159" y="109"/>
                </a:lnTo>
                <a:lnTo>
                  <a:pt x="158" y="106"/>
                </a:lnTo>
                <a:lnTo>
                  <a:pt x="157" y="103"/>
                </a:lnTo>
                <a:lnTo>
                  <a:pt x="156" y="101"/>
                </a:lnTo>
                <a:lnTo>
                  <a:pt x="155" y="98"/>
                </a:lnTo>
                <a:lnTo>
                  <a:pt x="154" y="96"/>
                </a:lnTo>
                <a:lnTo>
                  <a:pt x="153" y="93"/>
                </a:lnTo>
                <a:lnTo>
                  <a:pt x="151" y="91"/>
                </a:lnTo>
                <a:lnTo>
                  <a:pt x="150" y="88"/>
                </a:lnTo>
                <a:lnTo>
                  <a:pt x="149" y="86"/>
                </a:lnTo>
                <a:lnTo>
                  <a:pt x="147" y="83"/>
                </a:lnTo>
                <a:lnTo>
                  <a:pt x="146" y="81"/>
                </a:lnTo>
                <a:lnTo>
                  <a:pt x="145" y="79"/>
                </a:lnTo>
                <a:lnTo>
                  <a:pt x="143" y="76"/>
                </a:lnTo>
                <a:lnTo>
                  <a:pt x="141" y="74"/>
                </a:lnTo>
                <a:lnTo>
                  <a:pt x="140" y="71"/>
                </a:lnTo>
                <a:lnTo>
                  <a:pt x="138" y="69"/>
                </a:lnTo>
                <a:lnTo>
                  <a:pt x="137" y="67"/>
                </a:lnTo>
                <a:lnTo>
                  <a:pt x="135" y="65"/>
                </a:lnTo>
                <a:lnTo>
                  <a:pt x="133" y="63"/>
                </a:lnTo>
                <a:lnTo>
                  <a:pt x="132" y="60"/>
                </a:lnTo>
                <a:lnTo>
                  <a:pt x="130" y="58"/>
                </a:lnTo>
                <a:lnTo>
                  <a:pt x="128" y="56"/>
                </a:lnTo>
                <a:lnTo>
                  <a:pt x="126" y="54"/>
                </a:lnTo>
                <a:lnTo>
                  <a:pt x="124" y="52"/>
                </a:lnTo>
                <a:lnTo>
                  <a:pt x="122" y="50"/>
                </a:lnTo>
                <a:lnTo>
                  <a:pt x="120" y="48"/>
                </a:lnTo>
                <a:lnTo>
                  <a:pt x="118" y="46"/>
                </a:lnTo>
                <a:lnTo>
                  <a:pt x="116" y="44"/>
                </a:lnTo>
                <a:lnTo>
                  <a:pt x="114" y="42"/>
                </a:lnTo>
                <a:lnTo>
                  <a:pt x="112" y="40"/>
                </a:lnTo>
                <a:lnTo>
                  <a:pt x="109" y="39"/>
                </a:lnTo>
                <a:lnTo>
                  <a:pt x="107" y="37"/>
                </a:lnTo>
                <a:lnTo>
                  <a:pt x="105" y="35"/>
                </a:lnTo>
                <a:lnTo>
                  <a:pt x="103" y="33"/>
                </a:lnTo>
                <a:lnTo>
                  <a:pt x="101" y="32"/>
                </a:lnTo>
                <a:lnTo>
                  <a:pt x="98" y="30"/>
                </a:lnTo>
                <a:lnTo>
                  <a:pt x="96" y="28"/>
                </a:lnTo>
                <a:lnTo>
                  <a:pt x="93" y="27"/>
                </a:lnTo>
                <a:lnTo>
                  <a:pt x="91" y="25"/>
                </a:lnTo>
                <a:lnTo>
                  <a:pt x="88" y="24"/>
                </a:lnTo>
                <a:lnTo>
                  <a:pt x="86" y="23"/>
                </a:lnTo>
                <a:lnTo>
                  <a:pt x="84" y="21"/>
                </a:lnTo>
                <a:lnTo>
                  <a:pt x="81" y="20"/>
                </a:lnTo>
                <a:lnTo>
                  <a:pt x="78" y="19"/>
                </a:lnTo>
                <a:lnTo>
                  <a:pt x="76" y="17"/>
                </a:lnTo>
                <a:lnTo>
                  <a:pt x="73" y="16"/>
                </a:lnTo>
                <a:lnTo>
                  <a:pt x="70" y="15"/>
                </a:lnTo>
                <a:lnTo>
                  <a:pt x="68" y="14"/>
                </a:lnTo>
                <a:lnTo>
                  <a:pt x="65" y="13"/>
                </a:lnTo>
                <a:lnTo>
                  <a:pt x="63" y="11"/>
                </a:lnTo>
                <a:lnTo>
                  <a:pt x="60" y="11"/>
                </a:lnTo>
                <a:lnTo>
                  <a:pt x="57" y="10"/>
                </a:lnTo>
                <a:lnTo>
                  <a:pt x="54" y="9"/>
                </a:lnTo>
                <a:lnTo>
                  <a:pt x="52" y="8"/>
                </a:lnTo>
                <a:lnTo>
                  <a:pt x="49" y="7"/>
                </a:lnTo>
                <a:lnTo>
                  <a:pt x="46" y="6"/>
                </a:lnTo>
                <a:lnTo>
                  <a:pt x="43" y="5"/>
                </a:lnTo>
                <a:lnTo>
                  <a:pt x="40" y="5"/>
                </a:lnTo>
                <a:lnTo>
                  <a:pt x="37" y="4"/>
                </a:lnTo>
                <a:lnTo>
                  <a:pt x="35" y="3"/>
                </a:lnTo>
                <a:lnTo>
                  <a:pt x="32" y="3"/>
                </a:lnTo>
                <a:lnTo>
                  <a:pt x="29" y="3"/>
                </a:lnTo>
                <a:lnTo>
                  <a:pt x="26" y="2"/>
                </a:lnTo>
                <a:lnTo>
                  <a:pt x="23" y="2"/>
                </a:lnTo>
                <a:lnTo>
                  <a:pt x="20" y="1"/>
                </a:lnTo>
                <a:lnTo>
                  <a:pt x="18" y="1"/>
                </a:lnTo>
                <a:lnTo>
                  <a:pt x="15" y="1"/>
                </a:lnTo>
                <a:lnTo>
                  <a:pt x="12" y="0"/>
                </a:lnTo>
                <a:lnTo>
                  <a:pt x="9" y="0"/>
                </a:lnTo>
                <a:lnTo>
                  <a:pt x="6" y="0"/>
                </a:lnTo>
                <a:lnTo>
                  <a:pt x="3" y="0"/>
                </a:lnTo>
                <a:lnTo>
                  <a:pt x="0" y="0"/>
                </a:lnTo>
                <a:lnTo>
                  <a:pt x="0" y="314"/>
                </a:lnTo>
                <a:close/>
              </a:path>
            </a:pathLst>
          </a:custGeom>
          <a:solidFill>
            <a:srgbClr val="808080"/>
          </a:solidFill>
          <a:ln w="28575">
            <a:noFill/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553" name="Freeform 25"/>
          <p:cNvSpPr>
            <a:spLocks/>
          </p:cNvSpPr>
          <p:nvPr/>
        </p:nvSpPr>
        <p:spPr bwMode="auto">
          <a:xfrm>
            <a:off x="1143000" y="2705100"/>
            <a:ext cx="265113" cy="498475"/>
          </a:xfrm>
          <a:custGeom>
            <a:avLst/>
            <a:gdLst>
              <a:gd name="T0" fmla="*/ 15120967 w 167"/>
              <a:gd name="T1" fmla="*/ 791328953 h 314"/>
              <a:gd name="T2" fmla="*/ 37803207 w 167"/>
              <a:gd name="T3" fmla="*/ 788809592 h 314"/>
              <a:gd name="T4" fmla="*/ 57964500 w 167"/>
              <a:gd name="T5" fmla="*/ 786288643 h 314"/>
              <a:gd name="T6" fmla="*/ 80645147 w 167"/>
              <a:gd name="T7" fmla="*/ 783769281 h 314"/>
              <a:gd name="T8" fmla="*/ 100806428 w 167"/>
              <a:gd name="T9" fmla="*/ 778728971 h 314"/>
              <a:gd name="T10" fmla="*/ 123488687 w 167"/>
              <a:gd name="T11" fmla="*/ 773688660 h 314"/>
              <a:gd name="T12" fmla="*/ 143649968 w 167"/>
              <a:gd name="T13" fmla="*/ 766127401 h 314"/>
              <a:gd name="T14" fmla="*/ 163811249 w 167"/>
              <a:gd name="T15" fmla="*/ 758567729 h 314"/>
              <a:gd name="T16" fmla="*/ 183972529 w 167"/>
              <a:gd name="T17" fmla="*/ 751006469 h 314"/>
              <a:gd name="T18" fmla="*/ 204133810 w 167"/>
              <a:gd name="T19" fmla="*/ 740925848 h 314"/>
              <a:gd name="T20" fmla="*/ 221774186 w 167"/>
              <a:gd name="T21" fmla="*/ 730845227 h 314"/>
              <a:gd name="T22" fmla="*/ 241935467 w 167"/>
              <a:gd name="T23" fmla="*/ 718245244 h 314"/>
              <a:gd name="T24" fmla="*/ 259577381 w 167"/>
              <a:gd name="T25" fmla="*/ 708164623 h 314"/>
              <a:gd name="T26" fmla="*/ 274698342 w 167"/>
              <a:gd name="T27" fmla="*/ 695563053 h 314"/>
              <a:gd name="T28" fmla="*/ 292338669 w 167"/>
              <a:gd name="T29" fmla="*/ 680442121 h 314"/>
              <a:gd name="T30" fmla="*/ 307459629 w 167"/>
              <a:gd name="T31" fmla="*/ 665321190 h 314"/>
              <a:gd name="T32" fmla="*/ 322580590 w 167"/>
              <a:gd name="T33" fmla="*/ 650200258 h 314"/>
              <a:gd name="T34" fmla="*/ 335182184 w 167"/>
              <a:gd name="T35" fmla="*/ 635079327 h 314"/>
              <a:gd name="T36" fmla="*/ 347782191 w 167"/>
              <a:gd name="T37" fmla="*/ 617437446 h 314"/>
              <a:gd name="T38" fmla="*/ 360383785 w 167"/>
              <a:gd name="T39" fmla="*/ 599797153 h 314"/>
              <a:gd name="T40" fmla="*/ 370464425 w 167"/>
              <a:gd name="T41" fmla="*/ 582155272 h 314"/>
              <a:gd name="T42" fmla="*/ 380545065 w 167"/>
              <a:gd name="T43" fmla="*/ 561994030 h 314"/>
              <a:gd name="T44" fmla="*/ 390625706 w 167"/>
              <a:gd name="T45" fmla="*/ 544353737 h 314"/>
              <a:gd name="T46" fmla="*/ 398185392 w 167"/>
              <a:gd name="T47" fmla="*/ 524192495 h 314"/>
              <a:gd name="T48" fmla="*/ 403225712 w 167"/>
              <a:gd name="T49" fmla="*/ 504031252 h 314"/>
              <a:gd name="T50" fmla="*/ 410786986 w 167"/>
              <a:gd name="T51" fmla="*/ 483870010 h 314"/>
              <a:gd name="T52" fmla="*/ 413306353 w 167"/>
              <a:gd name="T53" fmla="*/ 463708768 h 314"/>
              <a:gd name="T54" fmla="*/ 418346772 w 167"/>
              <a:gd name="T55" fmla="*/ 443547526 h 314"/>
              <a:gd name="T56" fmla="*/ 420867726 w 167"/>
              <a:gd name="T57" fmla="*/ 423386284 h 314"/>
              <a:gd name="T58" fmla="*/ 420867726 w 167"/>
              <a:gd name="T59" fmla="*/ 403224942 h 314"/>
              <a:gd name="T60" fmla="*/ 420867726 w 167"/>
              <a:gd name="T61" fmla="*/ 383063700 h 314"/>
              <a:gd name="T62" fmla="*/ 418346772 w 167"/>
              <a:gd name="T63" fmla="*/ 360383097 h 314"/>
              <a:gd name="T64" fmla="*/ 415827306 w 167"/>
              <a:gd name="T65" fmla="*/ 340221854 h 314"/>
              <a:gd name="T66" fmla="*/ 413306353 w 167"/>
              <a:gd name="T67" fmla="*/ 320059025 h 314"/>
              <a:gd name="T68" fmla="*/ 408266032 w 167"/>
              <a:gd name="T69" fmla="*/ 299897783 h 314"/>
              <a:gd name="T70" fmla="*/ 403225712 w 167"/>
              <a:gd name="T71" fmla="*/ 279736540 h 314"/>
              <a:gd name="T72" fmla="*/ 395666026 w 167"/>
              <a:gd name="T73" fmla="*/ 259575298 h 314"/>
              <a:gd name="T74" fmla="*/ 388104752 w 167"/>
              <a:gd name="T75" fmla="*/ 241935005 h 314"/>
              <a:gd name="T76" fmla="*/ 378024112 w 167"/>
              <a:gd name="T77" fmla="*/ 221773763 h 314"/>
              <a:gd name="T78" fmla="*/ 367943471 w 167"/>
              <a:gd name="T79" fmla="*/ 204131833 h 314"/>
              <a:gd name="T80" fmla="*/ 355343465 w 167"/>
              <a:gd name="T81" fmla="*/ 186491540 h 314"/>
              <a:gd name="T82" fmla="*/ 345262824 w 167"/>
              <a:gd name="T83" fmla="*/ 168851246 h 314"/>
              <a:gd name="T84" fmla="*/ 332661230 w 167"/>
              <a:gd name="T85" fmla="*/ 151209366 h 314"/>
              <a:gd name="T86" fmla="*/ 317540270 w 167"/>
              <a:gd name="T87" fmla="*/ 136088434 h 314"/>
              <a:gd name="T88" fmla="*/ 302419309 w 167"/>
              <a:gd name="T89" fmla="*/ 120967503 h 314"/>
              <a:gd name="T90" fmla="*/ 287298349 w 167"/>
              <a:gd name="T91" fmla="*/ 105846571 h 314"/>
              <a:gd name="T92" fmla="*/ 269658022 w 167"/>
              <a:gd name="T93" fmla="*/ 93246564 h 314"/>
              <a:gd name="T94" fmla="*/ 254537061 w 167"/>
              <a:gd name="T95" fmla="*/ 80644993 h 314"/>
              <a:gd name="T96" fmla="*/ 234375781 w 167"/>
              <a:gd name="T97" fmla="*/ 68043423 h 314"/>
              <a:gd name="T98" fmla="*/ 216733866 w 167"/>
              <a:gd name="T99" fmla="*/ 57962802 h 314"/>
              <a:gd name="T100" fmla="*/ 196572536 w 167"/>
              <a:gd name="T101" fmla="*/ 47883756 h 314"/>
              <a:gd name="T102" fmla="*/ 176411255 w 167"/>
              <a:gd name="T103" fmla="*/ 37801548 h 314"/>
              <a:gd name="T104" fmla="*/ 158770929 w 167"/>
              <a:gd name="T105" fmla="*/ 27720927 h 314"/>
              <a:gd name="T106" fmla="*/ 136088694 w 167"/>
              <a:gd name="T107" fmla="*/ 22682197 h 314"/>
              <a:gd name="T108" fmla="*/ 115927413 w 167"/>
              <a:gd name="T109" fmla="*/ 15120938 h 314"/>
              <a:gd name="T110" fmla="*/ 93246742 w 167"/>
              <a:gd name="T111" fmla="*/ 10080624 h 314"/>
              <a:gd name="T112" fmla="*/ 73085461 w 167"/>
              <a:gd name="T113" fmla="*/ 7559675 h 314"/>
              <a:gd name="T114" fmla="*/ 50403214 w 167"/>
              <a:gd name="T115" fmla="*/ 2520950 h 314"/>
              <a:gd name="T116" fmla="*/ 30241933 w 167"/>
              <a:gd name="T117" fmla="*/ 0 h 314"/>
              <a:gd name="T118" fmla="*/ 7561277 w 167"/>
              <a:gd name="T119" fmla="*/ 0 h 31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67"/>
              <a:gd name="T181" fmla="*/ 0 h 314"/>
              <a:gd name="T182" fmla="*/ 167 w 167"/>
              <a:gd name="T183" fmla="*/ 314 h 314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67" h="314">
                <a:moveTo>
                  <a:pt x="0" y="314"/>
                </a:moveTo>
                <a:lnTo>
                  <a:pt x="3" y="314"/>
                </a:lnTo>
                <a:lnTo>
                  <a:pt x="6" y="314"/>
                </a:lnTo>
                <a:lnTo>
                  <a:pt x="9" y="314"/>
                </a:lnTo>
                <a:lnTo>
                  <a:pt x="12" y="314"/>
                </a:lnTo>
                <a:lnTo>
                  <a:pt x="15" y="313"/>
                </a:lnTo>
                <a:lnTo>
                  <a:pt x="18" y="313"/>
                </a:lnTo>
                <a:lnTo>
                  <a:pt x="20" y="313"/>
                </a:lnTo>
                <a:lnTo>
                  <a:pt x="23" y="312"/>
                </a:lnTo>
                <a:lnTo>
                  <a:pt x="26" y="312"/>
                </a:lnTo>
                <a:lnTo>
                  <a:pt x="29" y="312"/>
                </a:lnTo>
                <a:lnTo>
                  <a:pt x="32" y="311"/>
                </a:lnTo>
                <a:lnTo>
                  <a:pt x="35" y="311"/>
                </a:lnTo>
                <a:lnTo>
                  <a:pt x="37" y="310"/>
                </a:lnTo>
                <a:lnTo>
                  <a:pt x="40" y="309"/>
                </a:lnTo>
                <a:lnTo>
                  <a:pt x="43" y="308"/>
                </a:lnTo>
                <a:lnTo>
                  <a:pt x="46" y="308"/>
                </a:lnTo>
                <a:lnTo>
                  <a:pt x="49" y="307"/>
                </a:lnTo>
                <a:lnTo>
                  <a:pt x="52" y="306"/>
                </a:lnTo>
                <a:lnTo>
                  <a:pt x="54" y="305"/>
                </a:lnTo>
                <a:lnTo>
                  <a:pt x="57" y="304"/>
                </a:lnTo>
                <a:lnTo>
                  <a:pt x="60" y="304"/>
                </a:lnTo>
                <a:lnTo>
                  <a:pt x="63" y="303"/>
                </a:lnTo>
                <a:lnTo>
                  <a:pt x="65" y="301"/>
                </a:lnTo>
                <a:lnTo>
                  <a:pt x="68" y="300"/>
                </a:lnTo>
                <a:lnTo>
                  <a:pt x="70" y="299"/>
                </a:lnTo>
                <a:lnTo>
                  <a:pt x="73" y="298"/>
                </a:lnTo>
                <a:lnTo>
                  <a:pt x="76" y="297"/>
                </a:lnTo>
                <a:lnTo>
                  <a:pt x="78" y="296"/>
                </a:lnTo>
                <a:lnTo>
                  <a:pt x="81" y="294"/>
                </a:lnTo>
                <a:lnTo>
                  <a:pt x="84" y="293"/>
                </a:lnTo>
                <a:lnTo>
                  <a:pt x="86" y="292"/>
                </a:lnTo>
                <a:lnTo>
                  <a:pt x="88" y="290"/>
                </a:lnTo>
                <a:lnTo>
                  <a:pt x="91" y="288"/>
                </a:lnTo>
                <a:lnTo>
                  <a:pt x="93" y="287"/>
                </a:lnTo>
                <a:lnTo>
                  <a:pt x="96" y="285"/>
                </a:lnTo>
                <a:lnTo>
                  <a:pt x="98" y="284"/>
                </a:lnTo>
                <a:lnTo>
                  <a:pt x="101" y="282"/>
                </a:lnTo>
                <a:lnTo>
                  <a:pt x="103" y="281"/>
                </a:lnTo>
                <a:lnTo>
                  <a:pt x="105" y="279"/>
                </a:lnTo>
                <a:lnTo>
                  <a:pt x="107" y="277"/>
                </a:lnTo>
                <a:lnTo>
                  <a:pt x="109" y="276"/>
                </a:lnTo>
                <a:lnTo>
                  <a:pt x="112" y="274"/>
                </a:lnTo>
                <a:lnTo>
                  <a:pt x="114" y="272"/>
                </a:lnTo>
                <a:lnTo>
                  <a:pt x="116" y="270"/>
                </a:lnTo>
                <a:lnTo>
                  <a:pt x="118" y="268"/>
                </a:lnTo>
                <a:lnTo>
                  <a:pt x="120" y="266"/>
                </a:lnTo>
                <a:lnTo>
                  <a:pt x="122" y="264"/>
                </a:lnTo>
                <a:lnTo>
                  <a:pt x="124" y="262"/>
                </a:lnTo>
                <a:lnTo>
                  <a:pt x="126" y="260"/>
                </a:lnTo>
                <a:lnTo>
                  <a:pt x="128" y="258"/>
                </a:lnTo>
                <a:lnTo>
                  <a:pt x="130" y="256"/>
                </a:lnTo>
                <a:lnTo>
                  <a:pt x="132" y="254"/>
                </a:lnTo>
                <a:lnTo>
                  <a:pt x="133" y="252"/>
                </a:lnTo>
                <a:lnTo>
                  <a:pt x="135" y="249"/>
                </a:lnTo>
                <a:lnTo>
                  <a:pt x="137" y="247"/>
                </a:lnTo>
                <a:lnTo>
                  <a:pt x="138" y="245"/>
                </a:lnTo>
                <a:lnTo>
                  <a:pt x="140" y="242"/>
                </a:lnTo>
                <a:lnTo>
                  <a:pt x="141" y="240"/>
                </a:lnTo>
                <a:lnTo>
                  <a:pt x="143" y="238"/>
                </a:lnTo>
                <a:lnTo>
                  <a:pt x="145" y="236"/>
                </a:lnTo>
                <a:lnTo>
                  <a:pt x="146" y="233"/>
                </a:lnTo>
                <a:lnTo>
                  <a:pt x="147" y="231"/>
                </a:lnTo>
                <a:lnTo>
                  <a:pt x="149" y="228"/>
                </a:lnTo>
                <a:lnTo>
                  <a:pt x="150" y="226"/>
                </a:lnTo>
                <a:lnTo>
                  <a:pt x="151" y="223"/>
                </a:lnTo>
                <a:lnTo>
                  <a:pt x="153" y="221"/>
                </a:lnTo>
                <a:lnTo>
                  <a:pt x="154" y="218"/>
                </a:lnTo>
                <a:lnTo>
                  <a:pt x="155" y="216"/>
                </a:lnTo>
                <a:lnTo>
                  <a:pt x="156" y="213"/>
                </a:lnTo>
                <a:lnTo>
                  <a:pt x="157" y="211"/>
                </a:lnTo>
                <a:lnTo>
                  <a:pt x="158" y="208"/>
                </a:lnTo>
                <a:lnTo>
                  <a:pt x="159" y="205"/>
                </a:lnTo>
                <a:lnTo>
                  <a:pt x="160" y="203"/>
                </a:lnTo>
                <a:lnTo>
                  <a:pt x="160" y="200"/>
                </a:lnTo>
                <a:lnTo>
                  <a:pt x="161" y="197"/>
                </a:lnTo>
                <a:lnTo>
                  <a:pt x="162" y="195"/>
                </a:lnTo>
                <a:lnTo>
                  <a:pt x="163" y="192"/>
                </a:lnTo>
                <a:lnTo>
                  <a:pt x="163" y="190"/>
                </a:lnTo>
                <a:lnTo>
                  <a:pt x="164" y="187"/>
                </a:lnTo>
                <a:lnTo>
                  <a:pt x="164" y="184"/>
                </a:lnTo>
                <a:lnTo>
                  <a:pt x="165" y="182"/>
                </a:lnTo>
                <a:lnTo>
                  <a:pt x="165" y="179"/>
                </a:lnTo>
                <a:lnTo>
                  <a:pt x="166" y="176"/>
                </a:lnTo>
                <a:lnTo>
                  <a:pt x="166" y="174"/>
                </a:lnTo>
                <a:lnTo>
                  <a:pt x="166" y="171"/>
                </a:lnTo>
                <a:lnTo>
                  <a:pt x="167" y="168"/>
                </a:lnTo>
                <a:lnTo>
                  <a:pt x="167" y="165"/>
                </a:lnTo>
                <a:lnTo>
                  <a:pt x="167" y="162"/>
                </a:lnTo>
                <a:lnTo>
                  <a:pt x="167" y="160"/>
                </a:lnTo>
                <a:lnTo>
                  <a:pt x="167" y="157"/>
                </a:lnTo>
                <a:lnTo>
                  <a:pt x="167" y="154"/>
                </a:lnTo>
                <a:lnTo>
                  <a:pt x="167" y="152"/>
                </a:lnTo>
                <a:lnTo>
                  <a:pt x="167" y="149"/>
                </a:lnTo>
                <a:lnTo>
                  <a:pt x="167" y="146"/>
                </a:lnTo>
                <a:lnTo>
                  <a:pt x="166" y="143"/>
                </a:lnTo>
                <a:lnTo>
                  <a:pt x="166" y="141"/>
                </a:lnTo>
                <a:lnTo>
                  <a:pt x="166" y="138"/>
                </a:lnTo>
                <a:lnTo>
                  <a:pt x="165" y="135"/>
                </a:lnTo>
                <a:lnTo>
                  <a:pt x="165" y="133"/>
                </a:lnTo>
                <a:lnTo>
                  <a:pt x="164" y="130"/>
                </a:lnTo>
                <a:lnTo>
                  <a:pt x="164" y="127"/>
                </a:lnTo>
                <a:lnTo>
                  <a:pt x="163" y="124"/>
                </a:lnTo>
                <a:lnTo>
                  <a:pt x="163" y="122"/>
                </a:lnTo>
                <a:lnTo>
                  <a:pt x="162" y="119"/>
                </a:lnTo>
                <a:lnTo>
                  <a:pt x="161" y="116"/>
                </a:lnTo>
                <a:lnTo>
                  <a:pt x="160" y="114"/>
                </a:lnTo>
                <a:lnTo>
                  <a:pt x="160" y="111"/>
                </a:lnTo>
                <a:lnTo>
                  <a:pt x="159" y="109"/>
                </a:lnTo>
                <a:lnTo>
                  <a:pt x="158" y="106"/>
                </a:lnTo>
                <a:lnTo>
                  <a:pt x="157" y="103"/>
                </a:lnTo>
                <a:lnTo>
                  <a:pt x="156" y="101"/>
                </a:lnTo>
                <a:lnTo>
                  <a:pt x="155" y="98"/>
                </a:lnTo>
                <a:lnTo>
                  <a:pt x="154" y="96"/>
                </a:lnTo>
                <a:lnTo>
                  <a:pt x="153" y="93"/>
                </a:lnTo>
                <a:lnTo>
                  <a:pt x="151" y="91"/>
                </a:lnTo>
                <a:lnTo>
                  <a:pt x="150" y="88"/>
                </a:lnTo>
                <a:lnTo>
                  <a:pt x="149" y="86"/>
                </a:lnTo>
                <a:lnTo>
                  <a:pt x="147" y="83"/>
                </a:lnTo>
                <a:lnTo>
                  <a:pt x="146" y="81"/>
                </a:lnTo>
                <a:lnTo>
                  <a:pt x="145" y="79"/>
                </a:lnTo>
                <a:lnTo>
                  <a:pt x="143" y="76"/>
                </a:lnTo>
                <a:lnTo>
                  <a:pt x="141" y="74"/>
                </a:lnTo>
                <a:lnTo>
                  <a:pt x="140" y="71"/>
                </a:lnTo>
                <a:lnTo>
                  <a:pt x="138" y="69"/>
                </a:lnTo>
                <a:lnTo>
                  <a:pt x="137" y="67"/>
                </a:lnTo>
                <a:lnTo>
                  <a:pt x="135" y="65"/>
                </a:lnTo>
                <a:lnTo>
                  <a:pt x="133" y="63"/>
                </a:lnTo>
                <a:lnTo>
                  <a:pt x="132" y="60"/>
                </a:lnTo>
                <a:lnTo>
                  <a:pt x="130" y="58"/>
                </a:lnTo>
                <a:lnTo>
                  <a:pt x="128" y="56"/>
                </a:lnTo>
                <a:lnTo>
                  <a:pt x="126" y="54"/>
                </a:lnTo>
                <a:lnTo>
                  <a:pt x="124" y="52"/>
                </a:lnTo>
                <a:lnTo>
                  <a:pt x="122" y="50"/>
                </a:lnTo>
                <a:lnTo>
                  <a:pt x="120" y="48"/>
                </a:lnTo>
                <a:lnTo>
                  <a:pt x="118" y="46"/>
                </a:lnTo>
                <a:lnTo>
                  <a:pt x="116" y="44"/>
                </a:lnTo>
                <a:lnTo>
                  <a:pt x="114" y="42"/>
                </a:lnTo>
                <a:lnTo>
                  <a:pt x="112" y="40"/>
                </a:lnTo>
                <a:lnTo>
                  <a:pt x="109" y="39"/>
                </a:lnTo>
                <a:lnTo>
                  <a:pt x="107" y="37"/>
                </a:lnTo>
                <a:lnTo>
                  <a:pt x="105" y="35"/>
                </a:lnTo>
                <a:lnTo>
                  <a:pt x="103" y="33"/>
                </a:lnTo>
                <a:lnTo>
                  <a:pt x="101" y="32"/>
                </a:lnTo>
                <a:lnTo>
                  <a:pt x="98" y="30"/>
                </a:lnTo>
                <a:lnTo>
                  <a:pt x="96" y="28"/>
                </a:lnTo>
                <a:lnTo>
                  <a:pt x="93" y="27"/>
                </a:lnTo>
                <a:lnTo>
                  <a:pt x="91" y="25"/>
                </a:lnTo>
                <a:lnTo>
                  <a:pt x="88" y="24"/>
                </a:lnTo>
                <a:lnTo>
                  <a:pt x="86" y="23"/>
                </a:lnTo>
                <a:lnTo>
                  <a:pt x="84" y="21"/>
                </a:lnTo>
                <a:lnTo>
                  <a:pt x="81" y="20"/>
                </a:lnTo>
                <a:lnTo>
                  <a:pt x="78" y="19"/>
                </a:lnTo>
                <a:lnTo>
                  <a:pt x="76" y="17"/>
                </a:lnTo>
                <a:lnTo>
                  <a:pt x="73" y="16"/>
                </a:lnTo>
                <a:lnTo>
                  <a:pt x="70" y="15"/>
                </a:lnTo>
                <a:lnTo>
                  <a:pt x="68" y="14"/>
                </a:lnTo>
                <a:lnTo>
                  <a:pt x="65" y="13"/>
                </a:lnTo>
                <a:lnTo>
                  <a:pt x="63" y="11"/>
                </a:lnTo>
                <a:lnTo>
                  <a:pt x="60" y="11"/>
                </a:lnTo>
                <a:lnTo>
                  <a:pt x="57" y="10"/>
                </a:lnTo>
                <a:lnTo>
                  <a:pt x="54" y="9"/>
                </a:lnTo>
                <a:lnTo>
                  <a:pt x="52" y="8"/>
                </a:lnTo>
                <a:lnTo>
                  <a:pt x="49" y="7"/>
                </a:lnTo>
                <a:lnTo>
                  <a:pt x="46" y="6"/>
                </a:lnTo>
                <a:lnTo>
                  <a:pt x="43" y="5"/>
                </a:lnTo>
                <a:lnTo>
                  <a:pt x="40" y="5"/>
                </a:lnTo>
                <a:lnTo>
                  <a:pt x="37" y="4"/>
                </a:lnTo>
                <a:lnTo>
                  <a:pt x="35" y="3"/>
                </a:lnTo>
                <a:lnTo>
                  <a:pt x="32" y="3"/>
                </a:lnTo>
                <a:lnTo>
                  <a:pt x="29" y="3"/>
                </a:lnTo>
                <a:lnTo>
                  <a:pt x="26" y="2"/>
                </a:lnTo>
                <a:lnTo>
                  <a:pt x="23" y="2"/>
                </a:lnTo>
                <a:lnTo>
                  <a:pt x="20" y="1"/>
                </a:lnTo>
                <a:lnTo>
                  <a:pt x="18" y="1"/>
                </a:lnTo>
                <a:lnTo>
                  <a:pt x="15" y="1"/>
                </a:lnTo>
                <a:lnTo>
                  <a:pt x="12" y="0"/>
                </a:lnTo>
                <a:lnTo>
                  <a:pt x="9" y="0"/>
                </a:lnTo>
                <a:lnTo>
                  <a:pt x="6" y="0"/>
                </a:lnTo>
                <a:lnTo>
                  <a:pt x="3" y="0"/>
                </a:lnTo>
                <a:lnTo>
                  <a:pt x="0" y="0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554" name="Oval 26"/>
          <p:cNvSpPr>
            <a:spLocks noChangeArrowheads="1"/>
          </p:cNvSpPr>
          <p:nvPr/>
        </p:nvSpPr>
        <p:spPr bwMode="auto">
          <a:xfrm>
            <a:off x="1738313" y="2454275"/>
            <a:ext cx="111125" cy="104775"/>
          </a:xfrm>
          <a:prstGeom prst="ellips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555" name="Oval 27"/>
          <p:cNvSpPr>
            <a:spLocks noChangeArrowheads="1"/>
          </p:cNvSpPr>
          <p:nvPr/>
        </p:nvSpPr>
        <p:spPr bwMode="auto">
          <a:xfrm>
            <a:off x="877888" y="2767013"/>
            <a:ext cx="111125" cy="103187"/>
          </a:xfrm>
          <a:prstGeom prst="ellips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556" name="Line 28"/>
          <p:cNvSpPr>
            <a:spLocks noChangeShapeType="1"/>
          </p:cNvSpPr>
          <p:nvPr/>
        </p:nvSpPr>
        <p:spPr bwMode="auto">
          <a:xfrm flipV="1">
            <a:off x="3792538" y="3702050"/>
            <a:ext cx="1587" cy="6223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57" name="Line 29"/>
          <p:cNvSpPr>
            <a:spLocks noChangeShapeType="1"/>
          </p:cNvSpPr>
          <p:nvPr/>
        </p:nvSpPr>
        <p:spPr bwMode="auto">
          <a:xfrm>
            <a:off x="1804988" y="3203575"/>
            <a:ext cx="236537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58" name="Line 30"/>
          <p:cNvSpPr>
            <a:spLocks noChangeShapeType="1"/>
          </p:cNvSpPr>
          <p:nvPr/>
        </p:nvSpPr>
        <p:spPr bwMode="auto">
          <a:xfrm flipV="1">
            <a:off x="1539875" y="2455863"/>
            <a:ext cx="1588" cy="498475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59" name="Line 31"/>
          <p:cNvSpPr>
            <a:spLocks noChangeShapeType="1"/>
          </p:cNvSpPr>
          <p:nvPr/>
        </p:nvSpPr>
        <p:spPr bwMode="auto">
          <a:xfrm flipV="1">
            <a:off x="1804988" y="2581275"/>
            <a:ext cx="1587" cy="6223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60" name="Line 32"/>
          <p:cNvSpPr>
            <a:spLocks noChangeShapeType="1"/>
          </p:cNvSpPr>
          <p:nvPr/>
        </p:nvSpPr>
        <p:spPr bwMode="auto">
          <a:xfrm>
            <a:off x="2468563" y="3079750"/>
            <a:ext cx="131762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61" name="Rectangle 33"/>
          <p:cNvSpPr>
            <a:spLocks noChangeArrowheads="1"/>
          </p:cNvSpPr>
          <p:nvPr/>
        </p:nvSpPr>
        <p:spPr bwMode="auto">
          <a:xfrm>
            <a:off x="2600325" y="2830513"/>
            <a:ext cx="530225" cy="496887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562" name="Rectangle 34"/>
          <p:cNvSpPr>
            <a:spLocks noChangeArrowheads="1"/>
          </p:cNvSpPr>
          <p:nvPr/>
        </p:nvSpPr>
        <p:spPr bwMode="auto">
          <a:xfrm>
            <a:off x="2600325" y="3576638"/>
            <a:ext cx="530225" cy="498475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563" name="Line 35"/>
          <p:cNvSpPr>
            <a:spLocks noChangeShapeType="1"/>
          </p:cNvSpPr>
          <p:nvPr/>
        </p:nvSpPr>
        <p:spPr bwMode="auto">
          <a:xfrm flipH="1">
            <a:off x="3130550" y="3825875"/>
            <a:ext cx="131763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64" name="Freeform 36"/>
          <p:cNvSpPr>
            <a:spLocks/>
          </p:cNvSpPr>
          <p:nvPr/>
        </p:nvSpPr>
        <p:spPr bwMode="auto">
          <a:xfrm>
            <a:off x="3130550" y="3079750"/>
            <a:ext cx="661988" cy="622300"/>
          </a:xfrm>
          <a:custGeom>
            <a:avLst/>
            <a:gdLst>
              <a:gd name="T0" fmla="*/ 0 w 417"/>
              <a:gd name="T1" fmla="*/ 0 h 392"/>
              <a:gd name="T2" fmla="*/ 1050906833 w 417"/>
              <a:gd name="T3" fmla="*/ 0 h 392"/>
              <a:gd name="T4" fmla="*/ 1050906833 w 417"/>
              <a:gd name="T5" fmla="*/ 987901339 h 392"/>
              <a:gd name="T6" fmla="*/ 841732974 w 417"/>
              <a:gd name="T7" fmla="*/ 987901339 h 392"/>
              <a:gd name="T8" fmla="*/ 0 60000 65536"/>
              <a:gd name="T9" fmla="*/ 0 60000 65536"/>
              <a:gd name="T10" fmla="*/ 0 60000 65536"/>
              <a:gd name="T11" fmla="*/ 0 60000 65536"/>
              <a:gd name="T12" fmla="*/ 0 w 417"/>
              <a:gd name="T13" fmla="*/ 0 h 392"/>
              <a:gd name="T14" fmla="*/ 417 w 417"/>
              <a:gd name="T15" fmla="*/ 392 h 39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17" h="392">
                <a:moveTo>
                  <a:pt x="0" y="0"/>
                </a:moveTo>
                <a:lnTo>
                  <a:pt x="417" y="0"/>
                </a:lnTo>
                <a:lnTo>
                  <a:pt x="417" y="392"/>
                </a:lnTo>
                <a:lnTo>
                  <a:pt x="334" y="392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565" name="Freeform 37"/>
          <p:cNvSpPr>
            <a:spLocks/>
          </p:cNvSpPr>
          <p:nvPr/>
        </p:nvSpPr>
        <p:spPr bwMode="auto">
          <a:xfrm>
            <a:off x="1804988" y="3203575"/>
            <a:ext cx="795337" cy="622300"/>
          </a:xfrm>
          <a:custGeom>
            <a:avLst/>
            <a:gdLst>
              <a:gd name="T0" fmla="*/ 1262596783 w 501"/>
              <a:gd name="T1" fmla="*/ 987901339 h 392"/>
              <a:gd name="T2" fmla="*/ 0 w 501"/>
              <a:gd name="T3" fmla="*/ 987901339 h 392"/>
              <a:gd name="T4" fmla="*/ 0 w 501"/>
              <a:gd name="T5" fmla="*/ 0 h 392"/>
              <a:gd name="T6" fmla="*/ 0 60000 65536"/>
              <a:gd name="T7" fmla="*/ 0 60000 65536"/>
              <a:gd name="T8" fmla="*/ 0 60000 65536"/>
              <a:gd name="T9" fmla="*/ 0 w 501"/>
              <a:gd name="T10" fmla="*/ 0 h 392"/>
              <a:gd name="T11" fmla="*/ 501 w 501"/>
              <a:gd name="T12" fmla="*/ 392 h 39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01" h="392">
                <a:moveTo>
                  <a:pt x="501" y="392"/>
                </a:moveTo>
                <a:lnTo>
                  <a:pt x="0" y="392"/>
                </a:lnTo>
                <a:lnTo>
                  <a:pt x="0" y="0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566" name="Line 38"/>
          <p:cNvSpPr>
            <a:spLocks noChangeShapeType="1"/>
          </p:cNvSpPr>
          <p:nvPr/>
        </p:nvSpPr>
        <p:spPr bwMode="auto">
          <a:xfrm flipV="1">
            <a:off x="1673225" y="1833563"/>
            <a:ext cx="1588" cy="249237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67" name="Line 39"/>
          <p:cNvSpPr>
            <a:spLocks noChangeShapeType="1"/>
          </p:cNvSpPr>
          <p:nvPr/>
        </p:nvSpPr>
        <p:spPr bwMode="auto">
          <a:xfrm flipH="1">
            <a:off x="612775" y="3825875"/>
            <a:ext cx="1192213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68" name="Line 40"/>
          <p:cNvSpPr>
            <a:spLocks noChangeShapeType="1"/>
          </p:cNvSpPr>
          <p:nvPr/>
        </p:nvSpPr>
        <p:spPr bwMode="auto">
          <a:xfrm flipH="1">
            <a:off x="612775" y="3079750"/>
            <a:ext cx="396875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69" name="Freeform 41"/>
          <p:cNvSpPr>
            <a:spLocks/>
          </p:cNvSpPr>
          <p:nvPr/>
        </p:nvSpPr>
        <p:spPr bwMode="auto">
          <a:xfrm>
            <a:off x="746125" y="2830513"/>
            <a:ext cx="131763" cy="1493837"/>
          </a:xfrm>
          <a:custGeom>
            <a:avLst/>
            <a:gdLst>
              <a:gd name="T0" fmla="*/ 209174579 w 83"/>
              <a:gd name="T1" fmla="*/ 0 h 941"/>
              <a:gd name="T2" fmla="*/ 0 w 83"/>
              <a:gd name="T3" fmla="*/ 0 h 941"/>
              <a:gd name="T4" fmla="*/ 0 w 83"/>
              <a:gd name="T5" fmla="*/ 2147483647 h 941"/>
              <a:gd name="T6" fmla="*/ 0 60000 65536"/>
              <a:gd name="T7" fmla="*/ 0 60000 65536"/>
              <a:gd name="T8" fmla="*/ 0 60000 65536"/>
              <a:gd name="T9" fmla="*/ 0 w 83"/>
              <a:gd name="T10" fmla="*/ 0 h 941"/>
              <a:gd name="T11" fmla="*/ 83 w 83"/>
              <a:gd name="T12" fmla="*/ 941 h 94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3" h="941">
                <a:moveTo>
                  <a:pt x="83" y="0"/>
                </a:moveTo>
                <a:lnTo>
                  <a:pt x="0" y="0"/>
                </a:lnTo>
                <a:lnTo>
                  <a:pt x="0" y="941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570" name="Line 42"/>
          <p:cNvSpPr>
            <a:spLocks noChangeShapeType="1"/>
          </p:cNvSpPr>
          <p:nvPr/>
        </p:nvSpPr>
        <p:spPr bwMode="auto">
          <a:xfrm>
            <a:off x="3792538" y="3079750"/>
            <a:ext cx="265112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71" name="Freeform 43"/>
          <p:cNvSpPr>
            <a:spLocks/>
          </p:cNvSpPr>
          <p:nvPr/>
        </p:nvSpPr>
        <p:spPr bwMode="auto">
          <a:xfrm>
            <a:off x="3660775" y="3825875"/>
            <a:ext cx="396875" cy="125413"/>
          </a:xfrm>
          <a:custGeom>
            <a:avLst/>
            <a:gdLst>
              <a:gd name="T0" fmla="*/ 0 w 250"/>
              <a:gd name="T1" fmla="*/ 199093904 h 79"/>
              <a:gd name="T2" fmla="*/ 420866983 w 250"/>
              <a:gd name="T3" fmla="*/ 199093904 h 79"/>
              <a:gd name="T4" fmla="*/ 420866983 w 250"/>
              <a:gd name="T5" fmla="*/ 0 h 79"/>
              <a:gd name="T6" fmla="*/ 630039107 w 250"/>
              <a:gd name="T7" fmla="*/ 0 h 79"/>
              <a:gd name="T8" fmla="*/ 0 60000 65536"/>
              <a:gd name="T9" fmla="*/ 0 60000 65536"/>
              <a:gd name="T10" fmla="*/ 0 60000 65536"/>
              <a:gd name="T11" fmla="*/ 0 60000 65536"/>
              <a:gd name="T12" fmla="*/ 0 w 250"/>
              <a:gd name="T13" fmla="*/ 0 h 79"/>
              <a:gd name="T14" fmla="*/ 250 w 250"/>
              <a:gd name="T15" fmla="*/ 79 h 7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50" h="79">
                <a:moveTo>
                  <a:pt x="0" y="79"/>
                </a:moveTo>
                <a:lnTo>
                  <a:pt x="167" y="79"/>
                </a:lnTo>
                <a:lnTo>
                  <a:pt x="167" y="0"/>
                </a:lnTo>
                <a:lnTo>
                  <a:pt x="250" y="0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572" name="Rectangle 44"/>
          <p:cNvSpPr>
            <a:spLocks noChangeArrowheads="1"/>
          </p:cNvSpPr>
          <p:nvPr/>
        </p:nvSpPr>
        <p:spPr bwMode="auto">
          <a:xfrm>
            <a:off x="1009650" y="2705100"/>
            <a:ext cx="133350" cy="498475"/>
          </a:xfrm>
          <a:prstGeom prst="rect">
            <a:avLst/>
          </a:prstGeom>
          <a:solidFill>
            <a:srgbClr val="808080"/>
          </a:solidFill>
          <a:ln w="2857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573" name="Freeform 45"/>
          <p:cNvSpPr>
            <a:spLocks/>
          </p:cNvSpPr>
          <p:nvPr/>
        </p:nvSpPr>
        <p:spPr bwMode="auto">
          <a:xfrm>
            <a:off x="1009650" y="2705100"/>
            <a:ext cx="133350" cy="498475"/>
          </a:xfrm>
          <a:custGeom>
            <a:avLst/>
            <a:gdLst>
              <a:gd name="T0" fmla="*/ 211693147 w 84"/>
              <a:gd name="T1" fmla="*/ 0 h 314"/>
              <a:gd name="T2" fmla="*/ 0 w 84"/>
              <a:gd name="T3" fmla="*/ 0 h 314"/>
              <a:gd name="T4" fmla="*/ 0 w 84"/>
              <a:gd name="T5" fmla="*/ 791328953 h 314"/>
              <a:gd name="T6" fmla="*/ 211693147 w 84"/>
              <a:gd name="T7" fmla="*/ 791328953 h 314"/>
              <a:gd name="T8" fmla="*/ 0 60000 65536"/>
              <a:gd name="T9" fmla="*/ 0 60000 65536"/>
              <a:gd name="T10" fmla="*/ 0 60000 65536"/>
              <a:gd name="T11" fmla="*/ 0 60000 65536"/>
              <a:gd name="T12" fmla="*/ 0 w 84"/>
              <a:gd name="T13" fmla="*/ 0 h 314"/>
              <a:gd name="T14" fmla="*/ 84 w 84"/>
              <a:gd name="T15" fmla="*/ 314 h 31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4" h="314">
                <a:moveTo>
                  <a:pt x="84" y="0"/>
                </a:moveTo>
                <a:lnTo>
                  <a:pt x="0" y="0"/>
                </a:lnTo>
                <a:lnTo>
                  <a:pt x="0" y="314"/>
                </a:lnTo>
                <a:lnTo>
                  <a:pt x="84" y="314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574" name="Freeform 46"/>
          <p:cNvSpPr>
            <a:spLocks/>
          </p:cNvSpPr>
          <p:nvPr/>
        </p:nvSpPr>
        <p:spPr bwMode="auto">
          <a:xfrm>
            <a:off x="2335213" y="4822825"/>
            <a:ext cx="530225" cy="249238"/>
          </a:xfrm>
          <a:custGeom>
            <a:avLst/>
            <a:gdLst>
              <a:gd name="T0" fmla="*/ 0 w 334"/>
              <a:gd name="T1" fmla="*/ 0 h 157"/>
              <a:gd name="T2" fmla="*/ 15120938 w 334"/>
              <a:gd name="T3" fmla="*/ 15120968 h 157"/>
              <a:gd name="T4" fmla="*/ 27720927 w 334"/>
              <a:gd name="T5" fmla="*/ 27722570 h 157"/>
              <a:gd name="T6" fmla="*/ 42843447 w 334"/>
              <a:gd name="T7" fmla="*/ 42843532 h 157"/>
              <a:gd name="T8" fmla="*/ 57962804 w 334"/>
              <a:gd name="T9" fmla="*/ 57964506 h 157"/>
              <a:gd name="T10" fmla="*/ 70564374 w 334"/>
              <a:gd name="T11" fmla="*/ 70564514 h 157"/>
              <a:gd name="T12" fmla="*/ 88206255 w 334"/>
              <a:gd name="T13" fmla="*/ 85685476 h 157"/>
              <a:gd name="T14" fmla="*/ 103327187 w 334"/>
              <a:gd name="T15" fmla="*/ 98287071 h 157"/>
              <a:gd name="T16" fmla="*/ 118446556 w 334"/>
              <a:gd name="T17" fmla="*/ 110887104 h 157"/>
              <a:gd name="T18" fmla="*/ 133567488 w 334"/>
              <a:gd name="T19" fmla="*/ 126008066 h 157"/>
              <a:gd name="T20" fmla="*/ 151209369 w 334"/>
              <a:gd name="T21" fmla="*/ 138609661 h 157"/>
              <a:gd name="T22" fmla="*/ 166330301 w 334"/>
              <a:gd name="T23" fmla="*/ 148690303 h 157"/>
              <a:gd name="T24" fmla="*/ 183972182 w 334"/>
              <a:gd name="T25" fmla="*/ 161290310 h 157"/>
              <a:gd name="T26" fmla="*/ 199093114 w 334"/>
              <a:gd name="T27" fmla="*/ 173891906 h 157"/>
              <a:gd name="T28" fmla="*/ 216733458 w 334"/>
              <a:gd name="T29" fmla="*/ 186491914 h 157"/>
              <a:gd name="T30" fmla="*/ 234373751 w 334"/>
              <a:gd name="T31" fmla="*/ 196572555 h 157"/>
              <a:gd name="T32" fmla="*/ 252015632 w 334"/>
              <a:gd name="T33" fmla="*/ 209174200 h 157"/>
              <a:gd name="T34" fmla="*/ 269655926 w 334"/>
              <a:gd name="T35" fmla="*/ 219254841 h 157"/>
              <a:gd name="T36" fmla="*/ 287297807 w 334"/>
              <a:gd name="T37" fmla="*/ 229335483 h 157"/>
              <a:gd name="T38" fmla="*/ 304938100 w 334"/>
              <a:gd name="T39" fmla="*/ 239416124 h 157"/>
              <a:gd name="T40" fmla="*/ 322579981 w 334"/>
              <a:gd name="T41" fmla="*/ 249496765 h 157"/>
              <a:gd name="T42" fmla="*/ 340221862 w 334"/>
              <a:gd name="T43" fmla="*/ 259577407 h 157"/>
              <a:gd name="T44" fmla="*/ 360383105 w 334"/>
              <a:gd name="T45" fmla="*/ 267137094 h 157"/>
              <a:gd name="T46" fmla="*/ 378023399 w 334"/>
              <a:gd name="T47" fmla="*/ 277217735 h 157"/>
              <a:gd name="T48" fmla="*/ 398184641 w 334"/>
              <a:gd name="T49" fmla="*/ 287298376 h 157"/>
              <a:gd name="T50" fmla="*/ 415826522 w 334"/>
              <a:gd name="T51" fmla="*/ 294859651 h 157"/>
              <a:gd name="T52" fmla="*/ 435986277 w 334"/>
              <a:gd name="T53" fmla="*/ 302419338 h 157"/>
              <a:gd name="T54" fmla="*/ 456147519 w 334"/>
              <a:gd name="T55" fmla="*/ 309980613 h 157"/>
              <a:gd name="T56" fmla="*/ 473789400 w 334"/>
              <a:gd name="T57" fmla="*/ 317540300 h 157"/>
              <a:gd name="T58" fmla="*/ 493950643 w 334"/>
              <a:gd name="T59" fmla="*/ 325101575 h 157"/>
              <a:gd name="T60" fmla="*/ 514111886 w 334"/>
              <a:gd name="T61" fmla="*/ 330141896 h 157"/>
              <a:gd name="T62" fmla="*/ 534273128 w 334"/>
              <a:gd name="T63" fmla="*/ 337701583 h 157"/>
              <a:gd name="T64" fmla="*/ 551913422 w 334"/>
              <a:gd name="T65" fmla="*/ 345262858 h 157"/>
              <a:gd name="T66" fmla="*/ 574595613 w 334"/>
              <a:gd name="T67" fmla="*/ 350303178 h 157"/>
              <a:gd name="T68" fmla="*/ 592235907 w 334"/>
              <a:gd name="T69" fmla="*/ 355343499 h 157"/>
              <a:gd name="T70" fmla="*/ 614918099 w 334"/>
              <a:gd name="T71" fmla="*/ 360383820 h 157"/>
              <a:gd name="T72" fmla="*/ 635079341 w 334"/>
              <a:gd name="T73" fmla="*/ 365424140 h 157"/>
              <a:gd name="T74" fmla="*/ 655240584 w 334"/>
              <a:gd name="T75" fmla="*/ 370464461 h 157"/>
              <a:gd name="T76" fmla="*/ 675401827 w 334"/>
              <a:gd name="T77" fmla="*/ 372983827 h 157"/>
              <a:gd name="T78" fmla="*/ 695563069 w 334"/>
              <a:gd name="T79" fmla="*/ 378024148 h 157"/>
              <a:gd name="T80" fmla="*/ 715724312 w 334"/>
              <a:gd name="T81" fmla="*/ 380545102 h 157"/>
              <a:gd name="T82" fmla="*/ 735885554 w 334"/>
              <a:gd name="T83" fmla="*/ 385585423 h 157"/>
              <a:gd name="T84" fmla="*/ 758567746 w 334"/>
              <a:gd name="T85" fmla="*/ 388104789 h 157"/>
              <a:gd name="T86" fmla="*/ 778728989 w 334"/>
              <a:gd name="T87" fmla="*/ 390625743 h 157"/>
              <a:gd name="T88" fmla="*/ 798890231 w 334"/>
              <a:gd name="T89" fmla="*/ 390625743 h 157"/>
              <a:gd name="T90" fmla="*/ 821570836 w 334"/>
              <a:gd name="T91" fmla="*/ 393145110 h 157"/>
              <a:gd name="T92" fmla="*/ 841732277 w 334"/>
              <a:gd name="T93" fmla="*/ 395666064 h 157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334"/>
              <a:gd name="T142" fmla="*/ 0 h 157"/>
              <a:gd name="T143" fmla="*/ 334 w 334"/>
              <a:gd name="T144" fmla="*/ 157 h 157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334" h="157">
                <a:moveTo>
                  <a:pt x="0" y="0"/>
                </a:moveTo>
                <a:lnTo>
                  <a:pt x="6" y="6"/>
                </a:lnTo>
                <a:lnTo>
                  <a:pt x="11" y="11"/>
                </a:lnTo>
                <a:lnTo>
                  <a:pt x="17" y="17"/>
                </a:lnTo>
                <a:lnTo>
                  <a:pt x="23" y="23"/>
                </a:lnTo>
                <a:lnTo>
                  <a:pt x="28" y="28"/>
                </a:lnTo>
                <a:lnTo>
                  <a:pt x="35" y="34"/>
                </a:lnTo>
                <a:lnTo>
                  <a:pt x="41" y="39"/>
                </a:lnTo>
                <a:lnTo>
                  <a:pt x="47" y="44"/>
                </a:lnTo>
                <a:lnTo>
                  <a:pt x="53" y="50"/>
                </a:lnTo>
                <a:lnTo>
                  <a:pt x="60" y="55"/>
                </a:lnTo>
                <a:lnTo>
                  <a:pt x="66" y="59"/>
                </a:lnTo>
                <a:lnTo>
                  <a:pt x="73" y="64"/>
                </a:lnTo>
                <a:lnTo>
                  <a:pt x="79" y="69"/>
                </a:lnTo>
                <a:lnTo>
                  <a:pt x="86" y="74"/>
                </a:lnTo>
                <a:lnTo>
                  <a:pt x="93" y="78"/>
                </a:lnTo>
                <a:lnTo>
                  <a:pt x="100" y="83"/>
                </a:lnTo>
                <a:lnTo>
                  <a:pt x="107" y="87"/>
                </a:lnTo>
                <a:lnTo>
                  <a:pt x="114" y="91"/>
                </a:lnTo>
                <a:lnTo>
                  <a:pt x="121" y="95"/>
                </a:lnTo>
                <a:lnTo>
                  <a:pt x="128" y="99"/>
                </a:lnTo>
                <a:lnTo>
                  <a:pt x="135" y="103"/>
                </a:lnTo>
                <a:lnTo>
                  <a:pt x="143" y="106"/>
                </a:lnTo>
                <a:lnTo>
                  <a:pt x="150" y="110"/>
                </a:lnTo>
                <a:lnTo>
                  <a:pt x="158" y="114"/>
                </a:lnTo>
                <a:lnTo>
                  <a:pt x="165" y="117"/>
                </a:lnTo>
                <a:lnTo>
                  <a:pt x="173" y="120"/>
                </a:lnTo>
                <a:lnTo>
                  <a:pt x="181" y="123"/>
                </a:lnTo>
                <a:lnTo>
                  <a:pt x="188" y="126"/>
                </a:lnTo>
                <a:lnTo>
                  <a:pt x="196" y="129"/>
                </a:lnTo>
                <a:lnTo>
                  <a:pt x="204" y="131"/>
                </a:lnTo>
                <a:lnTo>
                  <a:pt x="212" y="134"/>
                </a:lnTo>
                <a:lnTo>
                  <a:pt x="219" y="137"/>
                </a:lnTo>
                <a:lnTo>
                  <a:pt x="228" y="139"/>
                </a:lnTo>
                <a:lnTo>
                  <a:pt x="235" y="141"/>
                </a:lnTo>
                <a:lnTo>
                  <a:pt x="244" y="143"/>
                </a:lnTo>
                <a:lnTo>
                  <a:pt x="252" y="145"/>
                </a:lnTo>
                <a:lnTo>
                  <a:pt x="260" y="147"/>
                </a:lnTo>
                <a:lnTo>
                  <a:pt x="268" y="148"/>
                </a:lnTo>
                <a:lnTo>
                  <a:pt x="276" y="150"/>
                </a:lnTo>
                <a:lnTo>
                  <a:pt x="284" y="151"/>
                </a:lnTo>
                <a:lnTo>
                  <a:pt x="292" y="153"/>
                </a:lnTo>
                <a:lnTo>
                  <a:pt x="301" y="154"/>
                </a:lnTo>
                <a:lnTo>
                  <a:pt x="309" y="155"/>
                </a:lnTo>
                <a:lnTo>
                  <a:pt x="317" y="155"/>
                </a:lnTo>
                <a:lnTo>
                  <a:pt x="326" y="156"/>
                </a:lnTo>
                <a:lnTo>
                  <a:pt x="334" y="157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575" name="Freeform 47"/>
          <p:cNvSpPr>
            <a:spLocks/>
          </p:cNvSpPr>
          <p:nvPr/>
        </p:nvSpPr>
        <p:spPr bwMode="auto">
          <a:xfrm>
            <a:off x="2335213" y="4573588"/>
            <a:ext cx="530225" cy="249237"/>
          </a:xfrm>
          <a:custGeom>
            <a:avLst/>
            <a:gdLst>
              <a:gd name="T0" fmla="*/ 841732277 w 334"/>
              <a:gd name="T1" fmla="*/ 0 h 157"/>
              <a:gd name="T2" fmla="*/ 821570836 w 334"/>
              <a:gd name="T3" fmla="*/ 2519357 h 157"/>
              <a:gd name="T4" fmla="*/ 798890231 w 334"/>
              <a:gd name="T5" fmla="*/ 2519357 h 157"/>
              <a:gd name="T6" fmla="*/ 778728989 w 334"/>
              <a:gd name="T7" fmla="*/ 5040302 h 157"/>
              <a:gd name="T8" fmla="*/ 758567746 w 334"/>
              <a:gd name="T9" fmla="*/ 7559660 h 157"/>
              <a:gd name="T10" fmla="*/ 735885554 w 334"/>
              <a:gd name="T11" fmla="*/ 10080604 h 157"/>
              <a:gd name="T12" fmla="*/ 715724312 w 334"/>
              <a:gd name="T13" fmla="*/ 15120907 h 157"/>
              <a:gd name="T14" fmla="*/ 695563069 w 334"/>
              <a:gd name="T15" fmla="*/ 17640264 h 157"/>
              <a:gd name="T16" fmla="*/ 675401827 w 334"/>
              <a:gd name="T17" fmla="*/ 20161208 h 157"/>
              <a:gd name="T18" fmla="*/ 655240584 w 334"/>
              <a:gd name="T19" fmla="*/ 25201508 h 157"/>
              <a:gd name="T20" fmla="*/ 635079341 w 334"/>
              <a:gd name="T21" fmla="*/ 30241815 h 157"/>
              <a:gd name="T22" fmla="*/ 614918099 w 334"/>
              <a:gd name="T23" fmla="*/ 35282115 h 157"/>
              <a:gd name="T24" fmla="*/ 592235907 w 334"/>
              <a:gd name="T25" fmla="*/ 40322416 h 157"/>
              <a:gd name="T26" fmla="*/ 574595613 w 334"/>
              <a:gd name="T27" fmla="*/ 45362716 h 157"/>
              <a:gd name="T28" fmla="*/ 551913422 w 334"/>
              <a:gd name="T29" fmla="*/ 50403017 h 157"/>
              <a:gd name="T30" fmla="*/ 534273128 w 334"/>
              <a:gd name="T31" fmla="*/ 57962686 h 157"/>
              <a:gd name="T32" fmla="*/ 514111886 w 334"/>
              <a:gd name="T33" fmla="*/ 63002986 h 157"/>
              <a:gd name="T34" fmla="*/ 493950643 w 334"/>
              <a:gd name="T35" fmla="*/ 70564231 h 157"/>
              <a:gd name="T36" fmla="*/ 473789400 w 334"/>
              <a:gd name="T37" fmla="*/ 78123888 h 157"/>
              <a:gd name="T38" fmla="*/ 456147519 w 334"/>
              <a:gd name="T39" fmla="*/ 85685132 h 157"/>
              <a:gd name="T40" fmla="*/ 435986277 w 334"/>
              <a:gd name="T41" fmla="*/ 93244789 h 157"/>
              <a:gd name="T42" fmla="*/ 415826522 w 334"/>
              <a:gd name="T43" fmla="*/ 100806033 h 157"/>
              <a:gd name="T44" fmla="*/ 398184641 w 334"/>
              <a:gd name="T45" fmla="*/ 108365715 h 157"/>
              <a:gd name="T46" fmla="*/ 378023399 w 334"/>
              <a:gd name="T47" fmla="*/ 118446316 h 157"/>
              <a:gd name="T48" fmla="*/ 360383105 w 334"/>
              <a:gd name="T49" fmla="*/ 126007560 h 157"/>
              <a:gd name="T50" fmla="*/ 340221862 w 334"/>
              <a:gd name="T51" fmla="*/ 136088161 h 157"/>
              <a:gd name="T52" fmla="*/ 322579981 w 334"/>
              <a:gd name="T53" fmla="*/ 146168762 h 157"/>
              <a:gd name="T54" fmla="*/ 304938100 w 334"/>
              <a:gd name="T55" fmla="*/ 156249363 h 157"/>
              <a:gd name="T56" fmla="*/ 287297807 w 334"/>
              <a:gd name="T57" fmla="*/ 166329964 h 157"/>
              <a:gd name="T58" fmla="*/ 269655926 w 334"/>
              <a:gd name="T59" fmla="*/ 176410565 h 157"/>
              <a:gd name="T60" fmla="*/ 252015632 w 334"/>
              <a:gd name="T61" fmla="*/ 186491165 h 157"/>
              <a:gd name="T62" fmla="*/ 234373751 w 334"/>
              <a:gd name="T63" fmla="*/ 196571766 h 157"/>
              <a:gd name="T64" fmla="*/ 216733458 w 334"/>
              <a:gd name="T65" fmla="*/ 209171773 h 157"/>
              <a:gd name="T66" fmla="*/ 199093114 w 334"/>
              <a:gd name="T67" fmla="*/ 221773318 h 157"/>
              <a:gd name="T68" fmla="*/ 183972182 w 334"/>
              <a:gd name="T69" fmla="*/ 231853919 h 157"/>
              <a:gd name="T70" fmla="*/ 166330301 w 334"/>
              <a:gd name="T71" fmla="*/ 244453876 h 157"/>
              <a:gd name="T72" fmla="*/ 151209369 w 334"/>
              <a:gd name="T73" fmla="*/ 257055421 h 157"/>
              <a:gd name="T74" fmla="*/ 133567488 w 334"/>
              <a:gd name="T75" fmla="*/ 269655378 h 157"/>
              <a:gd name="T76" fmla="*/ 118446556 w 334"/>
              <a:gd name="T77" fmla="*/ 282256923 h 157"/>
              <a:gd name="T78" fmla="*/ 103327187 w 334"/>
              <a:gd name="T79" fmla="*/ 294856881 h 157"/>
              <a:gd name="T80" fmla="*/ 88206255 w 334"/>
              <a:gd name="T81" fmla="*/ 309977782 h 157"/>
              <a:gd name="T82" fmla="*/ 70564374 w 334"/>
              <a:gd name="T83" fmla="*/ 322579327 h 157"/>
              <a:gd name="T84" fmla="*/ 57962804 w 334"/>
              <a:gd name="T85" fmla="*/ 337700228 h 157"/>
              <a:gd name="T86" fmla="*/ 42843447 w 334"/>
              <a:gd name="T87" fmla="*/ 350300185 h 157"/>
              <a:gd name="T88" fmla="*/ 27720927 w 334"/>
              <a:gd name="T89" fmla="*/ 365421087 h 157"/>
              <a:gd name="T90" fmla="*/ 15120938 w 334"/>
              <a:gd name="T91" fmla="*/ 380541988 h 157"/>
              <a:gd name="T92" fmla="*/ 0 w 334"/>
              <a:gd name="T93" fmla="*/ 395662889 h 157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334"/>
              <a:gd name="T142" fmla="*/ 0 h 157"/>
              <a:gd name="T143" fmla="*/ 334 w 334"/>
              <a:gd name="T144" fmla="*/ 157 h 157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334" h="157">
                <a:moveTo>
                  <a:pt x="334" y="0"/>
                </a:moveTo>
                <a:lnTo>
                  <a:pt x="326" y="1"/>
                </a:lnTo>
                <a:lnTo>
                  <a:pt x="317" y="1"/>
                </a:lnTo>
                <a:lnTo>
                  <a:pt x="309" y="2"/>
                </a:lnTo>
                <a:lnTo>
                  <a:pt x="301" y="3"/>
                </a:lnTo>
                <a:lnTo>
                  <a:pt x="292" y="4"/>
                </a:lnTo>
                <a:lnTo>
                  <a:pt x="284" y="6"/>
                </a:lnTo>
                <a:lnTo>
                  <a:pt x="276" y="7"/>
                </a:lnTo>
                <a:lnTo>
                  <a:pt x="268" y="8"/>
                </a:lnTo>
                <a:lnTo>
                  <a:pt x="260" y="10"/>
                </a:lnTo>
                <a:lnTo>
                  <a:pt x="252" y="12"/>
                </a:lnTo>
                <a:lnTo>
                  <a:pt x="244" y="14"/>
                </a:lnTo>
                <a:lnTo>
                  <a:pt x="235" y="16"/>
                </a:lnTo>
                <a:lnTo>
                  <a:pt x="228" y="18"/>
                </a:lnTo>
                <a:lnTo>
                  <a:pt x="219" y="20"/>
                </a:lnTo>
                <a:lnTo>
                  <a:pt x="212" y="23"/>
                </a:lnTo>
                <a:lnTo>
                  <a:pt x="204" y="25"/>
                </a:lnTo>
                <a:lnTo>
                  <a:pt x="196" y="28"/>
                </a:lnTo>
                <a:lnTo>
                  <a:pt x="188" y="31"/>
                </a:lnTo>
                <a:lnTo>
                  <a:pt x="181" y="34"/>
                </a:lnTo>
                <a:lnTo>
                  <a:pt x="173" y="37"/>
                </a:lnTo>
                <a:lnTo>
                  <a:pt x="165" y="40"/>
                </a:lnTo>
                <a:lnTo>
                  <a:pt x="158" y="43"/>
                </a:lnTo>
                <a:lnTo>
                  <a:pt x="150" y="47"/>
                </a:lnTo>
                <a:lnTo>
                  <a:pt x="143" y="50"/>
                </a:lnTo>
                <a:lnTo>
                  <a:pt x="135" y="54"/>
                </a:lnTo>
                <a:lnTo>
                  <a:pt x="128" y="58"/>
                </a:lnTo>
                <a:lnTo>
                  <a:pt x="121" y="62"/>
                </a:lnTo>
                <a:lnTo>
                  <a:pt x="114" y="66"/>
                </a:lnTo>
                <a:lnTo>
                  <a:pt x="107" y="70"/>
                </a:lnTo>
                <a:lnTo>
                  <a:pt x="100" y="74"/>
                </a:lnTo>
                <a:lnTo>
                  <a:pt x="93" y="78"/>
                </a:lnTo>
                <a:lnTo>
                  <a:pt x="86" y="83"/>
                </a:lnTo>
                <a:lnTo>
                  <a:pt x="79" y="88"/>
                </a:lnTo>
                <a:lnTo>
                  <a:pt x="73" y="92"/>
                </a:lnTo>
                <a:lnTo>
                  <a:pt x="66" y="97"/>
                </a:lnTo>
                <a:lnTo>
                  <a:pt x="60" y="102"/>
                </a:lnTo>
                <a:lnTo>
                  <a:pt x="53" y="107"/>
                </a:lnTo>
                <a:lnTo>
                  <a:pt x="47" y="112"/>
                </a:lnTo>
                <a:lnTo>
                  <a:pt x="41" y="117"/>
                </a:lnTo>
                <a:lnTo>
                  <a:pt x="35" y="123"/>
                </a:lnTo>
                <a:lnTo>
                  <a:pt x="28" y="128"/>
                </a:lnTo>
                <a:lnTo>
                  <a:pt x="23" y="134"/>
                </a:lnTo>
                <a:lnTo>
                  <a:pt x="17" y="139"/>
                </a:lnTo>
                <a:lnTo>
                  <a:pt x="11" y="145"/>
                </a:lnTo>
                <a:lnTo>
                  <a:pt x="6" y="151"/>
                </a:lnTo>
                <a:lnTo>
                  <a:pt x="0" y="157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576" name="Freeform 48"/>
          <p:cNvSpPr>
            <a:spLocks/>
          </p:cNvSpPr>
          <p:nvPr/>
        </p:nvSpPr>
        <p:spPr bwMode="auto">
          <a:xfrm>
            <a:off x="2733675" y="4573588"/>
            <a:ext cx="131763" cy="498475"/>
          </a:xfrm>
          <a:custGeom>
            <a:avLst/>
            <a:gdLst>
              <a:gd name="T0" fmla="*/ 201613241 w 83"/>
              <a:gd name="T1" fmla="*/ 5040312 h 314"/>
              <a:gd name="T2" fmla="*/ 186492251 w 83"/>
              <a:gd name="T3" fmla="*/ 15120938 h 314"/>
              <a:gd name="T4" fmla="*/ 173892221 w 83"/>
              <a:gd name="T5" fmla="*/ 27720927 h 314"/>
              <a:gd name="T6" fmla="*/ 161290602 w 83"/>
              <a:gd name="T7" fmla="*/ 37801548 h 314"/>
              <a:gd name="T8" fmla="*/ 146169613 w 83"/>
              <a:gd name="T9" fmla="*/ 50403118 h 314"/>
              <a:gd name="T10" fmla="*/ 133569582 w 83"/>
              <a:gd name="T11" fmla="*/ 63003113 h 314"/>
              <a:gd name="T12" fmla="*/ 123488923 w 83"/>
              <a:gd name="T13" fmla="*/ 75604683 h 314"/>
              <a:gd name="T14" fmla="*/ 110887305 w 83"/>
              <a:gd name="T15" fmla="*/ 90725615 h 314"/>
              <a:gd name="T16" fmla="*/ 98287249 w 83"/>
              <a:gd name="T17" fmla="*/ 103325597 h 314"/>
              <a:gd name="T18" fmla="*/ 88206590 w 83"/>
              <a:gd name="T19" fmla="*/ 118446554 h 314"/>
              <a:gd name="T20" fmla="*/ 78125930 w 83"/>
              <a:gd name="T21" fmla="*/ 133567485 h 314"/>
              <a:gd name="T22" fmla="*/ 70564642 w 83"/>
              <a:gd name="T23" fmla="*/ 146169055 h 314"/>
              <a:gd name="T24" fmla="*/ 60483982 w 83"/>
              <a:gd name="T25" fmla="*/ 163810936 h 314"/>
              <a:gd name="T26" fmla="*/ 52924281 w 83"/>
              <a:gd name="T27" fmla="*/ 178931868 h 314"/>
              <a:gd name="T28" fmla="*/ 42843609 w 83"/>
              <a:gd name="T29" fmla="*/ 194052799 h 314"/>
              <a:gd name="T30" fmla="*/ 37803279 w 83"/>
              <a:gd name="T31" fmla="*/ 209172193 h 314"/>
              <a:gd name="T32" fmla="*/ 30241991 w 83"/>
              <a:gd name="T33" fmla="*/ 224293125 h 314"/>
              <a:gd name="T34" fmla="*/ 25201655 w 83"/>
              <a:gd name="T35" fmla="*/ 241935005 h 314"/>
              <a:gd name="T36" fmla="*/ 20161325 w 83"/>
              <a:gd name="T37" fmla="*/ 259575298 h 314"/>
              <a:gd name="T38" fmla="*/ 15120996 w 83"/>
              <a:gd name="T39" fmla="*/ 274696230 h 314"/>
              <a:gd name="T40" fmla="*/ 10080663 w 83"/>
              <a:gd name="T41" fmla="*/ 292338111 h 314"/>
              <a:gd name="T42" fmla="*/ 7561292 w 83"/>
              <a:gd name="T43" fmla="*/ 309978404 h 314"/>
              <a:gd name="T44" fmla="*/ 2520959 w 83"/>
              <a:gd name="T45" fmla="*/ 325100923 h 314"/>
              <a:gd name="T46" fmla="*/ 0 w 83"/>
              <a:gd name="T47" fmla="*/ 342741216 h 314"/>
              <a:gd name="T48" fmla="*/ 0 w 83"/>
              <a:gd name="T49" fmla="*/ 360383097 h 314"/>
              <a:gd name="T50" fmla="*/ 0 w 83"/>
              <a:gd name="T51" fmla="*/ 378023390 h 314"/>
              <a:gd name="T52" fmla="*/ 0 w 83"/>
              <a:gd name="T53" fmla="*/ 395665270 h 314"/>
              <a:gd name="T54" fmla="*/ 0 w 83"/>
              <a:gd name="T55" fmla="*/ 413305564 h 314"/>
              <a:gd name="T56" fmla="*/ 0 w 83"/>
              <a:gd name="T57" fmla="*/ 430945956 h 314"/>
              <a:gd name="T58" fmla="*/ 0 w 83"/>
              <a:gd name="T59" fmla="*/ 446066888 h 314"/>
              <a:gd name="T60" fmla="*/ 2520959 w 83"/>
              <a:gd name="T61" fmla="*/ 463708768 h 314"/>
              <a:gd name="T62" fmla="*/ 7561292 w 83"/>
              <a:gd name="T63" fmla="*/ 481349061 h 314"/>
              <a:gd name="T64" fmla="*/ 10080663 w 83"/>
              <a:gd name="T65" fmla="*/ 498990942 h 314"/>
              <a:gd name="T66" fmla="*/ 15120996 w 83"/>
              <a:gd name="T67" fmla="*/ 514111874 h 314"/>
              <a:gd name="T68" fmla="*/ 20161325 w 83"/>
              <a:gd name="T69" fmla="*/ 531752167 h 314"/>
              <a:gd name="T70" fmla="*/ 25201655 w 83"/>
              <a:gd name="T71" fmla="*/ 549394047 h 314"/>
              <a:gd name="T72" fmla="*/ 30241991 w 83"/>
              <a:gd name="T73" fmla="*/ 564514979 h 314"/>
              <a:gd name="T74" fmla="*/ 37803279 w 83"/>
              <a:gd name="T75" fmla="*/ 582155272 h 314"/>
              <a:gd name="T76" fmla="*/ 42843609 w 83"/>
              <a:gd name="T77" fmla="*/ 597276204 h 314"/>
              <a:gd name="T78" fmla="*/ 52924281 w 83"/>
              <a:gd name="T79" fmla="*/ 612397135 h 314"/>
              <a:gd name="T80" fmla="*/ 60483982 w 83"/>
              <a:gd name="T81" fmla="*/ 627518067 h 314"/>
              <a:gd name="T82" fmla="*/ 70564642 w 83"/>
              <a:gd name="T83" fmla="*/ 642638999 h 314"/>
              <a:gd name="T84" fmla="*/ 78125930 w 83"/>
              <a:gd name="T85" fmla="*/ 657761518 h 314"/>
              <a:gd name="T86" fmla="*/ 88206590 w 83"/>
              <a:gd name="T87" fmla="*/ 672882449 h 314"/>
              <a:gd name="T88" fmla="*/ 98287249 w 83"/>
              <a:gd name="T89" fmla="*/ 685482432 h 314"/>
              <a:gd name="T90" fmla="*/ 110887305 w 83"/>
              <a:gd name="T91" fmla="*/ 700603364 h 314"/>
              <a:gd name="T92" fmla="*/ 123488923 w 83"/>
              <a:gd name="T93" fmla="*/ 713204934 h 314"/>
              <a:gd name="T94" fmla="*/ 133569582 w 83"/>
              <a:gd name="T95" fmla="*/ 725804916 h 314"/>
              <a:gd name="T96" fmla="*/ 146169613 w 83"/>
              <a:gd name="T97" fmla="*/ 738406486 h 314"/>
              <a:gd name="T98" fmla="*/ 161290602 w 83"/>
              <a:gd name="T99" fmla="*/ 751006469 h 314"/>
              <a:gd name="T100" fmla="*/ 173892221 w 83"/>
              <a:gd name="T101" fmla="*/ 763608039 h 314"/>
              <a:gd name="T102" fmla="*/ 186492251 w 83"/>
              <a:gd name="T103" fmla="*/ 773688660 h 314"/>
              <a:gd name="T104" fmla="*/ 201613241 w 83"/>
              <a:gd name="T105" fmla="*/ 786288643 h 31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83"/>
              <a:gd name="T160" fmla="*/ 0 h 314"/>
              <a:gd name="T161" fmla="*/ 83 w 83"/>
              <a:gd name="T162" fmla="*/ 314 h 31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83" h="314">
                <a:moveTo>
                  <a:pt x="83" y="0"/>
                </a:moveTo>
                <a:lnTo>
                  <a:pt x="80" y="2"/>
                </a:lnTo>
                <a:lnTo>
                  <a:pt x="77" y="4"/>
                </a:lnTo>
                <a:lnTo>
                  <a:pt x="74" y="6"/>
                </a:lnTo>
                <a:lnTo>
                  <a:pt x="71" y="9"/>
                </a:lnTo>
                <a:lnTo>
                  <a:pt x="69" y="11"/>
                </a:lnTo>
                <a:lnTo>
                  <a:pt x="66" y="13"/>
                </a:lnTo>
                <a:lnTo>
                  <a:pt x="64" y="15"/>
                </a:lnTo>
                <a:lnTo>
                  <a:pt x="61" y="18"/>
                </a:lnTo>
                <a:lnTo>
                  <a:pt x="58" y="20"/>
                </a:lnTo>
                <a:lnTo>
                  <a:pt x="56" y="23"/>
                </a:lnTo>
                <a:lnTo>
                  <a:pt x="53" y="25"/>
                </a:lnTo>
                <a:lnTo>
                  <a:pt x="51" y="28"/>
                </a:lnTo>
                <a:lnTo>
                  <a:pt x="49" y="30"/>
                </a:lnTo>
                <a:lnTo>
                  <a:pt x="46" y="33"/>
                </a:lnTo>
                <a:lnTo>
                  <a:pt x="44" y="36"/>
                </a:lnTo>
                <a:lnTo>
                  <a:pt x="42" y="38"/>
                </a:lnTo>
                <a:lnTo>
                  <a:pt x="39" y="41"/>
                </a:lnTo>
                <a:lnTo>
                  <a:pt x="37" y="44"/>
                </a:lnTo>
                <a:lnTo>
                  <a:pt x="35" y="47"/>
                </a:lnTo>
                <a:lnTo>
                  <a:pt x="33" y="50"/>
                </a:lnTo>
                <a:lnTo>
                  <a:pt x="31" y="53"/>
                </a:lnTo>
                <a:lnTo>
                  <a:pt x="29" y="56"/>
                </a:lnTo>
                <a:lnTo>
                  <a:pt x="28" y="58"/>
                </a:lnTo>
                <a:lnTo>
                  <a:pt x="26" y="61"/>
                </a:lnTo>
                <a:lnTo>
                  <a:pt x="24" y="65"/>
                </a:lnTo>
                <a:lnTo>
                  <a:pt x="22" y="68"/>
                </a:lnTo>
                <a:lnTo>
                  <a:pt x="21" y="71"/>
                </a:lnTo>
                <a:lnTo>
                  <a:pt x="19" y="74"/>
                </a:lnTo>
                <a:lnTo>
                  <a:pt x="17" y="77"/>
                </a:lnTo>
                <a:lnTo>
                  <a:pt x="16" y="80"/>
                </a:lnTo>
                <a:lnTo>
                  <a:pt x="15" y="83"/>
                </a:lnTo>
                <a:lnTo>
                  <a:pt x="13" y="86"/>
                </a:lnTo>
                <a:lnTo>
                  <a:pt x="12" y="89"/>
                </a:lnTo>
                <a:lnTo>
                  <a:pt x="11" y="93"/>
                </a:lnTo>
                <a:lnTo>
                  <a:pt x="10" y="96"/>
                </a:lnTo>
                <a:lnTo>
                  <a:pt x="9" y="99"/>
                </a:lnTo>
                <a:lnTo>
                  <a:pt x="8" y="103"/>
                </a:lnTo>
                <a:lnTo>
                  <a:pt x="7" y="106"/>
                </a:lnTo>
                <a:lnTo>
                  <a:pt x="6" y="109"/>
                </a:lnTo>
                <a:lnTo>
                  <a:pt x="5" y="113"/>
                </a:lnTo>
                <a:lnTo>
                  <a:pt x="4" y="116"/>
                </a:lnTo>
                <a:lnTo>
                  <a:pt x="3" y="119"/>
                </a:lnTo>
                <a:lnTo>
                  <a:pt x="3" y="123"/>
                </a:lnTo>
                <a:lnTo>
                  <a:pt x="2" y="126"/>
                </a:lnTo>
                <a:lnTo>
                  <a:pt x="1" y="129"/>
                </a:lnTo>
                <a:lnTo>
                  <a:pt x="1" y="133"/>
                </a:lnTo>
                <a:lnTo>
                  <a:pt x="0" y="136"/>
                </a:lnTo>
                <a:lnTo>
                  <a:pt x="0" y="140"/>
                </a:lnTo>
                <a:lnTo>
                  <a:pt x="0" y="143"/>
                </a:lnTo>
                <a:lnTo>
                  <a:pt x="0" y="147"/>
                </a:lnTo>
                <a:lnTo>
                  <a:pt x="0" y="150"/>
                </a:lnTo>
                <a:lnTo>
                  <a:pt x="0" y="153"/>
                </a:lnTo>
                <a:lnTo>
                  <a:pt x="0" y="157"/>
                </a:lnTo>
                <a:lnTo>
                  <a:pt x="0" y="160"/>
                </a:lnTo>
                <a:lnTo>
                  <a:pt x="0" y="164"/>
                </a:lnTo>
                <a:lnTo>
                  <a:pt x="0" y="167"/>
                </a:lnTo>
                <a:lnTo>
                  <a:pt x="0" y="171"/>
                </a:lnTo>
                <a:lnTo>
                  <a:pt x="0" y="174"/>
                </a:lnTo>
                <a:lnTo>
                  <a:pt x="0" y="177"/>
                </a:lnTo>
                <a:lnTo>
                  <a:pt x="1" y="181"/>
                </a:lnTo>
                <a:lnTo>
                  <a:pt x="1" y="184"/>
                </a:lnTo>
                <a:lnTo>
                  <a:pt x="2" y="188"/>
                </a:lnTo>
                <a:lnTo>
                  <a:pt x="3" y="191"/>
                </a:lnTo>
                <a:lnTo>
                  <a:pt x="3" y="194"/>
                </a:lnTo>
                <a:lnTo>
                  <a:pt x="4" y="198"/>
                </a:lnTo>
                <a:lnTo>
                  <a:pt x="5" y="201"/>
                </a:lnTo>
                <a:lnTo>
                  <a:pt x="6" y="204"/>
                </a:lnTo>
                <a:lnTo>
                  <a:pt x="7" y="208"/>
                </a:lnTo>
                <a:lnTo>
                  <a:pt x="8" y="211"/>
                </a:lnTo>
                <a:lnTo>
                  <a:pt x="9" y="214"/>
                </a:lnTo>
                <a:lnTo>
                  <a:pt x="10" y="218"/>
                </a:lnTo>
                <a:lnTo>
                  <a:pt x="11" y="221"/>
                </a:lnTo>
                <a:lnTo>
                  <a:pt x="12" y="224"/>
                </a:lnTo>
                <a:lnTo>
                  <a:pt x="13" y="227"/>
                </a:lnTo>
                <a:lnTo>
                  <a:pt x="15" y="231"/>
                </a:lnTo>
                <a:lnTo>
                  <a:pt x="16" y="234"/>
                </a:lnTo>
                <a:lnTo>
                  <a:pt x="17" y="237"/>
                </a:lnTo>
                <a:lnTo>
                  <a:pt x="19" y="240"/>
                </a:lnTo>
                <a:lnTo>
                  <a:pt x="21" y="243"/>
                </a:lnTo>
                <a:lnTo>
                  <a:pt x="22" y="246"/>
                </a:lnTo>
                <a:lnTo>
                  <a:pt x="24" y="249"/>
                </a:lnTo>
                <a:lnTo>
                  <a:pt x="26" y="252"/>
                </a:lnTo>
                <a:lnTo>
                  <a:pt x="28" y="255"/>
                </a:lnTo>
                <a:lnTo>
                  <a:pt x="29" y="258"/>
                </a:lnTo>
                <a:lnTo>
                  <a:pt x="31" y="261"/>
                </a:lnTo>
                <a:lnTo>
                  <a:pt x="33" y="264"/>
                </a:lnTo>
                <a:lnTo>
                  <a:pt x="35" y="267"/>
                </a:lnTo>
                <a:lnTo>
                  <a:pt x="37" y="270"/>
                </a:lnTo>
                <a:lnTo>
                  <a:pt x="39" y="272"/>
                </a:lnTo>
                <a:lnTo>
                  <a:pt x="42" y="275"/>
                </a:lnTo>
                <a:lnTo>
                  <a:pt x="44" y="278"/>
                </a:lnTo>
                <a:lnTo>
                  <a:pt x="46" y="281"/>
                </a:lnTo>
                <a:lnTo>
                  <a:pt x="49" y="283"/>
                </a:lnTo>
                <a:lnTo>
                  <a:pt x="51" y="286"/>
                </a:lnTo>
                <a:lnTo>
                  <a:pt x="53" y="288"/>
                </a:lnTo>
                <a:lnTo>
                  <a:pt x="56" y="291"/>
                </a:lnTo>
                <a:lnTo>
                  <a:pt x="58" y="293"/>
                </a:lnTo>
                <a:lnTo>
                  <a:pt x="61" y="296"/>
                </a:lnTo>
                <a:lnTo>
                  <a:pt x="64" y="298"/>
                </a:lnTo>
                <a:lnTo>
                  <a:pt x="66" y="301"/>
                </a:lnTo>
                <a:lnTo>
                  <a:pt x="69" y="303"/>
                </a:lnTo>
                <a:lnTo>
                  <a:pt x="71" y="305"/>
                </a:lnTo>
                <a:lnTo>
                  <a:pt x="74" y="307"/>
                </a:lnTo>
                <a:lnTo>
                  <a:pt x="77" y="310"/>
                </a:lnTo>
                <a:lnTo>
                  <a:pt x="80" y="312"/>
                </a:lnTo>
                <a:lnTo>
                  <a:pt x="83" y="314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577" name="Freeform 49"/>
          <p:cNvSpPr>
            <a:spLocks/>
          </p:cNvSpPr>
          <p:nvPr/>
        </p:nvSpPr>
        <p:spPr bwMode="auto">
          <a:xfrm>
            <a:off x="1276350" y="5321300"/>
            <a:ext cx="263525" cy="498475"/>
          </a:xfrm>
          <a:custGeom>
            <a:avLst/>
            <a:gdLst>
              <a:gd name="T0" fmla="*/ 12601573 w 166"/>
              <a:gd name="T1" fmla="*/ 788809592 h 314"/>
              <a:gd name="T2" fmla="*/ 35282187 w 166"/>
              <a:gd name="T3" fmla="*/ 788809592 h 314"/>
              <a:gd name="T4" fmla="*/ 57962803 w 166"/>
              <a:gd name="T5" fmla="*/ 786288643 h 314"/>
              <a:gd name="T6" fmla="*/ 78124046 w 166"/>
              <a:gd name="T7" fmla="*/ 783769281 h 314"/>
              <a:gd name="T8" fmla="*/ 100806238 w 166"/>
              <a:gd name="T9" fmla="*/ 778728971 h 314"/>
              <a:gd name="T10" fmla="*/ 120967505 w 166"/>
              <a:gd name="T11" fmla="*/ 773688660 h 314"/>
              <a:gd name="T12" fmla="*/ 141128748 w 166"/>
              <a:gd name="T13" fmla="*/ 766127401 h 314"/>
              <a:gd name="T14" fmla="*/ 163810939 w 166"/>
              <a:gd name="T15" fmla="*/ 758567729 h 314"/>
              <a:gd name="T16" fmla="*/ 183972182 w 166"/>
              <a:gd name="T17" fmla="*/ 751006469 h 314"/>
              <a:gd name="T18" fmla="*/ 201612475 w 166"/>
              <a:gd name="T19" fmla="*/ 740925848 h 314"/>
              <a:gd name="T20" fmla="*/ 221773768 w 166"/>
              <a:gd name="T21" fmla="*/ 730845227 h 314"/>
              <a:gd name="T22" fmla="*/ 239414061 w 166"/>
              <a:gd name="T23" fmla="*/ 718245244 h 314"/>
              <a:gd name="T24" fmla="*/ 257055942 w 166"/>
              <a:gd name="T25" fmla="*/ 705643674 h 314"/>
              <a:gd name="T26" fmla="*/ 274696236 w 166"/>
              <a:gd name="T27" fmla="*/ 693043692 h 314"/>
              <a:gd name="T28" fmla="*/ 289817168 w 166"/>
              <a:gd name="T29" fmla="*/ 677922760 h 314"/>
              <a:gd name="T30" fmla="*/ 307459049 w 166"/>
              <a:gd name="T31" fmla="*/ 662801828 h 314"/>
              <a:gd name="T32" fmla="*/ 320059032 w 166"/>
              <a:gd name="T33" fmla="*/ 647680897 h 314"/>
              <a:gd name="T34" fmla="*/ 335181551 w 166"/>
              <a:gd name="T35" fmla="*/ 632558378 h 314"/>
              <a:gd name="T36" fmla="*/ 347781534 w 166"/>
              <a:gd name="T37" fmla="*/ 614918084 h 314"/>
              <a:gd name="T38" fmla="*/ 357862155 w 166"/>
              <a:gd name="T39" fmla="*/ 597276204 h 314"/>
              <a:gd name="T40" fmla="*/ 370463726 w 166"/>
              <a:gd name="T41" fmla="*/ 579635911 h 314"/>
              <a:gd name="T42" fmla="*/ 380544347 w 166"/>
              <a:gd name="T43" fmla="*/ 561994030 h 314"/>
              <a:gd name="T44" fmla="*/ 388104019 w 166"/>
              <a:gd name="T45" fmla="*/ 544353737 h 314"/>
              <a:gd name="T46" fmla="*/ 395665279 w 166"/>
              <a:gd name="T47" fmla="*/ 524192495 h 314"/>
              <a:gd name="T48" fmla="*/ 403224951 w 166"/>
              <a:gd name="T49" fmla="*/ 504031252 h 314"/>
              <a:gd name="T50" fmla="*/ 408265262 w 166"/>
              <a:gd name="T51" fmla="*/ 483870010 h 314"/>
              <a:gd name="T52" fmla="*/ 413305572 w 166"/>
              <a:gd name="T53" fmla="*/ 463708768 h 314"/>
              <a:gd name="T54" fmla="*/ 415826521 w 166"/>
              <a:gd name="T55" fmla="*/ 443547526 h 314"/>
              <a:gd name="T56" fmla="*/ 418345982 w 166"/>
              <a:gd name="T57" fmla="*/ 423386284 h 314"/>
              <a:gd name="T58" fmla="*/ 418345982 w 166"/>
              <a:gd name="T59" fmla="*/ 400703993 h 314"/>
              <a:gd name="T60" fmla="*/ 418345982 w 166"/>
              <a:gd name="T61" fmla="*/ 380544339 h 314"/>
              <a:gd name="T62" fmla="*/ 418345982 w 166"/>
              <a:gd name="T63" fmla="*/ 360383097 h 314"/>
              <a:gd name="T64" fmla="*/ 415826521 w 166"/>
              <a:gd name="T65" fmla="*/ 340221854 h 314"/>
              <a:gd name="T66" fmla="*/ 410786211 w 166"/>
              <a:gd name="T67" fmla="*/ 320059025 h 314"/>
              <a:gd name="T68" fmla="*/ 405745900 w 166"/>
              <a:gd name="T69" fmla="*/ 299897783 h 314"/>
              <a:gd name="T70" fmla="*/ 400705589 w 166"/>
              <a:gd name="T71" fmla="*/ 279736540 h 314"/>
              <a:gd name="T72" fmla="*/ 393144330 w 166"/>
              <a:gd name="T73" fmla="*/ 259575298 h 314"/>
              <a:gd name="T74" fmla="*/ 385584657 w 166"/>
              <a:gd name="T75" fmla="*/ 239414056 h 314"/>
              <a:gd name="T76" fmla="*/ 378023398 w 166"/>
              <a:gd name="T77" fmla="*/ 221773763 h 314"/>
              <a:gd name="T78" fmla="*/ 365423415 w 166"/>
              <a:gd name="T79" fmla="*/ 204131833 h 314"/>
              <a:gd name="T80" fmla="*/ 355342794 w 166"/>
              <a:gd name="T81" fmla="*/ 183972178 h 314"/>
              <a:gd name="T82" fmla="*/ 342741223 w 166"/>
              <a:gd name="T83" fmla="*/ 168851246 h 314"/>
              <a:gd name="T84" fmla="*/ 330141240 w 166"/>
              <a:gd name="T85" fmla="*/ 151209366 h 314"/>
              <a:gd name="T86" fmla="*/ 315018721 w 166"/>
              <a:gd name="T87" fmla="*/ 136088434 h 314"/>
              <a:gd name="T88" fmla="*/ 302418738 w 166"/>
              <a:gd name="T89" fmla="*/ 120967503 h 314"/>
              <a:gd name="T90" fmla="*/ 284776857 w 166"/>
              <a:gd name="T91" fmla="*/ 105846571 h 314"/>
              <a:gd name="T92" fmla="*/ 269655925 w 166"/>
              <a:gd name="T93" fmla="*/ 90725615 h 314"/>
              <a:gd name="T94" fmla="*/ 252015632 w 166"/>
              <a:gd name="T95" fmla="*/ 78124044 h 314"/>
              <a:gd name="T96" fmla="*/ 234373751 w 166"/>
              <a:gd name="T97" fmla="*/ 65524062 h 314"/>
              <a:gd name="T98" fmla="*/ 216733457 w 166"/>
              <a:gd name="T99" fmla="*/ 55443441 h 314"/>
              <a:gd name="T100" fmla="*/ 196572165 w 166"/>
              <a:gd name="T101" fmla="*/ 45362807 h 314"/>
              <a:gd name="T102" fmla="*/ 176410922 w 166"/>
              <a:gd name="T103" fmla="*/ 35282186 h 314"/>
              <a:gd name="T104" fmla="*/ 156249680 w 166"/>
              <a:gd name="T105" fmla="*/ 27720927 h 314"/>
              <a:gd name="T106" fmla="*/ 136088437 w 166"/>
              <a:gd name="T107" fmla="*/ 20161248 h 314"/>
              <a:gd name="T108" fmla="*/ 115927194 w 166"/>
              <a:gd name="T109" fmla="*/ 15120938 h 314"/>
              <a:gd name="T110" fmla="*/ 93246566 w 166"/>
              <a:gd name="T111" fmla="*/ 10080624 h 314"/>
              <a:gd name="T112" fmla="*/ 70564374 w 166"/>
              <a:gd name="T113" fmla="*/ 5040312 h 314"/>
              <a:gd name="T114" fmla="*/ 50403119 w 166"/>
              <a:gd name="T115" fmla="*/ 2520950 h 314"/>
              <a:gd name="T116" fmla="*/ 27720927 w 166"/>
              <a:gd name="T117" fmla="*/ 0 h 314"/>
              <a:gd name="T118" fmla="*/ 7559675 w 166"/>
              <a:gd name="T119" fmla="*/ 0 h 31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66"/>
              <a:gd name="T181" fmla="*/ 0 h 314"/>
              <a:gd name="T182" fmla="*/ 166 w 166"/>
              <a:gd name="T183" fmla="*/ 314 h 314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66" h="314">
                <a:moveTo>
                  <a:pt x="0" y="314"/>
                </a:moveTo>
                <a:lnTo>
                  <a:pt x="3" y="314"/>
                </a:lnTo>
                <a:lnTo>
                  <a:pt x="5" y="313"/>
                </a:lnTo>
                <a:lnTo>
                  <a:pt x="8" y="313"/>
                </a:lnTo>
                <a:lnTo>
                  <a:pt x="11" y="313"/>
                </a:lnTo>
                <a:lnTo>
                  <a:pt x="14" y="313"/>
                </a:lnTo>
                <a:lnTo>
                  <a:pt x="17" y="313"/>
                </a:lnTo>
                <a:lnTo>
                  <a:pt x="20" y="312"/>
                </a:lnTo>
                <a:lnTo>
                  <a:pt x="23" y="312"/>
                </a:lnTo>
                <a:lnTo>
                  <a:pt x="26" y="311"/>
                </a:lnTo>
                <a:lnTo>
                  <a:pt x="28" y="311"/>
                </a:lnTo>
                <a:lnTo>
                  <a:pt x="31" y="311"/>
                </a:lnTo>
                <a:lnTo>
                  <a:pt x="34" y="310"/>
                </a:lnTo>
                <a:lnTo>
                  <a:pt x="37" y="310"/>
                </a:lnTo>
                <a:lnTo>
                  <a:pt x="40" y="309"/>
                </a:lnTo>
                <a:lnTo>
                  <a:pt x="43" y="308"/>
                </a:lnTo>
                <a:lnTo>
                  <a:pt x="46" y="307"/>
                </a:lnTo>
                <a:lnTo>
                  <a:pt x="48" y="307"/>
                </a:lnTo>
                <a:lnTo>
                  <a:pt x="51" y="306"/>
                </a:lnTo>
                <a:lnTo>
                  <a:pt x="54" y="305"/>
                </a:lnTo>
                <a:lnTo>
                  <a:pt x="56" y="304"/>
                </a:lnTo>
                <a:lnTo>
                  <a:pt x="59" y="303"/>
                </a:lnTo>
                <a:lnTo>
                  <a:pt x="62" y="302"/>
                </a:lnTo>
                <a:lnTo>
                  <a:pt x="65" y="301"/>
                </a:lnTo>
                <a:lnTo>
                  <a:pt x="67" y="300"/>
                </a:lnTo>
                <a:lnTo>
                  <a:pt x="70" y="299"/>
                </a:lnTo>
                <a:lnTo>
                  <a:pt x="73" y="298"/>
                </a:lnTo>
                <a:lnTo>
                  <a:pt x="75" y="296"/>
                </a:lnTo>
                <a:lnTo>
                  <a:pt x="78" y="295"/>
                </a:lnTo>
                <a:lnTo>
                  <a:pt x="80" y="294"/>
                </a:lnTo>
                <a:lnTo>
                  <a:pt x="83" y="292"/>
                </a:lnTo>
                <a:lnTo>
                  <a:pt x="86" y="291"/>
                </a:lnTo>
                <a:lnTo>
                  <a:pt x="88" y="290"/>
                </a:lnTo>
                <a:lnTo>
                  <a:pt x="90" y="288"/>
                </a:lnTo>
                <a:lnTo>
                  <a:pt x="93" y="287"/>
                </a:lnTo>
                <a:lnTo>
                  <a:pt x="95" y="285"/>
                </a:lnTo>
                <a:lnTo>
                  <a:pt x="98" y="283"/>
                </a:lnTo>
                <a:lnTo>
                  <a:pt x="100" y="282"/>
                </a:lnTo>
                <a:lnTo>
                  <a:pt x="102" y="280"/>
                </a:lnTo>
                <a:lnTo>
                  <a:pt x="105" y="279"/>
                </a:lnTo>
                <a:lnTo>
                  <a:pt x="107" y="277"/>
                </a:lnTo>
                <a:lnTo>
                  <a:pt x="109" y="275"/>
                </a:lnTo>
                <a:lnTo>
                  <a:pt x="111" y="273"/>
                </a:lnTo>
                <a:lnTo>
                  <a:pt x="113" y="271"/>
                </a:lnTo>
                <a:lnTo>
                  <a:pt x="115" y="269"/>
                </a:lnTo>
                <a:lnTo>
                  <a:pt x="118" y="267"/>
                </a:lnTo>
                <a:lnTo>
                  <a:pt x="120" y="266"/>
                </a:lnTo>
                <a:lnTo>
                  <a:pt x="122" y="263"/>
                </a:lnTo>
                <a:lnTo>
                  <a:pt x="123" y="262"/>
                </a:lnTo>
                <a:lnTo>
                  <a:pt x="125" y="259"/>
                </a:lnTo>
                <a:lnTo>
                  <a:pt x="127" y="257"/>
                </a:lnTo>
                <a:lnTo>
                  <a:pt x="129" y="256"/>
                </a:lnTo>
                <a:lnTo>
                  <a:pt x="131" y="253"/>
                </a:lnTo>
                <a:lnTo>
                  <a:pt x="133" y="251"/>
                </a:lnTo>
                <a:lnTo>
                  <a:pt x="135" y="249"/>
                </a:lnTo>
                <a:lnTo>
                  <a:pt x="136" y="247"/>
                </a:lnTo>
                <a:lnTo>
                  <a:pt x="138" y="244"/>
                </a:lnTo>
                <a:lnTo>
                  <a:pt x="140" y="242"/>
                </a:lnTo>
                <a:lnTo>
                  <a:pt x="141" y="240"/>
                </a:lnTo>
                <a:lnTo>
                  <a:pt x="142" y="237"/>
                </a:lnTo>
                <a:lnTo>
                  <a:pt x="144" y="235"/>
                </a:lnTo>
                <a:lnTo>
                  <a:pt x="145" y="233"/>
                </a:lnTo>
                <a:lnTo>
                  <a:pt x="147" y="230"/>
                </a:lnTo>
                <a:lnTo>
                  <a:pt x="148" y="228"/>
                </a:lnTo>
                <a:lnTo>
                  <a:pt x="150" y="225"/>
                </a:lnTo>
                <a:lnTo>
                  <a:pt x="151" y="223"/>
                </a:lnTo>
                <a:lnTo>
                  <a:pt x="152" y="220"/>
                </a:lnTo>
                <a:lnTo>
                  <a:pt x="153" y="218"/>
                </a:lnTo>
                <a:lnTo>
                  <a:pt x="154" y="216"/>
                </a:lnTo>
                <a:lnTo>
                  <a:pt x="155" y="213"/>
                </a:lnTo>
                <a:lnTo>
                  <a:pt x="156" y="210"/>
                </a:lnTo>
                <a:lnTo>
                  <a:pt x="157" y="208"/>
                </a:lnTo>
                <a:lnTo>
                  <a:pt x="158" y="205"/>
                </a:lnTo>
                <a:lnTo>
                  <a:pt x="159" y="203"/>
                </a:lnTo>
                <a:lnTo>
                  <a:pt x="160" y="200"/>
                </a:lnTo>
                <a:lnTo>
                  <a:pt x="161" y="197"/>
                </a:lnTo>
                <a:lnTo>
                  <a:pt x="161" y="195"/>
                </a:lnTo>
                <a:lnTo>
                  <a:pt x="162" y="192"/>
                </a:lnTo>
                <a:lnTo>
                  <a:pt x="163" y="189"/>
                </a:lnTo>
                <a:lnTo>
                  <a:pt x="163" y="187"/>
                </a:lnTo>
                <a:lnTo>
                  <a:pt x="164" y="184"/>
                </a:lnTo>
                <a:lnTo>
                  <a:pt x="164" y="181"/>
                </a:lnTo>
                <a:lnTo>
                  <a:pt x="165" y="178"/>
                </a:lnTo>
                <a:lnTo>
                  <a:pt x="165" y="176"/>
                </a:lnTo>
                <a:lnTo>
                  <a:pt x="165" y="173"/>
                </a:lnTo>
                <a:lnTo>
                  <a:pt x="166" y="170"/>
                </a:lnTo>
                <a:lnTo>
                  <a:pt x="166" y="168"/>
                </a:lnTo>
                <a:lnTo>
                  <a:pt x="166" y="165"/>
                </a:lnTo>
                <a:lnTo>
                  <a:pt x="166" y="162"/>
                </a:lnTo>
                <a:lnTo>
                  <a:pt x="166" y="159"/>
                </a:lnTo>
                <a:lnTo>
                  <a:pt x="166" y="157"/>
                </a:lnTo>
                <a:lnTo>
                  <a:pt x="166" y="154"/>
                </a:lnTo>
                <a:lnTo>
                  <a:pt x="166" y="151"/>
                </a:lnTo>
                <a:lnTo>
                  <a:pt x="166" y="149"/>
                </a:lnTo>
                <a:lnTo>
                  <a:pt x="166" y="146"/>
                </a:lnTo>
                <a:lnTo>
                  <a:pt x="166" y="143"/>
                </a:lnTo>
                <a:lnTo>
                  <a:pt x="165" y="140"/>
                </a:lnTo>
                <a:lnTo>
                  <a:pt x="165" y="137"/>
                </a:lnTo>
                <a:lnTo>
                  <a:pt x="165" y="135"/>
                </a:lnTo>
                <a:lnTo>
                  <a:pt x="164" y="132"/>
                </a:lnTo>
                <a:lnTo>
                  <a:pt x="164" y="129"/>
                </a:lnTo>
                <a:lnTo>
                  <a:pt x="163" y="127"/>
                </a:lnTo>
                <a:lnTo>
                  <a:pt x="163" y="124"/>
                </a:lnTo>
                <a:lnTo>
                  <a:pt x="162" y="121"/>
                </a:lnTo>
                <a:lnTo>
                  <a:pt x="161" y="119"/>
                </a:lnTo>
                <a:lnTo>
                  <a:pt x="161" y="116"/>
                </a:lnTo>
                <a:lnTo>
                  <a:pt x="160" y="113"/>
                </a:lnTo>
                <a:lnTo>
                  <a:pt x="159" y="111"/>
                </a:lnTo>
                <a:lnTo>
                  <a:pt x="158" y="108"/>
                </a:lnTo>
                <a:lnTo>
                  <a:pt x="157" y="105"/>
                </a:lnTo>
                <a:lnTo>
                  <a:pt x="156" y="103"/>
                </a:lnTo>
                <a:lnTo>
                  <a:pt x="155" y="100"/>
                </a:lnTo>
                <a:lnTo>
                  <a:pt x="154" y="98"/>
                </a:lnTo>
                <a:lnTo>
                  <a:pt x="153" y="95"/>
                </a:lnTo>
                <a:lnTo>
                  <a:pt x="152" y="93"/>
                </a:lnTo>
                <a:lnTo>
                  <a:pt x="151" y="90"/>
                </a:lnTo>
                <a:lnTo>
                  <a:pt x="150" y="88"/>
                </a:lnTo>
                <a:lnTo>
                  <a:pt x="148" y="85"/>
                </a:lnTo>
                <a:lnTo>
                  <a:pt x="147" y="83"/>
                </a:lnTo>
                <a:lnTo>
                  <a:pt x="145" y="81"/>
                </a:lnTo>
                <a:lnTo>
                  <a:pt x="144" y="78"/>
                </a:lnTo>
                <a:lnTo>
                  <a:pt x="142" y="76"/>
                </a:lnTo>
                <a:lnTo>
                  <a:pt x="141" y="73"/>
                </a:lnTo>
                <a:lnTo>
                  <a:pt x="140" y="71"/>
                </a:lnTo>
                <a:lnTo>
                  <a:pt x="138" y="69"/>
                </a:lnTo>
                <a:lnTo>
                  <a:pt x="136" y="67"/>
                </a:lnTo>
                <a:lnTo>
                  <a:pt x="135" y="64"/>
                </a:lnTo>
                <a:lnTo>
                  <a:pt x="133" y="62"/>
                </a:lnTo>
                <a:lnTo>
                  <a:pt x="131" y="60"/>
                </a:lnTo>
                <a:lnTo>
                  <a:pt x="129" y="58"/>
                </a:lnTo>
                <a:lnTo>
                  <a:pt x="127" y="56"/>
                </a:lnTo>
                <a:lnTo>
                  <a:pt x="125" y="54"/>
                </a:lnTo>
                <a:lnTo>
                  <a:pt x="123" y="52"/>
                </a:lnTo>
                <a:lnTo>
                  <a:pt x="122" y="50"/>
                </a:lnTo>
                <a:lnTo>
                  <a:pt x="120" y="48"/>
                </a:lnTo>
                <a:lnTo>
                  <a:pt x="118" y="46"/>
                </a:lnTo>
                <a:lnTo>
                  <a:pt x="115" y="44"/>
                </a:lnTo>
                <a:lnTo>
                  <a:pt x="113" y="42"/>
                </a:lnTo>
                <a:lnTo>
                  <a:pt x="111" y="40"/>
                </a:lnTo>
                <a:lnTo>
                  <a:pt x="109" y="38"/>
                </a:lnTo>
                <a:lnTo>
                  <a:pt x="107" y="36"/>
                </a:lnTo>
                <a:lnTo>
                  <a:pt x="105" y="35"/>
                </a:lnTo>
                <a:lnTo>
                  <a:pt x="102" y="33"/>
                </a:lnTo>
                <a:lnTo>
                  <a:pt x="100" y="31"/>
                </a:lnTo>
                <a:lnTo>
                  <a:pt x="98" y="30"/>
                </a:lnTo>
                <a:lnTo>
                  <a:pt x="95" y="28"/>
                </a:lnTo>
                <a:lnTo>
                  <a:pt x="93" y="26"/>
                </a:lnTo>
                <a:lnTo>
                  <a:pt x="90" y="25"/>
                </a:lnTo>
                <a:lnTo>
                  <a:pt x="88" y="23"/>
                </a:lnTo>
                <a:lnTo>
                  <a:pt x="86" y="22"/>
                </a:lnTo>
                <a:lnTo>
                  <a:pt x="83" y="21"/>
                </a:lnTo>
                <a:lnTo>
                  <a:pt x="80" y="19"/>
                </a:lnTo>
                <a:lnTo>
                  <a:pt x="78" y="18"/>
                </a:lnTo>
                <a:lnTo>
                  <a:pt x="75" y="17"/>
                </a:lnTo>
                <a:lnTo>
                  <a:pt x="73" y="16"/>
                </a:lnTo>
                <a:lnTo>
                  <a:pt x="70" y="14"/>
                </a:lnTo>
                <a:lnTo>
                  <a:pt x="67" y="13"/>
                </a:lnTo>
                <a:lnTo>
                  <a:pt x="65" y="12"/>
                </a:lnTo>
                <a:lnTo>
                  <a:pt x="62" y="11"/>
                </a:lnTo>
                <a:lnTo>
                  <a:pt x="59" y="10"/>
                </a:lnTo>
                <a:lnTo>
                  <a:pt x="56" y="9"/>
                </a:lnTo>
                <a:lnTo>
                  <a:pt x="54" y="8"/>
                </a:lnTo>
                <a:lnTo>
                  <a:pt x="51" y="7"/>
                </a:lnTo>
                <a:lnTo>
                  <a:pt x="48" y="6"/>
                </a:lnTo>
                <a:lnTo>
                  <a:pt x="46" y="6"/>
                </a:lnTo>
                <a:lnTo>
                  <a:pt x="43" y="5"/>
                </a:lnTo>
                <a:lnTo>
                  <a:pt x="40" y="4"/>
                </a:lnTo>
                <a:lnTo>
                  <a:pt x="37" y="4"/>
                </a:lnTo>
                <a:lnTo>
                  <a:pt x="34" y="3"/>
                </a:lnTo>
                <a:lnTo>
                  <a:pt x="31" y="2"/>
                </a:lnTo>
                <a:lnTo>
                  <a:pt x="28" y="2"/>
                </a:lnTo>
                <a:lnTo>
                  <a:pt x="26" y="2"/>
                </a:lnTo>
                <a:lnTo>
                  <a:pt x="23" y="1"/>
                </a:lnTo>
                <a:lnTo>
                  <a:pt x="20" y="1"/>
                </a:lnTo>
                <a:lnTo>
                  <a:pt x="17" y="1"/>
                </a:lnTo>
                <a:lnTo>
                  <a:pt x="14" y="0"/>
                </a:lnTo>
                <a:lnTo>
                  <a:pt x="11" y="0"/>
                </a:lnTo>
                <a:lnTo>
                  <a:pt x="8" y="0"/>
                </a:lnTo>
                <a:lnTo>
                  <a:pt x="5" y="0"/>
                </a:lnTo>
                <a:lnTo>
                  <a:pt x="3" y="0"/>
                </a:lnTo>
                <a:lnTo>
                  <a:pt x="0" y="0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578" name="Freeform 50"/>
          <p:cNvSpPr>
            <a:spLocks/>
          </p:cNvSpPr>
          <p:nvPr/>
        </p:nvSpPr>
        <p:spPr bwMode="auto">
          <a:xfrm>
            <a:off x="1143000" y="5321300"/>
            <a:ext cx="133350" cy="498475"/>
          </a:xfrm>
          <a:custGeom>
            <a:avLst/>
            <a:gdLst>
              <a:gd name="T0" fmla="*/ 211693147 w 84"/>
              <a:gd name="T1" fmla="*/ 0 h 314"/>
              <a:gd name="T2" fmla="*/ 0 w 84"/>
              <a:gd name="T3" fmla="*/ 0 h 314"/>
              <a:gd name="T4" fmla="*/ 0 w 84"/>
              <a:gd name="T5" fmla="*/ 791328953 h 314"/>
              <a:gd name="T6" fmla="*/ 211693147 w 84"/>
              <a:gd name="T7" fmla="*/ 791328953 h 314"/>
              <a:gd name="T8" fmla="*/ 0 60000 65536"/>
              <a:gd name="T9" fmla="*/ 0 60000 65536"/>
              <a:gd name="T10" fmla="*/ 0 60000 65536"/>
              <a:gd name="T11" fmla="*/ 0 60000 65536"/>
              <a:gd name="T12" fmla="*/ 0 w 84"/>
              <a:gd name="T13" fmla="*/ 0 h 314"/>
              <a:gd name="T14" fmla="*/ 84 w 84"/>
              <a:gd name="T15" fmla="*/ 314 h 31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4" h="314">
                <a:moveTo>
                  <a:pt x="84" y="0"/>
                </a:moveTo>
                <a:lnTo>
                  <a:pt x="0" y="0"/>
                </a:lnTo>
                <a:lnTo>
                  <a:pt x="0" y="314"/>
                </a:lnTo>
                <a:lnTo>
                  <a:pt x="84" y="314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579" name="Rectangle 51"/>
          <p:cNvSpPr>
            <a:spLocks noChangeArrowheads="1"/>
          </p:cNvSpPr>
          <p:nvPr/>
        </p:nvSpPr>
        <p:spPr bwMode="auto">
          <a:xfrm>
            <a:off x="1803400" y="4687888"/>
            <a:ext cx="303213" cy="37306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2100">
                <a:solidFill>
                  <a:srgbClr val="000000"/>
                </a:solidFill>
                <a:latin typeface="Times New Roman" pitchFamily="18" charset="0"/>
              </a:rPr>
              <a:t>V</a:t>
            </a:r>
            <a:endParaRPr lang="en-US"/>
          </a:p>
        </p:txBody>
      </p:sp>
      <p:sp>
        <p:nvSpPr>
          <p:cNvPr id="22580" name="Rectangle 52"/>
          <p:cNvSpPr>
            <a:spLocks noChangeArrowheads="1"/>
          </p:cNvSpPr>
          <p:nvPr/>
        </p:nvSpPr>
        <p:spPr bwMode="auto">
          <a:xfrm>
            <a:off x="2019300" y="4632325"/>
            <a:ext cx="179388" cy="32543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900" b="1">
                <a:solidFill>
                  <a:srgbClr val="000000"/>
                </a:solidFill>
                <a:latin typeface="Times New Roman" pitchFamily="18" charset="0"/>
              </a:rPr>
              <a:t>-</a:t>
            </a:r>
            <a:endParaRPr lang="en-US"/>
          </a:p>
        </p:txBody>
      </p:sp>
      <p:sp>
        <p:nvSpPr>
          <p:cNvPr id="22581" name="Rectangle 53"/>
          <p:cNvSpPr>
            <a:spLocks noChangeArrowheads="1"/>
          </p:cNvSpPr>
          <p:nvPr/>
        </p:nvSpPr>
        <p:spPr bwMode="auto">
          <a:xfrm>
            <a:off x="1825625" y="5441950"/>
            <a:ext cx="257175" cy="37306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2100">
                <a:solidFill>
                  <a:srgbClr val="000000"/>
                </a:solidFill>
                <a:latin typeface="Times New Roman" pitchFamily="18" charset="0"/>
              </a:rPr>
              <a:t>S</a:t>
            </a:r>
            <a:endParaRPr lang="en-US"/>
          </a:p>
        </p:txBody>
      </p:sp>
      <p:sp>
        <p:nvSpPr>
          <p:cNvPr id="22582" name="Rectangle 54"/>
          <p:cNvSpPr>
            <a:spLocks noChangeArrowheads="1"/>
          </p:cNvSpPr>
          <p:nvPr/>
        </p:nvSpPr>
        <p:spPr bwMode="auto">
          <a:xfrm>
            <a:off x="1990725" y="5384800"/>
            <a:ext cx="179388" cy="32543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900" b="1">
                <a:solidFill>
                  <a:srgbClr val="000000"/>
                </a:solidFill>
                <a:latin typeface="Times New Roman" pitchFamily="18" charset="0"/>
              </a:rPr>
              <a:t>-</a:t>
            </a:r>
            <a:endParaRPr lang="en-US"/>
          </a:p>
        </p:txBody>
      </p:sp>
      <p:sp>
        <p:nvSpPr>
          <p:cNvPr id="22583" name="Freeform 55"/>
          <p:cNvSpPr>
            <a:spLocks/>
          </p:cNvSpPr>
          <p:nvPr/>
        </p:nvSpPr>
        <p:spPr bwMode="auto">
          <a:xfrm>
            <a:off x="3130550" y="4449763"/>
            <a:ext cx="265113" cy="496887"/>
          </a:xfrm>
          <a:custGeom>
            <a:avLst/>
            <a:gdLst>
              <a:gd name="T0" fmla="*/ 405746666 w 167"/>
              <a:gd name="T1" fmla="*/ 0 h 313"/>
              <a:gd name="T2" fmla="*/ 383064432 w 167"/>
              <a:gd name="T3" fmla="*/ 0 h 313"/>
              <a:gd name="T4" fmla="*/ 362903151 w 167"/>
              <a:gd name="T5" fmla="*/ 2519360 h 313"/>
              <a:gd name="T6" fmla="*/ 340222504 w 167"/>
              <a:gd name="T7" fmla="*/ 5040307 h 313"/>
              <a:gd name="T8" fmla="*/ 317540270 w 167"/>
              <a:gd name="T9" fmla="*/ 10080614 h 313"/>
              <a:gd name="T10" fmla="*/ 297378989 w 167"/>
              <a:gd name="T11" fmla="*/ 15120923 h 313"/>
              <a:gd name="T12" fmla="*/ 277217708 w 167"/>
              <a:gd name="T13" fmla="*/ 22680587 h 313"/>
              <a:gd name="T14" fmla="*/ 254537061 w 167"/>
              <a:gd name="T15" fmla="*/ 30241845 h 313"/>
              <a:gd name="T16" fmla="*/ 236895147 w 167"/>
              <a:gd name="T17" fmla="*/ 37801510 h 313"/>
              <a:gd name="T18" fmla="*/ 216733866 w 167"/>
              <a:gd name="T19" fmla="*/ 47882121 h 313"/>
              <a:gd name="T20" fmla="*/ 196572536 w 167"/>
              <a:gd name="T21" fmla="*/ 57962744 h 313"/>
              <a:gd name="T22" fmla="*/ 178932209 w 167"/>
              <a:gd name="T23" fmla="*/ 70564301 h 313"/>
              <a:gd name="T24" fmla="*/ 161290295 w 167"/>
              <a:gd name="T25" fmla="*/ 83164271 h 313"/>
              <a:gd name="T26" fmla="*/ 143649968 w 167"/>
              <a:gd name="T27" fmla="*/ 95765829 h 313"/>
              <a:gd name="T28" fmla="*/ 128529008 w 167"/>
              <a:gd name="T29" fmla="*/ 110886770 h 313"/>
              <a:gd name="T30" fmla="*/ 113408047 w 167"/>
              <a:gd name="T31" fmla="*/ 123486740 h 313"/>
              <a:gd name="T32" fmla="*/ 98287062 w 167"/>
              <a:gd name="T33" fmla="*/ 141128603 h 313"/>
              <a:gd name="T34" fmla="*/ 83166101 w 167"/>
              <a:gd name="T35" fmla="*/ 156249519 h 313"/>
              <a:gd name="T36" fmla="*/ 70564507 w 167"/>
              <a:gd name="T37" fmla="*/ 173889794 h 313"/>
              <a:gd name="T38" fmla="*/ 60483867 w 167"/>
              <a:gd name="T39" fmla="*/ 191531657 h 313"/>
              <a:gd name="T40" fmla="*/ 47883848 w 167"/>
              <a:gd name="T41" fmla="*/ 209171982 h 313"/>
              <a:gd name="T42" fmla="*/ 37803207 w 167"/>
              <a:gd name="T43" fmla="*/ 226813845 h 313"/>
              <a:gd name="T44" fmla="*/ 30241933 w 167"/>
              <a:gd name="T45" fmla="*/ 246975067 h 313"/>
              <a:gd name="T46" fmla="*/ 22682241 w 167"/>
              <a:gd name="T47" fmla="*/ 264615342 h 313"/>
              <a:gd name="T48" fmla="*/ 15120967 w 167"/>
              <a:gd name="T49" fmla="*/ 284776564 h 313"/>
              <a:gd name="T50" fmla="*/ 10080643 w 167"/>
              <a:gd name="T51" fmla="*/ 304937786 h 313"/>
              <a:gd name="T52" fmla="*/ 5040322 w 167"/>
              <a:gd name="T53" fmla="*/ 325099008 h 313"/>
              <a:gd name="T54" fmla="*/ 2520955 w 167"/>
              <a:gd name="T55" fmla="*/ 345260230 h 313"/>
              <a:gd name="T56" fmla="*/ 0 w 167"/>
              <a:gd name="T57" fmla="*/ 365421451 h 313"/>
              <a:gd name="T58" fmla="*/ 0 w 167"/>
              <a:gd name="T59" fmla="*/ 388103620 h 313"/>
              <a:gd name="T60" fmla="*/ 0 w 167"/>
              <a:gd name="T61" fmla="*/ 408264842 h 313"/>
              <a:gd name="T62" fmla="*/ 0 w 167"/>
              <a:gd name="T63" fmla="*/ 428426163 h 313"/>
              <a:gd name="T64" fmla="*/ 2520955 w 167"/>
              <a:gd name="T65" fmla="*/ 448587385 h 313"/>
              <a:gd name="T66" fmla="*/ 7561277 w 167"/>
              <a:gd name="T67" fmla="*/ 468748606 h 313"/>
              <a:gd name="T68" fmla="*/ 12601597 w 167"/>
              <a:gd name="T69" fmla="*/ 488909828 h 313"/>
              <a:gd name="T70" fmla="*/ 17641921 w 167"/>
              <a:gd name="T71" fmla="*/ 509071050 h 313"/>
              <a:gd name="T72" fmla="*/ 25201607 w 167"/>
              <a:gd name="T73" fmla="*/ 529232272 h 313"/>
              <a:gd name="T74" fmla="*/ 32762887 w 167"/>
              <a:gd name="T75" fmla="*/ 549393494 h 313"/>
              <a:gd name="T76" fmla="*/ 42843528 w 167"/>
              <a:gd name="T77" fmla="*/ 567033769 h 313"/>
              <a:gd name="T78" fmla="*/ 52924180 w 167"/>
              <a:gd name="T79" fmla="*/ 584675632 h 313"/>
              <a:gd name="T80" fmla="*/ 63004821 w 167"/>
              <a:gd name="T81" fmla="*/ 602315907 h 313"/>
              <a:gd name="T82" fmla="*/ 75604827 w 167"/>
              <a:gd name="T83" fmla="*/ 619957770 h 313"/>
              <a:gd name="T84" fmla="*/ 88206421 w 167"/>
              <a:gd name="T85" fmla="*/ 637598046 h 313"/>
              <a:gd name="T86" fmla="*/ 103327382 w 167"/>
              <a:gd name="T87" fmla="*/ 652718962 h 313"/>
              <a:gd name="T88" fmla="*/ 118448367 w 167"/>
              <a:gd name="T89" fmla="*/ 670360825 h 313"/>
              <a:gd name="T90" fmla="*/ 133569328 w 167"/>
              <a:gd name="T91" fmla="*/ 682960795 h 313"/>
              <a:gd name="T92" fmla="*/ 151209655 w 167"/>
              <a:gd name="T93" fmla="*/ 698081711 h 313"/>
              <a:gd name="T94" fmla="*/ 166330615 w 167"/>
              <a:gd name="T95" fmla="*/ 710683269 h 313"/>
              <a:gd name="T96" fmla="*/ 183972529 w 167"/>
              <a:gd name="T97" fmla="*/ 720763880 h 313"/>
              <a:gd name="T98" fmla="*/ 204133810 w 167"/>
              <a:gd name="T99" fmla="*/ 733363849 h 313"/>
              <a:gd name="T100" fmla="*/ 221774186 w 167"/>
              <a:gd name="T101" fmla="*/ 743444460 h 313"/>
              <a:gd name="T102" fmla="*/ 241935467 w 167"/>
              <a:gd name="T103" fmla="*/ 753525071 h 313"/>
              <a:gd name="T104" fmla="*/ 262096748 w 167"/>
              <a:gd name="T105" fmla="*/ 761086323 h 313"/>
              <a:gd name="T106" fmla="*/ 282258028 w 167"/>
              <a:gd name="T107" fmla="*/ 768645988 h 313"/>
              <a:gd name="T108" fmla="*/ 304940263 w 167"/>
              <a:gd name="T109" fmla="*/ 773686293 h 313"/>
              <a:gd name="T110" fmla="*/ 325101544 w 167"/>
              <a:gd name="T111" fmla="*/ 778726599 h 313"/>
              <a:gd name="T112" fmla="*/ 347782191 w 167"/>
              <a:gd name="T113" fmla="*/ 783766904 h 313"/>
              <a:gd name="T114" fmla="*/ 370464425 w 167"/>
              <a:gd name="T115" fmla="*/ 786287851 h 313"/>
              <a:gd name="T116" fmla="*/ 390625706 w 167"/>
              <a:gd name="T117" fmla="*/ 788807210 h 313"/>
              <a:gd name="T118" fmla="*/ 413306353 w 167"/>
              <a:gd name="T119" fmla="*/ 788807210 h 313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67"/>
              <a:gd name="T181" fmla="*/ 0 h 313"/>
              <a:gd name="T182" fmla="*/ 167 w 167"/>
              <a:gd name="T183" fmla="*/ 313 h 313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67" h="313">
                <a:moveTo>
                  <a:pt x="167" y="0"/>
                </a:moveTo>
                <a:lnTo>
                  <a:pt x="164" y="0"/>
                </a:lnTo>
                <a:lnTo>
                  <a:pt x="161" y="0"/>
                </a:lnTo>
                <a:lnTo>
                  <a:pt x="158" y="0"/>
                </a:lnTo>
                <a:lnTo>
                  <a:pt x="155" y="0"/>
                </a:lnTo>
                <a:lnTo>
                  <a:pt x="152" y="0"/>
                </a:lnTo>
                <a:lnTo>
                  <a:pt x="149" y="0"/>
                </a:lnTo>
                <a:lnTo>
                  <a:pt x="147" y="1"/>
                </a:lnTo>
                <a:lnTo>
                  <a:pt x="144" y="1"/>
                </a:lnTo>
                <a:lnTo>
                  <a:pt x="141" y="1"/>
                </a:lnTo>
                <a:lnTo>
                  <a:pt x="138" y="2"/>
                </a:lnTo>
                <a:lnTo>
                  <a:pt x="135" y="2"/>
                </a:lnTo>
                <a:lnTo>
                  <a:pt x="132" y="3"/>
                </a:lnTo>
                <a:lnTo>
                  <a:pt x="129" y="4"/>
                </a:lnTo>
                <a:lnTo>
                  <a:pt x="126" y="4"/>
                </a:lnTo>
                <a:lnTo>
                  <a:pt x="124" y="5"/>
                </a:lnTo>
                <a:lnTo>
                  <a:pt x="121" y="5"/>
                </a:lnTo>
                <a:lnTo>
                  <a:pt x="118" y="6"/>
                </a:lnTo>
                <a:lnTo>
                  <a:pt x="115" y="7"/>
                </a:lnTo>
                <a:lnTo>
                  <a:pt x="112" y="8"/>
                </a:lnTo>
                <a:lnTo>
                  <a:pt x="110" y="9"/>
                </a:lnTo>
                <a:lnTo>
                  <a:pt x="107" y="10"/>
                </a:lnTo>
                <a:lnTo>
                  <a:pt x="104" y="11"/>
                </a:lnTo>
                <a:lnTo>
                  <a:pt x="101" y="12"/>
                </a:lnTo>
                <a:lnTo>
                  <a:pt x="99" y="13"/>
                </a:lnTo>
                <a:lnTo>
                  <a:pt x="96" y="14"/>
                </a:lnTo>
                <a:lnTo>
                  <a:pt x="94" y="15"/>
                </a:lnTo>
                <a:lnTo>
                  <a:pt x="91" y="17"/>
                </a:lnTo>
                <a:lnTo>
                  <a:pt x="88" y="18"/>
                </a:lnTo>
                <a:lnTo>
                  <a:pt x="86" y="19"/>
                </a:lnTo>
                <a:lnTo>
                  <a:pt x="83" y="21"/>
                </a:lnTo>
                <a:lnTo>
                  <a:pt x="81" y="22"/>
                </a:lnTo>
                <a:lnTo>
                  <a:pt x="78" y="23"/>
                </a:lnTo>
                <a:lnTo>
                  <a:pt x="76" y="25"/>
                </a:lnTo>
                <a:lnTo>
                  <a:pt x="73" y="26"/>
                </a:lnTo>
                <a:lnTo>
                  <a:pt x="71" y="28"/>
                </a:lnTo>
                <a:lnTo>
                  <a:pt x="69" y="29"/>
                </a:lnTo>
                <a:lnTo>
                  <a:pt x="66" y="31"/>
                </a:lnTo>
                <a:lnTo>
                  <a:pt x="64" y="33"/>
                </a:lnTo>
                <a:lnTo>
                  <a:pt x="62" y="34"/>
                </a:lnTo>
                <a:lnTo>
                  <a:pt x="60" y="36"/>
                </a:lnTo>
                <a:lnTo>
                  <a:pt x="57" y="38"/>
                </a:lnTo>
                <a:lnTo>
                  <a:pt x="55" y="40"/>
                </a:lnTo>
                <a:lnTo>
                  <a:pt x="53" y="42"/>
                </a:lnTo>
                <a:lnTo>
                  <a:pt x="51" y="44"/>
                </a:lnTo>
                <a:lnTo>
                  <a:pt x="49" y="45"/>
                </a:lnTo>
                <a:lnTo>
                  <a:pt x="47" y="47"/>
                </a:lnTo>
                <a:lnTo>
                  <a:pt x="45" y="49"/>
                </a:lnTo>
                <a:lnTo>
                  <a:pt x="43" y="51"/>
                </a:lnTo>
                <a:lnTo>
                  <a:pt x="41" y="53"/>
                </a:lnTo>
                <a:lnTo>
                  <a:pt x="39" y="56"/>
                </a:lnTo>
                <a:lnTo>
                  <a:pt x="37" y="58"/>
                </a:lnTo>
                <a:lnTo>
                  <a:pt x="35" y="60"/>
                </a:lnTo>
                <a:lnTo>
                  <a:pt x="33" y="62"/>
                </a:lnTo>
                <a:lnTo>
                  <a:pt x="32" y="64"/>
                </a:lnTo>
                <a:lnTo>
                  <a:pt x="30" y="66"/>
                </a:lnTo>
                <a:lnTo>
                  <a:pt x="28" y="69"/>
                </a:lnTo>
                <a:lnTo>
                  <a:pt x="27" y="71"/>
                </a:lnTo>
                <a:lnTo>
                  <a:pt x="25" y="73"/>
                </a:lnTo>
                <a:lnTo>
                  <a:pt x="24" y="76"/>
                </a:lnTo>
                <a:lnTo>
                  <a:pt x="22" y="78"/>
                </a:lnTo>
                <a:lnTo>
                  <a:pt x="21" y="80"/>
                </a:lnTo>
                <a:lnTo>
                  <a:pt x="19" y="83"/>
                </a:lnTo>
                <a:lnTo>
                  <a:pt x="18" y="85"/>
                </a:lnTo>
                <a:lnTo>
                  <a:pt x="17" y="88"/>
                </a:lnTo>
                <a:lnTo>
                  <a:pt x="15" y="90"/>
                </a:lnTo>
                <a:lnTo>
                  <a:pt x="14" y="92"/>
                </a:lnTo>
                <a:lnTo>
                  <a:pt x="13" y="95"/>
                </a:lnTo>
                <a:lnTo>
                  <a:pt x="12" y="98"/>
                </a:lnTo>
                <a:lnTo>
                  <a:pt x="11" y="100"/>
                </a:lnTo>
                <a:lnTo>
                  <a:pt x="10" y="103"/>
                </a:lnTo>
                <a:lnTo>
                  <a:pt x="9" y="105"/>
                </a:lnTo>
                <a:lnTo>
                  <a:pt x="8" y="108"/>
                </a:lnTo>
                <a:lnTo>
                  <a:pt x="7" y="111"/>
                </a:lnTo>
                <a:lnTo>
                  <a:pt x="6" y="113"/>
                </a:lnTo>
                <a:lnTo>
                  <a:pt x="6" y="116"/>
                </a:lnTo>
                <a:lnTo>
                  <a:pt x="5" y="119"/>
                </a:lnTo>
                <a:lnTo>
                  <a:pt x="4" y="121"/>
                </a:lnTo>
                <a:lnTo>
                  <a:pt x="4" y="124"/>
                </a:lnTo>
                <a:lnTo>
                  <a:pt x="3" y="127"/>
                </a:lnTo>
                <a:lnTo>
                  <a:pt x="2" y="129"/>
                </a:lnTo>
                <a:lnTo>
                  <a:pt x="2" y="132"/>
                </a:lnTo>
                <a:lnTo>
                  <a:pt x="1" y="135"/>
                </a:lnTo>
                <a:lnTo>
                  <a:pt x="1" y="137"/>
                </a:lnTo>
                <a:lnTo>
                  <a:pt x="1" y="140"/>
                </a:lnTo>
                <a:lnTo>
                  <a:pt x="0" y="143"/>
                </a:lnTo>
                <a:lnTo>
                  <a:pt x="0" y="145"/>
                </a:lnTo>
                <a:lnTo>
                  <a:pt x="0" y="148"/>
                </a:lnTo>
                <a:lnTo>
                  <a:pt x="0" y="151"/>
                </a:lnTo>
                <a:lnTo>
                  <a:pt x="0" y="154"/>
                </a:lnTo>
                <a:lnTo>
                  <a:pt x="0" y="156"/>
                </a:lnTo>
                <a:lnTo>
                  <a:pt x="0" y="159"/>
                </a:lnTo>
                <a:lnTo>
                  <a:pt x="0" y="162"/>
                </a:lnTo>
                <a:lnTo>
                  <a:pt x="0" y="165"/>
                </a:lnTo>
                <a:lnTo>
                  <a:pt x="0" y="167"/>
                </a:lnTo>
                <a:lnTo>
                  <a:pt x="0" y="170"/>
                </a:lnTo>
                <a:lnTo>
                  <a:pt x="1" y="173"/>
                </a:lnTo>
                <a:lnTo>
                  <a:pt x="1" y="175"/>
                </a:lnTo>
                <a:lnTo>
                  <a:pt x="1" y="178"/>
                </a:lnTo>
                <a:lnTo>
                  <a:pt x="2" y="181"/>
                </a:lnTo>
                <a:lnTo>
                  <a:pt x="2" y="184"/>
                </a:lnTo>
                <a:lnTo>
                  <a:pt x="3" y="186"/>
                </a:lnTo>
                <a:lnTo>
                  <a:pt x="4" y="189"/>
                </a:lnTo>
                <a:lnTo>
                  <a:pt x="4" y="192"/>
                </a:lnTo>
                <a:lnTo>
                  <a:pt x="5" y="194"/>
                </a:lnTo>
                <a:lnTo>
                  <a:pt x="6" y="197"/>
                </a:lnTo>
                <a:lnTo>
                  <a:pt x="6" y="200"/>
                </a:lnTo>
                <a:lnTo>
                  <a:pt x="7" y="202"/>
                </a:lnTo>
                <a:lnTo>
                  <a:pt x="8" y="205"/>
                </a:lnTo>
                <a:lnTo>
                  <a:pt x="9" y="207"/>
                </a:lnTo>
                <a:lnTo>
                  <a:pt x="10" y="210"/>
                </a:lnTo>
                <a:lnTo>
                  <a:pt x="11" y="213"/>
                </a:lnTo>
                <a:lnTo>
                  <a:pt x="12" y="215"/>
                </a:lnTo>
                <a:lnTo>
                  <a:pt x="13" y="218"/>
                </a:lnTo>
                <a:lnTo>
                  <a:pt x="14" y="220"/>
                </a:lnTo>
                <a:lnTo>
                  <a:pt x="15" y="223"/>
                </a:lnTo>
                <a:lnTo>
                  <a:pt x="17" y="225"/>
                </a:lnTo>
                <a:lnTo>
                  <a:pt x="18" y="228"/>
                </a:lnTo>
                <a:lnTo>
                  <a:pt x="19" y="230"/>
                </a:lnTo>
                <a:lnTo>
                  <a:pt x="21" y="232"/>
                </a:lnTo>
                <a:lnTo>
                  <a:pt x="22" y="235"/>
                </a:lnTo>
                <a:lnTo>
                  <a:pt x="24" y="237"/>
                </a:lnTo>
                <a:lnTo>
                  <a:pt x="25" y="239"/>
                </a:lnTo>
                <a:lnTo>
                  <a:pt x="27" y="242"/>
                </a:lnTo>
                <a:lnTo>
                  <a:pt x="28" y="244"/>
                </a:lnTo>
                <a:lnTo>
                  <a:pt x="30" y="246"/>
                </a:lnTo>
                <a:lnTo>
                  <a:pt x="32" y="249"/>
                </a:lnTo>
                <a:lnTo>
                  <a:pt x="33" y="251"/>
                </a:lnTo>
                <a:lnTo>
                  <a:pt x="35" y="253"/>
                </a:lnTo>
                <a:lnTo>
                  <a:pt x="37" y="255"/>
                </a:lnTo>
                <a:lnTo>
                  <a:pt x="39" y="257"/>
                </a:lnTo>
                <a:lnTo>
                  <a:pt x="41" y="259"/>
                </a:lnTo>
                <a:lnTo>
                  <a:pt x="43" y="262"/>
                </a:lnTo>
                <a:lnTo>
                  <a:pt x="45" y="263"/>
                </a:lnTo>
                <a:lnTo>
                  <a:pt x="47" y="266"/>
                </a:lnTo>
                <a:lnTo>
                  <a:pt x="49" y="267"/>
                </a:lnTo>
                <a:lnTo>
                  <a:pt x="51" y="269"/>
                </a:lnTo>
                <a:lnTo>
                  <a:pt x="53" y="271"/>
                </a:lnTo>
                <a:lnTo>
                  <a:pt x="55" y="273"/>
                </a:lnTo>
                <a:lnTo>
                  <a:pt x="57" y="275"/>
                </a:lnTo>
                <a:lnTo>
                  <a:pt x="60" y="277"/>
                </a:lnTo>
                <a:lnTo>
                  <a:pt x="62" y="278"/>
                </a:lnTo>
                <a:lnTo>
                  <a:pt x="64" y="280"/>
                </a:lnTo>
                <a:lnTo>
                  <a:pt x="66" y="282"/>
                </a:lnTo>
                <a:lnTo>
                  <a:pt x="69" y="283"/>
                </a:lnTo>
                <a:lnTo>
                  <a:pt x="71" y="285"/>
                </a:lnTo>
                <a:lnTo>
                  <a:pt x="73" y="286"/>
                </a:lnTo>
                <a:lnTo>
                  <a:pt x="76" y="288"/>
                </a:lnTo>
                <a:lnTo>
                  <a:pt x="78" y="290"/>
                </a:lnTo>
                <a:lnTo>
                  <a:pt x="81" y="291"/>
                </a:lnTo>
                <a:lnTo>
                  <a:pt x="83" y="292"/>
                </a:lnTo>
                <a:lnTo>
                  <a:pt x="86" y="294"/>
                </a:lnTo>
                <a:lnTo>
                  <a:pt x="88" y="295"/>
                </a:lnTo>
                <a:lnTo>
                  <a:pt x="91" y="296"/>
                </a:lnTo>
                <a:lnTo>
                  <a:pt x="94" y="298"/>
                </a:lnTo>
                <a:lnTo>
                  <a:pt x="96" y="299"/>
                </a:lnTo>
                <a:lnTo>
                  <a:pt x="99" y="300"/>
                </a:lnTo>
                <a:lnTo>
                  <a:pt x="101" y="301"/>
                </a:lnTo>
                <a:lnTo>
                  <a:pt x="104" y="302"/>
                </a:lnTo>
                <a:lnTo>
                  <a:pt x="107" y="303"/>
                </a:lnTo>
                <a:lnTo>
                  <a:pt x="110" y="304"/>
                </a:lnTo>
                <a:lnTo>
                  <a:pt x="112" y="305"/>
                </a:lnTo>
                <a:lnTo>
                  <a:pt x="115" y="306"/>
                </a:lnTo>
                <a:lnTo>
                  <a:pt x="118" y="306"/>
                </a:lnTo>
                <a:lnTo>
                  <a:pt x="121" y="307"/>
                </a:lnTo>
                <a:lnTo>
                  <a:pt x="124" y="308"/>
                </a:lnTo>
                <a:lnTo>
                  <a:pt x="126" y="309"/>
                </a:lnTo>
                <a:lnTo>
                  <a:pt x="129" y="309"/>
                </a:lnTo>
                <a:lnTo>
                  <a:pt x="132" y="310"/>
                </a:lnTo>
                <a:lnTo>
                  <a:pt x="135" y="310"/>
                </a:lnTo>
                <a:lnTo>
                  <a:pt x="138" y="311"/>
                </a:lnTo>
                <a:lnTo>
                  <a:pt x="141" y="311"/>
                </a:lnTo>
                <a:lnTo>
                  <a:pt x="144" y="312"/>
                </a:lnTo>
                <a:lnTo>
                  <a:pt x="147" y="312"/>
                </a:lnTo>
                <a:lnTo>
                  <a:pt x="149" y="313"/>
                </a:lnTo>
                <a:lnTo>
                  <a:pt x="152" y="313"/>
                </a:lnTo>
                <a:lnTo>
                  <a:pt x="155" y="313"/>
                </a:lnTo>
                <a:lnTo>
                  <a:pt x="158" y="313"/>
                </a:lnTo>
                <a:lnTo>
                  <a:pt x="161" y="313"/>
                </a:lnTo>
                <a:lnTo>
                  <a:pt x="164" y="313"/>
                </a:lnTo>
                <a:lnTo>
                  <a:pt x="167" y="313"/>
                </a:lnTo>
                <a:lnTo>
                  <a:pt x="167" y="0"/>
                </a:lnTo>
                <a:close/>
              </a:path>
            </a:pathLst>
          </a:custGeom>
          <a:solidFill>
            <a:srgbClr val="808080"/>
          </a:solidFill>
          <a:ln w="28575">
            <a:noFill/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584" name="Freeform 56"/>
          <p:cNvSpPr>
            <a:spLocks/>
          </p:cNvSpPr>
          <p:nvPr/>
        </p:nvSpPr>
        <p:spPr bwMode="auto">
          <a:xfrm>
            <a:off x="3130550" y="4449763"/>
            <a:ext cx="265113" cy="496887"/>
          </a:xfrm>
          <a:custGeom>
            <a:avLst/>
            <a:gdLst>
              <a:gd name="T0" fmla="*/ 405746666 w 167"/>
              <a:gd name="T1" fmla="*/ 0 h 313"/>
              <a:gd name="T2" fmla="*/ 383064432 w 167"/>
              <a:gd name="T3" fmla="*/ 0 h 313"/>
              <a:gd name="T4" fmla="*/ 362903151 w 167"/>
              <a:gd name="T5" fmla="*/ 2519360 h 313"/>
              <a:gd name="T6" fmla="*/ 340222504 w 167"/>
              <a:gd name="T7" fmla="*/ 5040307 h 313"/>
              <a:gd name="T8" fmla="*/ 317540270 w 167"/>
              <a:gd name="T9" fmla="*/ 10080614 h 313"/>
              <a:gd name="T10" fmla="*/ 297378989 w 167"/>
              <a:gd name="T11" fmla="*/ 15120923 h 313"/>
              <a:gd name="T12" fmla="*/ 277217708 w 167"/>
              <a:gd name="T13" fmla="*/ 22680587 h 313"/>
              <a:gd name="T14" fmla="*/ 254537061 w 167"/>
              <a:gd name="T15" fmla="*/ 30241845 h 313"/>
              <a:gd name="T16" fmla="*/ 236895147 w 167"/>
              <a:gd name="T17" fmla="*/ 37801510 h 313"/>
              <a:gd name="T18" fmla="*/ 216733866 w 167"/>
              <a:gd name="T19" fmla="*/ 47882121 h 313"/>
              <a:gd name="T20" fmla="*/ 196572536 w 167"/>
              <a:gd name="T21" fmla="*/ 57962744 h 313"/>
              <a:gd name="T22" fmla="*/ 178932209 w 167"/>
              <a:gd name="T23" fmla="*/ 70564301 h 313"/>
              <a:gd name="T24" fmla="*/ 161290295 w 167"/>
              <a:gd name="T25" fmla="*/ 83164271 h 313"/>
              <a:gd name="T26" fmla="*/ 143649968 w 167"/>
              <a:gd name="T27" fmla="*/ 95765829 h 313"/>
              <a:gd name="T28" fmla="*/ 128529008 w 167"/>
              <a:gd name="T29" fmla="*/ 110886770 h 313"/>
              <a:gd name="T30" fmla="*/ 113408047 w 167"/>
              <a:gd name="T31" fmla="*/ 123486740 h 313"/>
              <a:gd name="T32" fmla="*/ 98287062 w 167"/>
              <a:gd name="T33" fmla="*/ 141128603 h 313"/>
              <a:gd name="T34" fmla="*/ 83166101 w 167"/>
              <a:gd name="T35" fmla="*/ 156249519 h 313"/>
              <a:gd name="T36" fmla="*/ 70564507 w 167"/>
              <a:gd name="T37" fmla="*/ 173889794 h 313"/>
              <a:gd name="T38" fmla="*/ 60483867 w 167"/>
              <a:gd name="T39" fmla="*/ 191531657 h 313"/>
              <a:gd name="T40" fmla="*/ 47883848 w 167"/>
              <a:gd name="T41" fmla="*/ 209171982 h 313"/>
              <a:gd name="T42" fmla="*/ 37803207 w 167"/>
              <a:gd name="T43" fmla="*/ 226813845 h 313"/>
              <a:gd name="T44" fmla="*/ 30241933 w 167"/>
              <a:gd name="T45" fmla="*/ 246975067 h 313"/>
              <a:gd name="T46" fmla="*/ 22682241 w 167"/>
              <a:gd name="T47" fmla="*/ 264615342 h 313"/>
              <a:gd name="T48" fmla="*/ 15120967 w 167"/>
              <a:gd name="T49" fmla="*/ 284776564 h 313"/>
              <a:gd name="T50" fmla="*/ 10080643 w 167"/>
              <a:gd name="T51" fmla="*/ 304937786 h 313"/>
              <a:gd name="T52" fmla="*/ 5040322 w 167"/>
              <a:gd name="T53" fmla="*/ 325099008 h 313"/>
              <a:gd name="T54" fmla="*/ 2520955 w 167"/>
              <a:gd name="T55" fmla="*/ 345260230 h 313"/>
              <a:gd name="T56" fmla="*/ 0 w 167"/>
              <a:gd name="T57" fmla="*/ 365421451 h 313"/>
              <a:gd name="T58" fmla="*/ 0 w 167"/>
              <a:gd name="T59" fmla="*/ 388103620 h 313"/>
              <a:gd name="T60" fmla="*/ 0 w 167"/>
              <a:gd name="T61" fmla="*/ 408264842 h 313"/>
              <a:gd name="T62" fmla="*/ 0 w 167"/>
              <a:gd name="T63" fmla="*/ 428426163 h 313"/>
              <a:gd name="T64" fmla="*/ 2520955 w 167"/>
              <a:gd name="T65" fmla="*/ 448587385 h 313"/>
              <a:gd name="T66" fmla="*/ 7561277 w 167"/>
              <a:gd name="T67" fmla="*/ 468748606 h 313"/>
              <a:gd name="T68" fmla="*/ 12601597 w 167"/>
              <a:gd name="T69" fmla="*/ 488909828 h 313"/>
              <a:gd name="T70" fmla="*/ 17641921 w 167"/>
              <a:gd name="T71" fmla="*/ 509071050 h 313"/>
              <a:gd name="T72" fmla="*/ 25201607 w 167"/>
              <a:gd name="T73" fmla="*/ 529232272 h 313"/>
              <a:gd name="T74" fmla="*/ 32762887 w 167"/>
              <a:gd name="T75" fmla="*/ 549393494 h 313"/>
              <a:gd name="T76" fmla="*/ 42843528 w 167"/>
              <a:gd name="T77" fmla="*/ 567033769 h 313"/>
              <a:gd name="T78" fmla="*/ 52924180 w 167"/>
              <a:gd name="T79" fmla="*/ 584675632 h 313"/>
              <a:gd name="T80" fmla="*/ 63004821 w 167"/>
              <a:gd name="T81" fmla="*/ 602315907 h 313"/>
              <a:gd name="T82" fmla="*/ 75604827 w 167"/>
              <a:gd name="T83" fmla="*/ 619957770 h 313"/>
              <a:gd name="T84" fmla="*/ 88206421 w 167"/>
              <a:gd name="T85" fmla="*/ 637598046 h 313"/>
              <a:gd name="T86" fmla="*/ 103327382 w 167"/>
              <a:gd name="T87" fmla="*/ 652718962 h 313"/>
              <a:gd name="T88" fmla="*/ 118448367 w 167"/>
              <a:gd name="T89" fmla="*/ 670360825 h 313"/>
              <a:gd name="T90" fmla="*/ 133569328 w 167"/>
              <a:gd name="T91" fmla="*/ 682960795 h 313"/>
              <a:gd name="T92" fmla="*/ 151209655 w 167"/>
              <a:gd name="T93" fmla="*/ 698081711 h 313"/>
              <a:gd name="T94" fmla="*/ 166330615 w 167"/>
              <a:gd name="T95" fmla="*/ 710683269 h 313"/>
              <a:gd name="T96" fmla="*/ 183972529 w 167"/>
              <a:gd name="T97" fmla="*/ 720763880 h 313"/>
              <a:gd name="T98" fmla="*/ 204133810 w 167"/>
              <a:gd name="T99" fmla="*/ 733363849 h 313"/>
              <a:gd name="T100" fmla="*/ 221774186 w 167"/>
              <a:gd name="T101" fmla="*/ 743444460 h 313"/>
              <a:gd name="T102" fmla="*/ 241935467 w 167"/>
              <a:gd name="T103" fmla="*/ 753525071 h 313"/>
              <a:gd name="T104" fmla="*/ 262096748 w 167"/>
              <a:gd name="T105" fmla="*/ 761086323 h 313"/>
              <a:gd name="T106" fmla="*/ 282258028 w 167"/>
              <a:gd name="T107" fmla="*/ 768645988 h 313"/>
              <a:gd name="T108" fmla="*/ 304940263 w 167"/>
              <a:gd name="T109" fmla="*/ 773686293 h 313"/>
              <a:gd name="T110" fmla="*/ 325101544 w 167"/>
              <a:gd name="T111" fmla="*/ 778726599 h 313"/>
              <a:gd name="T112" fmla="*/ 347782191 w 167"/>
              <a:gd name="T113" fmla="*/ 783766904 h 313"/>
              <a:gd name="T114" fmla="*/ 370464425 w 167"/>
              <a:gd name="T115" fmla="*/ 786287851 h 313"/>
              <a:gd name="T116" fmla="*/ 390625706 w 167"/>
              <a:gd name="T117" fmla="*/ 788807210 h 313"/>
              <a:gd name="T118" fmla="*/ 413306353 w 167"/>
              <a:gd name="T119" fmla="*/ 788807210 h 313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67"/>
              <a:gd name="T181" fmla="*/ 0 h 313"/>
              <a:gd name="T182" fmla="*/ 167 w 167"/>
              <a:gd name="T183" fmla="*/ 313 h 313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67" h="313">
                <a:moveTo>
                  <a:pt x="167" y="0"/>
                </a:moveTo>
                <a:lnTo>
                  <a:pt x="164" y="0"/>
                </a:lnTo>
                <a:lnTo>
                  <a:pt x="161" y="0"/>
                </a:lnTo>
                <a:lnTo>
                  <a:pt x="158" y="0"/>
                </a:lnTo>
                <a:lnTo>
                  <a:pt x="155" y="0"/>
                </a:lnTo>
                <a:lnTo>
                  <a:pt x="152" y="0"/>
                </a:lnTo>
                <a:lnTo>
                  <a:pt x="149" y="0"/>
                </a:lnTo>
                <a:lnTo>
                  <a:pt x="147" y="1"/>
                </a:lnTo>
                <a:lnTo>
                  <a:pt x="144" y="1"/>
                </a:lnTo>
                <a:lnTo>
                  <a:pt x="141" y="1"/>
                </a:lnTo>
                <a:lnTo>
                  <a:pt x="138" y="2"/>
                </a:lnTo>
                <a:lnTo>
                  <a:pt x="135" y="2"/>
                </a:lnTo>
                <a:lnTo>
                  <a:pt x="132" y="3"/>
                </a:lnTo>
                <a:lnTo>
                  <a:pt x="129" y="4"/>
                </a:lnTo>
                <a:lnTo>
                  <a:pt x="126" y="4"/>
                </a:lnTo>
                <a:lnTo>
                  <a:pt x="124" y="5"/>
                </a:lnTo>
                <a:lnTo>
                  <a:pt x="121" y="5"/>
                </a:lnTo>
                <a:lnTo>
                  <a:pt x="118" y="6"/>
                </a:lnTo>
                <a:lnTo>
                  <a:pt x="115" y="7"/>
                </a:lnTo>
                <a:lnTo>
                  <a:pt x="112" y="8"/>
                </a:lnTo>
                <a:lnTo>
                  <a:pt x="110" y="9"/>
                </a:lnTo>
                <a:lnTo>
                  <a:pt x="107" y="10"/>
                </a:lnTo>
                <a:lnTo>
                  <a:pt x="104" y="11"/>
                </a:lnTo>
                <a:lnTo>
                  <a:pt x="101" y="12"/>
                </a:lnTo>
                <a:lnTo>
                  <a:pt x="99" y="13"/>
                </a:lnTo>
                <a:lnTo>
                  <a:pt x="96" y="14"/>
                </a:lnTo>
                <a:lnTo>
                  <a:pt x="94" y="15"/>
                </a:lnTo>
                <a:lnTo>
                  <a:pt x="91" y="17"/>
                </a:lnTo>
                <a:lnTo>
                  <a:pt x="88" y="18"/>
                </a:lnTo>
                <a:lnTo>
                  <a:pt x="86" y="19"/>
                </a:lnTo>
                <a:lnTo>
                  <a:pt x="83" y="21"/>
                </a:lnTo>
                <a:lnTo>
                  <a:pt x="81" y="22"/>
                </a:lnTo>
                <a:lnTo>
                  <a:pt x="78" y="23"/>
                </a:lnTo>
                <a:lnTo>
                  <a:pt x="76" y="25"/>
                </a:lnTo>
                <a:lnTo>
                  <a:pt x="73" y="26"/>
                </a:lnTo>
                <a:lnTo>
                  <a:pt x="71" y="28"/>
                </a:lnTo>
                <a:lnTo>
                  <a:pt x="69" y="29"/>
                </a:lnTo>
                <a:lnTo>
                  <a:pt x="66" y="31"/>
                </a:lnTo>
                <a:lnTo>
                  <a:pt x="64" y="33"/>
                </a:lnTo>
                <a:lnTo>
                  <a:pt x="62" y="34"/>
                </a:lnTo>
                <a:lnTo>
                  <a:pt x="60" y="36"/>
                </a:lnTo>
                <a:lnTo>
                  <a:pt x="57" y="38"/>
                </a:lnTo>
                <a:lnTo>
                  <a:pt x="55" y="40"/>
                </a:lnTo>
                <a:lnTo>
                  <a:pt x="53" y="42"/>
                </a:lnTo>
                <a:lnTo>
                  <a:pt x="51" y="44"/>
                </a:lnTo>
                <a:lnTo>
                  <a:pt x="49" y="45"/>
                </a:lnTo>
                <a:lnTo>
                  <a:pt x="47" y="47"/>
                </a:lnTo>
                <a:lnTo>
                  <a:pt x="45" y="49"/>
                </a:lnTo>
                <a:lnTo>
                  <a:pt x="43" y="51"/>
                </a:lnTo>
                <a:lnTo>
                  <a:pt x="41" y="53"/>
                </a:lnTo>
                <a:lnTo>
                  <a:pt x="39" y="56"/>
                </a:lnTo>
                <a:lnTo>
                  <a:pt x="37" y="58"/>
                </a:lnTo>
                <a:lnTo>
                  <a:pt x="35" y="60"/>
                </a:lnTo>
                <a:lnTo>
                  <a:pt x="33" y="62"/>
                </a:lnTo>
                <a:lnTo>
                  <a:pt x="32" y="64"/>
                </a:lnTo>
                <a:lnTo>
                  <a:pt x="30" y="66"/>
                </a:lnTo>
                <a:lnTo>
                  <a:pt x="28" y="69"/>
                </a:lnTo>
                <a:lnTo>
                  <a:pt x="27" y="71"/>
                </a:lnTo>
                <a:lnTo>
                  <a:pt x="25" y="73"/>
                </a:lnTo>
                <a:lnTo>
                  <a:pt x="24" y="76"/>
                </a:lnTo>
                <a:lnTo>
                  <a:pt x="22" y="78"/>
                </a:lnTo>
                <a:lnTo>
                  <a:pt x="21" y="80"/>
                </a:lnTo>
                <a:lnTo>
                  <a:pt x="19" y="83"/>
                </a:lnTo>
                <a:lnTo>
                  <a:pt x="18" y="85"/>
                </a:lnTo>
                <a:lnTo>
                  <a:pt x="17" y="88"/>
                </a:lnTo>
                <a:lnTo>
                  <a:pt x="15" y="90"/>
                </a:lnTo>
                <a:lnTo>
                  <a:pt x="14" y="92"/>
                </a:lnTo>
                <a:lnTo>
                  <a:pt x="13" y="95"/>
                </a:lnTo>
                <a:lnTo>
                  <a:pt x="12" y="98"/>
                </a:lnTo>
                <a:lnTo>
                  <a:pt x="11" y="100"/>
                </a:lnTo>
                <a:lnTo>
                  <a:pt x="10" y="103"/>
                </a:lnTo>
                <a:lnTo>
                  <a:pt x="9" y="105"/>
                </a:lnTo>
                <a:lnTo>
                  <a:pt x="8" y="108"/>
                </a:lnTo>
                <a:lnTo>
                  <a:pt x="7" y="111"/>
                </a:lnTo>
                <a:lnTo>
                  <a:pt x="6" y="113"/>
                </a:lnTo>
                <a:lnTo>
                  <a:pt x="6" y="116"/>
                </a:lnTo>
                <a:lnTo>
                  <a:pt x="5" y="119"/>
                </a:lnTo>
                <a:lnTo>
                  <a:pt x="4" y="121"/>
                </a:lnTo>
                <a:lnTo>
                  <a:pt x="4" y="124"/>
                </a:lnTo>
                <a:lnTo>
                  <a:pt x="3" y="127"/>
                </a:lnTo>
                <a:lnTo>
                  <a:pt x="2" y="129"/>
                </a:lnTo>
                <a:lnTo>
                  <a:pt x="2" y="132"/>
                </a:lnTo>
                <a:lnTo>
                  <a:pt x="1" y="135"/>
                </a:lnTo>
                <a:lnTo>
                  <a:pt x="1" y="137"/>
                </a:lnTo>
                <a:lnTo>
                  <a:pt x="1" y="140"/>
                </a:lnTo>
                <a:lnTo>
                  <a:pt x="0" y="143"/>
                </a:lnTo>
                <a:lnTo>
                  <a:pt x="0" y="145"/>
                </a:lnTo>
                <a:lnTo>
                  <a:pt x="0" y="148"/>
                </a:lnTo>
                <a:lnTo>
                  <a:pt x="0" y="151"/>
                </a:lnTo>
                <a:lnTo>
                  <a:pt x="0" y="154"/>
                </a:lnTo>
                <a:lnTo>
                  <a:pt x="0" y="156"/>
                </a:lnTo>
                <a:lnTo>
                  <a:pt x="0" y="159"/>
                </a:lnTo>
                <a:lnTo>
                  <a:pt x="0" y="162"/>
                </a:lnTo>
                <a:lnTo>
                  <a:pt x="0" y="165"/>
                </a:lnTo>
                <a:lnTo>
                  <a:pt x="0" y="167"/>
                </a:lnTo>
                <a:lnTo>
                  <a:pt x="0" y="170"/>
                </a:lnTo>
                <a:lnTo>
                  <a:pt x="1" y="173"/>
                </a:lnTo>
                <a:lnTo>
                  <a:pt x="1" y="175"/>
                </a:lnTo>
                <a:lnTo>
                  <a:pt x="1" y="178"/>
                </a:lnTo>
                <a:lnTo>
                  <a:pt x="2" y="181"/>
                </a:lnTo>
                <a:lnTo>
                  <a:pt x="2" y="184"/>
                </a:lnTo>
                <a:lnTo>
                  <a:pt x="3" y="186"/>
                </a:lnTo>
                <a:lnTo>
                  <a:pt x="4" y="189"/>
                </a:lnTo>
                <a:lnTo>
                  <a:pt x="4" y="192"/>
                </a:lnTo>
                <a:lnTo>
                  <a:pt x="5" y="194"/>
                </a:lnTo>
                <a:lnTo>
                  <a:pt x="6" y="197"/>
                </a:lnTo>
                <a:lnTo>
                  <a:pt x="6" y="200"/>
                </a:lnTo>
                <a:lnTo>
                  <a:pt x="7" y="202"/>
                </a:lnTo>
                <a:lnTo>
                  <a:pt x="8" y="205"/>
                </a:lnTo>
                <a:lnTo>
                  <a:pt x="9" y="207"/>
                </a:lnTo>
                <a:lnTo>
                  <a:pt x="10" y="210"/>
                </a:lnTo>
                <a:lnTo>
                  <a:pt x="11" y="213"/>
                </a:lnTo>
                <a:lnTo>
                  <a:pt x="12" y="215"/>
                </a:lnTo>
                <a:lnTo>
                  <a:pt x="13" y="218"/>
                </a:lnTo>
                <a:lnTo>
                  <a:pt x="14" y="220"/>
                </a:lnTo>
                <a:lnTo>
                  <a:pt x="15" y="223"/>
                </a:lnTo>
                <a:lnTo>
                  <a:pt x="17" y="225"/>
                </a:lnTo>
                <a:lnTo>
                  <a:pt x="18" y="228"/>
                </a:lnTo>
                <a:lnTo>
                  <a:pt x="19" y="230"/>
                </a:lnTo>
                <a:lnTo>
                  <a:pt x="21" y="232"/>
                </a:lnTo>
                <a:lnTo>
                  <a:pt x="22" y="235"/>
                </a:lnTo>
                <a:lnTo>
                  <a:pt x="24" y="237"/>
                </a:lnTo>
                <a:lnTo>
                  <a:pt x="25" y="239"/>
                </a:lnTo>
                <a:lnTo>
                  <a:pt x="27" y="242"/>
                </a:lnTo>
                <a:lnTo>
                  <a:pt x="28" y="244"/>
                </a:lnTo>
                <a:lnTo>
                  <a:pt x="30" y="246"/>
                </a:lnTo>
                <a:lnTo>
                  <a:pt x="32" y="249"/>
                </a:lnTo>
                <a:lnTo>
                  <a:pt x="33" y="251"/>
                </a:lnTo>
                <a:lnTo>
                  <a:pt x="35" y="253"/>
                </a:lnTo>
                <a:lnTo>
                  <a:pt x="37" y="255"/>
                </a:lnTo>
                <a:lnTo>
                  <a:pt x="39" y="257"/>
                </a:lnTo>
                <a:lnTo>
                  <a:pt x="41" y="259"/>
                </a:lnTo>
                <a:lnTo>
                  <a:pt x="43" y="262"/>
                </a:lnTo>
                <a:lnTo>
                  <a:pt x="45" y="263"/>
                </a:lnTo>
                <a:lnTo>
                  <a:pt x="47" y="266"/>
                </a:lnTo>
                <a:lnTo>
                  <a:pt x="49" y="267"/>
                </a:lnTo>
                <a:lnTo>
                  <a:pt x="51" y="269"/>
                </a:lnTo>
                <a:lnTo>
                  <a:pt x="53" y="271"/>
                </a:lnTo>
                <a:lnTo>
                  <a:pt x="55" y="273"/>
                </a:lnTo>
                <a:lnTo>
                  <a:pt x="57" y="275"/>
                </a:lnTo>
                <a:lnTo>
                  <a:pt x="60" y="277"/>
                </a:lnTo>
                <a:lnTo>
                  <a:pt x="62" y="278"/>
                </a:lnTo>
                <a:lnTo>
                  <a:pt x="64" y="280"/>
                </a:lnTo>
                <a:lnTo>
                  <a:pt x="66" y="282"/>
                </a:lnTo>
                <a:lnTo>
                  <a:pt x="69" y="283"/>
                </a:lnTo>
                <a:lnTo>
                  <a:pt x="71" y="285"/>
                </a:lnTo>
                <a:lnTo>
                  <a:pt x="73" y="286"/>
                </a:lnTo>
                <a:lnTo>
                  <a:pt x="76" y="288"/>
                </a:lnTo>
                <a:lnTo>
                  <a:pt x="78" y="290"/>
                </a:lnTo>
                <a:lnTo>
                  <a:pt x="81" y="291"/>
                </a:lnTo>
                <a:lnTo>
                  <a:pt x="83" y="292"/>
                </a:lnTo>
                <a:lnTo>
                  <a:pt x="86" y="294"/>
                </a:lnTo>
                <a:lnTo>
                  <a:pt x="88" y="295"/>
                </a:lnTo>
                <a:lnTo>
                  <a:pt x="91" y="296"/>
                </a:lnTo>
                <a:lnTo>
                  <a:pt x="94" y="298"/>
                </a:lnTo>
                <a:lnTo>
                  <a:pt x="96" y="299"/>
                </a:lnTo>
                <a:lnTo>
                  <a:pt x="99" y="300"/>
                </a:lnTo>
                <a:lnTo>
                  <a:pt x="101" y="301"/>
                </a:lnTo>
                <a:lnTo>
                  <a:pt x="104" y="302"/>
                </a:lnTo>
                <a:lnTo>
                  <a:pt x="107" y="303"/>
                </a:lnTo>
                <a:lnTo>
                  <a:pt x="110" y="304"/>
                </a:lnTo>
                <a:lnTo>
                  <a:pt x="112" y="305"/>
                </a:lnTo>
                <a:lnTo>
                  <a:pt x="115" y="306"/>
                </a:lnTo>
                <a:lnTo>
                  <a:pt x="118" y="306"/>
                </a:lnTo>
                <a:lnTo>
                  <a:pt x="121" y="307"/>
                </a:lnTo>
                <a:lnTo>
                  <a:pt x="124" y="308"/>
                </a:lnTo>
                <a:lnTo>
                  <a:pt x="126" y="309"/>
                </a:lnTo>
                <a:lnTo>
                  <a:pt x="129" y="309"/>
                </a:lnTo>
                <a:lnTo>
                  <a:pt x="132" y="310"/>
                </a:lnTo>
                <a:lnTo>
                  <a:pt x="135" y="310"/>
                </a:lnTo>
                <a:lnTo>
                  <a:pt x="138" y="311"/>
                </a:lnTo>
                <a:lnTo>
                  <a:pt x="141" y="311"/>
                </a:lnTo>
                <a:lnTo>
                  <a:pt x="144" y="312"/>
                </a:lnTo>
                <a:lnTo>
                  <a:pt x="147" y="312"/>
                </a:lnTo>
                <a:lnTo>
                  <a:pt x="149" y="313"/>
                </a:lnTo>
                <a:lnTo>
                  <a:pt x="152" y="313"/>
                </a:lnTo>
                <a:lnTo>
                  <a:pt x="155" y="313"/>
                </a:lnTo>
                <a:lnTo>
                  <a:pt x="158" y="313"/>
                </a:lnTo>
                <a:lnTo>
                  <a:pt x="161" y="313"/>
                </a:lnTo>
                <a:lnTo>
                  <a:pt x="164" y="313"/>
                </a:lnTo>
                <a:lnTo>
                  <a:pt x="167" y="313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585" name="Oval 57"/>
          <p:cNvSpPr>
            <a:spLocks noChangeArrowheads="1"/>
          </p:cNvSpPr>
          <p:nvPr/>
        </p:nvSpPr>
        <p:spPr bwMode="auto">
          <a:xfrm>
            <a:off x="3527425" y="4510088"/>
            <a:ext cx="109538" cy="103187"/>
          </a:xfrm>
          <a:prstGeom prst="ellips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586" name="Line 58"/>
          <p:cNvSpPr>
            <a:spLocks noChangeShapeType="1"/>
          </p:cNvSpPr>
          <p:nvPr/>
        </p:nvSpPr>
        <p:spPr bwMode="auto">
          <a:xfrm flipV="1">
            <a:off x="746125" y="4075113"/>
            <a:ext cx="1588" cy="747712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87" name="Line 59"/>
          <p:cNvSpPr>
            <a:spLocks noChangeShapeType="1"/>
          </p:cNvSpPr>
          <p:nvPr/>
        </p:nvSpPr>
        <p:spPr bwMode="auto">
          <a:xfrm flipH="1">
            <a:off x="2760663" y="4946650"/>
            <a:ext cx="236537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88" name="Line 60"/>
          <p:cNvSpPr>
            <a:spLocks noChangeShapeType="1"/>
          </p:cNvSpPr>
          <p:nvPr/>
        </p:nvSpPr>
        <p:spPr bwMode="auto">
          <a:xfrm>
            <a:off x="2997200" y="4946650"/>
            <a:ext cx="1588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89" name="Line 61"/>
          <p:cNvSpPr>
            <a:spLocks noChangeShapeType="1"/>
          </p:cNvSpPr>
          <p:nvPr/>
        </p:nvSpPr>
        <p:spPr bwMode="auto">
          <a:xfrm flipH="1">
            <a:off x="2203450" y="4822825"/>
            <a:ext cx="131763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90" name="Rectangle 62"/>
          <p:cNvSpPr>
            <a:spLocks noChangeArrowheads="1"/>
          </p:cNvSpPr>
          <p:nvPr/>
        </p:nvSpPr>
        <p:spPr bwMode="auto">
          <a:xfrm>
            <a:off x="1673225" y="4573588"/>
            <a:ext cx="530225" cy="498475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591" name="Rectangle 63"/>
          <p:cNvSpPr>
            <a:spLocks noChangeArrowheads="1"/>
          </p:cNvSpPr>
          <p:nvPr/>
        </p:nvSpPr>
        <p:spPr bwMode="auto">
          <a:xfrm>
            <a:off x="1673225" y="5321300"/>
            <a:ext cx="530225" cy="498475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592" name="Line 64"/>
          <p:cNvSpPr>
            <a:spLocks noChangeShapeType="1"/>
          </p:cNvSpPr>
          <p:nvPr/>
        </p:nvSpPr>
        <p:spPr bwMode="auto">
          <a:xfrm>
            <a:off x="1539875" y="5570538"/>
            <a:ext cx="133350" cy="1587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93" name="Freeform 65"/>
          <p:cNvSpPr>
            <a:spLocks/>
          </p:cNvSpPr>
          <p:nvPr/>
        </p:nvSpPr>
        <p:spPr bwMode="auto">
          <a:xfrm>
            <a:off x="1009650" y="4822825"/>
            <a:ext cx="663575" cy="622300"/>
          </a:xfrm>
          <a:custGeom>
            <a:avLst/>
            <a:gdLst>
              <a:gd name="T0" fmla="*/ 1053425402 w 418"/>
              <a:gd name="T1" fmla="*/ 0 h 392"/>
              <a:gd name="T2" fmla="*/ 0 w 418"/>
              <a:gd name="T3" fmla="*/ 0 h 392"/>
              <a:gd name="T4" fmla="*/ 0 w 418"/>
              <a:gd name="T5" fmla="*/ 987901339 h 392"/>
              <a:gd name="T6" fmla="*/ 211693162 w 418"/>
              <a:gd name="T7" fmla="*/ 987901339 h 392"/>
              <a:gd name="T8" fmla="*/ 0 60000 65536"/>
              <a:gd name="T9" fmla="*/ 0 60000 65536"/>
              <a:gd name="T10" fmla="*/ 0 60000 65536"/>
              <a:gd name="T11" fmla="*/ 0 60000 65536"/>
              <a:gd name="T12" fmla="*/ 0 w 418"/>
              <a:gd name="T13" fmla="*/ 0 h 392"/>
              <a:gd name="T14" fmla="*/ 418 w 418"/>
              <a:gd name="T15" fmla="*/ 392 h 39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18" h="392">
                <a:moveTo>
                  <a:pt x="418" y="0"/>
                </a:moveTo>
                <a:lnTo>
                  <a:pt x="0" y="0"/>
                </a:lnTo>
                <a:lnTo>
                  <a:pt x="0" y="392"/>
                </a:lnTo>
                <a:lnTo>
                  <a:pt x="84" y="392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594" name="Freeform 66"/>
          <p:cNvSpPr>
            <a:spLocks/>
          </p:cNvSpPr>
          <p:nvPr/>
        </p:nvSpPr>
        <p:spPr bwMode="auto">
          <a:xfrm>
            <a:off x="2203450" y="4946650"/>
            <a:ext cx="793750" cy="623888"/>
          </a:xfrm>
          <a:custGeom>
            <a:avLst/>
            <a:gdLst>
              <a:gd name="T0" fmla="*/ 0 w 500"/>
              <a:gd name="T1" fmla="*/ 990423083 h 393"/>
              <a:gd name="T2" fmla="*/ 1260078214 w 500"/>
              <a:gd name="T3" fmla="*/ 990423083 h 393"/>
              <a:gd name="T4" fmla="*/ 1260078214 w 500"/>
              <a:gd name="T5" fmla="*/ 0 h 393"/>
              <a:gd name="T6" fmla="*/ 0 60000 65536"/>
              <a:gd name="T7" fmla="*/ 0 60000 65536"/>
              <a:gd name="T8" fmla="*/ 0 60000 65536"/>
              <a:gd name="T9" fmla="*/ 0 w 500"/>
              <a:gd name="T10" fmla="*/ 0 h 393"/>
              <a:gd name="T11" fmla="*/ 500 w 500"/>
              <a:gd name="T12" fmla="*/ 393 h 39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00" h="393">
                <a:moveTo>
                  <a:pt x="0" y="393"/>
                </a:moveTo>
                <a:lnTo>
                  <a:pt x="500" y="393"/>
                </a:lnTo>
                <a:lnTo>
                  <a:pt x="500" y="0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595" name="Line 67"/>
          <p:cNvSpPr>
            <a:spLocks noChangeShapeType="1"/>
          </p:cNvSpPr>
          <p:nvPr/>
        </p:nvSpPr>
        <p:spPr bwMode="auto">
          <a:xfrm>
            <a:off x="2997200" y="5570538"/>
            <a:ext cx="1060450" cy="1587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96" name="Line 68"/>
          <p:cNvSpPr>
            <a:spLocks noChangeShapeType="1"/>
          </p:cNvSpPr>
          <p:nvPr/>
        </p:nvSpPr>
        <p:spPr bwMode="auto">
          <a:xfrm flipH="1">
            <a:off x="612775" y="4822825"/>
            <a:ext cx="396875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97" name="Freeform 69"/>
          <p:cNvSpPr>
            <a:spLocks/>
          </p:cNvSpPr>
          <p:nvPr/>
        </p:nvSpPr>
        <p:spPr bwMode="auto">
          <a:xfrm>
            <a:off x="612775" y="5570538"/>
            <a:ext cx="530225" cy="123825"/>
          </a:xfrm>
          <a:custGeom>
            <a:avLst/>
            <a:gdLst>
              <a:gd name="T0" fmla="*/ 841732277 w 334"/>
              <a:gd name="T1" fmla="*/ 196572160 h 78"/>
              <a:gd name="T2" fmla="*/ 420866932 w 334"/>
              <a:gd name="T3" fmla="*/ 196572160 h 78"/>
              <a:gd name="T4" fmla="*/ 420866932 w 334"/>
              <a:gd name="T5" fmla="*/ 0 h 78"/>
              <a:gd name="T6" fmla="*/ 0 w 334"/>
              <a:gd name="T7" fmla="*/ 0 h 78"/>
              <a:gd name="T8" fmla="*/ 0 60000 65536"/>
              <a:gd name="T9" fmla="*/ 0 60000 65536"/>
              <a:gd name="T10" fmla="*/ 0 60000 65536"/>
              <a:gd name="T11" fmla="*/ 0 60000 65536"/>
              <a:gd name="T12" fmla="*/ 0 w 334"/>
              <a:gd name="T13" fmla="*/ 0 h 78"/>
              <a:gd name="T14" fmla="*/ 334 w 334"/>
              <a:gd name="T15" fmla="*/ 78 h 7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34" h="78">
                <a:moveTo>
                  <a:pt x="334" y="78"/>
                </a:moveTo>
                <a:lnTo>
                  <a:pt x="167" y="78"/>
                </a:lnTo>
                <a:lnTo>
                  <a:pt x="167" y="0"/>
                </a:lnTo>
                <a:lnTo>
                  <a:pt x="0" y="0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598" name="Line 70"/>
          <p:cNvSpPr>
            <a:spLocks noChangeShapeType="1"/>
          </p:cNvSpPr>
          <p:nvPr/>
        </p:nvSpPr>
        <p:spPr bwMode="auto">
          <a:xfrm>
            <a:off x="3527425" y="4822825"/>
            <a:ext cx="530225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99" name="Freeform 71"/>
          <p:cNvSpPr>
            <a:spLocks/>
          </p:cNvSpPr>
          <p:nvPr/>
        </p:nvSpPr>
        <p:spPr bwMode="auto">
          <a:xfrm>
            <a:off x="3660775" y="4075113"/>
            <a:ext cx="131763" cy="498475"/>
          </a:xfrm>
          <a:custGeom>
            <a:avLst/>
            <a:gdLst>
              <a:gd name="T0" fmla="*/ 0 w 83"/>
              <a:gd name="T1" fmla="*/ 791328953 h 314"/>
              <a:gd name="T2" fmla="*/ 209174579 w 83"/>
              <a:gd name="T3" fmla="*/ 791328953 h 314"/>
              <a:gd name="T4" fmla="*/ 209174579 w 83"/>
              <a:gd name="T5" fmla="*/ 0 h 314"/>
              <a:gd name="T6" fmla="*/ 0 60000 65536"/>
              <a:gd name="T7" fmla="*/ 0 60000 65536"/>
              <a:gd name="T8" fmla="*/ 0 60000 65536"/>
              <a:gd name="T9" fmla="*/ 0 w 83"/>
              <a:gd name="T10" fmla="*/ 0 h 314"/>
              <a:gd name="T11" fmla="*/ 83 w 83"/>
              <a:gd name="T12" fmla="*/ 314 h 31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3" h="314">
                <a:moveTo>
                  <a:pt x="0" y="314"/>
                </a:moveTo>
                <a:lnTo>
                  <a:pt x="83" y="314"/>
                </a:lnTo>
                <a:lnTo>
                  <a:pt x="83" y="0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600" name="Rectangle 72"/>
          <p:cNvSpPr>
            <a:spLocks noChangeArrowheads="1"/>
          </p:cNvSpPr>
          <p:nvPr/>
        </p:nvSpPr>
        <p:spPr bwMode="auto">
          <a:xfrm>
            <a:off x="3395663" y="4449763"/>
            <a:ext cx="131762" cy="496887"/>
          </a:xfrm>
          <a:prstGeom prst="rect">
            <a:avLst/>
          </a:prstGeom>
          <a:solidFill>
            <a:srgbClr val="808080"/>
          </a:solidFill>
          <a:ln w="2857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601" name="Freeform 73"/>
          <p:cNvSpPr>
            <a:spLocks/>
          </p:cNvSpPr>
          <p:nvPr/>
        </p:nvSpPr>
        <p:spPr bwMode="auto">
          <a:xfrm>
            <a:off x="3395663" y="4449763"/>
            <a:ext cx="131762" cy="496887"/>
          </a:xfrm>
          <a:custGeom>
            <a:avLst/>
            <a:gdLst>
              <a:gd name="T0" fmla="*/ 0 w 83"/>
              <a:gd name="T1" fmla="*/ 0 h 313"/>
              <a:gd name="T2" fmla="*/ 209171404 w 83"/>
              <a:gd name="T3" fmla="*/ 0 h 313"/>
              <a:gd name="T4" fmla="*/ 209171404 w 83"/>
              <a:gd name="T5" fmla="*/ 788807210 h 313"/>
              <a:gd name="T6" fmla="*/ 0 w 83"/>
              <a:gd name="T7" fmla="*/ 788807210 h 313"/>
              <a:gd name="T8" fmla="*/ 0 60000 65536"/>
              <a:gd name="T9" fmla="*/ 0 60000 65536"/>
              <a:gd name="T10" fmla="*/ 0 60000 65536"/>
              <a:gd name="T11" fmla="*/ 0 60000 65536"/>
              <a:gd name="T12" fmla="*/ 0 w 83"/>
              <a:gd name="T13" fmla="*/ 0 h 313"/>
              <a:gd name="T14" fmla="*/ 83 w 83"/>
              <a:gd name="T15" fmla="*/ 313 h 31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3" h="313">
                <a:moveTo>
                  <a:pt x="0" y="0"/>
                </a:moveTo>
                <a:lnTo>
                  <a:pt x="83" y="0"/>
                </a:lnTo>
                <a:lnTo>
                  <a:pt x="83" y="313"/>
                </a:lnTo>
                <a:lnTo>
                  <a:pt x="0" y="313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602" name="Freeform 74"/>
          <p:cNvSpPr>
            <a:spLocks/>
          </p:cNvSpPr>
          <p:nvPr/>
        </p:nvSpPr>
        <p:spPr bwMode="auto">
          <a:xfrm>
            <a:off x="6442075" y="3079750"/>
            <a:ext cx="530225" cy="247650"/>
          </a:xfrm>
          <a:custGeom>
            <a:avLst/>
            <a:gdLst>
              <a:gd name="T0" fmla="*/ 0 w 334"/>
              <a:gd name="T1" fmla="*/ 393144320 h 156"/>
              <a:gd name="T2" fmla="*/ 22682198 w 334"/>
              <a:gd name="T3" fmla="*/ 393144320 h 156"/>
              <a:gd name="T4" fmla="*/ 42843447 w 334"/>
              <a:gd name="T5" fmla="*/ 390624959 h 156"/>
              <a:gd name="T6" fmla="*/ 63003114 w 334"/>
              <a:gd name="T7" fmla="*/ 388104010 h 156"/>
              <a:gd name="T8" fmla="*/ 83165944 w 334"/>
              <a:gd name="T9" fmla="*/ 385584648 h 156"/>
              <a:gd name="T10" fmla="*/ 105846573 w 334"/>
              <a:gd name="T11" fmla="*/ 383063699 h 156"/>
              <a:gd name="T12" fmla="*/ 126007816 w 334"/>
              <a:gd name="T13" fmla="*/ 380544338 h 156"/>
              <a:gd name="T14" fmla="*/ 146169059 w 334"/>
              <a:gd name="T15" fmla="*/ 378023389 h 156"/>
              <a:gd name="T16" fmla="*/ 166330301 w 334"/>
              <a:gd name="T17" fmla="*/ 372983078 h 156"/>
              <a:gd name="T18" fmla="*/ 186491544 w 334"/>
              <a:gd name="T19" fmla="*/ 367942768 h 156"/>
              <a:gd name="T20" fmla="*/ 206652787 w 334"/>
              <a:gd name="T21" fmla="*/ 362902457 h 156"/>
              <a:gd name="T22" fmla="*/ 226814079 w 334"/>
              <a:gd name="T23" fmla="*/ 360383096 h 156"/>
              <a:gd name="T24" fmla="*/ 246975321 w 334"/>
              <a:gd name="T25" fmla="*/ 355342785 h 156"/>
              <a:gd name="T26" fmla="*/ 267136564 w 334"/>
              <a:gd name="T27" fmla="*/ 350302475 h 156"/>
              <a:gd name="T28" fmla="*/ 289817168 w 334"/>
              <a:gd name="T29" fmla="*/ 342741215 h 156"/>
              <a:gd name="T30" fmla="*/ 307459049 w 334"/>
              <a:gd name="T31" fmla="*/ 337700905 h 156"/>
              <a:gd name="T32" fmla="*/ 327620292 w 334"/>
              <a:gd name="T33" fmla="*/ 330141233 h 156"/>
              <a:gd name="T34" fmla="*/ 347781535 w 334"/>
              <a:gd name="T35" fmla="*/ 322579973 h 156"/>
              <a:gd name="T36" fmla="*/ 367942777 w 334"/>
              <a:gd name="T37" fmla="*/ 317539662 h 156"/>
              <a:gd name="T38" fmla="*/ 385584658 w 334"/>
              <a:gd name="T39" fmla="*/ 309978403 h 156"/>
              <a:gd name="T40" fmla="*/ 405745901 w 334"/>
              <a:gd name="T41" fmla="*/ 302418731 h 156"/>
              <a:gd name="T42" fmla="*/ 425905655 w 334"/>
              <a:gd name="T43" fmla="*/ 292338110 h 156"/>
              <a:gd name="T44" fmla="*/ 443547536 w 334"/>
              <a:gd name="T45" fmla="*/ 284776850 h 156"/>
              <a:gd name="T46" fmla="*/ 463708779 w 334"/>
              <a:gd name="T47" fmla="*/ 277217178 h 156"/>
              <a:gd name="T48" fmla="*/ 481349073 w 334"/>
              <a:gd name="T49" fmla="*/ 267136557 h 156"/>
              <a:gd name="T50" fmla="*/ 501510315 w 334"/>
              <a:gd name="T51" fmla="*/ 257055936 h 156"/>
              <a:gd name="T52" fmla="*/ 519152196 w 334"/>
              <a:gd name="T53" fmla="*/ 249494677 h 156"/>
              <a:gd name="T54" fmla="*/ 536792490 w 334"/>
              <a:gd name="T55" fmla="*/ 239414056 h 156"/>
              <a:gd name="T56" fmla="*/ 554434371 w 334"/>
              <a:gd name="T57" fmla="*/ 229333434 h 156"/>
              <a:gd name="T58" fmla="*/ 572074664 w 334"/>
              <a:gd name="T59" fmla="*/ 216733452 h 156"/>
              <a:gd name="T60" fmla="*/ 589716545 w 334"/>
              <a:gd name="T61" fmla="*/ 206652781 h 156"/>
              <a:gd name="T62" fmla="*/ 607356839 w 334"/>
              <a:gd name="T63" fmla="*/ 196572160 h 156"/>
              <a:gd name="T64" fmla="*/ 624998720 w 334"/>
              <a:gd name="T65" fmla="*/ 183972178 h 156"/>
              <a:gd name="T66" fmla="*/ 642639014 w 334"/>
              <a:gd name="T67" fmla="*/ 173891557 h 156"/>
              <a:gd name="T68" fmla="*/ 657761533 w 334"/>
              <a:gd name="T69" fmla="*/ 161289987 h 156"/>
              <a:gd name="T70" fmla="*/ 675401827 w 334"/>
              <a:gd name="T71" fmla="*/ 148688416 h 156"/>
              <a:gd name="T72" fmla="*/ 690522759 w 334"/>
              <a:gd name="T73" fmla="*/ 136088434 h 156"/>
              <a:gd name="T74" fmla="*/ 708164640 w 334"/>
              <a:gd name="T75" fmla="*/ 123486864 h 156"/>
              <a:gd name="T76" fmla="*/ 723285572 w 334"/>
              <a:gd name="T77" fmla="*/ 110886881 h 156"/>
              <a:gd name="T78" fmla="*/ 738406504 w 334"/>
              <a:gd name="T79" fmla="*/ 98286874 h 156"/>
              <a:gd name="T80" fmla="*/ 756046797 w 334"/>
              <a:gd name="T81" fmla="*/ 83165942 h 156"/>
              <a:gd name="T82" fmla="*/ 768648368 w 334"/>
              <a:gd name="T83" fmla="*/ 70564372 h 156"/>
              <a:gd name="T84" fmla="*/ 783769299 w 334"/>
              <a:gd name="T85" fmla="*/ 57962802 h 156"/>
              <a:gd name="T86" fmla="*/ 798890231 w 334"/>
              <a:gd name="T87" fmla="*/ 42843446 h 156"/>
              <a:gd name="T88" fmla="*/ 814011163 w 334"/>
              <a:gd name="T89" fmla="*/ 27720927 h 156"/>
              <a:gd name="T90" fmla="*/ 826611146 w 334"/>
              <a:gd name="T91" fmla="*/ 12599986 h 156"/>
              <a:gd name="T92" fmla="*/ 841732277 w 334"/>
              <a:gd name="T93" fmla="*/ 0 h 15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334"/>
              <a:gd name="T142" fmla="*/ 0 h 156"/>
              <a:gd name="T143" fmla="*/ 334 w 334"/>
              <a:gd name="T144" fmla="*/ 156 h 15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334" h="156">
                <a:moveTo>
                  <a:pt x="0" y="156"/>
                </a:moveTo>
                <a:lnTo>
                  <a:pt x="9" y="156"/>
                </a:lnTo>
                <a:lnTo>
                  <a:pt x="17" y="155"/>
                </a:lnTo>
                <a:lnTo>
                  <a:pt x="25" y="154"/>
                </a:lnTo>
                <a:lnTo>
                  <a:pt x="33" y="153"/>
                </a:lnTo>
                <a:lnTo>
                  <a:pt x="42" y="152"/>
                </a:lnTo>
                <a:lnTo>
                  <a:pt x="50" y="151"/>
                </a:lnTo>
                <a:lnTo>
                  <a:pt x="58" y="150"/>
                </a:lnTo>
                <a:lnTo>
                  <a:pt x="66" y="148"/>
                </a:lnTo>
                <a:lnTo>
                  <a:pt x="74" y="146"/>
                </a:lnTo>
                <a:lnTo>
                  <a:pt x="82" y="144"/>
                </a:lnTo>
                <a:lnTo>
                  <a:pt x="90" y="143"/>
                </a:lnTo>
                <a:lnTo>
                  <a:pt x="98" y="141"/>
                </a:lnTo>
                <a:lnTo>
                  <a:pt x="106" y="139"/>
                </a:lnTo>
                <a:lnTo>
                  <a:pt x="115" y="136"/>
                </a:lnTo>
                <a:lnTo>
                  <a:pt x="122" y="134"/>
                </a:lnTo>
                <a:lnTo>
                  <a:pt x="130" y="131"/>
                </a:lnTo>
                <a:lnTo>
                  <a:pt x="138" y="128"/>
                </a:lnTo>
                <a:lnTo>
                  <a:pt x="146" y="126"/>
                </a:lnTo>
                <a:lnTo>
                  <a:pt x="153" y="123"/>
                </a:lnTo>
                <a:lnTo>
                  <a:pt x="161" y="120"/>
                </a:lnTo>
                <a:lnTo>
                  <a:pt x="169" y="116"/>
                </a:lnTo>
                <a:lnTo>
                  <a:pt x="176" y="113"/>
                </a:lnTo>
                <a:lnTo>
                  <a:pt x="184" y="110"/>
                </a:lnTo>
                <a:lnTo>
                  <a:pt x="191" y="106"/>
                </a:lnTo>
                <a:lnTo>
                  <a:pt x="199" y="102"/>
                </a:lnTo>
                <a:lnTo>
                  <a:pt x="206" y="99"/>
                </a:lnTo>
                <a:lnTo>
                  <a:pt x="213" y="95"/>
                </a:lnTo>
                <a:lnTo>
                  <a:pt x="220" y="91"/>
                </a:lnTo>
                <a:lnTo>
                  <a:pt x="227" y="86"/>
                </a:lnTo>
                <a:lnTo>
                  <a:pt x="234" y="82"/>
                </a:lnTo>
                <a:lnTo>
                  <a:pt x="241" y="78"/>
                </a:lnTo>
                <a:lnTo>
                  <a:pt x="248" y="73"/>
                </a:lnTo>
                <a:lnTo>
                  <a:pt x="255" y="69"/>
                </a:lnTo>
                <a:lnTo>
                  <a:pt x="261" y="64"/>
                </a:lnTo>
                <a:lnTo>
                  <a:pt x="268" y="59"/>
                </a:lnTo>
                <a:lnTo>
                  <a:pt x="274" y="54"/>
                </a:lnTo>
                <a:lnTo>
                  <a:pt x="281" y="49"/>
                </a:lnTo>
                <a:lnTo>
                  <a:pt x="287" y="44"/>
                </a:lnTo>
                <a:lnTo>
                  <a:pt x="293" y="39"/>
                </a:lnTo>
                <a:lnTo>
                  <a:pt x="300" y="33"/>
                </a:lnTo>
                <a:lnTo>
                  <a:pt x="305" y="28"/>
                </a:lnTo>
                <a:lnTo>
                  <a:pt x="311" y="23"/>
                </a:lnTo>
                <a:lnTo>
                  <a:pt x="317" y="17"/>
                </a:lnTo>
                <a:lnTo>
                  <a:pt x="323" y="11"/>
                </a:lnTo>
                <a:lnTo>
                  <a:pt x="328" y="5"/>
                </a:lnTo>
                <a:lnTo>
                  <a:pt x="334" y="0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603" name="Freeform 75"/>
          <p:cNvSpPr>
            <a:spLocks/>
          </p:cNvSpPr>
          <p:nvPr/>
        </p:nvSpPr>
        <p:spPr bwMode="auto">
          <a:xfrm>
            <a:off x="6442075" y="2830513"/>
            <a:ext cx="530225" cy="249237"/>
          </a:xfrm>
          <a:custGeom>
            <a:avLst/>
            <a:gdLst>
              <a:gd name="T0" fmla="*/ 841732277 w 334"/>
              <a:gd name="T1" fmla="*/ 395662889 h 157"/>
              <a:gd name="T2" fmla="*/ 826611146 w 334"/>
              <a:gd name="T3" fmla="*/ 378022631 h 157"/>
              <a:gd name="T4" fmla="*/ 814011163 w 334"/>
              <a:gd name="T5" fmla="*/ 365421087 h 157"/>
              <a:gd name="T6" fmla="*/ 798890231 w 334"/>
              <a:gd name="T7" fmla="*/ 350300185 h 157"/>
              <a:gd name="T8" fmla="*/ 783769299 w 334"/>
              <a:gd name="T9" fmla="*/ 337700228 h 157"/>
              <a:gd name="T10" fmla="*/ 768648368 w 334"/>
              <a:gd name="T11" fmla="*/ 322579327 h 157"/>
              <a:gd name="T12" fmla="*/ 756046797 w 334"/>
              <a:gd name="T13" fmla="*/ 307458425 h 157"/>
              <a:gd name="T14" fmla="*/ 738406504 w 334"/>
              <a:gd name="T15" fmla="*/ 294856881 h 157"/>
              <a:gd name="T16" fmla="*/ 723285572 w 334"/>
              <a:gd name="T17" fmla="*/ 282256923 h 157"/>
              <a:gd name="T18" fmla="*/ 708164640 w 334"/>
              <a:gd name="T19" fmla="*/ 269655378 h 157"/>
              <a:gd name="T20" fmla="*/ 690522759 w 334"/>
              <a:gd name="T21" fmla="*/ 257055421 h 157"/>
              <a:gd name="T22" fmla="*/ 675401827 w 334"/>
              <a:gd name="T23" fmla="*/ 244453876 h 157"/>
              <a:gd name="T24" fmla="*/ 657761533 w 334"/>
              <a:gd name="T25" fmla="*/ 231853919 h 157"/>
              <a:gd name="T26" fmla="*/ 642639014 w 334"/>
              <a:gd name="T27" fmla="*/ 219252374 h 157"/>
              <a:gd name="T28" fmla="*/ 624998720 w 334"/>
              <a:gd name="T29" fmla="*/ 209171773 h 157"/>
              <a:gd name="T30" fmla="*/ 607356839 w 334"/>
              <a:gd name="T31" fmla="*/ 196571766 h 157"/>
              <a:gd name="T32" fmla="*/ 589716545 w 334"/>
              <a:gd name="T33" fmla="*/ 186491165 h 157"/>
              <a:gd name="T34" fmla="*/ 572074664 w 334"/>
              <a:gd name="T35" fmla="*/ 176410565 h 157"/>
              <a:gd name="T36" fmla="*/ 554434371 w 334"/>
              <a:gd name="T37" fmla="*/ 163809020 h 157"/>
              <a:gd name="T38" fmla="*/ 536792490 w 334"/>
              <a:gd name="T39" fmla="*/ 153728419 h 157"/>
              <a:gd name="T40" fmla="*/ 519152196 w 334"/>
              <a:gd name="T41" fmla="*/ 143647818 h 157"/>
              <a:gd name="T42" fmla="*/ 501510315 w 334"/>
              <a:gd name="T43" fmla="*/ 136088161 h 157"/>
              <a:gd name="T44" fmla="*/ 481349073 w 334"/>
              <a:gd name="T45" fmla="*/ 126007560 h 157"/>
              <a:gd name="T46" fmla="*/ 463708779 w 334"/>
              <a:gd name="T47" fmla="*/ 115926959 h 157"/>
              <a:gd name="T48" fmla="*/ 443547536 w 334"/>
              <a:gd name="T49" fmla="*/ 108365715 h 157"/>
              <a:gd name="T50" fmla="*/ 425905655 w 334"/>
              <a:gd name="T51" fmla="*/ 98285089 h 157"/>
              <a:gd name="T52" fmla="*/ 405745901 w 334"/>
              <a:gd name="T53" fmla="*/ 90725433 h 157"/>
              <a:gd name="T54" fmla="*/ 385584658 w 334"/>
              <a:gd name="T55" fmla="*/ 83164188 h 157"/>
              <a:gd name="T56" fmla="*/ 367942777 w 334"/>
              <a:gd name="T57" fmla="*/ 75604531 h 157"/>
              <a:gd name="T58" fmla="*/ 347781535 w 334"/>
              <a:gd name="T59" fmla="*/ 68043287 h 157"/>
              <a:gd name="T60" fmla="*/ 327620292 w 334"/>
              <a:gd name="T61" fmla="*/ 63002986 h 157"/>
              <a:gd name="T62" fmla="*/ 307459049 w 334"/>
              <a:gd name="T63" fmla="*/ 55443330 h 157"/>
              <a:gd name="T64" fmla="*/ 289817168 w 334"/>
              <a:gd name="T65" fmla="*/ 50403017 h 157"/>
              <a:gd name="T66" fmla="*/ 267136564 w 334"/>
              <a:gd name="T67" fmla="*/ 45362716 h 157"/>
              <a:gd name="T68" fmla="*/ 246975321 w 334"/>
              <a:gd name="T69" fmla="*/ 37801472 h 157"/>
              <a:gd name="T70" fmla="*/ 226814079 w 334"/>
              <a:gd name="T71" fmla="*/ 32761171 h 157"/>
              <a:gd name="T72" fmla="*/ 206652787 w 334"/>
              <a:gd name="T73" fmla="*/ 27720871 h 157"/>
              <a:gd name="T74" fmla="*/ 186491544 w 334"/>
              <a:gd name="T75" fmla="*/ 25201508 h 157"/>
              <a:gd name="T76" fmla="*/ 166330301 w 334"/>
              <a:gd name="T77" fmla="*/ 20161208 h 157"/>
              <a:gd name="T78" fmla="*/ 146169059 w 334"/>
              <a:gd name="T79" fmla="*/ 17640264 h 157"/>
              <a:gd name="T80" fmla="*/ 126007816 w 334"/>
              <a:gd name="T81" fmla="*/ 12599960 h 157"/>
              <a:gd name="T82" fmla="*/ 105846573 w 334"/>
              <a:gd name="T83" fmla="*/ 10080604 h 157"/>
              <a:gd name="T84" fmla="*/ 83165944 w 334"/>
              <a:gd name="T85" fmla="*/ 7559660 h 157"/>
              <a:gd name="T86" fmla="*/ 63003114 w 334"/>
              <a:gd name="T87" fmla="*/ 5040302 h 157"/>
              <a:gd name="T88" fmla="*/ 42843447 w 334"/>
              <a:gd name="T89" fmla="*/ 2519357 h 157"/>
              <a:gd name="T90" fmla="*/ 22682198 w 334"/>
              <a:gd name="T91" fmla="*/ 0 h 157"/>
              <a:gd name="T92" fmla="*/ 0 w 334"/>
              <a:gd name="T93" fmla="*/ 0 h 157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334"/>
              <a:gd name="T142" fmla="*/ 0 h 157"/>
              <a:gd name="T143" fmla="*/ 334 w 334"/>
              <a:gd name="T144" fmla="*/ 157 h 157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334" h="157">
                <a:moveTo>
                  <a:pt x="334" y="157"/>
                </a:moveTo>
                <a:lnTo>
                  <a:pt x="328" y="150"/>
                </a:lnTo>
                <a:lnTo>
                  <a:pt x="323" y="145"/>
                </a:lnTo>
                <a:lnTo>
                  <a:pt x="317" y="139"/>
                </a:lnTo>
                <a:lnTo>
                  <a:pt x="311" y="134"/>
                </a:lnTo>
                <a:lnTo>
                  <a:pt x="305" y="128"/>
                </a:lnTo>
                <a:lnTo>
                  <a:pt x="300" y="122"/>
                </a:lnTo>
                <a:lnTo>
                  <a:pt x="293" y="117"/>
                </a:lnTo>
                <a:lnTo>
                  <a:pt x="287" y="112"/>
                </a:lnTo>
                <a:lnTo>
                  <a:pt x="281" y="107"/>
                </a:lnTo>
                <a:lnTo>
                  <a:pt x="274" y="102"/>
                </a:lnTo>
                <a:lnTo>
                  <a:pt x="268" y="97"/>
                </a:lnTo>
                <a:lnTo>
                  <a:pt x="261" y="92"/>
                </a:lnTo>
                <a:lnTo>
                  <a:pt x="255" y="87"/>
                </a:lnTo>
                <a:lnTo>
                  <a:pt x="248" y="83"/>
                </a:lnTo>
                <a:lnTo>
                  <a:pt x="241" y="78"/>
                </a:lnTo>
                <a:lnTo>
                  <a:pt x="234" y="74"/>
                </a:lnTo>
                <a:lnTo>
                  <a:pt x="227" y="70"/>
                </a:lnTo>
                <a:lnTo>
                  <a:pt x="220" y="65"/>
                </a:lnTo>
                <a:lnTo>
                  <a:pt x="213" y="61"/>
                </a:lnTo>
                <a:lnTo>
                  <a:pt x="206" y="57"/>
                </a:lnTo>
                <a:lnTo>
                  <a:pt x="199" y="54"/>
                </a:lnTo>
                <a:lnTo>
                  <a:pt x="191" y="50"/>
                </a:lnTo>
                <a:lnTo>
                  <a:pt x="184" y="46"/>
                </a:lnTo>
                <a:lnTo>
                  <a:pt x="176" y="43"/>
                </a:lnTo>
                <a:lnTo>
                  <a:pt x="169" y="39"/>
                </a:lnTo>
                <a:lnTo>
                  <a:pt x="161" y="36"/>
                </a:lnTo>
                <a:lnTo>
                  <a:pt x="153" y="33"/>
                </a:lnTo>
                <a:lnTo>
                  <a:pt x="146" y="30"/>
                </a:lnTo>
                <a:lnTo>
                  <a:pt x="138" y="27"/>
                </a:lnTo>
                <a:lnTo>
                  <a:pt x="130" y="25"/>
                </a:lnTo>
                <a:lnTo>
                  <a:pt x="122" y="22"/>
                </a:lnTo>
                <a:lnTo>
                  <a:pt x="115" y="20"/>
                </a:lnTo>
                <a:lnTo>
                  <a:pt x="106" y="18"/>
                </a:lnTo>
                <a:lnTo>
                  <a:pt x="98" y="15"/>
                </a:lnTo>
                <a:lnTo>
                  <a:pt x="90" y="13"/>
                </a:lnTo>
                <a:lnTo>
                  <a:pt x="82" y="11"/>
                </a:lnTo>
                <a:lnTo>
                  <a:pt x="74" y="10"/>
                </a:lnTo>
                <a:lnTo>
                  <a:pt x="66" y="8"/>
                </a:lnTo>
                <a:lnTo>
                  <a:pt x="58" y="7"/>
                </a:lnTo>
                <a:lnTo>
                  <a:pt x="50" y="5"/>
                </a:lnTo>
                <a:lnTo>
                  <a:pt x="42" y="4"/>
                </a:lnTo>
                <a:lnTo>
                  <a:pt x="33" y="3"/>
                </a:lnTo>
                <a:lnTo>
                  <a:pt x="25" y="2"/>
                </a:lnTo>
                <a:lnTo>
                  <a:pt x="17" y="1"/>
                </a:lnTo>
                <a:lnTo>
                  <a:pt x="9" y="0"/>
                </a:lnTo>
                <a:lnTo>
                  <a:pt x="0" y="0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604" name="Freeform 76"/>
          <p:cNvSpPr>
            <a:spLocks/>
          </p:cNvSpPr>
          <p:nvPr/>
        </p:nvSpPr>
        <p:spPr bwMode="auto">
          <a:xfrm>
            <a:off x="6442075" y="2830513"/>
            <a:ext cx="131763" cy="496887"/>
          </a:xfrm>
          <a:custGeom>
            <a:avLst/>
            <a:gdLst>
              <a:gd name="T0" fmla="*/ 7561292 w 83"/>
              <a:gd name="T1" fmla="*/ 783766904 h 313"/>
              <a:gd name="T2" fmla="*/ 22682284 w 83"/>
              <a:gd name="T3" fmla="*/ 773686293 h 313"/>
              <a:gd name="T4" fmla="*/ 35282321 w 83"/>
              <a:gd name="T5" fmla="*/ 763605682 h 313"/>
              <a:gd name="T6" fmla="*/ 50403310 w 83"/>
              <a:gd name="T7" fmla="*/ 751005712 h 313"/>
              <a:gd name="T8" fmla="*/ 63004941 w 83"/>
              <a:gd name="T9" fmla="*/ 738404155 h 313"/>
              <a:gd name="T10" fmla="*/ 75604971 w 83"/>
              <a:gd name="T11" fmla="*/ 725804185 h 313"/>
              <a:gd name="T12" fmla="*/ 85685631 w 83"/>
              <a:gd name="T13" fmla="*/ 713202628 h 313"/>
              <a:gd name="T14" fmla="*/ 98287249 w 83"/>
              <a:gd name="T15" fmla="*/ 698081711 h 313"/>
              <a:gd name="T16" fmla="*/ 110887305 w 83"/>
              <a:gd name="T17" fmla="*/ 685481741 h 313"/>
              <a:gd name="T18" fmla="*/ 120967964 w 83"/>
              <a:gd name="T19" fmla="*/ 670360825 h 313"/>
              <a:gd name="T20" fmla="*/ 131048624 w 83"/>
              <a:gd name="T21" fmla="*/ 657759268 h 313"/>
              <a:gd name="T22" fmla="*/ 138609912 w 83"/>
              <a:gd name="T23" fmla="*/ 642638351 h 313"/>
              <a:gd name="T24" fmla="*/ 148690572 w 83"/>
              <a:gd name="T25" fmla="*/ 627517435 h 313"/>
              <a:gd name="T26" fmla="*/ 156250273 w 83"/>
              <a:gd name="T27" fmla="*/ 612396518 h 313"/>
              <a:gd name="T28" fmla="*/ 163811561 w 83"/>
              <a:gd name="T29" fmla="*/ 597275602 h 313"/>
              <a:gd name="T30" fmla="*/ 171371262 w 83"/>
              <a:gd name="T31" fmla="*/ 579635327 h 313"/>
              <a:gd name="T32" fmla="*/ 178932550 w 83"/>
              <a:gd name="T33" fmla="*/ 564514410 h 313"/>
              <a:gd name="T34" fmla="*/ 183972880 w 83"/>
              <a:gd name="T35" fmla="*/ 546872547 h 313"/>
              <a:gd name="T36" fmla="*/ 189013210 w 83"/>
              <a:gd name="T37" fmla="*/ 531751631 h 313"/>
              <a:gd name="T38" fmla="*/ 194053540 w 83"/>
              <a:gd name="T39" fmla="*/ 514111356 h 313"/>
              <a:gd name="T40" fmla="*/ 199093869 w 83"/>
              <a:gd name="T41" fmla="*/ 498990439 h 313"/>
              <a:gd name="T42" fmla="*/ 204134199 w 83"/>
              <a:gd name="T43" fmla="*/ 481348576 h 313"/>
              <a:gd name="T44" fmla="*/ 204134199 w 83"/>
              <a:gd name="T45" fmla="*/ 463708301 h 313"/>
              <a:gd name="T46" fmla="*/ 206653570 w 83"/>
              <a:gd name="T47" fmla="*/ 446066438 h 313"/>
              <a:gd name="T48" fmla="*/ 209174579 w 83"/>
              <a:gd name="T49" fmla="*/ 428426163 h 313"/>
              <a:gd name="T50" fmla="*/ 209174579 w 83"/>
              <a:gd name="T51" fmla="*/ 410784201 h 313"/>
              <a:gd name="T52" fmla="*/ 209174579 w 83"/>
              <a:gd name="T53" fmla="*/ 395663284 h 313"/>
              <a:gd name="T54" fmla="*/ 209174579 w 83"/>
              <a:gd name="T55" fmla="*/ 378023009 h 313"/>
              <a:gd name="T56" fmla="*/ 209174579 w 83"/>
              <a:gd name="T57" fmla="*/ 360381146 h 313"/>
              <a:gd name="T58" fmla="*/ 206653570 w 83"/>
              <a:gd name="T59" fmla="*/ 342740871 h 313"/>
              <a:gd name="T60" fmla="*/ 204134199 w 83"/>
              <a:gd name="T61" fmla="*/ 325099008 h 313"/>
              <a:gd name="T62" fmla="*/ 204134199 w 83"/>
              <a:gd name="T63" fmla="*/ 307458732 h 313"/>
              <a:gd name="T64" fmla="*/ 199093869 w 83"/>
              <a:gd name="T65" fmla="*/ 292337816 h 313"/>
              <a:gd name="T66" fmla="*/ 194053540 w 83"/>
              <a:gd name="T67" fmla="*/ 274695953 h 313"/>
              <a:gd name="T68" fmla="*/ 189013210 w 83"/>
              <a:gd name="T69" fmla="*/ 257055678 h 313"/>
              <a:gd name="T70" fmla="*/ 183972880 w 83"/>
              <a:gd name="T71" fmla="*/ 241934761 h 313"/>
              <a:gd name="T72" fmla="*/ 178932550 w 83"/>
              <a:gd name="T73" fmla="*/ 224292899 h 313"/>
              <a:gd name="T74" fmla="*/ 171371262 w 83"/>
              <a:gd name="T75" fmla="*/ 209171982 h 313"/>
              <a:gd name="T76" fmla="*/ 163811561 w 83"/>
              <a:gd name="T77" fmla="*/ 191531657 h 313"/>
              <a:gd name="T78" fmla="*/ 156250273 w 83"/>
              <a:gd name="T79" fmla="*/ 176410741 h 313"/>
              <a:gd name="T80" fmla="*/ 148690572 w 83"/>
              <a:gd name="T81" fmla="*/ 161289824 h 313"/>
              <a:gd name="T82" fmla="*/ 138609912 w 83"/>
              <a:gd name="T83" fmla="*/ 146168908 h 313"/>
              <a:gd name="T84" fmla="*/ 131048624 w 83"/>
              <a:gd name="T85" fmla="*/ 131047992 h 313"/>
              <a:gd name="T86" fmla="*/ 120967964 w 83"/>
              <a:gd name="T87" fmla="*/ 118446434 h 313"/>
              <a:gd name="T88" fmla="*/ 110887305 w 83"/>
              <a:gd name="T89" fmla="*/ 103325493 h 313"/>
              <a:gd name="T90" fmla="*/ 98287249 w 83"/>
              <a:gd name="T91" fmla="*/ 88204577 h 313"/>
              <a:gd name="T92" fmla="*/ 85685631 w 83"/>
              <a:gd name="T93" fmla="*/ 75604607 h 313"/>
              <a:gd name="T94" fmla="*/ 75604971 w 83"/>
              <a:gd name="T95" fmla="*/ 63003049 h 313"/>
              <a:gd name="T96" fmla="*/ 63004941 w 83"/>
              <a:gd name="T97" fmla="*/ 50403067 h 313"/>
              <a:gd name="T98" fmla="*/ 50403310 w 83"/>
              <a:gd name="T99" fmla="*/ 37801510 h 313"/>
              <a:gd name="T100" fmla="*/ 35282321 w 83"/>
              <a:gd name="T101" fmla="*/ 27720899 h 313"/>
              <a:gd name="T102" fmla="*/ 22682284 w 83"/>
              <a:gd name="T103" fmla="*/ 15120923 h 313"/>
              <a:gd name="T104" fmla="*/ 7561292 w 83"/>
              <a:gd name="T105" fmla="*/ 5040307 h 31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83"/>
              <a:gd name="T160" fmla="*/ 0 h 313"/>
              <a:gd name="T161" fmla="*/ 83 w 83"/>
              <a:gd name="T162" fmla="*/ 313 h 31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83" h="313">
                <a:moveTo>
                  <a:pt x="0" y="313"/>
                </a:moveTo>
                <a:lnTo>
                  <a:pt x="3" y="311"/>
                </a:lnTo>
                <a:lnTo>
                  <a:pt x="6" y="309"/>
                </a:lnTo>
                <a:lnTo>
                  <a:pt x="9" y="307"/>
                </a:lnTo>
                <a:lnTo>
                  <a:pt x="12" y="305"/>
                </a:lnTo>
                <a:lnTo>
                  <a:pt x="14" y="303"/>
                </a:lnTo>
                <a:lnTo>
                  <a:pt x="17" y="300"/>
                </a:lnTo>
                <a:lnTo>
                  <a:pt x="20" y="298"/>
                </a:lnTo>
                <a:lnTo>
                  <a:pt x="22" y="296"/>
                </a:lnTo>
                <a:lnTo>
                  <a:pt x="25" y="293"/>
                </a:lnTo>
                <a:lnTo>
                  <a:pt x="27" y="291"/>
                </a:lnTo>
                <a:lnTo>
                  <a:pt x="30" y="288"/>
                </a:lnTo>
                <a:lnTo>
                  <a:pt x="32" y="285"/>
                </a:lnTo>
                <a:lnTo>
                  <a:pt x="34" y="283"/>
                </a:lnTo>
                <a:lnTo>
                  <a:pt x="37" y="280"/>
                </a:lnTo>
                <a:lnTo>
                  <a:pt x="39" y="277"/>
                </a:lnTo>
                <a:lnTo>
                  <a:pt x="41" y="275"/>
                </a:lnTo>
                <a:lnTo>
                  <a:pt x="44" y="272"/>
                </a:lnTo>
                <a:lnTo>
                  <a:pt x="46" y="269"/>
                </a:lnTo>
                <a:lnTo>
                  <a:pt x="48" y="266"/>
                </a:lnTo>
                <a:lnTo>
                  <a:pt x="50" y="264"/>
                </a:lnTo>
                <a:lnTo>
                  <a:pt x="52" y="261"/>
                </a:lnTo>
                <a:lnTo>
                  <a:pt x="54" y="258"/>
                </a:lnTo>
                <a:lnTo>
                  <a:pt x="55" y="255"/>
                </a:lnTo>
                <a:lnTo>
                  <a:pt x="57" y="252"/>
                </a:lnTo>
                <a:lnTo>
                  <a:pt x="59" y="249"/>
                </a:lnTo>
                <a:lnTo>
                  <a:pt x="61" y="246"/>
                </a:lnTo>
                <a:lnTo>
                  <a:pt x="62" y="243"/>
                </a:lnTo>
                <a:lnTo>
                  <a:pt x="64" y="240"/>
                </a:lnTo>
                <a:lnTo>
                  <a:pt x="65" y="237"/>
                </a:lnTo>
                <a:lnTo>
                  <a:pt x="67" y="233"/>
                </a:lnTo>
                <a:lnTo>
                  <a:pt x="68" y="230"/>
                </a:lnTo>
                <a:lnTo>
                  <a:pt x="70" y="227"/>
                </a:lnTo>
                <a:lnTo>
                  <a:pt x="71" y="224"/>
                </a:lnTo>
                <a:lnTo>
                  <a:pt x="72" y="221"/>
                </a:lnTo>
                <a:lnTo>
                  <a:pt x="73" y="217"/>
                </a:lnTo>
                <a:lnTo>
                  <a:pt x="74" y="214"/>
                </a:lnTo>
                <a:lnTo>
                  <a:pt x="75" y="211"/>
                </a:lnTo>
                <a:lnTo>
                  <a:pt x="76" y="207"/>
                </a:lnTo>
                <a:lnTo>
                  <a:pt x="77" y="204"/>
                </a:lnTo>
                <a:lnTo>
                  <a:pt x="78" y="201"/>
                </a:lnTo>
                <a:lnTo>
                  <a:pt x="79" y="198"/>
                </a:lnTo>
                <a:lnTo>
                  <a:pt x="80" y="194"/>
                </a:lnTo>
                <a:lnTo>
                  <a:pt x="81" y="191"/>
                </a:lnTo>
                <a:lnTo>
                  <a:pt x="81" y="187"/>
                </a:lnTo>
                <a:lnTo>
                  <a:pt x="81" y="184"/>
                </a:lnTo>
                <a:lnTo>
                  <a:pt x="82" y="181"/>
                </a:lnTo>
                <a:lnTo>
                  <a:pt x="82" y="177"/>
                </a:lnTo>
                <a:lnTo>
                  <a:pt x="83" y="174"/>
                </a:lnTo>
                <a:lnTo>
                  <a:pt x="83" y="170"/>
                </a:lnTo>
                <a:lnTo>
                  <a:pt x="83" y="167"/>
                </a:lnTo>
                <a:lnTo>
                  <a:pt x="83" y="163"/>
                </a:lnTo>
                <a:lnTo>
                  <a:pt x="83" y="160"/>
                </a:lnTo>
                <a:lnTo>
                  <a:pt x="83" y="157"/>
                </a:lnTo>
                <a:lnTo>
                  <a:pt x="83" y="153"/>
                </a:lnTo>
                <a:lnTo>
                  <a:pt x="83" y="150"/>
                </a:lnTo>
                <a:lnTo>
                  <a:pt x="83" y="146"/>
                </a:lnTo>
                <a:lnTo>
                  <a:pt x="83" y="143"/>
                </a:lnTo>
                <a:lnTo>
                  <a:pt x="83" y="139"/>
                </a:lnTo>
                <a:lnTo>
                  <a:pt x="82" y="136"/>
                </a:lnTo>
                <a:lnTo>
                  <a:pt x="82" y="133"/>
                </a:lnTo>
                <a:lnTo>
                  <a:pt x="81" y="129"/>
                </a:lnTo>
                <a:lnTo>
                  <a:pt x="81" y="126"/>
                </a:lnTo>
                <a:lnTo>
                  <a:pt x="81" y="122"/>
                </a:lnTo>
                <a:lnTo>
                  <a:pt x="80" y="119"/>
                </a:lnTo>
                <a:lnTo>
                  <a:pt x="79" y="116"/>
                </a:lnTo>
                <a:lnTo>
                  <a:pt x="78" y="112"/>
                </a:lnTo>
                <a:lnTo>
                  <a:pt x="77" y="109"/>
                </a:lnTo>
                <a:lnTo>
                  <a:pt x="76" y="106"/>
                </a:lnTo>
                <a:lnTo>
                  <a:pt x="75" y="102"/>
                </a:lnTo>
                <a:lnTo>
                  <a:pt x="74" y="99"/>
                </a:lnTo>
                <a:lnTo>
                  <a:pt x="73" y="96"/>
                </a:lnTo>
                <a:lnTo>
                  <a:pt x="72" y="92"/>
                </a:lnTo>
                <a:lnTo>
                  <a:pt x="71" y="89"/>
                </a:lnTo>
                <a:lnTo>
                  <a:pt x="70" y="86"/>
                </a:lnTo>
                <a:lnTo>
                  <a:pt x="68" y="83"/>
                </a:lnTo>
                <a:lnTo>
                  <a:pt x="67" y="80"/>
                </a:lnTo>
                <a:lnTo>
                  <a:pt x="65" y="76"/>
                </a:lnTo>
                <a:lnTo>
                  <a:pt x="64" y="73"/>
                </a:lnTo>
                <a:lnTo>
                  <a:pt x="62" y="70"/>
                </a:lnTo>
                <a:lnTo>
                  <a:pt x="61" y="67"/>
                </a:lnTo>
                <a:lnTo>
                  <a:pt x="59" y="64"/>
                </a:lnTo>
                <a:lnTo>
                  <a:pt x="57" y="61"/>
                </a:lnTo>
                <a:lnTo>
                  <a:pt x="55" y="58"/>
                </a:lnTo>
                <a:lnTo>
                  <a:pt x="54" y="55"/>
                </a:lnTo>
                <a:lnTo>
                  <a:pt x="52" y="52"/>
                </a:lnTo>
                <a:lnTo>
                  <a:pt x="50" y="49"/>
                </a:lnTo>
                <a:lnTo>
                  <a:pt x="48" y="47"/>
                </a:lnTo>
                <a:lnTo>
                  <a:pt x="46" y="44"/>
                </a:lnTo>
                <a:lnTo>
                  <a:pt x="44" y="41"/>
                </a:lnTo>
                <a:lnTo>
                  <a:pt x="41" y="38"/>
                </a:lnTo>
                <a:lnTo>
                  <a:pt x="39" y="35"/>
                </a:lnTo>
                <a:lnTo>
                  <a:pt x="37" y="33"/>
                </a:lnTo>
                <a:lnTo>
                  <a:pt x="34" y="30"/>
                </a:lnTo>
                <a:lnTo>
                  <a:pt x="32" y="27"/>
                </a:lnTo>
                <a:lnTo>
                  <a:pt x="30" y="25"/>
                </a:lnTo>
                <a:lnTo>
                  <a:pt x="27" y="23"/>
                </a:lnTo>
                <a:lnTo>
                  <a:pt x="25" y="20"/>
                </a:lnTo>
                <a:lnTo>
                  <a:pt x="22" y="18"/>
                </a:lnTo>
                <a:lnTo>
                  <a:pt x="20" y="15"/>
                </a:lnTo>
                <a:lnTo>
                  <a:pt x="17" y="13"/>
                </a:lnTo>
                <a:lnTo>
                  <a:pt x="14" y="11"/>
                </a:lnTo>
                <a:lnTo>
                  <a:pt x="12" y="8"/>
                </a:lnTo>
                <a:lnTo>
                  <a:pt x="9" y="6"/>
                </a:lnTo>
                <a:lnTo>
                  <a:pt x="6" y="4"/>
                </a:lnTo>
                <a:lnTo>
                  <a:pt x="3" y="2"/>
                </a:lnTo>
                <a:lnTo>
                  <a:pt x="0" y="0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605" name="Freeform 77"/>
          <p:cNvSpPr>
            <a:spLocks/>
          </p:cNvSpPr>
          <p:nvPr/>
        </p:nvSpPr>
        <p:spPr bwMode="auto">
          <a:xfrm>
            <a:off x="5911850" y="2082800"/>
            <a:ext cx="530225" cy="249238"/>
          </a:xfrm>
          <a:custGeom>
            <a:avLst/>
            <a:gdLst>
              <a:gd name="T0" fmla="*/ 841732277 w 334"/>
              <a:gd name="T1" fmla="*/ 380545102 h 157"/>
              <a:gd name="T2" fmla="*/ 839212915 w 334"/>
              <a:gd name="T3" fmla="*/ 360383820 h 157"/>
              <a:gd name="T4" fmla="*/ 836691966 w 334"/>
              <a:gd name="T5" fmla="*/ 340222537 h 157"/>
              <a:gd name="T6" fmla="*/ 834172605 w 334"/>
              <a:gd name="T7" fmla="*/ 320061254 h 157"/>
              <a:gd name="T8" fmla="*/ 829132095 w 334"/>
              <a:gd name="T9" fmla="*/ 299899972 h 157"/>
              <a:gd name="T10" fmla="*/ 824091785 w 334"/>
              <a:gd name="T11" fmla="*/ 279738689 h 157"/>
              <a:gd name="T12" fmla="*/ 816530525 w 334"/>
              <a:gd name="T13" fmla="*/ 259577407 h 157"/>
              <a:gd name="T14" fmla="*/ 808970853 w 334"/>
              <a:gd name="T15" fmla="*/ 239416124 h 157"/>
              <a:gd name="T16" fmla="*/ 798890231 w 334"/>
              <a:gd name="T17" fmla="*/ 221774208 h 157"/>
              <a:gd name="T18" fmla="*/ 788809610 w 334"/>
              <a:gd name="T19" fmla="*/ 204133830 h 157"/>
              <a:gd name="T20" fmla="*/ 778728989 w 334"/>
              <a:gd name="T21" fmla="*/ 186491914 h 157"/>
              <a:gd name="T22" fmla="*/ 766127418 w 334"/>
              <a:gd name="T23" fmla="*/ 168851585 h 157"/>
              <a:gd name="T24" fmla="*/ 753527436 w 334"/>
              <a:gd name="T25" fmla="*/ 151209669 h 157"/>
              <a:gd name="T26" fmla="*/ 738406504 w 334"/>
              <a:gd name="T27" fmla="*/ 136088707 h 157"/>
              <a:gd name="T28" fmla="*/ 723285572 w 334"/>
              <a:gd name="T29" fmla="*/ 120967745 h 157"/>
              <a:gd name="T30" fmla="*/ 708164640 w 334"/>
              <a:gd name="T31" fmla="*/ 105846783 h 157"/>
              <a:gd name="T32" fmla="*/ 693043708 w 334"/>
              <a:gd name="T33" fmla="*/ 90725797 h 157"/>
              <a:gd name="T34" fmla="*/ 675401827 w 334"/>
              <a:gd name="T35" fmla="*/ 78125789 h 157"/>
              <a:gd name="T36" fmla="*/ 655240584 w 334"/>
              <a:gd name="T37" fmla="*/ 68045147 h 157"/>
              <a:gd name="T38" fmla="*/ 637598703 w 334"/>
              <a:gd name="T39" fmla="*/ 55443552 h 157"/>
              <a:gd name="T40" fmla="*/ 617437460 w 334"/>
              <a:gd name="T41" fmla="*/ 45362898 h 157"/>
              <a:gd name="T42" fmla="*/ 599797167 w 334"/>
              <a:gd name="T43" fmla="*/ 37803211 h 157"/>
              <a:gd name="T44" fmla="*/ 579635924 w 334"/>
              <a:gd name="T45" fmla="*/ 27722570 h 157"/>
              <a:gd name="T46" fmla="*/ 559474681 w 334"/>
              <a:gd name="T47" fmla="*/ 20161289 h 157"/>
              <a:gd name="T48" fmla="*/ 536792490 w 334"/>
              <a:gd name="T49" fmla="*/ 15120968 h 157"/>
              <a:gd name="T50" fmla="*/ 516631247 w 334"/>
              <a:gd name="T51" fmla="*/ 10080644 h 157"/>
              <a:gd name="T52" fmla="*/ 493950643 w 334"/>
              <a:gd name="T53" fmla="*/ 5040322 h 157"/>
              <a:gd name="T54" fmla="*/ 473789400 w 334"/>
              <a:gd name="T55" fmla="*/ 2520955 h 157"/>
              <a:gd name="T56" fmla="*/ 451107209 w 334"/>
              <a:gd name="T57" fmla="*/ 0 h 157"/>
              <a:gd name="T58" fmla="*/ 428426604 w 334"/>
              <a:gd name="T59" fmla="*/ 0 h 157"/>
              <a:gd name="T60" fmla="*/ 405745901 w 334"/>
              <a:gd name="T61" fmla="*/ 0 h 157"/>
              <a:gd name="T62" fmla="*/ 385584658 w 334"/>
              <a:gd name="T63" fmla="*/ 0 h 157"/>
              <a:gd name="T64" fmla="*/ 362902467 w 334"/>
              <a:gd name="T65" fmla="*/ 2520955 h 157"/>
              <a:gd name="T66" fmla="*/ 340221862 w 334"/>
              <a:gd name="T67" fmla="*/ 7561278 h 157"/>
              <a:gd name="T68" fmla="*/ 320059032 w 334"/>
              <a:gd name="T69" fmla="*/ 10080644 h 157"/>
              <a:gd name="T70" fmla="*/ 299897790 w 334"/>
              <a:gd name="T71" fmla="*/ 17641922 h 157"/>
              <a:gd name="T72" fmla="*/ 277217185 w 334"/>
              <a:gd name="T73" fmla="*/ 22682243 h 157"/>
              <a:gd name="T74" fmla="*/ 257055943 w 334"/>
              <a:gd name="T75" fmla="*/ 30241936 h 157"/>
              <a:gd name="T76" fmla="*/ 236894700 w 334"/>
              <a:gd name="T77" fmla="*/ 40322578 h 157"/>
              <a:gd name="T78" fmla="*/ 216733458 w 334"/>
              <a:gd name="T79" fmla="*/ 47883852 h 157"/>
              <a:gd name="T80" fmla="*/ 199093114 w 334"/>
              <a:gd name="T81" fmla="*/ 60483873 h 157"/>
              <a:gd name="T82" fmla="*/ 178931872 w 334"/>
              <a:gd name="T83" fmla="*/ 70564514 h 157"/>
              <a:gd name="T84" fmla="*/ 163810940 w 334"/>
              <a:gd name="T85" fmla="*/ 83166109 h 157"/>
              <a:gd name="T86" fmla="*/ 146169059 w 334"/>
              <a:gd name="T87" fmla="*/ 95766117 h 157"/>
              <a:gd name="T88" fmla="*/ 128527178 w 334"/>
              <a:gd name="T89" fmla="*/ 110887104 h 157"/>
              <a:gd name="T90" fmla="*/ 113406246 w 334"/>
              <a:gd name="T91" fmla="*/ 126008066 h 157"/>
              <a:gd name="T92" fmla="*/ 98286876 w 334"/>
              <a:gd name="T93" fmla="*/ 141129028 h 157"/>
              <a:gd name="T94" fmla="*/ 85685306 w 334"/>
              <a:gd name="T95" fmla="*/ 156249990 h 157"/>
              <a:gd name="T96" fmla="*/ 73083736 w 334"/>
              <a:gd name="T97" fmla="*/ 173891906 h 157"/>
              <a:gd name="T98" fmla="*/ 60483753 w 334"/>
              <a:gd name="T99" fmla="*/ 191532234 h 157"/>
              <a:gd name="T100" fmla="*/ 50403119 w 334"/>
              <a:gd name="T101" fmla="*/ 209174200 h 157"/>
              <a:gd name="T102" fmla="*/ 40322498 w 334"/>
              <a:gd name="T103" fmla="*/ 229335483 h 157"/>
              <a:gd name="T104" fmla="*/ 32761238 w 334"/>
              <a:gd name="T105" fmla="*/ 246975811 h 157"/>
              <a:gd name="T106" fmla="*/ 22682198 w 334"/>
              <a:gd name="T107" fmla="*/ 267137094 h 157"/>
              <a:gd name="T108" fmla="*/ 17640300 w 334"/>
              <a:gd name="T109" fmla="*/ 287298376 h 157"/>
              <a:gd name="T110" fmla="*/ 10080624 w 334"/>
              <a:gd name="T111" fmla="*/ 307459659 h 157"/>
              <a:gd name="T112" fmla="*/ 7559675 w 334"/>
              <a:gd name="T113" fmla="*/ 327620942 h 157"/>
              <a:gd name="T114" fmla="*/ 2520950 w 334"/>
              <a:gd name="T115" fmla="*/ 347782224 h 157"/>
              <a:gd name="T116" fmla="*/ 2520950 w 334"/>
              <a:gd name="T117" fmla="*/ 367943507 h 157"/>
              <a:gd name="T118" fmla="*/ 0 w 334"/>
              <a:gd name="T119" fmla="*/ 388104789 h 157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334"/>
              <a:gd name="T181" fmla="*/ 0 h 157"/>
              <a:gd name="T182" fmla="*/ 334 w 334"/>
              <a:gd name="T183" fmla="*/ 157 h 157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334" h="157">
                <a:moveTo>
                  <a:pt x="334" y="157"/>
                </a:moveTo>
                <a:lnTo>
                  <a:pt x="334" y="154"/>
                </a:lnTo>
                <a:lnTo>
                  <a:pt x="334" y="151"/>
                </a:lnTo>
                <a:lnTo>
                  <a:pt x="334" y="149"/>
                </a:lnTo>
                <a:lnTo>
                  <a:pt x="334" y="146"/>
                </a:lnTo>
                <a:lnTo>
                  <a:pt x="333" y="143"/>
                </a:lnTo>
                <a:lnTo>
                  <a:pt x="333" y="140"/>
                </a:lnTo>
                <a:lnTo>
                  <a:pt x="333" y="138"/>
                </a:lnTo>
                <a:lnTo>
                  <a:pt x="332" y="135"/>
                </a:lnTo>
                <a:lnTo>
                  <a:pt x="332" y="132"/>
                </a:lnTo>
                <a:lnTo>
                  <a:pt x="331" y="130"/>
                </a:lnTo>
                <a:lnTo>
                  <a:pt x="331" y="127"/>
                </a:lnTo>
                <a:lnTo>
                  <a:pt x="330" y="124"/>
                </a:lnTo>
                <a:lnTo>
                  <a:pt x="330" y="122"/>
                </a:lnTo>
                <a:lnTo>
                  <a:pt x="329" y="119"/>
                </a:lnTo>
                <a:lnTo>
                  <a:pt x="328" y="116"/>
                </a:lnTo>
                <a:lnTo>
                  <a:pt x="328" y="114"/>
                </a:lnTo>
                <a:lnTo>
                  <a:pt x="327" y="111"/>
                </a:lnTo>
                <a:lnTo>
                  <a:pt x="326" y="108"/>
                </a:lnTo>
                <a:lnTo>
                  <a:pt x="325" y="106"/>
                </a:lnTo>
                <a:lnTo>
                  <a:pt x="324" y="103"/>
                </a:lnTo>
                <a:lnTo>
                  <a:pt x="323" y="101"/>
                </a:lnTo>
                <a:lnTo>
                  <a:pt x="322" y="98"/>
                </a:lnTo>
                <a:lnTo>
                  <a:pt x="321" y="95"/>
                </a:lnTo>
                <a:lnTo>
                  <a:pt x="320" y="93"/>
                </a:lnTo>
                <a:lnTo>
                  <a:pt x="318" y="91"/>
                </a:lnTo>
                <a:lnTo>
                  <a:pt x="317" y="88"/>
                </a:lnTo>
                <a:lnTo>
                  <a:pt x="316" y="86"/>
                </a:lnTo>
                <a:lnTo>
                  <a:pt x="314" y="83"/>
                </a:lnTo>
                <a:lnTo>
                  <a:pt x="313" y="81"/>
                </a:lnTo>
                <a:lnTo>
                  <a:pt x="312" y="78"/>
                </a:lnTo>
                <a:lnTo>
                  <a:pt x="310" y="76"/>
                </a:lnTo>
                <a:lnTo>
                  <a:pt x="309" y="74"/>
                </a:lnTo>
                <a:lnTo>
                  <a:pt x="307" y="71"/>
                </a:lnTo>
                <a:lnTo>
                  <a:pt x="306" y="69"/>
                </a:lnTo>
                <a:lnTo>
                  <a:pt x="304" y="67"/>
                </a:lnTo>
                <a:lnTo>
                  <a:pt x="302" y="64"/>
                </a:lnTo>
                <a:lnTo>
                  <a:pt x="300" y="62"/>
                </a:lnTo>
                <a:lnTo>
                  <a:pt x="299" y="60"/>
                </a:lnTo>
                <a:lnTo>
                  <a:pt x="297" y="58"/>
                </a:lnTo>
                <a:lnTo>
                  <a:pt x="295" y="56"/>
                </a:lnTo>
                <a:lnTo>
                  <a:pt x="293" y="54"/>
                </a:lnTo>
                <a:lnTo>
                  <a:pt x="291" y="52"/>
                </a:lnTo>
                <a:lnTo>
                  <a:pt x="289" y="50"/>
                </a:lnTo>
                <a:lnTo>
                  <a:pt x="287" y="48"/>
                </a:lnTo>
                <a:lnTo>
                  <a:pt x="285" y="46"/>
                </a:lnTo>
                <a:lnTo>
                  <a:pt x="283" y="44"/>
                </a:lnTo>
                <a:lnTo>
                  <a:pt x="281" y="42"/>
                </a:lnTo>
                <a:lnTo>
                  <a:pt x="279" y="40"/>
                </a:lnTo>
                <a:lnTo>
                  <a:pt x="277" y="38"/>
                </a:lnTo>
                <a:lnTo>
                  <a:pt x="275" y="36"/>
                </a:lnTo>
                <a:lnTo>
                  <a:pt x="272" y="35"/>
                </a:lnTo>
                <a:lnTo>
                  <a:pt x="270" y="33"/>
                </a:lnTo>
                <a:lnTo>
                  <a:pt x="268" y="31"/>
                </a:lnTo>
                <a:lnTo>
                  <a:pt x="265" y="30"/>
                </a:lnTo>
                <a:lnTo>
                  <a:pt x="263" y="28"/>
                </a:lnTo>
                <a:lnTo>
                  <a:pt x="260" y="27"/>
                </a:lnTo>
                <a:lnTo>
                  <a:pt x="258" y="25"/>
                </a:lnTo>
                <a:lnTo>
                  <a:pt x="256" y="24"/>
                </a:lnTo>
                <a:lnTo>
                  <a:pt x="253" y="22"/>
                </a:lnTo>
                <a:lnTo>
                  <a:pt x="251" y="21"/>
                </a:lnTo>
                <a:lnTo>
                  <a:pt x="248" y="19"/>
                </a:lnTo>
                <a:lnTo>
                  <a:pt x="245" y="18"/>
                </a:lnTo>
                <a:lnTo>
                  <a:pt x="243" y="17"/>
                </a:lnTo>
                <a:lnTo>
                  <a:pt x="240" y="16"/>
                </a:lnTo>
                <a:lnTo>
                  <a:pt x="238" y="15"/>
                </a:lnTo>
                <a:lnTo>
                  <a:pt x="235" y="13"/>
                </a:lnTo>
                <a:lnTo>
                  <a:pt x="232" y="12"/>
                </a:lnTo>
                <a:lnTo>
                  <a:pt x="230" y="11"/>
                </a:lnTo>
                <a:lnTo>
                  <a:pt x="227" y="10"/>
                </a:lnTo>
                <a:lnTo>
                  <a:pt x="224" y="9"/>
                </a:lnTo>
                <a:lnTo>
                  <a:pt x="222" y="8"/>
                </a:lnTo>
                <a:lnTo>
                  <a:pt x="219" y="7"/>
                </a:lnTo>
                <a:lnTo>
                  <a:pt x="216" y="7"/>
                </a:lnTo>
                <a:lnTo>
                  <a:pt x="213" y="6"/>
                </a:lnTo>
                <a:lnTo>
                  <a:pt x="210" y="5"/>
                </a:lnTo>
                <a:lnTo>
                  <a:pt x="207" y="4"/>
                </a:lnTo>
                <a:lnTo>
                  <a:pt x="205" y="4"/>
                </a:lnTo>
                <a:lnTo>
                  <a:pt x="202" y="3"/>
                </a:lnTo>
                <a:lnTo>
                  <a:pt x="199" y="3"/>
                </a:lnTo>
                <a:lnTo>
                  <a:pt x="196" y="2"/>
                </a:lnTo>
                <a:lnTo>
                  <a:pt x="193" y="2"/>
                </a:lnTo>
                <a:lnTo>
                  <a:pt x="190" y="1"/>
                </a:lnTo>
                <a:lnTo>
                  <a:pt x="188" y="1"/>
                </a:lnTo>
                <a:lnTo>
                  <a:pt x="185" y="1"/>
                </a:lnTo>
                <a:lnTo>
                  <a:pt x="182" y="0"/>
                </a:lnTo>
                <a:lnTo>
                  <a:pt x="179" y="0"/>
                </a:lnTo>
                <a:lnTo>
                  <a:pt x="176" y="0"/>
                </a:lnTo>
                <a:lnTo>
                  <a:pt x="173" y="0"/>
                </a:lnTo>
                <a:lnTo>
                  <a:pt x="170" y="0"/>
                </a:lnTo>
                <a:lnTo>
                  <a:pt x="167" y="0"/>
                </a:lnTo>
                <a:lnTo>
                  <a:pt x="164" y="0"/>
                </a:lnTo>
                <a:lnTo>
                  <a:pt x="161" y="0"/>
                </a:lnTo>
                <a:lnTo>
                  <a:pt x="158" y="0"/>
                </a:lnTo>
                <a:lnTo>
                  <a:pt x="156" y="0"/>
                </a:lnTo>
                <a:lnTo>
                  <a:pt x="153" y="0"/>
                </a:lnTo>
                <a:lnTo>
                  <a:pt x="150" y="1"/>
                </a:lnTo>
                <a:lnTo>
                  <a:pt x="147" y="1"/>
                </a:lnTo>
                <a:lnTo>
                  <a:pt x="144" y="1"/>
                </a:lnTo>
                <a:lnTo>
                  <a:pt x="141" y="2"/>
                </a:lnTo>
                <a:lnTo>
                  <a:pt x="138" y="2"/>
                </a:lnTo>
                <a:lnTo>
                  <a:pt x="135" y="3"/>
                </a:lnTo>
                <a:lnTo>
                  <a:pt x="133" y="3"/>
                </a:lnTo>
                <a:lnTo>
                  <a:pt x="130" y="4"/>
                </a:lnTo>
                <a:lnTo>
                  <a:pt x="127" y="4"/>
                </a:lnTo>
                <a:lnTo>
                  <a:pt x="124" y="5"/>
                </a:lnTo>
                <a:lnTo>
                  <a:pt x="121" y="6"/>
                </a:lnTo>
                <a:lnTo>
                  <a:pt x="119" y="7"/>
                </a:lnTo>
                <a:lnTo>
                  <a:pt x="116" y="7"/>
                </a:lnTo>
                <a:lnTo>
                  <a:pt x="113" y="8"/>
                </a:lnTo>
                <a:lnTo>
                  <a:pt x="110" y="9"/>
                </a:lnTo>
                <a:lnTo>
                  <a:pt x="107" y="10"/>
                </a:lnTo>
                <a:lnTo>
                  <a:pt x="105" y="11"/>
                </a:lnTo>
                <a:lnTo>
                  <a:pt x="102" y="12"/>
                </a:lnTo>
                <a:lnTo>
                  <a:pt x="99" y="13"/>
                </a:lnTo>
                <a:lnTo>
                  <a:pt x="97" y="15"/>
                </a:lnTo>
                <a:lnTo>
                  <a:pt x="94" y="16"/>
                </a:lnTo>
                <a:lnTo>
                  <a:pt x="91" y="17"/>
                </a:lnTo>
                <a:lnTo>
                  <a:pt x="89" y="18"/>
                </a:lnTo>
                <a:lnTo>
                  <a:pt x="86" y="19"/>
                </a:lnTo>
                <a:lnTo>
                  <a:pt x="84" y="21"/>
                </a:lnTo>
                <a:lnTo>
                  <a:pt x="81" y="22"/>
                </a:lnTo>
                <a:lnTo>
                  <a:pt x="79" y="24"/>
                </a:lnTo>
                <a:lnTo>
                  <a:pt x="76" y="25"/>
                </a:lnTo>
                <a:lnTo>
                  <a:pt x="74" y="27"/>
                </a:lnTo>
                <a:lnTo>
                  <a:pt x="71" y="28"/>
                </a:lnTo>
                <a:lnTo>
                  <a:pt x="69" y="30"/>
                </a:lnTo>
                <a:lnTo>
                  <a:pt x="67" y="31"/>
                </a:lnTo>
                <a:lnTo>
                  <a:pt x="65" y="33"/>
                </a:lnTo>
                <a:lnTo>
                  <a:pt x="62" y="35"/>
                </a:lnTo>
                <a:lnTo>
                  <a:pt x="60" y="36"/>
                </a:lnTo>
                <a:lnTo>
                  <a:pt x="58" y="38"/>
                </a:lnTo>
                <a:lnTo>
                  <a:pt x="55" y="40"/>
                </a:lnTo>
                <a:lnTo>
                  <a:pt x="53" y="42"/>
                </a:lnTo>
                <a:lnTo>
                  <a:pt x="51" y="44"/>
                </a:lnTo>
                <a:lnTo>
                  <a:pt x="49" y="46"/>
                </a:lnTo>
                <a:lnTo>
                  <a:pt x="47" y="48"/>
                </a:lnTo>
                <a:lnTo>
                  <a:pt x="45" y="50"/>
                </a:lnTo>
                <a:lnTo>
                  <a:pt x="43" y="52"/>
                </a:lnTo>
                <a:lnTo>
                  <a:pt x="41" y="54"/>
                </a:lnTo>
                <a:lnTo>
                  <a:pt x="39" y="56"/>
                </a:lnTo>
                <a:lnTo>
                  <a:pt x="37" y="58"/>
                </a:lnTo>
                <a:lnTo>
                  <a:pt x="36" y="60"/>
                </a:lnTo>
                <a:lnTo>
                  <a:pt x="34" y="62"/>
                </a:lnTo>
                <a:lnTo>
                  <a:pt x="32" y="64"/>
                </a:lnTo>
                <a:lnTo>
                  <a:pt x="31" y="67"/>
                </a:lnTo>
                <a:lnTo>
                  <a:pt x="29" y="69"/>
                </a:lnTo>
                <a:lnTo>
                  <a:pt x="27" y="71"/>
                </a:lnTo>
                <a:lnTo>
                  <a:pt x="26" y="74"/>
                </a:lnTo>
                <a:lnTo>
                  <a:pt x="24" y="76"/>
                </a:lnTo>
                <a:lnTo>
                  <a:pt x="23" y="78"/>
                </a:lnTo>
                <a:lnTo>
                  <a:pt x="21" y="81"/>
                </a:lnTo>
                <a:lnTo>
                  <a:pt x="20" y="83"/>
                </a:lnTo>
                <a:lnTo>
                  <a:pt x="18" y="86"/>
                </a:lnTo>
                <a:lnTo>
                  <a:pt x="17" y="88"/>
                </a:lnTo>
                <a:lnTo>
                  <a:pt x="16" y="91"/>
                </a:lnTo>
                <a:lnTo>
                  <a:pt x="15" y="93"/>
                </a:lnTo>
                <a:lnTo>
                  <a:pt x="14" y="95"/>
                </a:lnTo>
                <a:lnTo>
                  <a:pt x="13" y="98"/>
                </a:lnTo>
                <a:lnTo>
                  <a:pt x="11" y="101"/>
                </a:lnTo>
                <a:lnTo>
                  <a:pt x="10" y="103"/>
                </a:lnTo>
                <a:lnTo>
                  <a:pt x="9" y="106"/>
                </a:lnTo>
                <a:lnTo>
                  <a:pt x="8" y="108"/>
                </a:lnTo>
                <a:lnTo>
                  <a:pt x="8" y="111"/>
                </a:lnTo>
                <a:lnTo>
                  <a:pt x="7" y="114"/>
                </a:lnTo>
                <a:lnTo>
                  <a:pt x="6" y="116"/>
                </a:lnTo>
                <a:lnTo>
                  <a:pt x="5" y="119"/>
                </a:lnTo>
                <a:lnTo>
                  <a:pt x="4" y="122"/>
                </a:lnTo>
                <a:lnTo>
                  <a:pt x="4" y="124"/>
                </a:lnTo>
                <a:lnTo>
                  <a:pt x="3" y="127"/>
                </a:lnTo>
                <a:lnTo>
                  <a:pt x="3" y="130"/>
                </a:lnTo>
                <a:lnTo>
                  <a:pt x="2" y="132"/>
                </a:lnTo>
                <a:lnTo>
                  <a:pt x="2" y="135"/>
                </a:lnTo>
                <a:lnTo>
                  <a:pt x="1" y="138"/>
                </a:lnTo>
                <a:lnTo>
                  <a:pt x="1" y="140"/>
                </a:lnTo>
                <a:lnTo>
                  <a:pt x="1" y="143"/>
                </a:lnTo>
                <a:lnTo>
                  <a:pt x="1" y="146"/>
                </a:lnTo>
                <a:lnTo>
                  <a:pt x="0" y="149"/>
                </a:lnTo>
                <a:lnTo>
                  <a:pt x="0" y="151"/>
                </a:lnTo>
                <a:lnTo>
                  <a:pt x="0" y="154"/>
                </a:lnTo>
                <a:lnTo>
                  <a:pt x="0" y="157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606" name="Freeform 78"/>
          <p:cNvSpPr>
            <a:spLocks/>
          </p:cNvSpPr>
          <p:nvPr/>
        </p:nvSpPr>
        <p:spPr bwMode="auto">
          <a:xfrm>
            <a:off x="5911850" y="2332038"/>
            <a:ext cx="530225" cy="123825"/>
          </a:xfrm>
          <a:custGeom>
            <a:avLst/>
            <a:gdLst>
              <a:gd name="T0" fmla="*/ 0 w 334"/>
              <a:gd name="T1" fmla="*/ 0 h 78"/>
              <a:gd name="T2" fmla="*/ 0 w 334"/>
              <a:gd name="T3" fmla="*/ 196572160 h 78"/>
              <a:gd name="T4" fmla="*/ 841732277 w 334"/>
              <a:gd name="T5" fmla="*/ 196572160 h 78"/>
              <a:gd name="T6" fmla="*/ 841732277 w 334"/>
              <a:gd name="T7" fmla="*/ 0 h 78"/>
              <a:gd name="T8" fmla="*/ 0 60000 65536"/>
              <a:gd name="T9" fmla="*/ 0 60000 65536"/>
              <a:gd name="T10" fmla="*/ 0 60000 65536"/>
              <a:gd name="T11" fmla="*/ 0 60000 65536"/>
              <a:gd name="T12" fmla="*/ 0 w 334"/>
              <a:gd name="T13" fmla="*/ 0 h 78"/>
              <a:gd name="T14" fmla="*/ 334 w 334"/>
              <a:gd name="T15" fmla="*/ 78 h 7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34" h="78">
                <a:moveTo>
                  <a:pt x="0" y="0"/>
                </a:moveTo>
                <a:lnTo>
                  <a:pt x="0" y="78"/>
                </a:lnTo>
                <a:lnTo>
                  <a:pt x="334" y="78"/>
                </a:lnTo>
                <a:lnTo>
                  <a:pt x="334" y="0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607" name="Freeform 79"/>
          <p:cNvSpPr>
            <a:spLocks/>
          </p:cNvSpPr>
          <p:nvPr/>
        </p:nvSpPr>
        <p:spPr bwMode="auto">
          <a:xfrm>
            <a:off x="7767638" y="3576638"/>
            <a:ext cx="263525" cy="498475"/>
          </a:xfrm>
          <a:custGeom>
            <a:avLst/>
            <a:gdLst>
              <a:gd name="T0" fmla="*/ 405745900 w 166"/>
              <a:gd name="T1" fmla="*/ 2520950 h 314"/>
              <a:gd name="T2" fmla="*/ 383063708 w 166"/>
              <a:gd name="T3" fmla="*/ 2520950 h 314"/>
              <a:gd name="T4" fmla="*/ 360383104 w 166"/>
              <a:gd name="T5" fmla="*/ 5040312 h 314"/>
              <a:gd name="T6" fmla="*/ 340221862 w 166"/>
              <a:gd name="T7" fmla="*/ 7559675 h 314"/>
              <a:gd name="T8" fmla="*/ 317539670 w 166"/>
              <a:gd name="T9" fmla="*/ 12599986 h 314"/>
              <a:gd name="T10" fmla="*/ 297378427 w 166"/>
              <a:gd name="T11" fmla="*/ 17640299 h 314"/>
              <a:gd name="T12" fmla="*/ 274696236 w 166"/>
              <a:gd name="T13" fmla="*/ 25201559 h 314"/>
              <a:gd name="T14" fmla="*/ 254534993 w 166"/>
              <a:gd name="T15" fmla="*/ 32761237 h 314"/>
              <a:gd name="T16" fmla="*/ 234373751 w 166"/>
              <a:gd name="T17" fmla="*/ 40322497 h 314"/>
              <a:gd name="T18" fmla="*/ 216733457 w 166"/>
              <a:gd name="T19" fmla="*/ 50403118 h 314"/>
              <a:gd name="T20" fmla="*/ 196572165 w 166"/>
              <a:gd name="T21" fmla="*/ 60483751 h 314"/>
              <a:gd name="T22" fmla="*/ 178931871 w 166"/>
              <a:gd name="T23" fmla="*/ 73083734 h 314"/>
              <a:gd name="T24" fmla="*/ 161289990 w 166"/>
              <a:gd name="T25" fmla="*/ 85685304 h 314"/>
              <a:gd name="T26" fmla="*/ 143648109 w 166"/>
              <a:gd name="T27" fmla="*/ 98286874 h 314"/>
              <a:gd name="T28" fmla="*/ 128527177 w 166"/>
              <a:gd name="T29" fmla="*/ 110886882 h 314"/>
              <a:gd name="T30" fmla="*/ 110886884 w 166"/>
              <a:gd name="T31" fmla="*/ 126007813 h 314"/>
              <a:gd name="T32" fmla="*/ 98286876 w 166"/>
              <a:gd name="T33" fmla="*/ 141128745 h 314"/>
              <a:gd name="T34" fmla="*/ 83165944 w 166"/>
              <a:gd name="T35" fmla="*/ 158769038 h 314"/>
              <a:gd name="T36" fmla="*/ 70564374 w 166"/>
              <a:gd name="T37" fmla="*/ 173891557 h 314"/>
              <a:gd name="T38" fmla="*/ 57962803 w 166"/>
              <a:gd name="T39" fmla="*/ 191531850 h 314"/>
              <a:gd name="T40" fmla="*/ 47883757 w 166"/>
              <a:gd name="T41" fmla="*/ 211693142 h 314"/>
              <a:gd name="T42" fmla="*/ 37801549 w 166"/>
              <a:gd name="T43" fmla="*/ 229333435 h 314"/>
              <a:gd name="T44" fmla="*/ 30241876 w 166"/>
              <a:gd name="T45" fmla="*/ 249494677 h 314"/>
              <a:gd name="T46" fmla="*/ 22682198 w 166"/>
              <a:gd name="T47" fmla="*/ 267136558 h 314"/>
              <a:gd name="T48" fmla="*/ 15120938 w 166"/>
              <a:gd name="T49" fmla="*/ 287297800 h 314"/>
              <a:gd name="T50" fmla="*/ 10080624 w 166"/>
              <a:gd name="T51" fmla="*/ 307459042 h 314"/>
              <a:gd name="T52" fmla="*/ 5040312 w 166"/>
              <a:gd name="T53" fmla="*/ 327620284 h 314"/>
              <a:gd name="T54" fmla="*/ 2520950 w 166"/>
              <a:gd name="T55" fmla="*/ 347781527 h 314"/>
              <a:gd name="T56" fmla="*/ 0 w 166"/>
              <a:gd name="T57" fmla="*/ 367942769 h 314"/>
              <a:gd name="T58" fmla="*/ 0 w 166"/>
              <a:gd name="T59" fmla="*/ 390624960 h 314"/>
              <a:gd name="T60" fmla="*/ 0 w 166"/>
              <a:gd name="T61" fmla="*/ 410784615 h 314"/>
              <a:gd name="T62" fmla="*/ 0 w 166"/>
              <a:gd name="T63" fmla="*/ 430945956 h 314"/>
              <a:gd name="T64" fmla="*/ 2520950 w 166"/>
              <a:gd name="T65" fmla="*/ 451107198 h 314"/>
              <a:gd name="T66" fmla="*/ 7559675 w 166"/>
              <a:gd name="T67" fmla="*/ 471268440 h 314"/>
              <a:gd name="T68" fmla="*/ 12601573 w 166"/>
              <a:gd name="T69" fmla="*/ 491429682 h 314"/>
              <a:gd name="T70" fmla="*/ 17640300 w 166"/>
              <a:gd name="T71" fmla="*/ 511590925 h 314"/>
              <a:gd name="T72" fmla="*/ 25201559 w 166"/>
              <a:gd name="T73" fmla="*/ 531752167 h 314"/>
              <a:gd name="T74" fmla="*/ 32761238 w 166"/>
              <a:gd name="T75" fmla="*/ 549394047 h 314"/>
              <a:gd name="T76" fmla="*/ 42843447 w 166"/>
              <a:gd name="T77" fmla="*/ 569555290 h 314"/>
              <a:gd name="T78" fmla="*/ 52922493 w 166"/>
              <a:gd name="T79" fmla="*/ 587195583 h 314"/>
              <a:gd name="T80" fmla="*/ 63003114 w 166"/>
              <a:gd name="T81" fmla="*/ 604837463 h 314"/>
              <a:gd name="T82" fmla="*/ 75604685 w 166"/>
              <a:gd name="T83" fmla="*/ 622477756 h 314"/>
              <a:gd name="T84" fmla="*/ 88206255 w 166"/>
              <a:gd name="T85" fmla="*/ 640119637 h 314"/>
              <a:gd name="T86" fmla="*/ 100806238 w 166"/>
              <a:gd name="T87" fmla="*/ 655240569 h 314"/>
              <a:gd name="T88" fmla="*/ 115927194 w 166"/>
              <a:gd name="T89" fmla="*/ 670361500 h 314"/>
              <a:gd name="T90" fmla="*/ 133567488 w 166"/>
              <a:gd name="T91" fmla="*/ 685482432 h 314"/>
              <a:gd name="T92" fmla="*/ 148688420 w 166"/>
              <a:gd name="T93" fmla="*/ 700603364 h 314"/>
              <a:gd name="T94" fmla="*/ 166330301 w 166"/>
              <a:gd name="T95" fmla="*/ 710683985 h 314"/>
              <a:gd name="T96" fmla="*/ 183972182 w 166"/>
              <a:gd name="T97" fmla="*/ 723285555 h 314"/>
              <a:gd name="T98" fmla="*/ 201612475 w 166"/>
              <a:gd name="T99" fmla="*/ 735885537 h 314"/>
              <a:gd name="T100" fmla="*/ 221773768 w 166"/>
              <a:gd name="T101" fmla="*/ 745966158 h 314"/>
              <a:gd name="T102" fmla="*/ 241935010 w 166"/>
              <a:gd name="T103" fmla="*/ 753527418 h 314"/>
              <a:gd name="T104" fmla="*/ 262096253 w 166"/>
              <a:gd name="T105" fmla="*/ 763608039 h 314"/>
              <a:gd name="T106" fmla="*/ 282257495 w 166"/>
              <a:gd name="T107" fmla="*/ 771167711 h 314"/>
              <a:gd name="T108" fmla="*/ 304938100 w 166"/>
              <a:gd name="T109" fmla="*/ 776208022 h 314"/>
              <a:gd name="T110" fmla="*/ 325100930 w 166"/>
              <a:gd name="T111" fmla="*/ 781248332 h 314"/>
              <a:gd name="T112" fmla="*/ 347781534 w 166"/>
              <a:gd name="T113" fmla="*/ 786288643 h 314"/>
              <a:gd name="T114" fmla="*/ 367942776 w 166"/>
              <a:gd name="T115" fmla="*/ 788809592 h 314"/>
              <a:gd name="T116" fmla="*/ 390624968 w 166"/>
              <a:gd name="T117" fmla="*/ 791328953 h 314"/>
              <a:gd name="T118" fmla="*/ 410786211 w 166"/>
              <a:gd name="T119" fmla="*/ 791328953 h 31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66"/>
              <a:gd name="T181" fmla="*/ 0 h 314"/>
              <a:gd name="T182" fmla="*/ 166 w 166"/>
              <a:gd name="T183" fmla="*/ 314 h 314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66" h="314">
                <a:moveTo>
                  <a:pt x="166" y="0"/>
                </a:moveTo>
                <a:lnTo>
                  <a:pt x="163" y="0"/>
                </a:lnTo>
                <a:lnTo>
                  <a:pt x="161" y="1"/>
                </a:lnTo>
                <a:lnTo>
                  <a:pt x="158" y="1"/>
                </a:lnTo>
                <a:lnTo>
                  <a:pt x="155" y="1"/>
                </a:lnTo>
                <a:lnTo>
                  <a:pt x="152" y="1"/>
                </a:lnTo>
                <a:lnTo>
                  <a:pt x="149" y="1"/>
                </a:lnTo>
                <a:lnTo>
                  <a:pt x="146" y="1"/>
                </a:lnTo>
                <a:lnTo>
                  <a:pt x="143" y="2"/>
                </a:lnTo>
                <a:lnTo>
                  <a:pt x="141" y="2"/>
                </a:lnTo>
                <a:lnTo>
                  <a:pt x="138" y="3"/>
                </a:lnTo>
                <a:lnTo>
                  <a:pt x="135" y="3"/>
                </a:lnTo>
                <a:lnTo>
                  <a:pt x="132" y="4"/>
                </a:lnTo>
                <a:lnTo>
                  <a:pt x="129" y="4"/>
                </a:lnTo>
                <a:lnTo>
                  <a:pt x="126" y="5"/>
                </a:lnTo>
                <a:lnTo>
                  <a:pt x="123" y="6"/>
                </a:lnTo>
                <a:lnTo>
                  <a:pt x="121" y="6"/>
                </a:lnTo>
                <a:lnTo>
                  <a:pt x="118" y="7"/>
                </a:lnTo>
                <a:lnTo>
                  <a:pt x="115" y="8"/>
                </a:lnTo>
                <a:lnTo>
                  <a:pt x="112" y="9"/>
                </a:lnTo>
                <a:lnTo>
                  <a:pt x="109" y="10"/>
                </a:lnTo>
                <a:lnTo>
                  <a:pt x="107" y="11"/>
                </a:lnTo>
                <a:lnTo>
                  <a:pt x="104" y="12"/>
                </a:lnTo>
                <a:lnTo>
                  <a:pt x="101" y="13"/>
                </a:lnTo>
                <a:lnTo>
                  <a:pt x="99" y="14"/>
                </a:lnTo>
                <a:lnTo>
                  <a:pt x="96" y="15"/>
                </a:lnTo>
                <a:lnTo>
                  <a:pt x="93" y="16"/>
                </a:lnTo>
                <a:lnTo>
                  <a:pt x="91" y="17"/>
                </a:lnTo>
                <a:lnTo>
                  <a:pt x="88" y="19"/>
                </a:lnTo>
                <a:lnTo>
                  <a:pt x="86" y="20"/>
                </a:lnTo>
                <a:lnTo>
                  <a:pt x="83" y="21"/>
                </a:lnTo>
                <a:lnTo>
                  <a:pt x="80" y="23"/>
                </a:lnTo>
                <a:lnTo>
                  <a:pt x="78" y="24"/>
                </a:lnTo>
                <a:lnTo>
                  <a:pt x="75" y="26"/>
                </a:lnTo>
                <a:lnTo>
                  <a:pt x="73" y="27"/>
                </a:lnTo>
                <a:lnTo>
                  <a:pt x="71" y="29"/>
                </a:lnTo>
                <a:lnTo>
                  <a:pt x="68" y="30"/>
                </a:lnTo>
                <a:lnTo>
                  <a:pt x="66" y="32"/>
                </a:lnTo>
                <a:lnTo>
                  <a:pt x="64" y="34"/>
                </a:lnTo>
                <a:lnTo>
                  <a:pt x="61" y="35"/>
                </a:lnTo>
                <a:lnTo>
                  <a:pt x="59" y="37"/>
                </a:lnTo>
                <a:lnTo>
                  <a:pt x="57" y="39"/>
                </a:lnTo>
                <a:lnTo>
                  <a:pt x="55" y="40"/>
                </a:lnTo>
                <a:lnTo>
                  <a:pt x="53" y="42"/>
                </a:lnTo>
                <a:lnTo>
                  <a:pt x="51" y="44"/>
                </a:lnTo>
                <a:lnTo>
                  <a:pt x="48" y="46"/>
                </a:lnTo>
                <a:lnTo>
                  <a:pt x="46" y="48"/>
                </a:lnTo>
                <a:lnTo>
                  <a:pt x="44" y="50"/>
                </a:lnTo>
                <a:lnTo>
                  <a:pt x="42" y="52"/>
                </a:lnTo>
                <a:lnTo>
                  <a:pt x="40" y="54"/>
                </a:lnTo>
                <a:lnTo>
                  <a:pt x="39" y="56"/>
                </a:lnTo>
                <a:lnTo>
                  <a:pt x="37" y="59"/>
                </a:lnTo>
                <a:lnTo>
                  <a:pt x="35" y="60"/>
                </a:lnTo>
                <a:lnTo>
                  <a:pt x="33" y="63"/>
                </a:lnTo>
                <a:lnTo>
                  <a:pt x="31" y="65"/>
                </a:lnTo>
                <a:lnTo>
                  <a:pt x="30" y="67"/>
                </a:lnTo>
                <a:lnTo>
                  <a:pt x="28" y="69"/>
                </a:lnTo>
                <a:lnTo>
                  <a:pt x="26" y="72"/>
                </a:lnTo>
                <a:lnTo>
                  <a:pt x="25" y="74"/>
                </a:lnTo>
                <a:lnTo>
                  <a:pt x="23" y="76"/>
                </a:lnTo>
                <a:lnTo>
                  <a:pt x="22" y="79"/>
                </a:lnTo>
                <a:lnTo>
                  <a:pt x="21" y="81"/>
                </a:lnTo>
                <a:lnTo>
                  <a:pt x="19" y="84"/>
                </a:lnTo>
                <a:lnTo>
                  <a:pt x="18" y="86"/>
                </a:lnTo>
                <a:lnTo>
                  <a:pt x="17" y="88"/>
                </a:lnTo>
                <a:lnTo>
                  <a:pt x="15" y="91"/>
                </a:lnTo>
                <a:lnTo>
                  <a:pt x="14" y="93"/>
                </a:lnTo>
                <a:lnTo>
                  <a:pt x="13" y="96"/>
                </a:lnTo>
                <a:lnTo>
                  <a:pt x="12" y="99"/>
                </a:lnTo>
                <a:lnTo>
                  <a:pt x="11" y="101"/>
                </a:lnTo>
                <a:lnTo>
                  <a:pt x="10" y="104"/>
                </a:lnTo>
                <a:lnTo>
                  <a:pt x="9" y="106"/>
                </a:lnTo>
                <a:lnTo>
                  <a:pt x="8" y="109"/>
                </a:lnTo>
                <a:lnTo>
                  <a:pt x="7" y="111"/>
                </a:lnTo>
                <a:lnTo>
                  <a:pt x="6" y="114"/>
                </a:lnTo>
                <a:lnTo>
                  <a:pt x="5" y="117"/>
                </a:lnTo>
                <a:lnTo>
                  <a:pt x="5" y="119"/>
                </a:lnTo>
                <a:lnTo>
                  <a:pt x="4" y="122"/>
                </a:lnTo>
                <a:lnTo>
                  <a:pt x="3" y="125"/>
                </a:lnTo>
                <a:lnTo>
                  <a:pt x="3" y="127"/>
                </a:lnTo>
                <a:lnTo>
                  <a:pt x="2" y="130"/>
                </a:lnTo>
                <a:lnTo>
                  <a:pt x="2" y="133"/>
                </a:lnTo>
                <a:lnTo>
                  <a:pt x="1" y="135"/>
                </a:lnTo>
                <a:lnTo>
                  <a:pt x="1" y="138"/>
                </a:lnTo>
                <a:lnTo>
                  <a:pt x="1" y="141"/>
                </a:lnTo>
                <a:lnTo>
                  <a:pt x="0" y="143"/>
                </a:lnTo>
                <a:lnTo>
                  <a:pt x="0" y="146"/>
                </a:lnTo>
                <a:lnTo>
                  <a:pt x="0" y="149"/>
                </a:lnTo>
                <a:lnTo>
                  <a:pt x="0" y="152"/>
                </a:lnTo>
                <a:lnTo>
                  <a:pt x="0" y="155"/>
                </a:lnTo>
                <a:lnTo>
                  <a:pt x="0" y="157"/>
                </a:lnTo>
                <a:lnTo>
                  <a:pt x="0" y="160"/>
                </a:lnTo>
                <a:lnTo>
                  <a:pt x="0" y="163"/>
                </a:lnTo>
                <a:lnTo>
                  <a:pt x="0" y="165"/>
                </a:lnTo>
                <a:lnTo>
                  <a:pt x="0" y="168"/>
                </a:lnTo>
                <a:lnTo>
                  <a:pt x="0" y="171"/>
                </a:lnTo>
                <a:lnTo>
                  <a:pt x="1" y="174"/>
                </a:lnTo>
                <a:lnTo>
                  <a:pt x="1" y="176"/>
                </a:lnTo>
                <a:lnTo>
                  <a:pt x="1" y="179"/>
                </a:lnTo>
                <a:lnTo>
                  <a:pt x="2" y="182"/>
                </a:lnTo>
                <a:lnTo>
                  <a:pt x="2" y="184"/>
                </a:lnTo>
                <a:lnTo>
                  <a:pt x="3" y="187"/>
                </a:lnTo>
                <a:lnTo>
                  <a:pt x="3" y="190"/>
                </a:lnTo>
                <a:lnTo>
                  <a:pt x="4" y="193"/>
                </a:lnTo>
                <a:lnTo>
                  <a:pt x="5" y="195"/>
                </a:lnTo>
                <a:lnTo>
                  <a:pt x="5" y="198"/>
                </a:lnTo>
                <a:lnTo>
                  <a:pt x="6" y="200"/>
                </a:lnTo>
                <a:lnTo>
                  <a:pt x="7" y="203"/>
                </a:lnTo>
                <a:lnTo>
                  <a:pt x="8" y="206"/>
                </a:lnTo>
                <a:lnTo>
                  <a:pt x="9" y="208"/>
                </a:lnTo>
                <a:lnTo>
                  <a:pt x="10" y="211"/>
                </a:lnTo>
                <a:lnTo>
                  <a:pt x="11" y="214"/>
                </a:lnTo>
                <a:lnTo>
                  <a:pt x="12" y="216"/>
                </a:lnTo>
                <a:lnTo>
                  <a:pt x="13" y="218"/>
                </a:lnTo>
                <a:lnTo>
                  <a:pt x="14" y="221"/>
                </a:lnTo>
                <a:lnTo>
                  <a:pt x="15" y="223"/>
                </a:lnTo>
                <a:lnTo>
                  <a:pt x="17" y="226"/>
                </a:lnTo>
                <a:lnTo>
                  <a:pt x="18" y="228"/>
                </a:lnTo>
                <a:lnTo>
                  <a:pt x="19" y="231"/>
                </a:lnTo>
                <a:lnTo>
                  <a:pt x="21" y="233"/>
                </a:lnTo>
                <a:lnTo>
                  <a:pt x="22" y="236"/>
                </a:lnTo>
                <a:lnTo>
                  <a:pt x="23" y="238"/>
                </a:lnTo>
                <a:lnTo>
                  <a:pt x="25" y="240"/>
                </a:lnTo>
                <a:lnTo>
                  <a:pt x="26" y="243"/>
                </a:lnTo>
                <a:lnTo>
                  <a:pt x="28" y="245"/>
                </a:lnTo>
                <a:lnTo>
                  <a:pt x="30" y="247"/>
                </a:lnTo>
                <a:lnTo>
                  <a:pt x="31" y="250"/>
                </a:lnTo>
                <a:lnTo>
                  <a:pt x="33" y="252"/>
                </a:lnTo>
                <a:lnTo>
                  <a:pt x="35" y="254"/>
                </a:lnTo>
                <a:lnTo>
                  <a:pt x="37" y="256"/>
                </a:lnTo>
                <a:lnTo>
                  <a:pt x="39" y="258"/>
                </a:lnTo>
                <a:lnTo>
                  <a:pt x="40" y="260"/>
                </a:lnTo>
                <a:lnTo>
                  <a:pt x="42" y="262"/>
                </a:lnTo>
                <a:lnTo>
                  <a:pt x="44" y="264"/>
                </a:lnTo>
                <a:lnTo>
                  <a:pt x="46" y="266"/>
                </a:lnTo>
                <a:lnTo>
                  <a:pt x="48" y="268"/>
                </a:lnTo>
                <a:lnTo>
                  <a:pt x="51" y="270"/>
                </a:lnTo>
                <a:lnTo>
                  <a:pt x="53" y="272"/>
                </a:lnTo>
                <a:lnTo>
                  <a:pt x="55" y="274"/>
                </a:lnTo>
                <a:lnTo>
                  <a:pt x="57" y="276"/>
                </a:lnTo>
                <a:lnTo>
                  <a:pt x="59" y="278"/>
                </a:lnTo>
                <a:lnTo>
                  <a:pt x="61" y="279"/>
                </a:lnTo>
                <a:lnTo>
                  <a:pt x="64" y="281"/>
                </a:lnTo>
                <a:lnTo>
                  <a:pt x="66" y="282"/>
                </a:lnTo>
                <a:lnTo>
                  <a:pt x="68" y="284"/>
                </a:lnTo>
                <a:lnTo>
                  <a:pt x="71" y="286"/>
                </a:lnTo>
                <a:lnTo>
                  <a:pt x="73" y="287"/>
                </a:lnTo>
                <a:lnTo>
                  <a:pt x="75" y="289"/>
                </a:lnTo>
                <a:lnTo>
                  <a:pt x="78" y="290"/>
                </a:lnTo>
                <a:lnTo>
                  <a:pt x="80" y="292"/>
                </a:lnTo>
                <a:lnTo>
                  <a:pt x="83" y="293"/>
                </a:lnTo>
                <a:lnTo>
                  <a:pt x="86" y="294"/>
                </a:lnTo>
                <a:lnTo>
                  <a:pt x="88" y="296"/>
                </a:lnTo>
                <a:lnTo>
                  <a:pt x="91" y="297"/>
                </a:lnTo>
                <a:lnTo>
                  <a:pt x="93" y="298"/>
                </a:lnTo>
                <a:lnTo>
                  <a:pt x="96" y="299"/>
                </a:lnTo>
                <a:lnTo>
                  <a:pt x="99" y="301"/>
                </a:lnTo>
                <a:lnTo>
                  <a:pt x="101" y="302"/>
                </a:lnTo>
                <a:lnTo>
                  <a:pt x="104" y="303"/>
                </a:lnTo>
                <a:lnTo>
                  <a:pt x="107" y="304"/>
                </a:lnTo>
                <a:lnTo>
                  <a:pt x="109" y="305"/>
                </a:lnTo>
                <a:lnTo>
                  <a:pt x="112" y="306"/>
                </a:lnTo>
                <a:lnTo>
                  <a:pt x="115" y="306"/>
                </a:lnTo>
                <a:lnTo>
                  <a:pt x="118" y="307"/>
                </a:lnTo>
                <a:lnTo>
                  <a:pt x="121" y="308"/>
                </a:lnTo>
                <a:lnTo>
                  <a:pt x="123" y="309"/>
                </a:lnTo>
                <a:lnTo>
                  <a:pt x="126" y="309"/>
                </a:lnTo>
                <a:lnTo>
                  <a:pt x="129" y="310"/>
                </a:lnTo>
                <a:lnTo>
                  <a:pt x="132" y="311"/>
                </a:lnTo>
                <a:lnTo>
                  <a:pt x="135" y="311"/>
                </a:lnTo>
                <a:lnTo>
                  <a:pt x="138" y="312"/>
                </a:lnTo>
                <a:lnTo>
                  <a:pt x="141" y="312"/>
                </a:lnTo>
                <a:lnTo>
                  <a:pt x="143" y="313"/>
                </a:lnTo>
                <a:lnTo>
                  <a:pt x="146" y="313"/>
                </a:lnTo>
                <a:lnTo>
                  <a:pt x="149" y="313"/>
                </a:lnTo>
                <a:lnTo>
                  <a:pt x="152" y="313"/>
                </a:lnTo>
                <a:lnTo>
                  <a:pt x="155" y="314"/>
                </a:lnTo>
                <a:lnTo>
                  <a:pt x="158" y="314"/>
                </a:lnTo>
                <a:lnTo>
                  <a:pt x="161" y="314"/>
                </a:lnTo>
                <a:lnTo>
                  <a:pt x="163" y="314"/>
                </a:lnTo>
                <a:lnTo>
                  <a:pt x="166" y="314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608" name="Freeform 80"/>
          <p:cNvSpPr>
            <a:spLocks/>
          </p:cNvSpPr>
          <p:nvPr/>
        </p:nvSpPr>
        <p:spPr bwMode="auto">
          <a:xfrm>
            <a:off x="8031163" y="3576638"/>
            <a:ext cx="133350" cy="498475"/>
          </a:xfrm>
          <a:custGeom>
            <a:avLst/>
            <a:gdLst>
              <a:gd name="T0" fmla="*/ 0 w 84"/>
              <a:gd name="T1" fmla="*/ 0 h 314"/>
              <a:gd name="T2" fmla="*/ 211693147 w 84"/>
              <a:gd name="T3" fmla="*/ 0 h 314"/>
              <a:gd name="T4" fmla="*/ 211693147 w 84"/>
              <a:gd name="T5" fmla="*/ 791328953 h 314"/>
              <a:gd name="T6" fmla="*/ 0 w 84"/>
              <a:gd name="T7" fmla="*/ 791328953 h 314"/>
              <a:gd name="T8" fmla="*/ 0 60000 65536"/>
              <a:gd name="T9" fmla="*/ 0 60000 65536"/>
              <a:gd name="T10" fmla="*/ 0 60000 65536"/>
              <a:gd name="T11" fmla="*/ 0 60000 65536"/>
              <a:gd name="T12" fmla="*/ 0 w 84"/>
              <a:gd name="T13" fmla="*/ 0 h 314"/>
              <a:gd name="T14" fmla="*/ 84 w 84"/>
              <a:gd name="T15" fmla="*/ 314 h 31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4" h="314">
                <a:moveTo>
                  <a:pt x="0" y="0"/>
                </a:moveTo>
                <a:lnTo>
                  <a:pt x="84" y="0"/>
                </a:lnTo>
                <a:lnTo>
                  <a:pt x="84" y="314"/>
                </a:lnTo>
                <a:lnTo>
                  <a:pt x="0" y="314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609" name="Rectangle 81"/>
          <p:cNvSpPr>
            <a:spLocks noChangeArrowheads="1"/>
          </p:cNvSpPr>
          <p:nvPr/>
        </p:nvSpPr>
        <p:spPr bwMode="auto">
          <a:xfrm>
            <a:off x="7246938" y="3694113"/>
            <a:ext cx="257175" cy="37306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2100">
                <a:solidFill>
                  <a:srgbClr val="000000"/>
                </a:solidFill>
                <a:latin typeface="Times New Roman" pitchFamily="18" charset="0"/>
              </a:rPr>
              <a:t>S</a:t>
            </a:r>
            <a:endParaRPr lang="en-US"/>
          </a:p>
        </p:txBody>
      </p:sp>
      <p:sp>
        <p:nvSpPr>
          <p:cNvPr id="22610" name="Rectangle 82"/>
          <p:cNvSpPr>
            <a:spLocks noChangeArrowheads="1"/>
          </p:cNvSpPr>
          <p:nvPr/>
        </p:nvSpPr>
        <p:spPr bwMode="auto">
          <a:xfrm>
            <a:off x="7412038" y="3670300"/>
            <a:ext cx="195262" cy="2794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600">
                <a:solidFill>
                  <a:srgbClr val="000000"/>
                </a:solidFill>
                <a:latin typeface="Times New Roman" pitchFamily="18" charset="0"/>
              </a:rPr>
              <a:t>+</a:t>
            </a:r>
            <a:endParaRPr lang="en-US"/>
          </a:p>
        </p:txBody>
      </p:sp>
      <p:sp>
        <p:nvSpPr>
          <p:cNvPr id="22611" name="Rectangle 83"/>
          <p:cNvSpPr>
            <a:spLocks noChangeArrowheads="1"/>
          </p:cNvSpPr>
          <p:nvPr/>
        </p:nvSpPr>
        <p:spPr bwMode="auto">
          <a:xfrm>
            <a:off x="7210425" y="2954338"/>
            <a:ext cx="303213" cy="37306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2100">
                <a:solidFill>
                  <a:srgbClr val="000000"/>
                </a:solidFill>
                <a:latin typeface="Times New Roman" pitchFamily="18" charset="0"/>
              </a:rPr>
              <a:t>V</a:t>
            </a:r>
            <a:endParaRPr lang="en-US"/>
          </a:p>
        </p:txBody>
      </p:sp>
      <p:sp>
        <p:nvSpPr>
          <p:cNvPr id="22612" name="Rectangle 84"/>
          <p:cNvSpPr>
            <a:spLocks noChangeArrowheads="1"/>
          </p:cNvSpPr>
          <p:nvPr/>
        </p:nvSpPr>
        <p:spPr bwMode="auto">
          <a:xfrm>
            <a:off x="7424738" y="2930525"/>
            <a:ext cx="195262" cy="2794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600">
                <a:solidFill>
                  <a:srgbClr val="000000"/>
                </a:solidFill>
                <a:latin typeface="Times New Roman" pitchFamily="18" charset="0"/>
              </a:rPr>
              <a:t>+</a:t>
            </a:r>
            <a:endParaRPr lang="en-US"/>
          </a:p>
        </p:txBody>
      </p:sp>
      <p:sp>
        <p:nvSpPr>
          <p:cNvPr id="22613" name="Freeform 85"/>
          <p:cNvSpPr>
            <a:spLocks/>
          </p:cNvSpPr>
          <p:nvPr/>
        </p:nvSpPr>
        <p:spPr bwMode="auto">
          <a:xfrm>
            <a:off x="5646738" y="2705100"/>
            <a:ext cx="265112" cy="498475"/>
          </a:xfrm>
          <a:custGeom>
            <a:avLst/>
            <a:gdLst>
              <a:gd name="T0" fmla="*/ 15120910 w 167"/>
              <a:gd name="T1" fmla="*/ 791328953 h 314"/>
              <a:gd name="T2" fmla="*/ 37801477 w 167"/>
              <a:gd name="T3" fmla="*/ 788809592 h 314"/>
              <a:gd name="T4" fmla="*/ 60483639 w 167"/>
              <a:gd name="T5" fmla="*/ 786288643 h 314"/>
              <a:gd name="T6" fmla="*/ 80644843 w 167"/>
              <a:gd name="T7" fmla="*/ 783769281 h 314"/>
              <a:gd name="T8" fmla="*/ 103325405 w 167"/>
              <a:gd name="T9" fmla="*/ 778728971 h 314"/>
              <a:gd name="T10" fmla="*/ 123486634 w 167"/>
              <a:gd name="T11" fmla="*/ 773688660 h 314"/>
              <a:gd name="T12" fmla="*/ 146168783 w 167"/>
              <a:gd name="T13" fmla="*/ 766127401 h 314"/>
              <a:gd name="T14" fmla="*/ 163809043 w 167"/>
              <a:gd name="T15" fmla="*/ 758567729 h 314"/>
              <a:gd name="T16" fmla="*/ 186491192 w 167"/>
              <a:gd name="T17" fmla="*/ 751006469 h 314"/>
              <a:gd name="T18" fmla="*/ 204131453 w 167"/>
              <a:gd name="T19" fmla="*/ 740925848 h 314"/>
              <a:gd name="T20" fmla="*/ 224292707 w 167"/>
              <a:gd name="T21" fmla="*/ 730845227 h 314"/>
              <a:gd name="T22" fmla="*/ 241934555 w 167"/>
              <a:gd name="T23" fmla="*/ 718245244 h 314"/>
              <a:gd name="T24" fmla="*/ 259574815 w 167"/>
              <a:gd name="T25" fmla="*/ 708164623 h 314"/>
              <a:gd name="T26" fmla="*/ 277216663 w 167"/>
              <a:gd name="T27" fmla="*/ 695563053 h 314"/>
              <a:gd name="T28" fmla="*/ 292337566 w 167"/>
              <a:gd name="T29" fmla="*/ 680442121 h 314"/>
              <a:gd name="T30" fmla="*/ 307458469 w 167"/>
              <a:gd name="T31" fmla="*/ 665321190 h 314"/>
              <a:gd name="T32" fmla="*/ 322579373 w 167"/>
              <a:gd name="T33" fmla="*/ 650200258 h 314"/>
              <a:gd name="T34" fmla="*/ 337700276 w 167"/>
              <a:gd name="T35" fmla="*/ 635079327 h 314"/>
              <a:gd name="T36" fmla="*/ 350300236 w 167"/>
              <a:gd name="T37" fmla="*/ 617437446 h 314"/>
              <a:gd name="T38" fmla="*/ 360380838 w 167"/>
              <a:gd name="T39" fmla="*/ 599797153 h 314"/>
              <a:gd name="T40" fmla="*/ 372982384 w 167"/>
              <a:gd name="T41" fmla="*/ 582155272 h 314"/>
              <a:gd name="T42" fmla="*/ 383062987 w 167"/>
              <a:gd name="T43" fmla="*/ 561994030 h 314"/>
              <a:gd name="T44" fmla="*/ 390622645 w 167"/>
              <a:gd name="T45" fmla="*/ 544353737 h 314"/>
              <a:gd name="T46" fmla="*/ 398183890 w 167"/>
              <a:gd name="T47" fmla="*/ 524192495 h 314"/>
              <a:gd name="T48" fmla="*/ 405743548 w 167"/>
              <a:gd name="T49" fmla="*/ 504031252 h 314"/>
              <a:gd name="T50" fmla="*/ 410783849 w 167"/>
              <a:gd name="T51" fmla="*/ 483870010 h 314"/>
              <a:gd name="T52" fmla="*/ 415824151 w 167"/>
              <a:gd name="T53" fmla="*/ 463708768 h 314"/>
              <a:gd name="T54" fmla="*/ 418345194 w 167"/>
              <a:gd name="T55" fmla="*/ 443547526 h 314"/>
              <a:gd name="T56" fmla="*/ 420864551 w 167"/>
              <a:gd name="T57" fmla="*/ 423386284 h 314"/>
              <a:gd name="T58" fmla="*/ 420864551 w 167"/>
              <a:gd name="T59" fmla="*/ 403224942 h 314"/>
              <a:gd name="T60" fmla="*/ 420864551 w 167"/>
              <a:gd name="T61" fmla="*/ 383063700 h 314"/>
              <a:gd name="T62" fmla="*/ 420864551 w 167"/>
              <a:gd name="T63" fmla="*/ 360383097 h 314"/>
              <a:gd name="T64" fmla="*/ 418345194 w 167"/>
              <a:gd name="T65" fmla="*/ 340221854 h 314"/>
              <a:gd name="T66" fmla="*/ 413304794 w 167"/>
              <a:gd name="T67" fmla="*/ 320059025 h 314"/>
              <a:gd name="T68" fmla="*/ 408264493 w 167"/>
              <a:gd name="T69" fmla="*/ 299897783 h 314"/>
              <a:gd name="T70" fmla="*/ 403224191 w 167"/>
              <a:gd name="T71" fmla="*/ 279736540 h 314"/>
              <a:gd name="T72" fmla="*/ 395662946 w 167"/>
              <a:gd name="T73" fmla="*/ 259575298 h 314"/>
              <a:gd name="T74" fmla="*/ 388103288 w 167"/>
              <a:gd name="T75" fmla="*/ 241935005 h 314"/>
              <a:gd name="T76" fmla="*/ 378022686 w 167"/>
              <a:gd name="T77" fmla="*/ 221773763 h 314"/>
              <a:gd name="T78" fmla="*/ 367942083 w 167"/>
              <a:gd name="T79" fmla="*/ 204131833 h 314"/>
              <a:gd name="T80" fmla="*/ 357861481 w 167"/>
              <a:gd name="T81" fmla="*/ 186491540 h 314"/>
              <a:gd name="T82" fmla="*/ 345259934 w 167"/>
              <a:gd name="T83" fmla="*/ 168851246 h 314"/>
              <a:gd name="T84" fmla="*/ 332659975 w 167"/>
              <a:gd name="T85" fmla="*/ 151209366 h 314"/>
              <a:gd name="T86" fmla="*/ 317539072 w 167"/>
              <a:gd name="T87" fmla="*/ 136088434 h 314"/>
              <a:gd name="T88" fmla="*/ 302418168 w 167"/>
              <a:gd name="T89" fmla="*/ 120967503 h 314"/>
              <a:gd name="T90" fmla="*/ 287297265 w 167"/>
              <a:gd name="T91" fmla="*/ 105846571 h 314"/>
              <a:gd name="T92" fmla="*/ 272176361 w 167"/>
              <a:gd name="T93" fmla="*/ 93246564 h 314"/>
              <a:gd name="T94" fmla="*/ 254534514 w 167"/>
              <a:gd name="T95" fmla="*/ 80644993 h 314"/>
              <a:gd name="T96" fmla="*/ 236894253 w 167"/>
              <a:gd name="T97" fmla="*/ 68043423 h 314"/>
              <a:gd name="T98" fmla="*/ 216733049 w 167"/>
              <a:gd name="T99" fmla="*/ 57962802 h 314"/>
              <a:gd name="T100" fmla="*/ 199091151 w 167"/>
              <a:gd name="T101" fmla="*/ 47883756 h 314"/>
              <a:gd name="T102" fmla="*/ 178929947 w 167"/>
              <a:gd name="T103" fmla="*/ 37801548 h 314"/>
              <a:gd name="T104" fmla="*/ 158768742 w 167"/>
              <a:gd name="T105" fmla="*/ 27720927 h 314"/>
              <a:gd name="T106" fmla="*/ 138607538 w 167"/>
              <a:gd name="T107" fmla="*/ 22682197 h 314"/>
              <a:gd name="T108" fmla="*/ 115926976 w 167"/>
              <a:gd name="T109" fmla="*/ 15120938 h 314"/>
              <a:gd name="T110" fmla="*/ 95765747 w 167"/>
              <a:gd name="T111" fmla="*/ 10080624 h 314"/>
              <a:gd name="T112" fmla="*/ 73083598 w 167"/>
              <a:gd name="T113" fmla="*/ 7559675 h 314"/>
              <a:gd name="T114" fmla="*/ 52922393 w 167"/>
              <a:gd name="T115" fmla="*/ 2520950 h 314"/>
              <a:gd name="T116" fmla="*/ 30241819 w 167"/>
              <a:gd name="T117" fmla="*/ 0 h 314"/>
              <a:gd name="T118" fmla="*/ 7559661 w 167"/>
              <a:gd name="T119" fmla="*/ 0 h 31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67"/>
              <a:gd name="T181" fmla="*/ 0 h 314"/>
              <a:gd name="T182" fmla="*/ 167 w 167"/>
              <a:gd name="T183" fmla="*/ 314 h 314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67" h="314">
                <a:moveTo>
                  <a:pt x="0" y="314"/>
                </a:moveTo>
                <a:lnTo>
                  <a:pt x="3" y="314"/>
                </a:lnTo>
                <a:lnTo>
                  <a:pt x="6" y="314"/>
                </a:lnTo>
                <a:lnTo>
                  <a:pt x="9" y="314"/>
                </a:lnTo>
                <a:lnTo>
                  <a:pt x="12" y="314"/>
                </a:lnTo>
                <a:lnTo>
                  <a:pt x="15" y="313"/>
                </a:lnTo>
                <a:lnTo>
                  <a:pt x="18" y="313"/>
                </a:lnTo>
                <a:lnTo>
                  <a:pt x="21" y="313"/>
                </a:lnTo>
                <a:lnTo>
                  <a:pt x="24" y="312"/>
                </a:lnTo>
                <a:lnTo>
                  <a:pt x="27" y="312"/>
                </a:lnTo>
                <a:lnTo>
                  <a:pt x="29" y="312"/>
                </a:lnTo>
                <a:lnTo>
                  <a:pt x="32" y="311"/>
                </a:lnTo>
                <a:lnTo>
                  <a:pt x="35" y="311"/>
                </a:lnTo>
                <a:lnTo>
                  <a:pt x="38" y="310"/>
                </a:lnTo>
                <a:lnTo>
                  <a:pt x="41" y="309"/>
                </a:lnTo>
                <a:lnTo>
                  <a:pt x="44" y="308"/>
                </a:lnTo>
                <a:lnTo>
                  <a:pt x="46" y="308"/>
                </a:lnTo>
                <a:lnTo>
                  <a:pt x="49" y="307"/>
                </a:lnTo>
                <a:lnTo>
                  <a:pt x="52" y="306"/>
                </a:lnTo>
                <a:lnTo>
                  <a:pt x="55" y="305"/>
                </a:lnTo>
                <a:lnTo>
                  <a:pt x="58" y="304"/>
                </a:lnTo>
                <a:lnTo>
                  <a:pt x="60" y="304"/>
                </a:lnTo>
                <a:lnTo>
                  <a:pt x="63" y="303"/>
                </a:lnTo>
                <a:lnTo>
                  <a:pt x="65" y="301"/>
                </a:lnTo>
                <a:lnTo>
                  <a:pt x="68" y="300"/>
                </a:lnTo>
                <a:lnTo>
                  <a:pt x="71" y="299"/>
                </a:lnTo>
                <a:lnTo>
                  <a:pt x="74" y="298"/>
                </a:lnTo>
                <a:lnTo>
                  <a:pt x="76" y="297"/>
                </a:lnTo>
                <a:lnTo>
                  <a:pt x="79" y="296"/>
                </a:lnTo>
                <a:lnTo>
                  <a:pt x="81" y="294"/>
                </a:lnTo>
                <a:lnTo>
                  <a:pt x="84" y="293"/>
                </a:lnTo>
                <a:lnTo>
                  <a:pt x="86" y="292"/>
                </a:lnTo>
                <a:lnTo>
                  <a:pt x="89" y="290"/>
                </a:lnTo>
                <a:lnTo>
                  <a:pt x="91" y="288"/>
                </a:lnTo>
                <a:lnTo>
                  <a:pt x="94" y="287"/>
                </a:lnTo>
                <a:lnTo>
                  <a:pt x="96" y="285"/>
                </a:lnTo>
                <a:lnTo>
                  <a:pt x="98" y="284"/>
                </a:lnTo>
                <a:lnTo>
                  <a:pt x="101" y="282"/>
                </a:lnTo>
                <a:lnTo>
                  <a:pt x="103" y="281"/>
                </a:lnTo>
                <a:lnTo>
                  <a:pt x="105" y="279"/>
                </a:lnTo>
                <a:lnTo>
                  <a:pt x="108" y="277"/>
                </a:lnTo>
                <a:lnTo>
                  <a:pt x="110" y="276"/>
                </a:lnTo>
                <a:lnTo>
                  <a:pt x="112" y="274"/>
                </a:lnTo>
                <a:lnTo>
                  <a:pt x="114" y="272"/>
                </a:lnTo>
                <a:lnTo>
                  <a:pt x="116" y="270"/>
                </a:lnTo>
                <a:lnTo>
                  <a:pt x="118" y="268"/>
                </a:lnTo>
                <a:lnTo>
                  <a:pt x="120" y="266"/>
                </a:lnTo>
                <a:lnTo>
                  <a:pt x="122" y="264"/>
                </a:lnTo>
                <a:lnTo>
                  <a:pt x="124" y="262"/>
                </a:lnTo>
                <a:lnTo>
                  <a:pt x="126" y="260"/>
                </a:lnTo>
                <a:lnTo>
                  <a:pt x="128" y="258"/>
                </a:lnTo>
                <a:lnTo>
                  <a:pt x="130" y="256"/>
                </a:lnTo>
                <a:lnTo>
                  <a:pt x="132" y="254"/>
                </a:lnTo>
                <a:lnTo>
                  <a:pt x="134" y="252"/>
                </a:lnTo>
                <a:lnTo>
                  <a:pt x="135" y="249"/>
                </a:lnTo>
                <a:lnTo>
                  <a:pt x="137" y="247"/>
                </a:lnTo>
                <a:lnTo>
                  <a:pt x="139" y="245"/>
                </a:lnTo>
                <a:lnTo>
                  <a:pt x="140" y="242"/>
                </a:lnTo>
                <a:lnTo>
                  <a:pt x="142" y="240"/>
                </a:lnTo>
                <a:lnTo>
                  <a:pt x="143" y="238"/>
                </a:lnTo>
                <a:lnTo>
                  <a:pt x="145" y="236"/>
                </a:lnTo>
                <a:lnTo>
                  <a:pt x="146" y="233"/>
                </a:lnTo>
                <a:lnTo>
                  <a:pt x="148" y="231"/>
                </a:lnTo>
                <a:lnTo>
                  <a:pt x="149" y="228"/>
                </a:lnTo>
                <a:lnTo>
                  <a:pt x="150" y="226"/>
                </a:lnTo>
                <a:lnTo>
                  <a:pt x="152" y="223"/>
                </a:lnTo>
                <a:lnTo>
                  <a:pt x="153" y="221"/>
                </a:lnTo>
                <a:lnTo>
                  <a:pt x="154" y="218"/>
                </a:lnTo>
                <a:lnTo>
                  <a:pt x="155" y="216"/>
                </a:lnTo>
                <a:lnTo>
                  <a:pt x="156" y="213"/>
                </a:lnTo>
                <a:lnTo>
                  <a:pt x="157" y="211"/>
                </a:lnTo>
                <a:lnTo>
                  <a:pt x="158" y="208"/>
                </a:lnTo>
                <a:lnTo>
                  <a:pt x="159" y="205"/>
                </a:lnTo>
                <a:lnTo>
                  <a:pt x="160" y="203"/>
                </a:lnTo>
                <a:lnTo>
                  <a:pt x="161" y="200"/>
                </a:lnTo>
                <a:lnTo>
                  <a:pt x="162" y="197"/>
                </a:lnTo>
                <a:lnTo>
                  <a:pt x="162" y="195"/>
                </a:lnTo>
                <a:lnTo>
                  <a:pt x="163" y="192"/>
                </a:lnTo>
                <a:lnTo>
                  <a:pt x="164" y="190"/>
                </a:lnTo>
                <a:lnTo>
                  <a:pt x="164" y="187"/>
                </a:lnTo>
                <a:lnTo>
                  <a:pt x="165" y="184"/>
                </a:lnTo>
                <a:lnTo>
                  <a:pt x="165" y="182"/>
                </a:lnTo>
                <a:lnTo>
                  <a:pt x="166" y="179"/>
                </a:lnTo>
                <a:lnTo>
                  <a:pt x="166" y="176"/>
                </a:lnTo>
                <a:lnTo>
                  <a:pt x="167" y="174"/>
                </a:lnTo>
                <a:lnTo>
                  <a:pt x="167" y="171"/>
                </a:lnTo>
                <a:lnTo>
                  <a:pt x="167" y="168"/>
                </a:lnTo>
                <a:lnTo>
                  <a:pt x="167" y="165"/>
                </a:lnTo>
                <a:lnTo>
                  <a:pt x="167" y="162"/>
                </a:lnTo>
                <a:lnTo>
                  <a:pt x="167" y="160"/>
                </a:lnTo>
                <a:lnTo>
                  <a:pt x="167" y="157"/>
                </a:lnTo>
                <a:lnTo>
                  <a:pt x="167" y="154"/>
                </a:lnTo>
                <a:lnTo>
                  <a:pt x="167" y="152"/>
                </a:lnTo>
                <a:lnTo>
                  <a:pt x="167" y="149"/>
                </a:lnTo>
                <a:lnTo>
                  <a:pt x="167" y="146"/>
                </a:lnTo>
                <a:lnTo>
                  <a:pt x="167" y="143"/>
                </a:lnTo>
                <a:lnTo>
                  <a:pt x="167" y="141"/>
                </a:lnTo>
                <a:lnTo>
                  <a:pt x="166" y="138"/>
                </a:lnTo>
                <a:lnTo>
                  <a:pt x="166" y="135"/>
                </a:lnTo>
                <a:lnTo>
                  <a:pt x="165" y="133"/>
                </a:lnTo>
                <a:lnTo>
                  <a:pt x="165" y="130"/>
                </a:lnTo>
                <a:lnTo>
                  <a:pt x="164" y="127"/>
                </a:lnTo>
                <a:lnTo>
                  <a:pt x="164" y="124"/>
                </a:lnTo>
                <a:lnTo>
                  <a:pt x="163" y="122"/>
                </a:lnTo>
                <a:lnTo>
                  <a:pt x="162" y="119"/>
                </a:lnTo>
                <a:lnTo>
                  <a:pt x="162" y="116"/>
                </a:lnTo>
                <a:lnTo>
                  <a:pt x="161" y="114"/>
                </a:lnTo>
                <a:lnTo>
                  <a:pt x="160" y="111"/>
                </a:lnTo>
                <a:lnTo>
                  <a:pt x="159" y="109"/>
                </a:lnTo>
                <a:lnTo>
                  <a:pt x="158" y="106"/>
                </a:lnTo>
                <a:lnTo>
                  <a:pt x="157" y="103"/>
                </a:lnTo>
                <a:lnTo>
                  <a:pt x="156" y="101"/>
                </a:lnTo>
                <a:lnTo>
                  <a:pt x="155" y="98"/>
                </a:lnTo>
                <a:lnTo>
                  <a:pt x="154" y="96"/>
                </a:lnTo>
                <a:lnTo>
                  <a:pt x="153" y="93"/>
                </a:lnTo>
                <a:lnTo>
                  <a:pt x="152" y="91"/>
                </a:lnTo>
                <a:lnTo>
                  <a:pt x="150" y="88"/>
                </a:lnTo>
                <a:lnTo>
                  <a:pt x="149" y="86"/>
                </a:lnTo>
                <a:lnTo>
                  <a:pt x="148" y="83"/>
                </a:lnTo>
                <a:lnTo>
                  <a:pt x="146" y="81"/>
                </a:lnTo>
                <a:lnTo>
                  <a:pt x="145" y="79"/>
                </a:lnTo>
                <a:lnTo>
                  <a:pt x="143" y="76"/>
                </a:lnTo>
                <a:lnTo>
                  <a:pt x="142" y="74"/>
                </a:lnTo>
                <a:lnTo>
                  <a:pt x="140" y="71"/>
                </a:lnTo>
                <a:lnTo>
                  <a:pt x="139" y="69"/>
                </a:lnTo>
                <a:lnTo>
                  <a:pt x="137" y="67"/>
                </a:lnTo>
                <a:lnTo>
                  <a:pt x="135" y="65"/>
                </a:lnTo>
                <a:lnTo>
                  <a:pt x="134" y="63"/>
                </a:lnTo>
                <a:lnTo>
                  <a:pt x="132" y="60"/>
                </a:lnTo>
                <a:lnTo>
                  <a:pt x="130" y="58"/>
                </a:lnTo>
                <a:lnTo>
                  <a:pt x="128" y="56"/>
                </a:lnTo>
                <a:lnTo>
                  <a:pt x="126" y="54"/>
                </a:lnTo>
                <a:lnTo>
                  <a:pt x="124" y="52"/>
                </a:lnTo>
                <a:lnTo>
                  <a:pt x="122" y="50"/>
                </a:lnTo>
                <a:lnTo>
                  <a:pt x="120" y="48"/>
                </a:lnTo>
                <a:lnTo>
                  <a:pt x="118" y="46"/>
                </a:lnTo>
                <a:lnTo>
                  <a:pt x="116" y="44"/>
                </a:lnTo>
                <a:lnTo>
                  <a:pt x="114" y="42"/>
                </a:lnTo>
                <a:lnTo>
                  <a:pt x="112" y="40"/>
                </a:lnTo>
                <a:lnTo>
                  <a:pt x="110" y="39"/>
                </a:lnTo>
                <a:lnTo>
                  <a:pt x="108" y="37"/>
                </a:lnTo>
                <a:lnTo>
                  <a:pt x="105" y="35"/>
                </a:lnTo>
                <a:lnTo>
                  <a:pt x="103" y="33"/>
                </a:lnTo>
                <a:lnTo>
                  <a:pt x="101" y="32"/>
                </a:lnTo>
                <a:lnTo>
                  <a:pt x="98" y="30"/>
                </a:lnTo>
                <a:lnTo>
                  <a:pt x="96" y="28"/>
                </a:lnTo>
                <a:lnTo>
                  <a:pt x="94" y="27"/>
                </a:lnTo>
                <a:lnTo>
                  <a:pt x="91" y="25"/>
                </a:lnTo>
                <a:lnTo>
                  <a:pt x="89" y="24"/>
                </a:lnTo>
                <a:lnTo>
                  <a:pt x="86" y="23"/>
                </a:lnTo>
                <a:lnTo>
                  <a:pt x="84" y="21"/>
                </a:lnTo>
                <a:lnTo>
                  <a:pt x="81" y="20"/>
                </a:lnTo>
                <a:lnTo>
                  <a:pt x="79" y="19"/>
                </a:lnTo>
                <a:lnTo>
                  <a:pt x="76" y="17"/>
                </a:lnTo>
                <a:lnTo>
                  <a:pt x="74" y="16"/>
                </a:lnTo>
                <a:lnTo>
                  <a:pt x="71" y="15"/>
                </a:lnTo>
                <a:lnTo>
                  <a:pt x="68" y="14"/>
                </a:lnTo>
                <a:lnTo>
                  <a:pt x="65" y="13"/>
                </a:lnTo>
                <a:lnTo>
                  <a:pt x="63" y="11"/>
                </a:lnTo>
                <a:lnTo>
                  <a:pt x="60" y="11"/>
                </a:lnTo>
                <a:lnTo>
                  <a:pt x="58" y="10"/>
                </a:lnTo>
                <a:lnTo>
                  <a:pt x="55" y="9"/>
                </a:lnTo>
                <a:lnTo>
                  <a:pt x="52" y="8"/>
                </a:lnTo>
                <a:lnTo>
                  <a:pt x="49" y="7"/>
                </a:lnTo>
                <a:lnTo>
                  <a:pt x="46" y="6"/>
                </a:lnTo>
                <a:lnTo>
                  <a:pt x="44" y="5"/>
                </a:lnTo>
                <a:lnTo>
                  <a:pt x="41" y="5"/>
                </a:lnTo>
                <a:lnTo>
                  <a:pt x="38" y="4"/>
                </a:lnTo>
                <a:lnTo>
                  <a:pt x="35" y="3"/>
                </a:lnTo>
                <a:lnTo>
                  <a:pt x="32" y="3"/>
                </a:lnTo>
                <a:lnTo>
                  <a:pt x="29" y="3"/>
                </a:lnTo>
                <a:lnTo>
                  <a:pt x="27" y="2"/>
                </a:lnTo>
                <a:lnTo>
                  <a:pt x="24" y="2"/>
                </a:lnTo>
                <a:lnTo>
                  <a:pt x="21" y="1"/>
                </a:lnTo>
                <a:lnTo>
                  <a:pt x="18" y="1"/>
                </a:lnTo>
                <a:lnTo>
                  <a:pt x="15" y="1"/>
                </a:lnTo>
                <a:lnTo>
                  <a:pt x="12" y="0"/>
                </a:lnTo>
                <a:lnTo>
                  <a:pt x="9" y="0"/>
                </a:lnTo>
                <a:lnTo>
                  <a:pt x="6" y="0"/>
                </a:lnTo>
                <a:lnTo>
                  <a:pt x="3" y="0"/>
                </a:lnTo>
                <a:lnTo>
                  <a:pt x="0" y="0"/>
                </a:lnTo>
                <a:lnTo>
                  <a:pt x="0" y="314"/>
                </a:lnTo>
                <a:close/>
              </a:path>
            </a:pathLst>
          </a:custGeom>
          <a:solidFill>
            <a:srgbClr val="808080"/>
          </a:solidFill>
          <a:ln w="28575">
            <a:noFill/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614" name="Freeform 86"/>
          <p:cNvSpPr>
            <a:spLocks/>
          </p:cNvSpPr>
          <p:nvPr/>
        </p:nvSpPr>
        <p:spPr bwMode="auto">
          <a:xfrm>
            <a:off x="5646738" y="2705100"/>
            <a:ext cx="265112" cy="498475"/>
          </a:xfrm>
          <a:custGeom>
            <a:avLst/>
            <a:gdLst>
              <a:gd name="T0" fmla="*/ 15120910 w 167"/>
              <a:gd name="T1" fmla="*/ 791328953 h 314"/>
              <a:gd name="T2" fmla="*/ 37801477 w 167"/>
              <a:gd name="T3" fmla="*/ 788809592 h 314"/>
              <a:gd name="T4" fmla="*/ 60483639 w 167"/>
              <a:gd name="T5" fmla="*/ 786288643 h 314"/>
              <a:gd name="T6" fmla="*/ 80644843 w 167"/>
              <a:gd name="T7" fmla="*/ 783769281 h 314"/>
              <a:gd name="T8" fmla="*/ 103325405 w 167"/>
              <a:gd name="T9" fmla="*/ 778728971 h 314"/>
              <a:gd name="T10" fmla="*/ 123486634 w 167"/>
              <a:gd name="T11" fmla="*/ 773688660 h 314"/>
              <a:gd name="T12" fmla="*/ 146168783 w 167"/>
              <a:gd name="T13" fmla="*/ 766127401 h 314"/>
              <a:gd name="T14" fmla="*/ 163809043 w 167"/>
              <a:gd name="T15" fmla="*/ 758567729 h 314"/>
              <a:gd name="T16" fmla="*/ 186491192 w 167"/>
              <a:gd name="T17" fmla="*/ 751006469 h 314"/>
              <a:gd name="T18" fmla="*/ 204131453 w 167"/>
              <a:gd name="T19" fmla="*/ 740925848 h 314"/>
              <a:gd name="T20" fmla="*/ 224292707 w 167"/>
              <a:gd name="T21" fmla="*/ 730845227 h 314"/>
              <a:gd name="T22" fmla="*/ 241934555 w 167"/>
              <a:gd name="T23" fmla="*/ 718245244 h 314"/>
              <a:gd name="T24" fmla="*/ 259574815 w 167"/>
              <a:gd name="T25" fmla="*/ 708164623 h 314"/>
              <a:gd name="T26" fmla="*/ 277216663 w 167"/>
              <a:gd name="T27" fmla="*/ 695563053 h 314"/>
              <a:gd name="T28" fmla="*/ 292337566 w 167"/>
              <a:gd name="T29" fmla="*/ 680442121 h 314"/>
              <a:gd name="T30" fmla="*/ 307458469 w 167"/>
              <a:gd name="T31" fmla="*/ 665321190 h 314"/>
              <a:gd name="T32" fmla="*/ 322579373 w 167"/>
              <a:gd name="T33" fmla="*/ 650200258 h 314"/>
              <a:gd name="T34" fmla="*/ 337700276 w 167"/>
              <a:gd name="T35" fmla="*/ 635079327 h 314"/>
              <a:gd name="T36" fmla="*/ 350300236 w 167"/>
              <a:gd name="T37" fmla="*/ 617437446 h 314"/>
              <a:gd name="T38" fmla="*/ 360380838 w 167"/>
              <a:gd name="T39" fmla="*/ 599797153 h 314"/>
              <a:gd name="T40" fmla="*/ 372982384 w 167"/>
              <a:gd name="T41" fmla="*/ 582155272 h 314"/>
              <a:gd name="T42" fmla="*/ 383062987 w 167"/>
              <a:gd name="T43" fmla="*/ 561994030 h 314"/>
              <a:gd name="T44" fmla="*/ 390622645 w 167"/>
              <a:gd name="T45" fmla="*/ 544353737 h 314"/>
              <a:gd name="T46" fmla="*/ 398183890 w 167"/>
              <a:gd name="T47" fmla="*/ 524192495 h 314"/>
              <a:gd name="T48" fmla="*/ 405743548 w 167"/>
              <a:gd name="T49" fmla="*/ 504031252 h 314"/>
              <a:gd name="T50" fmla="*/ 410783849 w 167"/>
              <a:gd name="T51" fmla="*/ 483870010 h 314"/>
              <a:gd name="T52" fmla="*/ 415824151 w 167"/>
              <a:gd name="T53" fmla="*/ 463708768 h 314"/>
              <a:gd name="T54" fmla="*/ 418345194 w 167"/>
              <a:gd name="T55" fmla="*/ 443547526 h 314"/>
              <a:gd name="T56" fmla="*/ 420864551 w 167"/>
              <a:gd name="T57" fmla="*/ 423386284 h 314"/>
              <a:gd name="T58" fmla="*/ 420864551 w 167"/>
              <a:gd name="T59" fmla="*/ 403224942 h 314"/>
              <a:gd name="T60" fmla="*/ 420864551 w 167"/>
              <a:gd name="T61" fmla="*/ 383063700 h 314"/>
              <a:gd name="T62" fmla="*/ 420864551 w 167"/>
              <a:gd name="T63" fmla="*/ 360383097 h 314"/>
              <a:gd name="T64" fmla="*/ 418345194 w 167"/>
              <a:gd name="T65" fmla="*/ 340221854 h 314"/>
              <a:gd name="T66" fmla="*/ 413304794 w 167"/>
              <a:gd name="T67" fmla="*/ 320059025 h 314"/>
              <a:gd name="T68" fmla="*/ 408264493 w 167"/>
              <a:gd name="T69" fmla="*/ 299897783 h 314"/>
              <a:gd name="T70" fmla="*/ 403224191 w 167"/>
              <a:gd name="T71" fmla="*/ 279736540 h 314"/>
              <a:gd name="T72" fmla="*/ 395662946 w 167"/>
              <a:gd name="T73" fmla="*/ 259575298 h 314"/>
              <a:gd name="T74" fmla="*/ 388103288 w 167"/>
              <a:gd name="T75" fmla="*/ 241935005 h 314"/>
              <a:gd name="T76" fmla="*/ 378022686 w 167"/>
              <a:gd name="T77" fmla="*/ 221773763 h 314"/>
              <a:gd name="T78" fmla="*/ 367942083 w 167"/>
              <a:gd name="T79" fmla="*/ 204131833 h 314"/>
              <a:gd name="T80" fmla="*/ 357861481 w 167"/>
              <a:gd name="T81" fmla="*/ 186491540 h 314"/>
              <a:gd name="T82" fmla="*/ 345259934 w 167"/>
              <a:gd name="T83" fmla="*/ 168851246 h 314"/>
              <a:gd name="T84" fmla="*/ 332659975 w 167"/>
              <a:gd name="T85" fmla="*/ 151209366 h 314"/>
              <a:gd name="T86" fmla="*/ 317539072 w 167"/>
              <a:gd name="T87" fmla="*/ 136088434 h 314"/>
              <a:gd name="T88" fmla="*/ 302418168 w 167"/>
              <a:gd name="T89" fmla="*/ 120967503 h 314"/>
              <a:gd name="T90" fmla="*/ 287297265 w 167"/>
              <a:gd name="T91" fmla="*/ 105846571 h 314"/>
              <a:gd name="T92" fmla="*/ 272176361 w 167"/>
              <a:gd name="T93" fmla="*/ 93246564 h 314"/>
              <a:gd name="T94" fmla="*/ 254534514 w 167"/>
              <a:gd name="T95" fmla="*/ 80644993 h 314"/>
              <a:gd name="T96" fmla="*/ 236894253 w 167"/>
              <a:gd name="T97" fmla="*/ 68043423 h 314"/>
              <a:gd name="T98" fmla="*/ 216733049 w 167"/>
              <a:gd name="T99" fmla="*/ 57962802 h 314"/>
              <a:gd name="T100" fmla="*/ 199091151 w 167"/>
              <a:gd name="T101" fmla="*/ 47883756 h 314"/>
              <a:gd name="T102" fmla="*/ 178929947 w 167"/>
              <a:gd name="T103" fmla="*/ 37801548 h 314"/>
              <a:gd name="T104" fmla="*/ 158768742 w 167"/>
              <a:gd name="T105" fmla="*/ 27720927 h 314"/>
              <a:gd name="T106" fmla="*/ 138607538 w 167"/>
              <a:gd name="T107" fmla="*/ 22682197 h 314"/>
              <a:gd name="T108" fmla="*/ 115926976 w 167"/>
              <a:gd name="T109" fmla="*/ 15120938 h 314"/>
              <a:gd name="T110" fmla="*/ 95765747 w 167"/>
              <a:gd name="T111" fmla="*/ 10080624 h 314"/>
              <a:gd name="T112" fmla="*/ 73083598 w 167"/>
              <a:gd name="T113" fmla="*/ 7559675 h 314"/>
              <a:gd name="T114" fmla="*/ 52922393 w 167"/>
              <a:gd name="T115" fmla="*/ 2520950 h 314"/>
              <a:gd name="T116" fmla="*/ 30241819 w 167"/>
              <a:gd name="T117" fmla="*/ 0 h 314"/>
              <a:gd name="T118" fmla="*/ 7559661 w 167"/>
              <a:gd name="T119" fmla="*/ 0 h 31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67"/>
              <a:gd name="T181" fmla="*/ 0 h 314"/>
              <a:gd name="T182" fmla="*/ 167 w 167"/>
              <a:gd name="T183" fmla="*/ 314 h 314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67" h="314">
                <a:moveTo>
                  <a:pt x="0" y="314"/>
                </a:moveTo>
                <a:lnTo>
                  <a:pt x="3" y="314"/>
                </a:lnTo>
                <a:lnTo>
                  <a:pt x="6" y="314"/>
                </a:lnTo>
                <a:lnTo>
                  <a:pt x="9" y="314"/>
                </a:lnTo>
                <a:lnTo>
                  <a:pt x="12" y="314"/>
                </a:lnTo>
                <a:lnTo>
                  <a:pt x="15" y="313"/>
                </a:lnTo>
                <a:lnTo>
                  <a:pt x="18" y="313"/>
                </a:lnTo>
                <a:lnTo>
                  <a:pt x="21" y="313"/>
                </a:lnTo>
                <a:lnTo>
                  <a:pt x="24" y="312"/>
                </a:lnTo>
                <a:lnTo>
                  <a:pt x="27" y="312"/>
                </a:lnTo>
                <a:lnTo>
                  <a:pt x="29" y="312"/>
                </a:lnTo>
                <a:lnTo>
                  <a:pt x="32" y="311"/>
                </a:lnTo>
                <a:lnTo>
                  <a:pt x="35" y="311"/>
                </a:lnTo>
                <a:lnTo>
                  <a:pt x="38" y="310"/>
                </a:lnTo>
                <a:lnTo>
                  <a:pt x="41" y="309"/>
                </a:lnTo>
                <a:lnTo>
                  <a:pt x="44" y="308"/>
                </a:lnTo>
                <a:lnTo>
                  <a:pt x="46" y="308"/>
                </a:lnTo>
                <a:lnTo>
                  <a:pt x="49" y="307"/>
                </a:lnTo>
                <a:lnTo>
                  <a:pt x="52" y="306"/>
                </a:lnTo>
                <a:lnTo>
                  <a:pt x="55" y="305"/>
                </a:lnTo>
                <a:lnTo>
                  <a:pt x="58" y="304"/>
                </a:lnTo>
                <a:lnTo>
                  <a:pt x="60" y="304"/>
                </a:lnTo>
                <a:lnTo>
                  <a:pt x="63" y="303"/>
                </a:lnTo>
                <a:lnTo>
                  <a:pt x="65" y="301"/>
                </a:lnTo>
                <a:lnTo>
                  <a:pt x="68" y="300"/>
                </a:lnTo>
                <a:lnTo>
                  <a:pt x="71" y="299"/>
                </a:lnTo>
                <a:lnTo>
                  <a:pt x="74" y="298"/>
                </a:lnTo>
                <a:lnTo>
                  <a:pt x="76" y="297"/>
                </a:lnTo>
                <a:lnTo>
                  <a:pt x="79" y="296"/>
                </a:lnTo>
                <a:lnTo>
                  <a:pt x="81" y="294"/>
                </a:lnTo>
                <a:lnTo>
                  <a:pt x="84" y="293"/>
                </a:lnTo>
                <a:lnTo>
                  <a:pt x="86" y="292"/>
                </a:lnTo>
                <a:lnTo>
                  <a:pt x="89" y="290"/>
                </a:lnTo>
                <a:lnTo>
                  <a:pt x="91" y="288"/>
                </a:lnTo>
                <a:lnTo>
                  <a:pt x="94" y="287"/>
                </a:lnTo>
                <a:lnTo>
                  <a:pt x="96" y="285"/>
                </a:lnTo>
                <a:lnTo>
                  <a:pt x="98" y="284"/>
                </a:lnTo>
                <a:lnTo>
                  <a:pt x="101" y="282"/>
                </a:lnTo>
                <a:lnTo>
                  <a:pt x="103" y="281"/>
                </a:lnTo>
                <a:lnTo>
                  <a:pt x="105" y="279"/>
                </a:lnTo>
                <a:lnTo>
                  <a:pt x="108" y="277"/>
                </a:lnTo>
                <a:lnTo>
                  <a:pt x="110" y="276"/>
                </a:lnTo>
                <a:lnTo>
                  <a:pt x="112" y="274"/>
                </a:lnTo>
                <a:lnTo>
                  <a:pt x="114" y="272"/>
                </a:lnTo>
                <a:lnTo>
                  <a:pt x="116" y="270"/>
                </a:lnTo>
                <a:lnTo>
                  <a:pt x="118" y="268"/>
                </a:lnTo>
                <a:lnTo>
                  <a:pt x="120" y="266"/>
                </a:lnTo>
                <a:lnTo>
                  <a:pt x="122" y="264"/>
                </a:lnTo>
                <a:lnTo>
                  <a:pt x="124" y="262"/>
                </a:lnTo>
                <a:lnTo>
                  <a:pt x="126" y="260"/>
                </a:lnTo>
                <a:lnTo>
                  <a:pt x="128" y="258"/>
                </a:lnTo>
                <a:lnTo>
                  <a:pt x="130" y="256"/>
                </a:lnTo>
                <a:lnTo>
                  <a:pt x="132" y="254"/>
                </a:lnTo>
                <a:lnTo>
                  <a:pt x="134" y="252"/>
                </a:lnTo>
                <a:lnTo>
                  <a:pt x="135" y="249"/>
                </a:lnTo>
                <a:lnTo>
                  <a:pt x="137" y="247"/>
                </a:lnTo>
                <a:lnTo>
                  <a:pt x="139" y="245"/>
                </a:lnTo>
                <a:lnTo>
                  <a:pt x="140" y="242"/>
                </a:lnTo>
                <a:lnTo>
                  <a:pt x="142" y="240"/>
                </a:lnTo>
                <a:lnTo>
                  <a:pt x="143" y="238"/>
                </a:lnTo>
                <a:lnTo>
                  <a:pt x="145" y="236"/>
                </a:lnTo>
                <a:lnTo>
                  <a:pt x="146" y="233"/>
                </a:lnTo>
                <a:lnTo>
                  <a:pt x="148" y="231"/>
                </a:lnTo>
                <a:lnTo>
                  <a:pt x="149" y="228"/>
                </a:lnTo>
                <a:lnTo>
                  <a:pt x="150" y="226"/>
                </a:lnTo>
                <a:lnTo>
                  <a:pt x="152" y="223"/>
                </a:lnTo>
                <a:lnTo>
                  <a:pt x="153" y="221"/>
                </a:lnTo>
                <a:lnTo>
                  <a:pt x="154" y="218"/>
                </a:lnTo>
                <a:lnTo>
                  <a:pt x="155" y="216"/>
                </a:lnTo>
                <a:lnTo>
                  <a:pt x="156" y="213"/>
                </a:lnTo>
                <a:lnTo>
                  <a:pt x="157" y="211"/>
                </a:lnTo>
                <a:lnTo>
                  <a:pt x="158" y="208"/>
                </a:lnTo>
                <a:lnTo>
                  <a:pt x="159" y="205"/>
                </a:lnTo>
                <a:lnTo>
                  <a:pt x="160" y="203"/>
                </a:lnTo>
                <a:lnTo>
                  <a:pt x="161" y="200"/>
                </a:lnTo>
                <a:lnTo>
                  <a:pt x="162" y="197"/>
                </a:lnTo>
                <a:lnTo>
                  <a:pt x="162" y="195"/>
                </a:lnTo>
                <a:lnTo>
                  <a:pt x="163" y="192"/>
                </a:lnTo>
                <a:lnTo>
                  <a:pt x="164" y="190"/>
                </a:lnTo>
                <a:lnTo>
                  <a:pt x="164" y="187"/>
                </a:lnTo>
                <a:lnTo>
                  <a:pt x="165" y="184"/>
                </a:lnTo>
                <a:lnTo>
                  <a:pt x="165" y="182"/>
                </a:lnTo>
                <a:lnTo>
                  <a:pt x="166" y="179"/>
                </a:lnTo>
                <a:lnTo>
                  <a:pt x="166" y="176"/>
                </a:lnTo>
                <a:lnTo>
                  <a:pt x="167" y="174"/>
                </a:lnTo>
                <a:lnTo>
                  <a:pt x="167" y="171"/>
                </a:lnTo>
                <a:lnTo>
                  <a:pt x="167" y="168"/>
                </a:lnTo>
                <a:lnTo>
                  <a:pt x="167" y="165"/>
                </a:lnTo>
                <a:lnTo>
                  <a:pt x="167" y="162"/>
                </a:lnTo>
                <a:lnTo>
                  <a:pt x="167" y="160"/>
                </a:lnTo>
                <a:lnTo>
                  <a:pt x="167" y="157"/>
                </a:lnTo>
                <a:lnTo>
                  <a:pt x="167" y="154"/>
                </a:lnTo>
                <a:lnTo>
                  <a:pt x="167" y="152"/>
                </a:lnTo>
                <a:lnTo>
                  <a:pt x="167" y="149"/>
                </a:lnTo>
                <a:lnTo>
                  <a:pt x="167" y="146"/>
                </a:lnTo>
                <a:lnTo>
                  <a:pt x="167" y="143"/>
                </a:lnTo>
                <a:lnTo>
                  <a:pt x="167" y="141"/>
                </a:lnTo>
                <a:lnTo>
                  <a:pt x="166" y="138"/>
                </a:lnTo>
                <a:lnTo>
                  <a:pt x="166" y="135"/>
                </a:lnTo>
                <a:lnTo>
                  <a:pt x="165" y="133"/>
                </a:lnTo>
                <a:lnTo>
                  <a:pt x="165" y="130"/>
                </a:lnTo>
                <a:lnTo>
                  <a:pt x="164" y="127"/>
                </a:lnTo>
                <a:lnTo>
                  <a:pt x="164" y="124"/>
                </a:lnTo>
                <a:lnTo>
                  <a:pt x="163" y="122"/>
                </a:lnTo>
                <a:lnTo>
                  <a:pt x="162" y="119"/>
                </a:lnTo>
                <a:lnTo>
                  <a:pt x="162" y="116"/>
                </a:lnTo>
                <a:lnTo>
                  <a:pt x="161" y="114"/>
                </a:lnTo>
                <a:lnTo>
                  <a:pt x="160" y="111"/>
                </a:lnTo>
                <a:lnTo>
                  <a:pt x="159" y="109"/>
                </a:lnTo>
                <a:lnTo>
                  <a:pt x="158" y="106"/>
                </a:lnTo>
                <a:lnTo>
                  <a:pt x="157" y="103"/>
                </a:lnTo>
                <a:lnTo>
                  <a:pt x="156" y="101"/>
                </a:lnTo>
                <a:lnTo>
                  <a:pt x="155" y="98"/>
                </a:lnTo>
                <a:lnTo>
                  <a:pt x="154" y="96"/>
                </a:lnTo>
                <a:lnTo>
                  <a:pt x="153" y="93"/>
                </a:lnTo>
                <a:lnTo>
                  <a:pt x="152" y="91"/>
                </a:lnTo>
                <a:lnTo>
                  <a:pt x="150" y="88"/>
                </a:lnTo>
                <a:lnTo>
                  <a:pt x="149" y="86"/>
                </a:lnTo>
                <a:lnTo>
                  <a:pt x="148" y="83"/>
                </a:lnTo>
                <a:lnTo>
                  <a:pt x="146" y="81"/>
                </a:lnTo>
                <a:lnTo>
                  <a:pt x="145" y="79"/>
                </a:lnTo>
                <a:lnTo>
                  <a:pt x="143" y="76"/>
                </a:lnTo>
                <a:lnTo>
                  <a:pt x="142" y="74"/>
                </a:lnTo>
                <a:lnTo>
                  <a:pt x="140" y="71"/>
                </a:lnTo>
                <a:lnTo>
                  <a:pt x="139" y="69"/>
                </a:lnTo>
                <a:lnTo>
                  <a:pt x="137" y="67"/>
                </a:lnTo>
                <a:lnTo>
                  <a:pt x="135" y="65"/>
                </a:lnTo>
                <a:lnTo>
                  <a:pt x="134" y="63"/>
                </a:lnTo>
                <a:lnTo>
                  <a:pt x="132" y="60"/>
                </a:lnTo>
                <a:lnTo>
                  <a:pt x="130" y="58"/>
                </a:lnTo>
                <a:lnTo>
                  <a:pt x="128" y="56"/>
                </a:lnTo>
                <a:lnTo>
                  <a:pt x="126" y="54"/>
                </a:lnTo>
                <a:lnTo>
                  <a:pt x="124" y="52"/>
                </a:lnTo>
                <a:lnTo>
                  <a:pt x="122" y="50"/>
                </a:lnTo>
                <a:lnTo>
                  <a:pt x="120" y="48"/>
                </a:lnTo>
                <a:lnTo>
                  <a:pt x="118" y="46"/>
                </a:lnTo>
                <a:lnTo>
                  <a:pt x="116" y="44"/>
                </a:lnTo>
                <a:lnTo>
                  <a:pt x="114" y="42"/>
                </a:lnTo>
                <a:lnTo>
                  <a:pt x="112" y="40"/>
                </a:lnTo>
                <a:lnTo>
                  <a:pt x="110" y="39"/>
                </a:lnTo>
                <a:lnTo>
                  <a:pt x="108" y="37"/>
                </a:lnTo>
                <a:lnTo>
                  <a:pt x="105" y="35"/>
                </a:lnTo>
                <a:lnTo>
                  <a:pt x="103" y="33"/>
                </a:lnTo>
                <a:lnTo>
                  <a:pt x="101" y="32"/>
                </a:lnTo>
                <a:lnTo>
                  <a:pt x="98" y="30"/>
                </a:lnTo>
                <a:lnTo>
                  <a:pt x="96" y="28"/>
                </a:lnTo>
                <a:lnTo>
                  <a:pt x="94" y="27"/>
                </a:lnTo>
                <a:lnTo>
                  <a:pt x="91" y="25"/>
                </a:lnTo>
                <a:lnTo>
                  <a:pt x="89" y="24"/>
                </a:lnTo>
                <a:lnTo>
                  <a:pt x="86" y="23"/>
                </a:lnTo>
                <a:lnTo>
                  <a:pt x="84" y="21"/>
                </a:lnTo>
                <a:lnTo>
                  <a:pt x="81" y="20"/>
                </a:lnTo>
                <a:lnTo>
                  <a:pt x="79" y="19"/>
                </a:lnTo>
                <a:lnTo>
                  <a:pt x="76" y="17"/>
                </a:lnTo>
                <a:lnTo>
                  <a:pt x="74" y="16"/>
                </a:lnTo>
                <a:lnTo>
                  <a:pt x="71" y="15"/>
                </a:lnTo>
                <a:lnTo>
                  <a:pt x="68" y="14"/>
                </a:lnTo>
                <a:lnTo>
                  <a:pt x="65" y="13"/>
                </a:lnTo>
                <a:lnTo>
                  <a:pt x="63" y="11"/>
                </a:lnTo>
                <a:lnTo>
                  <a:pt x="60" y="11"/>
                </a:lnTo>
                <a:lnTo>
                  <a:pt x="58" y="10"/>
                </a:lnTo>
                <a:lnTo>
                  <a:pt x="55" y="9"/>
                </a:lnTo>
                <a:lnTo>
                  <a:pt x="52" y="8"/>
                </a:lnTo>
                <a:lnTo>
                  <a:pt x="49" y="7"/>
                </a:lnTo>
                <a:lnTo>
                  <a:pt x="46" y="6"/>
                </a:lnTo>
                <a:lnTo>
                  <a:pt x="44" y="5"/>
                </a:lnTo>
                <a:lnTo>
                  <a:pt x="41" y="5"/>
                </a:lnTo>
                <a:lnTo>
                  <a:pt x="38" y="4"/>
                </a:lnTo>
                <a:lnTo>
                  <a:pt x="35" y="3"/>
                </a:lnTo>
                <a:lnTo>
                  <a:pt x="32" y="3"/>
                </a:lnTo>
                <a:lnTo>
                  <a:pt x="29" y="3"/>
                </a:lnTo>
                <a:lnTo>
                  <a:pt x="27" y="2"/>
                </a:lnTo>
                <a:lnTo>
                  <a:pt x="24" y="2"/>
                </a:lnTo>
                <a:lnTo>
                  <a:pt x="21" y="1"/>
                </a:lnTo>
                <a:lnTo>
                  <a:pt x="18" y="1"/>
                </a:lnTo>
                <a:lnTo>
                  <a:pt x="15" y="1"/>
                </a:lnTo>
                <a:lnTo>
                  <a:pt x="12" y="0"/>
                </a:lnTo>
                <a:lnTo>
                  <a:pt x="9" y="0"/>
                </a:lnTo>
                <a:lnTo>
                  <a:pt x="6" y="0"/>
                </a:lnTo>
                <a:lnTo>
                  <a:pt x="3" y="0"/>
                </a:lnTo>
                <a:lnTo>
                  <a:pt x="0" y="0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615" name="Oval 87"/>
          <p:cNvSpPr>
            <a:spLocks noChangeArrowheads="1"/>
          </p:cNvSpPr>
          <p:nvPr/>
        </p:nvSpPr>
        <p:spPr bwMode="auto">
          <a:xfrm>
            <a:off x="6243638" y="2454275"/>
            <a:ext cx="109537" cy="104775"/>
          </a:xfrm>
          <a:prstGeom prst="ellips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616" name="Oval 88"/>
          <p:cNvSpPr>
            <a:spLocks noChangeArrowheads="1"/>
          </p:cNvSpPr>
          <p:nvPr/>
        </p:nvSpPr>
        <p:spPr bwMode="auto">
          <a:xfrm>
            <a:off x="5381625" y="2767013"/>
            <a:ext cx="111125" cy="103187"/>
          </a:xfrm>
          <a:prstGeom prst="ellips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617" name="Line 89"/>
          <p:cNvSpPr>
            <a:spLocks noChangeShapeType="1"/>
          </p:cNvSpPr>
          <p:nvPr/>
        </p:nvSpPr>
        <p:spPr bwMode="auto">
          <a:xfrm flipV="1">
            <a:off x="8296275" y="3702050"/>
            <a:ext cx="1588" cy="6223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18" name="Line 90"/>
          <p:cNvSpPr>
            <a:spLocks noChangeShapeType="1"/>
          </p:cNvSpPr>
          <p:nvPr/>
        </p:nvSpPr>
        <p:spPr bwMode="auto">
          <a:xfrm>
            <a:off x="6310313" y="3203575"/>
            <a:ext cx="234950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19" name="Line 91"/>
          <p:cNvSpPr>
            <a:spLocks noChangeShapeType="1"/>
          </p:cNvSpPr>
          <p:nvPr/>
        </p:nvSpPr>
        <p:spPr bwMode="auto">
          <a:xfrm flipV="1">
            <a:off x="6045200" y="2455863"/>
            <a:ext cx="1588" cy="498475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20" name="Line 92"/>
          <p:cNvSpPr>
            <a:spLocks noChangeShapeType="1"/>
          </p:cNvSpPr>
          <p:nvPr/>
        </p:nvSpPr>
        <p:spPr bwMode="auto">
          <a:xfrm flipV="1">
            <a:off x="6310313" y="2581275"/>
            <a:ext cx="1587" cy="6223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21" name="Line 93"/>
          <p:cNvSpPr>
            <a:spLocks noChangeShapeType="1"/>
          </p:cNvSpPr>
          <p:nvPr/>
        </p:nvSpPr>
        <p:spPr bwMode="auto">
          <a:xfrm>
            <a:off x="6972300" y="3079750"/>
            <a:ext cx="131763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22" name="Rectangle 94"/>
          <p:cNvSpPr>
            <a:spLocks noChangeArrowheads="1"/>
          </p:cNvSpPr>
          <p:nvPr/>
        </p:nvSpPr>
        <p:spPr bwMode="auto">
          <a:xfrm>
            <a:off x="7104063" y="2830513"/>
            <a:ext cx="530225" cy="496887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623" name="Rectangle 95"/>
          <p:cNvSpPr>
            <a:spLocks noChangeArrowheads="1"/>
          </p:cNvSpPr>
          <p:nvPr/>
        </p:nvSpPr>
        <p:spPr bwMode="auto">
          <a:xfrm>
            <a:off x="7104063" y="3576638"/>
            <a:ext cx="530225" cy="498475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624" name="Line 96"/>
          <p:cNvSpPr>
            <a:spLocks noChangeShapeType="1"/>
          </p:cNvSpPr>
          <p:nvPr/>
        </p:nvSpPr>
        <p:spPr bwMode="auto">
          <a:xfrm flipH="1">
            <a:off x="7634288" y="3825875"/>
            <a:ext cx="133350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25" name="Freeform 97"/>
          <p:cNvSpPr>
            <a:spLocks/>
          </p:cNvSpPr>
          <p:nvPr/>
        </p:nvSpPr>
        <p:spPr bwMode="auto">
          <a:xfrm>
            <a:off x="7634288" y="3079750"/>
            <a:ext cx="661987" cy="622300"/>
          </a:xfrm>
          <a:custGeom>
            <a:avLst/>
            <a:gdLst>
              <a:gd name="T0" fmla="*/ 0 w 417"/>
              <a:gd name="T1" fmla="*/ 0 h 392"/>
              <a:gd name="T2" fmla="*/ 1050903658 w 417"/>
              <a:gd name="T3" fmla="*/ 0 h 392"/>
              <a:gd name="T4" fmla="*/ 1050903658 w 417"/>
              <a:gd name="T5" fmla="*/ 987901339 h 392"/>
              <a:gd name="T6" fmla="*/ 841731702 w 417"/>
              <a:gd name="T7" fmla="*/ 987901339 h 392"/>
              <a:gd name="T8" fmla="*/ 0 60000 65536"/>
              <a:gd name="T9" fmla="*/ 0 60000 65536"/>
              <a:gd name="T10" fmla="*/ 0 60000 65536"/>
              <a:gd name="T11" fmla="*/ 0 60000 65536"/>
              <a:gd name="T12" fmla="*/ 0 w 417"/>
              <a:gd name="T13" fmla="*/ 0 h 392"/>
              <a:gd name="T14" fmla="*/ 417 w 417"/>
              <a:gd name="T15" fmla="*/ 392 h 39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17" h="392">
                <a:moveTo>
                  <a:pt x="0" y="0"/>
                </a:moveTo>
                <a:lnTo>
                  <a:pt x="417" y="0"/>
                </a:lnTo>
                <a:lnTo>
                  <a:pt x="417" y="392"/>
                </a:lnTo>
                <a:lnTo>
                  <a:pt x="334" y="392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626" name="Freeform 98"/>
          <p:cNvSpPr>
            <a:spLocks/>
          </p:cNvSpPr>
          <p:nvPr/>
        </p:nvSpPr>
        <p:spPr bwMode="auto">
          <a:xfrm>
            <a:off x="6310313" y="3203575"/>
            <a:ext cx="793750" cy="622300"/>
          </a:xfrm>
          <a:custGeom>
            <a:avLst/>
            <a:gdLst>
              <a:gd name="T0" fmla="*/ 1260078214 w 500"/>
              <a:gd name="T1" fmla="*/ 987901339 h 392"/>
              <a:gd name="T2" fmla="*/ 0 w 500"/>
              <a:gd name="T3" fmla="*/ 987901339 h 392"/>
              <a:gd name="T4" fmla="*/ 0 w 500"/>
              <a:gd name="T5" fmla="*/ 0 h 392"/>
              <a:gd name="T6" fmla="*/ 0 60000 65536"/>
              <a:gd name="T7" fmla="*/ 0 60000 65536"/>
              <a:gd name="T8" fmla="*/ 0 60000 65536"/>
              <a:gd name="T9" fmla="*/ 0 w 500"/>
              <a:gd name="T10" fmla="*/ 0 h 392"/>
              <a:gd name="T11" fmla="*/ 500 w 500"/>
              <a:gd name="T12" fmla="*/ 392 h 39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00" h="392">
                <a:moveTo>
                  <a:pt x="500" y="392"/>
                </a:moveTo>
                <a:lnTo>
                  <a:pt x="0" y="392"/>
                </a:lnTo>
                <a:lnTo>
                  <a:pt x="0" y="0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627" name="Line 99"/>
          <p:cNvSpPr>
            <a:spLocks noChangeShapeType="1"/>
          </p:cNvSpPr>
          <p:nvPr/>
        </p:nvSpPr>
        <p:spPr bwMode="auto">
          <a:xfrm flipV="1">
            <a:off x="6176963" y="1833563"/>
            <a:ext cx="1587" cy="249237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28" name="Line 100"/>
          <p:cNvSpPr>
            <a:spLocks noChangeShapeType="1"/>
          </p:cNvSpPr>
          <p:nvPr/>
        </p:nvSpPr>
        <p:spPr bwMode="auto">
          <a:xfrm flipH="1">
            <a:off x="5118100" y="3825875"/>
            <a:ext cx="1192213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29" name="Line 101"/>
          <p:cNvSpPr>
            <a:spLocks noChangeShapeType="1"/>
          </p:cNvSpPr>
          <p:nvPr/>
        </p:nvSpPr>
        <p:spPr bwMode="auto">
          <a:xfrm flipH="1">
            <a:off x="5118100" y="3079750"/>
            <a:ext cx="396875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30" name="Freeform 102"/>
          <p:cNvSpPr>
            <a:spLocks/>
          </p:cNvSpPr>
          <p:nvPr/>
        </p:nvSpPr>
        <p:spPr bwMode="auto">
          <a:xfrm>
            <a:off x="5249863" y="2830513"/>
            <a:ext cx="133350" cy="1493837"/>
          </a:xfrm>
          <a:custGeom>
            <a:avLst/>
            <a:gdLst>
              <a:gd name="T0" fmla="*/ 211693147 w 84"/>
              <a:gd name="T1" fmla="*/ 0 h 941"/>
              <a:gd name="T2" fmla="*/ 0 w 84"/>
              <a:gd name="T3" fmla="*/ 0 h 941"/>
              <a:gd name="T4" fmla="*/ 0 w 84"/>
              <a:gd name="T5" fmla="*/ 2147483647 h 941"/>
              <a:gd name="T6" fmla="*/ 0 60000 65536"/>
              <a:gd name="T7" fmla="*/ 0 60000 65536"/>
              <a:gd name="T8" fmla="*/ 0 60000 65536"/>
              <a:gd name="T9" fmla="*/ 0 w 84"/>
              <a:gd name="T10" fmla="*/ 0 h 941"/>
              <a:gd name="T11" fmla="*/ 84 w 84"/>
              <a:gd name="T12" fmla="*/ 941 h 94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4" h="941">
                <a:moveTo>
                  <a:pt x="84" y="0"/>
                </a:moveTo>
                <a:lnTo>
                  <a:pt x="0" y="0"/>
                </a:lnTo>
                <a:lnTo>
                  <a:pt x="0" y="941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631" name="Line 103"/>
          <p:cNvSpPr>
            <a:spLocks noChangeShapeType="1"/>
          </p:cNvSpPr>
          <p:nvPr/>
        </p:nvSpPr>
        <p:spPr bwMode="auto">
          <a:xfrm>
            <a:off x="8296275" y="3079750"/>
            <a:ext cx="265113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32" name="Freeform 104"/>
          <p:cNvSpPr>
            <a:spLocks/>
          </p:cNvSpPr>
          <p:nvPr/>
        </p:nvSpPr>
        <p:spPr bwMode="auto">
          <a:xfrm>
            <a:off x="8164513" y="3825875"/>
            <a:ext cx="396875" cy="125413"/>
          </a:xfrm>
          <a:custGeom>
            <a:avLst/>
            <a:gdLst>
              <a:gd name="T0" fmla="*/ 0 w 250"/>
              <a:gd name="T1" fmla="*/ 199093904 h 79"/>
              <a:gd name="T2" fmla="*/ 420866983 w 250"/>
              <a:gd name="T3" fmla="*/ 199093904 h 79"/>
              <a:gd name="T4" fmla="*/ 420866983 w 250"/>
              <a:gd name="T5" fmla="*/ 0 h 79"/>
              <a:gd name="T6" fmla="*/ 630039107 w 250"/>
              <a:gd name="T7" fmla="*/ 0 h 79"/>
              <a:gd name="T8" fmla="*/ 0 60000 65536"/>
              <a:gd name="T9" fmla="*/ 0 60000 65536"/>
              <a:gd name="T10" fmla="*/ 0 60000 65536"/>
              <a:gd name="T11" fmla="*/ 0 60000 65536"/>
              <a:gd name="T12" fmla="*/ 0 w 250"/>
              <a:gd name="T13" fmla="*/ 0 h 79"/>
              <a:gd name="T14" fmla="*/ 250 w 250"/>
              <a:gd name="T15" fmla="*/ 79 h 7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50" h="79">
                <a:moveTo>
                  <a:pt x="0" y="79"/>
                </a:moveTo>
                <a:lnTo>
                  <a:pt x="167" y="79"/>
                </a:lnTo>
                <a:lnTo>
                  <a:pt x="167" y="0"/>
                </a:lnTo>
                <a:lnTo>
                  <a:pt x="250" y="0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633" name="Rectangle 105"/>
          <p:cNvSpPr>
            <a:spLocks noChangeArrowheads="1"/>
          </p:cNvSpPr>
          <p:nvPr/>
        </p:nvSpPr>
        <p:spPr bwMode="auto">
          <a:xfrm>
            <a:off x="5514975" y="2705100"/>
            <a:ext cx="131763" cy="498475"/>
          </a:xfrm>
          <a:prstGeom prst="rect">
            <a:avLst/>
          </a:prstGeom>
          <a:solidFill>
            <a:srgbClr val="808080"/>
          </a:solidFill>
          <a:ln w="2857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634" name="Freeform 106"/>
          <p:cNvSpPr>
            <a:spLocks/>
          </p:cNvSpPr>
          <p:nvPr/>
        </p:nvSpPr>
        <p:spPr bwMode="auto">
          <a:xfrm>
            <a:off x="5514975" y="2705100"/>
            <a:ext cx="131763" cy="498475"/>
          </a:xfrm>
          <a:custGeom>
            <a:avLst/>
            <a:gdLst>
              <a:gd name="T0" fmla="*/ 209174579 w 83"/>
              <a:gd name="T1" fmla="*/ 0 h 314"/>
              <a:gd name="T2" fmla="*/ 0 w 83"/>
              <a:gd name="T3" fmla="*/ 0 h 314"/>
              <a:gd name="T4" fmla="*/ 0 w 83"/>
              <a:gd name="T5" fmla="*/ 791328953 h 314"/>
              <a:gd name="T6" fmla="*/ 209174579 w 83"/>
              <a:gd name="T7" fmla="*/ 791328953 h 314"/>
              <a:gd name="T8" fmla="*/ 0 60000 65536"/>
              <a:gd name="T9" fmla="*/ 0 60000 65536"/>
              <a:gd name="T10" fmla="*/ 0 60000 65536"/>
              <a:gd name="T11" fmla="*/ 0 60000 65536"/>
              <a:gd name="T12" fmla="*/ 0 w 83"/>
              <a:gd name="T13" fmla="*/ 0 h 314"/>
              <a:gd name="T14" fmla="*/ 83 w 83"/>
              <a:gd name="T15" fmla="*/ 314 h 31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3" h="314">
                <a:moveTo>
                  <a:pt x="83" y="0"/>
                </a:moveTo>
                <a:lnTo>
                  <a:pt x="0" y="0"/>
                </a:lnTo>
                <a:lnTo>
                  <a:pt x="0" y="314"/>
                </a:lnTo>
                <a:lnTo>
                  <a:pt x="83" y="314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635" name="Freeform 107"/>
          <p:cNvSpPr>
            <a:spLocks/>
          </p:cNvSpPr>
          <p:nvPr/>
        </p:nvSpPr>
        <p:spPr bwMode="auto">
          <a:xfrm>
            <a:off x="6840538" y="4822825"/>
            <a:ext cx="528637" cy="249238"/>
          </a:xfrm>
          <a:custGeom>
            <a:avLst/>
            <a:gdLst>
              <a:gd name="T0" fmla="*/ 0 w 333"/>
              <a:gd name="T1" fmla="*/ 0 h 157"/>
              <a:gd name="T2" fmla="*/ 12599974 w 333"/>
              <a:gd name="T3" fmla="*/ 15120968 h 157"/>
              <a:gd name="T4" fmla="*/ 27720901 w 333"/>
              <a:gd name="T5" fmla="*/ 27722570 h 157"/>
              <a:gd name="T6" fmla="*/ 40322459 w 333"/>
              <a:gd name="T7" fmla="*/ 42843532 h 157"/>
              <a:gd name="T8" fmla="*/ 55443390 w 333"/>
              <a:gd name="T9" fmla="*/ 57964506 h 157"/>
              <a:gd name="T10" fmla="*/ 70564307 w 333"/>
              <a:gd name="T11" fmla="*/ 70564514 h 157"/>
              <a:gd name="T12" fmla="*/ 85685225 w 333"/>
              <a:gd name="T13" fmla="*/ 85685476 h 157"/>
              <a:gd name="T14" fmla="*/ 100806143 w 333"/>
              <a:gd name="T15" fmla="*/ 98287071 h 157"/>
              <a:gd name="T16" fmla="*/ 115927085 w 333"/>
              <a:gd name="T17" fmla="*/ 110887104 h 157"/>
              <a:gd name="T18" fmla="*/ 133567362 w 333"/>
              <a:gd name="T19" fmla="*/ 126008066 h 157"/>
              <a:gd name="T20" fmla="*/ 148688279 w 333"/>
              <a:gd name="T21" fmla="*/ 138609661 h 157"/>
              <a:gd name="T22" fmla="*/ 163809197 w 333"/>
              <a:gd name="T23" fmla="*/ 148690303 h 157"/>
              <a:gd name="T24" fmla="*/ 181451061 w 333"/>
              <a:gd name="T25" fmla="*/ 161290310 h 157"/>
              <a:gd name="T26" fmla="*/ 199091338 w 333"/>
              <a:gd name="T27" fmla="*/ 173891906 h 157"/>
              <a:gd name="T28" fmla="*/ 214212306 w 333"/>
              <a:gd name="T29" fmla="*/ 186491914 h 157"/>
              <a:gd name="T30" fmla="*/ 231854170 w 333"/>
              <a:gd name="T31" fmla="*/ 196572555 h 157"/>
              <a:gd name="T32" fmla="*/ 249494447 w 333"/>
              <a:gd name="T33" fmla="*/ 209174200 h 157"/>
              <a:gd name="T34" fmla="*/ 267136311 w 333"/>
              <a:gd name="T35" fmla="*/ 219254841 h 157"/>
              <a:gd name="T36" fmla="*/ 284776588 w 333"/>
              <a:gd name="T37" fmla="*/ 229335483 h 157"/>
              <a:gd name="T38" fmla="*/ 302418452 w 333"/>
              <a:gd name="T39" fmla="*/ 239416124 h 157"/>
              <a:gd name="T40" fmla="*/ 320058729 w 333"/>
              <a:gd name="T41" fmla="*/ 249496765 h 157"/>
              <a:gd name="T42" fmla="*/ 340219953 w 333"/>
              <a:gd name="T43" fmla="*/ 259577407 h 157"/>
              <a:gd name="T44" fmla="*/ 357861817 w 333"/>
              <a:gd name="T45" fmla="*/ 267137094 h 157"/>
              <a:gd name="T46" fmla="*/ 378023041 w 333"/>
              <a:gd name="T47" fmla="*/ 277217735 h 157"/>
              <a:gd name="T48" fmla="*/ 395663317 w 333"/>
              <a:gd name="T49" fmla="*/ 287298376 h 157"/>
              <a:gd name="T50" fmla="*/ 413305182 w 333"/>
              <a:gd name="T51" fmla="*/ 294859651 h 157"/>
              <a:gd name="T52" fmla="*/ 433466505 w 333"/>
              <a:gd name="T53" fmla="*/ 302419338 h 157"/>
              <a:gd name="T54" fmla="*/ 453627728 w 333"/>
              <a:gd name="T55" fmla="*/ 309980613 h 157"/>
              <a:gd name="T56" fmla="*/ 473788952 w 333"/>
              <a:gd name="T57" fmla="*/ 317540300 h 157"/>
              <a:gd name="T58" fmla="*/ 491429228 w 333"/>
              <a:gd name="T59" fmla="*/ 325101575 h 157"/>
              <a:gd name="T60" fmla="*/ 511590452 w 333"/>
              <a:gd name="T61" fmla="*/ 330141896 h 157"/>
              <a:gd name="T62" fmla="*/ 531751676 w 333"/>
              <a:gd name="T63" fmla="*/ 337701583 h 157"/>
              <a:gd name="T64" fmla="*/ 551912899 w 333"/>
              <a:gd name="T65" fmla="*/ 345262858 h 157"/>
              <a:gd name="T66" fmla="*/ 572074123 w 333"/>
              <a:gd name="T67" fmla="*/ 350303178 h 157"/>
              <a:gd name="T68" fmla="*/ 592235346 w 333"/>
              <a:gd name="T69" fmla="*/ 355343499 h 157"/>
              <a:gd name="T70" fmla="*/ 612396570 w 333"/>
              <a:gd name="T71" fmla="*/ 360383820 h 157"/>
              <a:gd name="T72" fmla="*/ 632557793 w 333"/>
              <a:gd name="T73" fmla="*/ 365424140 h 157"/>
              <a:gd name="T74" fmla="*/ 652719017 w 333"/>
              <a:gd name="T75" fmla="*/ 370464461 h 157"/>
              <a:gd name="T76" fmla="*/ 672880240 w 333"/>
              <a:gd name="T77" fmla="*/ 372983827 h 157"/>
              <a:gd name="T78" fmla="*/ 695562411 w 333"/>
              <a:gd name="T79" fmla="*/ 378024148 h 157"/>
              <a:gd name="T80" fmla="*/ 715723634 w 333"/>
              <a:gd name="T81" fmla="*/ 380545102 h 157"/>
              <a:gd name="T82" fmla="*/ 735884858 w 333"/>
              <a:gd name="T83" fmla="*/ 385585423 h 157"/>
              <a:gd name="T84" fmla="*/ 756046081 w 333"/>
              <a:gd name="T85" fmla="*/ 388104789 h 157"/>
              <a:gd name="T86" fmla="*/ 776207305 w 333"/>
              <a:gd name="T87" fmla="*/ 390625743 h 157"/>
              <a:gd name="T88" fmla="*/ 798887887 w 333"/>
              <a:gd name="T89" fmla="*/ 390625743 h 157"/>
              <a:gd name="T90" fmla="*/ 819049111 w 333"/>
              <a:gd name="T91" fmla="*/ 393145110 h 157"/>
              <a:gd name="T92" fmla="*/ 839210533 w 333"/>
              <a:gd name="T93" fmla="*/ 395666064 h 157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333"/>
              <a:gd name="T142" fmla="*/ 0 h 157"/>
              <a:gd name="T143" fmla="*/ 333 w 333"/>
              <a:gd name="T144" fmla="*/ 157 h 157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333" h="157">
                <a:moveTo>
                  <a:pt x="0" y="0"/>
                </a:moveTo>
                <a:lnTo>
                  <a:pt x="5" y="6"/>
                </a:lnTo>
                <a:lnTo>
                  <a:pt x="11" y="11"/>
                </a:lnTo>
                <a:lnTo>
                  <a:pt x="16" y="17"/>
                </a:lnTo>
                <a:lnTo>
                  <a:pt x="22" y="23"/>
                </a:lnTo>
                <a:lnTo>
                  <a:pt x="28" y="28"/>
                </a:lnTo>
                <a:lnTo>
                  <a:pt x="34" y="34"/>
                </a:lnTo>
                <a:lnTo>
                  <a:pt x="40" y="39"/>
                </a:lnTo>
                <a:lnTo>
                  <a:pt x="46" y="44"/>
                </a:lnTo>
                <a:lnTo>
                  <a:pt x="53" y="50"/>
                </a:lnTo>
                <a:lnTo>
                  <a:pt x="59" y="55"/>
                </a:lnTo>
                <a:lnTo>
                  <a:pt x="65" y="59"/>
                </a:lnTo>
                <a:lnTo>
                  <a:pt x="72" y="64"/>
                </a:lnTo>
                <a:lnTo>
                  <a:pt x="79" y="69"/>
                </a:lnTo>
                <a:lnTo>
                  <a:pt x="85" y="74"/>
                </a:lnTo>
                <a:lnTo>
                  <a:pt x="92" y="78"/>
                </a:lnTo>
                <a:lnTo>
                  <a:pt x="99" y="83"/>
                </a:lnTo>
                <a:lnTo>
                  <a:pt x="106" y="87"/>
                </a:lnTo>
                <a:lnTo>
                  <a:pt x="113" y="91"/>
                </a:lnTo>
                <a:lnTo>
                  <a:pt x="120" y="95"/>
                </a:lnTo>
                <a:lnTo>
                  <a:pt x="127" y="99"/>
                </a:lnTo>
                <a:lnTo>
                  <a:pt x="135" y="103"/>
                </a:lnTo>
                <a:lnTo>
                  <a:pt x="142" y="106"/>
                </a:lnTo>
                <a:lnTo>
                  <a:pt x="150" y="110"/>
                </a:lnTo>
                <a:lnTo>
                  <a:pt x="157" y="114"/>
                </a:lnTo>
                <a:lnTo>
                  <a:pt x="164" y="117"/>
                </a:lnTo>
                <a:lnTo>
                  <a:pt x="172" y="120"/>
                </a:lnTo>
                <a:lnTo>
                  <a:pt x="180" y="123"/>
                </a:lnTo>
                <a:lnTo>
                  <a:pt x="188" y="126"/>
                </a:lnTo>
                <a:lnTo>
                  <a:pt x="195" y="129"/>
                </a:lnTo>
                <a:lnTo>
                  <a:pt x="203" y="131"/>
                </a:lnTo>
                <a:lnTo>
                  <a:pt x="211" y="134"/>
                </a:lnTo>
                <a:lnTo>
                  <a:pt x="219" y="137"/>
                </a:lnTo>
                <a:lnTo>
                  <a:pt x="227" y="139"/>
                </a:lnTo>
                <a:lnTo>
                  <a:pt x="235" y="141"/>
                </a:lnTo>
                <a:lnTo>
                  <a:pt x="243" y="143"/>
                </a:lnTo>
                <a:lnTo>
                  <a:pt x="251" y="145"/>
                </a:lnTo>
                <a:lnTo>
                  <a:pt x="259" y="147"/>
                </a:lnTo>
                <a:lnTo>
                  <a:pt x="267" y="148"/>
                </a:lnTo>
                <a:lnTo>
                  <a:pt x="276" y="150"/>
                </a:lnTo>
                <a:lnTo>
                  <a:pt x="284" y="151"/>
                </a:lnTo>
                <a:lnTo>
                  <a:pt x="292" y="153"/>
                </a:lnTo>
                <a:lnTo>
                  <a:pt x="300" y="154"/>
                </a:lnTo>
                <a:lnTo>
                  <a:pt x="308" y="155"/>
                </a:lnTo>
                <a:lnTo>
                  <a:pt x="317" y="155"/>
                </a:lnTo>
                <a:lnTo>
                  <a:pt x="325" y="156"/>
                </a:lnTo>
                <a:lnTo>
                  <a:pt x="333" y="157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636" name="Freeform 108"/>
          <p:cNvSpPr>
            <a:spLocks/>
          </p:cNvSpPr>
          <p:nvPr/>
        </p:nvSpPr>
        <p:spPr bwMode="auto">
          <a:xfrm>
            <a:off x="6840538" y="4573588"/>
            <a:ext cx="528637" cy="249237"/>
          </a:xfrm>
          <a:custGeom>
            <a:avLst/>
            <a:gdLst>
              <a:gd name="T0" fmla="*/ 839210533 w 333"/>
              <a:gd name="T1" fmla="*/ 0 h 157"/>
              <a:gd name="T2" fmla="*/ 819049111 w 333"/>
              <a:gd name="T3" fmla="*/ 2519357 h 157"/>
              <a:gd name="T4" fmla="*/ 798887887 w 333"/>
              <a:gd name="T5" fmla="*/ 2519357 h 157"/>
              <a:gd name="T6" fmla="*/ 776207305 w 333"/>
              <a:gd name="T7" fmla="*/ 5040302 h 157"/>
              <a:gd name="T8" fmla="*/ 756046081 w 333"/>
              <a:gd name="T9" fmla="*/ 7559660 h 157"/>
              <a:gd name="T10" fmla="*/ 735884858 w 333"/>
              <a:gd name="T11" fmla="*/ 10080604 h 157"/>
              <a:gd name="T12" fmla="*/ 715723634 w 333"/>
              <a:gd name="T13" fmla="*/ 15120907 h 157"/>
              <a:gd name="T14" fmla="*/ 695562411 w 333"/>
              <a:gd name="T15" fmla="*/ 17640264 h 157"/>
              <a:gd name="T16" fmla="*/ 672880240 w 333"/>
              <a:gd name="T17" fmla="*/ 20161208 h 157"/>
              <a:gd name="T18" fmla="*/ 652719017 w 333"/>
              <a:gd name="T19" fmla="*/ 25201508 h 157"/>
              <a:gd name="T20" fmla="*/ 632557793 w 333"/>
              <a:gd name="T21" fmla="*/ 30241815 h 157"/>
              <a:gd name="T22" fmla="*/ 612396570 w 333"/>
              <a:gd name="T23" fmla="*/ 35282115 h 157"/>
              <a:gd name="T24" fmla="*/ 592235346 w 333"/>
              <a:gd name="T25" fmla="*/ 40322416 h 157"/>
              <a:gd name="T26" fmla="*/ 572074123 w 333"/>
              <a:gd name="T27" fmla="*/ 45362716 h 157"/>
              <a:gd name="T28" fmla="*/ 551912899 w 333"/>
              <a:gd name="T29" fmla="*/ 50403017 h 157"/>
              <a:gd name="T30" fmla="*/ 531751676 w 333"/>
              <a:gd name="T31" fmla="*/ 57962686 h 157"/>
              <a:gd name="T32" fmla="*/ 511590452 w 333"/>
              <a:gd name="T33" fmla="*/ 63002986 h 157"/>
              <a:gd name="T34" fmla="*/ 491429228 w 333"/>
              <a:gd name="T35" fmla="*/ 70564231 h 157"/>
              <a:gd name="T36" fmla="*/ 473788952 w 333"/>
              <a:gd name="T37" fmla="*/ 78123888 h 157"/>
              <a:gd name="T38" fmla="*/ 453627728 w 333"/>
              <a:gd name="T39" fmla="*/ 85685132 h 157"/>
              <a:gd name="T40" fmla="*/ 433466505 w 333"/>
              <a:gd name="T41" fmla="*/ 93244789 h 157"/>
              <a:gd name="T42" fmla="*/ 413305182 w 333"/>
              <a:gd name="T43" fmla="*/ 100806033 h 157"/>
              <a:gd name="T44" fmla="*/ 395663317 w 333"/>
              <a:gd name="T45" fmla="*/ 108365715 h 157"/>
              <a:gd name="T46" fmla="*/ 378023041 w 333"/>
              <a:gd name="T47" fmla="*/ 118446316 h 157"/>
              <a:gd name="T48" fmla="*/ 357861817 w 333"/>
              <a:gd name="T49" fmla="*/ 126007560 h 157"/>
              <a:gd name="T50" fmla="*/ 340219953 w 333"/>
              <a:gd name="T51" fmla="*/ 136088161 h 157"/>
              <a:gd name="T52" fmla="*/ 320058729 w 333"/>
              <a:gd name="T53" fmla="*/ 146168762 h 157"/>
              <a:gd name="T54" fmla="*/ 302418452 w 333"/>
              <a:gd name="T55" fmla="*/ 156249363 h 157"/>
              <a:gd name="T56" fmla="*/ 284776588 w 333"/>
              <a:gd name="T57" fmla="*/ 166329964 h 157"/>
              <a:gd name="T58" fmla="*/ 267136311 w 333"/>
              <a:gd name="T59" fmla="*/ 176410565 h 157"/>
              <a:gd name="T60" fmla="*/ 249494447 w 333"/>
              <a:gd name="T61" fmla="*/ 186491165 h 157"/>
              <a:gd name="T62" fmla="*/ 231854170 w 333"/>
              <a:gd name="T63" fmla="*/ 196571766 h 157"/>
              <a:gd name="T64" fmla="*/ 214212306 w 333"/>
              <a:gd name="T65" fmla="*/ 209171773 h 157"/>
              <a:gd name="T66" fmla="*/ 199091338 w 333"/>
              <a:gd name="T67" fmla="*/ 221773318 h 157"/>
              <a:gd name="T68" fmla="*/ 181451061 w 333"/>
              <a:gd name="T69" fmla="*/ 231853919 h 157"/>
              <a:gd name="T70" fmla="*/ 163809197 w 333"/>
              <a:gd name="T71" fmla="*/ 244453876 h 157"/>
              <a:gd name="T72" fmla="*/ 148688279 w 333"/>
              <a:gd name="T73" fmla="*/ 257055421 h 157"/>
              <a:gd name="T74" fmla="*/ 133567362 w 333"/>
              <a:gd name="T75" fmla="*/ 269655378 h 157"/>
              <a:gd name="T76" fmla="*/ 115927085 w 333"/>
              <a:gd name="T77" fmla="*/ 282256923 h 157"/>
              <a:gd name="T78" fmla="*/ 100806143 w 333"/>
              <a:gd name="T79" fmla="*/ 294856881 h 157"/>
              <a:gd name="T80" fmla="*/ 85685225 w 333"/>
              <a:gd name="T81" fmla="*/ 309977782 h 157"/>
              <a:gd name="T82" fmla="*/ 70564307 w 333"/>
              <a:gd name="T83" fmla="*/ 322579327 h 157"/>
              <a:gd name="T84" fmla="*/ 55443390 w 333"/>
              <a:gd name="T85" fmla="*/ 337700228 h 157"/>
              <a:gd name="T86" fmla="*/ 40322459 w 333"/>
              <a:gd name="T87" fmla="*/ 350300185 h 157"/>
              <a:gd name="T88" fmla="*/ 27720901 w 333"/>
              <a:gd name="T89" fmla="*/ 365421087 h 157"/>
              <a:gd name="T90" fmla="*/ 12599974 w 333"/>
              <a:gd name="T91" fmla="*/ 380541988 h 157"/>
              <a:gd name="T92" fmla="*/ 0 w 333"/>
              <a:gd name="T93" fmla="*/ 395662889 h 157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333"/>
              <a:gd name="T142" fmla="*/ 0 h 157"/>
              <a:gd name="T143" fmla="*/ 333 w 333"/>
              <a:gd name="T144" fmla="*/ 157 h 157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333" h="157">
                <a:moveTo>
                  <a:pt x="333" y="0"/>
                </a:moveTo>
                <a:lnTo>
                  <a:pt x="325" y="1"/>
                </a:lnTo>
                <a:lnTo>
                  <a:pt x="317" y="1"/>
                </a:lnTo>
                <a:lnTo>
                  <a:pt x="308" y="2"/>
                </a:lnTo>
                <a:lnTo>
                  <a:pt x="300" y="3"/>
                </a:lnTo>
                <a:lnTo>
                  <a:pt x="292" y="4"/>
                </a:lnTo>
                <a:lnTo>
                  <a:pt x="284" y="6"/>
                </a:lnTo>
                <a:lnTo>
                  <a:pt x="276" y="7"/>
                </a:lnTo>
                <a:lnTo>
                  <a:pt x="267" y="8"/>
                </a:lnTo>
                <a:lnTo>
                  <a:pt x="259" y="10"/>
                </a:lnTo>
                <a:lnTo>
                  <a:pt x="251" y="12"/>
                </a:lnTo>
                <a:lnTo>
                  <a:pt x="243" y="14"/>
                </a:lnTo>
                <a:lnTo>
                  <a:pt x="235" y="16"/>
                </a:lnTo>
                <a:lnTo>
                  <a:pt x="227" y="18"/>
                </a:lnTo>
                <a:lnTo>
                  <a:pt x="219" y="20"/>
                </a:lnTo>
                <a:lnTo>
                  <a:pt x="211" y="23"/>
                </a:lnTo>
                <a:lnTo>
                  <a:pt x="203" y="25"/>
                </a:lnTo>
                <a:lnTo>
                  <a:pt x="195" y="28"/>
                </a:lnTo>
                <a:lnTo>
                  <a:pt x="188" y="31"/>
                </a:lnTo>
                <a:lnTo>
                  <a:pt x="180" y="34"/>
                </a:lnTo>
                <a:lnTo>
                  <a:pt x="172" y="37"/>
                </a:lnTo>
                <a:lnTo>
                  <a:pt x="164" y="40"/>
                </a:lnTo>
                <a:lnTo>
                  <a:pt x="157" y="43"/>
                </a:lnTo>
                <a:lnTo>
                  <a:pt x="150" y="47"/>
                </a:lnTo>
                <a:lnTo>
                  <a:pt x="142" y="50"/>
                </a:lnTo>
                <a:lnTo>
                  <a:pt x="135" y="54"/>
                </a:lnTo>
                <a:lnTo>
                  <a:pt x="127" y="58"/>
                </a:lnTo>
                <a:lnTo>
                  <a:pt x="120" y="62"/>
                </a:lnTo>
                <a:lnTo>
                  <a:pt x="113" y="66"/>
                </a:lnTo>
                <a:lnTo>
                  <a:pt x="106" y="70"/>
                </a:lnTo>
                <a:lnTo>
                  <a:pt x="99" y="74"/>
                </a:lnTo>
                <a:lnTo>
                  <a:pt x="92" y="78"/>
                </a:lnTo>
                <a:lnTo>
                  <a:pt x="85" y="83"/>
                </a:lnTo>
                <a:lnTo>
                  <a:pt x="79" y="88"/>
                </a:lnTo>
                <a:lnTo>
                  <a:pt x="72" y="92"/>
                </a:lnTo>
                <a:lnTo>
                  <a:pt x="65" y="97"/>
                </a:lnTo>
                <a:lnTo>
                  <a:pt x="59" y="102"/>
                </a:lnTo>
                <a:lnTo>
                  <a:pt x="53" y="107"/>
                </a:lnTo>
                <a:lnTo>
                  <a:pt x="46" y="112"/>
                </a:lnTo>
                <a:lnTo>
                  <a:pt x="40" y="117"/>
                </a:lnTo>
                <a:lnTo>
                  <a:pt x="34" y="123"/>
                </a:lnTo>
                <a:lnTo>
                  <a:pt x="28" y="128"/>
                </a:lnTo>
                <a:lnTo>
                  <a:pt x="22" y="134"/>
                </a:lnTo>
                <a:lnTo>
                  <a:pt x="16" y="139"/>
                </a:lnTo>
                <a:lnTo>
                  <a:pt x="11" y="145"/>
                </a:lnTo>
                <a:lnTo>
                  <a:pt x="5" y="151"/>
                </a:lnTo>
                <a:lnTo>
                  <a:pt x="0" y="157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637" name="Freeform 109"/>
          <p:cNvSpPr>
            <a:spLocks/>
          </p:cNvSpPr>
          <p:nvPr/>
        </p:nvSpPr>
        <p:spPr bwMode="auto">
          <a:xfrm>
            <a:off x="7237413" y="4573588"/>
            <a:ext cx="131762" cy="498475"/>
          </a:xfrm>
          <a:custGeom>
            <a:avLst/>
            <a:gdLst>
              <a:gd name="T0" fmla="*/ 201611710 w 83"/>
              <a:gd name="T1" fmla="*/ 5040312 h 314"/>
              <a:gd name="T2" fmla="*/ 189010188 w 83"/>
              <a:gd name="T3" fmla="*/ 15120938 h 314"/>
              <a:gd name="T4" fmla="*/ 173889313 w 83"/>
              <a:gd name="T5" fmla="*/ 27720927 h 314"/>
              <a:gd name="T6" fmla="*/ 161289378 w 83"/>
              <a:gd name="T7" fmla="*/ 37801548 h 314"/>
              <a:gd name="T8" fmla="*/ 148687856 w 83"/>
              <a:gd name="T9" fmla="*/ 50403118 h 314"/>
              <a:gd name="T10" fmla="*/ 136087921 w 83"/>
              <a:gd name="T11" fmla="*/ 63003113 h 314"/>
              <a:gd name="T12" fmla="*/ 123486398 w 83"/>
              <a:gd name="T13" fmla="*/ 75604683 h 314"/>
              <a:gd name="T14" fmla="*/ 110886463 w 83"/>
              <a:gd name="T15" fmla="*/ 90725615 h 314"/>
              <a:gd name="T16" fmla="*/ 100805855 w 83"/>
              <a:gd name="T17" fmla="*/ 103325597 h 314"/>
              <a:gd name="T18" fmla="*/ 90725272 w 83"/>
              <a:gd name="T19" fmla="*/ 118446554 h 314"/>
              <a:gd name="T20" fmla="*/ 80644689 w 83"/>
              <a:gd name="T21" fmla="*/ 133567485 h 314"/>
              <a:gd name="T22" fmla="*/ 70564106 w 83"/>
              <a:gd name="T23" fmla="*/ 146169055 h 314"/>
              <a:gd name="T24" fmla="*/ 60483523 w 83"/>
              <a:gd name="T25" fmla="*/ 163810936 h 314"/>
              <a:gd name="T26" fmla="*/ 52922292 w 83"/>
              <a:gd name="T27" fmla="*/ 178931868 h 314"/>
              <a:gd name="T28" fmla="*/ 45362636 w 83"/>
              <a:gd name="T29" fmla="*/ 194052799 h 314"/>
              <a:gd name="T30" fmla="*/ 37801405 w 83"/>
              <a:gd name="T31" fmla="*/ 209172193 h 314"/>
              <a:gd name="T32" fmla="*/ 30241762 w 83"/>
              <a:gd name="T33" fmla="*/ 224293125 h 314"/>
              <a:gd name="T34" fmla="*/ 25201464 w 83"/>
              <a:gd name="T35" fmla="*/ 241935005 h 314"/>
              <a:gd name="T36" fmla="*/ 20161172 w 83"/>
              <a:gd name="T37" fmla="*/ 259575298 h 314"/>
              <a:gd name="T38" fmla="*/ 15120881 w 83"/>
              <a:gd name="T39" fmla="*/ 274696230 h 314"/>
              <a:gd name="T40" fmla="*/ 10080586 w 83"/>
              <a:gd name="T41" fmla="*/ 292338111 h 314"/>
              <a:gd name="T42" fmla="*/ 7559647 w 83"/>
              <a:gd name="T43" fmla="*/ 309978404 h 314"/>
              <a:gd name="T44" fmla="*/ 5040293 w 83"/>
              <a:gd name="T45" fmla="*/ 325100923 h 314"/>
              <a:gd name="T46" fmla="*/ 2519353 w 83"/>
              <a:gd name="T47" fmla="*/ 342741216 h 314"/>
              <a:gd name="T48" fmla="*/ 0 w 83"/>
              <a:gd name="T49" fmla="*/ 360383097 h 314"/>
              <a:gd name="T50" fmla="*/ 0 w 83"/>
              <a:gd name="T51" fmla="*/ 378023390 h 314"/>
              <a:gd name="T52" fmla="*/ 0 w 83"/>
              <a:gd name="T53" fmla="*/ 395665270 h 314"/>
              <a:gd name="T54" fmla="*/ 0 w 83"/>
              <a:gd name="T55" fmla="*/ 413305564 h 314"/>
              <a:gd name="T56" fmla="*/ 0 w 83"/>
              <a:gd name="T57" fmla="*/ 430945956 h 314"/>
              <a:gd name="T58" fmla="*/ 2519353 w 83"/>
              <a:gd name="T59" fmla="*/ 446066888 h 314"/>
              <a:gd name="T60" fmla="*/ 5040293 w 83"/>
              <a:gd name="T61" fmla="*/ 463708768 h 314"/>
              <a:gd name="T62" fmla="*/ 7559647 w 83"/>
              <a:gd name="T63" fmla="*/ 481349061 h 314"/>
              <a:gd name="T64" fmla="*/ 10080586 w 83"/>
              <a:gd name="T65" fmla="*/ 498990942 h 314"/>
              <a:gd name="T66" fmla="*/ 15120881 w 83"/>
              <a:gd name="T67" fmla="*/ 514111874 h 314"/>
              <a:gd name="T68" fmla="*/ 20161172 w 83"/>
              <a:gd name="T69" fmla="*/ 531752167 h 314"/>
              <a:gd name="T70" fmla="*/ 25201464 w 83"/>
              <a:gd name="T71" fmla="*/ 549394047 h 314"/>
              <a:gd name="T72" fmla="*/ 30241762 w 83"/>
              <a:gd name="T73" fmla="*/ 564514979 h 314"/>
              <a:gd name="T74" fmla="*/ 37801405 w 83"/>
              <a:gd name="T75" fmla="*/ 582155272 h 314"/>
              <a:gd name="T76" fmla="*/ 45362636 w 83"/>
              <a:gd name="T77" fmla="*/ 597276204 h 314"/>
              <a:gd name="T78" fmla="*/ 52922292 w 83"/>
              <a:gd name="T79" fmla="*/ 612397135 h 314"/>
              <a:gd name="T80" fmla="*/ 60483523 w 83"/>
              <a:gd name="T81" fmla="*/ 627518067 h 314"/>
              <a:gd name="T82" fmla="*/ 70564106 w 83"/>
              <a:gd name="T83" fmla="*/ 642638999 h 314"/>
              <a:gd name="T84" fmla="*/ 80644689 w 83"/>
              <a:gd name="T85" fmla="*/ 657761518 h 314"/>
              <a:gd name="T86" fmla="*/ 90725272 w 83"/>
              <a:gd name="T87" fmla="*/ 672882449 h 314"/>
              <a:gd name="T88" fmla="*/ 100805855 w 83"/>
              <a:gd name="T89" fmla="*/ 685482432 h 314"/>
              <a:gd name="T90" fmla="*/ 110886463 w 83"/>
              <a:gd name="T91" fmla="*/ 700603364 h 314"/>
              <a:gd name="T92" fmla="*/ 123486398 w 83"/>
              <a:gd name="T93" fmla="*/ 713204934 h 314"/>
              <a:gd name="T94" fmla="*/ 136087921 w 83"/>
              <a:gd name="T95" fmla="*/ 725804916 h 314"/>
              <a:gd name="T96" fmla="*/ 148687856 w 83"/>
              <a:gd name="T97" fmla="*/ 738406486 h 314"/>
              <a:gd name="T98" fmla="*/ 161289378 w 83"/>
              <a:gd name="T99" fmla="*/ 751006469 h 314"/>
              <a:gd name="T100" fmla="*/ 173889313 w 83"/>
              <a:gd name="T101" fmla="*/ 763608039 h 314"/>
              <a:gd name="T102" fmla="*/ 189010188 w 83"/>
              <a:gd name="T103" fmla="*/ 773688660 h 314"/>
              <a:gd name="T104" fmla="*/ 201611710 w 83"/>
              <a:gd name="T105" fmla="*/ 786288643 h 31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83"/>
              <a:gd name="T160" fmla="*/ 0 h 314"/>
              <a:gd name="T161" fmla="*/ 83 w 83"/>
              <a:gd name="T162" fmla="*/ 314 h 31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83" h="314">
                <a:moveTo>
                  <a:pt x="83" y="0"/>
                </a:moveTo>
                <a:lnTo>
                  <a:pt x="80" y="2"/>
                </a:lnTo>
                <a:lnTo>
                  <a:pt x="78" y="4"/>
                </a:lnTo>
                <a:lnTo>
                  <a:pt x="75" y="6"/>
                </a:lnTo>
                <a:lnTo>
                  <a:pt x="72" y="9"/>
                </a:lnTo>
                <a:lnTo>
                  <a:pt x="69" y="11"/>
                </a:lnTo>
                <a:lnTo>
                  <a:pt x="66" y="13"/>
                </a:lnTo>
                <a:lnTo>
                  <a:pt x="64" y="15"/>
                </a:lnTo>
                <a:lnTo>
                  <a:pt x="61" y="18"/>
                </a:lnTo>
                <a:lnTo>
                  <a:pt x="59" y="20"/>
                </a:lnTo>
                <a:lnTo>
                  <a:pt x="56" y="23"/>
                </a:lnTo>
                <a:lnTo>
                  <a:pt x="54" y="25"/>
                </a:lnTo>
                <a:lnTo>
                  <a:pt x="51" y="28"/>
                </a:lnTo>
                <a:lnTo>
                  <a:pt x="49" y="30"/>
                </a:lnTo>
                <a:lnTo>
                  <a:pt x="46" y="33"/>
                </a:lnTo>
                <a:lnTo>
                  <a:pt x="44" y="36"/>
                </a:lnTo>
                <a:lnTo>
                  <a:pt x="42" y="38"/>
                </a:lnTo>
                <a:lnTo>
                  <a:pt x="40" y="41"/>
                </a:lnTo>
                <a:lnTo>
                  <a:pt x="38" y="44"/>
                </a:lnTo>
                <a:lnTo>
                  <a:pt x="36" y="47"/>
                </a:lnTo>
                <a:lnTo>
                  <a:pt x="34" y="50"/>
                </a:lnTo>
                <a:lnTo>
                  <a:pt x="32" y="53"/>
                </a:lnTo>
                <a:lnTo>
                  <a:pt x="30" y="56"/>
                </a:lnTo>
                <a:lnTo>
                  <a:pt x="28" y="58"/>
                </a:lnTo>
                <a:lnTo>
                  <a:pt x="26" y="61"/>
                </a:lnTo>
                <a:lnTo>
                  <a:pt x="24" y="65"/>
                </a:lnTo>
                <a:lnTo>
                  <a:pt x="23" y="68"/>
                </a:lnTo>
                <a:lnTo>
                  <a:pt x="21" y="71"/>
                </a:lnTo>
                <a:lnTo>
                  <a:pt x="19" y="74"/>
                </a:lnTo>
                <a:lnTo>
                  <a:pt x="18" y="77"/>
                </a:lnTo>
                <a:lnTo>
                  <a:pt x="16" y="80"/>
                </a:lnTo>
                <a:lnTo>
                  <a:pt x="15" y="83"/>
                </a:lnTo>
                <a:lnTo>
                  <a:pt x="14" y="86"/>
                </a:lnTo>
                <a:lnTo>
                  <a:pt x="12" y="89"/>
                </a:lnTo>
                <a:lnTo>
                  <a:pt x="11" y="93"/>
                </a:lnTo>
                <a:lnTo>
                  <a:pt x="10" y="96"/>
                </a:lnTo>
                <a:lnTo>
                  <a:pt x="9" y="99"/>
                </a:lnTo>
                <a:lnTo>
                  <a:pt x="8" y="103"/>
                </a:lnTo>
                <a:lnTo>
                  <a:pt x="7" y="106"/>
                </a:lnTo>
                <a:lnTo>
                  <a:pt x="6" y="109"/>
                </a:lnTo>
                <a:lnTo>
                  <a:pt x="5" y="113"/>
                </a:lnTo>
                <a:lnTo>
                  <a:pt x="4" y="116"/>
                </a:lnTo>
                <a:lnTo>
                  <a:pt x="4" y="119"/>
                </a:lnTo>
                <a:lnTo>
                  <a:pt x="3" y="123"/>
                </a:lnTo>
                <a:lnTo>
                  <a:pt x="2" y="126"/>
                </a:lnTo>
                <a:lnTo>
                  <a:pt x="2" y="129"/>
                </a:lnTo>
                <a:lnTo>
                  <a:pt x="1" y="133"/>
                </a:lnTo>
                <a:lnTo>
                  <a:pt x="1" y="136"/>
                </a:lnTo>
                <a:lnTo>
                  <a:pt x="1" y="140"/>
                </a:lnTo>
                <a:lnTo>
                  <a:pt x="0" y="143"/>
                </a:lnTo>
                <a:lnTo>
                  <a:pt x="0" y="147"/>
                </a:lnTo>
                <a:lnTo>
                  <a:pt x="0" y="150"/>
                </a:lnTo>
                <a:lnTo>
                  <a:pt x="0" y="153"/>
                </a:lnTo>
                <a:lnTo>
                  <a:pt x="0" y="157"/>
                </a:lnTo>
                <a:lnTo>
                  <a:pt x="0" y="160"/>
                </a:lnTo>
                <a:lnTo>
                  <a:pt x="0" y="164"/>
                </a:lnTo>
                <a:lnTo>
                  <a:pt x="0" y="167"/>
                </a:lnTo>
                <a:lnTo>
                  <a:pt x="0" y="171"/>
                </a:lnTo>
                <a:lnTo>
                  <a:pt x="1" y="174"/>
                </a:lnTo>
                <a:lnTo>
                  <a:pt x="1" y="177"/>
                </a:lnTo>
                <a:lnTo>
                  <a:pt x="1" y="181"/>
                </a:lnTo>
                <a:lnTo>
                  <a:pt x="2" y="184"/>
                </a:lnTo>
                <a:lnTo>
                  <a:pt x="2" y="188"/>
                </a:lnTo>
                <a:lnTo>
                  <a:pt x="3" y="191"/>
                </a:lnTo>
                <a:lnTo>
                  <a:pt x="4" y="194"/>
                </a:lnTo>
                <a:lnTo>
                  <a:pt x="4" y="198"/>
                </a:lnTo>
                <a:lnTo>
                  <a:pt x="5" y="201"/>
                </a:lnTo>
                <a:lnTo>
                  <a:pt x="6" y="204"/>
                </a:lnTo>
                <a:lnTo>
                  <a:pt x="7" y="208"/>
                </a:lnTo>
                <a:lnTo>
                  <a:pt x="8" y="211"/>
                </a:lnTo>
                <a:lnTo>
                  <a:pt x="9" y="214"/>
                </a:lnTo>
                <a:lnTo>
                  <a:pt x="10" y="218"/>
                </a:lnTo>
                <a:lnTo>
                  <a:pt x="11" y="221"/>
                </a:lnTo>
                <a:lnTo>
                  <a:pt x="12" y="224"/>
                </a:lnTo>
                <a:lnTo>
                  <a:pt x="14" y="227"/>
                </a:lnTo>
                <a:lnTo>
                  <a:pt x="15" y="231"/>
                </a:lnTo>
                <a:lnTo>
                  <a:pt x="16" y="234"/>
                </a:lnTo>
                <a:lnTo>
                  <a:pt x="18" y="237"/>
                </a:lnTo>
                <a:lnTo>
                  <a:pt x="19" y="240"/>
                </a:lnTo>
                <a:lnTo>
                  <a:pt x="21" y="243"/>
                </a:lnTo>
                <a:lnTo>
                  <a:pt x="23" y="246"/>
                </a:lnTo>
                <a:lnTo>
                  <a:pt x="24" y="249"/>
                </a:lnTo>
                <a:lnTo>
                  <a:pt x="26" y="252"/>
                </a:lnTo>
                <a:lnTo>
                  <a:pt x="28" y="255"/>
                </a:lnTo>
                <a:lnTo>
                  <a:pt x="30" y="258"/>
                </a:lnTo>
                <a:lnTo>
                  <a:pt x="32" y="261"/>
                </a:lnTo>
                <a:lnTo>
                  <a:pt x="34" y="264"/>
                </a:lnTo>
                <a:lnTo>
                  <a:pt x="36" y="267"/>
                </a:lnTo>
                <a:lnTo>
                  <a:pt x="38" y="270"/>
                </a:lnTo>
                <a:lnTo>
                  <a:pt x="40" y="272"/>
                </a:lnTo>
                <a:lnTo>
                  <a:pt x="42" y="275"/>
                </a:lnTo>
                <a:lnTo>
                  <a:pt x="44" y="278"/>
                </a:lnTo>
                <a:lnTo>
                  <a:pt x="46" y="281"/>
                </a:lnTo>
                <a:lnTo>
                  <a:pt x="49" y="283"/>
                </a:lnTo>
                <a:lnTo>
                  <a:pt x="51" y="286"/>
                </a:lnTo>
                <a:lnTo>
                  <a:pt x="54" y="288"/>
                </a:lnTo>
                <a:lnTo>
                  <a:pt x="56" y="291"/>
                </a:lnTo>
                <a:lnTo>
                  <a:pt x="59" y="293"/>
                </a:lnTo>
                <a:lnTo>
                  <a:pt x="61" y="296"/>
                </a:lnTo>
                <a:lnTo>
                  <a:pt x="64" y="298"/>
                </a:lnTo>
                <a:lnTo>
                  <a:pt x="66" y="301"/>
                </a:lnTo>
                <a:lnTo>
                  <a:pt x="69" y="303"/>
                </a:lnTo>
                <a:lnTo>
                  <a:pt x="72" y="305"/>
                </a:lnTo>
                <a:lnTo>
                  <a:pt x="75" y="307"/>
                </a:lnTo>
                <a:lnTo>
                  <a:pt x="78" y="310"/>
                </a:lnTo>
                <a:lnTo>
                  <a:pt x="80" y="312"/>
                </a:lnTo>
                <a:lnTo>
                  <a:pt x="83" y="314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638" name="Freeform 110"/>
          <p:cNvSpPr>
            <a:spLocks/>
          </p:cNvSpPr>
          <p:nvPr/>
        </p:nvSpPr>
        <p:spPr bwMode="auto">
          <a:xfrm>
            <a:off x="5780088" y="5321300"/>
            <a:ext cx="265112" cy="498475"/>
          </a:xfrm>
          <a:custGeom>
            <a:avLst/>
            <a:gdLst>
              <a:gd name="T0" fmla="*/ 15120910 w 167"/>
              <a:gd name="T1" fmla="*/ 788809592 h 314"/>
              <a:gd name="T2" fmla="*/ 35282120 w 167"/>
              <a:gd name="T3" fmla="*/ 788809592 h 314"/>
              <a:gd name="T4" fmla="*/ 57962694 w 167"/>
              <a:gd name="T5" fmla="*/ 786288643 h 314"/>
              <a:gd name="T6" fmla="*/ 80644843 w 167"/>
              <a:gd name="T7" fmla="*/ 783769281 h 314"/>
              <a:gd name="T8" fmla="*/ 100806048 w 167"/>
              <a:gd name="T9" fmla="*/ 778728971 h 314"/>
              <a:gd name="T10" fmla="*/ 123486634 w 167"/>
              <a:gd name="T11" fmla="*/ 773688660 h 314"/>
              <a:gd name="T12" fmla="*/ 143647839 w 167"/>
              <a:gd name="T13" fmla="*/ 766127401 h 314"/>
              <a:gd name="T14" fmla="*/ 163809043 w 167"/>
              <a:gd name="T15" fmla="*/ 758567729 h 314"/>
              <a:gd name="T16" fmla="*/ 183970248 w 167"/>
              <a:gd name="T17" fmla="*/ 751006469 h 314"/>
              <a:gd name="T18" fmla="*/ 204131453 w 167"/>
              <a:gd name="T19" fmla="*/ 740925848 h 314"/>
              <a:gd name="T20" fmla="*/ 221773350 w 167"/>
              <a:gd name="T21" fmla="*/ 730845227 h 314"/>
              <a:gd name="T22" fmla="*/ 241934555 w 167"/>
              <a:gd name="T23" fmla="*/ 718245244 h 314"/>
              <a:gd name="T24" fmla="*/ 257055458 w 167"/>
              <a:gd name="T25" fmla="*/ 705643674 h 314"/>
              <a:gd name="T26" fmla="*/ 274695718 w 167"/>
              <a:gd name="T27" fmla="*/ 693043692 h 314"/>
              <a:gd name="T28" fmla="*/ 292337566 w 167"/>
              <a:gd name="T29" fmla="*/ 677922760 h 314"/>
              <a:gd name="T30" fmla="*/ 307458469 w 167"/>
              <a:gd name="T31" fmla="*/ 662801828 h 314"/>
              <a:gd name="T32" fmla="*/ 322579373 w 167"/>
              <a:gd name="T33" fmla="*/ 647680897 h 314"/>
              <a:gd name="T34" fmla="*/ 335179332 w 167"/>
              <a:gd name="T35" fmla="*/ 632558378 h 314"/>
              <a:gd name="T36" fmla="*/ 347780879 w 167"/>
              <a:gd name="T37" fmla="*/ 614918084 h 314"/>
              <a:gd name="T38" fmla="*/ 360380838 w 167"/>
              <a:gd name="T39" fmla="*/ 597276204 h 314"/>
              <a:gd name="T40" fmla="*/ 370461440 w 167"/>
              <a:gd name="T41" fmla="*/ 579635911 h 314"/>
              <a:gd name="T42" fmla="*/ 380542042 w 167"/>
              <a:gd name="T43" fmla="*/ 561994030 h 314"/>
              <a:gd name="T44" fmla="*/ 388103288 w 167"/>
              <a:gd name="T45" fmla="*/ 544353737 h 314"/>
              <a:gd name="T46" fmla="*/ 398183890 w 167"/>
              <a:gd name="T47" fmla="*/ 524192495 h 314"/>
              <a:gd name="T48" fmla="*/ 403224191 w 167"/>
              <a:gd name="T49" fmla="*/ 504031252 h 314"/>
              <a:gd name="T50" fmla="*/ 408264493 w 167"/>
              <a:gd name="T51" fmla="*/ 483870010 h 314"/>
              <a:gd name="T52" fmla="*/ 413304794 w 167"/>
              <a:gd name="T53" fmla="*/ 463708768 h 314"/>
              <a:gd name="T54" fmla="*/ 418345194 w 167"/>
              <a:gd name="T55" fmla="*/ 443547526 h 314"/>
              <a:gd name="T56" fmla="*/ 418345194 w 167"/>
              <a:gd name="T57" fmla="*/ 423386284 h 314"/>
              <a:gd name="T58" fmla="*/ 420864551 w 167"/>
              <a:gd name="T59" fmla="*/ 400703993 h 314"/>
              <a:gd name="T60" fmla="*/ 420864551 w 167"/>
              <a:gd name="T61" fmla="*/ 380544339 h 314"/>
              <a:gd name="T62" fmla="*/ 418345194 w 167"/>
              <a:gd name="T63" fmla="*/ 360383097 h 314"/>
              <a:gd name="T64" fmla="*/ 415824151 w 167"/>
              <a:gd name="T65" fmla="*/ 340221854 h 314"/>
              <a:gd name="T66" fmla="*/ 413304794 w 167"/>
              <a:gd name="T67" fmla="*/ 320059025 h 314"/>
              <a:gd name="T68" fmla="*/ 408264493 w 167"/>
              <a:gd name="T69" fmla="*/ 299897783 h 314"/>
              <a:gd name="T70" fmla="*/ 400703247 w 167"/>
              <a:gd name="T71" fmla="*/ 279736540 h 314"/>
              <a:gd name="T72" fmla="*/ 395662946 w 167"/>
              <a:gd name="T73" fmla="*/ 259575298 h 314"/>
              <a:gd name="T74" fmla="*/ 385582344 w 167"/>
              <a:gd name="T75" fmla="*/ 239414056 h 314"/>
              <a:gd name="T76" fmla="*/ 378022686 w 167"/>
              <a:gd name="T77" fmla="*/ 221773763 h 314"/>
              <a:gd name="T78" fmla="*/ 367942083 w 167"/>
              <a:gd name="T79" fmla="*/ 204131833 h 314"/>
              <a:gd name="T80" fmla="*/ 355340537 w 167"/>
              <a:gd name="T81" fmla="*/ 183972178 h 314"/>
              <a:gd name="T82" fmla="*/ 342740578 w 167"/>
              <a:gd name="T83" fmla="*/ 168851246 h 314"/>
              <a:gd name="T84" fmla="*/ 330139031 w 167"/>
              <a:gd name="T85" fmla="*/ 151209366 h 314"/>
              <a:gd name="T86" fmla="*/ 317539072 w 167"/>
              <a:gd name="T87" fmla="*/ 136088434 h 314"/>
              <a:gd name="T88" fmla="*/ 302418168 w 167"/>
              <a:gd name="T89" fmla="*/ 120967503 h 314"/>
              <a:gd name="T90" fmla="*/ 287297265 w 167"/>
              <a:gd name="T91" fmla="*/ 105846571 h 314"/>
              <a:gd name="T92" fmla="*/ 269655417 w 167"/>
              <a:gd name="T93" fmla="*/ 90725615 h 314"/>
              <a:gd name="T94" fmla="*/ 252015157 w 167"/>
              <a:gd name="T95" fmla="*/ 78124044 h 314"/>
              <a:gd name="T96" fmla="*/ 234373309 w 167"/>
              <a:gd name="T97" fmla="*/ 65524062 h 314"/>
              <a:gd name="T98" fmla="*/ 216733049 w 167"/>
              <a:gd name="T99" fmla="*/ 55443441 h 314"/>
              <a:gd name="T100" fmla="*/ 196571795 w 167"/>
              <a:gd name="T101" fmla="*/ 45362807 h 314"/>
              <a:gd name="T102" fmla="*/ 176410590 w 167"/>
              <a:gd name="T103" fmla="*/ 35282186 h 314"/>
              <a:gd name="T104" fmla="*/ 156249385 w 167"/>
              <a:gd name="T105" fmla="*/ 27720927 h 314"/>
              <a:gd name="T106" fmla="*/ 136088181 w 167"/>
              <a:gd name="T107" fmla="*/ 20161248 h 314"/>
              <a:gd name="T108" fmla="*/ 115926976 w 167"/>
              <a:gd name="T109" fmla="*/ 15120938 h 314"/>
              <a:gd name="T110" fmla="*/ 93244802 w 167"/>
              <a:gd name="T111" fmla="*/ 10080624 h 314"/>
              <a:gd name="T112" fmla="*/ 73083598 w 167"/>
              <a:gd name="T113" fmla="*/ 5040312 h 314"/>
              <a:gd name="T114" fmla="*/ 50403024 w 167"/>
              <a:gd name="T115" fmla="*/ 2520950 h 314"/>
              <a:gd name="T116" fmla="*/ 30241819 w 167"/>
              <a:gd name="T117" fmla="*/ 0 h 314"/>
              <a:gd name="T118" fmla="*/ 7559661 w 167"/>
              <a:gd name="T119" fmla="*/ 0 h 31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67"/>
              <a:gd name="T181" fmla="*/ 0 h 314"/>
              <a:gd name="T182" fmla="*/ 167 w 167"/>
              <a:gd name="T183" fmla="*/ 314 h 314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67" h="314">
                <a:moveTo>
                  <a:pt x="0" y="314"/>
                </a:moveTo>
                <a:lnTo>
                  <a:pt x="3" y="314"/>
                </a:lnTo>
                <a:lnTo>
                  <a:pt x="6" y="313"/>
                </a:lnTo>
                <a:lnTo>
                  <a:pt x="9" y="313"/>
                </a:lnTo>
                <a:lnTo>
                  <a:pt x="12" y="313"/>
                </a:lnTo>
                <a:lnTo>
                  <a:pt x="14" y="313"/>
                </a:lnTo>
                <a:lnTo>
                  <a:pt x="17" y="313"/>
                </a:lnTo>
                <a:lnTo>
                  <a:pt x="20" y="312"/>
                </a:lnTo>
                <a:lnTo>
                  <a:pt x="23" y="312"/>
                </a:lnTo>
                <a:lnTo>
                  <a:pt x="26" y="311"/>
                </a:lnTo>
                <a:lnTo>
                  <a:pt x="29" y="311"/>
                </a:lnTo>
                <a:lnTo>
                  <a:pt x="32" y="311"/>
                </a:lnTo>
                <a:lnTo>
                  <a:pt x="34" y="310"/>
                </a:lnTo>
                <a:lnTo>
                  <a:pt x="37" y="310"/>
                </a:lnTo>
                <a:lnTo>
                  <a:pt x="40" y="309"/>
                </a:lnTo>
                <a:lnTo>
                  <a:pt x="43" y="308"/>
                </a:lnTo>
                <a:lnTo>
                  <a:pt x="46" y="307"/>
                </a:lnTo>
                <a:lnTo>
                  <a:pt x="49" y="307"/>
                </a:lnTo>
                <a:lnTo>
                  <a:pt x="51" y="306"/>
                </a:lnTo>
                <a:lnTo>
                  <a:pt x="54" y="305"/>
                </a:lnTo>
                <a:lnTo>
                  <a:pt x="57" y="304"/>
                </a:lnTo>
                <a:lnTo>
                  <a:pt x="60" y="303"/>
                </a:lnTo>
                <a:lnTo>
                  <a:pt x="62" y="302"/>
                </a:lnTo>
                <a:lnTo>
                  <a:pt x="65" y="301"/>
                </a:lnTo>
                <a:lnTo>
                  <a:pt x="68" y="300"/>
                </a:lnTo>
                <a:lnTo>
                  <a:pt x="70" y="299"/>
                </a:lnTo>
                <a:lnTo>
                  <a:pt x="73" y="298"/>
                </a:lnTo>
                <a:lnTo>
                  <a:pt x="76" y="296"/>
                </a:lnTo>
                <a:lnTo>
                  <a:pt x="78" y="295"/>
                </a:lnTo>
                <a:lnTo>
                  <a:pt x="81" y="294"/>
                </a:lnTo>
                <a:lnTo>
                  <a:pt x="83" y="292"/>
                </a:lnTo>
                <a:lnTo>
                  <a:pt x="86" y="291"/>
                </a:lnTo>
                <a:lnTo>
                  <a:pt x="88" y="290"/>
                </a:lnTo>
                <a:lnTo>
                  <a:pt x="91" y="288"/>
                </a:lnTo>
                <a:lnTo>
                  <a:pt x="93" y="287"/>
                </a:lnTo>
                <a:lnTo>
                  <a:pt x="96" y="285"/>
                </a:lnTo>
                <a:lnTo>
                  <a:pt x="98" y="283"/>
                </a:lnTo>
                <a:lnTo>
                  <a:pt x="100" y="282"/>
                </a:lnTo>
                <a:lnTo>
                  <a:pt x="102" y="280"/>
                </a:lnTo>
                <a:lnTo>
                  <a:pt x="105" y="279"/>
                </a:lnTo>
                <a:lnTo>
                  <a:pt x="107" y="277"/>
                </a:lnTo>
                <a:lnTo>
                  <a:pt x="109" y="275"/>
                </a:lnTo>
                <a:lnTo>
                  <a:pt x="112" y="273"/>
                </a:lnTo>
                <a:lnTo>
                  <a:pt x="114" y="271"/>
                </a:lnTo>
                <a:lnTo>
                  <a:pt x="116" y="269"/>
                </a:lnTo>
                <a:lnTo>
                  <a:pt x="118" y="267"/>
                </a:lnTo>
                <a:lnTo>
                  <a:pt x="120" y="266"/>
                </a:lnTo>
                <a:lnTo>
                  <a:pt x="122" y="263"/>
                </a:lnTo>
                <a:lnTo>
                  <a:pt x="124" y="262"/>
                </a:lnTo>
                <a:lnTo>
                  <a:pt x="126" y="259"/>
                </a:lnTo>
                <a:lnTo>
                  <a:pt x="128" y="257"/>
                </a:lnTo>
                <a:lnTo>
                  <a:pt x="130" y="256"/>
                </a:lnTo>
                <a:lnTo>
                  <a:pt x="131" y="253"/>
                </a:lnTo>
                <a:lnTo>
                  <a:pt x="133" y="251"/>
                </a:lnTo>
                <a:lnTo>
                  <a:pt x="135" y="249"/>
                </a:lnTo>
                <a:lnTo>
                  <a:pt x="136" y="247"/>
                </a:lnTo>
                <a:lnTo>
                  <a:pt x="138" y="244"/>
                </a:lnTo>
                <a:lnTo>
                  <a:pt x="140" y="242"/>
                </a:lnTo>
                <a:lnTo>
                  <a:pt x="141" y="240"/>
                </a:lnTo>
                <a:lnTo>
                  <a:pt x="143" y="237"/>
                </a:lnTo>
                <a:lnTo>
                  <a:pt x="144" y="235"/>
                </a:lnTo>
                <a:lnTo>
                  <a:pt x="146" y="233"/>
                </a:lnTo>
                <a:lnTo>
                  <a:pt x="147" y="230"/>
                </a:lnTo>
                <a:lnTo>
                  <a:pt x="149" y="228"/>
                </a:lnTo>
                <a:lnTo>
                  <a:pt x="150" y="225"/>
                </a:lnTo>
                <a:lnTo>
                  <a:pt x="151" y="223"/>
                </a:lnTo>
                <a:lnTo>
                  <a:pt x="152" y="220"/>
                </a:lnTo>
                <a:lnTo>
                  <a:pt x="153" y="218"/>
                </a:lnTo>
                <a:lnTo>
                  <a:pt x="154" y="216"/>
                </a:lnTo>
                <a:lnTo>
                  <a:pt x="156" y="213"/>
                </a:lnTo>
                <a:lnTo>
                  <a:pt x="157" y="210"/>
                </a:lnTo>
                <a:lnTo>
                  <a:pt x="158" y="208"/>
                </a:lnTo>
                <a:lnTo>
                  <a:pt x="159" y="205"/>
                </a:lnTo>
                <a:lnTo>
                  <a:pt x="159" y="203"/>
                </a:lnTo>
                <a:lnTo>
                  <a:pt x="160" y="200"/>
                </a:lnTo>
                <a:lnTo>
                  <a:pt x="161" y="197"/>
                </a:lnTo>
                <a:lnTo>
                  <a:pt x="162" y="195"/>
                </a:lnTo>
                <a:lnTo>
                  <a:pt x="162" y="192"/>
                </a:lnTo>
                <a:lnTo>
                  <a:pt x="163" y="189"/>
                </a:lnTo>
                <a:lnTo>
                  <a:pt x="164" y="187"/>
                </a:lnTo>
                <a:lnTo>
                  <a:pt x="164" y="184"/>
                </a:lnTo>
                <a:lnTo>
                  <a:pt x="165" y="181"/>
                </a:lnTo>
                <a:lnTo>
                  <a:pt x="165" y="178"/>
                </a:lnTo>
                <a:lnTo>
                  <a:pt x="166" y="176"/>
                </a:lnTo>
                <a:lnTo>
                  <a:pt x="166" y="173"/>
                </a:lnTo>
                <a:lnTo>
                  <a:pt x="166" y="170"/>
                </a:lnTo>
                <a:lnTo>
                  <a:pt x="166" y="168"/>
                </a:lnTo>
                <a:lnTo>
                  <a:pt x="167" y="165"/>
                </a:lnTo>
                <a:lnTo>
                  <a:pt x="167" y="162"/>
                </a:lnTo>
                <a:lnTo>
                  <a:pt x="167" y="159"/>
                </a:lnTo>
                <a:lnTo>
                  <a:pt x="167" y="157"/>
                </a:lnTo>
                <a:lnTo>
                  <a:pt x="167" y="154"/>
                </a:lnTo>
                <a:lnTo>
                  <a:pt x="167" y="151"/>
                </a:lnTo>
                <a:lnTo>
                  <a:pt x="167" y="149"/>
                </a:lnTo>
                <a:lnTo>
                  <a:pt x="166" y="146"/>
                </a:lnTo>
                <a:lnTo>
                  <a:pt x="166" y="143"/>
                </a:lnTo>
                <a:lnTo>
                  <a:pt x="166" y="140"/>
                </a:lnTo>
                <a:lnTo>
                  <a:pt x="166" y="137"/>
                </a:lnTo>
                <a:lnTo>
                  <a:pt x="165" y="135"/>
                </a:lnTo>
                <a:lnTo>
                  <a:pt x="165" y="132"/>
                </a:lnTo>
                <a:lnTo>
                  <a:pt x="164" y="129"/>
                </a:lnTo>
                <a:lnTo>
                  <a:pt x="164" y="127"/>
                </a:lnTo>
                <a:lnTo>
                  <a:pt x="163" y="124"/>
                </a:lnTo>
                <a:lnTo>
                  <a:pt x="162" y="121"/>
                </a:lnTo>
                <a:lnTo>
                  <a:pt x="162" y="119"/>
                </a:lnTo>
                <a:lnTo>
                  <a:pt x="161" y="116"/>
                </a:lnTo>
                <a:lnTo>
                  <a:pt x="160" y="113"/>
                </a:lnTo>
                <a:lnTo>
                  <a:pt x="159" y="111"/>
                </a:lnTo>
                <a:lnTo>
                  <a:pt x="159" y="108"/>
                </a:lnTo>
                <a:lnTo>
                  <a:pt x="158" y="105"/>
                </a:lnTo>
                <a:lnTo>
                  <a:pt x="157" y="103"/>
                </a:lnTo>
                <a:lnTo>
                  <a:pt x="156" y="100"/>
                </a:lnTo>
                <a:lnTo>
                  <a:pt x="154" y="98"/>
                </a:lnTo>
                <a:lnTo>
                  <a:pt x="153" y="95"/>
                </a:lnTo>
                <a:lnTo>
                  <a:pt x="152" y="93"/>
                </a:lnTo>
                <a:lnTo>
                  <a:pt x="151" y="90"/>
                </a:lnTo>
                <a:lnTo>
                  <a:pt x="150" y="88"/>
                </a:lnTo>
                <a:lnTo>
                  <a:pt x="149" y="85"/>
                </a:lnTo>
                <a:lnTo>
                  <a:pt x="147" y="83"/>
                </a:lnTo>
                <a:lnTo>
                  <a:pt x="146" y="81"/>
                </a:lnTo>
                <a:lnTo>
                  <a:pt x="144" y="78"/>
                </a:lnTo>
                <a:lnTo>
                  <a:pt x="143" y="76"/>
                </a:lnTo>
                <a:lnTo>
                  <a:pt x="141" y="73"/>
                </a:lnTo>
                <a:lnTo>
                  <a:pt x="140" y="71"/>
                </a:lnTo>
                <a:lnTo>
                  <a:pt x="138" y="69"/>
                </a:lnTo>
                <a:lnTo>
                  <a:pt x="136" y="67"/>
                </a:lnTo>
                <a:lnTo>
                  <a:pt x="135" y="64"/>
                </a:lnTo>
                <a:lnTo>
                  <a:pt x="133" y="62"/>
                </a:lnTo>
                <a:lnTo>
                  <a:pt x="131" y="60"/>
                </a:lnTo>
                <a:lnTo>
                  <a:pt x="130" y="58"/>
                </a:lnTo>
                <a:lnTo>
                  <a:pt x="128" y="56"/>
                </a:lnTo>
                <a:lnTo>
                  <a:pt x="126" y="54"/>
                </a:lnTo>
                <a:lnTo>
                  <a:pt x="124" y="52"/>
                </a:lnTo>
                <a:lnTo>
                  <a:pt x="122" y="50"/>
                </a:lnTo>
                <a:lnTo>
                  <a:pt x="120" y="48"/>
                </a:lnTo>
                <a:lnTo>
                  <a:pt x="118" y="46"/>
                </a:lnTo>
                <a:lnTo>
                  <a:pt x="116" y="44"/>
                </a:lnTo>
                <a:lnTo>
                  <a:pt x="114" y="42"/>
                </a:lnTo>
                <a:lnTo>
                  <a:pt x="112" y="40"/>
                </a:lnTo>
                <a:lnTo>
                  <a:pt x="109" y="38"/>
                </a:lnTo>
                <a:lnTo>
                  <a:pt x="107" y="36"/>
                </a:lnTo>
                <a:lnTo>
                  <a:pt x="105" y="35"/>
                </a:lnTo>
                <a:lnTo>
                  <a:pt x="102" y="33"/>
                </a:lnTo>
                <a:lnTo>
                  <a:pt x="100" y="31"/>
                </a:lnTo>
                <a:lnTo>
                  <a:pt x="98" y="30"/>
                </a:lnTo>
                <a:lnTo>
                  <a:pt x="96" y="28"/>
                </a:lnTo>
                <a:lnTo>
                  <a:pt x="93" y="26"/>
                </a:lnTo>
                <a:lnTo>
                  <a:pt x="91" y="25"/>
                </a:lnTo>
                <a:lnTo>
                  <a:pt x="88" y="23"/>
                </a:lnTo>
                <a:lnTo>
                  <a:pt x="86" y="22"/>
                </a:lnTo>
                <a:lnTo>
                  <a:pt x="83" y="21"/>
                </a:lnTo>
                <a:lnTo>
                  <a:pt x="81" y="19"/>
                </a:lnTo>
                <a:lnTo>
                  <a:pt x="78" y="18"/>
                </a:lnTo>
                <a:lnTo>
                  <a:pt x="76" y="17"/>
                </a:lnTo>
                <a:lnTo>
                  <a:pt x="73" y="16"/>
                </a:lnTo>
                <a:lnTo>
                  <a:pt x="70" y="14"/>
                </a:lnTo>
                <a:lnTo>
                  <a:pt x="68" y="13"/>
                </a:lnTo>
                <a:lnTo>
                  <a:pt x="65" y="12"/>
                </a:lnTo>
                <a:lnTo>
                  <a:pt x="62" y="11"/>
                </a:lnTo>
                <a:lnTo>
                  <a:pt x="60" y="10"/>
                </a:lnTo>
                <a:lnTo>
                  <a:pt x="57" y="9"/>
                </a:lnTo>
                <a:lnTo>
                  <a:pt x="54" y="8"/>
                </a:lnTo>
                <a:lnTo>
                  <a:pt x="51" y="7"/>
                </a:lnTo>
                <a:lnTo>
                  <a:pt x="49" y="6"/>
                </a:lnTo>
                <a:lnTo>
                  <a:pt x="46" y="6"/>
                </a:lnTo>
                <a:lnTo>
                  <a:pt x="43" y="5"/>
                </a:lnTo>
                <a:lnTo>
                  <a:pt x="40" y="4"/>
                </a:lnTo>
                <a:lnTo>
                  <a:pt x="37" y="4"/>
                </a:lnTo>
                <a:lnTo>
                  <a:pt x="34" y="3"/>
                </a:lnTo>
                <a:lnTo>
                  <a:pt x="32" y="2"/>
                </a:lnTo>
                <a:lnTo>
                  <a:pt x="29" y="2"/>
                </a:lnTo>
                <a:lnTo>
                  <a:pt x="26" y="2"/>
                </a:lnTo>
                <a:lnTo>
                  <a:pt x="23" y="1"/>
                </a:lnTo>
                <a:lnTo>
                  <a:pt x="20" y="1"/>
                </a:lnTo>
                <a:lnTo>
                  <a:pt x="17" y="1"/>
                </a:lnTo>
                <a:lnTo>
                  <a:pt x="14" y="0"/>
                </a:lnTo>
                <a:lnTo>
                  <a:pt x="12" y="0"/>
                </a:lnTo>
                <a:lnTo>
                  <a:pt x="9" y="0"/>
                </a:lnTo>
                <a:lnTo>
                  <a:pt x="6" y="0"/>
                </a:lnTo>
                <a:lnTo>
                  <a:pt x="3" y="0"/>
                </a:lnTo>
                <a:lnTo>
                  <a:pt x="0" y="0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639" name="Freeform 111"/>
          <p:cNvSpPr>
            <a:spLocks/>
          </p:cNvSpPr>
          <p:nvPr/>
        </p:nvSpPr>
        <p:spPr bwMode="auto">
          <a:xfrm>
            <a:off x="5646738" y="5321300"/>
            <a:ext cx="133350" cy="498475"/>
          </a:xfrm>
          <a:custGeom>
            <a:avLst/>
            <a:gdLst>
              <a:gd name="T0" fmla="*/ 211693147 w 84"/>
              <a:gd name="T1" fmla="*/ 0 h 314"/>
              <a:gd name="T2" fmla="*/ 0 w 84"/>
              <a:gd name="T3" fmla="*/ 0 h 314"/>
              <a:gd name="T4" fmla="*/ 0 w 84"/>
              <a:gd name="T5" fmla="*/ 791328953 h 314"/>
              <a:gd name="T6" fmla="*/ 211693147 w 84"/>
              <a:gd name="T7" fmla="*/ 791328953 h 314"/>
              <a:gd name="T8" fmla="*/ 0 60000 65536"/>
              <a:gd name="T9" fmla="*/ 0 60000 65536"/>
              <a:gd name="T10" fmla="*/ 0 60000 65536"/>
              <a:gd name="T11" fmla="*/ 0 60000 65536"/>
              <a:gd name="T12" fmla="*/ 0 w 84"/>
              <a:gd name="T13" fmla="*/ 0 h 314"/>
              <a:gd name="T14" fmla="*/ 84 w 84"/>
              <a:gd name="T15" fmla="*/ 314 h 31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4" h="314">
                <a:moveTo>
                  <a:pt x="84" y="0"/>
                </a:moveTo>
                <a:lnTo>
                  <a:pt x="0" y="0"/>
                </a:lnTo>
                <a:lnTo>
                  <a:pt x="0" y="314"/>
                </a:lnTo>
                <a:lnTo>
                  <a:pt x="84" y="314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640" name="Rectangle 112"/>
          <p:cNvSpPr>
            <a:spLocks noChangeArrowheads="1"/>
          </p:cNvSpPr>
          <p:nvPr/>
        </p:nvSpPr>
        <p:spPr bwMode="auto">
          <a:xfrm>
            <a:off x="6307138" y="4687888"/>
            <a:ext cx="303212" cy="37306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2100">
                <a:solidFill>
                  <a:srgbClr val="000000"/>
                </a:solidFill>
                <a:latin typeface="Times New Roman" pitchFamily="18" charset="0"/>
              </a:rPr>
              <a:t>V</a:t>
            </a:r>
            <a:endParaRPr lang="en-US"/>
          </a:p>
        </p:txBody>
      </p:sp>
      <p:sp>
        <p:nvSpPr>
          <p:cNvPr id="22641" name="Rectangle 113"/>
          <p:cNvSpPr>
            <a:spLocks noChangeArrowheads="1"/>
          </p:cNvSpPr>
          <p:nvPr/>
        </p:nvSpPr>
        <p:spPr bwMode="auto">
          <a:xfrm>
            <a:off x="6523038" y="4632325"/>
            <a:ext cx="179387" cy="32543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900" b="1">
                <a:solidFill>
                  <a:srgbClr val="000000"/>
                </a:solidFill>
                <a:latin typeface="Times New Roman" pitchFamily="18" charset="0"/>
              </a:rPr>
              <a:t>-</a:t>
            </a:r>
            <a:endParaRPr lang="en-US"/>
          </a:p>
        </p:txBody>
      </p:sp>
      <p:sp>
        <p:nvSpPr>
          <p:cNvPr id="22642" name="Rectangle 114"/>
          <p:cNvSpPr>
            <a:spLocks noChangeArrowheads="1"/>
          </p:cNvSpPr>
          <p:nvPr/>
        </p:nvSpPr>
        <p:spPr bwMode="auto">
          <a:xfrm>
            <a:off x="6329363" y="5441950"/>
            <a:ext cx="257175" cy="37306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2100">
                <a:solidFill>
                  <a:srgbClr val="000000"/>
                </a:solidFill>
                <a:latin typeface="Times New Roman" pitchFamily="18" charset="0"/>
              </a:rPr>
              <a:t>S</a:t>
            </a:r>
            <a:endParaRPr lang="en-US"/>
          </a:p>
        </p:txBody>
      </p:sp>
      <p:sp>
        <p:nvSpPr>
          <p:cNvPr id="22643" name="Rectangle 115"/>
          <p:cNvSpPr>
            <a:spLocks noChangeArrowheads="1"/>
          </p:cNvSpPr>
          <p:nvPr/>
        </p:nvSpPr>
        <p:spPr bwMode="auto">
          <a:xfrm>
            <a:off x="6494463" y="5384800"/>
            <a:ext cx="179387" cy="32543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900" b="1">
                <a:solidFill>
                  <a:srgbClr val="000000"/>
                </a:solidFill>
                <a:latin typeface="Times New Roman" pitchFamily="18" charset="0"/>
              </a:rPr>
              <a:t>-</a:t>
            </a:r>
            <a:endParaRPr lang="en-US"/>
          </a:p>
        </p:txBody>
      </p:sp>
      <p:sp>
        <p:nvSpPr>
          <p:cNvPr id="22644" name="Freeform 116"/>
          <p:cNvSpPr>
            <a:spLocks/>
          </p:cNvSpPr>
          <p:nvPr/>
        </p:nvSpPr>
        <p:spPr bwMode="auto">
          <a:xfrm>
            <a:off x="7634288" y="4449763"/>
            <a:ext cx="265112" cy="496887"/>
          </a:xfrm>
          <a:custGeom>
            <a:avLst/>
            <a:gdLst>
              <a:gd name="T0" fmla="*/ 405743548 w 167"/>
              <a:gd name="T1" fmla="*/ 0 h 313"/>
              <a:gd name="T2" fmla="*/ 385582344 w 167"/>
              <a:gd name="T3" fmla="*/ 0 h 313"/>
              <a:gd name="T4" fmla="*/ 362901782 w 167"/>
              <a:gd name="T5" fmla="*/ 2519360 h 313"/>
              <a:gd name="T6" fmla="*/ 340219633 w 167"/>
              <a:gd name="T7" fmla="*/ 5040307 h 313"/>
              <a:gd name="T8" fmla="*/ 320058429 w 167"/>
              <a:gd name="T9" fmla="*/ 10080614 h 313"/>
              <a:gd name="T10" fmla="*/ 297377867 w 167"/>
              <a:gd name="T11" fmla="*/ 15120923 h 313"/>
              <a:gd name="T12" fmla="*/ 277216663 w 167"/>
              <a:gd name="T13" fmla="*/ 22680587 h 313"/>
              <a:gd name="T14" fmla="*/ 257055458 w 167"/>
              <a:gd name="T15" fmla="*/ 30241845 h 313"/>
              <a:gd name="T16" fmla="*/ 236894253 w 167"/>
              <a:gd name="T17" fmla="*/ 37801510 h 313"/>
              <a:gd name="T18" fmla="*/ 216733049 w 167"/>
              <a:gd name="T19" fmla="*/ 47882121 h 313"/>
              <a:gd name="T20" fmla="*/ 199091151 w 167"/>
              <a:gd name="T21" fmla="*/ 57962744 h 313"/>
              <a:gd name="T22" fmla="*/ 178929947 w 167"/>
              <a:gd name="T23" fmla="*/ 70564301 h 313"/>
              <a:gd name="T24" fmla="*/ 161289686 w 167"/>
              <a:gd name="T25" fmla="*/ 83164271 h 313"/>
              <a:gd name="T26" fmla="*/ 143647839 w 167"/>
              <a:gd name="T27" fmla="*/ 95765829 h 313"/>
              <a:gd name="T28" fmla="*/ 128526935 w 167"/>
              <a:gd name="T29" fmla="*/ 110886770 h 313"/>
              <a:gd name="T30" fmla="*/ 113406032 w 167"/>
              <a:gd name="T31" fmla="*/ 123486740 h 313"/>
              <a:gd name="T32" fmla="*/ 98285104 w 167"/>
              <a:gd name="T33" fmla="*/ 141128603 h 313"/>
              <a:gd name="T34" fmla="*/ 85685144 w 167"/>
              <a:gd name="T35" fmla="*/ 156249519 h 313"/>
              <a:gd name="T36" fmla="*/ 73083598 w 167"/>
              <a:gd name="T37" fmla="*/ 173889794 h 313"/>
              <a:gd name="T38" fmla="*/ 60483639 w 167"/>
              <a:gd name="T39" fmla="*/ 191531657 h 313"/>
              <a:gd name="T40" fmla="*/ 50403024 w 167"/>
              <a:gd name="T41" fmla="*/ 209171982 h 313"/>
              <a:gd name="T42" fmla="*/ 40322422 w 167"/>
              <a:gd name="T43" fmla="*/ 226813845 h 313"/>
              <a:gd name="T44" fmla="*/ 30241819 w 167"/>
              <a:gd name="T45" fmla="*/ 246975067 h 313"/>
              <a:gd name="T46" fmla="*/ 22680568 w 167"/>
              <a:gd name="T47" fmla="*/ 264615342 h 313"/>
              <a:gd name="T48" fmla="*/ 17640266 w 167"/>
              <a:gd name="T49" fmla="*/ 284776564 h 313"/>
              <a:gd name="T50" fmla="*/ 10080605 w 167"/>
              <a:gd name="T51" fmla="*/ 304937786 h 313"/>
              <a:gd name="T52" fmla="*/ 7559661 w 167"/>
              <a:gd name="T53" fmla="*/ 325099008 h 313"/>
              <a:gd name="T54" fmla="*/ 5040303 w 167"/>
              <a:gd name="T55" fmla="*/ 345260230 h 313"/>
              <a:gd name="T56" fmla="*/ 2519358 w 167"/>
              <a:gd name="T57" fmla="*/ 365421451 h 313"/>
              <a:gd name="T58" fmla="*/ 0 w 167"/>
              <a:gd name="T59" fmla="*/ 388103620 h 313"/>
              <a:gd name="T60" fmla="*/ 0 w 167"/>
              <a:gd name="T61" fmla="*/ 408264842 h 313"/>
              <a:gd name="T62" fmla="*/ 2519358 w 167"/>
              <a:gd name="T63" fmla="*/ 428426163 h 313"/>
              <a:gd name="T64" fmla="*/ 5040303 w 167"/>
              <a:gd name="T65" fmla="*/ 448587385 h 313"/>
              <a:gd name="T66" fmla="*/ 7559661 w 167"/>
              <a:gd name="T67" fmla="*/ 468748606 h 313"/>
              <a:gd name="T68" fmla="*/ 12599962 w 167"/>
              <a:gd name="T69" fmla="*/ 488909828 h 313"/>
              <a:gd name="T70" fmla="*/ 17640266 w 167"/>
              <a:gd name="T71" fmla="*/ 509071050 h 313"/>
              <a:gd name="T72" fmla="*/ 25201512 w 167"/>
              <a:gd name="T73" fmla="*/ 529232272 h 313"/>
              <a:gd name="T74" fmla="*/ 32761176 w 167"/>
              <a:gd name="T75" fmla="*/ 549393494 h 313"/>
              <a:gd name="T76" fmla="*/ 42841778 w 167"/>
              <a:gd name="T77" fmla="*/ 567033769 h 313"/>
              <a:gd name="T78" fmla="*/ 52922393 w 167"/>
              <a:gd name="T79" fmla="*/ 584675632 h 313"/>
              <a:gd name="T80" fmla="*/ 63002995 w 167"/>
              <a:gd name="T81" fmla="*/ 602315907 h 313"/>
              <a:gd name="T82" fmla="*/ 75604542 w 167"/>
              <a:gd name="T83" fmla="*/ 619957770 h 313"/>
              <a:gd name="T84" fmla="*/ 90725446 w 167"/>
              <a:gd name="T85" fmla="*/ 637598046 h 313"/>
              <a:gd name="T86" fmla="*/ 103325405 w 167"/>
              <a:gd name="T87" fmla="*/ 652718962 h 313"/>
              <a:gd name="T88" fmla="*/ 118446333 w 167"/>
              <a:gd name="T89" fmla="*/ 670360825 h 313"/>
              <a:gd name="T90" fmla="*/ 133567236 w 167"/>
              <a:gd name="T91" fmla="*/ 682960795 h 313"/>
              <a:gd name="T92" fmla="*/ 151209084 w 167"/>
              <a:gd name="T93" fmla="*/ 698081711 h 313"/>
              <a:gd name="T94" fmla="*/ 168849344 w 167"/>
              <a:gd name="T95" fmla="*/ 710683269 h 313"/>
              <a:gd name="T96" fmla="*/ 186491192 w 167"/>
              <a:gd name="T97" fmla="*/ 720763880 h 313"/>
              <a:gd name="T98" fmla="*/ 204131453 w 167"/>
              <a:gd name="T99" fmla="*/ 733363849 h 313"/>
              <a:gd name="T100" fmla="*/ 224292707 w 167"/>
              <a:gd name="T101" fmla="*/ 743444460 h 313"/>
              <a:gd name="T102" fmla="*/ 241934555 w 167"/>
              <a:gd name="T103" fmla="*/ 753525071 h 313"/>
              <a:gd name="T104" fmla="*/ 264615116 w 167"/>
              <a:gd name="T105" fmla="*/ 761086323 h 313"/>
              <a:gd name="T106" fmla="*/ 284776321 w 167"/>
              <a:gd name="T107" fmla="*/ 768645988 h 313"/>
              <a:gd name="T108" fmla="*/ 304937525 w 167"/>
              <a:gd name="T109" fmla="*/ 773686293 h 313"/>
              <a:gd name="T110" fmla="*/ 325098730 w 167"/>
              <a:gd name="T111" fmla="*/ 778726599 h 313"/>
              <a:gd name="T112" fmla="*/ 347780879 w 167"/>
              <a:gd name="T113" fmla="*/ 783766904 h 313"/>
              <a:gd name="T114" fmla="*/ 370461440 w 167"/>
              <a:gd name="T115" fmla="*/ 786287851 h 313"/>
              <a:gd name="T116" fmla="*/ 393143589 w 167"/>
              <a:gd name="T117" fmla="*/ 788807210 h 313"/>
              <a:gd name="T118" fmla="*/ 413304794 w 167"/>
              <a:gd name="T119" fmla="*/ 788807210 h 313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67"/>
              <a:gd name="T181" fmla="*/ 0 h 313"/>
              <a:gd name="T182" fmla="*/ 167 w 167"/>
              <a:gd name="T183" fmla="*/ 313 h 313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67" h="313">
                <a:moveTo>
                  <a:pt x="167" y="0"/>
                </a:moveTo>
                <a:lnTo>
                  <a:pt x="164" y="0"/>
                </a:lnTo>
                <a:lnTo>
                  <a:pt x="161" y="0"/>
                </a:lnTo>
                <a:lnTo>
                  <a:pt x="158" y="0"/>
                </a:lnTo>
                <a:lnTo>
                  <a:pt x="156" y="0"/>
                </a:lnTo>
                <a:lnTo>
                  <a:pt x="153" y="0"/>
                </a:lnTo>
                <a:lnTo>
                  <a:pt x="150" y="0"/>
                </a:lnTo>
                <a:lnTo>
                  <a:pt x="147" y="1"/>
                </a:lnTo>
                <a:lnTo>
                  <a:pt x="144" y="1"/>
                </a:lnTo>
                <a:lnTo>
                  <a:pt x="141" y="1"/>
                </a:lnTo>
                <a:lnTo>
                  <a:pt x="138" y="2"/>
                </a:lnTo>
                <a:lnTo>
                  <a:pt x="135" y="2"/>
                </a:lnTo>
                <a:lnTo>
                  <a:pt x="132" y="3"/>
                </a:lnTo>
                <a:lnTo>
                  <a:pt x="129" y="4"/>
                </a:lnTo>
                <a:lnTo>
                  <a:pt x="127" y="4"/>
                </a:lnTo>
                <a:lnTo>
                  <a:pt x="124" y="5"/>
                </a:lnTo>
                <a:lnTo>
                  <a:pt x="121" y="5"/>
                </a:lnTo>
                <a:lnTo>
                  <a:pt x="118" y="6"/>
                </a:lnTo>
                <a:lnTo>
                  <a:pt x="115" y="7"/>
                </a:lnTo>
                <a:lnTo>
                  <a:pt x="113" y="8"/>
                </a:lnTo>
                <a:lnTo>
                  <a:pt x="110" y="9"/>
                </a:lnTo>
                <a:lnTo>
                  <a:pt x="107" y="10"/>
                </a:lnTo>
                <a:lnTo>
                  <a:pt x="105" y="11"/>
                </a:lnTo>
                <a:lnTo>
                  <a:pt x="102" y="12"/>
                </a:lnTo>
                <a:lnTo>
                  <a:pt x="99" y="13"/>
                </a:lnTo>
                <a:lnTo>
                  <a:pt x="96" y="14"/>
                </a:lnTo>
                <a:lnTo>
                  <a:pt x="94" y="15"/>
                </a:lnTo>
                <a:lnTo>
                  <a:pt x="91" y="17"/>
                </a:lnTo>
                <a:lnTo>
                  <a:pt x="89" y="18"/>
                </a:lnTo>
                <a:lnTo>
                  <a:pt x="86" y="19"/>
                </a:lnTo>
                <a:lnTo>
                  <a:pt x="84" y="21"/>
                </a:lnTo>
                <a:lnTo>
                  <a:pt x="81" y="22"/>
                </a:lnTo>
                <a:lnTo>
                  <a:pt x="79" y="23"/>
                </a:lnTo>
                <a:lnTo>
                  <a:pt x="76" y="25"/>
                </a:lnTo>
                <a:lnTo>
                  <a:pt x="74" y="26"/>
                </a:lnTo>
                <a:lnTo>
                  <a:pt x="71" y="28"/>
                </a:lnTo>
                <a:lnTo>
                  <a:pt x="69" y="29"/>
                </a:lnTo>
                <a:lnTo>
                  <a:pt x="67" y="31"/>
                </a:lnTo>
                <a:lnTo>
                  <a:pt x="64" y="33"/>
                </a:lnTo>
                <a:lnTo>
                  <a:pt x="62" y="34"/>
                </a:lnTo>
                <a:lnTo>
                  <a:pt x="60" y="36"/>
                </a:lnTo>
                <a:lnTo>
                  <a:pt x="57" y="38"/>
                </a:lnTo>
                <a:lnTo>
                  <a:pt x="55" y="40"/>
                </a:lnTo>
                <a:lnTo>
                  <a:pt x="53" y="42"/>
                </a:lnTo>
                <a:lnTo>
                  <a:pt x="51" y="44"/>
                </a:lnTo>
                <a:lnTo>
                  <a:pt x="49" y="45"/>
                </a:lnTo>
                <a:lnTo>
                  <a:pt x="47" y="47"/>
                </a:lnTo>
                <a:lnTo>
                  <a:pt x="45" y="49"/>
                </a:lnTo>
                <a:lnTo>
                  <a:pt x="43" y="51"/>
                </a:lnTo>
                <a:lnTo>
                  <a:pt x="41" y="53"/>
                </a:lnTo>
                <a:lnTo>
                  <a:pt x="39" y="56"/>
                </a:lnTo>
                <a:lnTo>
                  <a:pt x="37" y="58"/>
                </a:lnTo>
                <a:lnTo>
                  <a:pt x="36" y="60"/>
                </a:lnTo>
                <a:lnTo>
                  <a:pt x="34" y="62"/>
                </a:lnTo>
                <a:lnTo>
                  <a:pt x="32" y="64"/>
                </a:lnTo>
                <a:lnTo>
                  <a:pt x="30" y="66"/>
                </a:lnTo>
                <a:lnTo>
                  <a:pt x="29" y="69"/>
                </a:lnTo>
                <a:lnTo>
                  <a:pt x="27" y="71"/>
                </a:lnTo>
                <a:lnTo>
                  <a:pt x="25" y="73"/>
                </a:lnTo>
                <a:lnTo>
                  <a:pt x="24" y="76"/>
                </a:lnTo>
                <a:lnTo>
                  <a:pt x="22" y="78"/>
                </a:lnTo>
                <a:lnTo>
                  <a:pt x="21" y="80"/>
                </a:lnTo>
                <a:lnTo>
                  <a:pt x="20" y="83"/>
                </a:lnTo>
                <a:lnTo>
                  <a:pt x="18" y="85"/>
                </a:lnTo>
                <a:lnTo>
                  <a:pt x="17" y="88"/>
                </a:lnTo>
                <a:lnTo>
                  <a:pt x="16" y="90"/>
                </a:lnTo>
                <a:lnTo>
                  <a:pt x="15" y="92"/>
                </a:lnTo>
                <a:lnTo>
                  <a:pt x="13" y="95"/>
                </a:lnTo>
                <a:lnTo>
                  <a:pt x="12" y="98"/>
                </a:lnTo>
                <a:lnTo>
                  <a:pt x="11" y="100"/>
                </a:lnTo>
                <a:lnTo>
                  <a:pt x="10" y="103"/>
                </a:lnTo>
                <a:lnTo>
                  <a:pt x="9" y="105"/>
                </a:lnTo>
                <a:lnTo>
                  <a:pt x="8" y="108"/>
                </a:lnTo>
                <a:lnTo>
                  <a:pt x="7" y="111"/>
                </a:lnTo>
                <a:lnTo>
                  <a:pt x="7" y="113"/>
                </a:lnTo>
                <a:lnTo>
                  <a:pt x="6" y="116"/>
                </a:lnTo>
                <a:lnTo>
                  <a:pt x="5" y="119"/>
                </a:lnTo>
                <a:lnTo>
                  <a:pt x="4" y="121"/>
                </a:lnTo>
                <a:lnTo>
                  <a:pt x="4" y="124"/>
                </a:lnTo>
                <a:lnTo>
                  <a:pt x="3" y="127"/>
                </a:lnTo>
                <a:lnTo>
                  <a:pt x="3" y="129"/>
                </a:lnTo>
                <a:lnTo>
                  <a:pt x="2" y="132"/>
                </a:lnTo>
                <a:lnTo>
                  <a:pt x="2" y="135"/>
                </a:lnTo>
                <a:lnTo>
                  <a:pt x="2" y="137"/>
                </a:lnTo>
                <a:lnTo>
                  <a:pt x="1" y="140"/>
                </a:lnTo>
                <a:lnTo>
                  <a:pt x="1" y="143"/>
                </a:lnTo>
                <a:lnTo>
                  <a:pt x="1" y="145"/>
                </a:lnTo>
                <a:lnTo>
                  <a:pt x="0" y="148"/>
                </a:lnTo>
                <a:lnTo>
                  <a:pt x="0" y="151"/>
                </a:lnTo>
                <a:lnTo>
                  <a:pt x="0" y="154"/>
                </a:lnTo>
                <a:lnTo>
                  <a:pt x="0" y="156"/>
                </a:lnTo>
                <a:lnTo>
                  <a:pt x="0" y="159"/>
                </a:lnTo>
                <a:lnTo>
                  <a:pt x="0" y="162"/>
                </a:lnTo>
                <a:lnTo>
                  <a:pt x="0" y="165"/>
                </a:lnTo>
                <a:lnTo>
                  <a:pt x="1" y="167"/>
                </a:lnTo>
                <a:lnTo>
                  <a:pt x="1" y="170"/>
                </a:lnTo>
                <a:lnTo>
                  <a:pt x="1" y="173"/>
                </a:lnTo>
                <a:lnTo>
                  <a:pt x="2" y="175"/>
                </a:lnTo>
                <a:lnTo>
                  <a:pt x="2" y="178"/>
                </a:lnTo>
                <a:lnTo>
                  <a:pt x="2" y="181"/>
                </a:lnTo>
                <a:lnTo>
                  <a:pt x="3" y="184"/>
                </a:lnTo>
                <a:lnTo>
                  <a:pt x="3" y="186"/>
                </a:lnTo>
                <a:lnTo>
                  <a:pt x="4" y="189"/>
                </a:lnTo>
                <a:lnTo>
                  <a:pt x="4" y="192"/>
                </a:lnTo>
                <a:lnTo>
                  <a:pt x="5" y="194"/>
                </a:lnTo>
                <a:lnTo>
                  <a:pt x="6" y="197"/>
                </a:lnTo>
                <a:lnTo>
                  <a:pt x="7" y="200"/>
                </a:lnTo>
                <a:lnTo>
                  <a:pt x="7" y="202"/>
                </a:lnTo>
                <a:lnTo>
                  <a:pt x="8" y="205"/>
                </a:lnTo>
                <a:lnTo>
                  <a:pt x="9" y="207"/>
                </a:lnTo>
                <a:lnTo>
                  <a:pt x="10" y="210"/>
                </a:lnTo>
                <a:lnTo>
                  <a:pt x="11" y="213"/>
                </a:lnTo>
                <a:lnTo>
                  <a:pt x="12" y="215"/>
                </a:lnTo>
                <a:lnTo>
                  <a:pt x="13" y="218"/>
                </a:lnTo>
                <a:lnTo>
                  <a:pt x="15" y="220"/>
                </a:lnTo>
                <a:lnTo>
                  <a:pt x="16" y="223"/>
                </a:lnTo>
                <a:lnTo>
                  <a:pt x="17" y="225"/>
                </a:lnTo>
                <a:lnTo>
                  <a:pt x="18" y="228"/>
                </a:lnTo>
                <a:lnTo>
                  <a:pt x="20" y="230"/>
                </a:lnTo>
                <a:lnTo>
                  <a:pt x="21" y="232"/>
                </a:lnTo>
                <a:lnTo>
                  <a:pt x="22" y="235"/>
                </a:lnTo>
                <a:lnTo>
                  <a:pt x="24" y="237"/>
                </a:lnTo>
                <a:lnTo>
                  <a:pt x="25" y="239"/>
                </a:lnTo>
                <a:lnTo>
                  <a:pt x="27" y="242"/>
                </a:lnTo>
                <a:lnTo>
                  <a:pt x="29" y="244"/>
                </a:lnTo>
                <a:lnTo>
                  <a:pt x="30" y="246"/>
                </a:lnTo>
                <a:lnTo>
                  <a:pt x="32" y="249"/>
                </a:lnTo>
                <a:lnTo>
                  <a:pt x="34" y="251"/>
                </a:lnTo>
                <a:lnTo>
                  <a:pt x="36" y="253"/>
                </a:lnTo>
                <a:lnTo>
                  <a:pt x="37" y="255"/>
                </a:lnTo>
                <a:lnTo>
                  <a:pt x="39" y="257"/>
                </a:lnTo>
                <a:lnTo>
                  <a:pt x="41" y="259"/>
                </a:lnTo>
                <a:lnTo>
                  <a:pt x="43" y="262"/>
                </a:lnTo>
                <a:lnTo>
                  <a:pt x="45" y="263"/>
                </a:lnTo>
                <a:lnTo>
                  <a:pt x="47" y="266"/>
                </a:lnTo>
                <a:lnTo>
                  <a:pt x="49" y="267"/>
                </a:lnTo>
                <a:lnTo>
                  <a:pt x="51" y="269"/>
                </a:lnTo>
                <a:lnTo>
                  <a:pt x="53" y="271"/>
                </a:lnTo>
                <a:lnTo>
                  <a:pt x="55" y="273"/>
                </a:lnTo>
                <a:lnTo>
                  <a:pt x="57" y="275"/>
                </a:lnTo>
                <a:lnTo>
                  <a:pt x="60" y="277"/>
                </a:lnTo>
                <a:lnTo>
                  <a:pt x="62" y="278"/>
                </a:lnTo>
                <a:lnTo>
                  <a:pt x="64" y="280"/>
                </a:lnTo>
                <a:lnTo>
                  <a:pt x="67" y="282"/>
                </a:lnTo>
                <a:lnTo>
                  <a:pt x="69" y="283"/>
                </a:lnTo>
                <a:lnTo>
                  <a:pt x="71" y="285"/>
                </a:lnTo>
                <a:lnTo>
                  <a:pt x="74" y="286"/>
                </a:lnTo>
                <a:lnTo>
                  <a:pt x="76" y="288"/>
                </a:lnTo>
                <a:lnTo>
                  <a:pt x="79" y="290"/>
                </a:lnTo>
                <a:lnTo>
                  <a:pt x="81" y="291"/>
                </a:lnTo>
                <a:lnTo>
                  <a:pt x="84" y="292"/>
                </a:lnTo>
                <a:lnTo>
                  <a:pt x="86" y="294"/>
                </a:lnTo>
                <a:lnTo>
                  <a:pt x="89" y="295"/>
                </a:lnTo>
                <a:lnTo>
                  <a:pt x="91" y="296"/>
                </a:lnTo>
                <a:lnTo>
                  <a:pt x="94" y="298"/>
                </a:lnTo>
                <a:lnTo>
                  <a:pt x="96" y="299"/>
                </a:lnTo>
                <a:lnTo>
                  <a:pt x="99" y="300"/>
                </a:lnTo>
                <a:lnTo>
                  <a:pt x="102" y="301"/>
                </a:lnTo>
                <a:lnTo>
                  <a:pt x="105" y="302"/>
                </a:lnTo>
                <a:lnTo>
                  <a:pt x="107" y="303"/>
                </a:lnTo>
                <a:lnTo>
                  <a:pt x="110" y="304"/>
                </a:lnTo>
                <a:lnTo>
                  <a:pt x="113" y="305"/>
                </a:lnTo>
                <a:lnTo>
                  <a:pt x="115" y="306"/>
                </a:lnTo>
                <a:lnTo>
                  <a:pt x="118" y="306"/>
                </a:lnTo>
                <a:lnTo>
                  <a:pt x="121" y="307"/>
                </a:lnTo>
                <a:lnTo>
                  <a:pt x="124" y="308"/>
                </a:lnTo>
                <a:lnTo>
                  <a:pt x="127" y="309"/>
                </a:lnTo>
                <a:lnTo>
                  <a:pt x="129" y="309"/>
                </a:lnTo>
                <a:lnTo>
                  <a:pt x="132" y="310"/>
                </a:lnTo>
                <a:lnTo>
                  <a:pt x="135" y="310"/>
                </a:lnTo>
                <a:lnTo>
                  <a:pt x="138" y="311"/>
                </a:lnTo>
                <a:lnTo>
                  <a:pt x="141" y="311"/>
                </a:lnTo>
                <a:lnTo>
                  <a:pt x="144" y="312"/>
                </a:lnTo>
                <a:lnTo>
                  <a:pt x="147" y="312"/>
                </a:lnTo>
                <a:lnTo>
                  <a:pt x="150" y="313"/>
                </a:lnTo>
                <a:lnTo>
                  <a:pt x="153" y="313"/>
                </a:lnTo>
                <a:lnTo>
                  <a:pt x="156" y="313"/>
                </a:lnTo>
                <a:lnTo>
                  <a:pt x="158" y="313"/>
                </a:lnTo>
                <a:lnTo>
                  <a:pt x="161" y="313"/>
                </a:lnTo>
                <a:lnTo>
                  <a:pt x="164" y="313"/>
                </a:lnTo>
                <a:lnTo>
                  <a:pt x="167" y="313"/>
                </a:lnTo>
                <a:lnTo>
                  <a:pt x="167" y="0"/>
                </a:lnTo>
                <a:close/>
              </a:path>
            </a:pathLst>
          </a:custGeom>
          <a:solidFill>
            <a:srgbClr val="808080"/>
          </a:solidFill>
          <a:ln w="28575">
            <a:noFill/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645" name="Freeform 117"/>
          <p:cNvSpPr>
            <a:spLocks/>
          </p:cNvSpPr>
          <p:nvPr/>
        </p:nvSpPr>
        <p:spPr bwMode="auto">
          <a:xfrm>
            <a:off x="7634288" y="4449763"/>
            <a:ext cx="265112" cy="496887"/>
          </a:xfrm>
          <a:custGeom>
            <a:avLst/>
            <a:gdLst>
              <a:gd name="T0" fmla="*/ 405743548 w 167"/>
              <a:gd name="T1" fmla="*/ 0 h 313"/>
              <a:gd name="T2" fmla="*/ 385582344 w 167"/>
              <a:gd name="T3" fmla="*/ 0 h 313"/>
              <a:gd name="T4" fmla="*/ 362901782 w 167"/>
              <a:gd name="T5" fmla="*/ 2519360 h 313"/>
              <a:gd name="T6" fmla="*/ 340219633 w 167"/>
              <a:gd name="T7" fmla="*/ 5040307 h 313"/>
              <a:gd name="T8" fmla="*/ 320058429 w 167"/>
              <a:gd name="T9" fmla="*/ 10080614 h 313"/>
              <a:gd name="T10" fmla="*/ 297377867 w 167"/>
              <a:gd name="T11" fmla="*/ 15120923 h 313"/>
              <a:gd name="T12" fmla="*/ 277216663 w 167"/>
              <a:gd name="T13" fmla="*/ 22680587 h 313"/>
              <a:gd name="T14" fmla="*/ 257055458 w 167"/>
              <a:gd name="T15" fmla="*/ 30241845 h 313"/>
              <a:gd name="T16" fmla="*/ 236894253 w 167"/>
              <a:gd name="T17" fmla="*/ 37801510 h 313"/>
              <a:gd name="T18" fmla="*/ 216733049 w 167"/>
              <a:gd name="T19" fmla="*/ 47882121 h 313"/>
              <a:gd name="T20" fmla="*/ 199091151 w 167"/>
              <a:gd name="T21" fmla="*/ 57962744 h 313"/>
              <a:gd name="T22" fmla="*/ 178929947 w 167"/>
              <a:gd name="T23" fmla="*/ 70564301 h 313"/>
              <a:gd name="T24" fmla="*/ 161289686 w 167"/>
              <a:gd name="T25" fmla="*/ 83164271 h 313"/>
              <a:gd name="T26" fmla="*/ 143647839 w 167"/>
              <a:gd name="T27" fmla="*/ 95765829 h 313"/>
              <a:gd name="T28" fmla="*/ 128526935 w 167"/>
              <a:gd name="T29" fmla="*/ 110886770 h 313"/>
              <a:gd name="T30" fmla="*/ 113406032 w 167"/>
              <a:gd name="T31" fmla="*/ 123486740 h 313"/>
              <a:gd name="T32" fmla="*/ 98285104 w 167"/>
              <a:gd name="T33" fmla="*/ 141128603 h 313"/>
              <a:gd name="T34" fmla="*/ 85685144 w 167"/>
              <a:gd name="T35" fmla="*/ 156249519 h 313"/>
              <a:gd name="T36" fmla="*/ 73083598 w 167"/>
              <a:gd name="T37" fmla="*/ 173889794 h 313"/>
              <a:gd name="T38" fmla="*/ 60483639 w 167"/>
              <a:gd name="T39" fmla="*/ 191531657 h 313"/>
              <a:gd name="T40" fmla="*/ 50403024 w 167"/>
              <a:gd name="T41" fmla="*/ 209171982 h 313"/>
              <a:gd name="T42" fmla="*/ 40322422 w 167"/>
              <a:gd name="T43" fmla="*/ 226813845 h 313"/>
              <a:gd name="T44" fmla="*/ 30241819 w 167"/>
              <a:gd name="T45" fmla="*/ 246975067 h 313"/>
              <a:gd name="T46" fmla="*/ 22680568 w 167"/>
              <a:gd name="T47" fmla="*/ 264615342 h 313"/>
              <a:gd name="T48" fmla="*/ 17640266 w 167"/>
              <a:gd name="T49" fmla="*/ 284776564 h 313"/>
              <a:gd name="T50" fmla="*/ 10080605 w 167"/>
              <a:gd name="T51" fmla="*/ 304937786 h 313"/>
              <a:gd name="T52" fmla="*/ 7559661 w 167"/>
              <a:gd name="T53" fmla="*/ 325099008 h 313"/>
              <a:gd name="T54" fmla="*/ 5040303 w 167"/>
              <a:gd name="T55" fmla="*/ 345260230 h 313"/>
              <a:gd name="T56" fmla="*/ 2519358 w 167"/>
              <a:gd name="T57" fmla="*/ 365421451 h 313"/>
              <a:gd name="T58" fmla="*/ 0 w 167"/>
              <a:gd name="T59" fmla="*/ 388103620 h 313"/>
              <a:gd name="T60" fmla="*/ 0 w 167"/>
              <a:gd name="T61" fmla="*/ 408264842 h 313"/>
              <a:gd name="T62" fmla="*/ 2519358 w 167"/>
              <a:gd name="T63" fmla="*/ 428426163 h 313"/>
              <a:gd name="T64" fmla="*/ 5040303 w 167"/>
              <a:gd name="T65" fmla="*/ 448587385 h 313"/>
              <a:gd name="T66" fmla="*/ 7559661 w 167"/>
              <a:gd name="T67" fmla="*/ 468748606 h 313"/>
              <a:gd name="T68" fmla="*/ 12599962 w 167"/>
              <a:gd name="T69" fmla="*/ 488909828 h 313"/>
              <a:gd name="T70" fmla="*/ 17640266 w 167"/>
              <a:gd name="T71" fmla="*/ 509071050 h 313"/>
              <a:gd name="T72" fmla="*/ 25201512 w 167"/>
              <a:gd name="T73" fmla="*/ 529232272 h 313"/>
              <a:gd name="T74" fmla="*/ 32761176 w 167"/>
              <a:gd name="T75" fmla="*/ 549393494 h 313"/>
              <a:gd name="T76" fmla="*/ 42841778 w 167"/>
              <a:gd name="T77" fmla="*/ 567033769 h 313"/>
              <a:gd name="T78" fmla="*/ 52922393 w 167"/>
              <a:gd name="T79" fmla="*/ 584675632 h 313"/>
              <a:gd name="T80" fmla="*/ 63002995 w 167"/>
              <a:gd name="T81" fmla="*/ 602315907 h 313"/>
              <a:gd name="T82" fmla="*/ 75604542 w 167"/>
              <a:gd name="T83" fmla="*/ 619957770 h 313"/>
              <a:gd name="T84" fmla="*/ 90725446 w 167"/>
              <a:gd name="T85" fmla="*/ 637598046 h 313"/>
              <a:gd name="T86" fmla="*/ 103325405 w 167"/>
              <a:gd name="T87" fmla="*/ 652718962 h 313"/>
              <a:gd name="T88" fmla="*/ 118446333 w 167"/>
              <a:gd name="T89" fmla="*/ 670360825 h 313"/>
              <a:gd name="T90" fmla="*/ 133567236 w 167"/>
              <a:gd name="T91" fmla="*/ 682960795 h 313"/>
              <a:gd name="T92" fmla="*/ 151209084 w 167"/>
              <a:gd name="T93" fmla="*/ 698081711 h 313"/>
              <a:gd name="T94" fmla="*/ 168849344 w 167"/>
              <a:gd name="T95" fmla="*/ 710683269 h 313"/>
              <a:gd name="T96" fmla="*/ 186491192 w 167"/>
              <a:gd name="T97" fmla="*/ 720763880 h 313"/>
              <a:gd name="T98" fmla="*/ 204131453 w 167"/>
              <a:gd name="T99" fmla="*/ 733363849 h 313"/>
              <a:gd name="T100" fmla="*/ 224292707 w 167"/>
              <a:gd name="T101" fmla="*/ 743444460 h 313"/>
              <a:gd name="T102" fmla="*/ 241934555 w 167"/>
              <a:gd name="T103" fmla="*/ 753525071 h 313"/>
              <a:gd name="T104" fmla="*/ 264615116 w 167"/>
              <a:gd name="T105" fmla="*/ 761086323 h 313"/>
              <a:gd name="T106" fmla="*/ 284776321 w 167"/>
              <a:gd name="T107" fmla="*/ 768645988 h 313"/>
              <a:gd name="T108" fmla="*/ 304937525 w 167"/>
              <a:gd name="T109" fmla="*/ 773686293 h 313"/>
              <a:gd name="T110" fmla="*/ 325098730 w 167"/>
              <a:gd name="T111" fmla="*/ 778726599 h 313"/>
              <a:gd name="T112" fmla="*/ 347780879 w 167"/>
              <a:gd name="T113" fmla="*/ 783766904 h 313"/>
              <a:gd name="T114" fmla="*/ 370461440 w 167"/>
              <a:gd name="T115" fmla="*/ 786287851 h 313"/>
              <a:gd name="T116" fmla="*/ 393143589 w 167"/>
              <a:gd name="T117" fmla="*/ 788807210 h 313"/>
              <a:gd name="T118" fmla="*/ 413304794 w 167"/>
              <a:gd name="T119" fmla="*/ 788807210 h 313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67"/>
              <a:gd name="T181" fmla="*/ 0 h 313"/>
              <a:gd name="T182" fmla="*/ 167 w 167"/>
              <a:gd name="T183" fmla="*/ 313 h 313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67" h="313">
                <a:moveTo>
                  <a:pt x="167" y="0"/>
                </a:moveTo>
                <a:lnTo>
                  <a:pt x="164" y="0"/>
                </a:lnTo>
                <a:lnTo>
                  <a:pt x="161" y="0"/>
                </a:lnTo>
                <a:lnTo>
                  <a:pt x="158" y="0"/>
                </a:lnTo>
                <a:lnTo>
                  <a:pt x="156" y="0"/>
                </a:lnTo>
                <a:lnTo>
                  <a:pt x="153" y="0"/>
                </a:lnTo>
                <a:lnTo>
                  <a:pt x="150" y="0"/>
                </a:lnTo>
                <a:lnTo>
                  <a:pt x="147" y="1"/>
                </a:lnTo>
                <a:lnTo>
                  <a:pt x="144" y="1"/>
                </a:lnTo>
                <a:lnTo>
                  <a:pt x="141" y="1"/>
                </a:lnTo>
                <a:lnTo>
                  <a:pt x="138" y="2"/>
                </a:lnTo>
                <a:lnTo>
                  <a:pt x="135" y="2"/>
                </a:lnTo>
                <a:lnTo>
                  <a:pt x="132" y="3"/>
                </a:lnTo>
                <a:lnTo>
                  <a:pt x="129" y="4"/>
                </a:lnTo>
                <a:lnTo>
                  <a:pt x="127" y="4"/>
                </a:lnTo>
                <a:lnTo>
                  <a:pt x="124" y="5"/>
                </a:lnTo>
                <a:lnTo>
                  <a:pt x="121" y="5"/>
                </a:lnTo>
                <a:lnTo>
                  <a:pt x="118" y="6"/>
                </a:lnTo>
                <a:lnTo>
                  <a:pt x="115" y="7"/>
                </a:lnTo>
                <a:lnTo>
                  <a:pt x="113" y="8"/>
                </a:lnTo>
                <a:lnTo>
                  <a:pt x="110" y="9"/>
                </a:lnTo>
                <a:lnTo>
                  <a:pt x="107" y="10"/>
                </a:lnTo>
                <a:lnTo>
                  <a:pt x="105" y="11"/>
                </a:lnTo>
                <a:lnTo>
                  <a:pt x="102" y="12"/>
                </a:lnTo>
                <a:lnTo>
                  <a:pt x="99" y="13"/>
                </a:lnTo>
                <a:lnTo>
                  <a:pt x="96" y="14"/>
                </a:lnTo>
                <a:lnTo>
                  <a:pt x="94" y="15"/>
                </a:lnTo>
                <a:lnTo>
                  <a:pt x="91" y="17"/>
                </a:lnTo>
                <a:lnTo>
                  <a:pt x="89" y="18"/>
                </a:lnTo>
                <a:lnTo>
                  <a:pt x="86" y="19"/>
                </a:lnTo>
                <a:lnTo>
                  <a:pt x="84" y="21"/>
                </a:lnTo>
                <a:lnTo>
                  <a:pt x="81" y="22"/>
                </a:lnTo>
                <a:lnTo>
                  <a:pt x="79" y="23"/>
                </a:lnTo>
                <a:lnTo>
                  <a:pt x="76" y="25"/>
                </a:lnTo>
                <a:lnTo>
                  <a:pt x="74" y="26"/>
                </a:lnTo>
                <a:lnTo>
                  <a:pt x="71" y="28"/>
                </a:lnTo>
                <a:lnTo>
                  <a:pt x="69" y="29"/>
                </a:lnTo>
                <a:lnTo>
                  <a:pt x="67" y="31"/>
                </a:lnTo>
                <a:lnTo>
                  <a:pt x="64" y="33"/>
                </a:lnTo>
                <a:lnTo>
                  <a:pt x="62" y="34"/>
                </a:lnTo>
                <a:lnTo>
                  <a:pt x="60" y="36"/>
                </a:lnTo>
                <a:lnTo>
                  <a:pt x="57" y="38"/>
                </a:lnTo>
                <a:lnTo>
                  <a:pt x="55" y="40"/>
                </a:lnTo>
                <a:lnTo>
                  <a:pt x="53" y="42"/>
                </a:lnTo>
                <a:lnTo>
                  <a:pt x="51" y="44"/>
                </a:lnTo>
                <a:lnTo>
                  <a:pt x="49" y="45"/>
                </a:lnTo>
                <a:lnTo>
                  <a:pt x="47" y="47"/>
                </a:lnTo>
                <a:lnTo>
                  <a:pt x="45" y="49"/>
                </a:lnTo>
                <a:lnTo>
                  <a:pt x="43" y="51"/>
                </a:lnTo>
                <a:lnTo>
                  <a:pt x="41" y="53"/>
                </a:lnTo>
                <a:lnTo>
                  <a:pt x="39" y="56"/>
                </a:lnTo>
                <a:lnTo>
                  <a:pt x="37" y="58"/>
                </a:lnTo>
                <a:lnTo>
                  <a:pt x="36" y="60"/>
                </a:lnTo>
                <a:lnTo>
                  <a:pt x="34" y="62"/>
                </a:lnTo>
                <a:lnTo>
                  <a:pt x="32" y="64"/>
                </a:lnTo>
                <a:lnTo>
                  <a:pt x="30" y="66"/>
                </a:lnTo>
                <a:lnTo>
                  <a:pt x="29" y="69"/>
                </a:lnTo>
                <a:lnTo>
                  <a:pt x="27" y="71"/>
                </a:lnTo>
                <a:lnTo>
                  <a:pt x="25" y="73"/>
                </a:lnTo>
                <a:lnTo>
                  <a:pt x="24" y="76"/>
                </a:lnTo>
                <a:lnTo>
                  <a:pt x="22" y="78"/>
                </a:lnTo>
                <a:lnTo>
                  <a:pt x="21" y="80"/>
                </a:lnTo>
                <a:lnTo>
                  <a:pt x="20" y="83"/>
                </a:lnTo>
                <a:lnTo>
                  <a:pt x="18" y="85"/>
                </a:lnTo>
                <a:lnTo>
                  <a:pt x="17" y="88"/>
                </a:lnTo>
                <a:lnTo>
                  <a:pt x="16" y="90"/>
                </a:lnTo>
                <a:lnTo>
                  <a:pt x="15" y="92"/>
                </a:lnTo>
                <a:lnTo>
                  <a:pt x="13" y="95"/>
                </a:lnTo>
                <a:lnTo>
                  <a:pt x="12" y="98"/>
                </a:lnTo>
                <a:lnTo>
                  <a:pt x="11" y="100"/>
                </a:lnTo>
                <a:lnTo>
                  <a:pt x="10" y="103"/>
                </a:lnTo>
                <a:lnTo>
                  <a:pt x="9" y="105"/>
                </a:lnTo>
                <a:lnTo>
                  <a:pt x="8" y="108"/>
                </a:lnTo>
                <a:lnTo>
                  <a:pt x="7" y="111"/>
                </a:lnTo>
                <a:lnTo>
                  <a:pt x="7" y="113"/>
                </a:lnTo>
                <a:lnTo>
                  <a:pt x="6" y="116"/>
                </a:lnTo>
                <a:lnTo>
                  <a:pt x="5" y="119"/>
                </a:lnTo>
                <a:lnTo>
                  <a:pt x="4" y="121"/>
                </a:lnTo>
                <a:lnTo>
                  <a:pt x="4" y="124"/>
                </a:lnTo>
                <a:lnTo>
                  <a:pt x="3" y="127"/>
                </a:lnTo>
                <a:lnTo>
                  <a:pt x="3" y="129"/>
                </a:lnTo>
                <a:lnTo>
                  <a:pt x="2" y="132"/>
                </a:lnTo>
                <a:lnTo>
                  <a:pt x="2" y="135"/>
                </a:lnTo>
                <a:lnTo>
                  <a:pt x="2" y="137"/>
                </a:lnTo>
                <a:lnTo>
                  <a:pt x="1" y="140"/>
                </a:lnTo>
                <a:lnTo>
                  <a:pt x="1" y="143"/>
                </a:lnTo>
                <a:lnTo>
                  <a:pt x="1" y="145"/>
                </a:lnTo>
                <a:lnTo>
                  <a:pt x="0" y="148"/>
                </a:lnTo>
                <a:lnTo>
                  <a:pt x="0" y="151"/>
                </a:lnTo>
                <a:lnTo>
                  <a:pt x="0" y="154"/>
                </a:lnTo>
                <a:lnTo>
                  <a:pt x="0" y="156"/>
                </a:lnTo>
                <a:lnTo>
                  <a:pt x="0" y="159"/>
                </a:lnTo>
                <a:lnTo>
                  <a:pt x="0" y="162"/>
                </a:lnTo>
                <a:lnTo>
                  <a:pt x="0" y="165"/>
                </a:lnTo>
                <a:lnTo>
                  <a:pt x="1" y="167"/>
                </a:lnTo>
                <a:lnTo>
                  <a:pt x="1" y="170"/>
                </a:lnTo>
                <a:lnTo>
                  <a:pt x="1" y="173"/>
                </a:lnTo>
                <a:lnTo>
                  <a:pt x="2" y="175"/>
                </a:lnTo>
                <a:lnTo>
                  <a:pt x="2" y="178"/>
                </a:lnTo>
                <a:lnTo>
                  <a:pt x="2" y="181"/>
                </a:lnTo>
                <a:lnTo>
                  <a:pt x="3" y="184"/>
                </a:lnTo>
                <a:lnTo>
                  <a:pt x="3" y="186"/>
                </a:lnTo>
                <a:lnTo>
                  <a:pt x="4" y="189"/>
                </a:lnTo>
                <a:lnTo>
                  <a:pt x="4" y="192"/>
                </a:lnTo>
                <a:lnTo>
                  <a:pt x="5" y="194"/>
                </a:lnTo>
                <a:lnTo>
                  <a:pt x="6" y="197"/>
                </a:lnTo>
                <a:lnTo>
                  <a:pt x="7" y="200"/>
                </a:lnTo>
                <a:lnTo>
                  <a:pt x="7" y="202"/>
                </a:lnTo>
                <a:lnTo>
                  <a:pt x="8" y="205"/>
                </a:lnTo>
                <a:lnTo>
                  <a:pt x="9" y="207"/>
                </a:lnTo>
                <a:lnTo>
                  <a:pt x="10" y="210"/>
                </a:lnTo>
                <a:lnTo>
                  <a:pt x="11" y="213"/>
                </a:lnTo>
                <a:lnTo>
                  <a:pt x="12" y="215"/>
                </a:lnTo>
                <a:lnTo>
                  <a:pt x="13" y="218"/>
                </a:lnTo>
                <a:lnTo>
                  <a:pt x="15" y="220"/>
                </a:lnTo>
                <a:lnTo>
                  <a:pt x="16" y="223"/>
                </a:lnTo>
                <a:lnTo>
                  <a:pt x="17" y="225"/>
                </a:lnTo>
                <a:lnTo>
                  <a:pt x="18" y="228"/>
                </a:lnTo>
                <a:lnTo>
                  <a:pt x="20" y="230"/>
                </a:lnTo>
                <a:lnTo>
                  <a:pt x="21" y="232"/>
                </a:lnTo>
                <a:lnTo>
                  <a:pt x="22" y="235"/>
                </a:lnTo>
                <a:lnTo>
                  <a:pt x="24" y="237"/>
                </a:lnTo>
                <a:lnTo>
                  <a:pt x="25" y="239"/>
                </a:lnTo>
                <a:lnTo>
                  <a:pt x="27" y="242"/>
                </a:lnTo>
                <a:lnTo>
                  <a:pt x="29" y="244"/>
                </a:lnTo>
                <a:lnTo>
                  <a:pt x="30" y="246"/>
                </a:lnTo>
                <a:lnTo>
                  <a:pt x="32" y="249"/>
                </a:lnTo>
                <a:lnTo>
                  <a:pt x="34" y="251"/>
                </a:lnTo>
                <a:lnTo>
                  <a:pt x="36" y="253"/>
                </a:lnTo>
                <a:lnTo>
                  <a:pt x="37" y="255"/>
                </a:lnTo>
                <a:lnTo>
                  <a:pt x="39" y="257"/>
                </a:lnTo>
                <a:lnTo>
                  <a:pt x="41" y="259"/>
                </a:lnTo>
                <a:lnTo>
                  <a:pt x="43" y="262"/>
                </a:lnTo>
                <a:lnTo>
                  <a:pt x="45" y="263"/>
                </a:lnTo>
                <a:lnTo>
                  <a:pt x="47" y="266"/>
                </a:lnTo>
                <a:lnTo>
                  <a:pt x="49" y="267"/>
                </a:lnTo>
                <a:lnTo>
                  <a:pt x="51" y="269"/>
                </a:lnTo>
                <a:lnTo>
                  <a:pt x="53" y="271"/>
                </a:lnTo>
                <a:lnTo>
                  <a:pt x="55" y="273"/>
                </a:lnTo>
                <a:lnTo>
                  <a:pt x="57" y="275"/>
                </a:lnTo>
                <a:lnTo>
                  <a:pt x="60" y="277"/>
                </a:lnTo>
                <a:lnTo>
                  <a:pt x="62" y="278"/>
                </a:lnTo>
                <a:lnTo>
                  <a:pt x="64" y="280"/>
                </a:lnTo>
                <a:lnTo>
                  <a:pt x="67" y="282"/>
                </a:lnTo>
                <a:lnTo>
                  <a:pt x="69" y="283"/>
                </a:lnTo>
                <a:lnTo>
                  <a:pt x="71" y="285"/>
                </a:lnTo>
                <a:lnTo>
                  <a:pt x="74" y="286"/>
                </a:lnTo>
                <a:lnTo>
                  <a:pt x="76" y="288"/>
                </a:lnTo>
                <a:lnTo>
                  <a:pt x="79" y="290"/>
                </a:lnTo>
                <a:lnTo>
                  <a:pt x="81" y="291"/>
                </a:lnTo>
                <a:lnTo>
                  <a:pt x="84" y="292"/>
                </a:lnTo>
                <a:lnTo>
                  <a:pt x="86" y="294"/>
                </a:lnTo>
                <a:lnTo>
                  <a:pt x="89" y="295"/>
                </a:lnTo>
                <a:lnTo>
                  <a:pt x="91" y="296"/>
                </a:lnTo>
                <a:lnTo>
                  <a:pt x="94" y="298"/>
                </a:lnTo>
                <a:lnTo>
                  <a:pt x="96" y="299"/>
                </a:lnTo>
                <a:lnTo>
                  <a:pt x="99" y="300"/>
                </a:lnTo>
                <a:lnTo>
                  <a:pt x="102" y="301"/>
                </a:lnTo>
                <a:lnTo>
                  <a:pt x="105" y="302"/>
                </a:lnTo>
                <a:lnTo>
                  <a:pt x="107" y="303"/>
                </a:lnTo>
                <a:lnTo>
                  <a:pt x="110" y="304"/>
                </a:lnTo>
                <a:lnTo>
                  <a:pt x="113" y="305"/>
                </a:lnTo>
                <a:lnTo>
                  <a:pt x="115" y="306"/>
                </a:lnTo>
                <a:lnTo>
                  <a:pt x="118" y="306"/>
                </a:lnTo>
                <a:lnTo>
                  <a:pt x="121" y="307"/>
                </a:lnTo>
                <a:lnTo>
                  <a:pt x="124" y="308"/>
                </a:lnTo>
                <a:lnTo>
                  <a:pt x="127" y="309"/>
                </a:lnTo>
                <a:lnTo>
                  <a:pt x="129" y="309"/>
                </a:lnTo>
                <a:lnTo>
                  <a:pt x="132" y="310"/>
                </a:lnTo>
                <a:lnTo>
                  <a:pt x="135" y="310"/>
                </a:lnTo>
                <a:lnTo>
                  <a:pt x="138" y="311"/>
                </a:lnTo>
                <a:lnTo>
                  <a:pt x="141" y="311"/>
                </a:lnTo>
                <a:lnTo>
                  <a:pt x="144" y="312"/>
                </a:lnTo>
                <a:lnTo>
                  <a:pt x="147" y="312"/>
                </a:lnTo>
                <a:lnTo>
                  <a:pt x="150" y="313"/>
                </a:lnTo>
                <a:lnTo>
                  <a:pt x="153" y="313"/>
                </a:lnTo>
                <a:lnTo>
                  <a:pt x="156" y="313"/>
                </a:lnTo>
                <a:lnTo>
                  <a:pt x="158" y="313"/>
                </a:lnTo>
                <a:lnTo>
                  <a:pt x="161" y="313"/>
                </a:lnTo>
                <a:lnTo>
                  <a:pt x="164" y="313"/>
                </a:lnTo>
                <a:lnTo>
                  <a:pt x="167" y="313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646" name="Oval 118"/>
          <p:cNvSpPr>
            <a:spLocks noChangeArrowheads="1"/>
          </p:cNvSpPr>
          <p:nvPr/>
        </p:nvSpPr>
        <p:spPr bwMode="auto">
          <a:xfrm>
            <a:off x="8031163" y="4510088"/>
            <a:ext cx="111125" cy="103187"/>
          </a:xfrm>
          <a:prstGeom prst="ellips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647" name="Line 119"/>
          <p:cNvSpPr>
            <a:spLocks noChangeShapeType="1"/>
          </p:cNvSpPr>
          <p:nvPr/>
        </p:nvSpPr>
        <p:spPr bwMode="auto">
          <a:xfrm flipV="1">
            <a:off x="5249863" y="4075113"/>
            <a:ext cx="1587" cy="747712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48" name="Line 120"/>
          <p:cNvSpPr>
            <a:spLocks noChangeShapeType="1"/>
          </p:cNvSpPr>
          <p:nvPr/>
        </p:nvSpPr>
        <p:spPr bwMode="auto">
          <a:xfrm flipH="1">
            <a:off x="7265988" y="4946650"/>
            <a:ext cx="236537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49" name="Line 121"/>
          <p:cNvSpPr>
            <a:spLocks noChangeShapeType="1"/>
          </p:cNvSpPr>
          <p:nvPr/>
        </p:nvSpPr>
        <p:spPr bwMode="auto">
          <a:xfrm>
            <a:off x="7502525" y="4946650"/>
            <a:ext cx="1588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50" name="Line 122"/>
          <p:cNvSpPr>
            <a:spLocks noChangeShapeType="1"/>
          </p:cNvSpPr>
          <p:nvPr/>
        </p:nvSpPr>
        <p:spPr bwMode="auto">
          <a:xfrm flipH="1">
            <a:off x="6707188" y="4822825"/>
            <a:ext cx="133350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51" name="Rectangle 123"/>
          <p:cNvSpPr>
            <a:spLocks noChangeArrowheads="1"/>
          </p:cNvSpPr>
          <p:nvPr/>
        </p:nvSpPr>
        <p:spPr bwMode="auto">
          <a:xfrm>
            <a:off x="6176963" y="4573588"/>
            <a:ext cx="530225" cy="498475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652" name="Rectangle 124"/>
          <p:cNvSpPr>
            <a:spLocks noChangeArrowheads="1"/>
          </p:cNvSpPr>
          <p:nvPr/>
        </p:nvSpPr>
        <p:spPr bwMode="auto">
          <a:xfrm>
            <a:off x="6176963" y="5321300"/>
            <a:ext cx="530225" cy="498475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653" name="Line 125"/>
          <p:cNvSpPr>
            <a:spLocks noChangeShapeType="1"/>
          </p:cNvSpPr>
          <p:nvPr/>
        </p:nvSpPr>
        <p:spPr bwMode="auto">
          <a:xfrm>
            <a:off x="6045200" y="5570538"/>
            <a:ext cx="131763" cy="1587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54" name="Freeform 126"/>
          <p:cNvSpPr>
            <a:spLocks/>
          </p:cNvSpPr>
          <p:nvPr/>
        </p:nvSpPr>
        <p:spPr bwMode="auto">
          <a:xfrm>
            <a:off x="5514975" y="4822825"/>
            <a:ext cx="661988" cy="622300"/>
          </a:xfrm>
          <a:custGeom>
            <a:avLst/>
            <a:gdLst>
              <a:gd name="T0" fmla="*/ 1050906833 w 417"/>
              <a:gd name="T1" fmla="*/ 0 h 392"/>
              <a:gd name="T2" fmla="*/ 0 w 417"/>
              <a:gd name="T3" fmla="*/ 0 h 392"/>
              <a:gd name="T4" fmla="*/ 0 w 417"/>
              <a:gd name="T5" fmla="*/ 987901339 h 392"/>
              <a:gd name="T6" fmla="*/ 209173958 w 417"/>
              <a:gd name="T7" fmla="*/ 987901339 h 392"/>
              <a:gd name="T8" fmla="*/ 0 60000 65536"/>
              <a:gd name="T9" fmla="*/ 0 60000 65536"/>
              <a:gd name="T10" fmla="*/ 0 60000 65536"/>
              <a:gd name="T11" fmla="*/ 0 60000 65536"/>
              <a:gd name="T12" fmla="*/ 0 w 417"/>
              <a:gd name="T13" fmla="*/ 0 h 392"/>
              <a:gd name="T14" fmla="*/ 417 w 417"/>
              <a:gd name="T15" fmla="*/ 392 h 39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17" h="392">
                <a:moveTo>
                  <a:pt x="417" y="0"/>
                </a:moveTo>
                <a:lnTo>
                  <a:pt x="0" y="0"/>
                </a:lnTo>
                <a:lnTo>
                  <a:pt x="0" y="392"/>
                </a:lnTo>
                <a:lnTo>
                  <a:pt x="83" y="392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655" name="Freeform 127"/>
          <p:cNvSpPr>
            <a:spLocks/>
          </p:cNvSpPr>
          <p:nvPr/>
        </p:nvSpPr>
        <p:spPr bwMode="auto">
          <a:xfrm>
            <a:off x="6707188" y="4946650"/>
            <a:ext cx="795337" cy="623888"/>
          </a:xfrm>
          <a:custGeom>
            <a:avLst/>
            <a:gdLst>
              <a:gd name="T0" fmla="*/ 0 w 501"/>
              <a:gd name="T1" fmla="*/ 990423083 h 393"/>
              <a:gd name="T2" fmla="*/ 1262596783 w 501"/>
              <a:gd name="T3" fmla="*/ 990423083 h 393"/>
              <a:gd name="T4" fmla="*/ 1262596783 w 501"/>
              <a:gd name="T5" fmla="*/ 0 h 393"/>
              <a:gd name="T6" fmla="*/ 0 60000 65536"/>
              <a:gd name="T7" fmla="*/ 0 60000 65536"/>
              <a:gd name="T8" fmla="*/ 0 60000 65536"/>
              <a:gd name="T9" fmla="*/ 0 w 501"/>
              <a:gd name="T10" fmla="*/ 0 h 393"/>
              <a:gd name="T11" fmla="*/ 501 w 501"/>
              <a:gd name="T12" fmla="*/ 393 h 39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01" h="393">
                <a:moveTo>
                  <a:pt x="0" y="393"/>
                </a:moveTo>
                <a:lnTo>
                  <a:pt x="501" y="393"/>
                </a:lnTo>
                <a:lnTo>
                  <a:pt x="501" y="0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656" name="Line 128"/>
          <p:cNvSpPr>
            <a:spLocks noChangeShapeType="1"/>
          </p:cNvSpPr>
          <p:nvPr/>
        </p:nvSpPr>
        <p:spPr bwMode="auto">
          <a:xfrm>
            <a:off x="7502525" y="5570538"/>
            <a:ext cx="1058863" cy="1587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57" name="Line 129"/>
          <p:cNvSpPr>
            <a:spLocks noChangeShapeType="1"/>
          </p:cNvSpPr>
          <p:nvPr/>
        </p:nvSpPr>
        <p:spPr bwMode="auto">
          <a:xfrm flipH="1">
            <a:off x="5118100" y="4822825"/>
            <a:ext cx="396875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58" name="Freeform 130"/>
          <p:cNvSpPr>
            <a:spLocks/>
          </p:cNvSpPr>
          <p:nvPr/>
        </p:nvSpPr>
        <p:spPr bwMode="auto">
          <a:xfrm>
            <a:off x="5118100" y="5570538"/>
            <a:ext cx="528638" cy="123825"/>
          </a:xfrm>
          <a:custGeom>
            <a:avLst/>
            <a:gdLst>
              <a:gd name="T0" fmla="*/ 839213708 w 333"/>
              <a:gd name="T1" fmla="*/ 196572160 h 78"/>
              <a:gd name="T2" fmla="*/ 420867330 w 333"/>
              <a:gd name="T3" fmla="*/ 196572160 h 78"/>
              <a:gd name="T4" fmla="*/ 420867330 w 333"/>
              <a:gd name="T5" fmla="*/ 0 h 78"/>
              <a:gd name="T6" fmla="*/ 0 w 333"/>
              <a:gd name="T7" fmla="*/ 0 h 78"/>
              <a:gd name="T8" fmla="*/ 0 60000 65536"/>
              <a:gd name="T9" fmla="*/ 0 60000 65536"/>
              <a:gd name="T10" fmla="*/ 0 60000 65536"/>
              <a:gd name="T11" fmla="*/ 0 60000 65536"/>
              <a:gd name="T12" fmla="*/ 0 w 333"/>
              <a:gd name="T13" fmla="*/ 0 h 78"/>
              <a:gd name="T14" fmla="*/ 333 w 333"/>
              <a:gd name="T15" fmla="*/ 78 h 7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33" h="78">
                <a:moveTo>
                  <a:pt x="333" y="78"/>
                </a:moveTo>
                <a:lnTo>
                  <a:pt x="167" y="78"/>
                </a:lnTo>
                <a:lnTo>
                  <a:pt x="167" y="0"/>
                </a:lnTo>
                <a:lnTo>
                  <a:pt x="0" y="0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659" name="Line 131"/>
          <p:cNvSpPr>
            <a:spLocks noChangeShapeType="1"/>
          </p:cNvSpPr>
          <p:nvPr/>
        </p:nvSpPr>
        <p:spPr bwMode="auto">
          <a:xfrm>
            <a:off x="8031163" y="4822825"/>
            <a:ext cx="530225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60" name="Freeform 132"/>
          <p:cNvSpPr>
            <a:spLocks/>
          </p:cNvSpPr>
          <p:nvPr/>
        </p:nvSpPr>
        <p:spPr bwMode="auto">
          <a:xfrm>
            <a:off x="8164513" y="4075113"/>
            <a:ext cx="131762" cy="498475"/>
          </a:xfrm>
          <a:custGeom>
            <a:avLst/>
            <a:gdLst>
              <a:gd name="T0" fmla="*/ 0 w 83"/>
              <a:gd name="T1" fmla="*/ 791328953 h 314"/>
              <a:gd name="T2" fmla="*/ 209171404 w 83"/>
              <a:gd name="T3" fmla="*/ 791328953 h 314"/>
              <a:gd name="T4" fmla="*/ 209171404 w 83"/>
              <a:gd name="T5" fmla="*/ 0 h 314"/>
              <a:gd name="T6" fmla="*/ 0 60000 65536"/>
              <a:gd name="T7" fmla="*/ 0 60000 65536"/>
              <a:gd name="T8" fmla="*/ 0 60000 65536"/>
              <a:gd name="T9" fmla="*/ 0 w 83"/>
              <a:gd name="T10" fmla="*/ 0 h 314"/>
              <a:gd name="T11" fmla="*/ 83 w 83"/>
              <a:gd name="T12" fmla="*/ 314 h 31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3" h="314">
                <a:moveTo>
                  <a:pt x="0" y="314"/>
                </a:moveTo>
                <a:lnTo>
                  <a:pt x="83" y="314"/>
                </a:lnTo>
                <a:lnTo>
                  <a:pt x="83" y="0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661" name="Rectangle 133"/>
          <p:cNvSpPr>
            <a:spLocks noChangeArrowheads="1"/>
          </p:cNvSpPr>
          <p:nvPr/>
        </p:nvSpPr>
        <p:spPr bwMode="auto">
          <a:xfrm>
            <a:off x="7899400" y="4449763"/>
            <a:ext cx="131763" cy="496887"/>
          </a:xfrm>
          <a:prstGeom prst="rect">
            <a:avLst/>
          </a:prstGeom>
          <a:solidFill>
            <a:srgbClr val="808080"/>
          </a:solidFill>
          <a:ln w="2857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662" name="Freeform 134"/>
          <p:cNvSpPr>
            <a:spLocks/>
          </p:cNvSpPr>
          <p:nvPr/>
        </p:nvSpPr>
        <p:spPr bwMode="auto">
          <a:xfrm>
            <a:off x="7899400" y="4449763"/>
            <a:ext cx="131763" cy="496887"/>
          </a:xfrm>
          <a:custGeom>
            <a:avLst/>
            <a:gdLst>
              <a:gd name="T0" fmla="*/ 0 w 83"/>
              <a:gd name="T1" fmla="*/ 0 h 313"/>
              <a:gd name="T2" fmla="*/ 209174579 w 83"/>
              <a:gd name="T3" fmla="*/ 0 h 313"/>
              <a:gd name="T4" fmla="*/ 209174579 w 83"/>
              <a:gd name="T5" fmla="*/ 788807210 h 313"/>
              <a:gd name="T6" fmla="*/ 0 w 83"/>
              <a:gd name="T7" fmla="*/ 788807210 h 313"/>
              <a:gd name="T8" fmla="*/ 0 60000 65536"/>
              <a:gd name="T9" fmla="*/ 0 60000 65536"/>
              <a:gd name="T10" fmla="*/ 0 60000 65536"/>
              <a:gd name="T11" fmla="*/ 0 60000 65536"/>
              <a:gd name="T12" fmla="*/ 0 w 83"/>
              <a:gd name="T13" fmla="*/ 0 h 313"/>
              <a:gd name="T14" fmla="*/ 83 w 83"/>
              <a:gd name="T15" fmla="*/ 313 h 31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3" h="313">
                <a:moveTo>
                  <a:pt x="0" y="0"/>
                </a:moveTo>
                <a:lnTo>
                  <a:pt x="83" y="0"/>
                </a:lnTo>
                <a:lnTo>
                  <a:pt x="83" y="313"/>
                </a:lnTo>
                <a:lnTo>
                  <a:pt x="0" y="313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663" name="Line 135"/>
          <p:cNvSpPr>
            <a:spLocks noChangeShapeType="1"/>
          </p:cNvSpPr>
          <p:nvPr/>
        </p:nvSpPr>
        <p:spPr bwMode="auto">
          <a:xfrm>
            <a:off x="4057650" y="3079750"/>
            <a:ext cx="265113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64" name="Line 136"/>
          <p:cNvSpPr>
            <a:spLocks noChangeShapeType="1"/>
          </p:cNvSpPr>
          <p:nvPr/>
        </p:nvSpPr>
        <p:spPr bwMode="auto">
          <a:xfrm>
            <a:off x="4057650" y="3825875"/>
            <a:ext cx="265113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65" name="Line 137"/>
          <p:cNvSpPr>
            <a:spLocks noChangeShapeType="1"/>
          </p:cNvSpPr>
          <p:nvPr/>
        </p:nvSpPr>
        <p:spPr bwMode="auto">
          <a:xfrm>
            <a:off x="4057650" y="4822825"/>
            <a:ext cx="265113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66" name="Line 138"/>
          <p:cNvSpPr>
            <a:spLocks noChangeShapeType="1"/>
          </p:cNvSpPr>
          <p:nvPr/>
        </p:nvSpPr>
        <p:spPr bwMode="auto">
          <a:xfrm>
            <a:off x="4057650" y="5570538"/>
            <a:ext cx="265113" cy="1587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67" name="Line 139"/>
          <p:cNvSpPr>
            <a:spLocks noChangeShapeType="1"/>
          </p:cNvSpPr>
          <p:nvPr/>
        </p:nvSpPr>
        <p:spPr bwMode="auto">
          <a:xfrm>
            <a:off x="349250" y="3079750"/>
            <a:ext cx="263525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68" name="Line 140"/>
          <p:cNvSpPr>
            <a:spLocks noChangeShapeType="1"/>
          </p:cNvSpPr>
          <p:nvPr/>
        </p:nvSpPr>
        <p:spPr bwMode="auto">
          <a:xfrm>
            <a:off x="349250" y="3825875"/>
            <a:ext cx="263525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69" name="Line 141"/>
          <p:cNvSpPr>
            <a:spLocks noChangeShapeType="1"/>
          </p:cNvSpPr>
          <p:nvPr/>
        </p:nvSpPr>
        <p:spPr bwMode="auto">
          <a:xfrm>
            <a:off x="349250" y="4822825"/>
            <a:ext cx="263525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70" name="Line 142"/>
          <p:cNvSpPr>
            <a:spLocks noChangeShapeType="1"/>
          </p:cNvSpPr>
          <p:nvPr/>
        </p:nvSpPr>
        <p:spPr bwMode="auto">
          <a:xfrm>
            <a:off x="349250" y="5570538"/>
            <a:ext cx="263525" cy="1587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71" name="Line 143"/>
          <p:cNvSpPr>
            <a:spLocks noChangeShapeType="1"/>
          </p:cNvSpPr>
          <p:nvPr/>
        </p:nvSpPr>
        <p:spPr bwMode="auto">
          <a:xfrm>
            <a:off x="8561388" y="3079750"/>
            <a:ext cx="265112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72" name="Line 144"/>
          <p:cNvSpPr>
            <a:spLocks noChangeShapeType="1"/>
          </p:cNvSpPr>
          <p:nvPr/>
        </p:nvSpPr>
        <p:spPr bwMode="auto">
          <a:xfrm>
            <a:off x="8561388" y="3825875"/>
            <a:ext cx="265112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73" name="Line 145"/>
          <p:cNvSpPr>
            <a:spLocks noChangeShapeType="1"/>
          </p:cNvSpPr>
          <p:nvPr/>
        </p:nvSpPr>
        <p:spPr bwMode="auto">
          <a:xfrm>
            <a:off x="8561388" y="4822825"/>
            <a:ext cx="265112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74" name="Line 146"/>
          <p:cNvSpPr>
            <a:spLocks noChangeShapeType="1"/>
          </p:cNvSpPr>
          <p:nvPr/>
        </p:nvSpPr>
        <p:spPr bwMode="auto">
          <a:xfrm>
            <a:off x="8561388" y="5570538"/>
            <a:ext cx="265112" cy="1587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75" name="Oval 147"/>
          <p:cNvSpPr>
            <a:spLocks noChangeArrowheads="1"/>
          </p:cNvSpPr>
          <p:nvPr/>
        </p:nvSpPr>
        <p:spPr bwMode="auto">
          <a:xfrm>
            <a:off x="4454525" y="3325813"/>
            <a:ext cx="242888" cy="230187"/>
          </a:xfrm>
          <a:prstGeom prst="ellips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676" name="Line 148"/>
          <p:cNvSpPr>
            <a:spLocks noChangeShapeType="1"/>
          </p:cNvSpPr>
          <p:nvPr/>
        </p:nvSpPr>
        <p:spPr bwMode="auto">
          <a:xfrm>
            <a:off x="4587875" y="3390900"/>
            <a:ext cx="1588" cy="123825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77" name="Line 149"/>
          <p:cNvSpPr>
            <a:spLocks noChangeShapeType="1"/>
          </p:cNvSpPr>
          <p:nvPr/>
        </p:nvSpPr>
        <p:spPr bwMode="auto">
          <a:xfrm>
            <a:off x="4521200" y="3452813"/>
            <a:ext cx="131763" cy="1587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78" name="Oval 150"/>
          <p:cNvSpPr>
            <a:spLocks noChangeArrowheads="1"/>
          </p:cNvSpPr>
          <p:nvPr/>
        </p:nvSpPr>
        <p:spPr bwMode="auto">
          <a:xfrm>
            <a:off x="4454525" y="5070475"/>
            <a:ext cx="242888" cy="228600"/>
          </a:xfrm>
          <a:prstGeom prst="ellips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endParaRPr lang="en-US"/>
          </a:p>
        </p:txBody>
      </p:sp>
      <p:sp>
        <p:nvSpPr>
          <p:cNvPr id="22679" name="Line 151"/>
          <p:cNvSpPr>
            <a:spLocks noChangeShapeType="1"/>
          </p:cNvSpPr>
          <p:nvPr/>
        </p:nvSpPr>
        <p:spPr bwMode="auto">
          <a:xfrm>
            <a:off x="4521200" y="5195888"/>
            <a:ext cx="131763" cy="1587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80" name="Line 152"/>
          <p:cNvSpPr>
            <a:spLocks noChangeShapeType="1"/>
          </p:cNvSpPr>
          <p:nvPr/>
        </p:nvSpPr>
        <p:spPr bwMode="auto">
          <a:xfrm>
            <a:off x="4852988" y="3079750"/>
            <a:ext cx="265112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81" name="Line 153"/>
          <p:cNvSpPr>
            <a:spLocks noChangeShapeType="1"/>
          </p:cNvSpPr>
          <p:nvPr/>
        </p:nvSpPr>
        <p:spPr bwMode="auto">
          <a:xfrm>
            <a:off x="4852988" y="3825875"/>
            <a:ext cx="265112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82" name="Line 154"/>
          <p:cNvSpPr>
            <a:spLocks noChangeShapeType="1"/>
          </p:cNvSpPr>
          <p:nvPr/>
        </p:nvSpPr>
        <p:spPr bwMode="auto">
          <a:xfrm>
            <a:off x="4852988" y="4822825"/>
            <a:ext cx="265112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83" name="Line 155"/>
          <p:cNvSpPr>
            <a:spLocks noChangeShapeType="1"/>
          </p:cNvSpPr>
          <p:nvPr/>
        </p:nvSpPr>
        <p:spPr bwMode="auto">
          <a:xfrm>
            <a:off x="4852988" y="5570538"/>
            <a:ext cx="265112" cy="1587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84" name="Line 156"/>
          <p:cNvSpPr>
            <a:spLocks noChangeShapeType="1"/>
          </p:cNvSpPr>
          <p:nvPr/>
        </p:nvSpPr>
        <p:spPr bwMode="auto">
          <a:xfrm>
            <a:off x="4322763" y="3079750"/>
            <a:ext cx="42862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85" name="Line 157"/>
          <p:cNvSpPr>
            <a:spLocks noChangeShapeType="1"/>
          </p:cNvSpPr>
          <p:nvPr/>
        </p:nvSpPr>
        <p:spPr bwMode="auto">
          <a:xfrm>
            <a:off x="4492625" y="3079750"/>
            <a:ext cx="42863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86" name="Line 158"/>
          <p:cNvSpPr>
            <a:spLocks noChangeShapeType="1"/>
          </p:cNvSpPr>
          <p:nvPr/>
        </p:nvSpPr>
        <p:spPr bwMode="auto">
          <a:xfrm>
            <a:off x="4662488" y="3079750"/>
            <a:ext cx="42862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87" name="Line 159"/>
          <p:cNvSpPr>
            <a:spLocks noChangeShapeType="1"/>
          </p:cNvSpPr>
          <p:nvPr/>
        </p:nvSpPr>
        <p:spPr bwMode="auto">
          <a:xfrm>
            <a:off x="4832350" y="3079750"/>
            <a:ext cx="20638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88" name="Line 160"/>
          <p:cNvSpPr>
            <a:spLocks noChangeShapeType="1"/>
          </p:cNvSpPr>
          <p:nvPr/>
        </p:nvSpPr>
        <p:spPr bwMode="auto">
          <a:xfrm>
            <a:off x="4322763" y="3825875"/>
            <a:ext cx="42862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89" name="Line 161"/>
          <p:cNvSpPr>
            <a:spLocks noChangeShapeType="1"/>
          </p:cNvSpPr>
          <p:nvPr/>
        </p:nvSpPr>
        <p:spPr bwMode="auto">
          <a:xfrm>
            <a:off x="4492625" y="3825875"/>
            <a:ext cx="42863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90" name="Line 162"/>
          <p:cNvSpPr>
            <a:spLocks noChangeShapeType="1"/>
          </p:cNvSpPr>
          <p:nvPr/>
        </p:nvSpPr>
        <p:spPr bwMode="auto">
          <a:xfrm>
            <a:off x="4662488" y="3825875"/>
            <a:ext cx="42862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91" name="Line 163"/>
          <p:cNvSpPr>
            <a:spLocks noChangeShapeType="1"/>
          </p:cNvSpPr>
          <p:nvPr/>
        </p:nvSpPr>
        <p:spPr bwMode="auto">
          <a:xfrm>
            <a:off x="4832350" y="3825875"/>
            <a:ext cx="20638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92" name="Line 164"/>
          <p:cNvSpPr>
            <a:spLocks noChangeShapeType="1"/>
          </p:cNvSpPr>
          <p:nvPr/>
        </p:nvSpPr>
        <p:spPr bwMode="auto">
          <a:xfrm>
            <a:off x="4322763" y="4822825"/>
            <a:ext cx="42862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93" name="Line 165"/>
          <p:cNvSpPr>
            <a:spLocks noChangeShapeType="1"/>
          </p:cNvSpPr>
          <p:nvPr/>
        </p:nvSpPr>
        <p:spPr bwMode="auto">
          <a:xfrm>
            <a:off x="4492625" y="4822825"/>
            <a:ext cx="42863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94" name="Line 166"/>
          <p:cNvSpPr>
            <a:spLocks noChangeShapeType="1"/>
          </p:cNvSpPr>
          <p:nvPr/>
        </p:nvSpPr>
        <p:spPr bwMode="auto">
          <a:xfrm>
            <a:off x="4662488" y="4822825"/>
            <a:ext cx="42862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95" name="Line 167"/>
          <p:cNvSpPr>
            <a:spLocks noChangeShapeType="1"/>
          </p:cNvSpPr>
          <p:nvPr/>
        </p:nvSpPr>
        <p:spPr bwMode="auto">
          <a:xfrm>
            <a:off x="4832350" y="4822825"/>
            <a:ext cx="20638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96" name="Line 168"/>
          <p:cNvSpPr>
            <a:spLocks noChangeShapeType="1"/>
          </p:cNvSpPr>
          <p:nvPr/>
        </p:nvSpPr>
        <p:spPr bwMode="auto">
          <a:xfrm>
            <a:off x="4322763" y="5570538"/>
            <a:ext cx="42862" cy="1587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97" name="Line 169"/>
          <p:cNvSpPr>
            <a:spLocks noChangeShapeType="1"/>
          </p:cNvSpPr>
          <p:nvPr/>
        </p:nvSpPr>
        <p:spPr bwMode="auto">
          <a:xfrm>
            <a:off x="4492625" y="5570538"/>
            <a:ext cx="42863" cy="1587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98" name="Line 170"/>
          <p:cNvSpPr>
            <a:spLocks noChangeShapeType="1"/>
          </p:cNvSpPr>
          <p:nvPr/>
        </p:nvSpPr>
        <p:spPr bwMode="auto">
          <a:xfrm>
            <a:off x="4662488" y="5570538"/>
            <a:ext cx="42862" cy="1587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699" name="Line 171"/>
          <p:cNvSpPr>
            <a:spLocks noChangeShapeType="1"/>
          </p:cNvSpPr>
          <p:nvPr/>
        </p:nvSpPr>
        <p:spPr bwMode="auto">
          <a:xfrm>
            <a:off x="4832350" y="5570538"/>
            <a:ext cx="20638" cy="1587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700" name="Rectangle 172"/>
          <p:cNvSpPr>
            <a:spLocks noChangeArrowheads="1"/>
          </p:cNvSpPr>
          <p:nvPr/>
        </p:nvSpPr>
        <p:spPr bwMode="auto">
          <a:xfrm>
            <a:off x="1543050" y="1524000"/>
            <a:ext cx="300038" cy="32385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2100">
                <a:latin typeface="Times New Roman" pitchFamily="18" charset="0"/>
              </a:rPr>
              <a:t>En</a:t>
            </a:r>
            <a:endParaRPr lang="en-US"/>
          </a:p>
        </p:txBody>
      </p:sp>
      <p:sp>
        <p:nvSpPr>
          <p:cNvPr id="22701" name="Rectangle 173"/>
          <p:cNvSpPr>
            <a:spLocks noChangeArrowheads="1"/>
          </p:cNvSpPr>
          <p:nvPr/>
        </p:nvSpPr>
        <p:spPr bwMode="auto">
          <a:xfrm>
            <a:off x="6029325" y="1504950"/>
            <a:ext cx="300038" cy="32385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2100">
                <a:latin typeface="Times New Roman" pitchFamily="18" charset="0"/>
              </a:rPr>
              <a:t>En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 smtClean="0"/>
              <a:t>Fork/join</a:t>
            </a:r>
            <a:endParaRPr lang="en-US" dirty="0" smtClean="0"/>
          </a:p>
        </p:txBody>
      </p:sp>
      <p:pic>
        <p:nvPicPr>
          <p:cNvPr id="23556" name="Picture 5" descr="dual_join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" y="1828800"/>
            <a:ext cx="907415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TextBox 6"/>
          <p:cNvSpPr txBox="1">
            <a:spLocks noChangeArrowheads="1"/>
          </p:cNvSpPr>
          <p:nvPr/>
        </p:nvSpPr>
        <p:spPr bwMode="auto">
          <a:xfrm>
            <a:off x="1143000" y="5029200"/>
            <a:ext cx="19827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2400"/>
              <a:t>Dual fork/join</a:t>
            </a:r>
            <a:endParaRPr lang="en-US" sz="2400"/>
          </a:p>
        </p:txBody>
      </p:sp>
      <p:sp>
        <p:nvSpPr>
          <p:cNvPr id="23558" name="TextBox 7"/>
          <p:cNvSpPr txBox="1">
            <a:spLocks noChangeArrowheads="1"/>
          </p:cNvSpPr>
          <p:nvPr/>
        </p:nvSpPr>
        <p:spPr bwMode="auto">
          <a:xfrm>
            <a:off x="4830763" y="5029200"/>
            <a:ext cx="36274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GB" sz="2400"/>
              <a:t>Join with early evaluation</a:t>
            </a:r>
            <a:endParaRPr lang="en-US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-65855"/>
            <a:ext cx="8229600" cy="1143000"/>
          </a:xfrm>
        </p:spPr>
        <p:txBody>
          <a:bodyPr/>
          <a:lstStyle/>
          <a:p>
            <a:r>
              <a:rPr lang="en-US" sz="3600" dirty="0" smtClean="0"/>
              <a:t>Re-designing for average performance</a:t>
            </a:r>
            <a:endParaRPr lang="en-US" sz="3600" dirty="0"/>
          </a:p>
        </p:txBody>
      </p:sp>
      <p:sp>
        <p:nvSpPr>
          <p:cNvPr id="5" name="Right Arrow 4"/>
          <p:cNvSpPr/>
          <p:nvPr/>
        </p:nvSpPr>
        <p:spPr bwMode="auto">
          <a:xfrm>
            <a:off x="5455315" y="1805357"/>
            <a:ext cx="768100" cy="422455"/>
          </a:xfrm>
          <a:prstGeom prst="rightArrow">
            <a:avLst/>
          </a:prstGeom>
          <a:solidFill>
            <a:srgbClr val="FFC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ight Arrow 5"/>
          <p:cNvSpPr/>
          <p:nvPr/>
        </p:nvSpPr>
        <p:spPr bwMode="auto">
          <a:xfrm>
            <a:off x="1922055" y="1815990"/>
            <a:ext cx="768100" cy="422455"/>
          </a:xfrm>
          <a:prstGeom prst="rightArrow">
            <a:avLst/>
          </a:prstGeom>
          <a:solidFill>
            <a:srgbClr val="FFC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2690156" y="1201510"/>
            <a:ext cx="2765160" cy="1613010"/>
          </a:xfrm>
          <a:prstGeom prst="rect">
            <a:avLst/>
          </a:prstGeom>
          <a:solidFill>
            <a:srgbClr val="00FFFF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F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1241398" y="3659430"/>
            <a:ext cx="5750117" cy="3141851"/>
            <a:chOff x="1241398" y="3659430"/>
            <a:chExt cx="5750117" cy="3141851"/>
          </a:xfrm>
        </p:grpSpPr>
        <p:sp>
          <p:nvSpPr>
            <p:cNvPr id="18" name="Left-Right-Up Arrow 17"/>
            <p:cNvSpPr/>
            <p:nvPr/>
          </p:nvSpPr>
          <p:spPr bwMode="auto">
            <a:xfrm rot="16200000">
              <a:off x="991766" y="4485138"/>
              <a:ext cx="1382580" cy="883315"/>
            </a:xfrm>
            <a:prstGeom prst="leftRightUpArrow">
              <a:avLst>
                <a:gd name="adj1" fmla="val 25000"/>
                <a:gd name="adj2" fmla="val 11886"/>
                <a:gd name="adj3" fmla="val 0"/>
              </a:avLst>
            </a:prstGeom>
            <a:solidFill>
              <a:srgbClr val="FFC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Right Arrow 6"/>
            <p:cNvSpPr/>
            <p:nvPr/>
          </p:nvSpPr>
          <p:spPr bwMode="auto">
            <a:xfrm>
              <a:off x="5455315" y="4081885"/>
              <a:ext cx="384050" cy="422455"/>
            </a:xfrm>
            <a:prstGeom prst="rightArrow">
              <a:avLst/>
            </a:prstGeom>
            <a:solidFill>
              <a:srgbClr val="FFC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Right Arrow 10"/>
            <p:cNvSpPr/>
            <p:nvPr/>
          </p:nvSpPr>
          <p:spPr bwMode="auto">
            <a:xfrm>
              <a:off x="5455315" y="5502870"/>
              <a:ext cx="384050" cy="422455"/>
            </a:xfrm>
            <a:prstGeom prst="rightArrow">
              <a:avLst/>
            </a:prstGeom>
            <a:solidFill>
              <a:srgbClr val="FFC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Trapezoid 12"/>
            <p:cNvSpPr/>
            <p:nvPr/>
          </p:nvSpPr>
          <p:spPr bwMode="auto">
            <a:xfrm rot="5400000">
              <a:off x="4746390" y="4747044"/>
              <a:ext cx="2573135" cy="397907"/>
            </a:xfrm>
            <a:prstGeom prst="trapezoid">
              <a:avLst>
                <a:gd name="adj" fmla="val 46533"/>
              </a:avLst>
            </a:prstGeom>
            <a:solidFill>
              <a:srgbClr val="FF0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square" lIns="91440" tIns="45720" rIns="91440" bIns="4572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Early  evaluation</a:t>
              </a:r>
            </a:p>
          </p:txBody>
        </p:sp>
        <p:sp>
          <p:nvSpPr>
            <p:cNvPr id="14" name="Right Arrow 13"/>
            <p:cNvSpPr/>
            <p:nvPr/>
          </p:nvSpPr>
          <p:spPr bwMode="auto">
            <a:xfrm>
              <a:off x="6223415" y="4734770"/>
              <a:ext cx="768100" cy="422455"/>
            </a:xfrm>
            <a:prstGeom prst="rightArrow">
              <a:avLst/>
            </a:prstGeom>
            <a:solidFill>
              <a:srgbClr val="FFC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Right Arrow 7"/>
            <p:cNvSpPr/>
            <p:nvPr/>
          </p:nvSpPr>
          <p:spPr bwMode="auto">
            <a:xfrm>
              <a:off x="1922055" y="3966670"/>
              <a:ext cx="768100" cy="422455"/>
            </a:xfrm>
            <a:prstGeom prst="rightArrow">
              <a:avLst/>
            </a:prstGeom>
            <a:solidFill>
              <a:srgbClr val="FFC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ight Arrow 14"/>
            <p:cNvSpPr/>
            <p:nvPr/>
          </p:nvSpPr>
          <p:spPr bwMode="auto">
            <a:xfrm>
              <a:off x="1922055" y="5464465"/>
              <a:ext cx="2150680" cy="422455"/>
            </a:xfrm>
            <a:prstGeom prst="rightArrow">
              <a:avLst/>
            </a:prstGeom>
            <a:solidFill>
              <a:srgbClr val="FFC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20" name="Elbow Connector 19"/>
            <p:cNvCxnSpPr>
              <a:stCxn id="13" idx="3"/>
            </p:cNvCxnSpPr>
            <p:nvPr/>
          </p:nvCxnSpPr>
          <p:spPr bwMode="auto">
            <a:xfrm rot="5400000">
              <a:off x="5505824" y="6089481"/>
              <a:ext cx="476629" cy="577638"/>
            </a:xfrm>
            <a:prstGeom prst="bentConnector2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med"/>
            </a:ln>
            <a:effectLst/>
          </p:spPr>
        </p:cxnSp>
        <p:sp>
          <p:nvSpPr>
            <p:cNvPr id="23" name="TextBox 22"/>
            <p:cNvSpPr txBox="1"/>
            <p:nvPr/>
          </p:nvSpPr>
          <p:spPr>
            <a:xfrm>
              <a:off x="4244729" y="6431949"/>
              <a:ext cx="12105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slow / fast</a:t>
              </a:r>
              <a:endPara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2690156" y="3659430"/>
              <a:ext cx="2765160" cy="1152150"/>
            </a:xfrm>
            <a:prstGeom prst="rect">
              <a:avLst/>
            </a:prstGeom>
            <a:solidFill>
              <a:srgbClr val="00FFFF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800" b="0" i="0" u="none" strike="noStrike" cap="none" normalizeH="0" baseline="0" dirty="0" err="1" smtClean="0">
                  <a:ln>
                    <a:noFill/>
                  </a:ln>
                  <a:solidFill>
                    <a:schemeClr val="bg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F</a:t>
              </a:r>
              <a:r>
                <a:rPr kumimoji="0" lang="en-US" sz="4800" b="0" i="0" u="none" strike="noStrike" cap="none" normalizeH="0" baseline="-25000" dirty="0" err="1" smtClean="0">
                  <a:ln>
                    <a:noFill/>
                  </a:ln>
                  <a:solidFill>
                    <a:schemeClr val="bg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slow</a:t>
              </a:r>
              <a:endParaRPr kumimoji="0" lang="en-US" sz="4800" b="0" i="0" u="none" strike="noStrike" cap="none" normalizeH="0" baseline="-25000" dirty="0" smtClean="0">
                <a:ln>
                  <a:noFill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4072735" y="5080415"/>
              <a:ext cx="1382580" cy="1152150"/>
            </a:xfrm>
            <a:prstGeom prst="rect">
              <a:avLst/>
            </a:prstGeom>
            <a:solidFill>
              <a:srgbClr val="00FFFF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800" b="0" i="0" u="none" strike="noStrike" cap="none" normalizeH="0" baseline="0" dirty="0" err="1" smtClean="0">
                  <a:ln>
                    <a:noFill/>
                  </a:ln>
                  <a:solidFill>
                    <a:schemeClr val="bg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F</a:t>
              </a:r>
              <a:r>
                <a:rPr lang="en-US" sz="4800" baseline="-25000" dirty="0" err="1" smtClean="0">
                  <a:solidFill>
                    <a:schemeClr val="bg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fast</a:t>
              </a:r>
              <a:endParaRPr kumimoji="0" lang="en-US" sz="4800" b="0" i="0" u="none" strike="noStrike" cap="none" normalizeH="0" baseline="-25000" dirty="0" smtClean="0">
                <a:ln>
                  <a:noFill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50" name="Rectangle 2"/>
          <p:cNvSpPr>
            <a:spLocks noGrp="1" noChangeArrowheads="1"/>
          </p:cNvSpPr>
          <p:nvPr>
            <p:ph type="title"/>
          </p:nvPr>
        </p:nvSpPr>
        <p:spPr>
          <a:xfrm>
            <a:off x="365125" y="157428"/>
            <a:ext cx="8410774" cy="1082487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How can elasticity be used for design optimization?</a:t>
            </a:r>
          </a:p>
        </p:txBody>
      </p:sp>
      <p:sp>
        <p:nvSpPr>
          <p:cNvPr id="3604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33375" y="1854395"/>
            <a:ext cx="8466336" cy="4114605"/>
          </a:xfrm>
        </p:spPr>
        <p:txBody>
          <a:bodyPr/>
          <a:lstStyle/>
          <a:p>
            <a:pPr marL="224418" indent="-224418" eaLnBrk="1" hangingPunct="1">
              <a:defRPr/>
            </a:pPr>
            <a:r>
              <a:rPr lang="en-US" sz="2400" dirty="0" smtClean="0"/>
              <a:t>In “regular” designs: </a:t>
            </a:r>
          </a:p>
          <a:p>
            <a:pPr marL="568819" lvl="1" indent="-224418" eaLnBrk="1" hangingPunct="1">
              <a:defRPr/>
            </a:pPr>
            <a:r>
              <a:rPr lang="en-US" sz="2000" dirty="0" smtClean="0"/>
              <a:t>Take advantage of </a:t>
            </a:r>
            <a:r>
              <a:rPr lang="en-US" sz="2000" dirty="0" smtClean="0">
                <a:solidFill>
                  <a:srgbClr val="FFFF00"/>
                </a:solidFill>
              </a:rPr>
              <a:t>Don’t Cares</a:t>
            </a:r>
            <a:r>
              <a:rPr lang="en-US" sz="2000" dirty="0" smtClean="0"/>
              <a:t> = behaviors that </a:t>
            </a:r>
            <a:r>
              <a:rPr lang="en-US" sz="2000" u="sng" dirty="0" smtClean="0"/>
              <a:t>never</a:t>
            </a:r>
            <a:r>
              <a:rPr lang="en-US" sz="2000" dirty="0" smtClean="0"/>
              <a:t> occur</a:t>
            </a:r>
          </a:p>
          <a:p>
            <a:pPr marL="568819" lvl="1" indent="-224418" eaLnBrk="1" hangingPunct="1">
              <a:buNone/>
              <a:defRPr/>
            </a:pPr>
            <a:endParaRPr lang="en-US" sz="2000" dirty="0" smtClean="0"/>
          </a:p>
          <a:p>
            <a:pPr marL="224418" indent="-224418" eaLnBrk="1" hangingPunct="1">
              <a:defRPr/>
            </a:pPr>
            <a:r>
              <a:rPr lang="en-US" sz="2400" dirty="0" smtClean="0"/>
              <a:t>In elastic designs: </a:t>
            </a:r>
          </a:p>
          <a:p>
            <a:pPr marL="568819" lvl="1" indent="-224418" eaLnBrk="1" hangingPunct="1">
              <a:defRPr/>
            </a:pPr>
            <a:r>
              <a:rPr lang="en-US" sz="2000" dirty="0" smtClean="0"/>
              <a:t>Take advantage of “</a:t>
            </a:r>
            <a:r>
              <a:rPr lang="en-US" sz="2000" dirty="0" smtClean="0">
                <a:solidFill>
                  <a:srgbClr val="FFFF00"/>
                </a:solidFill>
              </a:rPr>
              <a:t>Little Cares</a:t>
            </a:r>
            <a:r>
              <a:rPr lang="en-US" sz="2000" dirty="0" smtClean="0"/>
              <a:t>” (LCs) = behaviors that </a:t>
            </a:r>
            <a:r>
              <a:rPr lang="en-US" sz="2000" u="sng" dirty="0" smtClean="0"/>
              <a:t>rarely</a:t>
            </a:r>
            <a:r>
              <a:rPr lang="en-US" sz="2000" dirty="0" smtClean="0"/>
              <a:t> occur</a:t>
            </a:r>
          </a:p>
          <a:p>
            <a:pPr marL="568819" lvl="1" indent="-224418" eaLnBrk="1" hangingPunct="1">
              <a:buNone/>
              <a:defRPr/>
            </a:pPr>
            <a:r>
              <a:rPr lang="en-US" sz="2000" dirty="0" smtClean="0"/>
              <a:t>   and “</a:t>
            </a:r>
            <a:r>
              <a:rPr lang="en-US" sz="2000" dirty="0" smtClean="0">
                <a:solidFill>
                  <a:srgbClr val="FFFF00"/>
                </a:solidFill>
              </a:rPr>
              <a:t>Critical Cores</a:t>
            </a:r>
            <a:r>
              <a:rPr lang="en-US" sz="2000" dirty="0" smtClean="0"/>
              <a:t>” (CC) = behaviors that occur </a:t>
            </a:r>
            <a:r>
              <a:rPr lang="en-US" sz="2000" u="sng" dirty="0" smtClean="0"/>
              <a:t>often</a:t>
            </a:r>
          </a:p>
          <a:p>
            <a:pPr marL="568819" lvl="1" indent="-224418" eaLnBrk="1" hangingPunct="1">
              <a:buNone/>
              <a:defRPr/>
            </a:pPr>
            <a:endParaRPr lang="en-US" sz="2000" u="sng" dirty="0" smtClean="0"/>
          </a:p>
          <a:p>
            <a:pPr marL="568819" lvl="1" indent="-224418" eaLnBrk="1" hangingPunct="1">
              <a:defRPr/>
            </a:pPr>
            <a:r>
              <a:rPr lang="en-US" sz="2000" dirty="0" smtClean="0"/>
              <a:t>Can use variable latency: LCs can be made slower</a:t>
            </a:r>
          </a:p>
          <a:p>
            <a:pPr marL="568819" lvl="1" indent="-224418" eaLnBrk="1" hangingPunct="1">
              <a:buNone/>
              <a:defRPr/>
            </a:pPr>
            <a:endParaRPr lang="en-US" sz="2000" dirty="0" smtClean="0"/>
          </a:p>
          <a:p>
            <a:pPr marL="568819" lvl="1" indent="-224418" eaLnBrk="1" hangingPunct="1">
              <a:defRPr/>
            </a:pPr>
            <a:endParaRPr lang="en-US" sz="2000" dirty="0" smtClean="0"/>
          </a:p>
          <a:p>
            <a:pPr marL="568819" lvl="1" indent="-224418" eaLnBrk="1" hangingPunct="1">
              <a:defRPr/>
            </a:pPr>
            <a:endParaRPr lang="en-US" sz="20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04260"/>
            <a:ext cx="8229600" cy="1143000"/>
          </a:xfrm>
        </p:spPr>
        <p:txBody>
          <a:bodyPr/>
          <a:lstStyle/>
          <a:p>
            <a:r>
              <a:rPr lang="en-US" dirty="0" smtClean="0"/>
              <a:t>Exploiting “Little cares”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2613345" y="1700775"/>
            <a:ext cx="998530" cy="998530"/>
          </a:xfrm>
          <a:prstGeom prst="rect">
            <a:avLst/>
          </a:prstGeom>
          <a:solidFill>
            <a:srgbClr val="FFC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F</a:t>
            </a:r>
            <a:b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</a:b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100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3974296" y="1700775"/>
            <a:ext cx="290464" cy="998529"/>
          </a:xfrm>
          <a:prstGeom prst="rect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0" tIns="0" rIns="0" bIns="9144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sym typeface="Symbol"/>
              </a:rPr>
              <a:t>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4610405" y="1700775"/>
            <a:ext cx="998530" cy="998530"/>
          </a:xfrm>
          <a:prstGeom prst="rect">
            <a:avLst/>
          </a:prstGeom>
          <a:solidFill>
            <a:srgbClr val="FFC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G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/>
            </a:r>
            <a:b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</a:b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100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5971356" y="1700775"/>
            <a:ext cx="290464" cy="998529"/>
          </a:xfrm>
          <a:prstGeom prst="rect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0" tIns="0" rIns="0" bIns="9144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sym typeface="Symbol"/>
              </a:rPr>
              <a:t>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cxnSp>
        <p:nvCxnSpPr>
          <p:cNvPr id="9" name="Straight Arrow Connector 8"/>
          <p:cNvCxnSpPr>
            <a:stCxn id="4" idx="3"/>
            <a:endCxn id="5" idx="1"/>
          </p:cNvCxnSpPr>
          <p:nvPr/>
        </p:nvCxnSpPr>
        <p:spPr bwMode="auto">
          <a:xfrm>
            <a:off x="3611875" y="2200040"/>
            <a:ext cx="362421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/>
          <p:cNvCxnSpPr>
            <a:stCxn id="5" idx="3"/>
            <a:endCxn id="6" idx="1"/>
          </p:cNvCxnSpPr>
          <p:nvPr/>
        </p:nvCxnSpPr>
        <p:spPr bwMode="auto">
          <a:xfrm>
            <a:off x="4264760" y="2200040"/>
            <a:ext cx="345645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stCxn id="6" idx="3"/>
            <a:endCxn id="7" idx="1"/>
          </p:cNvCxnSpPr>
          <p:nvPr/>
        </p:nvCxnSpPr>
        <p:spPr bwMode="auto">
          <a:xfrm>
            <a:off x="5608935" y="2200040"/>
            <a:ext cx="362421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endCxn id="4" idx="1"/>
          </p:cNvCxnSpPr>
          <p:nvPr/>
        </p:nvCxnSpPr>
        <p:spPr bwMode="auto">
          <a:xfrm flipV="1">
            <a:off x="2267700" y="2200040"/>
            <a:ext cx="345645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Elbow Connector 16"/>
          <p:cNvCxnSpPr>
            <a:stCxn id="7" idx="3"/>
          </p:cNvCxnSpPr>
          <p:nvPr/>
        </p:nvCxnSpPr>
        <p:spPr bwMode="auto">
          <a:xfrm flipH="1" flipV="1">
            <a:off x="3974296" y="1422790"/>
            <a:ext cx="2287524" cy="777250"/>
          </a:xfrm>
          <a:prstGeom prst="bentConnector3">
            <a:avLst>
              <a:gd name="adj1" fmla="val -9993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19" name="Elbow Connector 18"/>
          <p:cNvCxnSpPr/>
          <p:nvPr/>
        </p:nvCxnSpPr>
        <p:spPr bwMode="auto">
          <a:xfrm flipV="1">
            <a:off x="2267700" y="1422790"/>
            <a:ext cx="1706596" cy="777250"/>
          </a:xfrm>
          <a:prstGeom prst="bentConnector3">
            <a:avLst>
              <a:gd name="adj1" fmla="val -4203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sp>
        <p:nvSpPr>
          <p:cNvPr id="60" name="TextBox 17"/>
          <p:cNvSpPr txBox="1">
            <a:spLocks noChangeArrowheads="1"/>
          </p:cNvSpPr>
          <p:nvPr/>
        </p:nvSpPr>
        <p:spPr bwMode="auto">
          <a:xfrm>
            <a:off x="1115550" y="3619500"/>
            <a:ext cx="7719405" cy="2372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3993" tIns="31996" rIns="63993" bIns="31996">
            <a:spAutoFit/>
          </a:bodyPr>
          <a:lstStyle/>
          <a:p>
            <a:r>
              <a:rPr lang="en-US" sz="2500" dirty="0"/>
              <a:t>Goal: minimize </a:t>
            </a:r>
            <a:r>
              <a:rPr lang="en-US" sz="2500" dirty="0" smtClean="0"/>
              <a:t>time per token (operation) execution</a:t>
            </a:r>
            <a:br>
              <a:rPr lang="en-US" sz="2500" dirty="0" smtClean="0"/>
            </a:br>
            <a:r>
              <a:rPr lang="en-US" sz="2500" dirty="0" smtClean="0"/>
              <a:t>Measured by Effective </a:t>
            </a:r>
            <a:r>
              <a:rPr lang="en-US" sz="2500" dirty="0"/>
              <a:t>C</a:t>
            </a:r>
            <a:r>
              <a:rPr lang="en-US" sz="2500" dirty="0" smtClean="0"/>
              <a:t>ycle Time, ECT</a:t>
            </a:r>
          </a:p>
          <a:p>
            <a:endParaRPr lang="en-US" sz="2500" dirty="0" smtClean="0"/>
          </a:p>
          <a:p>
            <a:r>
              <a:rPr lang="en-US" sz="2500" i="1" dirty="0" smtClean="0">
                <a:solidFill>
                  <a:srgbClr val="FFFF00"/>
                </a:solidFill>
              </a:rPr>
              <a:t>ECT = Clock Period / Throughput = 100 / 1 = 100</a:t>
            </a:r>
          </a:p>
          <a:p>
            <a:endParaRPr lang="en-US" sz="2500" dirty="0" smtClean="0"/>
          </a:p>
          <a:p>
            <a:r>
              <a:rPr lang="en-US" sz="2500" dirty="0" smtClean="0"/>
              <a:t>Design executes one token per 100 time units</a:t>
            </a:r>
            <a:endParaRPr lang="en-US" sz="2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04260"/>
            <a:ext cx="8229600" cy="1143000"/>
          </a:xfrm>
        </p:spPr>
        <p:txBody>
          <a:bodyPr/>
          <a:lstStyle/>
          <a:p>
            <a:r>
              <a:rPr lang="en-US" dirty="0" smtClean="0"/>
              <a:t>Exploiting “Little cares”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2613345" y="1700775"/>
            <a:ext cx="998530" cy="998530"/>
          </a:xfrm>
          <a:prstGeom prst="rect">
            <a:avLst/>
          </a:prstGeom>
          <a:solidFill>
            <a:srgbClr val="FFC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F</a:t>
            </a:r>
            <a:b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</a:b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100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3974296" y="1700775"/>
            <a:ext cx="290464" cy="998529"/>
          </a:xfrm>
          <a:prstGeom prst="rect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0" tIns="0" rIns="0" bIns="9144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sym typeface="Symbol"/>
              </a:rPr>
              <a:t>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4610405" y="1700775"/>
            <a:ext cx="998530" cy="998530"/>
          </a:xfrm>
          <a:prstGeom prst="rect">
            <a:avLst/>
          </a:prstGeom>
          <a:solidFill>
            <a:srgbClr val="FFC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G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/>
            </a:r>
            <a:b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</a:b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100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5971356" y="1700775"/>
            <a:ext cx="290464" cy="998529"/>
          </a:xfrm>
          <a:prstGeom prst="rect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0" tIns="0" rIns="0" bIns="9144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sym typeface="Symbol"/>
              </a:rPr>
              <a:t>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cxnSp>
        <p:nvCxnSpPr>
          <p:cNvPr id="9" name="Straight Arrow Connector 8"/>
          <p:cNvCxnSpPr>
            <a:stCxn id="4" idx="3"/>
            <a:endCxn id="5" idx="1"/>
          </p:cNvCxnSpPr>
          <p:nvPr/>
        </p:nvCxnSpPr>
        <p:spPr bwMode="auto">
          <a:xfrm>
            <a:off x="3611875" y="2200040"/>
            <a:ext cx="362421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/>
          <p:cNvCxnSpPr>
            <a:stCxn id="5" idx="3"/>
            <a:endCxn id="6" idx="1"/>
          </p:cNvCxnSpPr>
          <p:nvPr/>
        </p:nvCxnSpPr>
        <p:spPr bwMode="auto">
          <a:xfrm>
            <a:off x="4264760" y="2200040"/>
            <a:ext cx="345645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stCxn id="6" idx="3"/>
            <a:endCxn id="7" idx="1"/>
          </p:cNvCxnSpPr>
          <p:nvPr/>
        </p:nvCxnSpPr>
        <p:spPr bwMode="auto">
          <a:xfrm>
            <a:off x="5608935" y="2200040"/>
            <a:ext cx="362421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endCxn id="4" idx="1"/>
          </p:cNvCxnSpPr>
          <p:nvPr/>
        </p:nvCxnSpPr>
        <p:spPr bwMode="auto">
          <a:xfrm flipV="1">
            <a:off x="2267700" y="2200040"/>
            <a:ext cx="345645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Elbow Connector 16"/>
          <p:cNvCxnSpPr>
            <a:stCxn id="7" idx="3"/>
          </p:cNvCxnSpPr>
          <p:nvPr/>
        </p:nvCxnSpPr>
        <p:spPr bwMode="auto">
          <a:xfrm flipH="1" flipV="1">
            <a:off x="3974296" y="1422790"/>
            <a:ext cx="2287524" cy="777250"/>
          </a:xfrm>
          <a:prstGeom prst="bentConnector3">
            <a:avLst>
              <a:gd name="adj1" fmla="val -9993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19" name="Elbow Connector 18"/>
          <p:cNvCxnSpPr/>
          <p:nvPr/>
        </p:nvCxnSpPr>
        <p:spPr bwMode="auto">
          <a:xfrm flipV="1">
            <a:off x="2267700" y="1422790"/>
            <a:ext cx="1706596" cy="777250"/>
          </a:xfrm>
          <a:prstGeom prst="bentConnector3">
            <a:avLst>
              <a:gd name="adj1" fmla="val -4203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sp>
        <p:nvSpPr>
          <p:cNvPr id="21" name="Rectangle 20"/>
          <p:cNvSpPr/>
          <p:nvPr/>
        </p:nvSpPr>
        <p:spPr bwMode="auto">
          <a:xfrm>
            <a:off x="2613345" y="4081884"/>
            <a:ext cx="998530" cy="844911"/>
          </a:xfrm>
          <a:prstGeom prst="rect">
            <a:avLst/>
          </a:prstGeom>
          <a:solidFill>
            <a:srgbClr val="FFC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CC1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/>
            </a:r>
            <a:b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</a:b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100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3974296" y="4081886"/>
            <a:ext cx="290464" cy="844910"/>
          </a:xfrm>
          <a:prstGeom prst="rect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0" tIns="0" rIns="0" bIns="9144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sym typeface="Symbol"/>
              </a:rPr>
              <a:t>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4610405" y="4081885"/>
            <a:ext cx="998530" cy="844911"/>
          </a:xfrm>
          <a:prstGeom prst="rect">
            <a:avLst/>
          </a:prstGeom>
          <a:solidFill>
            <a:srgbClr val="FFC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CC2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/>
            </a:r>
            <a:b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</a:b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100</a:t>
            </a:r>
          </a:p>
        </p:txBody>
      </p:sp>
      <p:cxnSp>
        <p:nvCxnSpPr>
          <p:cNvPr id="25" name="Straight Arrow Connector 24"/>
          <p:cNvCxnSpPr>
            <a:stCxn id="21" idx="3"/>
            <a:endCxn id="22" idx="1"/>
          </p:cNvCxnSpPr>
          <p:nvPr/>
        </p:nvCxnSpPr>
        <p:spPr bwMode="auto">
          <a:xfrm>
            <a:off x="3611875" y="4504340"/>
            <a:ext cx="362421" cy="1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>
            <a:stCxn id="22" idx="3"/>
            <a:endCxn id="23" idx="1"/>
          </p:cNvCxnSpPr>
          <p:nvPr/>
        </p:nvCxnSpPr>
        <p:spPr bwMode="auto">
          <a:xfrm>
            <a:off x="4264760" y="4504341"/>
            <a:ext cx="345645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>
            <a:stCxn id="23" idx="3"/>
          </p:cNvCxnSpPr>
          <p:nvPr/>
        </p:nvCxnSpPr>
        <p:spPr bwMode="auto">
          <a:xfrm flipV="1">
            <a:off x="5608935" y="4504340"/>
            <a:ext cx="523812" cy="1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1" name="Straight Arrow Connector 30"/>
          <p:cNvCxnSpPr>
            <a:endCxn id="21" idx="1"/>
          </p:cNvCxnSpPr>
          <p:nvPr/>
        </p:nvCxnSpPr>
        <p:spPr bwMode="auto">
          <a:xfrm>
            <a:off x="2267700" y="4504340"/>
            <a:ext cx="345645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Rectangle 31"/>
          <p:cNvSpPr/>
          <p:nvPr/>
        </p:nvSpPr>
        <p:spPr bwMode="auto">
          <a:xfrm>
            <a:off x="2613345" y="5157225"/>
            <a:ext cx="998530" cy="844911"/>
          </a:xfrm>
          <a:prstGeom prst="rect">
            <a:avLst/>
          </a:prstGeom>
          <a:solidFill>
            <a:srgbClr val="FFC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LC1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/>
            </a:r>
            <a:b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</a:b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100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3974296" y="5157227"/>
            <a:ext cx="290464" cy="844910"/>
          </a:xfrm>
          <a:prstGeom prst="rect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0" tIns="0" rIns="0" bIns="9144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sym typeface="Symbol"/>
              </a:rPr>
              <a:t>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4610405" y="5157226"/>
            <a:ext cx="998530" cy="844911"/>
          </a:xfrm>
          <a:prstGeom prst="rect">
            <a:avLst/>
          </a:prstGeom>
          <a:solidFill>
            <a:srgbClr val="FFC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LC2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/>
            </a:r>
            <a:b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</a:b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100</a:t>
            </a:r>
          </a:p>
        </p:txBody>
      </p:sp>
      <p:cxnSp>
        <p:nvCxnSpPr>
          <p:cNvPr id="35" name="Straight Arrow Connector 34"/>
          <p:cNvCxnSpPr>
            <a:stCxn id="32" idx="3"/>
            <a:endCxn id="33" idx="1"/>
          </p:cNvCxnSpPr>
          <p:nvPr/>
        </p:nvCxnSpPr>
        <p:spPr bwMode="auto">
          <a:xfrm>
            <a:off x="3611875" y="5579681"/>
            <a:ext cx="362421" cy="1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6" name="Straight Arrow Connector 35"/>
          <p:cNvCxnSpPr>
            <a:stCxn id="33" idx="3"/>
            <a:endCxn id="34" idx="1"/>
          </p:cNvCxnSpPr>
          <p:nvPr/>
        </p:nvCxnSpPr>
        <p:spPr bwMode="auto">
          <a:xfrm>
            <a:off x="4264760" y="5579682"/>
            <a:ext cx="345645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>
            <a:stCxn id="34" idx="3"/>
          </p:cNvCxnSpPr>
          <p:nvPr/>
        </p:nvCxnSpPr>
        <p:spPr bwMode="auto">
          <a:xfrm flipV="1">
            <a:off x="5608935" y="5579681"/>
            <a:ext cx="523812" cy="1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endCxn id="32" idx="1"/>
          </p:cNvCxnSpPr>
          <p:nvPr/>
        </p:nvCxnSpPr>
        <p:spPr bwMode="auto">
          <a:xfrm>
            <a:off x="2267700" y="5579681"/>
            <a:ext cx="345645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9" name="Trapezoid 38"/>
          <p:cNvSpPr/>
          <p:nvPr/>
        </p:nvSpPr>
        <p:spPr bwMode="auto">
          <a:xfrm rot="5400000">
            <a:off x="5371575" y="4843058"/>
            <a:ext cx="1920252" cy="397907"/>
          </a:xfrm>
          <a:prstGeom prst="trapezoid">
            <a:avLst>
              <a:gd name="adj" fmla="val 46533"/>
            </a:avLst>
          </a:prstGeom>
          <a:solidFill>
            <a:srgbClr val="00B0F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718484" y="409660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endParaRPr 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570530" y="5210348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1-p</a:t>
            </a:r>
            <a:endParaRPr 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6854671" y="4619555"/>
            <a:ext cx="290464" cy="844910"/>
          </a:xfrm>
          <a:prstGeom prst="rect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0" tIns="0" rIns="0" bIns="9144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sym typeface="Symbol"/>
              </a:rPr>
              <a:t>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cxnSp>
        <p:nvCxnSpPr>
          <p:cNvPr id="46" name="Straight Arrow Connector 45"/>
          <p:cNvCxnSpPr>
            <a:stCxn id="39" idx="0"/>
            <a:endCxn id="44" idx="1"/>
          </p:cNvCxnSpPr>
          <p:nvPr/>
        </p:nvCxnSpPr>
        <p:spPr bwMode="auto">
          <a:xfrm flipV="1">
            <a:off x="6530655" y="5042010"/>
            <a:ext cx="324016" cy="2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9" name="Straight Connector 48"/>
          <p:cNvCxnSpPr/>
          <p:nvPr/>
        </p:nvCxnSpPr>
        <p:spPr bwMode="auto">
          <a:xfrm rot="5400000">
            <a:off x="1730030" y="5042010"/>
            <a:ext cx="1075340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51" name="Elbow Connector 50"/>
          <p:cNvCxnSpPr/>
          <p:nvPr/>
        </p:nvCxnSpPr>
        <p:spPr bwMode="auto">
          <a:xfrm rot="10800000" flipV="1">
            <a:off x="1845245" y="5042009"/>
            <a:ext cx="5299890" cy="1344175"/>
          </a:xfrm>
          <a:prstGeom prst="bentConnector3">
            <a:avLst>
              <a:gd name="adj1" fmla="val -5973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55" name="Elbow Connector 54"/>
          <p:cNvCxnSpPr/>
          <p:nvPr/>
        </p:nvCxnSpPr>
        <p:spPr bwMode="auto">
          <a:xfrm rot="5400000">
            <a:off x="1384386" y="5502870"/>
            <a:ext cx="1344173" cy="422456"/>
          </a:xfrm>
          <a:prstGeom prst="bentConnector3">
            <a:avLst>
              <a:gd name="adj1" fmla="val -625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grpSp>
        <p:nvGrpSpPr>
          <p:cNvPr id="8" name="Group 58"/>
          <p:cNvGrpSpPr/>
          <p:nvPr/>
        </p:nvGrpSpPr>
        <p:grpSpPr>
          <a:xfrm>
            <a:off x="2613345" y="4081885"/>
            <a:ext cx="2995590" cy="844911"/>
            <a:chOff x="2613345" y="3774645"/>
            <a:chExt cx="2995590" cy="844911"/>
          </a:xfrm>
        </p:grpSpPr>
        <p:sp>
          <p:nvSpPr>
            <p:cNvPr id="57" name="Rectangle 56"/>
            <p:cNvSpPr/>
            <p:nvPr/>
          </p:nvSpPr>
          <p:spPr bwMode="auto">
            <a:xfrm>
              <a:off x="2613345" y="3774645"/>
              <a:ext cx="998530" cy="844911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400" dirty="0" smtClean="0">
                  <a:solidFill>
                    <a:srgbClr val="CC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CC1</a:t>
              </a: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rgbClr val="CC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/>
              </a:r>
              <a:b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rgbClr val="CC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</a:b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rgbClr val="CC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50</a:t>
              </a:r>
            </a:p>
          </p:txBody>
        </p:sp>
        <p:sp>
          <p:nvSpPr>
            <p:cNvPr id="58" name="Rectangle 57"/>
            <p:cNvSpPr/>
            <p:nvPr/>
          </p:nvSpPr>
          <p:spPr bwMode="auto">
            <a:xfrm>
              <a:off x="4610405" y="3774645"/>
              <a:ext cx="998530" cy="844911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400" dirty="0" smtClean="0">
                  <a:solidFill>
                    <a:srgbClr val="CC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CC2</a:t>
              </a: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rgbClr val="CC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/>
              </a:r>
              <a:b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rgbClr val="CC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</a:b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rgbClr val="CC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50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32235" y="1892800"/>
            <a:ext cx="9041258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The specification of a complex system is usually</a:t>
            </a:r>
            <a:br>
              <a:rPr lang="en-US" sz="2800" dirty="0" smtClean="0"/>
            </a:br>
            <a:r>
              <a:rPr lang="en-US" sz="2800" dirty="0" smtClean="0"/>
              <a:t>asynchronous (functional units, messages, queues, …),</a:t>
            </a:r>
          </a:p>
          <a:p>
            <a:endParaRPr lang="en-US" sz="2800" dirty="0" smtClean="0"/>
          </a:p>
          <a:p>
            <a:r>
              <a:rPr lang="en-US" sz="2800" dirty="0" smtClean="0"/>
              <a:t>… however the clock appears when we move down</a:t>
            </a:r>
            <a:br>
              <a:rPr lang="en-US" sz="2800" dirty="0" smtClean="0"/>
            </a:br>
            <a:r>
              <a:rPr lang="en-US" sz="2800" dirty="0" smtClean="0"/>
              <a:t>to the implementation levels</a:t>
            </a:r>
          </a:p>
          <a:p>
            <a:endParaRPr lang="en-US" sz="2800" dirty="0" smtClean="0"/>
          </a:p>
          <a:p>
            <a:r>
              <a:rPr lang="en-US" sz="2800" dirty="0" smtClean="0"/>
              <a:t>(Bill </a:t>
            </a:r>
            <a:r>
              <a:rPr lang="en-US" sz="2800" dirty="0" err="1" smtClean="0"/>
              <a:t>Grundmann</a:t>
            </a:r>
            <a:r>
              <a:rPr lang="en-US" sz="2800" dirty="0" smtClean="0"/>
              <a:t>, 2004)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9" name="Straight Connector 58"/>
          <p:cNvCxnSpPr>
            <a:stCxn id="53" idx="3"/>
            <a:endCxn id="32" idx="1"/>
          </p:cNvCxnSpPr>
          <p:nvPr/>
        </p:nvCxnSpPr>
        <p:spPr bwMode="auto">
          <a:xfrm>
            <a:off x="2037270" y="5579681"/>
            <a:ext cx="576075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04260"/>
            <a:ext cx="8229600" cy="1143000"/>
          </a:xfrm>
        </p:spPr>
        <p:txBody>
          <a:bodyPr/>
          <a:lstStyle/>
          <a:p>
            <a:r>
              <a:rPr lang="en-US" dirty="0" smtClean="0"/>
              <a:t>Exploiting “Little cares”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2613345" y="1700775"/>
            <a:ext cx="998530" cy="998530"/>
          </a:xfrm>
          <a:prstGeom prst="rect">
            <a:avLst/>
          </a:prstGeom>
          <a:solidFill>
            <a:srgbClr val="FFC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F</a:t>
            </a:r>
            <a:b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</a:b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100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3974296" y="1700775"/>
            <a:ext cx="290464" cy="998529"/>
          </a:xfrm>
          <a:prstGeom prst="rect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0" tIns="0" rIns="0" bIns="9144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sym typeface="Symbol"/>
              </a:rPr>
              <a:t>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4610405" y="1700775"/>
            <a:ext cx="998530" cy="998530"/>
          </a:xfrm>
          <a:prstGeom prst="rect">
            <a:avLst/>
          </a:prstGeom>
          <a:solidFill>
            <a:srgbClr val="FFC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G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/>
            </a:r>
            <a:b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</a:b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100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5971356" y="1700775"/>
            <a:ext cx="290464" cy="998529"/>
          </a:xfrm>
          <a:prstGeom prst="rect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0" tIns="0" rIns="0" bIns="9144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sym typeface="Symbol"/>
              </a:rPr>
              <a:t>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cxnSp>
        <p:nvCxnSpPr>
          <p:cNvPr id="9" name="Straight Arrow Connector 8"/>
          <p:cNvCxnSpPr>
            <a:stCxn id="4" idx="3"/>
            <a:endCxn id="5" idx="1"/>
          </p:cNvCxnSpPr>
          <p:nvPr/>
        </p:nvCxnSpPr>
        <p:spPr bwMode="auto">
          <a:xfrm>
            <a:off x="3611875" y="2200040"/>
            <a:ext cx="362421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/>
          <p:cNvCxnSpPr>
            <a:stCxn id="5" idx="3"/>
            <a:endCxn id="6" idx="1"/>
          </p:cNvCxnSpPr>
          <p:nvPr/>
        </p:nvCxnSpPr>
        <p:spPr bwMode="auto">
          <a:xfrm>
            <a:off x="4264760" y="2200040"/>
            <a:ext cx="345645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stCxn id="6" idx="3"/>
            <a:endCxn id="7" idx="1"/>
          </p:cNvCxnSpPr>
          <p:nvPr/>
        </p:nvCxnSpPr>
        <p:spPr bwMode="auto">
          <a:xfrm>
            <a:off x="5608935" y="2200040"/>
            <a:ext cx="362421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endCxn id="4" idx="1"/>
          </p:cNvCxnSpPr>
          <p:nvPr/>
        </p:nvCxnSpPr>
        <p:spPr bwMode="auto">
          <a:xfrm flipV="1">
            <a:off x="2267700" y="2200040"/>
            <a:ext cx="345645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Elbow Connector 16"/>
          <p:cNvCxnSpPr>
            <a:stCxn id="7" idx="3"/>
          </p:cNvCxnSpPr>
          <p:nvPr/>
        </p:nvCxnSpPr>
        <p:spPr bwMode="auto">
          <a:xfrm flipH="1" flipV="1">
            <a:off x="3974296" y="1422790"/>
            <a:ext cx="2287524" cy="777250"/>
          </a:xfrm>
          <a:prstGeom prst="bentConnector3">
            <a:avLst>
              <a:gd name="adj1" fmla="val -9993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19" name="Elbow Connector 18"/>
          <p:cNvCxnSpPr/>
          <p:nvPr/>
        </p:nvCxnSpPr>
        <p:spPr bwMode="auto">
          <a:xfrm flipV="1">
            <a:off x="2267700" y="1422790"/>
            <a:ext cx="1706596" cy="777250"/>
          </a:xfrm>
          <a:prstGeom prst="bentConnector3">
            <a:avLst>
              <a:gd name="adj1" fmla="val -4203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sp>
        <p:nvSpPr>
          <p:cNvPr id="22" name="Rectangle 21"/>
          <p:cNvSpPr/>
          <p:nvPr/>
        </p:nvSpPr>
        <p:spPr bwMode="auto">
          <a:xfrm>
            <a:off x="3974296" y="4081886"/>
            <a:ext cx="290464" cy="844910"/>
          </a:xfrm>
          <a:prstGeom prst="rect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0" tIns="0" rIns="0" bIns="9144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sym typeface="Symbol"/>
              </a:rPr>
              <a:t>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cxnSp>
        <p:nvCxnSpPr>
          <p:cNvPr id="25" name="Straight Arrow Connector 24"/>
          <p:cNvCxnSpPr>
            <a:endCxn id="22" idx="1"/>
          </p:cNvCxnSpPr>
          <p:nvPr/>
        </p:nvCxnSpPr>
        <p:spPr bwMode="auto">
          <a:xfrm>
            <a:off x="3611875" y="4504340"/>
            <a:ext cx="362421" cy="1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>
            <a:stCxn id="22" idx="3"/>
          </p:cNvCxnSpPr>
          <p:nvPr/>
        </p:nvCxnSpPr>
        <p:spPr bwMode="auto">
          <a:xfrm>
            <a:off x="4264760" y="4504341"/>
            <a:ext cx="345645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 flipV="1">
            <a:off x="5608935" y="4504340"/>
            <a:ext cx="1944797" cy="1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1" name="Straight Arrow Connector 30"/>
          <p:cNvCxnSpPr/>
          <p:nvPr/>
        </p:nvCxnSpPr>
        <p:spPr bwMode="auto">
          <a:xfrm>
            <a:off x="2267700" y="4504340"/>
            <a:ext cx="345645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Rectangle 31"/>
          <p:cNvSpPr/>
          <p:nvPr/>
        </p:nvSpPr>
        <p:spPr bwMode="auto">
          <a:xfrm>
            <a:off x="2613345" y="5157225"/>
            <a:ext cx="998530" cy="844911"/>
          </a:xfrm>
          <a:prstGeom prst="rect">
            <a:avLst/>
          </a:prstGeom>
          <a:solidFill>
            <a:srgbClr val="FFC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LC1’’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/>
            </a:r>
            <a:b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</a:br>
            <a:r>
              <a:rPr lang="en-US" sz="24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5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0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3974296" y="5157227"/>
            <a:ext cx="290464" cy="844910"/>
          </a:xfrm>
          <a:prstGeom prst="rect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0" tIns="0" rIns="0" bIns="9144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sym typeface="Symbol"/>
              </a:rPr>
              <a:t>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4610405" y="5157226"/>
            <a:ext cx="998530" cy="844911"/>
          </a:xfrm>
          <a:prstGeom prst="rect">
            <a:avLst/>
          </a:prstGeom>
          <a:solidFill>
            <a:srgbClr val="FFC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LC2’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/>
            </a:r>
            <a:b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</a:br>
            <a:r>
              <a:rPr lang="en-US" sz="24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5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0</a:t>
            </a:r>
          </a:p>
        </p:txBody>
      </p:sp>
      <p:cxnSp>
        <p:nvCxnSpPr>
          <p:cNvPr id="35" name="Straight Arrow Connector 34"/>
          <p:cNvCxnSpPr>
            <a:stCxn id="32" idx="3"/>
            <a:endCxn id="33" idx="1"/>
          </p:cNvCxnSpPr>
          <p:nvPr/>
        </p:nvCxnSpPr>
        <p:spPr bwMode="auto">
          <a:xfrm>
            <a:off x="3611875" y="5579681"/>
            <a:ext cx="362421" cy="1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6" name="Straight Arrow Connector 35"/>
          <p:cNvCxnSpPr>
            <a:stCxn id="33" idx="3"/>
            <a:endCxn id="34" idx="1"/>
          </p:cNvCxnSpPr>
          <p:nvPr/>
        </p:nvCxnSpPr>
        <p:spPr bwMode="auto">
          <a:xfrm>
            <a:off x="4264760" y="5579682"/>
            <a:ext cx="345645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>
            <a:stCxn id="34" idx="3"/>
          </p:cNvCxnSpPr>
          <p:nvPr/>
        </p:nvCxnSpPr>
        <p:spPr bwMode="auto">
          <a:xfrm>
            <a:off x="5608935" y="5579682"/>
            <a:ext cx="1944797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/>
          <p:nvPr/>
        </p:nvCxnSpPr>
        <p:spPr bwMode="auto">
          <a:xfrm>
            <a:off x="693095" y="5579681"/>
            <a:ext cx="345645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9" name="Trapezoid 38"/>
          <p:cNvSpPr/>
          <p:nvPr/>
        </p:nvSpPr>
        <p:spPr bwMode="auto">
          <a:xfrm rot="5400000">
            <a:off x="6792560" y="4843058"/>
            <a:ext cx="1920252" cy="397907"/>
          </a:xfrm>
          <a:prstGeom prst="trapezoid">
            <a:avLst>
              <a:gd name="adj" fmla="val 46533"/>
            </a:avLst>
          </a:prstGeom>
          <a:solidFill>
            <a:srgbClr val="00B0F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139469" y="409660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endParaRPr 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087904" y="5171943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1-p</a:t>
            </a:r>
            <a:endParaRPr lang="en-US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8237251" y="4619555"/>
            <a:ext cx="290464" cy="844910"/>
          </a:xfrm>
          <a:prstGeom prst="rect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0" tIns="0" rIns="0" bIns="9144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sym typeface="Symbol"/>
              </a:rPr>
              <a:t>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cxnSp>
        <p:nvCxnSpPr>
          <p:cNvPr id="46" name="Straight Arrow Connector 45"/>
          <p:cNvCxnSpPr>
            <a:stCxn id="39" idx="0"/>
            <a:endCxn id="44" idx="1"/>
          </p:cNvCxnSpPr>
          <p:nvPr/>
        </p:nvCxnSpPr>
        <p:spPr bwMode="auto">
          <a:xfrm flipV="1">
            <a:off x="7951640" y="5042010"/>
            <a:ext cx="285611" cy="2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1" name="Elbow Connector 50"/>
          <p:cNvCxnSpPr>
            <a:stCxn id="44" idx="3"/>
          </p:cNvCxnSpPr>
          <p:nvPr/>
        </p:nvCxnSpPr>
        <p:spPr bwMode="auto">
          <a:xfrm flipH="1">
            <a:off x="1845245" y="5042010"/>
            <a:ext cx="6682470" cy="1344174"/>
          </a:xfrm>
          <a:prstGeom prst="bentConnector3">
            <a:avLst>
              <a:gd name="adj1" fmla="val -3421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grpSp>
        <p:nvGrpSpPr>
          <p:cNvPr id="8" name="Group 58"/>
          <p:cNvGrpSpPr/>
          <p:nvPr/>
        </p:nvGrpSpPr>
        <p:grpSpPr>
          <a:xfrm>
            <a:off x="2613345" y="4081884"/>
            <a:ext cx="2995590" cy="844911"/>
            <a:chOff x="2613345" y="3774645"/>
            <a:chExt cx="2995590" cy="844911"/>
          </a:xfrm>
        </p:grpSpPr>
        <p:sp>
          <p:nvSpPr>
            <p:cNvPr id="57" name="Rectangle 56"/>
            <p:cNvSpPr/>
            <p:nvPr/>
          </p:nvSpPr>
          <p:spPr bwMode="auto">
            <a:xfrm>
              <a:off x="2613345" y="3774645"/>
              <a:ext cx="998530" cy="844911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400" dirty="0" smtClean="0">
                  <a:solidFill>
                    <a:srgbClr val="CC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CC1</a:t>
              </a: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rgbClr val="CC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/>
              </a:r>
              <a:b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rgbClr val="CC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</a:b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rgbClr val="CC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50</a:t>
              </a:r>
            </a:p>
          </p:txBody>
        </p:sp>
        <p:sp>
          <p:nvSpPr>
            <p:cNvPr id="58" name="Rectangle 57"/>
            <p:cNvSpPr/>
            <p:nvPr/>
          </p:nvSpPr>
          <p:spPr bwMode="auto">
            <a:xfrm>
              <a:off x="4610405" y="3774645"/>
              <a:ext cx="998530" cy="844911"/>
            </a:xfrm>
            <a:prstGeom prst="rect">
              <a:avLst/>
            </a:prstGeom>
            <a:solidFill>
              <a:srgbClr val="FFC000"/>
            </a:solidFill>
            <a:ln w="28575" cap="flat" cmpd="sng" algn="ctr">
              <a:noFill/>
              <a:prstDash val="solid"/>
              <a:round/>
              <a:headEnd type="none" w="med" len="med"/>
              <a:tailEnd type="triangle" w="lg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400" dirty="0" smtClean="0">
                  <a:solidFill>
                    <a:srgbClr val="CC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CC2</a:t>
              </a: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rgbClr val="CC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/>
              </a:r>
              <a:b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rgbClr val="CC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</a:b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rgbClr val="CC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</a:rPr>
                <a:t>50</a:t>
              </a:r>
            </a:p>
          </p:txBody>
        </p:sp>
      </p:grpSp>
      <p:sp>
        <p:nvSpPr>
          <p:cNvPr id="48" name="Rectangle 47"/>
          <p:cNvSpPr/>
          <p:nvPr/>
        </p:nvSpPr>
        <p:spPr bwMode="auto">
          <a:xfrm>
            <a:off x="6185010" y="5157225"/>
            <a:ext cx="998530" cy="844911"/>
          </a:xfrm>
          <a:prstGeom prst="rect">
            <a:avLst/>
          </a:prstGeom>
          <a:solidFill>
            <a:srgbClr val="FFC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LC2’’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/>
            </a:r>
            <a:b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</a:br>
            <a:r>
              <a:rPr lang="en-US" sz="24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5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5765683" y="5157225"/>
            <a:ext cx="290464" cy="844910"/>
          </a:xfrm>
          <a:prstGeom prst="rect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0" tIns="0" rIns="0" bIns="9144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1038740" y="5157225"/>
            <a:ext cx="998530" cy="844911"/>
          </a:xfrm>
          <a:prstGeom prst="rect">
            <a:avLst/>
          </a:prstGeom>
          <a:solidFill>
            <a:srgbClr val="FFC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LC1’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/>
            </a:r>
            <a:b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</a:br>
            <a:r>
              <a:rPr lang="en-US" sz="24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5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0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2190890" y="5157225"/>
            <a:ext cx="290464" cy="844910"/>
          </a:xfrm>
          <a:prstGeom prst="rect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triangle" w="lg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none" lIns="0" tIns="0" rIns="0" bIns="9144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cxnSp>
        <p:nvCxnSpPr>
          <p:cNvPr id="64" name="Elbow Connector 63"/>
          <p:cNvCxnSpPr/>
          <p:nvPr/>
        </p:nvCxnSpPr>
        <p:spPr bwMode="auto">
          <a:xfrm rot="10800000">
            <a:off x="693095" y="5581270"/>
            <a:ext cx="1152150" cy="804914"/>
          </a:xfrm>
          <a:prstGeom prst="bentConnector3">
            <a:avLst>
              <a:gd name="adj1" fmla="val 104489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cxnSp>
        <p:nvCxnSpPr>
          <p:cNvPr id="69" name="Elbow Connector 68"/>
          <p:cNvCxnSpPr/>
          <p:nvPr/>
        </p:nvCxnSpPr>
        <p:spPr bwMode="auto">
          <a:xfrm rot="10800000" flipV="1">
            <a:off x="693096" y="4504339"/>
            <a:ext cx="1574605" cy="1075341"/>
          </a:xfrm>
          <a:prstGeom prst="bentConnector3">
            <a:avLst>
              <a:gd name="adj1" fmla="val 103513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03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1922938" y="3619500"/>
          <a:ext cx="5334000" cy="29077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158" name="Worksheet" r:id="rId4" imgW="8763277" imgH="3486150" progId="Excel.Sheet.8">
                  <p:embed/>
                </p:oleObj>
              </mc:Choice>
              <mc:Fallback>
                <p:oleObj name="Worksheet" r:id="rId4" imgW="8763277" imgH="3486150" progId="Excel.Sheet.8">
                  <p:embed/>
                  <p:pic>
                    <p:nvPicPr>
                      <p:cNvPr id="0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2938" y="3619500"/>
                        <a:ext cx="5334000" cy="290777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65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399" y="0"/>
            <a:ext cx="8229203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2500" dirty="0" smtClean="0"/>
              <a:t>Performance as function of “critical core” probability</a:t>
            </a:r>
          </a:p>
        </p:txBody>
      </p:sp>
      <p:graphicFrame>
        <p:nvGraphicFramePr>
          <p:cNvPr id="102402" name="Object 2"/>
          <p:cNvGraphicFramePr>
            <a:graphicFrameLocks noGrp="1" noChangeAspect="1"/>
          </p:cNvGraphicFramePr>
          <p:nvPr>
            <p:ph sz="half" idx="1"/>
          </p:nvPr>
        </p:nvGraphicFramePr>
        <p:xfrm>
          <a:off x="1905000" y="841375"/>
          <a:ext cx="5363766" cy="2833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159" name="Worksheet" r:id="rId7" imgW="8763277" imgH="3486150" progId="Excel.Sheet.8">
                  <p:embed/>
                </p:oleObj>
              </mc:Choice>
              <mc:Fallback>
                <p:oleObj name="Worksheet" r:id="rId7" imgW="8763277" imgH="3486150" progId="Excel.Sheet.8">
                  <p:embed/>
                  <p:pic>
                    <p:nvPicPr>
                      <p:cNvPr id="0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841375"/>
                        <a:ext cx="5363766" cy="2833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523875" y="952501"/>
            <a:ext cx="1570336" cy="372393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</p:spPr>
        <p:txBody>
          <a:bodyPr wrap="none" lIns="63993" tIns="31996" rIns="63993" bIns="31996">
            <a:spAutoFit/>
          </a:bodyPr>
          <a:lstStyle/>
          <a:p>
            <a:pPr>
              <a:defRPr/>
            </a:pPr>
            <a:r>
              <a:rPr lang="en-US" sz="2000" b="1" dirty="0"/>
              <a:t>Throughput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4722" y="3873500"/>
            <a:ext cx="1610411" cy="372393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</p:spPr>
        <p:txBody>
          <a:bodyPr wrap="none" lIns="63993" tIns="31996" rIns="63993" bIns="31996">
            <a:spAutoFit/>
          </a:bodyPr>
          <a:lstStyle/>
          <a:p>
            <a:pPr>
              <a:defRPr/>
            </a:pPr>
            <a:r>
              <a:rPr lang="en-US" sz="2000" b="1" dirty="0" smtClean="0"/>
              <a:t>Effective CT</a:t>
            </a:r>
            <a:endParaRPr lang="en-US" sz="20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6572250" y="3175000"/>
            <a:ext cx="1453316" cy="372393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</p:spPr>
        <p:txBody>
          <a:bodyPr wrap="none" lIns="63993" tIns="31996" rIns="63993" bIns="31996">
            <a:spAutoFit/>
          </a:bodyPr>
          <a:lstStyle/>
          <a:p>
            <a:pPr>
              <a:defRPr/>
            </a:pPr>
            <a:r>
              <a:rPr lang="en-US" sz="2000" b="1" dirty="0" smtClean="0"/>
              <a:t>Probability</a:t>
            </a:r>
            <a:endParaRPr lang="en-US" sz="20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6481328" y="6022604"/>
            <a:ext cx="1453316" cy="372393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</p:spPr>
        <p:txBody>
          <a:bodyPr wrap="none" lIns="63993" tIns="31996" rIns="63993" bIns="31996">
            <a:spAutoFit/>
          </a:bodyPr>
          <a:lstStyle/>
          <a:p>
            <a:pPr>
              <a:defRPr/>
            </a:pPr>
            <a:r>
              <a:rPr lang="en-US" sz="2000" b="1" dirty="0" smtClean="0"/>
              <a:t>Probability</a:t>
            </a:r>
            <a:endParaRPr lang="en-US" sz="2000" b="1" dirty="0"/>
          </a:p>
        </p:txBody>
      </p:sp>
      <p:grpSp>
        <p:nvGrpSpPr>
          <p:cNvPr id="2" name="Group 25"/>
          <p:cNvGrpSpPr/>
          <p:nvPr/>
        </p:nvGrpSpPr>
        <p:grpSpPr>
          <a:xfrm>
            <a:off x="2424129" y="3789461"/>
            <a:ext cx="5921743" cy="1451672"/>
            <a:chOff x="3878606" y="4547353"/>
            <a:chExt cx="9474790" cy="1742007"/>
          </a:xfrm>
        </p:grpSpPr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3878606" y="4770109"/>
              <a:ext cx="1653643" cy="1380099"/>
              <a:chOff x="837" y="2428"/>
              <a:chExt cx="651" cy="724"/>
            </a:xfrm>
          </p:grpSpPr>
          <p:sp>
            <p:nvSpPr>
              <p:cNvPr id="102414" name="Oval 7"/>
              <p:cNvSpPr>
                <a:spLocks noChangeArrowheads="1"/>
              </p:cNvSpPr>
              <p:nvPr/>
            </p:nvSpPr>
            <p:spPr bwMode="auto">
              <a:xfrm>
                <a:off x="873" y="2428"/>
                <a:ext cx="174" cy="327"/>
              </a:xfrm>
              <a:prstGeom prst="ellipse">
                <a:avLst/>
              </a:prstGeom>
              <a:noFill/>
              <a:ln w="25400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square"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102415" name="Text Box 8"/>
              <p:cNvSpPr txBox="1">
                <a:spLocks noChangeArrowheads="1"/>
              </p:cNvSpPr>
              <p:nvPr/>
            </p:nvSpPr>
            <p:spPr bwMode="auto">
              <a:xfrm>
                <a:off x="837" y="2764"/>
                <a:ext cx="651" cy="388"/>
              </a:xfrm>
              <a:prstGeom prst="rect">
                <a:avLst/>
              </a:prstGeom>
              <a:noFill/>
              <a:ln w="25400" algn="ctr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700" b="1" dirty="0">
                    <a:solidFill>
                      <a:srgbClr val="FF0000"/>
                    </a:solidFill>
                  </a:rPr>
                  <a:t>original </a:t>
                </a:r>
                <a:r>
                  <a:rPr lang="en-US" sz="1700" b="1" dirty="0" smtClean="0">
                    <a:solidFill>
                      <a:srgbClr val="FF0000"/>
                    </a:solidFill>
                  </a:rPr>
                  <a:t/>
                </a:r>
                <a:br>
                  <a:rPr lang="en-US" sz="1700" b="1" dirty="0" smtClean="0">
                    <a:solidFill>
                      <a:srgbClr val="FF0000"/>
                    </a:solidFill>
                  </a:rPr>
                </a:br>
                <a:r>
                  <a:rPr lang="en-US" sz="1700" b="1" dirty="0" smtClean="0">
                    <a:solidFill>
                      <a:srgbClr val="FF0000"/>
                    </a:solidFill>
                  </a:rPr>
                  <a:t>design</a:t>
                </a:r>
                <a:endParaRPr lang="en-US" sz="1700" b="1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4" name="Group 9"/>
            <p:cNvGrpSpPr>
              <a:grpSpLocks/>
            </p:cNvGrpSpPr>
            <p:nvPr/>
          </p:nvGrpSpPr>
          <p:grpSpPr bwMode="auto">
            <a:xfrm>
              <a:off x="9258661" y="5178037"/>
              <a:ext cx="4094735" cy="1111323"/>
              <a:chOff x="2955" y="2642"/>
              <a:chExt cx="1612" cy="583"/>
            </a:xfrm>
          </p:grpSpPr>
          <p:sp>
            <p:nvSpPr>
              <p:cNvPr id="102412" name="Oval 10"/>
              <p:cNvSpPr>
                <a:spLocks noChangeArrowheads="1"/>
              </p:cNvSpPr>
              <p:nvPr/>
            </p:nvSpPr>
            <p:spPr bwMode="auto">
              <a:xfrm>
                <a:off x="2955" y="2898"/>
                <a:ext cx="153" cy="327"/>
              </a:xfrm>
              <a:prstGeom prst="ellipse">
                <a:avLst/>
              </a:prstGeom>
              <a:noFill/>
              <a:ln w="25400" algn="ctr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square"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102413" name="Text Box 11"/>
              <p:cNvSpPr txBox="1">
                <a:spLocks noChangeArrowheads="1"/>
              </p:cNvSpPr>
              <p:nvPr/>
            </p:nvSpPr>
            <p:spPr bwMode="auto">
              <a:xfrm>
                <a:off x="3058" y="2642"/>
                <a:ext cx="1509" cy="223"/>
              </a:xfrm>
              <a:prstGeom prst="rect">
                <a:avLst/>
              </a:prstGeom>
              <a:solidFill>
                <a:schemeClr val="tx1"/>
              </a:solidFill>
              <a:ln w="25400" algn="ctr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700" b="1" dirty="0">
                    <a:solidFill>
                      <a:srgbClr val="FF0000"/>
                    </a:solidFill>
                  </a:rPr>
                  <a:t>new design @ p = 0.9</a:t>
                </a:r>
              </a:p>
            </p:txBody>
          </p:sp>
        </p:grpSp>
        <p:sp>
          <p:nvSpPr>
            <p:cNvPr id="102410" name="Line 13"/>
            <p:cNvSpPr>
              <a:spLocks noChangeShapeType="1"/>
            </p:cNvSpPr>
            <p:nvPr/>
          </p:nvSpPr>
          <p:spPr bwMode="auto">
            <a:xfrm>
              <a:off x="4412039" y="5021730"/>
              <a:ext cx="5037133" cy="7625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 type="triangle" w="lg" len="lg"/>
              <a:tailEnd type="triangle" w="lg" len="lg"/>
            </a:ln>
          </p:spPr>
          <p:txBody>
            <a:bodyPr wrap="square">
              <a:spAutoFit/>
            </a:bodyPr>
            <a:lstStyle/>
            <a:p>
              <a:endParaRPr lang="ru-RU">
                <a:solidFill>
                  <a:srgbClr val="C00000"/>
                </a:solidFill>
              </a:endParaRPr>
            </a:p>
          </p:txBody>
        </p:sp>
        <p:sp>
          <p:nvSpPr>
            <p:cNvPr id="102411" name="Text Box 14"/>
            <p:cNvSpPr txBox="1">
              <a:spLocks noChangeArrowheads="1"/>
            </p:cNvSpPr>
            <p:nvPr/>
          </p:nvSpPr>
          <p:spPr bwMode="auto">
            <a:xfrm>
              <a:off x="4475544" y="4547353"/>
              <a:ext cx="5676426" cy="424732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700" b="1" dirty="0">
                  <a:solidFill>
                    <a:srgbClr val="FF0000"/>
                  </a:solidFill>
                </a:rPr>
                <a:t>1.67x performance improvement</a:t>
              </a:r>
            </a:p>
          </p:txBody>
        </p:sp>
        <p:cxnSp>
          <p:nvCxnSpPr>
            <p:cNvPr id="23" name="Straight Connector 22"/>
            <p:cNvCxnSpPr/>
            <p:nvPr/>
          </p:nvCxnSpPr>
          <p:spPr bwMode="auto">
            <a:xfrm rot="5400000">
              <a:off x="9075751" y="5326049"/>
              <a:ext cx="746098" cy="0"/>
            </a:xfrm>
            <a:prstGeom prst="line">
              <a:avLst/>
            </a:prstGeom>
            <a:noFill/>
            <a:ln w="222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04260"/>
            <a:ext cx="8229600" cy="1143000"/>
          </a:xfrm>
        </p:spPr>
        <p:txBody>
          <a:bodyPr/>
          <a:lstStyle/>
          <a:p>
            <a:r>
              <a:rPr lang="en-US" sz="4000" dirty="0" smtClean="0"/>
              <a:t>H.264 CABAC decoder</a:t>
            </a:r>
            <a:endParaRPr lang="en-US" sz="4000" dirty="0"/>
          </a:p>
        </p:txBody>
      </p:sp>
      <p:pic>
        <p:nvPicPr>
          <p:cNvPr id="2050" name="Picture 5" descr="dttc_paper_diagram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6519" y="921720"/>
            <a:ext cx="6311501" cy="4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93379" y="5731422"/>
            <a:ext cx="798795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Gotmanov</a:t>
            </a:r>
            <a:r>
              <a:rPr lang="en-US" sz="1600" dirty="0" smtClean="0"/>
              <a:t>, </a:t>
            </a:r>
            <a:r>
              <a:rPr lang="en-US" sz="1600" dirty="0" err="1" smtClean="0"/>
              <a:t>Kishinevsky</a:t>
            </a:r>
            <a:r>
              <a:rPr lang="en-US" sz="1600" dirty="0" smtClean="0"/>
              <a:t> and </a:t>
            </a:r>
            <a:r>
              <a:rPr lang="en-US" sz="1600" dirty="0" err="1" smtClean="0"/>
              <a:t>Galceran-Oms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i="1" dirty="0" smtClean="0"/>
              <a:t>Evaluation of flexible latencies: designing synchronous elastic H.264 CABAC decoder</a:t>
            </a:r>
          </a:p>
          <a:p>
            <a:r>
              <a:rPr lang="en-US" sz="1600" dirty="0" smtClean="0"/>
              <a:t>Proc. Problems in design of micro- and </a:t>
            </a:r>
            <a:r>
              <a:rPr lang="en-US" sz="1600" dirty="0" err="1" smtClean="0"/>
              <a:t>nano</a:t>
            </a:r>
            <a:r>
              <a:rPr lang="en-US" sz="1600" dirty="0" smtClean="0"/>
              <a:t>-electronic systems</a:t>
            </a:r>
          </a:p>
          <a:p>
            <a:r>
              <a:rPr lang="en-US" sz="1600" dirty="0" smtClean="0"/>
              <a:t>Moscow, Oct. 2010 (in Russian)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Profiling</a:t>
            </a:r>
            <a:endParaRPr lang="en-US" dirty="0"/>
          </a:p>
        </p:txBody>
      </p:sp>
      <p:pic>
        <p:nvPicPr>
          <p:cNvPr id="176130" name="Picture 11" descr="dttc_paper_diagram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171" y="1382580"/>
            <a:ext cx="8673189" cy="435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H.264 CABAC decoder</a:t>
            </a:r>
            <a:endParaRPr lang="en-US" sz="4000" dirty="0"/>
          </a:p>
        </p:txBody>
      </p:sp>
      <p:pic>
        <p:nvPicPr>
          <p:cNvPr id="2050" name="Picture 5" descr="dttc_paper_diagram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6519" y="1536200"/>
            <a:ext cx="6311501" cy="4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9" descr="dttc_paper_diagram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86519" y="1536200"/>
            <a:ext cx="6311501" cy="4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073" name="Object 1"/>
          <p:cNvGraphicFramePr>
            <a:graphicFrameLocks/>
          </p:cNvGraphicFramePr>
          <p:nvPr/>
        </p:nvGraphicFramePr>
        <p:xfrm>
          <a:off x="539475" y="1355130"/>
          <a:ext cx="7955300" cy="499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Chart" r:id="rId4" imgW="4067251" imgH="2381179" progId="Excel.Sheet.8">
                  <p:embed/>
                </p:oleObj>
              </mc:Choice>
              <mc:Fallback>
                <p:oleObj name="Chart" r:id="rId4" imgW="4067251" imgH="2381179" progId="Excel.Sheet.8">
                  <p:embed/>
                  <p:pic>
                    <p:nvPicPr>
                      <p:cNvPr id="0" name="Picture 1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-4945" t="-8832" r="-7869" b="-3072"/>
                      <a:stretch>
                        <a:fillRect/>
                      </a:stretch>
                    </p:blipFill>
                    <p:spPr bwMode="auto">
                      <a:xfrm>
                        <a:off x="539475" y="1355130"/>
                        <a:ext cx="7955300" cy="4992650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46715" y="1431940"/>
            <a:ext cx="7264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Area</a:t>
            </a:r>
            <a:endParaRPr lang="en-US" sz="20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55315" y="5541275"/>
            <a:ext cx="25031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accent4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Effective Cycle Time</a:t>
            </a:r>
            <a:endParaRPr lang="en-US" sz="2000" dirty="0">
              <a:solidFill>
                <a:schemeClr val="accent4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9743" name="Line 31"/>
          <p:cNvSpPr>
            <a:spLocks noChangeShapeType="1"/>
          </p:cNvSpPr>
          <p:nvPr/>
        </p:nvSpPr>
        <p:spPr bwMode="auto">
          <a:xfrm>
            <a:off x="6149975" y="5834063"/>
            <a:ext cx="22701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79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Elastic Transforms</a:t>
            </a:r>
          </a:p>
        </p:txBody>
      </p:sp>
      <p:sp>
        <p:nvSpPr>
          <p:cNvPr id="1779715" name="Line 3"/>
          <p:cNvSpPr>
            <a:spLocks noChangeShapeType="1"/>
          </p:cNvSpPr>
          <p:nvPr/>
        </p:nvSpPr>
        <p:spPr bwMode="auto">
          <a:xfrm>
            <a:off x="6129338" y="1722438"/>
            <a:ext cx="608012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79716" name="Rectangle 4"/>
          <p:cNvSpPr>
            <a:spLocks noChangeArrowheads="1"/>
          </p:cNvSpPr>
          <p:nvPr/>
        </p:nvSpPr>
        <p:spPr bwMode="auto">
          <a:xfrm>
            <a:off x="5978525" y="1493838"/>
            <a:ext cx="152400" cy="455612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79717" name="Line 5"/>
          <p:cNvSpPr>
            <a:spLocks noChangeShapeType="1"/>
          </p:cNvSpPr>
          <p:nvPr/>
        </p:nvSpPr>
        <p:spPr bwMode="auto">
          <a:xfrm>
            <a:off x="5446713" y="1722438"/>
            <a:ext cx="519112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79718" name="Line 6"/>
          <p:cNvSpPr>
            <a:spLocks noChangeShapeType="1"/>
          </p:cNvSpPr>
          <p:nvPr/>
        </p:nvSpPr>
        <p:spPr bwMode="auto">
          <a:xfrm>
            <a:off x="3030538" y="1722438"/>
            <a:ext cx="1290637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79719" name="Text Box 7"/>
          <p:cNvSpPr txBox="1">
            <a:spLocks noChangeArrowheads="1"/>
          </p:cNvSpPr>
          <p:nvPr/>
        </p:nvSpPr>
        <p:spPr bwMode="auto">
          <a:xfrm>
            <a:off x="4675188" y="1370013"/>
            <a:ext cx="392112" cy="635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0"/>
              <a:t>=</a:t>
            </a:r>
          </a:p>
        </p:txBody>
      </p:sp>
      <p:sp>
        <p:nvSpPr>
          <p:cNvPr id="1779720" name="Line 8"/>
          <p:cNvSpPr>
            <a:spLocks noChangeShapeType="1"/>
          </p:cNvSpPr>
          <p:nvPr/>
        </p:nvSpPr>
        <p:spPr bwMode="auto">
          <a:xfrm>
            <a:off x="3040063" y="5854700"/>
            <a:ext cx="1300162" cy="1588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79721" name="Line 9"/>
          <p:cNvSpPr>
            <a:spLocks noChangeShapeType="1"/>
          </p:cNvSpPr>
          <p:nvPr/>
        </p:nvSpPr>
        <p:spPr bwMode="auto">
          <a:xfrm>
            <a:off x="3043238" y="4197350"/>
            <a:ext cx="1290637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79722" name="Line 10"/>
          <p:cNvSpPr>
            <a:spLocks noChangeShapeType="1"/>
          </p:cNvSpPr>
          <p:nvPr/>
        </p:nvSpPr>
        <p:spPr bwMode="auto">
          <a:xfrm>
            <a:off x="3017838" y="3394075"/>
            <a:ext cx="1290637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79723" name="Text Box 11"/>
          <p:cNvSpPr txBox="1">
            <a:spLocks noChangeArrowheads="1"/>
          </p:cNvSpPr>
          <p:nvPr/>
        </p:nvSpPr>
        <p:spPr bwMode="auto">
          <a:xfrm>
            <a:off x="4675188" y="5483225"/>
            <a:ext cx="392112" cy="635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0"/>
              <a:t>=</a:t>
            </a:r>
          </a:p>
        </p:txBody>
      </p:sp>
      <p:sp>
        <p:nvSpPr>
          <p:cNvPr id="1779724" name="Line 12"/>
          <p:cNvSpPr>
            <a:spLocks noChangeShapeType="1"/>
          </p:cNvSpPr>
          <p:nvPr/>
        </p:nvSpPr>
        <p:spPr bwMode="auto">
          <a:xfrm>
            <a:off x="5434013" y="3394075"/>
            <a:ext cx="1290637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79725" name="AutoShape 13"/>
          <p:cNvSpPr>
            <a:spLocks noChangeArrowheads="1"/>
          </p:cNvSpPr>
          <p:nvPr/>
        </p:nvSpPr>
        <p:spPr bwMode="auto">
          <a:xfrm>
            <a:off x="3170238" y="3394075"/>
            <a:ext cx="379412" cy="455613"/>
          </a:xfrm>
          <a:prstGeom prst="upArrowCallout">
            <a:avLst>
              <a:gd name="adj1" fmla="val 25000"/>
              <a:gd name="adj2" fmla="val 25000"/>
              <a:gd name="adj3" fmla="val 20014"/>
              <a:gd name="adj4" fmla="val 66667"/>
            </a:avLst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>
                <a:solidFill>
                  <a:schemeClr val="bg2">
                    <a:lumMod val="60000"/>
                    <a:lumOff val="40000"/>
                  </a:schemeClr>
                </a:solidFill>
              </a:rPr>
              <a:t>-i</a:t>
            </a:r>
          </a:p>
        </p:txBody>
      </p:sp>
      <p:sp>
        <p:nvSpPr>
          <p:cNvPr id="1779726" name="AutoShape 14"/>
          <p:cNvSpPr>
            <a:spLocks noChangeArrowheads="1"/>
          </p:cNvSpPr>
          <p:nvPr/>
        </p:nvSpPr>
        <p:spPr bwMode="auto">
          <a:xfrm>
            <a:off x="3702050" y="3394075"/>
            <a:ext cx="379413" cy="455613"/>
          </a:xfrm>
          <a:prstGeom prst="upArrowCallout">
            <a:avLst>
              <a:gd name="adj1" fmla="val 25000"/>
              <a:gd name="adj2" fmla="val 25000"/>
              <a:gd name="adj3" fmla="val 20014"/>
              <a:gd name="adj4" fmla="val 66667"/>
            </a:avLst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>
                <a:solidFill>
                  <a:schemeClr val="bg2">
                    <a:lumMod val="60000"/>
                    <a:lumOff val="40000"/>
                  </a:schemeClr>
                </a:solidFill>
              </a:rPr>
              <a:t>-j</a:t>
            </a:r>
          </a:p>
        </p:txBody>
      </p:sp>
      <p:sp>
        <p:nvSpPr>
          <p:cNvPr id="1779727" name="AutoShape 15"/>
          <p:cNvSpPr>
            <a:spLocks noChangeArrowheads="1"/>
          </p:cNvSpPr>
          <p:nvPr/>
        </p:nvSpPr>
        <p:spPr bwMode="auto">
          <a:xfrm>
            <a:off x="5813425" y="3394075"/>
            <a:ext cx="608013" cy="455613"/>
          </a:xfrm>
          <a:prstGeom prst="upArrowCallout">
            <a:avLst>
              <a:gd name="adj1" fmla="val 33362"/>
              <a:gd name="adj2" fmla="val 33362"/>
              <a:gd name="adj3" fmla="val 16667"/>
              <a:gd name="adj4" fmla="val 66667"/>
            </a:avLst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>
                <a:solidFill>
                  <a:schemeClr val="bg2">
                    <a:lumMod val="60000"/>
                    <a:lumOff val="40000"/>
                  </a:schemeClr>
                </a:solidFill>
              </a:rPr>
              <a:t>-(i+j)</a:t>
            </a:r>
          </a:p>
        </p:txBody>
      </p:sp>
      <p:sp>
        <p:nvSpPr>
          <p:cNvPr id="1779728" name="Line 16"/>
          <p:cNvSpPr>
            <a:spLocks noChangeShapeType="1"/>
          </p:cNvSpPr>
          <p:nvPr/>
        </p:nvSpPr>
        <p:spPr bwMode="auto">
          <a:xfrm>
            <a:off x="3711575" y="2555875"/>
            <a:ext cx="60801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79729" name="Rectangle 17"/>
          <p:cNvSpPr>
            <a:spLocks noChangeArrowheads="1"/>
          </p:cNvSpPr>
          <p:nvPr/>
        </p:nvSpPr>
        <p:spPr bwMode="auto">
          <a:xfrm>
            <a:off x="3562350" y="2327275"/>
            <a:ext cx="152400" cy="455613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79730" name="Line 18"/>
          <p:cNvSpPr>
            <a:spLocks noChangeShapeType="1"/>
          </p:cNvSpPr>
          <p:nvPr/>
        </p:nvSpPr>
        <p:spPr bwMode="auto">
          <a:xfrm>
            <a:off x="3030538" y="2555875"/>
            <a:ext cx="519112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79731" name="Line 19"/>
          <p:cNvSpPr>
            <a:spLocks noChangeShapeType="1"/>
          </p:cNvSpPr>
          <p:nvPr/>
        </p:nvSpPr>
        <p:spPr bwMode="auto">
          <a:xfrm>
            <a:off x="6115050" y="2555875"/>
            <a:ext cx="60801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79732" name="Rectangle 20"/>
          <p:cNvSpPr>
            <a:spLocks noChangeArrowheads="1"/>
          </p:cNvSpPr>
          <p:nvPr/>
        </p:nvSpPr>
        <p:spPr bwMode="auto">
          <a:xfrm>
            <a:off x="5965825" y="2327275"/>
            <a:ext cx="152400" cy="455613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79733" name="Line 21"/>
          <p:cNvSpPr>
            <a:spLocks noChangeShapeType="1"/>
          </p:cNvSpPr>
          <p:nvPr/>
        </p:nvSpPr>
        <p:spPr bwMode="auto">
          <a:xfrm>
            <a:off x="5434013" y="2555875"/>
            <a:ext cx="519112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79734" name="Oval 22"/>
          <p:cNvSpPr>
            <a:spLocks noChangeArrowheads="1"/>
          </p:cNvSpPr>
          <p:nvPr/>
        </p:nvSpPr>
        <p:spPr bwMode="auto">
          <a:xfrm>
            <a:off x="5965825" y="2479675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79735" name="AutoShape 23"/>
          <p:cNvSpPr>
            <a:spLocks noChangeArrowheads="1"/>
          </p:cNvSpPr>
          <p:nvPr/>
        </p:nvSpPr>
        <p:spPr bwMode="auto">
          <a:xfrm>
            <a:off x="6192838" y="2555875"/>
            <a:ext cx="379412" cy="455613"/>
          </a:xfrm>
          <a:prstGeom prst="upArrowCallout">
            <a:avLst>
              <a:gd name="adj1" fmla="val 25000"/>
              <a:gd name="adj2" fmla="val 25000"/>
              <a:gd name="adj3" fmla="val 20014"/>
              <a:gd name="adj4" fmla="val 66667"/>
            </a:avLst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>
                <a:solidFill>
                  <a:srgbClr val="001DD6"/>
                </a:solidFill>
              </a:rPr>
              <a:t>-1</a:t>
            </a:r>
          </a:p>
        </p:txBody>
      </p:sp>
      <p:sp>
        <p:nvSpPr>
          <p:cNvPr id="1779736" name="Text Box 24"/>
          <p:cNvSpPr txBox="1">
            <a:spLocks noChangeArrowheads="1"/>
          </p:cNvSpPr>
          <p:nvPr/>
        </p:nvSpPr>
        <p:spPr bwMode="auto">
          <a:xfrm>
            <a:off x="4675188" y="2192338"/>
            <a:ext cx="392112" cy="635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0"/>
              <a:t>=</a:t>
            </a:r>
          </a:p>
        </p:txBody>
      </p:sp>
      <p:sp>
        <p:nvSpPr>
          <p:cNvPr id="1779737" name="AutoShape 25"/>
          <p:cNvSpPr>
            <a:spLocks noChangeArrowheads="1"/>
          </p:cNvSpPr>
          <p:nvPr/>
        </p:nvSpPr>
        <p:spPr bwMode="auto">
          <a:xfrm>
            <a:off x="7343775" y="5834063"/>
            <a:ext cx="379413" cy="455612"/>
          </a:xfrm>
          <a:prstGeom prst="upArrowCallout">
            <a:avLst>
              <a:gd name="adj1" fmla="val 25000"/>
              <a:gd name="adj2" fmla="val 25000"/>
              <a:gd name="adj3" fmla="val 20014"/>
              <a:gd name="adj4" fmla="val 66667"/>
            </a:avLst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>
                <a:solidFill>
                  <a:schemeClr val="bg2">
                    <a:lumMod val="60000"/>
                    <a:lumOff val="40000"/>
                  </a:schemeClr>
                </a:solidFill>
              </a:rPr>
              <a:t>-k</a:t>
            </a:r>
          </a:p>
        </p:txBody>
      </p:sp>
      <p:sp>
        <p:nvSpPr>
          <p:cNvPr id="1779738" name="Text Box 26"/>
          <p:cNvSpPr txBox="1">
            <a:spLocks noChangeArrowheads="1"/>
          </p:cNvSpPr>
          <p:nvPr/>
        </p:nvSpPr>
        <p:spPr bwMode="auto">
          <a:xfrm>
            <a:off x="4675188" y="3016250"/>
            <a:ext cx="392112" cy="635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0"/>
              <a:t>=</a:t>
            </a:r>
          </a:p>
        </p:txBody>
      </p:sp>
      <p:sp>
        <p:nvSpPr>
          <p:cNvPr id="1779739" name="Line 27"/>
          <p:cNvSpPr>
            <a:spLocks noChangeShapeType="1"/>
          </p:cNvSpPr>
          <p:nvPr/>
        </p:nvSpPr>
        <p:spPr bwMode="auto">
          <a:xfrm>
            <a:off x="7189788" y="5834063"/>
            <a:ext cx="608012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79740" name="Rectangle 28"/>
          <p:cNvSpPr>
            <a:spLocks noChangeArrowheads="1"/>
          </p:cNvSpPr>
          <p:nvPr/>
        </p:nvSpPr>
        <p:spPr bwMode="auto">
          <a:xfrm>
            <a:off x="7040563" y="5605463"/>
            <a:ext cx="152400" cy="455612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79741" name="Line 29"/>
          <p:cNvSpPr>
            <a:spLocks noChangeShapeType="1"/>
          </p:cNvSpPr>
          <p:nvPr/>
        </p:nvSpPr>
        <p:spPr bwMode="auto">
          <a:xfrm>
            <a:off x="5446713" y="5834063"/>
            <a:ext cx="519112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79742" name="Rectangle 30"/>
          <p:cNvSpPr>
            <a:spLocks noChangeArrowheads="1"/>
          </p:cNvSpPr>
          <p:nvPr/>
        </p:nvSpPr>
        <p:spPr bwMode="auto">
          <a:xfrm>
            <a:off x="5995988" y="5607050"/>
            <a:ext cx="152400" cy="455613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79744" name="Line 32"/>
          <p:cNvSpPr>
            <a:spLocks noChangeShapeType="1"/>
          </p:cNvSpPr>
          <p:nvPr/>
        </p:nvSpPr>
        <p:spPr bwMode="auto">
          <a:xfrm>
            <a:off x="6813550" y="5834063"/>
            <a:ext cx="22701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79745" name="AutoShape 33"/>
          <p:cNvSpPr>
            <a:spLocks/>
          </p:cNvSpPr>
          <p:nvPr/>
        </p:nvSpPr>
        <p:spPr bwMode="auto">
          <a:xfrm rot="-5400000">
            <a:off x="6471444" y="5568156"/>
            <a:ext cx="152400" cy="1290638"/>
          </a:xfrm>
          <a:prstGeom prst="leftBrace">
            <a:avLst>
              <a:gd name="adj1" fmla="val 70573"/>
              <a:gd name="adj2" fmla="val 50000"/>
            </a:avLst>
          </a:prstGeom>
          <a:noFill/>
          <a:ln w="28575">
            <a:solidFill>
              <a:srgbClr val="FFCC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79746" name="Text Box 34"/>
          <p:cNvSpPr txBox="1">
            <a:spLocks noChangeArrowheads="1"/>
          </p:cNvSpPr>
          <p:nvPr/>
        </p:nvSpPr>
        <p:spPr bwMode="auto">
          <a:xfrm>
            <a:off x="6407150" y="5502275"/>
            <a:ext cx="393700" cy="4794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0"/>
              <a:t>...</a:t>
            </a:r>
          </a:p>
        </p:txBody>
      </p:sp>
      <p:sp>
        <p:nvSpPr>
          <p:cNvPr id="1779747" name="Text Box 35"/>
          <p:cNvSpPr txBox="1">
            <a:spLocks noChangeArrowheads="1"/>
          </p:cNvSpPr>
          <p:nvPr/>
        </p:nvSpPr>
        <p:spPr bwMode="auto">
          <a:xfrm>
            <a:off x="6377035" y="6254750"/>
            <a:ext cx="300082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0"/>
              <a:t>k</a:t>
            </a:r>
          </a:p>
        </p:txBody>
      </p:sp>
      <p:sp>
        <p:nvSpPr>
          <p:cNvPr id="1779748" name="Oval 36"/>
          <p:cNvSpPr>
            <a:spLocks noChangeArrowheads="1"/>
          </p:cNvSpPr>
          <p:nvPr/>
        </p:nvSpPr>
        <p:spPr bwMode="auto">
          <a:xfrm>
            <a:off x="5988050" y="5767388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79749" name="Oval 37"/>
          <p:cNvSpPr>
            <a:spLocks noChangeArrowheads="1"/>
          </p:cNvSpPr>
          <p:nvPr/>
        </p:nvSpPr>
        <p:spPr bwMode="auto">
          <a:xfrm>
            <a:off x="7040563" y="5757863"/>
            <a:ext cx="150812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79750" name="Text Box 38"/>
          <p:cNvSpPr txBox="1">
            <a:spLocks noChangeArrowheads="1"/>
          </p:cNvSpPr>
          <p:nvPr/>
        </p:nvSpPr>
        <p:spPr bwMode="auto">
          <a:xfrm>
            <a:off x="582613" y="1400175"/>
            <a:ext cx="2159000" cy="866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altLang="zh-TW" b="0">
                <a:ea typeface="PMingLiU" pitchFamily="18" charset="-120"/>
              </a:rPr>
              <a:t>Bubble Insertion </a:t>
            </a:r>
            <a:r>
              <a:rPr lang="en-US" b="0"/>
              <a:t>:</a:t>
            </a:r>
          </a:p>
          <a:p>
            <a:pPr algn="l"/>
            <a:r>
              <a:rPr lang="en-US" b="0"/>
              <a:t>(recycling)</a:t>
            </a:r>
          </a:p>
        </p:txBody>
      </p:sp>
      <p:sp>
        <p:nvSpPr>
          <p:cNvPr id="1779751" name="Text Box 39"/>
          <p:cNvSpPr txBox="1">
            <a:spLocks noChangeArrowheads="1"/>
          </p:cNvSpPr>
          <p:nvPr/>
        </p:nvSpPr>
        <p:spPr bwMode="auto">
          <a:xfrm>
            <a:off x="242888" y="2274888"/>
            <a:ext cx="2509837" cy="4794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b="0"/>
              <a:t>Anti-token Insertion :</a:t>
            </a:r>
          </a:p>
        </p:txBody>
      </p:sp>
      <p:sp>
        <p:nvSpPr>
          <p:cNvPr id="1779752" name="Text Box 40"/>
          <p:cNvSpPr txBox="1">
            <a:spLocks noChangeArrowheads="1"/>
          </p:cNvSpPr>
          <p:nvPr/>
        </p:nvSpPr>
        <p:spPr bwMode="auto">
          <a:xfrm>
            <a:off x="962025" y="3868738"/>
            <a:ext cx="1765300" cy="4794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altLang="zh-TW" b="0">
                <a:ea typeface="PMingLiU" pitchFamily="18" charset="-120"/>
              </a:rPr>
              <a:t>Add Capacity</a:t>
            </a:r>
            <a:r>
              <a:rPr lang="en-US" b="0"/>
              <a:t>:</a:t>
            </a:r>
          </a:p>
        </p:txBody>
      </p:sp>
      <p:sp>
        <p:nvSpPr>
          <p:cNvPr id="1779753" name="Line 41"/>
          <p:cNvSpPr>
            <a:spLocks noChangeShapeType="1"/>
          </p:cNvSpPr>
          <p:nvPr/>
        </p:nvSpPr>
        <p:spPr bwMode="auto">
          <a:xfrm>
            <a:off x="5443538" y="4224338"/>
            <a:ext cx="1290637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79754" name="Line 42"/>
          <p:cNvSpPr>
            <a:spLocks noChangeShapeType="1"/>
          </p:cNvSpPr>
          <p:nvPr/>
        </p:nvSpPr>
        <p:spPr bwMode="auto">
          <a:xfrm>
            <a:off x="3175000" y="5026025"/>
            <a:ext cx="49371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79755" name="Rectangle 43"/>
          <p:cNvSpPr>
            <a:spLocks noChangeArrowheads="1"/>
          </p:cNvSpPr>
          <p:nvPr/>
        </p:nvSpPr>
        <p:spPr bwMode="auto">
          <a:xfrm>
            <a:off x="3013075" y="4797425"/>
            <a:ext cx="152400" cy="455613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79756" name="Line 44"/>
          <p:cNvSpPr>
            <a:spLocks noChangeShapeType="1"/>
          </p:cNvSpPr>
          <p:nvPr/>
        </p:nvSpPr>
        <p:spPr bwMode="auto">
          <a:xfrm>
            <a:off x="2738438" y="5016500"/>
            <a:ext cx="261937" cy="95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79757" name="Oval 45"/>
          <p:cNvSpPr>
            <a:spLocks noChangeArrowheads="1"/>
          </p:cNvSpPr>
          <p:nvPr/>
        </p:nvSpPr>
        <p:spPr bwMode="auto">
          <a:xfrm>
            <a:off x="3013075" y="4949825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79758" name="AutoShape 46"/>
          <p:cNvSpPr>
            <a:spLocks noChangeArrowheads="1"/>
          </p:cNvSpPr>
          <p:nvPr/>
        </p:nvSpPr>
        <p:spPr bwMode="auto">
          <a:xfrm>
            <a:off x="3221038" y="5026025"/>
            <a:ext cx="379412" cy="455613"/>
          </a:xfrm>
          <a:prstGeom prst="upArrowCallout">
            <a:avLst>
              <a:gd name="adj1" fmla="val 25000"/>
              <a:gd name="adj2" fmla="val 25000"/>
              <a:gd name="adj3" fmla="val 20014"/>
              <a:gd name="adj4" fmla="val 66667"/>
            </a:avLst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>
                <a:solidFill>
                  <a:schemeClr val="bg2">
                    <a:lumMod val="60000"/>
                    <a:lumOff val="40000"/>
                  </a:schemeClr>
                </a:solidFill>
              </a:rPr>
              <a:t>-1</a:t>
            </a:r>
          </a:p>
        </p:txBody>
      </p:sp>
      <p:sp>
        <p:nvSpPr>
          <p:cNvPr id="1779759" name="Text Box 47"/>
          <p:cNvSpPr txBox="1">
            <a:spLocks noChangeArrowheads="1"/>
          </p:cNvSpPr>
          <p:nvPr/>
        </p:nvSpPr>
        <p:spPr bwMode="auto">
          <a:xfrm>
            <a:off x="4675188" y="4660900"/>
            <a:ext cx="392112" cy="635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0"/>
              <a:t>=</a:t>
            </a:r>
          </a:p>
        </p:txBody>
      </p:sp>
      <p:sp>
        <p:nvSpPr>
          <p:cNvPr id="1779760" name="Text Box 48"/>
          <p:cNvSpPr txBox="1">
            <a:spLocks noChangeArrowheads="1"/>
          </p:cNvSpPr>
          <p:nvPr/>
        </p:nvSpPr>
        <p:spPr bwMode="auto">
          <a:xfrm>
            <a:off x="4675188" y="3838575"/>
            <a:ext cx="392112" cy="635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0"/>
              <a:t>=</a:t>
            </a:r>
          </a:p>
        </p:txBody>
      </p:sp>
      <p:sp>
        <p:nvSpPr>
          <p:cNvPr id="1779761" name="AutoShape 49"/>
          <p:cNvSpPr>
            <a:spLocks noChangeArrowheads="1"/>
          </p:cNvSpPr>
          <p:nvPr/>
        </p:nvSpPr>
        <p:spPr bwMode="auto">
          <a:xfrm>
            <a:off x="5761038" y="3919538"/>
            <a:ext cx="701675" cy="606425"/>
          </a:xfrm>
          <a:prstGeom prst="flowChartSort">
            <a:avLst/>
          </a:prstGeom>
          <a:solidFill>
            <a:srgbClr val="FFCC00"/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b="0"/>
          </a:p>
        </p:txBody>
      </p:sp>
      <p:sp>
        <p:nvSpPr>
          <p:cNvPr id="1779762" name="Text Box 50"/>
          <p:cNvSpPr txBox="1">
            <a:spLocks noChangeArrowheads="1"/>
          </p:cNvSpPr>
          <p:nvPr/>
        </p:nvSpPr>
        <p:spPr bwMode="auto">
          <a:xfrm>
            <a:off x="5961063" y="4071938"/>
            <a:ext cx="300082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0">
                <a:solidFill>
                  <a:srgbClr val="001DD6"/>
                </a:solidFill>
              </a:rPr>
              <a:t>k</a:t>
            </a:r>
          </a:p>
        </p:txBody>
      </p:sp>
      <p:sp>
        <p:nvSpPr>
          <p:cNvPr id="1779763" name="Line 51"/>
          <p:cNvSpPr>
            <a:spLocks noChangeShapeType="1"/>
          </p:cNvSpPr>
          <p:nvPr/>
        </p:nvSpPr>
        <p:spPr bwMode="auto">
          <a:xfrm>
            <a:off x="3733800" y="5013325"/>
            <a:ext cx="60801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79764" name="Rectangle 52"/>
          <p:cNvSpPr>
            <a:spLocks noChangeArrowheads="1"/>
          </p:cNvSpPr>
          <p:nvPr/>
        </p:nvSpPr>
        <p:spPr bwMode="auto">
          <a:xfrm>
            <a:off x="3686175" y="4784725"/>
            <a:ext cx="152400" cy="455613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79765" name="Oval 53"/>
          <p:cNvSpPr>
            <a:spLocks noChangeArrowheads="1"/>
          </p:cNvSpPr>
          <p:nvPr/>
        </p:nvSpPr>
        <p:spPr bwMode="auto">
          <a:xfrm>
            <a:off x="3686175" y="4937125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79766" name="AutoShape 54"/>
          <p:cNvSpPr>
            <a:spLocks noChangeArrowheads="1"/>
          </p:cNvSpPr>
          <p:nvPr/>
        </p:nvSpPr>
        <p:spPr bwMode="auto">
          <a:xfrm>
            <a:off x="3894138" y="5032375"/>
            <a:ext cx="379412" cy="455613"/>
          </a:xfrm>
          <a:prstGeom prst="upArrowCallout">
            <a:avLst>
              <a:gd name="adj1" fmla="val 25000"/>
              <a:gd name="adj2" fmla="val 25000"/>
              <a:gd name="adj3" fmla="val 20014"/>
              <a:gd name="adj4" fmla="val 66667"/>
            </a:avLst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>
                <a:solidFill>
                  <a:schemeClr val="bg2">
                    <a:lumMod val="60000"/>
                    <a:lumOff val="40000"/>
                  </a:schemeClr>
                </a:solidFill>
              </a:rPr>
              <a:t>-1</a:t>
            </a:r>
          </a:p>
        </p:txBody>
      </p:sp>
      <p:sp>
        <p:nvSpPr>
          <p:cNvPr id="1779767" name="Rectangle 55"/>
          <p:cNvSpPr>
            <a:spLocks noChangeArrowheads="1"/>
          </p:cNvSpPr>
          <p:nvPr/>
        </p:nvSpPr>
        <p:spPr bwMode="auto">
          <a:xfrm>
            <a:off x="5978525" y="4765675"/>
            <a:ext cx="152400" cy="455613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79768" name="Line 56"/>
          <p:cNvSpPr>
            <a:spLocks noChangeShapeType="1"/>
          </p:cNvSpPr>
          <p:nvPr/>
        </p:nvSpPr>
        <p:spPr bwMode="auto">
          <a:xfrm>
            <a:off x="5446713" y="4994275"/>
            <a:ext cx="519112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79769" name="Oval 57"/>
          <p:cNvSpPr>
            <a:spLocks noChangeArrowheads="1"/>
          </p:cNvSpPr>
          <p:nvPr/>
        </p:nvSpPr>
        <p:spPr bwMode="auto">
          <a:xfrm>
            <a:off x="5978525" y="4918075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79770" name="AutoShape 58"/>
          <p:cNvSpPr>
            <a:spLocks noChangeArrowheads="1"/>
          </p:cNvSpPr>
          <p:nvPr/>
        </p:nvSpPr>
        <p:spPr bwMode="auto">
          <a:xfrm>
            <a:off x="6865938" y="5000625"/>
            <a:ext cx="379412" cy="455613"/>
          </a:xfrm>
          <a:prstGeom prst="upArrowCallout">
            <a:avLst>
              <a:gd name="adj1" fmla="val 25000"/>
              <a:gd name="adj2" fmla="val 25000"/>
              <a:gd name="adj3" fmla="val 20014"/>
              <a:gd name="adj4" fmla="val 66667"/>
            </a:avLst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>
                <a:solidFill>
                  <a:schemeClr val="bg2">
                    <a:lumMod val="60000"/>
                    <a:lumOff val="40000"/>
                  </a:schemeClr>
                </a:solidFill>
              </a:rPr>
              <a:t>-1</a:t>
            </a:r>
          </a:p>
        </p:txBody>
      </p:sp>
      <p:sp>
        <p:nvSpPr>
          <p:cNvPr id="1779771" name="Line 59"/>
          <p:cNvSpPr>
            <a:spLocks noChangeShapeType="1"/>
          </p:cNvSpPr>
          <p:nvPr/>
        </p:nvSpPr>
        <p:spPr bwMode="auto">
          <a:xfrm>
            <a:off x="6337300" y="4987925"/>
            <a:ext cx="95726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79772" name="Rectangle 60"/>
          <p:cNvSpPr>
            <a:spLocks noChangeArrowheads="1"/>
          </p:cNvSpPr>
          <p:nvPr/>
        </p:nvSpPr>
        <p:spPr bwMode="auto">
          <a:xfrm>
            <a:off x="6175375" y="4765675"/>
            <a:ext cx="152400" cy="455613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79773" name="Oval 61"/>
          <p:cNvSpPr>
            <a:spLocks noChangeArrowheads="1"/>
          </p:cNvSpPr>
          <p:nvPr/>
        </p:nvSpPr>
        <p:spPr bwMode="auto">
          <a:xfrm>
            <a:off x="6175375" y="4918075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79774" name="AutoShape 62"/>
          <p:cNvSpPr>
            <a:spLocks noChangeArrowheads="1"/>
          </p:cNvSpPr>
          <p:nvPr/>
        </p:nvSpPr>
        <p:spPr bwMode="auto">
          <a:xfrm>
            <a:off x="6421438" y="5000625"/>
            <a:ext cx="379412" cy="455613"/>
          </a:xfrm>
          <a:prstGeom prst="upArrowCallout">
            <a:avLst>
              <a:gd name="adj1" fmla="val 25000"/>
              <a:gd name="adj2" fmla="val 25000"/>
              <a:gd name="adj3" fmla="val 20014"/>
              <a:gd name="adj4" fmla="val 66667"/>
            </a:avLst>
          </a:prstGeom>
          <a:solidFill>
            <a:schemeClr val="tx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>
                <a:solidFill>
                  <a:schemeClr val="bg2">
                    <a:lumMod val="60000"/>
                    <a:lumOff val="40000"/>
                  </a:schemeClr>
                </a:solidFill>
              </a:rPr>
              <a:t>-1</a:t>
            </a:r>
          </a:p>
        </p:txBody>
      </p:sp>
      <p:sp>
        <p:nvSpPr>
          <p:cNvPr id="1779775" name="Text Box 63"/>
          <p:cNvSpPr txBox="1">
            <a:spLocks noChangeArrowheads="1"/>
          </p:cNvSpPr>
          <p:nvPr/>
        </p:nvSpPr>
        <p:spPr bwMode="auto">
          <a:xfrm>
            <a:off x="152400" y="3113088"/>
            <a:ext cx="2581275" cy="4794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b="0"/>
              <a:t>Anti-token Grouping :</a:t>
            </a:r>
          </a:p>
        </p:txBody>
      </p:sp>
      <p:sp>
        <p:nvSpPr>
          <p:cNvPr id="1779776" name="Text Box 64"/>
          <p:cNvSpPr txBox="1">
            <a:spLocks noChangeArrowheads="1"/>
          </p:cNvSpPr>
          <p:nvPr/>
        </p:nvSpPr>
        <p:spPr bwMode="auto">
          <a:xfrm>
            <a:off x="361950" y="4706938"/>
            <a:ext cx="2370138" cy="4794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b="0"/>
              <a:t>Anti-token retiming:</a:t>
            </a:r>
          </a:p>
        </p:txBody>
      </p:sp>
      <p:sp>
        <p:nvSpPr>
          <p:cNvPr id="1779777" name="Text Box 65"/>
          <p:cNvSpPr txBox="1">
            <a:spLocks noChangeArrowheads="1"/>
          </p:cNvSpPr>
          <p:nvPr/>
        </p:nvSpPr>
        <p:spPr bwMode="auto">
          <a:xfrm>
            <a:off x="276225" y="5545138"/>
            <a:ext cx="2439988" cy="4794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altLang="zh-TW" b="0">
                <a:ea typeface="PMingLiU" pitchFamily="18" charset="-120"/>
              </a:rPr>
              <a:t>Anti-token Insertion</a:t>
            </a:r>
            <a:r>
              <a:rPr lang="en-US" b="0"/>
              <a:t>:</a:t>
            </a:r>
          </a:p>
        </p:txBody>
      </p:sp>
      <p:sp>
        <p:nvSpPr>
          <p:cNvPr id="1779778" name="Text Box 66"/>
          <p:cNvSpPr txBox="1">
            <a:spLocks noChangeArrowheads="1"/>
          </p:cNvSpPr>
          <p:nvPr/>
        </p:nvSpPr>
        <p:spPr bwMode="auto">
          <a:xfrm>
            <a:off x="250825" y="5287963"/>
            <a:ext cx="1060450" cy="4794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0"/>
              <a:t>Multiple</a:t>
            </a:r>
          </a:p>
        </p:txBody>
      </p:sp>
      <p:sp>
        <p:nvSpPr>
          <p:cNvPr id="1779779" name="AutoShape 67"/>
          <p:cNvSpPr>
            <a:spLocks/>
          </p:cNvSpPr>
          <p:nvPr/>
        </p:nvSpPr>
        <p:spPr bwMode="auto">
          <a:xfrm>
            <a:off x="7712075" y="1495425"/>
            <a:ext cx="222250" cy="3143250"/>
          </a:xfrm>
          <a:prstGeom prst="rightBrace">
            <a:avLst>
              <a:gd name="adj1" fmla="val 117857"/>
              <a:gd name="adj2" fmla="val 50000"/>
            </a:avLst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79780" name="AutoShape 68"/>
          <p:cNvSpPr>
            <a:spLocks/>
          </p:cNvSpPr>
          <p:nvPr/>
        </p:nvSpPr>
        <p:spPr bwMode="auto">
          <a:xfrm>
            <a:off x="7712075" y="4695825"/>
            <a:ext cx="222250" cy="1657350"/>
          </a:xfrm>
          <a:prstGeom prst="rightBrace">
            <a:avLst>
              <a:gd name="adj1" fmla="val 62143"/>
              <a:gd name="adj2" fmla="val 50000"/>
            </a:avLst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79781" name="Text Box 69"/>
          <p:cNvSpPr txBox="1">
            <a:spLocks noChangeArrowheads="1"/>
          </p:cNvSpPr>
          <p:nvPr/>
        </p:nvSpPr>
        <p:spPr bwMode="auto">
          <a:xfrm>
            <a:off x="7921625" y="2801938"/>
            <a:ext cx="876300" cy="4794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0"/>
              <a:t>kernel</a:t>
            </a:r>
          </a:p>
        </p:txBody>
      </p:sp>
      <p:sp>
        <p:nvSpPr>
          <p:cNvPr id="1779782" name="Text Box 70"/>
          <p:cNvSpPr txBox="1">
            <a:spLocks noChangeArrowheads="1"/>
          </p:cNvSpPr>
          <p:nvPr/>
        </p:nvSpPr>
        <p:spPr bwMode="auto">
          <a:xfrm>
            <a:off x="7916863" y="5259388"/>
            <a:ext cx="1271587" cy="4794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0"/>
              <a:t>derivative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Retiming</a:t>
            </a:r>
          </a:p>
        </p:txBody>
      </p:sp>
      <p:sp>
        <p:nvSpPr>
          <p:cNvPr id="1781763" name="Line 3"/>
          <p:cNvSpPr>
            <a:spLocks noChangeShapeType="1"/>
          </p:cNvSpPr>
          <p:nvPr/>
        </p:nvSpPr>
        <p:spPr bwMode="auto">
          <a:xfrm>
            <a:off x="1143000" y="2744788"/>
            <a:ext cx="38576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1764" name="Line 4"/>
          <p:cNvSpPr>
            <a:spLocks noChangeShapeType="1"/>
          </p:cNvSpPr>
          <p:nvPr/>
        </p:nvSpPr>
        <p:spPr bwMode="auto">
          <a:xfrm>
            <a:off x="2509838" y="2881313"/>
            <a:ext cx="346075" cy="17303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81765" name="Line 5"/>
          <p:cNvSpPr>
            <a:spLocks noChangeShapeType="1"/>
          </p:cNvSpPr>
          <p:nvPr/>
        </p:nvSpPr>
        <p:spPr bwMode="auto">
          <a:xfrm flipV="1">
            <a:off x="2508250" y="2379663"/>
            <a:ext cx="355600" cy="2301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81766" name="Oval 6"/>
          <p:cNvSpPr>
            <a:spLocks noChangeArrowheads="1"/>
          </p:cNvSpPr>
          <p:nvPr/>
        </p:nvSpPr>
        <p:spPr bwMode="auto">
          <a:xfrm>
            <a:off x="2038350" y="2486025"/>
            <a:ext cx="500063" cy="492125"/>
          </a:xfrm>
          <a:prstGeom prst="ellipse">
            <a:avLst/>
          </a:prstGeom>
          <a:noFill/>
          <a:ln w="38100" algn="ctr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F</a:t>
            </a:r>
          </a:p>
        </p:txBody>
      </p:sp>
      <p:sp>
        <p:nvSpPr>
          <p:cNvPr id="1781767" name="Line 7"/>
          <p:cNvSpPr>
            <a:spLocks noChangeShapeType="1"/>
          </p:cNvSpPr>
          <p:nvPr/>
        </p:nvSpPr>
        <p:spPr bwMode="auto">
          <a:xfrm>
            <a:off x="1714500" y="2735263"/>
            <a:ext cx="30956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1768" name="Line 8"/>
          <p:cNvSpPr>
            <a:spLocks noChangeShapeType="1"/>
          </p:cNvSpPr>
          <p:nvPr/>
        </p:nvSpPr>
        <p:spPr bwMode="auto">
          <a:xfrm>
            <a:off x="2840038" y="3057525"/>
            <a:ext cx="376237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1769" name="Line 9"/>
          <p:cNvSpPr>
            <a:spLocks noChangeShapeType="1"/>
          </p:cNvSpPr>
          <p:nvPr/>
        </p:nvSpPr>
        <p:spPr bwMode="auto">
          <a:xfrm>
            <a:off x="2849563" y="2390775"/>
            <a:ext cx="357187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1770" name="Line 10"/>
          <p:cNvSpPr>
            <a:spLocks noChangeShapeType="1"/>
          </p:cNvSpPr>
          <p:nvPr/>
        </p:nvSpPr>
        <p:spPr bwMode="auto">
          <a:xfrm>
            <a:off x="5553075" y="2659063"/>
            <a:ext cx="51911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1771" name="Line 11"/>
          <p:cNvSpPr>
            <a:spLocks noChangeShapeType="1"/>
          </p:cNvSpPr>
          <p:nvPr/>
        </p:nvSpPr>
        <p:spPr bwMode="auto">
          <a:xfrm>
            <a:off x="6557963" y="2795588"/>
            <a:ext cx="346075" cy="17303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81772" name="Line 12"/>
          <p:cNvSpPr>
            <a:spLocks noChangeShapeType="1"/>
          </p:cNvSpPr>
          <p:nvPr/>
        </p:nvSpPr>
        <p:spPr bwMode="auto">
          <a:xfrm flipV="1">
            <a:off x="6556375" y="2293938"/>
            <a:ext cx="355600" cy="2301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81773" name="Oval 13"/>
          <p:cNvSpPr>
            <a:spLocks noChangeArrowheads="1"/>
          </p:cNvSpPr>
          <p:nvPr/>
        </p:nvSpPr>
        <p:spPr bwMode="auto">
          <a:xfrm>
            <a:off x="6086475" y="2400300"/>
            <a:ext cx="500063" cy="492125"/>
          </a:xfrm>
          <a:prstGeom prst="ellipse">
            <a:avLst/>
          </a:prstGeom>
          <a:noFill/>
          <a:ln w="38100" algn="ctr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F</a:t>
            </a:r>
          </a:p>
        </p:txBody>
      </p:sp>
      <p:sp>
        <p:nvSpPr>
          <p:cNvPr id="1781774" name="Line 14"/>
          <p:cNvSpPr>
            <a:spLocks noChangeShapeType="1"/>
          </p:cNvSpPr>
          <p:nvPr/>
        </p:nvSpPr>
        <p:spPr bwMode="auto">
          <a:xfrm>
            <a:off x="6897688" y="2971800"/>
            <a:ext cx="519112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1775" name="Line 15"/>
          <p:cNvSpPr>
            <a:spLocks noChangeShapeType="1"/>
          </p:cNvSpPr>
          <p:nvPr/>
        </p:nvSpPr>
        <p:spPr bwMode="auto">
          <a:xfrm>
            <a:off x="6907213" y="2305050"/>
            <a:ext cx="519112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1776" name="Rectangle 16"/>
          <p:cNvSpPr>
            <a:spLocks noChangeArrowheads="1"/>
          </p:cNvSpPr>
          <p:nvPr/>
        </p:nvSpPr>
        <p:spPr bwMode="auto">
          <a:xfrm>
            <a:off x="7439025" y="2066925"/>
            <a:ext cx="152400" cy="455613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81777" name="Oval 17"/>
          <p:cNvSpPr>
            <a:spLocks noChangeArrowheads="1"/>
          </p:cNvSpPr>
          <p:nvPr/>
        </p:nvSpPr>
        <p:spPr bwMode="auto">
          <a:xfrm>
            <a:off x="7439025" y="2209800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81778" name="Rectangle 18"/>
          <p:cNvSpPr>
            <a:spLocks noChangeArrowheads="1"/>
          </p:cNvSpPr>
          <p:nvPr/>
        </p:nvSpPr>
        <p:spPr bwMode="auto">
          <a:xfrm>
            <a:off x="7439025" y="2724150"/>
            <a:ext cx="152400" cy="455613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81779" name="Oval 19"/>
          <p:cNvSpPr>
            <a:spLocks noChangeArrowheads="1"/>
          </p:cNvSpPr>
          <p:nvPr/>
        </p:nvSpPr>
        <p:spPr bwMode="auto">
          <a:xfrm>
            <a:off x="7439025" y="2876550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81780" name="Line 20"/>
          <p:cNvSpPr>
            <a:spLocks noChangeShapeType="1"/>
          </p:cNvSpPr>
          <p:nvPr/>
        </p:nvSpPr>
        <p:spPr bwMode="auto">
          <a:xfrm>
            <a:off x="7612063" y="2962275"/>
            <a:ext cx="519112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1781" name="Line 21"/>
          <p:cNvSpPr>
            <a:spLocks noChangeShapeType="1"/>
          </p:cNvSpPr>
          <p:nvPr/>
        </p:nvSpPr>
        <p:spPr bwMode="auto">
          <a:xfrm>
            <a:off x="7621588" y="2295525"/>
            <a:ext cx="519112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1782" name="Rectangle 22"/>
          <p:cNvSpPr>
            <a:spLocks noChangeArrowheads="1"/>
          </p:cNvSpPr>
          <p:nvPr/>
        </p:nvSpPr>
        <p:spPr bwMode="auto">
          <a:xfrm>
            <a:off x="1543050" y="2505075"/>
            <a:ext cx="152400" cy="455613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81783" name="Oval 23"/>
          <p:cNvSpPr>
            <a:spLocks noChangeArrowheads="1"/>
          </p:cNvSpPr>
          <p:nvPr/>
        </p:nvSpPr>
        <p:spPr bwMode="auto">
          <a:xfrm>
            <a:off x="1543050" y="2657475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81784" name="AutoShape 24"/>
          <p:cNvSpPr>
            <a:spLocks noChangeArrowheads="1"/>
          </p:cNvSpPr>
          <p:nvPr/>
        </p:nvSpPr>
        <p:spPr bwMode="auto">
          <a:xfrm>
            <a:off x="4267200" y="2495550"/>
            <a:ext cx="419100" cy="304800"/>
          </a:xfrm>
          <a:prstGeom prst="rightArrow">
            <a:avLst>
              <a:gd name="adj1" fmla="val 50000"/>
              <a:gd name="adj2" fmla="val 34375"/>
            </a:avLst>
          </a:prstGeom>
          <a:solidFill>
            <a:schemeClr val="tx1"/>
          </a:solidFill>
          <a:ln w="9525" algn="ctr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81785" name="Oval 25"/>
          <p:cNvSpPr>
            <a:spLocks noChangeArrowheads="1"/>
          </p:cNvSpPr>
          <p:nvPr/>
        </p:nvSpPr>
        <p:spPr bwMode="auto">
          <a:xfrm>
            <a:off x="5038725" y="2409825"/>
            <a:ext cx="500063" cy="492125"/>
          </a:xfrm>
          <a:prstGeom prst="ellipse">
            <a:avLst/>
          </a:prstGeom>
          <a:noFill/>
          <a:ln w="38100" algn="ctr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A</a:t>
            </a:r>
          </a:p>
        </p:txBody>
      </p:sp>
      <p:sp>
        <p:nvSpPr>
          <p:cNvPr id="1781786" name="Oval 26"/>
          <p:cNvSpPr>
            <a:spLocks noChangeArrowheads="1"/>
          </p:cNvSpPr>
          <p:nvPr/>
        </p:nvSpPr>
        <p:spPr bwMode="auto">
          <a:xfrm>
            <a:off x="8134350" y="2038350"/>
            <a:ext cx="500063" cy="492125"/>
          </a:xfrm>
          <a:prstGeom prst="ellipse">
            <a:avLst/>
          </a:prstGeom>
          <a:noFill/>
          <a:ln w="38100" algn="ctr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B</a:t>
            </a:r>
          </a:p>
        </p:txBody>
      </p:sp>
      <p:sp>
        <p:nvSpPr>
          <p:cNvPr id="1781787" name="Oval 27"/>
          <p:cNvSpPr>
            <a:spLocks noChangeArrowheads="1"/>
          </p:cNvSpPr>
          <p:nvPr/>
        </p:nvSpPr>
        <p:spPr bwMode="auto">
          <a:xfrm>
            <a:off x="8143875" y="2705100"/>
            <a:ext cx="500063" cy="492125"/>
          </a:xfrm>
          <a:prstGeom prst="ellipse">
            <a:avLst/>
          </a:prstGeom>
          <a:noFill/>
          <a:ln w="38100" algn="ctr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C</a:t>
            </a:r>
          </a:p>
        </p:txBody>
      </p:sp>
      <p:sp>
        <p:nvSpPr>
          <p:cNvPr id="1781788" name="Oval 28"/>
          <p:cNvSpPr>
            <a:spLocks noChangeArrowheads="1"/>
          </p:cNvSpPr>
          <p:nvPr/>
        </p:nvSpPr>
        <p:spPr bwMode="auto">
          <a:xfrm>
            <a:off x="628650" y="2495550"/>
            <a:ext cx="500063" cy="492125"/>
          </a:xfrm>
          <a:prstGeom prst="ellipse">
            <a:avLst/>
          </a:prstGeom>
          <a:noFill/>
          <a:ln w="38100" algn="ctr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A</a:t>
            </a:r>
          </a:p>
        </p:txBody>
      </p:sp>
      <p:sp>
        <p:nvSpPr>
          <p:cNvPr id="1781789" name="Oval 29"/>
          <p:cNvSpPr>
            <a:spLocks noChangeArrowheads="1"/>
          </p:cNvSpPr>
          <p:nvPr/>
        </p:nvSpPr>
        <p:spPr bwMode="auto">
          <a:xfrm>
            <a:off x="3228975" y="2124075"/>
            <a:ext cx="500063" cy="492125"/>
          </a:xfrm>
          <a:prstGeom prst="ellipse">
            <a:avLst/>
          </a:prstGeom>
          <a:noFill/>
          <a:ln w="38100" algn="ctr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B</a:t>
            </a:r>
          </a:p>
        </p:txBody>
      </p:sp>
      <p:sp>
        <p:nvSpPr>
          <p:cNvPr id="1781790" name="Oval 30"/>
          <p:cNvSpPr>
            <a:spLocks noChangeArrowheads="1"/>
          </p:cNvSpPr>
          <p:nvPr/>
        </p:nvSpPr>
        <p:spPr bwMode="auto">
          <a:xfrm>
            <a:off x="3238500" y="2790825"/>
            <a:ext cx="500063" cy="492125"/>
          </a:xfrm>
          <a:prstGeom prst="ellipse">
            <a:avLst/>
          </a:prstGeom>
          <a:noFill/>
          <a:ln w="38100" algn="ctr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C</a:t>
            </a:r>
          </a:p>
        </p:txBody>
      </p:sp>
      <p:sp>
        <p:nvSpPr>
          <p:cNvPr id="1781791" name="Line 31"/>
          <p:cNvSpPr>
            <a:spLocks noChangeShapeType="1"/>
          </p:cNvSpPr>
          <p:nvPr/>
        </p:nvSpPr>
        <p:spPr bwMode="auto">
          <a:xfrm>
            <a:off x="904875" y="4916488"/>
            <a:ext cx="51911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1792" name="Line 32"/>
          <p:cNvSpPr>
            <a:spLocks noChangeShapeType="1"/>
          </p:cNvSpPr>
          <p:nvPr/>
        </p:nvSpPr>
        <p:spPr bwMode="auto">
          <a:xfrm>
            <a:off x="1909763" y="5053013"/>
            <a:ext cx="346075" cy="17303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81793" name="Line 33"/>
          <p:cNvSpPr>
            <a:spLocks noChangeShapeType="1"/>
          </p:cNvSpPr>
          <p:nvPr/>
        </p:nvSpPr>
        <p:spPr bwMode="auto">
          <a:xfrm flipV="1">
            <a:off x="1908175" y="4551363"/>
            <a:ext cx="355600" cy="2301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81794" name="Oval 34"/>
          <p:cNvSpPr>
            <a:spLocks noChangeArrowheads="1"/>
          </p:cNvSpPr>
          <p:nvPr/>
        </p:nvSpPr>
        <p:spPr bwMode="auto">
          <a:xfrm>
            <a:off x="1438275" y="4657725"/>
            <a:ext cx="500063" cy="492125"/>
          </a:xfrm>
          <a:prstGeom prst="ellipse">
            <a:avLst/>
          </a:prstGeom>
          <a:noFill/>
          <a:ln w="38100" algn="ctr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F</a:t>
            </a:r>
          </a:p>
        </p:txBody>
      </p:sp>
      <p:sp>
        <p:nvSpPr>
          <p:cNvPr id="1781795" name="Line 35"/>
          <p:cNvSpPr>
            <a:spLocks noChangeShapeType="1"/>
          </p:cNvSpPr>
          <p:nvPr/>
        </p:nvSpPr>
        <p:spPr bwMode="auto">
          <a:xfrm>
            <a:off x="2249488" y="5229225"/>
            <a:ext cx="519112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1796" name="Line 36"/>
          <p:cNvSpPr>
            <a:spLocks noChangeShapeType="1"/>
          </p:cNvSpPr>
          <p:nvPr/>
        </p:nvSpPr>
        <p:spPr bwMode="auto">
          <a:xfrm>
            <a:off x="2259013" y="4562475"/>
            <a:ext cx="519112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1797" name="Rectangle 37"/>
          <p:cNvSpPr>
            <a:spLocks noChangeArrowheads="1"/>
          </p:cNvSpPr>
          <p:nvPr/>
        </p:nvSpPr>
        <p:spPr bwMode="auto">
          <a:xfrm>
            <a:off x="2790825" y="4324350"/>
            <a:ext cx="152400" cy="455613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81798" name="Oval 38"/>
          <p:cNvSpPr>
            <a:spLocks noChangeArrowheads="1"/>
          </p:cNvSpPr>
          <p:nvPr/>
        </p:nvSpPr>
        <p:spPr bwMode="auto">
          <a:xfrm>
            <a:off x="2790825" y="4467225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81799" name="Rectangle 39"/>
          <p:cNvSpPr>
            <a:spLocks noChangeArrowheads="1"/>
          </p:cNvSpPr>
          <p:nvPr/>
        </p:nvSpPr>
        <p:spPr bwMode="auto">
          <a:xfrm>
            <a:off x="2790825" y="4981575"/>
            <a:ext cx="152400" cy="455613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81800" name="Oval 40"/>
          <p:cNvSpPr>
            <a:spLocks noChangeArrowheads="1"/>
          </p:cNvSpPr>
          <p:nvPr/>
        </p:nvSpPr>
        <p:spPr bwMode="auto">
          <a:xfrm>
            <a:off x="2790825" y="5133975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81801" name="Line 41"/>
          <p:cNvSpPr>
            <a:spLocks noChangeShapeType="1"/>
          </p:cNvSpPr>
          <p:nvPr/>
        </p:nvSpPr>
        <p:spPr bwMode="auto">
          <a:xfrm>
            <a:off x="2963863" y="5219700"/>
            <a:ext cx="519112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1802" name="Line 42"/>
          <p:cNvSpPr>
            <a:spLocks noChangeShapeType="1"/>
          </p:cNvSpPr>
          <p:nvPr/>
        </p:nvSpPr>
        <p:spPr bwMode="auto">
          <a:xfrm>
            <a:off x="2973388" y="4552950"/>
            <a:ext cx="519112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1803" name="Oval 43"/>
          <p:cNvSpPr>
            <a:spLocks noChangeArrowheads="1"/>
          </p:cNvSpPr>
          <p:nvPr/>
        </p:nvSpPr>
        <p:spPr bwMode="auto">
          <a:xfrm>
            <a:off x="390525" y="4667250"/>
            <a:ext cx="500063" cy="492125"/>
          </a:xfrm>
          <a:prstGeom prst="ellipse">
            <a:avLst/>
          </a:prstGeom>
          <a:noFill/>
          <a:ln w="38100" algn="ctr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A</a:t>
            </a:r>
          </a:p>
        </p:txBody>
      </p:sp>
      <p:sp>
        <p:nvSpPr>
          <p:cNvPr id="1781804" name="Oval 44"/>
          <p:cNvSpPr>
            <a:spLocks noChangeArrowheads="1"/>
          </p:cNvSpPr>
          <p:nvPr/>
        </p:nvSpPr>
        <p:spPr bwMode="auto">
          <a:xfrm>
            <a:off x="3486150" y="4295775"/>
            <a:ext cx="500063" cy="492125"/>
          </a:xfrm>
          <a:prstGeom prst="ellipse">
            <a:avLst/>
          </a:prstGeom>
          <a:noFill/>
          <a:ln w="38100" algn="ctr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B</a:t>
            </a:r>
          </a:p>
        </p:txBody>
      </p:sp>
      <p:sp>
        <p:nvSpPr>
          <p:cNvPr id="1781805" name="Oval 45"/>
          <p:cNvSpPr>
            <a:spLocks noChangeArrowheads="1"/>
          </p:cNvSpPr>
          <p:nvPr/>
        </p:nvSpPr>
        <p:spPr bwMode="auto">
          <a:xfrm>
            <a:off x="3495675" y="4962525"/>
            <a:ext cx="500063" cy="492125"/>
          </a:xfrm>
          <a:prstGeom prst="ellipse">
            <a:avLst/>
          </a:prstGeom>
          <a:noFill/>
          <a:ln w="38100" algn="ctr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C</a:t>
            </a:r>
          </a:p>
        </p:txBody>
      </p:sp>
      <p:sp>
        <p:nvSpPr>
          <p:cNvPr id="1781806" name="AutoShape 46"/>
          <p:cNvSpPr>
            <a:spLocks noChangeArrowheads="1"/>
          </p:cNvSpPr>
          <p:nvPr/>
        </p:nvSpPr>
        <p:spPr bwMode="auto">
          <a:xfrm>
            <a:off x="4248150" y="4686300"/>
            <a:ext cx="419100" cy="304800"/>
          </a:xfrm>
          <a:prstGeom prst="rightArrow">
            <a:avLst>
              <a:gd name="adj1" fmla="val 50000"/>
              <a:gd name="adj2" fmla="val 34375"/>
            </a:avLst>
          </a:prstGeom>
          <a:solidFill>
            <a:schemeClr val="tx1"/>
          </a:solidFill>
          <a:ln w="9525" algn="ctr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81807" name="Line 47"/>
          <p:cNvSpPr>
            <a:spLocks noChangeShapeType="1"/>
          </p:cNvSpPr>
          <p:nvPr/>
        </p:nvSpPr>
        <p:spPr bwMode="auto">
          <a:xfrm>
            <a:off x="5543550" y="4859338"/>
            <a:ext cx="38576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1808" name="Line 48"/>
          <p:cNvSpPr>
            <a:spLocks noChangeShapeType="1"/>
          </p:cNvSpPr>
          <p:nvPr/>
        </p:nvSpPr>
        <p:spPr bwMode="auto">
          <a:xfrm>
            <a:off x="6910388" y="4995863"/>
            <a:ext cx="346075" cy="17303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81809" name="Line 49"/>
          <p:cNvSpPr>
            <a:spLocks noChangeShapeType="1"/>
          </p:cNvSpPr>
          <p:nvPr/>
        </p:nvSpPr>
        <p:spPr bwMode="auto">
          <a:xfrm flipV="1">
            <a:off x="6908800" y="4494213"/>
            <a:ext cx="355600" cy="2301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81810" name="Oval 50"/>
          <p:cNvSpPr>
            <a:spLocks noChangeArrowheads="1"/>
          </p:cNvSpPr>
          <p:nvPr/>
        </p:nvSpPr>
        <p:spPr bwMode="auto">
          <a:xfrm>
            <a:off x="6438900" y="4600575"/>
            <a:ext cx="500063" cy="492125"/>
          </a:xfrm>
          <a:prstGeom prst="ellipse">
            <a:avLst/>
          </a:prstGeom>
          <a:noFill/>
          <a:ln w="38100" algn="ctr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F</a:t>
            </a:r>
          </a:p>
        </p:txBody>
      </p:sp>
      <p:sp>
        <p:nvSpPr>
          <p:cNvPr id="1781811" name="Line 51"/>
          <p:cNvSpPr>
            <a:spLocks noChangeShapeType="1"/>
          </p:cNvSpPr>
          <p:nvPr/>
        </p:nvSpPr>
        <p:spPr bwMode="auto">
          <a:xfrm>
            <a:off x="6115050" y="4849813"/>
            <a:ext cx="30956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1812" name="Line 52"/>
          <p:cNvSpPr>
            <a:spLocks noChangeShapeType="1"/>
          </p:cNvSpPr>
          <p:nvPr/>
        </p:nvSpPr>
        <p:spPr bwMode="auto">
          <a:xfrm flipV="1">
            <a:off x="7240588" y="5143500"/>
            <a:ext cx="890587" cy="2857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1813" name="Line 53"/>
          <p:cNvSpPr>
            <a:spLocks noChangeShapeType="1"/>
          </p:cNvSpPr>
          <p:nvPr/>
        </p:nvSpPr>
        <p:spPr bwMode="auto">
          <a:xfrm>
            <a:off x="7250113" y="4505325"/>
            <a:ext cx="862012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1814" name="Rectangle 54"/>
          <p:cNvSpPr>
            <a:spLocks noChangeArrowheads="1"/>
          </p:cNvSpPr>
          <p:nvPr/>
        </p:nvSpPr>
        <p:spPr bwMode="auto">
          <a:xfrm>
            <a:off x="5943600" y="4619625"/>
            <a:ext cx="152400" cy="455613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81815" name="Oval 55"/>
          <p:cNvSpPr>
            <a:spLocks noChangeArrowheads="1"/>
          </p:cNvSpPr>
          <p:nvPr/>
        </p:nvSpPr>
        <p:spPr bwMode="auto">
          <a:xfrm>
            <a:off x="5943600" y="4772025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81816" name="Oval 56"/>
          <p:cNvSpPr>
            <a:spLocks noChangeArrowheads="1"/>
          </p:cNvSpPr>
          <p:nvPr/>
        </p:nvSpPr>
        <p:spPr bwMode="auto">
          <a:xfrm>
            <a:off x="5029200" y="4610100"/>
            <a:ext cx="500063" cy="492125"/>
          </a:xfrm>
          <a:prstGeom prst="ellipse">
            <a:avLst/>
          </a:prstGeom>
          <a:noFill/>
          <a:ln w="38100" algn="ctr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A</a:t>
            </a:r>
          </a:p>
        </p:txBody>
      </p:sp>
      <p:sp>
        <p:nvSpPr>
          <p:cNvPr id="1781817" name="Oval 57"/>
          <p:cNvSpPr>
            <a:spLocks noChangeArrowheads="1"/>
          </p:cNvSpPr>
          <p:nvPr/>
        </p:nvSpPr>
        <p:spPr bwMode="auto">
          <a:xfrm>
            <a:off x="8172450" y="4238625"/>
            <a:ext cx="500063" cy="492125"/>
          </a:xfrm>
          <a:prstGeom prst="ellipse">
            <a:avLst/>
          </a:prstGeom>
          <a:noFill/>
          <a:ln w="38100" algn="ctr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B</a:t>
            </a:r>
          </a:p>
        </p:txBody>
      </p:sp>
      <p:sp>
        <p:nvSpPr>
          <p:cNvPr id="1781818" name="Oval 58"/>
          <p:cNvSpPr>
            <a:spLocks noChangeArrowheads="1"/>
          </p:cNvSpPr>
          <p:nvPr/>
        </p:nvSpPr>
        <p:spPr bwMode="auto">
          <a:xfrm>
            <a:off x="8181975" y="4905375"/>
            <a:ext cx="500063" cy="492125"/>
          </a:xfrm>
          <a:prstGeom prst="ellipse">
            <a:avLst/>
          </a:prstGeom>
          <a:noFill/>
          <a:ln w="38100" algn="ctr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C</a:t>
            </a:r>
          </a:p>
        </p:txBody>
      </p:sp>
      <p:sp>
        <p:nvSpPr>
          <p:cNvPr id="1781819" name="AutoShape 59"/>
          <p:cNvSpPr>
            <a:spLocks noChangeArrowheads="1"/>
          </p:cNvSpPr>
          <p:nvPr/>
        </p:nvSpPr>
        <p:spPr bwMode="auto">
          <a:xfrm>
            <a:off x="7218363" y="4186238"/>
            <a:ext cx="701675" cy="606425"/>
          </a:xfrm>
          <a:prstGeom prst="flowChartSort">
            <a:avLst/>
          </a:prstGeom>
          <a:solidFill>
            <a:srgbClr val="FFCC00"/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b="0"/>
          </a:p>
        </p:txBody>
      </p:sp>
      <p:sp>
        <p:nvSpPr>
          <p:cNvPr id="1781820" name="Text Box 60"/>
          <p:cNvSpPr txBox="1">
            <a:spLocks noChangeArrowheads="1"/>
          </p:cNvSpPr>
          <p:nvPr/>
        </p:nvSpPr>
        <p:spPr bwMode="auto">
          <a:xfrm>
            <a:off x="7404100" y="4338638"/>
            <a:ext cx="31290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0" dirty="0">
                <a:solidFill>
                  <a:srgbClr val="001DD6"/>
                </a:solidFill>
              </a:rPr>
              <a:t>2</a:t>
            </a:r>
          </a:p>
        </p:txBody>
      </p:sp>
      <p:sp>
        <p:nvSpPr>
          <p:cNvPr id="1781821" name="AutoShape 61"/>
          <p:cNvSpPr>
            <a:spLocks noChangeArrowheads="1"/>
          </p:cNvSpPr>
          <p:nvPr/>
        </p:nvSpPr>
        <p:spPr bwMode="auto">
          <a:xfrm>
            <a:off x="7218363" y="4862513"/>
            <a:ext cx="701675" cy="606425"/>
          </a:xfrm>
          <a:prstGeom prst="flowChartSort">
            <a:avLst/>
          </a:prstGeom>
          <a:solidFill>
            <a:srgbClr val="FFCC00"/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b="0"/>
          </a:p>
        </p:txBody>
      </p:sp>
      <p:sp>
        <p:nvSpPr>
          <p:cNvPr id="1781822" name="Text Box 62"/>
          <p:cNvSpPr txBox="1">
            <a:spLocks noChangeArrowheads="1"/>
          </p:cNvSpPr>
          <p:nvPr/>
        </p:nvSpPr>
        <p:spPr bwMode="auto">
          <a:xfrm>
            <a:off x="7404100" y="5014913"/>
            <a:ext cx="31290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0">
                <a:solidFill>
                  <a:srgbClr val="001DD6"/>
                </a:solidFill>
              </a:rPr>
              <a:t>2</a:t>
            </a:r>
          </a:p>
        </p:txBody>
      </p:sp>
      <p:sp>
        <p:nvSpPr>
          <p:cNvPr id="1781824" name="Text Box 64"/>
          <p:cNvSpPr txBox="1">
            <a:spLocks noChangeArrowheads="1"/>
          </p:cNvSpPr>
          <p:nvPr/>
        </p:nvSpPr>
        <p:spPr bwMode="auto">
          <a:xfrm>
            <a:off x="1808163" y="5767388"/>
            <a:ext cx="5772150" cy="4794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b="0"/>
              <a:t>Capacity sizing may be needed in case of sharing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7817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81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17817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81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17818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81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17818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81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17817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81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17817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81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777" grpId="0" animBg="1"/>
      <p:bldP spid="1781779" grpId="0" animBg="1"/>
      <p:bldP spid="1781783" grpId="0" animBg="1"/>
      <p:bldP spid="1781798" grpId="0" animBg="1"/>
      <p:bldP spid="1781800" grpId="0" animBg="1"/>
      <p:bldP spid="1781815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7942" name="Line 38"/>
          <p:cNvSpPr>
            <a:spLocks noChangeShapeType="1"/>
          </p:cNvSpPr>
          <p:nvPr/>
        </p:nvSpPr>
        <p:spPr bwMode="auto">
          <a:xfrm>
            <a:off x="7712075" y="2698750"/>
            <a:ext cx="0" cy="45561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7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ea typeface="PMingLiU" pitchFamily="18" charset="-120"/>
              </a:rPr>
              <a:t>Register File Bypass</a:t>
            </a:r>
            <a:endParaRPr lang="en-US"/>
          </a:p>
        </p:txBody>
      </p:sp>
      <p:sp>
        <p:nvSpPr>
          <p:cNvPr id="1787907" name="Line 3"/>
          <p:cNvSpPr>
            <a:spLocks noChangeShapeType="1"/>
          </p:cNvSpPr>
          <p:nvPr/>
        </p:nvSpPr>
        <p:spPr bwMode="auto">
          <a:xfrm flipV="1">
            <a:off x="2730500" y="3384550"/>
            <a:ext cx="50006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7909" name="Text Box 5"/>
          <p:cNvSpPr txBox="1">
            <a:spLocks noChangeArrowheads="1"/>
          </p:cNvSpPr>
          <p:nvPr/>
        </p:nvSpPr>
        <p:spPr bwMode="auto">
          <a:xfrm>
            <a:off x="2927350" y="2925763"/>
            <a:ext cx="409575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rd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787912" name="Line 8"/>
          <p:cNvSpPr>
            <a:spLocks noChangeShapeType="1"/>
          </p:cNvSpPr>
          <p:nvPr/>
        </p:nvSpPr>
        <p:spPr bwMode="auto">
          <a:xfrm flipV="1">
            <a:off x="1273175" y="3384550"/>
            <a:ext cx="60801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7913" name="Text Box 9"/>
          <p:cNvSpPr txBox="1">
            <a:spLocks noChangeArrowheads="1"/>
          </p:cNvSpPr>
          <p:nvPr/>
        </p:nvSpPr>
        <p:spPr bwMode="auto">
          <a:xfrm>
            <a:off x="1198563" y="2908300"/>
            <a:ext cx="509587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wd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787917" name="Text Box 13"/>
          <p:cNvSpPr txBox="1">
            <a:spLocks noChangeArrowheads="1"/>
          </p:cNvSpPr>
          <p:nvPr/>
        </p:nvSpPr>
        <p:spPr bwMode="auto">
          <a:xfrm>
            <a:off x="3805238" y="2851150"/>
            <a:ext cx="67310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sz="6600" b="0"/>
              <a:t>=</a:t>
            </a:r>
          </a:p>
        </p:txBody>
      </p:sp>
      <p:sp>
        <p:nvSpPr>
          <p:cNvPr id="1787918" name="Line 14"/>
          <p:cNvSpPr>
            <a:spLocks noChangeShapeType="1"/>
          </p:cNvSpPr>
          <p:nvPr/>
        </p:nvSpPr>
        <p:spPr bwMode="auto">
          <a:xfrm flipV="1">
            <a:off x="7862888" y="3381375"/>
            <a:ext cx="455612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7920" name="Text Box 16"/>
          <p:cNvSpPr txBox="1">
            <a:spLocks noChangeArrowheads="1"/>
          </p:cNvSpPr>
          <p:nvPr/>
        </p:nvSpPr>
        <p:spPr bwMode="auto">
          <a:xfrm>
            <a:off x="7985125" y="2901950"/>
            <a:ext cx="409575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rd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787924" name="Line 20"/>
          <p:cNvSpPr>
            <a:spLocks noChangeShapeType="1"/>
          </p:cNvSpPr>
          <p:nvPr/>
        </p:nvSpPr>
        <p:spPr bwMode="auto">
          <a:xfrm>
            <a:off x="4802188" y="3381375"/>
            <a:ext cx="1062037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7925" name="Text Box 21"/>
          <p:cNvSpPr txBox="1">
            <a:spLocks noChangeArrowheads="1"/>
          </p:cNvSpPr>
          <p:nvPr/>
        </p:nvSpPr>
        <p:spPr bwMode="auto">
          <a:xfrm>
            <a:off x="4725988" y="2908300"/>
            <a:ext cx="509587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wd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787929" name="Line 25"/>
          <p:cNvSpPr>
            <a:spLocks noChangeShapeType="1"/>
          </p:cNvSpPr>
          <p:nvPr/>
        </p:nvSpPr>
        <p:spPr bwMode="auto">
          <a:xfrm rot="5400000" flipV="1">
            <a:off x="6811963" y="1873250"/>
            <a:ext cx="0" cy="14986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7930" name="Line 26"/>
          <p:cNvSpPr>
            <a:spLocks noChangeShapeType="1"/>
          </p:cNvSpPr>
          <p:nvPr/>
        </p:nvSpPr>
        <p:spPr bwMode="auto">
          <a:xfrm rot="-5400000">
            <a:off x="7056438" y="1892300"/>
            <a:ext cx="0" cy="100647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7935" name="Rectangle 31"/>
          <p:cNvSpPr>
            <a:spLocks noChangeArrowheads="1"/>
          </p:cNvSpPr>
          <p:nvPr/>
        </p:nvSpPr>
        <p:spPr bwMode="auto">
          <a:xfrm>
            <a:off x="7559675" y="2319338"/>
            <a:ext cx="303213" cy="379412"/>
          </a:xfrm>
          <a:prstGeom prst="rect">
            <a:avLst/>
          </a:prstGeom>
          <a:solidFill>
            <a:srgbClr val="FFC000"/>
          </a:solidFill>
          <a:ln w="38100" algn="ctr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/>
            <a:r>
              <a:rPr lang="en-US" altLang="zh-TW" b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PMingLiU" pitchFamily="18" charset="-120"/>
              </a:rPr>
              <a:t>=</a:t>
            </a:r>
            <a:endParaRPr lang="en-US" b="1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87938" name="Rectangle 34"/>
          <p:cNvSpPr>
            <a:spLocks noChangeArrowheads="1"/>
          </p:cNvSpPr>
          <p:nvPr/>
        </p:nvSpPr>
        <p:spPr bwMode="auto">
          <a:xfrm>
            <a:off x="5257800" y="3001963"/>
            <a:ext cx="152400" cy="758825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4000" b="0" baseline="7000">
              <a:latin typeface="Wingdings" pitchFamily="2" charset="2"/>
            </a:endParaRPr>
          </a:p>
        </p:txBody>
      </p:sp>
      <p:sp>
        <p:nvSpPr>
          <p:cNvPr id="1787939" name="Line 35"/>
          <p:cNvSpPr>
            <a:spLocks noChangeShapeType="1"/>
          </p:cNvSpPr>
          <p:nvPr/>
        </p:nvSpPr>
        <p:spPr bwMode="auto">
          <a:xfrm>
            <a:off x="5645150" y="3362325"/>
            <a:ext cx="0" cy="9493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7940" name="Line 36"/>
          <p:cNvSpPr>
            <a:spLocks noChangeShapeType="1"/>
          </p:cNvSpPr>
          <p:nvPr/>
        </p:nvSpPr>
        <p:spPr bwMode="auto">
          <a:xfrm flipV="1">
            <a:off x="5637213" y="4292600"/>
            <a:ext cx="1922462" cy="635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7941" name="AutoShape 37"/>
          <p:cNvSpPr>
            <a:spLocks noChangeArrowheads="1"/>
          </p:cNvSpPr>
          <p:nvPr/>
        </p:nvSpPr>
        <p:spPr bwMode="auto">
          <a:xfrm rot="-5400000">
            <a:off x="6838951" y="3724275"/>
            <a:ext cx="1746250" cy="301625"/>
          </a:xfrm>
          <a:custGeom>
            <a:avLst/>
            <a:gdLst>
              <a:gd name="G0" fmla="+- 3455 0 0"/>
              <a:gd name="G1" fmla="+- 21600 0 3455"/>
              <a:gd name="G2" fmla="*/ 3455 1 2"/>
              <a:gd name="G3" fmla="+- 21600 0 G2"/>
              <a:gd name="G4" fmla="+/ 3455 21600 2"/>
              <a:gd name="G5" fmla="+/ G1 0 2"/>
              <a:gd name="G6" fmla="*/ 21600 21600 3455"/>
              <a:gd name="G7" fmla="*/ G6 1 2"/>
              <a:gd name="G8" fmla="+- 21600 0 G7"/>
              <a:gd name="G9" fmla="*/ 21600 1 2"/>
              <a:gd name="G10" fmla="+- 3455 0 G9"/>
              <a:gd name="G11" fmla="?: G10 G8 0"/>
              <a:gd name="G12" fmla="?: G10 G7 21600"/>
              <a:gd name="T0" fmla="*/ 19872 w 21600"/>
              <a:gd name="T1" fmla="*/ 10800 h 21600"/>
              <a:gd name="T2" fmla="*/ 10800 w 21600"/>
              <a:gd name="T3" fmla="*/ 21600 h 21600"/>
              <a:gd name="T4" fmla="*/ 1728 w 21600"/>
              <a:gd name="T5" fmla="*/ 10800 h 21600"/>
              <a:gd name="T6" fmla="*/ 10800 w 21600"/>
              <a:gd name="T7" fmla="*/ 0 h 21600"/>
              <a:gd name="T8" fmla="*/ 3528 w 21600"/>
              <a:gd name="T9" fmla="*/ 3528 h 21600"/>
              <a:gd name="T10" fmla="*/ 18072 w 21600"/>
              <a:gd name="T11" fmla="*/ 1807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55" y="21600"/>
                </a:lnTo>
                <a:lnTo>
                  <a:pt x="1814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0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en-US" b="0"/>
          </a:p>
        </p:txBody>
      </p:sp>
      <p:sp>
        <p:nvSpPr>
          <p:cNvPr id="1787945" name="Text Box 41"/>
          <p:cNvSpPr txBox="1">
            <a:spLocks noChangeArrowheads="1"/>
          </p:cNvSpPr>
          <p:nvPr/>
        </p:nvSpPr>
        <p:spPr bwMode="auto">
          <a:xfrm>
            <a:off x="2379663" y="1636713"/>
            <a:ext cx="409575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ra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787946" name="Line 42"/>
          <p:cNvSpPr>
            <a:spLocks noChangeShapeType="1"/>
          </p:cNvSpPr>
          <p:nvPr/>
        </p:nvSpPr>
        <p:spPr bwMode="auto">
          <a:xfrm rot="5400000" flipV="1">
            <a:off x="2159000" y="2427288"/>
            <a:ext cx="823913" cy="15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7947" name="Line 43"/>
          <p:cNvSpPr>
            <a:spLocks noChangeShapeType="1"/>
          </p:cNvSpPr>
          <p:nvPr/>
        </p:nvSpPr>
        <p:spPr bwMode="auto">
          <a:xfrm flipV="1">
            <a:off x="6723063" y="3400425"/>
            <a:ext cx="836612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7948" name="Text Box 44"/>
          <p:cNvSpPr txBox="1">
            <a:spLocks noChangeArrowheads="1"/>
          </p:cNvSpPr>
          <p:nvPr/>
        </p:nvSpPr>
        <p:spPr bwMode="auto">
          <a:xfrm>
            <a:off x="7500938" y="3149600"/>
            <a:ext cx="31290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TW" b="0" dirty="0">
                <a:solidFill>
                  <a:srgbClr val="001DD6"/>
                </a:solidFill>
                <a:ea typeface="PMingLiU" pitchFamily="18" charset="-120"/>
              </a:rPr>
              <a:t>0</a:t>
            </a:r>
            <a:endParaRPr lang="en-US" b="0" dirty="0">
              <a:solidFill>
                <a:srgbClr val="001DD6"/>
              </a:solidFill>
            </a:endParaRPr>
          </a:p>
        </p:txBody>
      </p:sp>
      <p:sp>
        <p:nvSpPr>
          <p:cNvPr id="1787949" name="Text Box 45"/>
          <p:cNvSpPr txBox="1">
            <a:spLocks noChangeArrowheads="1"/>
          </p:cNvSpPr>
          <p:nvPr/>
        </p:nvSpPr>
        <p:spPr bwMode="auto">
          <a:xfrm>
            <a:off x="7500938" y="4040188"/>
            <a:ext cx="31290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TW" b="0">
                <a:solidFill>
                  <a:srgbClr val="001DD6"/>
                </a:solidFill>
                <a:ea typeface="PMingLiU" pitchFamily="18" charset="-120"/>
              </a:rPr>
              <a:t>1</a:t>
            </a:r>
            <a:endParaRPr lang="en-US" b="0">
              <a:solidFill>
                <a:srgbClr val="001DD6"/>
              </a:solidFill>
            </a:endParaRPr>
          </a:p>
        </p:txBody>
      </p:sp>
      <p:sp>
        <p:nvSpPr>
          <p:cNvPr id="1787950" name="Text Box 46"/>
          <p:cNvSpPr txBox="1">
            <a:spLocks noChangeArrowheads="1"/>
          </p:cNvSpPr>
          <p:nvPr/>
        </p:nvSpPr>
        <p:spPr bwMode="auto">
          <a:xfrm>
            <a:off x="430213" y="4946650"/>
            <a:ext cx="8455025" cy="8223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sz="2400" b="0">
                <a:ea typeface="PMingLiU" pitchFamily="18" charset="-120"/>
              </a:rPr>
              <a:t>Read data </a:t>
            </a:r>
            <a:r>
              <a:rPr lang="en-US" altLang="zh-TW" sz="2400" b="0">
                <a:solidFill>
                  <a:srgbClr val="FFFF00"/>
                </a:solidFill>
                <a:ea typeface="PMingLiU" pitchFamily="18" charset="-120"/>
              </a:rPr>
              <a:t>rd</a:t>
            </a:r>
            <a:r>
              <a:rPr lang="en-US" altLang="zh-TW" sz="2400" b="0">
                <a:ea typeface="PMingLiU" pitchFamily="18" charset="-120"/>
              </a:rPr>
              <a:t> is forwarded from previous write </a:t>
            </a:r>
            <a:r>
              <a:rPr lang="en-US" altLang="zh-TW" sz="2400" b="0">
                <a:solidFill>
                  <a:srgbClr val="FFFF00"/>
                </a:solidFill>
                <a:ea typeface="PMingLiU" pitchFamily="18" charset="-120"/>
              </a:rPr>
              <a:t>wd’</a:t>
            </a:r>
          </a:p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sz="2400" b="0">
                <a:ea typeface="PMingLiU" pitchFamily="18" charset="-120"/>
              </a:rPr>
              <a:t>iff read address </a:t>
            </a:r>
            <a:r>
              <a:rPr lang="en-US" altLang="zh-TW" sz="2400" b="0">
                <a:solidFill>
                  <a:srgbClr val="FFFF00"/>
                </a:solidFill>
                <a:ea typeface="PMingLiU" pitchFamily="18" charset="-120"/>
              </a:rPr>
              <a:t>ra</a:t>
            </a:r>
            <a:r>
              <a:rPr lang="en-US" altLang="zh-TW" sz="2400" b="0">
                <a:ea typeface="PMingLiU" pitchFamily="18" charset="-120"/>
              </a:rPr>
              <a:t> is the same as previous write address </a:t>
            </a:r>
            <a:r>
              <a:rPr lang="en-US" altLang="zh-TW" sz="2400" b="0">
                <a:solidFill>
                  <a:srgbClr val="FFFF00"/>
                </a:solidFill>
                <a:ea typeface="PMingLiU" pitchFamily="18" charset="-120"/>
              </a:rPr>
              <a:t>wa’</a:t>
            </a:r>
            <a:r>
              <a:rPr lang="en-US" altLang="zh-TW" sz="2400" b="0">
                <a:ea typeface="PMingLiU" pitchFamily="18" charset="-120"/>
              </a:rPr>
              <a:t>.</a:t>
            </a:r>
            <a:endParaRPr lang="en-US" sz="2400" b="0"/>
          </a:p>
        </p:txBody>
      </p:sp>
      <p:sp>
        <p:nvSpPr>
          <p:cNvPr id="1787953" name="Text Box 49"/>
          <p:cNvSpPr txBox="1">
            <a:spLocks noChangeArrowheads="1"/>
          </p:cNvSpPr>
          <p:nvPr/>
        </p:nvSpPr>
        <p:spPr bwMode="auto">
          <a:xfrm>
            <a:off x="5381625" y="2921000"/>
            <a:ext cx="566738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wd’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787954" name="Text Box 50"/>
          <p:cNvSpPr txBox="1">
            <a:spLocks noChangeArrowheads="1"/>
          </p:cNvSpPr>
          <p:nvPr/>
        </p:nvSpPr>
        <p:spPr bwMode="auto">
          <a:xfrm>
            <a:off x="5557838" y="2378075"/>
            <a:ext cx="566737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wa’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787956" name="Oval 52"/>
          <p:cNvSpPr>
            <a:spLocks noChangeArrowheads="1"/>
          </p:cNvSpPr>
          <p:nvPr/>
        </p:nvSpPr>
        <p:spPr bwMode="auto">
          <a:xfrm>
            <a:off x="5257800" y="3305175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87962" name="Rectangle 41"/>
          <p:cNvSpPr>
            <a:spLocks noChangeArrowheads="1"/>
          </p:cNvSpPr>
          <p:nvPr/>
        </p:nvSpPr>
        <p:spPr bwMode="auto">
          <a:xfrm rot="-5400000">
            <a:off x="1791494" y="2969419"/>
            <a:ext cx="1047750" cy="823912"/>
          </a:xfrm>
          <a:prstGeom prst="rect">
            <a:avLst/>
          </a:prstGeom>
          <a:solidFill>
            <a:schemeClr val="tx1"/>
          </a:solidFill>
          <a:ln w="38100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pPr algn="ctr" defTabSz="914400" eaLnBrk="0" hangingPunct="0">
              <a:lnSpc>
                <a:spcPct val="100000"/>
              </a:lnSpc>
              <a:buClrTx/>
              <a:buSzTx/>
              <a:buFontTx/>
              <a:buNone/>
            </a:pPr>
            <a:endParaRPr lang="es-ES" b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787963" name="Rectangle 45"/>
          <p:cNvSpPr>
            <a:spLocks noChangeArrowheads="1"/>
          </p:cNvSpPr>
          <p:nvPr/>
        </p:nvSpPr>
        <p:spPr bwMode="auto">
          <a:xfrm rot="-5400000">
            <a:off x="1802607" y="3298031"/>
            <a:ext cx="1046162" cy="161925"/>
          </a:xfrm>
          <a:prstGeom prst="rect">
            <a:avLst/>
          </a:prstGeom>
          <a:solidFill>
            <a:srgbClr val="FF0000"/>
          </a:solidFill>
          <a:ln w="38100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pPr algn="ctr" defTabSz="914400"/>
            <a:endParaRPr lang="es-ES" b="0">
              <a:latin typeface="Arial Narrow" pitchFamily="34" charset="0"/>
            </a:endParaRPr>
          </a:p>
        </p:txBody>
      </p:sp>
      <p:sp>
        <p:nvSpPr>
          <p:cNvPr id="139" name="Oval 46"/>
          <p:cNvSpPr>
            <a:spLocks noChangeArrowheads="1"/>
          </p:cNvSpPr>
          <p:nvPr/>
        </p:nvSpPr>
        <p:spPr bwMode="auto">
          <a:xfrm>
            <a:off x="2265363" y="3319463"/>
            <a:ext cx="136525" cy="131762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endParaRPr lang="es-ES" sz="2300" b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41" name="Rectangle 140"/>
          <p:cNvSpPr/>
          <p:nvPr/>
        </p:nvSpPr>
        <p:spPr>
          <a:xfrm rot="16200000">
            <a:off x="2161382" y="3182144"/>
            <a:ext cx="776287" cy="396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 dirty="0">
                <a:solidFill>
                  <a:schemeClr val="accent4">
                    <a:lumMod val="10000"/>
                  </a:schemeClr>
                </a:solidFill>
                <a:latin typeface="Arial Narrow" pitchFamily="34" charset="0"/>
                <a:ea typeface="PMingLiU" pitchFamily="18" charset="-120"/>
              </a:rPr>
              <a:t>READ</a:t>
            </a:r>
            <a:endParaRPr lang="en-US" dirty="0">
              <a:solidFill>
                <a:schemeClr val="accent4">
                  <a:lumMod val="1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42" name="Rectangle 141"/>
          <p:cNvSpPr/>
          <p:nvPr/>
        </p:nvSpPr>
        <p:spPr>
          <a:xfrm rot="16200000">
            <a:off x="1659732" y="3183731"/>
            <a:ext cx="855662" cy="396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 dirty="0">
                <a:solidFill>
                  <a:schemeClr val="accent4">
                    <a:lumMod val="10000"/>
                  </a:schemeClr>
                </a:solidFill>
                <a:latin typeface="Arial Narrow" pitchFamily="34" charset="0"/>
                <a:ea typeface="PMingLiU" pitchFamily="18" charset="-120"/>
              </a:rPr>
              <a:t>WRITE</a:t>
            </a:r>
            <a:endParaRPr lang="en-US" dirty="0">
              <a:solidFill>
                <a:schemeClr val="accent4">
                  <a:lumMod val="1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787967" name="Text Box 63"/>
          <p:cNvSpPr txBox="1">
            <a:spLocks noChangeArrowheads="1"/>
          </p:cNvSpPr>
          <p:nvPr/>
        </p:nvSpPr>
        <p:spPr bwMode="auto">
          <a:xfrm>
            <a:off x="1903413" y="1636713"/>
            <a:ext cx="509587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wa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787968" name="Line 64"/>
          <p:cNvSpPr>
            <a:spLocks noChangeShapeType="1"/>
          </p:cNvSpPr>
          <p:nvPr/>
        </p:nvSpPr>
        <p:spPr bwMode="auto">
          <a:xfrm rot="5400000" flipV="1">
            <a:off x="1682750" y="2427288"/>
            <a:ext cx="823913" cy="15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7970" name="Rectangle 41"/>
          <p:cNvSpPr>
            <a:spLocks noChangeArrowheads="1"/>
          </p:cNvSpPr>
          <p:nvPr/>
        </p:nvSpPr>
        <p:spPr bwMode="auto">
          <a:xfrm rot="-5400000">
            <a:off x="5784057" y="2990056"/>
            <a:ext cx="1047750" cy="823913"/>
          </a:xfrm>
          <a:prstGeom prst="rect">
            <a:avLst/>
          </a:prstGeom>
          <a:solidFill>
            <a:schemeClr val="tx1"/>
          </a:solidFill>
          <a:ln w="38100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pPr algn="ctr" defTabSz="914400" eaLnBrk="0" hangingPunct="0">
              <a:lnSpc>
                <a:spcPct val="100000"/>
              </a:lnSpc>
              <a:buClrTx/>
              <a:buSzTx/>
              <a:buFontTx/>
              <a:buNone/>
            </a:pPr>
            <a:endParaRPr lang="es-ES" b="0">
              <a:solidFill>
                <a:srgbClr val="000000"/>
              </a:solidFill>
            </a:endParaRPr>
          </a:p>
        </p:txBody>
      </p:sp>
      <p:sp>
        <p:nvSpPr>
          <p:cNvPr id="1787971" name="Rectangle 45"/>
          <p:cNvSpPr>
            <a:spLocks noChangeArrowheads="1"/>
          </p:cNvSpPr>
          <p:nvPr/>
        </p:nvSpPr>
        <p:spPr bwMode="auto">
          <a:xfrm rot="-5400000">
            <a:off x="5795169" y="3318669"/>
            <a:ext cx="1046163" cy="161925"/>
          </a:xfrm>
          <a:prstGeom prst="rect">
            <a:avLst/>
          </a:prstGeom>
          <a:solidFill>
            <a:srgbClr val="FF0000"/>
          </a:solidFill>
          <a:ln w="38100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pPr algn="ctr" defTabSz="914400"/>
            <a:endParaRPr lang="es-ES" b="0"/>
          </a:p>
        </p:txBody>
      </p:sp>
      <p:sp>
        <p:nvSpPr>
          <p:cNvPr id="1787972" name="Oval 46"/>
          <p:cNvSpPr>
            <a:spLocks noChangeArrowheads="1"/>
          </p:cNvSpPr>
          <p:nvPr/>
        </p:nvSpPr>
        <p:spPr bwMode="auto">
          <a:xfrm>
            <a:off x="6245225" y="3330575"/>
            <a:ext cx="136525" cy="131763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</a:pPr>
            <a:endParaRPr lang="es-ES" sz="1800" b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rot="16200000">
            <a:off x="6120606" y="3207544"/>
            <a:ext cx="906463" cy="396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 dirty="0">
                <a:solidFill>
                  <a:schemeClr val="accent4">
                    <a:lumMod val="10000"/>
                  </a:schemeClr>
                </a:solidFill>
                <a:ea typeface="PMingLiU" pitchFamily="18" charset="-120"/>
              </a:rPr>
              <a:t>READ</a:t>
            </a:r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rot="16200000">
            <a:off x="5578476" y="3225800"/>
            <a:ext cx="1003300" cy="396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 dirty="0">
                <a:solidFill>
                  <a:schemeClr val="accent4">
                    <a:lumMod val="10000"/>
                  </a:schemeClr>
                </a:solidFill>
                <a:ea typeface="PMingLiU" pitchFamily="18" charset="-120"/>
              </a:rPr>
              <a:t>WRITE</a:t>
            </a:r>
            <a:endParaRPr lang="en-US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1787985" name="Text Box 81"/>
          <p:cNvSpPr txBox="1">
            <a:spLocks noChangeArrowheads="1"/>
          </p:cNvSpPr>
          <p:nvPr/>
        </p:nvSpPr>
        <p:spPr bwMode="auto">
          <a:xfrm>
            <a:off x="6361113" y="1636713"/>
            <a:ext cx="409575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ra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787986" name="Line 82"/>
          <p:cNvSpPr>
            <a:spLocks noChangeShapeType="1"/>
          </p:cNvSpPr>
          <p:nvPr/>
        </p:nvSpPr>
        <p:spPr bwMode="auto">
          <a:xfrm rot="5400000" flipV="1">
            <a:off x="6140450" y="2427288"/>
            <a:ext cx="823913" cy="15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7987" name="Text Box 83"/>
          <p:cNvSpPr txBox="1">
            <a:spLocks noChangeArrowheads="1"/>
          </p:cNvSpPr>
          <p:nvPr/>
        </p:nvSpPr>
        <p:spPr bwMode="auto">
          <a:xfrm>
            <a:off x="5884863" y="1636713"/>
            <a:ext cx="509587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wa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787988" name="Line 84"/>
          <p:cNvSpPr>
            <a:spLocks noChangeShapeType="1"/>
          </p:cNvSpPr>
          <p:nvPr/>
        </p:nvSpPr>
        <p:spPr bwMode="auto">
          <a:xfrm rot="5400000" flipV="1">
            <a:off x="5664200" y="2427288"/>
            <a:ext cx="823913" cy="15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87937" name="Rectangle 33"/>
          <p:cNvSpPr>
            <a:spLocks noChangeArrowheads="1"/>
          </p:cNvSpPr>
          <p:nvPr/>
        </p:nvSpPr>
        <p:spPr bwMode="auto">
          <a:xfrm rot="-5400000">
            <a:off x="5991225" y="2030413"/>
            <a:ext cx="171450" cy="596900"/>
          </a:xfrm>
          <a:prstGeom prst="rect">
            <a:avLst/>
          </a:prstGeom>
          <a:solidFill>
            <a:srgbClr val="FF00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87958" name="Oval 54"/>
          <p:cNvSpPr>
            <a:spLocks noChangeArrowheads="1"/>
          </p:cNvSpPr>
          <p:nvPr/>
        </p:nvSpPr>
        <p:spPr bwMode="auto">
          <a:xfrm>
            <a:off x="6000750" y="2247900"/>
            <a:ext cx="150813" cy="152400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2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ea typeface="PMingLiU" pitchFamily="18" charset="-120"/>
              </a:rPr>
              <a:t>Pipelining using elasticity</a:t>
            </a:r>
            <a:endParaRPr lang="en-US"/>
          </a:p>
        </p:txBody>
      </p:sp>
      <p:sp>
        <p:nvSpPr>
          <p:cNvPr id="1872899" name="Line 3"/>
          <p:cNvSpPr>
            <a:spLocks noChangeShapeType="1"/>
          </p:cNvSpPr>
          <p:nvPr/>
        </p:nvSpPr>
        <p:spPr bwMode="auto">
          <a:xfrm flipV="1">
            <a:off x="6409500" y="2615577"/>
            <a:ext cx="50006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2900" name="Text Box 4"/>
          <p:cNvSpPr txBox="1">
            <a:spLocks noChangeArrowheads="1"/>
          </p:cNvSpPr>
          <p:nvPr/>
        </p:nvSpPr>
        <p:spPr bwMode="auto">
          <a:xfrm>
            <a:off x="6594475" y="2144915"/>
            <a:ext cx="409575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rd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72901" name="Line 5"/>
          <p:cNvSpPr>
            <a:spLocks noChangeShapeType="1"/>
          </p:cNvSpPr>
          <p:nvPr/>
        </p:nvSpPr>
        <p:spPr bwMode="auto">
          <a:xfrm flipV="1">
            <a:off x="4826000" y="2603702"/>
            <a:ext cx="72231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2902" name="Text Box 6"/>
          <p:cNvSpPr txBox="1">
            <a:spLocks noChangeArrowheads="1"/>
          </p:cNvSpPr>
          <p:nvPr/>
        </p:nvSpPr>
        <p:spPr bwMode="auto">
          <a:xfrm>
            <a:off x="4922838" y="2108402"/>
            <a:ext cx="509587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wd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72916" name="Text Box 20"/>
          <p:cNvSpPr txBox="1">
            <a:spLocks noChangeArrowheads="1"/>
          </p:cNvSpPr>
          <p:nvPr/>
        </p:nvSpPr>
        <p:spPr bwMode="auto">
          <a:xfrm>
            <a:off x="6046788" y="855865"/>
            <a:ext cx="409575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ra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72917" name="Line 21"/>
          <p:cNvSpPr>
            <a:spLocks noChangeShapeType="1"/>
          </p:cNvSpPr>
          <p:nvPr/>
        </p:nvSpPr>
        <p:spPr bwMode="auto">
          <a:xfrm rot="5400000" flipV="1">
            <a:off x="5826125" y="1646440"/>
            <a:ext cx="823913" cy="15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2925" name="Rectangle 41"/>
          <p:cNvSpPr>
            <a:spLocks noChangeArrowheads="1"/>
          </p:cNvSpPr>
          <p:nvPr/>
        </p:nvSpPr>
        <p:spPr bwMode="auto">
          <a:xfrm rot="-5400000">
            <a:off x="5458619" y="2188571"/>
            <a:ext cx="1047750" cy="823912"/>
          </a:xfrm>
          <a:prstGeom prst="rect">
            <a:avLst/>
          </a:prstGeom>
          <a:solidFill>
            <a:schemeClr val="tx1"/>
          </a:solidFill>
          <a:ln w="38100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pPr algn="ctr" defTabSz="914400" eaLnBrk="0" hangingPunct="0">
              <a:lnSpc>
                <a:spcPct val="100000"/>
              </a:lnSpc>
              <a:buClrTx/>
              <a:buSzTx/>
              <a:buFontTx/>
              <a:buNone/>
            </a:pPr>
            <a:endParaRPr lang="es-ES" b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872926" name="Rectangle 45"/>
          <p:cNvSpPr>
            <a:spLocks noChangeArrowheads="1"/>
          </p:cNvSpPr>
          <p:nvPr/>
        </p:nvSpPr>
        <p:spPr bwMode="auto">
          <a:xfrm rot="-5400000">
            <a:off x="5469732" y="2517183"/>
            <a:ext cx="1046162" cy="161925"/>
          </a:xfrm>
          <a:prstGeom prst="rect">
            <a:avLst/>
          </a:prstGeom>
          <a:solidFill>
            <a:srgbClr val="FF0000"/>
          </a:solidFill>
          <a:ln w="38100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pPr algn="ctr" defTabSz="914400"/>
            <a:endParaRPr lang="es-ES" b="0">
              <a:latin typeface="Arial Narrow" pitchFamily="34" charset="0"/>
            </a:endParaRPr>
          </a:p>
        </p:txBody>
      </p:sp>
      <p:sp>
        <p:nvSpPr>
          <p:cNvPr id="139" name="Oval 46"/>
          <p:cNvSpPr>
            <a:spLocks noChangeArrowheads="1"/>
          </p:cNvSpPr>
          <p:nvPr/>
        </p:nvSpPr>
        <p:spPr bwMode="auto">
          <a:xfrm>
            <a:off x="5932488" y="2538615"/>
            <a:ext cx="136525" cy="131762"/>
          </a:xfrm>
          <a:prstGeom prst="ellipse">
            <a:avLst/>
          </a:prstGeom>
          <a:solidFill>
            <a:schemeClr val="tx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endParaRPr lang="es-ES" sz="2300" b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41" name="Rectangle 140"/>
          <p:cNvSpPr/>
          <p:nvPr/>
        </p:nvSpPr>
        <p:spPr>
          <a:xfrm rot="16200000">
            <a:off x="5828507" y="2401296"/>
            <a:ext cx="776287" cy="396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 dirty="0">
                <a:solidFill>
                  <a:schemeClr val="accent4">
                    <a:lumMod val="10000"/>
                  </a:schemeClr>
                </a:solidFill>
                <a:latin typeface="Arial Narrow" pitchFamily="34" charset="0"/>
                <a:ea typeface="PMingLiU" pitchFamily="18" charset="-120"/>
              </a:rPr>
              <a:t>READ</a:t>
            </a:r>
            <a:endParaRPr lang="en-US" dirty="0">
              <a:solidFill>
                <a:schemeClr val="accent4">
                  <a:lumMod val="1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42" name="Rectangle 141"/>
          <p:cNvSpPr/>
          <p:nvPr/>
        </p:nvSpPr>
        <p:spPr>
          <a:xfrm rot="16200000">
            <a:off x="5326857" y="2402883"/>
            <a:ext cx="855662" cy="396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lang="en-US" dirty="0">
                <a:solidFill>
                  <a:schemeClr val="accent4">
                    <a:lumMod val="10000"/>
                  </a:schemeClr>
                </a:solidFill>
                <a:latin typeface="Arial Narrow" pitchFamily="34" charset="0"/>
                <a:ea typeface="PMingLiU" pitchFamily="18" charset="-120"/>
              </a:rPr>
              <a:t>WRITE</a:t>
            </a:r>
            <a:endParaRPr lang="en-US" dirty="0">
              <a:solidFill>
                <a:schemeClr val="accent4">
                  <a:lumMod val="1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872930" name="Text Box 34"/>
          <p:cNvSpPr txBox="1">
            <a:spLocks noChangeArrowheads="1"/>
          </p:cNvSpPr>
          <p:nvPr/>
        </p:nvSpPr>
        <p:spPr bwMode="auto">
          <a:xfrm>
            <a:off x="5570538" y="855865"/>
            <a:ext cx="509587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>
              <a:lnSpc>
                <a:spcPct val="100000"/>
              </a:lnSpc>
              <a:buClrTx/>
              <a:buSzTx/>
              <a:buFontTx/>
              <a:buNone/>
            </a:pPr>
            <a:r>
              <a:rPr lang="en-US" altLang="zh-TW" b="0">
                <a:solidFill>
                  <a:srgbClr val="FFFF00"/>
                </a:solidFill>
                <a:ea typeface="PMingLiU" pitchFamily="18" charset="-120"/>
              </a:rPr>
              <a:t>wa</a:t>
            </a:r>
            <a:endParaRPr lang="en-US" b="0">
              <a:solidFill>
                <a:srgbClr val="FFFF00"/>
              </a:solidFill>
            </a:endParaRPr>
          </a:p>
        </p:txBody>
      </p:sp>
      <p:sp>
        <p:nvSpPr>
          <p:cNvPr id="1872931" name="Line 35"/>
          <p:cNvSpPr>
            <a:spLocks noChangeShapeType="1"/>
          </p:cNvSpPr>
          <p:nvPr/>
        </p:nvSpPr>
        <p:spPr bwMode="auto">
          <a:xfrm rot="5400000" flipV="1">
            <a:off x="5349875" y="1646440"/>
            <a:ext cx="823913" cy="1587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2947" name="AutoShape 51"/>
          <p:cNvSpPr>
            <a:spLocks noChangeArrowheads="1"/>
          </p:cNvSpPr>
          <p:nvPr/>
        </p:nvSpPr>
        <p:spPr bwMode="auto">
          <a:xfrm rot="-5400000">
            <a:off x="3819526" y="2448127"/>
            <a:ext cx="1746250" cy="301625"/>
          </a:xfrm>
          <a:custGeom>
            <a:avLst/>
            <a:gdLst>
              <a:gd name="G0" fmla="+- 3455 0 0"/>
              <a:gd name="G1" fmla="+- 21600 0 3455"/>
              <a:gd name="G2" fmla="*/ 3455 1 2"/>
              <a:gd name="G3" fmla="+- 21600 0 G2"/>
              <a:gd name="G4" fmla="+/ 3455 21600 2"/>
              <a:gd name="G5" fmla="+/ G1 0 2"/>
              <a:gd name="G6" fmla="*/ 21600 21600 3455"/>
              <a:gd name="G7" fmla="*/ G6 1 2"/>
              <a:gd name="G8" fmla="+- 21600 0 G7"/>
              <a:gd name="G9" fmla="*/ 21600 1 2"/>
              <a:gd name="G10" fmla="+- 3455 0 G9"/>
              <a:gd name="G11" fmla="?: G10 G8 0"/>
              <a:gd name="G12" fmla="?: G10 G7 21600"/>
              <a:gd name="T0" fmla="*/ 19872 w 21600"/>
              <a:gd name="T1" fmla="*/ 10800 h 21600"/>
              <a:gd name="T2" fmla="*/ 10800 w 21600"/>
              <a:gd name="T3" fmla="*/ 21600 h 21600"/>
              <a:gd name="T4" fmla="*/ 1728 w 21600"/>
              <a:gd name="T5" fmla="*/ 10800 h 21600"/>
              <a:gd name="T6" fmla="*/ 10800 w 21600"/>
              <a:gd name="T7" fmla="*/ 0 h 21600"/>
              <a:gd name="T8" fmla="*/ 3528 w 21600"/>
              <a:gd name="T9" fmla="*/ 3528 h 21600"/>
              <a:gd name="T10" fmla="*/ 18072 w 21600"/>
              <a:gd name="T11" fmla="*/ 1807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55" y="21600"/>
                </a:lnTo>
                <a:lnTo>
                  <a:pt x="18145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0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en-US" b="0"/>
          </a:p>
        </p:txBody>
      </p:sp>
      <p:sp>
        <p:nvSpPr>
          <p:cNvPr id="1872952" name="Line 56"/>
          <p:cNvSpPr>
            <a:spLocks noChangeShapeType="1"/>
          </p:cNvSpPr>
          <p:nvPr/>
        </p:nvSpPr>
        <p:spPr bwMode="auto">
          <a:xfrm flipV="1">
            <a:off x="3949700" y="3032327"/>
            <a:ext cx="566738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2953" name="Line 57"/>
          <p:cNvSpPr>
            <a:spLocks noChangeShapeType="1"/>
          </p:cNvSpPr>
          <p:nvPr/>
        </p:nvSpPr>
        <p:spPr bwMode="auto">
          <a:xfrm flipV="1">
            <a:off x="2854325" y="3032327"/>
            <a:ext cx="566738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2954" name="Line 58"/>
          <p:cNvSpPr>
            <a:spLocks noChangeShapeType="1"/>
          </p:cNvSpPr>
          <p:nvPr/>
        </p:nvSpPr>
        <p:spPr bwMode="auto">
          <a:xfrm flipV="1">
            <a:off x="3949700" y="2108402"/>
            <a:ext cx="566738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72943" name="Oval 47"/>
          <p:cNvSpPr>
            <a:spLocks noChangeArrowheads="1"/>
          </p:cNvSpPr>
          <p:nvPr/>
        </p:nvSpPr>
        <p:spPr bwMode="auto">
          <a:xfrm>
            <a:off x="3438525" y="1857577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A</a:t>
            </a:r>
          </a:p>
        </p:txBody>
      </p:sp>
      <p:sp>
        <p:nvSpPr>
          <p:cNvPr id="1872950" name="Oval 54"/>
          <p:cNvSpPr>
            <a:spLocks noChangeArrowheads="1"/>
          </p:cNvSpPr>
          <p:nvPr/>
        </p:nvSpPr>
        <p:spPr bwMode="auto">
          <a:xfrm>
            <a:off x="3438525" y="2771977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B2</a:t>
            </a:r>
          </a:p>
        </p:txBody>
      </p:sp>
      <p:sp>
        <p:nvSpPr>
          <p:cNvPr id="1872951" name="Oval 55"/>
          <p:cNvSpPr>
            <a:spLocks noChangeArrowheads="1"/>
          </p:cNvSpPr>
          <p:nvPr/>
        </p:nvSpPr>
        <p:spPr bwMode="auto">
          <a:xfrm>
            <a:off x="2343150" y="2771977"/>
            <a:ext cx="500063" cy="492125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0"/>
              <a:t>B1</a:t>
            </a:r>
          </a:p>
        </p:txBody>
      </p:sp>
      <p:sp>
        <p:nvSpPr>
          <p:cNvPr id="1872956" name="Freeform 60"/>
          <p:cNvSpPr>
            <a:spLocks/>
          </p:cNvSpPr>
          <p:nvPr/>
        </p:nvSpPr>
        <p:spPr bwMode="auto">
          <a:xfrm>
            <a:off x="1685925" y="2105227"/>
            <a:ext cx="5648325" cy="1707823"/>
          </a:xfrm>
          <a:custGeom>
            <a:avLst/>
            <a:gdLst>
              <a:gd name="connsiteX0" fmla="*/ 9227 w 10000"/>
              <a:gd name="connsiteY0" fmla="*/ 3040 h 10000"/>
              <a:gd name="connsiteX1" fmla="*/ 10000 w 10000"/>
              <a:gd name="connsiteY1" fmla="*/ 2023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5" fmla="*/ 3069 w 10000"/>
              <a:gd name="connsiteY5" fmla="*/ 0 h 10000"/>
              <a:gd name="connsiteX0" fmla="*/ 9227 w 10000"/>
              <a:gd name="connsiteY0" fmla="*/ 3040 h 10000"/>
              <a:gd name="connsiteX1" fmla="*/ 10000 w 10000"/>
              <a:gd name="connsiteY1" fmla="*/ 304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5" fmla="*/ 3069 w 10000"/>
              <a:gd name="connsiteY5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9227" y="3040"/>
                </a:moveTo>
                <a:lnTo>
                  <a:pt x="10000" y="3040"/>
                </a:lnTo>
                <a:lnTo>
                  <a:pt x="10000" y="10000"/>
                </a:lnTo>
                <a:lnTo>
                  <a:pt x="0" y="10000"/>
                </a:lnTo>
                <a:lnTo>
                  <a:pt x="0" y="0"/>
                </a:lnTo>
                <a:lnTo>
                  <a:pt x="3069" y="0"/>
                </a:lnTo>
              </a:path>
            </a:pathLst>
          </a:custGeom>
          <a:noFill/>
          <a:ln w="38100" cap="flat" cmpd="sng">
            <a:solidFill>
              <a:srgbClr val="FFFF00"/>
            </a:solidFill>
            <a:prstDash val="solid"/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72957" name="Line 61"/>
          <p:cNvSpPr>
            <a:spLocks noChangeShapeType="1"/>
          </p:cNvSpPr>
          <p:nvPr/>
        </p:nvSpPr>
        <p:spPr bwMode="auto">
          <a:xfrm flipV="1">
            <a:off x="1682750" y="3032327"/>
            <a:ext cx="633413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1" name="TextBox 4"/>
          <p:cNvSpPr txBox="1">
            <a:spLocks noChangeArrowheads="1"/>
          </p:cNvSpPr>
          <p:nvPr/>
        </p:nvSpPr>
        <p:spPr bwMode="auto">
          <a:xfrm>
            <a:off x="1345980" y="6208713"/>
            <a:ext cx="70150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defTabSz="914400">
              <a:lnSpc>
                <a:spcPct val="100000"/>
              </a:lnSpc>
              <a:buClrTx/>
              <a:buSzTx/>
              <a:buFontTx/>
              <a:buNone/>
            </a:pPr>
            <a:r>
              <a:rPr lang="en-US" sz="1600" b="0" i="1" dirty="0" err="1"/>
              <a:t>Kam</a:t>
            </a:r>
            <a:r>
              <a:rPr lang="en-US" sz="1600" b="0" i="1" dirty="0"/>
              <a:t>, et al. Correct-by-construction </a:t>
            </a:r>
            <a:r>
              <a:rPr lang="en-US" sz="1600" b="0" i="1" dirty="0" err="1"/>
              <a:t>Microarchitectural</a:t>
            </a:r>
            <a:r>
              <a:rPr lang="en-US" sz="1600" b="0" i="1" dirty="0"/>
              <a:t> </a:t>
            </a:r>
            <a:r>
              <a:rPr lang="en-US" sz="1600" b="0" i="1" dirty="0" smtClean="0"/>
              <a:t>Pipelining, ICCAD </a:t>
            </a:r>
            <a:r>
              <a:rPr lang="en-US" sz="1600" b="0" i="1" dirty="0"/>
              <a:t>08</a:t>
            </a:r>
            <a:endParaRPr lang="en-US" sz="1600" b="0" dirty="0"/>
          </a:p>
        </p:txBody>
      </p:sp>
      <p:sp>
        <p:nvSpPr>
          <p:cNvPr id="28" name="TextBox 27"/>
          <p:cNvSpPr txBox="1"/>
          <p:nvPr/>
        </p:nvSpPr>
        <p:spPr>
          <a:xfrm>
            <a:off x="232235" y="4197100"/>
            <a:ext cx="13981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Sequential</a:t>
            </a:r>
            <a:br>
              <a:rPr lang="en-US" sz="2000" dirty="0" smtClean="0"/>
            </a:br>
            <a:r>
              <a:rPr lang="en-US" sz="2000" dirty="0" smtClean="0"/>
              <a:t>execution:</a:t>
            </a:r>
            <a:endParaRPr lang="en-US" sz="2000" dirty="0"/>
          </a:p>
        </p:txBody>
      </p:sp>
      <p:sp>
        <p:nvSpPr>
          <p:cNvPr id="29" name="Rectangle 28"/>
          <p:cNvSpPr/>
          <p:nvPr/>
        </p:nvSpPr>
        <p:spPr bwMode="auto">
          <a:xfrm>
            <a:off x="3388668" y="4389125"/>
            <a:ext cx="1617662" cy="369332"/>
          </a:xfrm>
          <a:prstGeom prst="rect">
            <a:avLst/>
          </a:prstGeom>
          <a:solidFill>
            <a:srgbClr val="66330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  B1 B2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1783901" y="4389125"/>
            <a:ext cx="1617662" cy="369332"/>
          </a:xfrm>
          <a:prstGeom prst="rect">
            <a:avLst/>
          </a:prstGeom>
          <a:solidFill>
            <a:schemeClr val="accent3">
              <a:lumMod val="5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  A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5006330" y="4389125"/>
            <a:ext cx="1617662" cy="369332"/>
          </a:xfrm>
          <a:prstGeom prst="rect">
            <a:avLst/>
          </a:prstGeom>
          <a:solidFill>
            <a:schemeClr val="accent3">
              <a:lumMod val="5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  B1 B2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6641218" y="4389125"/>
            <a:ext cx="1617662" cy="369332"/>
          </a:xfrm>
          <a:prstGeom prst="rect">
            <a:avLst/>
          </a:prstGeom>
          <a:solidFill>
            <a:srgbClr val="66330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  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,color}&#10;\pagestyle{empty}&#10;\begin{document}&#10;\textcolor{white}{&#10;\[&#10;R'(e) = R_0(e) + r(v) - r(u), \quad e=(u,v)&#10;\]&#10;}&#10;\end{document}"/>
  <p:tag name="IGUANATEXSIZE" val="3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2.2|4.1|13.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8.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8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,color}&#10;\pagestyle{empty}&#10;\begin{document}&#10;\textcolor{white}{&#10;\[&#10;R \geq R' = R_0 + C \cdot r&#10;\]&#10;}&#10;\end{document}"/>
  <p:tag name="IGUANATEXSIZE" val="5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,color}&#10;\usepackage{amssymb,latexsym}&#10;\pagestyle{empty}&#10;\begin{document}&#10;\textcolor{white}{&#10;\begin{tabular}{|l|}&#10;\hline&#10;$\min: \tau/\theta$\\&#10;\\&#10;$R \geq R_0 + C \cdot r$\\&#10;\emph{Thr\_Constr}$(\theta,R)$\\&#10;\emph{Path\_Constr}$(\tau,R)$\\&#10;$R,r \in \mathbb{N}$\\&#10;\hline&#10;\end{tabular}&#10;}&#10;\end{document}"/>
  <p:tag name="IGUANATEXSIZE" val="3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7|27.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7|27.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7|8.|7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9|62.8|1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2|12.5|11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32.9|2.6|6.1|8.7"/>
</p:tagLst>
</file>

<file path=ppt/theme/theme1.xml><?xml version="1.0" encoding="utf-8"?>
<a:theme xmlns:a="http://schemas.openxmlformats.org/drawingml/2006/main" name="Beam">
  <a:themeElements>
    <a:clrScheme name="Beam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Bea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triangle" w="lg" len="med"/>
        </a:ln>
        <a:effectLst/>
      </a:spPr>
      <a:bodyPr vert="horz" wrap="none" lIns="91440" tIns="45720" rIns="91440" bIns="45720" numCol="1" rtlCol="0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noFill/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lg" len="med"/>
        </a:ln>
        <a:effectLst/>
      </a:spPr>
      <a:bodyPr/>
      <a:lstStyle/>
    </a:lnDef>
  </a:objectDefaults>
  <a:extraClrSchemeLst>
    <a:extraClrScheme>
      <a:clrScheme name="Beam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Beam</Template>
  <TotalTime>22869</TotalTime>
  <Words>2763</Words>
  <Application>Microsoft Office PowerPoint</Application>
  <PresentationFormat>On-screen Show (4:3)</PresentationFormat>
  <Paragraphs>1387</Paragraphs>
  <Slides>143</Slides>
  <Notes>42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143</vt:i4>
      </vt:variant>
    </vt:vector>
  </HeadingPairs>
  <TitlesOfParts>
    <vt:vector size="155" baseType="lpstr">
      <vt:lpstr>Batang</vt:lpstr>
      <vt:lpstr>PMingLiU</vt:lpstr>
      <vt:lpstr>Arial</vt:lpstr>
      <vt:lpstr>Arial Narrow</vt:lpstr>
      <vt:lpstr>Garamond</vt:lpstr>
      <vt:lpstr>Symbol</vt:lpstr>
      <vt:lpstr>Times New Roman</vt:lpstr>
      <vt:lpstr>Verdana</vt:lpstr>
      <vt:lpstr>Wingdings</vt:lpstr>
      <vt:lpstr>Beam</vt:lpstr>
      <vt:lpstr>Worksheet</vt:lpstr>
      <vt:lpstr>Chart</vt:lpstr>
      <vt:lpstr>Elastic Systems</vt:lpstr>
      <vt:lpstr>Elasticity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Asynchronous elastic pipeline</vt:lpstr>
      <vt:lpstr>PowerPoint Presentation</vt:lpstr>
      <vt:lpstr>Asynchronous elasticity</vt:lpstr>
      <vt:lpstr>Synchronous elasticity</vt:lpstr>
      <vt:lpstr>Many systems are already elastic</vt:lpstr>
      <vt:lpstr>Time uncertainty in chip design</vt:lpstr>
      <vt:lpstr>Why elastic circuits now ?</vt:lpstr>
      <vt:lpstr>Behavioral equivalence in Elastic Circuits</vt:lpstr>
      <vt:lpstr>Behavioral equivalence in Elastic Circuits</vt:lpstr>
      <vt:lpstr>Unpipelined system</vt:lpstr>
      <vt:lpstr>Pipelined system</vt:lpstr>
      <vt:lpstr>PowerPoint Presentation</vt:lpstr>
      <vt:lpstr>Communication channel</vt:lpstr>
      <vt:lpstr>Pipelined communication</vt:lpstr>
      <vt:lpstr>Pipelined communication</vt:lpstr>
      <vt:lpstr>The Valid bit</vt:lpstr>
      <vt:lpstr>The Stop bit</vt:lpstr>
      <vt:lpstr>The Stop bit</vt:lpstr>
      <vt:lpstr>The Stop bit</vt:lpstr>
      <vt:lpstr>The Stop bit</vt:lpstr>
      <vt:lpstr>The Stop bit</vt:lpstr>
      <vt:lpstr>The Stop bit</vt:lpstr>
      <vt:lpstr>The Stop bit</vt:lpstr>
      <vt:lpstr>The Stop bit</vt:lpstr>
      <vt:lpstr>The Stop bit</vt:lpstr>
      <vt:lpstr>Carloni’s relay stations (double storage)</vt:lpstr>
      <vt:lpstr>Carloni’s relay stations (double storage)</vt:lpstr>
      <vt:lpstr>Carloni’s relay stations (double storage)</vt:lpstr>
      <vt:lpstr>Carloni’s relay stations (double storage)</vt:lpstr>
      <vt:lpstr>Carloni’s relay stations (double storage)</vt:lpstr>
      <vt:lpstr>Carloni’s relay stations (double storage)</vt:lpstr>
      <vt:lpstr>Carloni’s relay stations (double storage)</vt:lpstr>
      <vt:lpstr>Carloni’s relay stations (double storage)</vt:lpstr>
      <vt:lpstr>Carloni’s relay stations (double storage)</vt:lpstr>
      <vt:lpstr>Flip-flops vs. latches</vt:lpstr>
      <vt:lpstr>Flip-flops vs. latches</vt:lpstr>
      <vt:lpstr>Flip-flops vs. latches</vt:lpstr>
      <vt:lpstr>Flip-flops vs. latches</vt:lpstr>
      <vt:lpstr>Flip-flops vs. latches</vt:lpstr>
      <vt:lpstr>Flip-flops vs. latches</vt:lpstr>
      <vt:lpstr>Flip-flops vs. latches</vt:lpstr>
      <vt:lpstr>Flip-flops vs. latches</vt:lpstr>
      <vt:lpstr>Flip-flops vs. latches</vt:lpstr>
      <vt:lpstr>Latch-based elasticity</vt:lpstr>
      <vt:lpstr>Elastic netlists</vt:lpstr>
      <vt:lpstr>Basic VS block</vt:lpstr>
      <vt:lpstr>Join</vt:lpstr>
      <vt:lpstr>(Lazy) Fork</vt:lpstr>
      <vt:lpstr>Eager Fork</vt:lpstr>
      <vt:lpstr>Variable Latency Units </vt:lpstr>
      <vt:lpstr>Generalization: FIFOs (Bounded Dataflow Networks)</vt:lpstr>
      <vt:lpstr>Elastic Buffers</vt:lpstr>
      <vt:lpstr>Let’s do transformations</vt:lpstr>
      <vt:lpstr>Performance is about tokens and bubbles</vt:lpstr>
      <vt:lpstr>How many bubbles do we need?</vt:lpstr>
      <vt:lpstr>How many bubbles do we need?</vt:lpstr>
      <vt:lpstr>How many bubbles do we need?</vt:lpstr>
      <vt:lpstr>How many bubbles do we need?</vt:lpstr>
      <vt:lpstr>How many bubbles do we need?</vt:lpstr>
      <vt:lpstr>How many bubbles do we need?</vt:lpstr>
      <vt:lpstr>How many bubbles do we need?</vt:lpstr>
      <vt:lpstr>How many bubbles do we need?</vt:lpstr>
      <vt:lpstr>How many bubbles do we need?</vt:lpstr>
      <vt:lpstr>How many bubbles do we need?</vt:lpstr>
      <vt:lpstr>How many bubbles do we need?</vt:lpstr>
      <vt:lpstr>How many bubbles do we need?</vt:lpstr>
      <vt:lpstr>How many bubbles do we need?</vt:lpstr>
      <vt:lpstr>How many bubbles do we need?</vt:lpstr>
      <vt:lpstr>How many bubbles do we need?</vt:lpstr>
      <vt:lpstr>Performance of an N-stage ring</vt:lpstr>
      <vt:lpstr>Adding bubbles (retiming &amp; recycling)</vt:lpstr>
      <vt:lpstr>PowerPoint Presentation</vt:lpstr>
      <vt:lpstr>PowerPoint Presentation</vt:lpstr>
      <vt:lpstr>PowerPoint Presentation</vt:lpstr>
      <vt:lpstr>PowerPoint Presentation</vt:lpstr>
      <vt:lpstr>How to implement anti-tokens ?</vt:lpstr>
      <vt:lpstr>Dual elastic controllers</vt:lpstr>
      <vt:lpstr>Fork/join</vt:lpstr>
      <vt:lpstr>Re-designing for average performance</vt:lpstr>
      <vt:lpstr>How can elasticity be used for design optimization?</vt:lpstr>
      <vt:lpstr>Exploiting “Little cares”</vt:lpstr>
      <vt:lpstr>Exploiting “Little cares”</vt:lpstr>
      <vt:lpstr>Exploiting “Little cares”</vt:lpstr>
      <vt:lpstr>Performance as function of “critical core” probability</vt:lpstr>
      <vt:lpstr>H.264 CABAC decoder</vt:lpstr>
      <vt:lpstr>Profiling</vt:lpstr>
      <vt:lpstr>H.264 CABAC decoder</vt:lpstr>
      <vt:lpstr>PowerPoint Presentation</vt:lpstr>
      <vt:lpstr>Elastic Transforms</vt:lpstr>
      <vt:lpstr>Retiming</vt:lpstr>
      <vt:lpstr>Register File Bypass</vt:lpstr>
      <vt:lpstr>Pipelining using elasticity</vt:lpstr>
      <vt:lpstr>Pipelining using elasticity</vt:lpstr>
      <vt:lpstr>Pipelining using elasticity</vt:lpstr>
      <vt:lpstr>Pipelining using elasticity</vt:lpstr>
      <vt:lpstr>Pipelining using elasticity</vt:lpstr>
      <vt:lpstr>Pipelining using elasticity</vt:lpstr>
      <vt:lpstr>Pipelining using elasticity</vt:lpstr>
      <vt:lpstr>Pipelining using elasticity</vt:lpstr>
      <vt:lpstr>Pipelining using elasticity</vt:lpstr>
      <vt:lpstr>PowerPoint Presentation</vt:lpstr>
      <vt:lpstr>PowerPoint Presentation</vt:lpstr>
      <vt:lpstr>Micro-architectural exploration</vt:lpstr>
      <vt:lpstr>Conclusions</vt:lpstr>
      <vt:lpstr>Backup slides</vt:lpstr>
      <vt:lpstr>Retiming and Recycling</vt:lpstr>
      <vt:lpstr>Coarse grain elasticity</vt:lpstr>
      <vt:lpstr>PowerPoint Presentation</vt:lpstr>
      <vt:lpstr>Notation for elastic systems</vt:lpstr>
      <vt:lpstr>Marked Graph model</vt:lpstr>
      <vt:lpstr>Marked Graph model</vt:lpstr>
      <vt:lpstr>Marked Graph model</vt:lpstr>
      <vt:lpstr>Dual Marked Graph model</vt:lpstr>
      <vt:lpstr>How to implement anti-tokens ?</vt:lpstr>
      <vt:lpstr>How to implement anti-tokens ?</vt:lpstr>
      <vt:lpstr>Elastic controllers</vt:lpstr>
      <vt:lpstr>PowerPoint Presentation</vt:lpstr>
      <vt:lpstr>Example: DLX Pipeline</vt:lpstr>
      <vt:lpstr>Pipelined DLX</vt:lpstr>
      <vt:lpstr>Preserving behavioral equivalence</vt:lpstr>
      <vt:lpstr>Preserving behavioral equivalence</vt:lpstr>
      <vt:lpstr>Different flavors of Elastic Buffers</vt:lpstr>
      <vt:lpstr>PowerPoint Presentation</vt:lpstr>
      <vt:lpstr>PowerPoint Presentation</vt:lpstr>
      <vt:lpstr>Speculation with Shared Units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Pipelining using elasticity</vt:lpstr>
      <vt:lpstr>Pipelining using elasticity</vt:lpstr>
      <vt:lpstr>Pipelining using elasticity</vt:lpstr>
      <vt:lpstr>Pipelining using elasticity</vt:lpstr>
    </vt:vector>
  </TitlesOfParts>
  <Company>UPC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Jordi Cortadella</dc:creator>
  <cp:lastModifiedBy>Jordi Cortadella</cp:lastModifiedBy>
  <cp:revision>1052</cp:revision>
  <dcterms:created xsi:type="dcterms:W3CDTF">2004-07-17T03:06:47Z</dcterms:created>
  <dcterms:modified xsi:type="dcterms:W3CDTF">2013-04-21T14:06:17Z</dcterms:modified>
</cp:coreProperties>
</file>