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6" r:id="rId2"/>
    <p:sldId id="257" r:id="rId3"/>
    <p:sldId id="267" r:id="rId4"/>
    <p:sldId id="262" r:id="rId5"/>
    <p:sldId id="304" r:id="rId6"/>
    <p:sldId id="270" r:id="rId7"/>
    <p:sldId id="274" r:id="rId8"/>
    <p:sldId id="310" r:id="rId9"/>
    <p:sldId id="311" r:id="rId10"/>
    <p:sldId id="272" r:id="rId11"/>
    <p:sldId id="317" r:id="rId12"/>
    <p:sldId id="269" r:id="rId13"/>
    <p:sldId id="277" r:id="rId14"/>
    <p:sldId id="289" r:id="rId15"/>
    <p:sldId id="278" r:id="rId16"/>
    <p:sldId id="293" r:id="rId17"/>
    <p:sldId id="279" r:id="rId18"/>
    <p:sldId id="281" r:id="rId19"/>
    <p:sldId id="318" r:id="rId20"/>
    <p:sldId id="314" r:id="rId21"/>
    <p:sldId id="295" r:id="rId22"/>
    <p:sldId id="316" r:id="rId23"/>
    <p:sldId id="319" r:id="rId24"/>
    <p:sldId id="282" r:id="rId25"/>
    <p:sldId id="292" r:id="rId26"/>
    <p:sldId id="298" r:id="rId27"/>
    <p:sldId id="299" r:id="rId28"/>
    <p:sldId id="320" r:id="rId29"/>
    <p:sldId id="300" r:id="rId30"/>
    <p:sldId id="290" r:id="rId31"/>
    <p:sldId id="283" r:id="rId32"/>
    <p:sldId id="291" r:id="rId33"/>
    <p:sldId id="308" r:id="rId34"/>
    <p:sldId id="286" r:id="rId35"/>
    <p:sldId id="287" r:id="rId36"/>
    <p:sldId id="307" r:id="rId37"/>
    <p:sldId id="312" r:id="rId38"/>
    <p:sldId id="313" r:id="rId39"/>
  </p:sldIdLst>
  <p:sldSz cx="9144000" cy="6858000" type="screen4x3"/>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7C66CC1F-355D-4752-A4D4-C286AB5ADB12}">
          <p14:sldIdLst>
            <p14:sldId id="256"/>
            <p14:sldId id="257"/>
            <p14:sldId id="267"/>
            <p14:sldId id="262"/>
            <p14:sldId id="304"/>
            <p14:sldId id="270"/>
            <p14:sldId id="274"/>
            <p14:sldId id="310"/>
            <p14:sldId id="311"/>
            <p14:sldId id="272"/>
            <p14:sldId id="317"/>
            <p14:sldId id="269"/>
            <p14:sldId id="277"/>
            <p14:sldId id="289"/>
            <p14:sldId id="278"/>
            <p14:sldId id="293"/>
            <p14:sldId id="279"/>
            <p14:sldId id="281"/>
            <p14:sldId id="318"/>
            <p14:sldId id="314"/>
            <p14:sldId id="295"/>
            <p14:sldId id="316"/>
            <p14:sldId id="319"/>
            <p14:sldId id="282"/>
            <p14:sldId id="292"/>
            <p14:sldId id="298"/>
            <p14:sldId id="299"/>
            <p14:sldId id="320"/>
            <p14:sldId id="300"/>
            <p14:sldId id="290"/>
            <p14:sldId id="283"/>
          </p14:sldIdLst>
        </p14:section>
        <p14:section name="Backup" id="{2A9D647C-A34E-4BA0-A4F8-878FD509682F}">
          <p14:sldIdLst>
            <p14:sldId id="291"/>
          </p14:sldIdLst>
        </p14:section>
        <p14:section name="Old" id="{F6064E5B-E183-454D-98F3-C0BA5EBB6802}">
          <p14:sldIdLst>
            <p14:sldId id="308"/>
            <p14:sldId id="286"/>
            <p14:sldId id="287"/>
            <p14:sldId id="307"/>
            <p14:sldId id="312"/>
            <p14:sldId id="31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597" autoAdjust="0"/>
  </p:normalViewPr>
  <p:slideViewPr>
    <p:cSldViewPr showGuides="1">
      <p:cViewPr varScale="1">
        <p:scale>
          <a:sx n="68" d="100"/>
          <a:sy n="68" d="100"/>
        </p:scale>
        <p:origin x="120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DE3E58-26F0-479B-907A-0AF933126210}" type="datetimeFigureOut">
              <a:rPr lang="en-US" smtClean="0"/>
              <a:t>5/10/2016</a:t>
            </a:fld>
            <a:endParaRPr lang="en-U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8FE88B-C089-4A00-B89E-CA06991D0237}" type="slidenum">
              <a:rPr lang="en-US" smtClean="0"/>
              <a:t>‹Nº›</a:t>
            </a:fld>
            <a:endParaRPr lang="en-US"/>
          </a:p>
        </p:txBody>
      </p:sp>
    </p:spTree>
    <p:extLst>
      <p:ext uri="{BB962C8B-B14F-4D97-AF65-F5344CB8AC3E}">
        <p14:creationId xmlns:p14="http://schemas.microsoft.com/office/powerpoint/2010/main" val="1312366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298FE88B-C089-4A00-B89E-CA06991D0237}" type="slidenum">
              <a:rPr lang="en-US" smtClean="0"/>
              <a:t>1</a:t>
            </a:fld>
            <a:endParaRPr lang="en-US"/>
          </a:p>
        </p:txBody>
      </p:sp>
    </p:spTree>
    <p:extLst>
      <p:ext uri="{BB962C8B-B14F-4D97-AF65-F5344CB8AC3E}">
        <p14:creationId xmlns:p14="http://schemas.microsoft.com/office/powerpoint/2010/main" val="463736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Here’s an</a:t>
            </a:r>
            <a:r>
              <a:rPr lang="en-US" baseline="0" dirty="0" smtClean="0"/>
              <a:t> overview of our specification mining flow, summarizing what we’ve seen so far. So, as mentioned, we start from a circuit, construct the full state graph under a unrestricted environment.</a:t>
            </a:r>
          </a:p>
          <a:p>
            <a:r>
              <a:rPr lang="en-US" baseline="0" dirty="0" smtClean="0"/>
              <a:t>We also have a set of properties that we want to ensure are satisfied on the resulting specifications.</a:t>
            </a:r>
          </a:p>
          <a:p>
            <a:r>
              <a:rPr lang="en-US" baseline="0" dirty="0" smtClean="0"/>
              <a:t>So what our mining flow does is to find subsets of the state graph, constraining the environment in different ways in each of them. So that each of them completely </a:t>
            </a:r>
            <a:r>
              <a:rPr lang="en-US" baseline="0" dirty="0" err="1" smtClean="0"/>
              <a:t>satisfyies</a:t>
            </a:r>
            <a:r>
              <a:rPr lang="en-US" baseline="0" dirty="0" smtClean="0"/>
              <a:t> all of the desired behavioral properties.</a:t>
            </a:r>
          </a:p>
          <a:p>
            <a:r>
              <a:rPr lang="en-US" baseline="0" dirty="0" smtClean="0"/>
              <a:t>Then from these subsets of the state graph, we can apply a synthesis step and for example obtain Signal Transition Graphs.</a:t>
            </a:r>
          </a:p>
          <a:p>
            <a:endParaRPr lang="en-US" baseline="0" dirty="0" smtClean="0"/>
          </a:p>
          <a:p>
            <a:r>
              <a:rPr lang="en-US" baseline="0" dirty="0" smtClean="0"/>
              <a:t> then proceed to constraint environment to ensure that the LTS satisfies a set of properties, such as speed independence. This is equivalent to finding a subset of the LTS by removing some of the input transitions until it satisfies the set of properties. Then, we construct an STG from the LTS using any of the available tools such as Petrify.</a:t>
            </a:r>
          </a:p>
          <a:p>
            <a:endParaRPr lang="en-US" baseline="0" dirty="0" smtClean="0"/>
          </a:p>
          <a:p>
            <a:r>
              <a:rPr lang="en-US" baseline="0" dirty="0" smtClean="0"/>
              <a:t>For many types of circuits, however, there will be more than one specification satisfying all the properties. Thus, our flow may produce more than one snippet in these situations. </a:t>
            </a:r>
          </a:p>
          <a:p>
            <a:endParaRPr lang="en-US" baseline="0" dirty="0" smtClean="0"/>
          </a:p>
          <a:p>
            <a:r>
              <a:rPr lang="en-US" baseline="0" dirty="0" smtClean="0"/>
              <a:t>So the contributions of this work center on this aspect of the flow. Now I will describe our proposal to perform this discovery of constrained environments. Starting by describing some of the properties that we model.</a:t>
            </a:r>
            <a:endParaRPr lang="en-U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10</a:t>
            </a:fld>
            <a:endParaRPr lang="en-US"/>
          </a:p>
        </p:txBody>
      </p:sp>
    </p:spTree>
    <p:extLst>
      <p:ext uri="{BB962C8B-B14F-4D97-AF65-F5344CB8AC3E}">
        <p14:creationId xmlns:p14="http://schemas.microsoft.com/office/powerpoint/2010/main" val="6102626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smtClean="0"/>
              <a:t>First</a:t>
            </a:r>
            <a:r>
              <a:rPr lang="es-ES" dirty="0" smtClean="0"/>
              <a:t>, </a:t>
            </a:r>
            <a:r>
              <a:rPr lang="es-ES" dirty="0" err="1" smtClean="0"/>
              <a:t>I’ll</a:t>
            </a:r>
            <a:r>
              <a:rPr lang="es-ES" dirty="0" smtClean="0"/>
              <a:t> show a </a:t>
            </a:r>
            <a:r>
              <a:rPr lang="es-ES" dirty="0" err="1" smtClean="0"/>
              <a:t>brief</a:t>
            </a:r>
            <a:r>
              <a:rPr lang="es-ES" baseline="0" dirty="0" smtClean="0"/>
              <a:t> </a:t>
            </a:r>
            <a:r>
              <a:rPr lang="es-ES" baseline="0" dirty="0" err="1" smtClean="0"/>
              <a:t>overview</a:t>
            </a:r>
            <a:r>
              <a:rPr lang="es-ES" baseline="0" dirty="0" smtClean="0"/>
              <a:t> </a:t>
            </a:r>
            <a:endParaRPr lang="es-E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11</a:t>
            </a:fld>
            <a:endParaRPr lang="en-US"/>
          </a:p>
        </p:txBody>
      </p:sp>
    </p:spTree>
    <p:extLst>
      <p:ext uri="{BB962C8B-B14F-4D97-AF65-F5344CB8AC3E}">
        <p14:creationId xmlns:p14="http://schemas.microsoft.com/office/powerpoint/2010/main" val="11680086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These are some of the properties that we can enforce in the mined specifications.</a:t>
            </a:r>
          </a:p>
          <a:p>
            <a:r>
              <a:rPr lang="en-US" dirty="0" smtClean="0"/>
              <a:t>We’ll talk about each of these properties with more detail in the</a:t>
            </a:r>
            <a:r>
              <a:rPr lang="en-US" baseline="0" dirty="0" smtClean="0"/>
              <a:t> following sections.</a:t>
            </a:r>
          </a:p>
          <a:p>
            <a:endParaRPr lang="en-US" dirty="0" smtClean="0"/>
          </a:p>
          <a:p>
            <a:r>
              <a:rPr lang="en-US" dirty="0" smtClean="0"/>
              <a:t>In addition</a:t>
            </a:r>
            <a:r>
              <a:rPr lang="en-US" baseline="0" dirty="0" smtClean="0"/>
              <a:t> to classical behavioral timing properties such as speed independence, or delay-insensitive interfacing, we also propose modeling multi-environments, where a circuit has a set of environments that are independent instead of just a single monolithic one. </a:t>
            </a:r>
          </a:p>
          <a:p>
            <a:endParaRPr lang="en-US" baseline="0" dirty="0" smtClean="0"/>
          </a:p>
          <a:p>
            <a:r>
              <a:rPr lang="en-US" baseline="0" dirty="0" smtClean="0"/>
              <a:t>And also we can enforce properties that are specific to the specification model. For example if we use Signal Transition Graphs, we can enforce specifications that are of specific structural types of Petri nets. Marked graphs or free choice Petri nets. These properties ensure that we get STGs that are easier to visualize, easier to resynthesize back into circuits</a:t>
            </a:r>
          </a:p>
          <a:p>
            <a:endParaRPr lang="en-US" baseline="0" dirty="0" smtClean="0"/>
          </a:p>
          <a:p>
            <a:r>
              <a:rPr lang="en-US" baseline="0" dirty="0" smtClean="0"/>
              <a:t>In our work, we show how to model all of these properties as a Satisfiability problem. Let’s see an example</a:t>
            </a:r>
            <a:endParaRPr lang="en-U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12</a:t>
            </a:fld>
            <a:endParaRPr lang="en-US"/>
          </a:p>
        </p:txBody>
      </p:sp>
    </p:spTree>
    <p:extLst>
      <p:ext uri="{BB962C8B-B14F-4D97-AF65-F5344CB8AC3E}">
        <p14:creationId xmlns:p14="http://schemas.microsoft.com/office/powerpoint/2010/main" val="3842436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So as we said our mining flow starts from a large</a:t>
            </a:r>
            <a:r>
              <a:rPr lang="en-US" baseline="0" dirty="0" smtClean="0"/>
              <a:t> state graph, and then tries to find a subset of this state graph. </a:t>
            </a:r>
            <a:endParaRPr lang="en-US" dirty="0" smtClean="0"/>
          </a:p>
          <a:p>
            <a:endParaRPr lang="en-US" dirty="0" smtClean="0"/>
          </a:p>
          <a:p>
            <a:r>
              <a:rPr lang="en-US" baseline="0" dirty="0" smtClean="0"/>
              <a:t>We define a Boolean variable for every transition in the transition system., which indicates whether that property </a:t>
            </a:r>
          </a:p>
          <a:p>
            <a:endParaRPr lang="en-US" baseline="0" dirty="0" smtClean="0"/>
          </a:p>
          <a:p>
            <a:r>
              <a:rPr lang="en-US" baseline="0" dirty="0" smtClean="0"/>
              <a:t>In addition, we model the desired set of properties as SAT of constraints. For example, as we said, we cannot generally remove an output transition. Instead we have to remove all the input sequences that lead to that state.</a:t>
            </a:r>
          </a:p>
        </p:txBody>
      </p:sp>
      <p:sp>
        <p:nvSpPr>
          <p:cNvPr id="4" name="Marcador de número de diapositiva 3"/>
          <p:cNvSpPr>
            <a:spLocks noGrp="1"/>
          </p:cNvSpPr>
          <p:nvPr>
            <p:ph type="sldNum" sz="quarter" idx="10"/>
          </p:nvPr>
        </p:nvSpPr>
        <p:spPr/>
        <p:txBody>
          <a:bodyPr/>
          <a:lstStyle/>
          <a:p>
            <a:fld id="{298FE88B-C089-4A00-B89E-CA06991D0237}" type="slidenum">
              <a:rPr lang="en-US" smtClean="0"/>
              <a:t>13</a:t>
            </a:fld>
            <a:endParaRPr lang="en-US"/>
          </a:p>
        </p:txBody>
      </p:sp>
    </p:spTree>
    <p:extLst>
      <p:ext uri="{BB962C8B-B14F-4D97-AF65-F5344CB8AC3E}">
        <p14:creationId xmlns:p14="http://schemas.microsoft.com/office/powerpoint/2010/main" val="6316977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We model most of the other properties based on exploring</a:t>
            </a:r>
            <a:r>
              <a:rPr lang="en-US" baseline="0" dirty="0" smtClean="0"/>
              <a:t> the causality relationships between the different signals. </a:t>
            </a:r>
          </a:p>
          <a:p>
            <a:r>
              <a:rPr lang="en-US" baseline="0" dirty="0" smtClean="0"/>
              <a:t>For example. For every transition and every pair of signals </a:t>
            </a:r>
            <a:r>
              <a:rPr lang="en-US" baseline="0" dirty="0" err="1" smtClean="0"/>
              <a:t>x,y</a:t>
            </a:r>
            <a:r>
              <a:rPr lang="en-US" baseline="0" dirty="0" smtClean="0"/>
              <a:t> we might have three different types of relationships. Depending on whether y is enabled or disabled after firing x. </a:t>
            </a:r>
          </a:p>
          <a:p>
            <a:r>
              <a:rPr lang="en-US" baseline="0" dirty="0" smtClean="0"/>
              <a:t>If firing x enables y, then we say that x triggers y, and this means that there is an order dependency between the two signals. If firing x disables y, then there is a conflict dependency between both signals; you have to </a:t>
            </a:r>
            <a:r>
              <a:rPr lang="en-US" baseline="0" dirty="0" err="1" smtClean="0"/>
              <a:t>chosee</a:t>
            </a:r>
            <a:r>
              <a:rPr lang="en-US" baseline="0" dirty="0" smtClean="0"/>
              <a:t> between x or y. If firing x does not enable or disable y, then we say that y is persistent, and this means that it may be concurrent with x.</a:t>
            </a:r>
          </a:p>
          <a:p>
            <a:endParaRPr lang="en-US" baseline="0" dirty="0" smtClean="0"/>
          </a:p>
          <a:p>
            <a:r>
              <a:rPr lang="en-US" baseline="0" dirty="0" smtClean="0"/>
              <a:t>And we can model the behavioral by prohibiting or allowing types of relationships between the different types of signals. </a:t>
            </a:r>
            <a:endParaRPr lang="en-U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14</a:t>
            </a:fld>
            <a:endParaRPr lang="en-US"/>
          </a:p>
        </p:txBody>
      </p:sp>
    </p:spTree>
    <p:extLst>
      <p:ext uri="{BB962C8B-B14F-4D97-AF65-F5344CB8AC3E}">
        <p14:creationId xmlns:p14="http://schemas.microsoft.com/office/powerpoint/2010/main" val="38845321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Going to specific properties.</a:t>
            </a:r>
            <a:r>
              <a:rPr lang="en-US" baseline="0" dirty="0" smtClean="0"/>
              <a:t> As we said we can model the common properties by prohibiting or allowing different relationships.</a:t>
            </a:r>
          </a:p>
          <a:p>
            <a:endParaRPr lang="en-US" baseline="0" dirty="0" smtClean="0"/>
          </a:p>
          <a:p>
            <a:r>
              <a:rPr lang="en-US" baseline="0" dirty="0" smtClean="0"/>
              <a:t>One of the properties that we can </a:t>
            </a:r>
          </a:p>
          <a:p>
            <a:r>
              <a:rPr lang="en-US" baseline="0" dirty="0" smtClean="0"/>
              <a:t> For example, if we want to enforce speed-independent specifications, we must ensure that only inputs can disable other inputs. </a:t>
            </a:r>
          </a:p>
          <a:p>
            <a:endParaRPr lang="en-US" baseline="0" dirty="0" smtClean="0"/>
          </a:p>
          <a:p>
            <a:r>
              <a:rPr lang="en-US" baseline="0" dirty="0" smtClean="0"/>
              <a:t>On the other hand, if we want to enforce delay-insensitive interfacing, our mining flow has to ensure that only inputs can trigger other inputs. </a:t>
            </a:r>
          </a:p>
          <a:p>
            <a:endParaRPr lang="en-US" baseline="0" dirty="0" smtClean="0"/>
          </a:p>
          <a:p>
            <a:r>
              <a:rPr lang="en-US" baseline="0" dirty="0" smtClean="0"/>
              <a:t>This table shows an analysis of the different allowed relationships between signals depending</a:t>
            </a:r>
          </a:p>
        </p:txBody>
      </p:sp>
      <p:sp>
        <p:nvSpPr>
          <p:cNvPr id="4" name="Marcador de número de diapositiva 3"/>
          <p:cNvSpPr>
            <a:spLocks noGrp="1"/>
          </p:cNvSpPr>
          <p:nvPr>
            <p:ph type="sldNum" sz="quarter" idx="10"/>
          </p:nvPr>
        </p:nvSpPr>
        <p:spPr/>
        <p:txBody>
          <a:bodyPr/>
          <a:lstStyle/>
          <a:p>
            <a:fld id="{298FE88B-C089-4A00-B89E-CA06991D0237}" type="slidenum">
              <a:rPr lang="en-US" smtClean="0"/>
              <a:t>15</a:t>
            </a:fld>
            <a:endParaRPr lang="en-US"/>
          </a:p>
        </p:txBody>
      </p:sp>
    </p:spTree>
    <p:extLst>
      <p:ext uri="{BB962C8B-B14F-4D97-AF65-F5344CB8AC3E}">
        <p14:creationId xmlns:p14="http://schemas.microsoft.com/office/powerpoint/2010/main" val="37921778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Let me show an example how we map these restrictions into our satisfiability</a:t>
            </a:r>
            <a:r>
              <a:rPr lang="en-US" baseline="0" dirty="0" smtClean="0"/>
              <a:t> problem. I will center on this constraint here. So, for every pair of signals x y where x is an input, and y is an output. For every existing pattern in the LTS we need to add a constraint that says that if we are keeping these two transitions, then we must also need to keep this one.</a:t>
            </a:r>
          </a:p>
          <a:p>
            <a:r>
              <a:rPr lang="en-US" baseline="0" dirty="0" smtClean="0"/>
              <a:t>Otherwise x would be disabling y. Also, if in the LTS x already disables y, then we must ensure that we prohibit the pattern entirely.</a:t>
            </a:r>
          </a:p>
          <a:p>
            <a:endParaRPr lang="en-US" baseline="0" dirty="0" smtClean="0"/>
          </a:p>
          <a:p>
            <a:r>
              <a:rPr lang="en-US" baseline="0" dirty="0" smtClean="0"/>
              <a:t>Similarly, we can implement all the other constraints.</a:t>
            </a:r>
            <a:endParaRPr lang="en-U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16</a:t>
            </a:fld>
            <a:endParaRPr lang="en-US"/>
          </a:p>
        </p:txBody>
      </p:sp>
    </p:spTree>
    <p:extLst>
      <p:ext uri="{BB962C8B-B14F-4D97-AF65-F5344CB8AC3E}">
        <p14:creationId xmlns:p14="http://schemas.microsoft.com/office/powerpoint/2010/main" val="27578208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Another type of property</a:t>
            </a:r>
            <a:r>
              <a:rPr lang="en-US" baseline="0" dirty="0" smtClean="0"/>
              <a:t> that we can model is the use of multi-environments, in which the circuit under analysis interfaces with a set of environments instead of a single environment. These environments have the property that they are independent. This means that the only way those environments can influence each other is </a:t>
            </a:r>
            <a:r>
              <a:rPr lang="en-US" baseline="0" dirty="0" err="1" smtClean="0"/>
              <a:t>throught</a:t>
            </a:r>
            <a:r>
              <a:rPr lang="en-US" baseline="0" dirty="0" smtClean="0"/>
              <a:t> the circuit. Thus, the signals from one environment cannot have any influence on the inputs of another environment. </a:t>
            </a:r>
          </a:p>
          <a:p>
            <a:endParaRPr lang="en-US" baseline="0" dirty="0" smtClean="0"/>
          </a:p>
          <a:p>
            <a:r>
              <a:rPr lang="en-US" baseline="0" dirty="0" smtClean="0"/>
              <a:t>This is easy enough to model using the relationships that we have seen previously. So if x and y are from different environments then additional constraints apply.</a:t>
            </a:r>
            <a:endParaRPr lang="en-US" dirty="0" smtClean="0"/>
          </a:p>
          <a:p>
            <a:endParaRPr lang="en-US" dirty="0" smtClean="0"/>
          </a:p>
          <a:p>
            <a:r>
              <a:rPr lang="en-US" dirty="0" smtClean="0"/>
              <a:t>As we will see this is very common on pipeline</a:t>
            </a:r>
            <a:r>
              <a:rPr lang="en-US" baseline="0" dirty="0" smtClean="0"/>
              <a:t> style circuits in which you have clearly delimited left and right sides.</a:t>
            </a:r>
          </a:p>
          <a:p>
            <a:r>
              <a:rPr lang="en-US" baseline="0" dirty="0" smtClean="0"/>
              <a:t>And helps produce simpler specifications.</a:t>
            </a:r>
            <a:endParaRPr lang="en-U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17</a:t>
            </a:fld>
            <a:endParaRPr lang="en-US"/>
          </a:p>
        </p:txBody>
      </p:sp>
    </p:spTree>
    <p:extLst>
      <p:ext uri="{BB962C8B-B14F-4D97-AF65-F5344CB8AC3E}">
        <p14:creationId xmlns:p14="http://schemas.microsoft.com/office/powerpoint/2010/main" val="4285814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So </a:t>
            </a:r>
          </a:p>
          <a:p>
            <a:r>
              <a:rPr lang="en-US" dirty="0" smtClean="0"/>
              <a:t>The other properties that we mention</a:t>
            </a:r>
            <a:r>
              <a:rPr lang="en-US" baseline="0" dirty="0" smtClean="0"/>
              <a:t> a</a:t>
            </a:r>
            <a:endParaRPr lang="en-U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18</a:t>
            </a:fld>
            <a:endParaRPr lang="en-US"/>
          </a:p>
        </p:txBody>
      </p:sp>
    </p:spTree>
    <p:extLst>
      <p:ext uri="{BB962C8B-B14F-4D97-AF65-F5344CB8AC3E}">
        <p14:creationId xmlns:p14="http://schemas.microsoft.com/office/powerpoint/2010/main" val="22490513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smtClean="0"/>
              <a:t>First</a:t>
            </a:r>
            <a:r>
              <a:rPr lang="es-ES" dirty="0" smtClean="0"/>
              <a:t>, </a:t>
            </a:r>
            <a:r>
              <a:rPr lang="es-ES" dirty="0" err="1" smtClean="0"/>
              <a:t>I’ll</a:t>
            </a:r>
            <a:r>
              <a:rPr lang="es-ES" dirty="0" smtClean="0"/>
              <a:t> show a </a:t>
            </a:r>
            <a:r>
              <a:rPr lang="es-ES" dirty="0" err="1" smtClean="0"/>
              <a:t>brief</a:t>
            </a:r>
            <a:r>
              <a:rPr lang="es-ES" baseline="0" dirty="0" smtClean="0"/>
              <a:t> </a:t>
            </a:r>
            <a:r>
              <a:rPr lang="es-ES" baseline="0" dirty="0" err="1" smtClean="0"/>
              <a:t>overview</a:t>
            </a:r>
            <a:r>
              <a:rPr lang="es-ES" baseline="0" dirty="0" smtClean="0"/>
              <a:t> </a:t>
            </a:r>
            <a:endParaRPr lang="es-E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19</a:t>
            </a:fld>
            <a:endParaRPr lang="en-US"/>
          </a:p>
        </p:txBody>
      </p:sp>
    </p:spTree>
    <p:extLst>
      <p:ext uri="{BB962C8B-B14F-4D97-AF65-F5344CB8AC3E}">
        <p14:creationId xmlns:p14="http://schemas.microsoft.com/office/powerpoint/2010/main" val="3921234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baseline="0" dirty="0" smtClean="0"/>
              <a:t>When designing asynchronous circuits controllers, the traditional top-down approach starts from a formal specification and then proceeds to develop a logic circuit implement that specification, often using automatic synthesis tool.</a:t>
            </a:r>
          </a:p>
          <a:p>
            <a:r>
              <a:rPr lang="en-US" baseline="0" dirty="0" smtClean="0"/>
              <a:t>Well, in this work we open the topic of what happens in the opposite direction.  When we have already implemented logic circuits and we want to construct </a:t>
            </a:r>
            <a:r>
              <a:rPr lang="en-US" baseline="0" dirty="0" err="1" smtClean="0"/>
              <a:t>speifications</a:t>
            </a:r>
            <a:r>
              <a:rPr lang="en-US" baseline="0" dirty="0" smtClean="0"/>
              <a:t> for them. We call this “specification mining”</a:t>
            </a:r>
            <a:endParaRPr lang="en-U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2</a:t>
            </a:fld>
            <a:endParaRPr lang="en-US"/>
          </a:p>
        </p:txBody>
      </p:sp>
    </p:spTree>
    <p:extLst>
      <p:ext uri="{BB962C8B-B14F-4D97-AF65-F5344CB8AC3E}">
        <p14:creationId xmlns:p14="http://schemas.microsoft.com/office/powerpoint/2010/main" val="1275923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So after generated the</a:t>
            </a:r>
            <a:r>
              <a:rPr lang="en-US" baseline="0" dirty="0" smtClean="0"/>
              <a:t> required constraints for all these properties, for all the states of input LTS, we have a SAT model. These constraints guarantee that every valid solution of this SAT model is a subset of it that guarantees all the desired properties. </a:t>
            </a:r>
          </a:p>
          <a:p>
            <a:endParaRPr lang="en-US" baseline="0" dirty="0" smtClean="0"/>
          </a:p>
          <a:p>
            <a:r>
              <a:rPr lang="en-US" baseline="0" dirty="0" smtClean="0"/>
              <a:t>But also, the empty set is a valid solution of this model. So this brings us to the actual mining algorithm.</a:t>
            </a:r>
            <a:endParaRPr lang="en-U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20</a:t>
            </a:fld>
            <a:endParaRPr lang="en-US"/>
          </a:p>
        </p:txBody>
      </p:sp>
    </p:spTree>
    <p:extLst>
      <p:ext uri="{BB962C8B-B14F-4D97-AF65-F5344CB8AC3E}">
        <p14:creationId xmlns:p14="http://schemas.microsoft.com/office/powerpoint/2010/main" val="14250974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But independently, those specifications do satisfy the properties </a:t>
            </a:r>
            <a:endParaRPr lang="en-U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21</a:t>
            </a:fld>
            <a:endParaRPr lang="en-US"/>
          </a:p>
        </p:txBody>
      </p:sp>
    </p:spTree>
    <p:extLst>
      <p:ext uri="{BB962C8B-B14F-4D97-AF65-F5344CB8AC3E}">
        <p14:creationId xmlns:p14="http://schemas.microsoft.com/office/powerpoint/2010/main" val="12438260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Petrify – region theory</a:t>
            </a:r>
            <a:endParaRPr lang="en-U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22</a:t>
            </a:fld>
            <a:endParaRPr lang="en-US"/>
          </a:p>
        </p:txBody>
      </p:sp>
    </p:spTree>
    <p:extLst>
      <p:ext uri="{BB962C8B-B14F-4D97-AF65-F5344CB8AC3E}">
        <p14:creationId xmlns:p14="http://schemas.microsoft.com/office/powerpoint/2010/main" val="40666675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smtClean="0"/>
              <a:t>First</a:t>
            </a:r>
            <a:r>
              <a:rPr lang="es-ES" dirty="0" smtClean="0"/>
              <a:t>, </a:t>
            </a:r>
            <a:r>
              <a:rPr lang="es-ES" dirty="0" err="1" smtClean="0"/>
              <a:t>I’ll</a:t>
            </a:r>
            <a:r>
              <a:rPr lang="es-ES" dirty="0" smtClean="0"/>
              <a:t> show a </a:t>
            </a:r>
            <a:r>
              <a:rPr lang="es-ES" dirty="0" err="1" smtClean="0"/>
              <a:t>brief</a:t>
            </a:r>
            <a:r>
              <a:rPr lang="es-ES" baseline="0" dirty="0" smtClean="0"/>
              <a:t> </a:t>
            </a:r>
            <a:r>
              <a:rPr lang="es-ES" baseline="0" dirty="0" err="1" smtClean="0"/>
              <a:t>overview</a:t>
            </a:r>
            <a:r>
              <a:rPr lang="es-ES" baseline="0" dirty="0" smtClean="0"/>
              <a:t> </a:t>
            </a:r>
            <a:endParaRPr lang="es-E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23</a:t>
            </a:fld>
            <a:endParaRPr lang="en-US"/>
          </a:p>
        </p:txBody>
      </p:sp>
    </p:spTree>
    <p:extLst>
      <p:ext uri="{BB962C8B-B14F-4D97-AF65-F5344CB8AC3E}">
        <p14:creationId xmlns:p14="http://schemas.microsoft.com/office/powerpoint/2010/main" val="25635666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err="1" smtClean="0"/>
              <a:t>Bisimilar</a:t>
            </a:r>
            <a:endParaRPr lang="en-U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24</a:t>
            </a:fld>
            <a:endParaRPr lang="en-US"/>
          </a:p>
        </p:txBody>
      </p:sp>
    </p:spTree>
    <p:extLst>
      <p:ext uri="{BB962C8B-B14F-4D97-AF65-F5344CB8AC3E}">
        <p14:creationId xmlns:p14="http://schemas.microsoft.com/office/powerpoint/2010/main" val="28285161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298FE88B-C089-4A00-B89E-CA06991D0237}" type="slidenum">
              <a:rPr lang="en-US" smtClean="0"/>
              <a:t>25</a:t>
            </a:fld>
            <a:endParaRPr lang="en-US"/>
          </a:p>
        </p:txBody>
      </p:sp>
    </p:spTree>
    <p:extLst>
      <p:ext uri="{BB962C8B-B14F-4D97-AF65-F5344CB8AC3E}">
        <p14:creationId xmlns:p14="http://schemas.microsoft.com/office/powerpoint/2010/main" val="4985236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26</a:t>
            </a:fld>
            <a:endParaRPr lang="en-US"/>
          </a:p>
        </p:txBody>
      </p:sp>
    </p:spTree>
    <p:extLst>
      <p:ext uri="{BB962C8B-B14F-4D97-AF65-F5344CB8AC3E}">
        <p14:creationId xmlns:p14="http://schemas.microsoft.com/office/powerpoint/2010/main" val="14454018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298FE88B-C089-4A00-B89E-CA06991D0237}" type="slidenum">
              <a:rPr lang="en-US" smtClean="0"/>
              <a:t>27</a:t>
            </a:fld>
            <a:endParaRPr lang="en-US"/>
          </a:p>
        </p:txBody>
      </p:sp>
    </p:spTree>
    <p:extLst>
      <p:ext uri="{BB962C8B-B14F-4D97-AF65-F5344CB8AC3E}">
        <p14:creationId xmlns:p14="http://schemas.microsoft.com/office/powerpoint/2010/main" val="15442169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Mining + </a:t>
            </a:r>
            <a:r>
              <a:rPr lang="en-US" dirty="0" err="1" smtClean="0"/>
              <a:t>Resynthesis</a:t>
            </a:r>
            <a:r>
              <a:rPr lang="en-US" baseline="0" dirty="0" smtClean="0"/>
              <a:t> (use case)</a:t>
            </a:r>
            <a:endParaRPr lang="en-U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29</a:t>
            </a:fld>
            <a:endParaRPr lang="en-US"/>
          </a:p>
        </p:txBody>
      </p:sp>
    </p:spTree>
    <p:extLst>
      <p:ext uri="{BB962C8B-B14F-4D97-AF65-F5344CB8AC3E}">
        <p14:creationId xmlns:p14="http://schemas.microsoft.com/office/powerpoint/2010/main" val="31913994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Handling</a:t>
            </a:r>
            <a:r>
              <a:rPr lang="en-US" baseline="0" dirty="0" smtClean="0"/>
              <a:t> large exploration spaces, perhaps with divide and conquer approaches</a:t>
            </a:r>
            <a:endParaRPr lang="en-U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30</a:t>
            </a:fld>
            <a:endParaRPr lang="en-US"/>
          </a:p>
        </p:txBody>
      </p:sp>
    </p:spTree>
    <p:extLst>
      <p:ext uri="{BB962C8B-B14F-4D97-AF65-F5344CB8AC3E}">
        <p14:creationId xmlns:p14="http://schemas.microsoft.com/office/powerpoint/2010/main" val="1695961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err="1" smtClean="0"/>
              <a:t>First</a:t>
            </a:r>
            <a:r>
              <a:rPr lang="es-ES" dirty="0" smtClean="0"/>
              <a:t>, </a:t>
            </a:r>
            <a:r>
              <a:rPr lang="es-ES" dirty="0" err="1" smtClean="0"/>
              <a:t>I’ll</a:t>
            </a:r>
            <a:r>
              <a:rPr lang="es-ES" dirty="0" smtClean="0"/>
              <a:t> show a </a:t>
            </a:r>
            <a:r>
              <a:rPr lang="es-ES" dirty="0" err="1" smtClean="0"/>
              <a:t>brief</a:t>
            </a:r>
            <a:r>
              <a:rPr lang="es-ES" baseline="0" dirty="0" smtClean="0"/>
              <a:t> </a:t>
            </a:r>
            <a:r>
              <a:rPr lang="es-ES" baseline="0" dirty="0" err="1" smtClean="0"/>
              <a:t>overview</a:t>
            </a:r>
            <a:r>
              <a:rPr lang="es-ES" baseline="0" dirty="0" smtClean="0"/>
              <a:t> </a:t>
            </a:r>
            <a:endParaRPr lang="es-E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3</a:t>
            </a:fld>
            <a:endParaRPr lang="en-US"/>
          </a:p>
        </p:txBody>
      </p:sp>
    </p:spTree>
    <p:extLst>
      <p:ext uri="{BB962C8B-B14F-4D97-AF65-F5344CB8AC3E}">
        <p14:creationId xmlns:p14="http://schemas.microsoft.com/office/powerpoint/2010/main" val="30648659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298FE88B-C089-4A00-B89E-CA06991D0237}" type="slidenum">
              <a:rPr lang="en-US" smtClean="0"/>
              <a:t>31</a:t>
            </a:fld>
            <a:endParaRPr lang="en-US"/>
          </a:p>
        </p:txBody>
      </p:sp>
    </p:spTree>
    <p:extLst>
      <p:ext uri="{BB962C8B-B14F-4D97-AF65-F5344CB8AC3E}">
        <p14:creationId xmlns:p14="http://schemas.microsoft.com/office/powerpoint/2010/main" val="39926448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298FE88B-C089-4A00-B89E-CA06991D0237}" type="slidenum">
              <a:rPr lang="en-US" smtClean="0"/>
              <a:t>32</a:t>
            </a:fld>
            <a:endParaRPr lang="en-US"/>
          </a:p>
        </p:txBody>
      </p:sp>
    </p:spTree>
    <p:extLst>
      <p:ext uri="{BB962C8B-B14F-4D97-AF65-F5344CB8AC3E}">
        <p14:creationId xmlns:p14="http://schemas.microsoft.com/office/powerpoint/2010/main" val="21235496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298FE88B-C089-4A00-B89E-CA06991D0237}" type="slidenum">
              <a:rPr lang="en-US" smtClean="0"/>
              <a:t>33</a:t>
            </a:fld>
            <a:endParaRPr lang="en-US"/>
          </a:p>
        </p:txBody>
      </p:sp>
    </p:spTree>
    <p:extLst>
      <p:ext uri="{BB962C8B-B14F-4D97-AF65-F5344CB8AC3E}">
        <p14:creationId xmlns:p14="http://schemas.microsoft.com/office/powerpoint/2010/main" val="5086374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baseline="0" dirty="0" smtClean="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34</a:t>
            </a:fld>
            <a:endParaRPr lang="en-US"/>
          </a:p>
        </p:txBody>
      </p:sp>
    </p:spTree>
    <p:extLst>
      <p:ext uri="{BB962C8B-B14F-4D97-AF65-F5344CB8AC3E}">
        <p14:creationId xmlns:p14="http://schemas.microsoft.com/office/powerpoint/2010/main" val="151958856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fld id="{298FE88B-C089-4A00-B89E-CA06991D0237}" type="slidenum">
              <a:rPr lang="en-US" smtClean="0"/>
              <a:t>35</a:t>
            </a:fld>
            <a:endParaRPr lang="en-US"/>
          </a:p>
        </p:txBody>
      </p:sp>
    </p:spTree>
    <p:extLst>
      <p:ext uri="{BB962C8B-B14F-4D97-AF65-F5344CB8AC3E}">
        <p14:creationId xmlns:p14="http://schemas.microsoft.com/office/powerpoint/2010/main" val="16110183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In our proposed method we start from the</a:t>
            </a:r>
            <a:r>
              <a:rPr lang="en-US" baseline="0" dirty="0" smtClean="0"/>
              <a:t> circuit netlist only. We initially know nothing about the environment.</a:t>
            </a:r>
          </a:p>
          <a:p>
            <a:r>
              <a:rPr lang="en-US" baseline="0" dirty="0" smtClean="0"/>
              <a:t>We can, however, construct a state graph under a free environment. Which for this example circuit looks something like this.</a:t>
            </a:r>
          </a:p>
          <a:p>
            <a:endParaRPr lang="en-US" baseline="0" dirty="0" smtClean="0"/>
          </a:p>
          <a:p>
            <a:r>
              <a:rPr lang="en-US" baseline="0" dirty="0" smtClean="0"/>
              <a:t>There are 4 signals, 2 inputs, 2 outputs, thus 16 states. Here is the reset state, with all signals set to zero. </a:t>
            </a:r>
          </a:p>
          <a:p>
            <a:r>
              <a:rPr lang="en-US" baseline="0" dirty="0" smtClean="0"/>
              <a:t>And we can see that if we fire the input transition rising edge b then we enable the output transition y. Because this is a free environment, we assume that in every state all input transitions are possible, and thus enabled, but of course the circuit and its gates dictates which output transitions are enabled at every state.</a:t>
            </a:r>
          </a:p>
          <a:p>
            <a:endParaRPr lang="en-US" baseline="0" dirty="0" smtClean="0"/>
          </a:p>
          <a:p>
            <a:r>
              <a:rPr lang="en-US" baseline="0" dirty="0" smtClean="0"/>
              <a:t>This state graph here, is actually an specification for this circuit. However, it has several problems. First, it is much more complicated than the original specification. The reason is that it specifies behavior even for inputs that were not shown in the original specification. And thus, this specification evens shows malfunctions or hazards.</a:t>
            </a:r>
          </a:p>
          <a:p>
            <a:endParaRPr lang="en-US" baseline="0" dirty="0" smtClean="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36</a:t>
            </a:fld>
            <a:endParaRPr lang="en-US"/>
          </a:p>
        </p:txBody>
      </p:sp>
    </p:spTree>
    <p:extLst>
      <p:ext uri="{BB962C8B-B14F-4D97-AF65-F5344CB8AC3E}">
        <p14:creationId xmlns:p14="http://schemas.microsoft.com/office/powerpoint/2010/main" val="36514192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baseline="0" dirty="0" smtClean="0"/>
              <a:t>So, to visualize this. We know that this circuit satisfies the property of speed independence, but also that the circuit assumes its interface is delay insensitive.</a:t>
            </a:r>
          </a:p>
          <a:p>
            <a:endParaRPr lang="en-US" baseline="0" dirty="0" smtClean="0"/>
          </a:p>
          <a:p>
            <a:r>
              <a:rPr lang="en-US" baseline="0" dirty="0" smtClean="0"/>
              <a:t>For the first property, we have already shown some states where it is violated, and thus, we constrain the environment to remove those inputs that lead to states where the property was violated.</a:t>
            </a:r>
          </a:p>
          <a:p>
            <a:endParaRPr lang="en-US" baseline="0" dirty="0" smtClean="0"/>
          </a:p>
          <a:p>
            <a:r>
              <a:rPr lang="en-US" baseline="0" dirty="0" smtClean="0"/>
              <a:t>And now we have an specification of a speed independent circuit.</a:t>
            </a:r>
          </a:p>
          <a:p>
            <a:endParaRPr lang="en-US" baseline="0" dirty="0" smtClean="0"/>
          </a:p>
          <a:p>
            <a:r>
              <a:rPr lang="en-US" baseline="0" dirty="0" smtClean="0"/>
              <a:t>The second property means that the circuit is robust to wire delay variations but only on the inputs. So we know that for example this scenario neither of these transitions would be allowed, since for example firing this input transition b+ now enables the other input transition a.  Note that these violations were introduced when we constrained the environment to be speed-independent. </a:t>
            </a:r>
          </a:p>
          <a:p>
            <a:endParaRPr lang="en-US" baseline="0" dirty="0" smtClean="0"/>
          </a:p>
          <a:p>
            <a:r>
              <a:rPr lang="en-US" baseline="0" dirty="0" smtClean="0"/>
              <a:t>Similarly fixing these violations may now generate other violations, that we also need to clean up, so it’s an iterative process.</a:t>
            </a:r>
          </a:p>
          <a:p>
            <a:endParaRPr lang="en-US" baseline="0" dirty="0" smtClean="0"/>
          </a:p>
          <a:p>
            <a:r>
              <a:rPr lang="en-US" baseline="0" dirty="0" smtClean="0"/>
              <a:t>And at the end, we have an state graph that for this example was identical to the original specification, and we were able to discover this with information only from the circuit and these properties.</a:t>
            </a:r>
          </a:p>
          <a:p>
            <a:endParaRPr lang="en-US" baseline="0" dirty="0" smtClean="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37</a:t>
            </a:fld>
            <a:endParaRPr lang="en-US"/>
          </a:p>
        </p:txBody>
      </p:sp>
    </p:spTree>
    <p:extLst>
      <p:ext uri="{BB962C8B-B14F-4D97-AF65-F5344CB8AC3E}">
        <p14:creationId xmlns:p14="http://schemas.microsoft.com/office/powerpoint/2010/main" val="277163973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So this</a:t>
            </a:r>
            <a:r>
              <a:rPr lang="en-US" baseline="0" dirty="0" smtClean="0"/>
              <a:t> is the approach that we will use in this work</a:t>
            </a:r>
            <a:r>
              <a:rPr lang="en-US" dirty="0" smtClean="0"/>
              <a:t>.</a:t>
            </a:r>
          </a:p>
          <a:p>
            <a:endParaRPr lang="en-US" dirty="0" smtClean="0"/>
          </a:p>
          <a:p>
            <a:r>
              <a:rPr lang="en-US" dirty="0" smtClean="0"/>
              <a:t>By</a:t>
            </a:r>
            <a:r>
              <a:rPr lang="en-US" baseline="0" dirty="0" smtClean="0"/>
              <a:t> knowing certain behavioral properties of the circuit, such as for example that it should be speed independent, can we constraint the interface if the circuit until we get a specification that satisfies these properties? In this case, which is speed-independence.</a:t>
            </a:r>
          </a:p>
          <a:p>
            <a:endParaRPr lang="en-US" baseline="0" dirty="0" smtClean="0"/>
          </a:p>
          <a:p>
            <a:r>
              <a:rPr lang="en-US" baseline="0" dirty="0" smtClean="0"/>
              <a:t>Can we, by removing input transitions only, eventually find a specification that is speed-independent as in this example?</a:t>
            </a:r>
          </a:p>
          <a:p>
            <a:endParaRPr lang="en-US" baseline="0" dirty="0" smtClean="0"/>
          </a:p>
          <a:p>
            <a:r>
              <a:rPr lang="en-US" baseline="0" dirty="0" smtClean="0"/>
              <a:t>To actually reduce the specification we not only have to use properties of the circuit, such as speed-independence, but as we will see later we can also assume properties of the interfacing.</a:t>
            </a:r>
          </a:p>
          <a:p>
            <a:endParaRPr lang="en-US" baseline="0" dirty="0" smtClean="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38</a:t>
            </a:fld>
            <a:endParaRPr lang="en-US"/>
          </a:p>
        </p:txBody>
      </p:sp>
    </p:spTree>
    <p:extLst>
      <p:ext uri="{BB962C8B-B14F-4D97-AF65-F5344CB8AC3E}">
        <p14:creationId xmlns:p14="http://schemas.microsoft.com/office/powerpoint/2010/main" val="253879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One of the most well-known formalisms</a:t>
            </a:r>
            <a:r>
              <a:rPr lang="en-US" baseline="0" dirty="0" smtClean="0"/>
              <a:t> used to describe specifications is the Signal Transition Graph. </a:t>
            </a:r>
          </a:p>
          <a:p>
            <a:r>
              <a:rPr lang="en-US" baseline="0" dirty="0" smtClean="0"/>
              <a:t>Our work will be mostly centered on signal transition graphs because we plan to use Petri Net techniques. </a:t>
            </a:r>
          </a:p>
          <a:p>
            <a:endParaRPr lang="en-US" baseline="0" dirty="0" smtClean="0"/>
          </a:p>
          <a:p>
            <a:r>
              <a:rPr lang="en-US" baseline="0" dirty="0" smtClean="0"/>
              <a:t>The traditional synthesis procedure constructs a gate-level netlist of the circuit from this specifications. Some approaches construct the netlist directly, some of them internally explore the state graph of the circuit.</a:t>
            </a:r>
          </a:p>
          <a:p>
            <a:endParaRPr lang="en-US" baseline="0" dirty="0" smtClean="0"/>
          </a:p>
          <a:p>
            <a:r>
              <a:rPr lang="en-US" baseline="0" dirty="0" smtClean="0"/>
              <a:t>However the specification flow that we propose in this talk, starts from the netlist of an already implement circuit and always starts by constructing the state graph of the design.</a:t>
            </a:r>
          </a:p>
          <a:p>
            <a:endParaRPr lang="en-US" baseline="0" dirty="0" smtClean="0"/>
          </a:p>
          <a:p>
            <a:r>
              <a:rPr lang="en-US" baseline="0" dirty="0" smtClean="0"/>
              <a:t> And then, optionally, the state graph might be converted back into a Signal Transition Graph as in this work or to other specification languages. </a:t>
            </a:r>
          </a:p>
        </p:txBody>
      </p:sp>
      <p:sp>
        <p:nvSpPr>
          <p:cNvPr id="4" name="Marcador de número de diapositiva 3"/>
          <p:cNvSpPr>
            <a:spLocks noGrp="1"/>
          </p:cNvSpPr>
          <p:nvPr>
            <p:ph type="sldNum" sz="quarter" idx="10"/>
          </p:nvPr>
        </p:nvSpPr>
        <p:spPr/>
        <p:txBody>
          <a:bodyPr/>
          <a:lstStyle/>
          <a:p>
            <a:fld id="{298FE88B-C089-4A00-B89E-CA06991D0237}" type="slidenum">
              <a:rPr lang="en-US" smtClean="0"/>
              <a:t>4</a:t>
            </a:fld>
            <a:endParaRPr lang="en-US"/>
          </a:p>
        </p:txBody>
      </p:sp>
    </p:spTree>
    <p:extLst>
      <p:ext uri="{BB962C8B-B14F-4D97-AF65-F5344CB8AC3E}">
        <p14:creationId xmlns:p14="http://schemas.microsoft.com/office/powerpoint/2010/main" val="12515692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However, in this work we are interested</a:t>
            </a:r>
            <a:r>
              <a:rPr lang="en-US" baseline="0" dirty="0" smtClean="0"/>
              <a:t> in specifications that show circuit behavior which satisfies a set of properties. So for example, specifications that center on the hazard-free behavior of the circuit. </a:t>
            </a:r>
          </a:p>
          <a:p>
            <a:endParaRPr lang="en-US" baseline="0" dirty="0" smtClean="0"/>
          </a:p>
          <a:p>
            <a:r>
              <a:rPr lang="en-US" baseline="0" dirty="0" smtClean="0"/>
              <a:t>But of course, during specification mining, we don’t know anything about the original specification, and thus we don’t know anything about the environment that goes with the circuit. Initially, we are forced to assume a free environment, without any constraints. But of course, this is chaotic. Most circuits will experience lots of hazards, property violations, under this free environment. </a:t>
            </a:r>
          </a:p>
          <a:p>
            <a:endParaRPr lang="en-US" baseline="0" dirty="0" smtClean="0"/>
          </a:p>
          <a:p>
            <a:r>
              <a:rPr lang="en-US" baseline="0" dirty="0" smtClean="0"/>
              <a:t>So how can we discover a specification that will satisfy these properties. I mean, we cannot change the circuit. What we can do is to change the environment. Basically we have to discover constrained environments, restrictions on the free environment, that avoid all the hazards. They exercise the circuit only where it satisfies all properties.  We have to find these subsets.</a:t>
            </a:r>
          </a:p>
          <a:p>
            <a:endParaRPr lang="en-US" baseline="0" dirty="0" smtClean="0"/>
          </a:p>
          <a:p>
            <a:r>
              <a:rPr lang="en-US" baseline="0" dirty="0" smtClean="0"/>
              <a:t>Of course, these constrained environments will include the one from the original circuit specification. Or it may be a superset. But also, it might happen that we there is more than one environment than actually satisfies these properties. These additional environments may overlap between them, or not. But they result in specifications that satisfy the properties.</a:t>
            </a:r>
            <a:endParaRPr lang="en-US" dirty="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5</a:t>
            </a:fld>
            <a:endParaRPr lang="en-US"/>
          </a:p>
        </p:txBody>
      </p:sp>
    </p:spTree>
    <p:extLst>
      <p:ext uri="{BB962C8B-B14F-4D97-AF65-F5344CB8AC3E}">
        <p14:creationId xmlns:p14="http://schemas.microsoft.com/office/powerpoint/2010/main" val="2888709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smtClean="0"/>
              <a:t>Let’s use this circuit as a running example. So this</a:t>
            </a:r>
            <a:r>
              <a:rPr lang="en-US" baseline="0" dirty="0" smtClean="0"/>
              <a:t> is the full state graph of this circuit under a free environment. </a:t>
            </a:r>
          </a:p>
          <a:p>
            <a:endParaRPr lang="en-US" baseline="0" dirty="0" smtClean="0"/>
          </a:p>
          <a:p>
            <a:r>
              <a:rPr lang="en-US" baseline="0" dirty="0" smtClean="0"/>
              <a:t>As we said, under a free environment, a circuit may show violations of some properties. Let’s focus on this area here, which corresponds only to the buffer part of the circuit. Let’s start from this state with all signals set to zero. If a positive arrives, we move to this state. Now, x positive is enabled and may now fire. However, our free environment may now generate a </a:t>
            </a:r>
            <a:r>
              <a:rPr lang="en-US" baseline="0" dirty="0" err="1" smtClean="0"/>
              <a:t>a</a:t>
            </a:r>
            <a:r>
              <a:rPr lang="en-US" baseline="0" dirty="0" smtClean="0"/>
              <a:t> negative pulse. We didn’t wait for the acknowledgment via x signal. And of course, in this state, x+ is no longer enabled in this state. So, there is a hazard here, because we might miss this event. Basically, x+ does not satisfy a behavioral property: it is NOT output persistent under this environment. </a:t>
            </a:r>
          </a:p>
          <a:p>
            <a:endParaRPr lang="en-US" baseline="0" dirty="0" smtClean="0"/>
          </a:p>
          <a:p>
            <a:r>
              <a:rPr lang="en-US" baseline="0" dirty="0" smtClean="0"/>
              <a:t>So our approach tries to find a constrained environment under which these properties are satisfied. What this means, is that we find a subset of the arcs of the state graph so that these violations disappear. </a:t>
            </a:r>
          </a:p>
          <a:p>
            <a:r>
              <a:rPr lang="en-US" baseline="0" dirty="0" smtClean="0"/>
              <a:t>In this case, a valid constrained environment could look like this.</a:t>
            </a:r>
            <a:endParaRPr lang="en-US" dirty="0" smtClean="0"/>
          </a:p>
        </p:txBody>
      </p:sp>
      <p:sp>
        <p:nvSpPr>
          <p:cNvPr id="4" name="Marcador de número de diapositiva 3"/>
          <p:cNvSpPr>
            <a:spLocks noGrp="1"/>
          </p:cNvSpPr>
          <p:nvPr>
            <p:ph type="sldNum" sz="quarter" idx="10"/>
          </p:nvPr>
        </p:nvSpPr>
        <p:spPr/>
        <p:txBody>
          <a:bodyPr/>
          <a:lstStyle/>
          <a:p>
            <a:fld id="{298FE88B-C089-4A00-B89E-CA06991D0237}" type="slidenum">
              <a:rPr lang="en-US" smtClean="0"/>
              <a:t>6</a:t>
            </a:fld>
            <a:endParaRPr lang="en-US"/>
          </a:p>
        </p:txBody>
      </p:sp>
    </p:spTree>
    <p:extLst>
      <p:ext uri="{BB962C8B-B14F-4D97-AF65-F5344CB8AC3E}">
        <p14:creationId xmlns:p14="http://schemas.microsoft.com/office/powerpoint/2010/main" val="3897442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baseline="0" dirty="0" smtClean="0"/>
              <a:t>Going back to the full circuit. This is the state graph under a free environment, and thus as mentioned, it violates lots of properties everywhere. The goal is to find a subset of this state graph that satisfies all the desired properties. </a:t>
            </a:r>
          </a:p>
          <a:p>
            <a:r>
              <a:rPr lang="en-US" baseline="0" dirty="0" smtClean="0"/>
              <a:t>So we apply the same strategy and remove the input transition arcs that lead to violations of properties</a:t>
            </a:r>
          </a:p>
        </p:txBody>
      </p:sp>
      <p:sp>
        <p:nvSpPr>
          <p:cNvPr id="4" name="Marcador de número de diapositiva 3"/>
          <p:cNvSpPr>
            <a:spLocks noGrp="1"/>
          </p:cNvSpPr>
          <p:nvPr>
            <p:ph type="sldNum" sz="quarter" idx="10"/>
          </p:nvPr>
        </p:nvSpPr>
        <p:spPr/>
        <p:txBody>
          <a:bodyPr/>
          <a:lstStyle/>
          <a:p>
            <a:fld id="{298FE88B-C089-4A00-B89E-CA06991D0237}" type="slidenum">
              <a:rPr lang="en-US" smtClean="0"/>
              <a:t>7</a:t>
            </a:fld>
            <a:endParaRPr lang="en-US"/>
          </a:p>
        </p:txBody>
      </p:sp>
    </p:spTree>
    <p:extLst>
      <p:ext uri="{BB962C8B-B14F-4D97-AF65-F5344CB8AC3E}">
        <p14:creationId xmlns:p14="http://schemas.microsoft.com/office/powerpoint/2010/main" val="3412472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baseline="0" dirty="0" smtClean="0"/>
              <a:t>By doing this, we have created a constrained version of the environment in which the circuit behavior satisfies all the properties.</a:t>
            </a:r>
          </a:p>
          <a:p>
            <a:r>
              <a:rPr lang="en-US" baseline="0" dirty="0" smtClean="0"/>
              <a:t>And thus we have one possible specification that satisfies all the properties.</a:t>
            </a:r>
          </a:p>
        </p:txBody>
      </p:sp>
      <p:sp>
        <p:nvSpPr>
          <p:cNvPr id="4" name="Marcador de número de diapositiva 3"/>
          <p:cNvSpPr>
            <a:spLocks noGrp="1"/>
          </p:cNvSpPr>
          <p:nvPr>
            <p:ph type="sldNum" sz="quarter" idx="10"/>
          </p:nvPr>
        </p:nvSpPr>
        <p:spPr/>
        <p:txBody>
          <a:bodyPr/>
          <a:lstStyle/>
          <a:p>
            <a:fld id="{298FE88B-C089-4A00-B89E-CA06991D0237}" type="slidenum">
              <a:rPr lang="en-US" smtClean="0"/>
              <a:t>8</a:t>
            </a:fld>
            <a:endParaRPr lang="en-US"/>
          </a:p>
        </p:txBody>
      </p:sp>
    </p:spTree>
    <p:extLst>
      <p:ext uri="{BB962C8B-B14F-4D97-AF65-F5344CB8AC3E}">
        <p14:creationId xmlns:p14="http://schemas.microsoft.com/office/powerpoint/2010/main" val="186605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baseline="0" dirty="0" smtClean="0"/>
              <a:t>But this is not the only environment that satisfies these properties. For example we could have this other specification. Which exercises different input sequences.  </a:t>
            </a:r>
          </a:p>
          <a:p>
            <a:endParaRPr lang="en-US" baseline="0" dirty="0" smtClean="0"/>
          </a:p>
          <a:p>
            <a:r>
              <a:rPr lang="en-US" baseline="0" dirty="0" smtClean="0"/>
              <a:t>We cannot create a single specification with the union of the two environments because by combining them we would violate some properties. But they are two correct separate specifications.</a:t>
            </a:r>
          </a:p>
          <a:p>
            <a:endParaRPr lang="en-US" baseline="0" dirty="0" smtClean="0"/>
          </a:p>
          <a:p>
            <a:r>
              <a:rPr lang="en-US" baseline="0" dirty="0" smtClean="0"/>
              <a:t>In these cases our flow will discover the set of maximal environments.</a:t>
            </a:r>
          </a:p>
        </p:txBody>
      </p:sp>
      <p:sp>
        <p:nvSpPr>
          <p:cNvPr id="4" name="Marcador de número de diapositiva 3"/>
          <p:cNvSpPr>
            <a:spLocks noGrp="1"/>
          </p:cNvSpPr>
          <p:nvPr>
            <p:ph type="sldNum" sz="quarter" idx="10"/>
          </p:nvPr>
        </p:nvSpPr>
        <p:spPr/>
        <p:txBody>
          <a:bodyPr/>
          <a:lstStyle/>
          <a:p>
            <a:fld id="{298FE88B-C089-4A00-B89E-CA06991D0237}" type="slidenum">
              <a:rPr lang="en-US" smtClean="0"/>
              <a:t>9</a:t>
            </a:fld>
            <a:endParaRPr lang="en-US"/>
          </a:p>
        </p:txBody>
      </p:sp>
    </p:spTree>
    <p:extLst>
      <p:ext uri="{BB962C8B-B14F-4D97-AF65-F5344CB8AC3E}">
        <p14:creationId xmlns:p14="http://schemas.microsoft.com/office/powerpoint/2010/main" val="2732342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1166887"/>
            <a:ext cx="7772400" cy="1470025"/>
          </a:xfrm>
        </p:spPr>
        <p:txBody>
          <a:bodyPr/>
          <a:lstStyle>
            <a:lvl1pPr>
              <a:defRPr b="1"/>
            </a:lvl1p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212976"/>
            <a:ext cx="6400800" cy="2425824"/>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
ítulo del patrón</a:t>
            </a:r>
            <a:endParaRPr lang="es-ES" dirty="0"/>
          </a:p>
        </p:txBody>
      </p:sp>
      <p:sp>
        <p:nvSpPr>
          <p:cNvPr id="4" name="3 Marcador de fecha"/>
          <p:cNvSpPr>
            <a:spLocks noGrp="1"/>
          </p:cNvSpPr>
          <p:nvPr>
            <p:ph type="dt" sz="half" idx="10"/>
          </p:nvPr>
        </p:nvSpPr>
        <p:spPr/>
        <p:txBody>
          <a:bodyPr/>
          <a:lstStyle/>
          <a:p>
            <a:fld id="{FCCC566A-DEA0-4CF5-88DE-1C90DF64F900}" type="datetime1">
              <a:rPr lang="en-US" smtClean="0"/>
              <a:t>5/10/2016</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B893DDF5-10A4-42B0-8B2B-0331E49407BA}" type="slidenum">
              <a:rPr lang="en-US" smtClean="0"/>
              <a:t>‹Nº›</a:t>
            </a:fld>
            <a:endParaRPr lang="en-US"/>
          </a:p>
        </p:txBody>
      </p:sp>
    </p:spTree>
    <p:extLst>
      <p:ext uri="{BB962C8B-B14F-4D97-AF65-F5344CB8AC3E}">
        <p14:creationId xmlns:p14="http://schemas.microsoft.com/office/powerpoint/2010/main" val="347758181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dirty="0"/>
          </a:p>
        </p:txBody>
      </p:sp>
      <p:sp>
        <p:nvSpPr>
          <p:cNvPr id="3" name="2 Marcador de contenido"/>
          <p:cNvSpPr>
            <a:spLocks noGrp="1"/>
          </p:cNvSpPr>
          <p:nvPr>
            <p:ph idx="1"/>
          </p:nvPr>
        </p:nvSpPr>
        <p:spPr/>
        <p:txBody>
          <a:bodyPr/>
          <a:lstStyle/>
          <a:p>
            <a:pPr lvl="0"/>
            <a:r>
              <a:rPr lang="es-ES" smtClean="0"/>
              <a:t>Haga clic para modificar el estilo de texto del patr
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5F6DAC9B-8BF4-4D98-BF55-C14D8C1F569E}" type="datetime1">
              <a:rPr lang="en-US" smtClean="0"/>
              <a:t>5/10/2016</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B893DDF5-10A4-42B0-8B2B-0331E49407BA}" type="slidenum">
              <a:rPr lang="en-US" smtClean="0"/>
              <a:t>‹Nº›</a:t>
            </a:fld>
            <a:endParaRPr lang="en-US"/>
          </a:p>
        </p:txBody>
      </p:sp>
    </p:spTree>
    <p:extLst>
      <p:ext uri="{BB962C8B-B14F-4D97-AF65-F5344CB8AC3E}">
        <p14:creationId xmlns:p14="http://schemas.microsoft.com/office/powerpoint/2010/main" val="3654498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
ón</a:t>
            </a:r>
          </a:p>
        </p:txBody>
      </p:sp>
      <p:sp>
        <p:nvSpPr>
          <p:cNvPr id="4" name="3 Marcador de fecha"/>
          <p:cNvSpPr>
            <a:spLocks noGrp="1"/>
          </p:cNvSpPr>
          <p:nvPr>
            <p:ph type="dt" sz="half" idx="10"/>
          </p:nvPr>
        </p:nvSpPr>
        <p:spPr/>
        <p:txBody>
          <a:bodyPr/>
          <a:lstStyle/>
          <a:p>
            <a:fld id="{B667364D-75DC-4E38-B462-6AB2D2A536F1}" type="datetime1">
              <a:rPr lang="en-US" smtClean="0"/>
              <a:t>5/10/2016</a:t>
            </a:fld>
            <a:endParaRPr lang="en-US"/>
          </a:p>
        </p:txBody>
      </p:sp>
      <p:sp>
        <p:nvSpPr>
          <p:cNvPr id="5" name="4 Marcador de pie de página"/>
          <p:cNvSpPr>
            <a:spLocks noGrp="1"/>
          </p:cNvSpPr>
          <p:nvPr>
            <p:ph type="ftr" sz="quarter" idx="11"/>
          </p:nvPr>
        </p:nvSpPr>
        <p:spPr/>
        <p:txBody>
          <a:bodyPr/>
          <a:lstStyle/>
          <a:p>
            <a:endParaRPr lang="en-US"/>
          </a:p>
        </p:txBody>
      </p:sp>
      <p:sp>
        <p:nvSpPr>
          <p:cNvPr id="6" name="5 Marcador de número de diapositiva"/>
          <p:cNvSpPr>
            <a:spLocks noGrp="1"/>
          </p:cNvSpPr>
          <p:nvPr>
            <p:ph type="sldNum" sz="quarter" idx="12"/>
          </p:nvPr>
        </p:nvSpPr>
        <p:spPr/>
        <p:txBody>
          <a:bodyPr/>
          <a:lstStyle/>
          <a:p>
            <a:fld id="{B893DDF5-10A4-42B0-8B2B-0331E49407BA}" type="slidenum">
              <a:rPr lang="en-US" smtClean="0"/>
              <a:t>‹Nº›</a:t>
            </a:fld>
            <a:endParaRPr lang="en-US"/>
          </a:p>
        </p:txBody>
      </p:sp>
    </p:spTree>
    <p:extLst>
      <p:ext uri="{BB962C8B-B14F-4D97-AF65-F5344CB8AC3E}">
        <p14:creationId xmlns:p14="http://schemas.microsoft.com/office/powerpoint/2010/main" val="3829082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
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
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56B97592-5667-4A19-A556-902F8346FFC5}" type="datetime1">
              <a:rPr lang="en-US" smtClean="0"/>
              <a:t>5/10/2016</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B893DDF5-10A4-42B0-8B2B-0331E49407BA}" type="slidenum">
              <a:rPr lang="en-US" smtClean="0"/>
              <a:t>‹Nº›</a:t>
            </a:fld>
            <a:endParaRPr lang="en-US"/>
          </a:p>
        </p:txBody>
      </p:sp>
    </p:spTree>
    <p:extLst>
      <p:ext uri="{BB962C8B-B14F-4D97-AF65-F5344CB8AC3E}">
        <p14:creationId xmlns:p14="http://schemas.microsoft.com/office/powerpoint/2010/main" val="4082358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
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
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
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
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19C0A554-50C1-4FA0-AF21-5799CB763005}" type="datetime1">
              <a:rPr lang="en-US" smtClean="0"/>
              <a:t>5/10/2016</a:t>
            </a:fld>
            <a:endParaRPr lang="en-US"/>
          </a:p>
        </p:txBody>
      </p:sp>
      <p:sp>
        <p:nvSpPr>
          <p:cNvPr id="8" name="7 Marcador de pie de página"/>
          <p:cNvSpPr>
            <a:spLocks noGrp="1"/>
          </p:cNvSpPr>
          <p:nvPr>
            <p:ph type="ftr" sz="quarter" idx="11"/>
          </p:nvPr>
        </p:nvSpPr>
        <p:spPr/>
        <p:txBody>
          <a:bodyPr/>
          <a:lstStyle/>
          <a:p>
            <a:endParaRPr lang="en-US"/>
          </a:p>
        </p:txBody>
      </p:sp>
      <p:sp>
        <p:nvSpPr>
          <p:cNvPr id="9" name="8 Marcador de número de diapositiva"/>
          <p:cNvSpPr>
            <a:spLocks noGrp="1"/>
          </p:cNvSpPr>
          <p:nvPr>
            <p:ph type="sldNum" sz="quarter" idx="12"/>
          </p:nvPr>
        </p:nvSpPr>
        <p:spPr/>
        <p:txBody>
          <a:bodyPr/>
          <a:lstStyle/>
          <a:p>
            <a:fld id="{B893DDF5-10A4-42B0-8B2B-0331E49407BA}" type="slidenum">
              <a:rPr lang="en-US" smtClean="0"/>
              <a:t>‹Nº›</a:t>
            </a:fld>
            <a:endParaRPr lang="en-US"/>
          </a:p>
        </p:txBody>
      </p:sp>
    </p:spTree>
    <p:extLst>
      <p:ext uri="{BB962C8B-B14F-4D97-AF65-F5344CB8AC3E}">
        <p14:creationId xmlns:p14="http://schemas.microsoft.com/office/powerpoint/2010/main" val="3773018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FE9D5E5C-A4A9-4975-91A3-B4B234F57F37}" type="datetime1">
              <a:rPr lang="en-US" smtClean="0"/>
              <a:t>5/10/2016</a:t>
            </a:fld>
            <a:endParaRPr lang="en-US"/>
          </a:p>
        </p:txBody>
      </p:sp>
      <p:sp>
        <p:nvSpPr>
          <p:cNvPr id="4" name="3 Marcador de pie de página"/>
          <p:cNvSpPr>
            <a:spLocks noGrp="1"/>
          </p:cNvSpPr>
          <p:nvPr>
            <p:ph type="ftr" sz="quarter" idx="11"/>
          </p:nvPr>
        </p:nvSpPr>
        <p:spPr/>
        <p:txBody>
          <a:bodyPr/>
          <a:lstStyle/>
          <a:p>
            <a:endParaRPr lang="en-US"/>
          </a:p>
        </p:txBody>
      </p:sp>
      <p:sp>
        <p:nvSpPr>
          <p:cNvPr id="5" name="4 Marcador de número de diapositiva"/>
          <p:cNvSpPr>
            <a:spLocks noGrp="1"/>
          </p:cNvSpPr>
          <p:nvPr>
            <p:ph type="sldNum" sz="quarter" idx="12"/>
          </p:nvPr>
        </p:nvSpPr>
        <p:spPr/>
        <p:txBody>
          <a:bodyPr/>
          <a:lstStyle/>
          <a:p>
            <a:fld id="{B893DDF5-10A4-42B0-8B2B-0331E49407BA}" type="slidenum">
              <a:rPr lang="en-US" smtClean="0"/>
              <a:t>‹Nº›</a:t>
            </a:fld>
            <a:endParaRPr lang="en-US"/>
          </a:p>
        </p:txBody>
      </p:sp>
    </p:spTree>
    <p:extLst>
      <p:ext uri="{BB962C8B-B14F-4D97-AF65-F5344CB8AC3E}">
        <p14:creationId xmlns:p14="http://schemas.microsoft.com/office/powerpoint/2010/main" val="19977666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3B7BF49-07A7-4AE4-A4C1-5234C7A15E21}" type="datetime1">
              <a:rPr lang="en-US" smtClean="0"/>
              <a:t>5/10/2016</a:t>
            </a:fld>
            <a:endParaRPr lang="en-US"/>
          </a:p>
        </p:txBody>
      </p:sp>
      <p:sp>
        <p:nvSpPr>
          <p:cNvPr id="3" name="2 Marcador de pie de página"/>
          <p:cNvSpPr>
            <a:spLocks noGrp="1"/>
          </p:cNvSpPr>
          <p:nvPr>
            <p:ph type="ftr" sz="quarter" idx="11"/>
          </p:nvPr>
        </p:nvSpPr>
        <p:spPr/>
        <p:txBody>
          <a:bodyPr/>
          <a:lstStyle/>
          <a:p>
            <a:endParaRPr lang="en-US"/>
          </a:p>
        </p:txBody>
      </p:sp>
      <p:sp>
        <p:nvSpPr>
          <p:cNvPr id="4" name="3 Marcador de número de diapositiva"/>
          <p:cNvSpPr>
            <a:spLocks noGrp="1"/>
          </p:cNvSpPr>
          <p:nvPr>
            <p:ph type="sldNum" sz="quarter" idx="12"/>
          </p:nvPr>
        </p:nvSpPr>
        <p:spPr/>
        <p:txBody>
          <a:bodyPr/>
          <a:lstStyle/>
          <a:p>
            <a:fld id="{B893DDF5-10A4-42B0-8B2B-0331E49407BA}" type="slidenum">
              <a:rPr lang="en-US" smtClean="0"/>
              <a:t>‹Nº›</a:t>
            </a:fld>
            <a:endParaRPr lang="en-US"/>
          </a:p>
        </p:txBody>
      </p:sp>
    </p:spTree>
    <p:extLst>
      <p:ext uri="{BB962C8B-B14F-4D97-AF65-F5344CB8AC3E}">
        <p14:creationId xmlns:p14="http://schemas.microsoft.com/office/powerpoint/2010/main" val="41394353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
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
ón</a:t>
            </a:r>
          </a:p>
        </p:txBody>
      </p:sp>
      <p:sp>
        <p:nvSpPr>
          <p:cNvPr id="5" name="4 Marcador de fecha"/>
          <p:cNvSpPr>
            <a:spLocks noGrp="1"/>
          </p:cNvSpPr>
          <p:nvPr>
            <p:ph type="dt" sz="half" idx="10"/>
          </p:nvPr>
        </p:nvSpPr>
        <p:spPr/>
        <p:txBody>
          <a:bodyPr/>
          <a:lstStyle/>
          <a:p>
            <a:fld id="{DDB45F62-E8D5-407B-9AC5-ECEAFA8B19A4}" type="datetime1">
              <a:rPr lang="en-US" smtClean="0"/>
              <a:t>5/10/2016</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B893DDF5-10A4-42B0-8B2B-0331E49407BA}" type="slidenum">
              <a:rPr lang="en-US" smtClean="0"/>
              <a:t>‹Nº›</a:t>
            </a:fld>
            <a:endParaRPr lang="en-US"/>
          </a:p>
        </p:txBody>
      </p:sp>
    </p:spTree>
    <p:extLst>
      <p:ext uri="{BB962C8B-B14F-4D97-AF65-F5344CB8AC3E}">
        <p14:creationId xmlns:p14="http://schemas.microsoft.com/office/powerpoint/2010/main" val="3761556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
ón</a:t>
            </a:r>
          </a:p>
        </p:txBody>
      </p:sp>
      <p:sp>
        <p:nvSpPr>
          <p:cNvPr id="5" name="4 Marcador de fecha"/>
          <p:cNvSpPr>
            <a:spLocks noGrp="1"/>
          </p:cNvSpPr>
          <p:nvPr>
            <p:ph type="dt" sz="half" idx="10"/>
          </p:nvPr>
        </p:nvSpPr>
        <p:spPr/>
        <p:txBody>
          <a:bodyPr/>
          <a:lstStyle/>
          <a:p>
            <a:fld id="{9ECFF672-14BA-49CD-B4D5-9D547CD221B8}" type="datetime1">
              <a:rPr lang="en-US" smtClean="0"/>
              <a:t>5/10/2016</a:t>
            </a:fld>
            <a:endParaRPr lang="en-US"/>
          </a:p>
        </p:txBody>
      </p:sp>
      <p:sp>
        <p:nvSpPr>
          <p:cNvPr id="6" name="5 Marcador de pie de página"/>
          <p:cNvSpPr>
            <a:spLocks noGrp="1"/>
          </p:cNvSpPr>
          <p:nvPr>
            <p:ph type="ftr" sz="quarter" idx="11"/>
          </p:nvPr>
        </p:nvSpPr>
        <p:spPr/>
        <p:txBody>
          <a:bodyPr/>
          <a:lstStyle/>
          <a:p>
            <a:endParaRPr lang="en-US"/>
          </a:p>
        </p:txBody>
      </p:sp>
      <p:sp>
        <p:nvSpPr>
          <p:cNvPr id="7" name="6 Marcador de número de diapositiva"/>
          <p:cNvSpPr>
            <a:spLocks noGrp="1"/>
          </p:cNvSpPr>
          <p:nvPr>
            <p:ph type="sldNum" sz="quarter" idx="12"/>
          </p:nvPr>
        </p:nvSpPr>
        <p:spPr/>
        <p:txBody>
          <a:bodyPr/>
          <a:lstStyle/>
          <a:p>
            <a:fld id="{B893DDF5-10A4-42B0-8B2B-0331E49407BA}" type="slidenum">
              <a:rPr lang="en-US" smtClean="0"/>
              <a:t>‹Nº›</a:t>
            </a:fld>
            <a:endParaRPr lang="en-US"/>
          </a:p>
        </p:txBody>
      </p:sp>
    </p:spTree>
    <p:extLst>
      <p:ext uri="{BB962C8B-B14F-4D97-AF65-F5344CB8AC3E}">
        <p14:creationId xmlns:p14="http://schemas.microsoft.com/office/powerpoint/2010/main" val="3786850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7FDFF"/>
            </a:gs>
            <a:gs pos="39999">
              <a:srgbClr val="E3EBF5"/>
            </a:gs>
            <a:gs pos="70000">
              <a:srgbClr val="E0F3FC"/>
            </a:gs>
            <a:gs pos="100000">
              <a:schemeClr val="accent1">
                <a:lumMod val="0"/>
                <a:lumOff val="100000"/>
              </a:schemeClr>
            </a:gs>
          </a:gsLst>
          <a:lin ang="5400000" scaled="0"/>
        </a:gra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53752"/>
            <a:ext cx="8229600" cy="782960"/>
          </a:xfrm>
          <a:prstGeom prst="rect">
            <a:avLst/>
          </a:prstGeom>
        </p:spPr>
        <p:txBody>
          <a:bodyPr vert="horz" lIns="91440" tIns="45720" rIns="91440" bIns="45720" rtlCol="0" anchor="ctr">
            <a:normAutofit/>
          </a:bodyPr>
          <a:lstStyle/>
          <a:p>
            <a:r>
              <a:rPr lang="es-ES" dirty="0" smtClean="0"/>
              <a:t>Haga clic para modificar el estilo de título del patrón</a:t>
            </a:r>
            <a:endParaRPr lang="es-ES" dirty="0"/>
          </a:p>
        </p:txBody>
      </p:sp>
      <p:sp>
        <p:nvSpPr>
          <p:cNvPr id="3" name="2 Marcador de texto"/>
          <p:cNvSpPr>
            <a:spLocks noGrp="1"/>
          </p:cNvSpPr>
          <p:nvPr>
            <p:ph type="body" idx="1"/>
          </p:nvPr>
        </p:nvSpPr>
        <p:spPr>
          <a:xfrm>
            <a:off x="457200" y="980728"/>
            <a:ext cx="8229600" cy="5145435"/>
          </a:xfrm>
          <a:prstGeom prst="rect">
            <a:avLst/>
          </a:prstGeom>
        </p:spPr>
        <p:txBody>
          <a:bodyPr vert="horz" lIns="91440" tIns="45720" rIns="91440" bIns="45720" rtlCol="0">
            <a:normAutofit/>
          </a:bodyPr>
          <a:lstStyle/>
          <a:p>
            <a:pPr lvl="0"/>
            <a:r>
              <a:rPr lang="es-ES" dirty="0" smtClean="0"/>
              <a:t>Haga clic para modificar el estilo de texto del patr
ón</a:t>
            </a:r>
          </a:p>
          <a:p>
            <a:pPr lvl="1"/>
            <a:r>
              <a:rPr lang="es-ES" dirty="0" smtClean="0"/>
              <a:t>Segundo nivel</a:t>
            </a:r>
          </a:p>
          <a:p>
            <a:pPr lvl="2"/>
            <a:r>
              <a:rPr lang="es-ES" dirty="0" smtClean="0"/>
              <a:t>Tercer nivel</a:t>
            </a:r>
          </a:p>
          <a:p>
            <a:pPr lvl="3"/>
            <a:r>
              <a:rPr lang="es-ES" dirty="0" smtClean="0"/>
              <a:t>Cuarto nivel</a:t>
            </a:r>
          </a:p>
          <a:p>
            <a:pPr lvl="4"/>
            <a:r>
              <a:rPr lang="es-ES" dirty="0" smtClean="0"/>
              <a:t>Quinto nivel</a:t>
            </a:r>
            <a:endParaRPr lang="es-ES" dirty="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08DE21-7809-415A-B39C-79DF02F5A1EE}" type="datetime1">
              <a:rPr lang="en-US" smtClean="0"/>
              <a:t>5/10/2016</a:t>
            </a:fld>
            <a:endParaRPr lang="en-U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3DDF5-10A4-42B0-8B2B-0331E49407BA}" type="slidenum">
              <a:rPr lang="en-US" smtClean="0"/>
              <a:t>‹Nº›</a:t>
            </a:fld>
            <a:endParaRPr lang="en-US"/>
          </a:p>
        </p:txBody>
      </p:sp>
    </p:spTree>
    <p:extLst>
      <p:ext uri="{BB962C8B-B14F-4D97-AF65-F5344CB8AC3E}">
        <p14:creationId xmlns:p14="http://schemas.microsoft.com/office/powerpoint/2010/main" val="19546718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230.png"/><Relationship Id="rId7"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6.png"/><Relationship Id="rId4" Type="http://schemas.openxmlformats.org/officeDocument/2006/relationships/image" Target="../media/image240.png"/><Relationship Id="rId9" Type="http://schemas.openxmlformats.org/officeDocument/2006/relationships/image" Target="../media/image6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8.emf"/></Relationships>
</file>

<file path=ppt/slides/_rels/slide26.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49.emf"/><Relationship Id="rId4" Type="http://schemas.openxmlformats.org/officeDocument/2006/relationships/image" Target="../media/image48.emf"/></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56.emf"/><Relationship Id="rId4" Type="http://schemas.openxmlformats.org/officeDocument/2006/relationships/image" Target="../media/image55.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3" Type="http://schemas.openxmlformats.org/officeDocument/2006/relationships/image" Target="../media/image100.png"/><Relationship Id="rId3" Type="http://schemas.openxmlformats.org/officeDocument/2006/relationships/image" Target="../media/image110.png"/><Relationship Id="rId7" Type="http://schemas.openxmlformats.org/officeDocument/2006/relationships/image" Target="../media/image58.png"/><Relationship Id="rId12" Type="http://schemas.openxmlformats.org/officeDocument/2006/relationships/image" Target="../media/image90.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410.png"/><Relationship Id="rId5" Type="http://schemas.openxmlformats.org/officeDocument/2006/relationships/image" Target="../media/image310.png"/><Relationship Id="rId10" Type="http://schemas.openxmlformats.org/officeDocument/2006/relationships/image" Target="../media/image80.png"/><Relationship Id="rId4" Type="http://schemas.openxmlformats.org/officeDocument/2006/relationships/image" Target="../media/image210.png"/><Relationship Id="rId9" Type="http://schemas.openxmlformats.org/officeDocument/2006/relationships/image" Target="../media/image70.png"/><Relationship Id="rId14" Type="http://schemas.openxmlformats.org/officeDocument/2006/relationships/image" Target="../media/image24.png"/></Relationships>
</file>

<file path=ppt/slides/_rels/slide37.xml.rels><?xml version="1.0" encoding="UTF-8" standalone="yes"?>
<Relationships xmlns="http://schemas.openxmlformats.org/package/2006/relationships"><Relationship Id="rId13" Type="http://schemas.openxmlformats.org/officeDocument/2006/relationships/image" Target="../media/image100.png"/><Relationship Id="rId3" Type="http://schemas.openxmlformats.org/officeDocument/2006/relationships/image" Target="../media/image110.png"/><Relationship Id="rId7" Type="http://schemas.openxmlformats.org/officeDocument/2006/relationships/image" Target="../media/image58.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410.png"/><Relationship Id="rId5" Type="http://schemas.openxmlformats.org/officeDocument/2006/relationships/image" Target="../media/image310.png"/><Relationship Id="rId10" Type="http://schemas.openxmlformats.org/officeDocument/2006/relationships/image" Target="../media/image80.png"/><Relationship Id="rId4" Type="http://schemas.openxmlformats.org/officeDocument/2006/relationships/image" Target="../media/image210.png"/><Relationship Id="rId9" Type="http://schemas.openxmlformats.org/officeDocument/2006/relationships/image" Target="../media/image70.png"/><Relationship Id="rId14" Type="http://schemas.openxmlformats.org/officeDocument/2006/relationships/image" Target="../media/image24.png"/></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8.png"/><Relationship Id="rId4" Type="http://schemas.openxmlformats.org/officeDocument/2006/relationships/image" Target="../media/image13.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2.png"/><Relationship Id="rId7"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21.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n-US" dirty="0" smtClean="0"/>
              <a:t>Specification mining for asynchronous controllers</a:t>
            </a:r>
            <a:endParaRPr lang="en-US" dirty="0"/>
          </a:p>
        </p:txBody>
      </p:sp>
      <p:sp>
        <p:nvSpPr>
          <p:cNvPr id="3" name="2 Subtítulo"/>
          <p:cNvSpPr>
            <a:spLocks noGrp="1"/>
          </p:cNvSpPr>
          <p:nvPr>
            <p:ph type="subTitle" idx="1"/>
          </p:nvPr>
        </p:nvSpPr>
        <p:spPr>
          <a:xfrm>
            <a:off x="1371600" y="3429000"/>
            <a:ext cx="6400800" cy="2209800"/>
          </a:xfrm>
        </p:spPr>
        <p:txBody>
          <a:bodyPr>
            <a:normAutofit fontScale="77500" lnSpcReduction="20000"/>
          </a:bodyPr>
          <a:lstStyle/>
          <a:p>
            <a:r>
              <a:rPr lang="en-US" sz="2800" dirty="0" smtClean="0"/>
              <a:t>Javier de San Pedro†</a:t>
            </a:r>
          </a:p>
          <a:p>
            <a:r>
              <a:rPr lang="en-US" sz="2800" dirty="0" smtClean="0"/>
              <a:t>Thomas Bourgeat</a:t>
            </a:r>
            <a:r>
              <a:rPr lang="es-ES" sz="2800" dirty="0"/>
              <a:t> ‡</a:t>
            </a:r>
            <a:endParaRPr lang="en-US" sz="2800" dirty="0" smtClean="0"/>
          </a:p>
          <a:p>
            <a:r>
              <a:rPr lang="en-US" sz="2800" dirty="0" smtClean="0"/>
              <a:t>Jordi </a:t>
            </a:r>
            <a:r>
              <a:rPr lang="en-US" sz="2800" dirty="0"/>
              <a:t>Cortadella</a:t>
            </a:r>
            <a:r>
              <a:rPr lang="en-US" sz="2800" dirty="0" smtClean="0"/>
              <a:t>†</a:t>
            </a:r>
          </a:p>
          <a:p>
            <a:endParaRPr lang="en-US" sz="2800" dirty="0"/>
          </a:p>
          <a:p>
            <a:r>
              <a:rPr lang="en-US" sz="2800" dirty="0" smtClean="0"/>
              <a:t>† </a:t>
            </a:r>
            <a:r>
              <a:rPr lang="en-US" sz="2800" dirty="0" err="1" smtClean="0"/>
              <a:t>Universitat</a:t>
            </a:r>
            <a:r>
              <a:rPr lang="en-US" sz="2800" dirty="0" smtClean="0"/>
              <a:t> </a:t>
            </a:r>
            <a:r>
              <a:rPr lang="en-US" sz="2800" dirty="0" err="1" smtClean="0"/>
              <a:t>Politecnica</a:t>
            </a:r>
            <a:r>
              <a:rPr lang="en-US" sz="2800" dirty="0" smtClean="0"/>
              <a:t> de </a:t>
            </a:r>
            <a:r>
              <a:rPr lang="en-US" sz="2800" dirty="0" err="1" smtClean="0"/>
              <a:t>Catalunya</a:t>
            </a:r>
            <a:endParaRPr lang="en-US" sz="2800" dirty="0" smtClean="0"/>
          </a:p>
          <a:p>
            <a:r>
              <a:rPr lang="es-ES" sz="2800" dirty="0"/>
              <a:t>‡ </a:t>
            </a:r>
            <a:r>
              <a:rPr lang="es-ES" sz="2800" dirty="0" smtClean="0"/>
              <a:t>Massachusetts </a:t>
            </a:r>
            <a:r>
              <a:rPr lang="es-ES" sz="2800" dirty="0" err="1"/>
              <a:t>Institute</a:t>
            </a:r>
            <a:r>
              <a:rPr lang="es-ES" sz="2800" dirty="0"/>
              <a:t> of </a:t>
            </a:r>
            <a:r>
              <a:rPr lang="es-ES" sz="2800" dirty="0" err="1"/>
              <a:t>Technology</a:t>
            </a:r>
            <a:endParaRPr lang="en-US" sz="2800" dirty="0" smtClean="0"/>
          </a:p>
          <a:p>
            <a:endParaRPr lang="en-US" sz="2800"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1</a:t>
            </a:fld>
            <a:endParaRPr lang="en-US"/>
          </a:p>
        </p:txBody>
      </p:sp>
    </p:spTree>
    <p:extLst>
      <p:ext uri="{BB962C8B-B14F-4D97-AF65-F5344CB8AC3E}">
        <p14:creationId xmlns:p14="http://schemas.microsoft.com/office/powerpoint/2010/main" val="34884949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Overview of mining flow</a:t>
            </a:r>
            <a:endParaRPr lang="en-US"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10</a:t>
            </a:fld>
            <a:endParaRPr lang="en-US"/>
          </a:p>
        </p:txBody>
      </p:sp>
      <p:sp>
        <p:nvSpPr>
          <p:cNvPr id="42" name="Rectángulo redondeado 41"/>
          <p:cNvSpPr/>
          <p:nvPr/>
        </p:nvSpPr>
        <p:spPr>
          <a:xfrm>
            <a:off x="339201" y="909653"/>
            <a:ext cx="1800200" cy="1800200"/>
          </a:xfrm>
          <a:prstGeom prst="roundRect">
            <a:avLst/>
          </a:prstGeom>
        </p:spPr>
        <p:style>
          <a:lnRef idx="0">
            <a:schemeClr val="accent1"/>
          </a:lnRef>
          <a:fillRef idx="3">
            <a:schemeClr val="accent1"/>
          </a:fillRef>
          <a:effectRef idx="3">
            <a:schemeClr val="accent1"/>
          </a:effectRef>
          <a:fontRef idx="minor">
            <a:schemeClr val="lt1"/>
          </a:fontRef>
        </p:style>
        <p:txBody>
          <a:bodyPr rtlCol="0" anchor="t" anchorCtr="0"/>
          <a:lstStyle/>
          <a:p>
            <a:pPr algn="ctr"/>
            <a:r>
              <a:rPr lang="en-US" dirty="0" smtClean="0"/>
              <a:t>Circuit</a:t>
            </a:r>
          </a:p>
        </p:txBody>
      </p:sp>
      <p:pic>
        <p:nvPicPr>
          <p:cNvPr id="41" name="Imagen 40"/>
          <p:cNvPicPr>
            <a:picLocks noChangeAspect="1"/>
          </p:cNvPicPr>
          <p:nvPr/>
        </p:nvPicPr>
        <p:blipFill>
          <a:blip r:embed="rId3"/>
          <a:stretch>
            <a:fillRect/>
          </a:stretch>
        </p:blipFill>
        <p:spPr>
          <a:xfrm>
            <a:off x="375205" y="1619130"/>
            <a:ext cx="1728192" cy="864096"/>
          </a:xfrm>
          <a:prstGeom prst="rect">
            <a:avLst/>
          </a:prstGeom>
          <a:noFill/>
        </p:spPr>
      </p:pic>
      <p:sp>
        <p:nvSpPr>
          <p:cNvPr id="44" name="Flecha derecha 43"/>
          <p:cNvSpPr/>
          <p:nvPr/>
        </p:nvSpPr>
        <p:spPr>
          <a:xfrm>
            <a:off x="2139401" y="1539250"/>
            <a:ext cx="488383" cy="541006"/>
          </a:xfrm>
          <a:prstGeom prst="rightArrow">
            <a:avLst/>
          </a:prstGeom>
        </p:spPr>
        <p:style>
          <a:lnRef idx="1">
            <a:schemeClr val="accent1"/>
          </a:lnRef>
          <a:fillRef idx="3">
            <a:schemeClr val="accent1"/>
          </a:fillRef>
          <a:effectRef idx="2">
            <a:schemeClr val="accent1"/>
          </a:effectRef>
          <a:fontRef idx="minor">
            <a:schemeClr val="lt1"/>
          </a:fontRef>
        </p:style>
        <p:txBody>
          <a:bodyPr lIns="36000" rIns="0" rtlCol="0" anchor="ctr"/>
          <a:lstStyle/>
          <a:p>
            <a:pPr algn="ctr"/>
            <a:endParaRPr lang="en-US" sz="1400" dirty="0"/>
          </a:p>
        </p:txBody>
      </p:sp>
      <p:grpSp>
        <p:nvGrpSpPr>
          <p:cNvPr id="3" name="Grupo 2"/>
          <p:cNvGrpSpPr/>
          <p:nvPr/>
        </p:nvGrpSpPr>
        <p:grpSpPr>
          <a:xfrm>
            <a:off x="2627784" y="909653"/>
            <a:ext cx="1800200" cy="1800200"/>
            <a:chOff x="2505032" y="991331"/>
            <a:chExt cx="1800200" cy="1800200"/>
          </a:xfrm>
        </p:grpSpPr>
        <p:sp>
          <p:nvSpPr>
            <p:cNvPr id="45" name="Rectángulo redondeado 44"/>
            <p:cNvSpPr/>
            <p:nvPr/>
          </p:nvSpPr>
          <p:spPr>
            <a:xfrm>
              <a:off x="2505032" y="991331"/>
              <a:ext cx="1800200" cy="1800200"/>
            </a:xfrm>
            <a:prstGeom prst="roundRect">
              <a:avLst/>
            </a:prstGeom>
          </p:spPr>
          <p:style>
            <a:lnRef idx="0">
              <a:schemeClr val="accent1"/>
            </a:lnRef>
            <a:fillRef idx="3">
              <a:schemeClr val="accent1"/>
            </a:fillRef>
            <a:effectRef idx="3">
              <a:schemeClr val="accent1"/>
            </a:effectRef>
            <a:fontRef idx="minor">
              <a:schemeClr val="lt1"/>
            </a:fontRef>
          </p:style>
          <p:txBody>
            <a:bodyPr rtlCol="0" anchor="t" anchorCtr="0"/>
            <a:lstStyle/>
            <a:p>
              <a:pPr algn="ctr"/>
              <a:r>
                <a:rPr lang="en-US" dirty="0" smtClean="0"/>
                <a:t>LTS </a:t>
              </a:r>
            </a:p>
            <a:p>
              <a:pPr algn="ctr"/>
              <a:r>
                <a:rPr lang="en-US" sz="1600" dirty="0" smtClean="0"/>
                <a:t>(free env.)</a:t>
              </a:r>
            </a:p>
          </p:txBody>
        </p:sp>
        <p:pic>
          <p:nvPicPr>
            <p:cNvPr id="175" name="Imagen 174"/>
            <p:cNvPicPr>
              <a:picLocks noChangeAspect="1"/>
            </p:cNvPicPr>
            <p:nvPr/>
          </p:nvPicPr>
          <p:blipFill>
            <a:blip r:embed="rId4"/>
            <a:stretch>
              <a:fillRect/>
            </a:stretch>
          </p:blipFill>
          <p:spPr>
            <a:xfrm>
              <a:off x="2523034" y="1831694"/>
              <a:ext cx="1764196" cy="759617"/>
            </a:xfrm>
            <a:prstGeom prst="rect">
              <a:avLst/>
            </a:prstGeom>
          </p:spPr>
        </p:pic>
      </p:grpSp>
      <p:grpSp>
        <p:nvGrpSpPr>
          <p:cNvPr id="6" name="Grupo 5"/>
          <p:cNvGrpSpPr/>
          <p:nvPr/>
        </p:nvGrpSpPr>
        <p:grpSpPr>
          <a:xfrm>
            <a:off x="4283968" y="3068960"/>
            <a:ext cx="1800200" cy="1800200"/>
            <a:chOff x="4067944" y="2642415"/>
            <a:chExt cx="1800200" cy="1800200"/>
          </a:xfrm>
        </p:grpSpPr>
        <p:sp>
          <p:nvSpPr>
            <p:cNvPr id="49" name="Rectángulo redondeado 48"/>
            <p:cNvSpPr/>
            <p:nvPr/>
          </p:nvSpPr>
          <p:spPr>
            <a:xfrm>
              <a:off x="4067944" y="2642415"/>
              <a:ext cx="1800200" cy="1800200"/>
            </a:xfrm>
            <a:prstGeom prst="roundRect">
              <a:avLst/>
            </a:prstGeom>
          </p:spPr>
          <p:style>
            <a:lnRef idx="0">
              <a:schemeClr val="accent4"/>
            </a:lnRef>
            <a:fillRef idx="3">
              <a:schemeClr val="accent4"/>
            </a:fillRef>
            <a:effectRef idx="3">
              <a:schemeClr val="accent4"/>
            </a:effectRef>
            <a:fontRef idx="minor">
              <a:schemeClr val="lt1"/>
            </a:fontRef>
          </p:style>
          <p:txBody>
            <a:bodyPr lIns="0" rIns="0" rtlCol="0" anchor="t" anchorCtr="0"/>
            <a:lstStyle/>
            <a:p>
              <a:pPr algn="ctr"/>
              <a:r>
                <a:rPr lang="en-US" dirty="0" smtClean="0"/>
                <a:t>LTS snippet 1</a:t>
              </a:r>
            </a:p>
            <a:p>
              <a:pPr algn="ctr"/>
              <a:r>
                <a:rPr lang="en-US" dirty="0" smtClean="0"/>
                <a:t> </a:t>
              </a:r>
              <a:r>
                <a:rPr lang="en-US" sz="1600" dirty="0" smtClean="0"/>
                <a:t>(constrained env.)</a:t>
              </a:r>
            </a:p>
          </p:txBody>
        </p:sp>
        <p:pic>
          <p:nvPicPr>
            <p:cNvPr id="176" name="Imagen 175"/>
            <p:cNvPicPr>
              <a:picLocks noChangeAspect="1"/>
            </p:cNvPicPr>
            <p:nvPr/>
          </p:nvPicPr>
          <p:blipFill>
            <a:blip r:embed="rId5"/>
            <a:stretch>
              <a:fillRect/>
            </a:stretch>
          </p:blipFill>
          <p:spPr>
            <a:xfrm>
              <a:off x="4374959" y="3406622"/>
              <a:ext cx="1176967" cy="1035993"/>
            </a:xfrm>
            <a:prstGeom prst="rect">
              <a:avLst/>
            </a:prstGeom>
          </p:spPr>
        </p:pic>
      </p:grpSp>
      <p:grpSp>
        <p:nvGrpSpPr>
          <p:cNvPr id="10" name="Grupo 9"/>
          <p:cNvGrpSpPr/>
          <p:nvPr/>
        </p:nvGrpSpPr>
        <p:grpSpPr>
          <a:xfrm>
            <a:off x="6847644" y="3068960"/>
            <a:ext cx="1800200" cy="1800200"/>
            <a:chOff x="6372200" y="2642415"/>
            <a:chExt cx="1800200" cy="1800200"/>
          </a:xfrm>
        </p:grpSpPr>
        <p:sp>
          <p:nvSpPr>
            <p:cNvPr id="52" name="Rectángulo redondeado 51"/>
            <p:cNvSpPr/>
            <p:nvPr/>
          </p:nvSpPr>
          <p:spPr>
            <a:xfrm>
              <a:off x="6372200" y="2642415"/>
              <a:ext cx="1800200" cy="1800200"/>
            </a:xfrm>
            <a:prstGeom prst="roundRect">
              <a:avLst/>
            </a:prstGeom>
          </p:spPr>
          <p:style>
            <a:lnRef idx="0">
              <a:schemeClr val="accent4"/>
            </a:lnRef>
            <a:fillRef idx="3">
              <a:schemeClr val="accent4"/>
            </a:fillRef>
            <a:effectRef idx="3">
              <a:schemeClr val="accent4"/>
            </a:effectRef>
            <a:fontRef idx="minor">
              <a:schemeClr val="lt1"/>
            </a:fontRef>
          </p:style>
          <p:txBody>
            <a:bodyPr rtlCol="0" anchor="t" anchorCtr="0"/>
            <a:lstStyle/>
            <a:p>
              <a:pPr algn="ctr"/>
              <a:r>
                <a:rPr lang="en-US" dirty="0" smtClean="0"/>
                <a:t>STG 1</a:t>
              </a:r>
            </a:p>
          </p:txBody>
        </p:sp>
        <p:pic>
          <p:nvPicPr>
            <p:cNvPr id="214" name="Imagen 213"/>
            <p:cNvPicPr>
              <a:picLocks noChangeAspect="1"/>
            </p:cNvPicPr>
            <p:nvPr/>
          </p:nvPicPr>
          <p:blipFill>
            <a:blip r:embed="rId6"/>
            <a:stretch>
              <a:fillRect/>
            </a:stretch>
          </p:blipFill>
          <p:spPr>
            <a:xfrm>
              <a:off x="7071016" y="3068960"/>
              <a:ext cx="373956" cy="1334256"/>
            </a:xfrm>
            <a:prstGeom prst="rect">
              <a:avLst/>
            </a:prstGeom>
          </p:spPr>
        </p:pic>
      </p:grpSp>
      <p:sp>
        <p:nvSpPr>
          <p:cNvPr id="230" name="Rectángulo 229"/>
          <p:cNvSpPr/>
          <p:nvPr/>
        </p:nvSpPr>
        <p:spPr>
          <a:xfrm>
            <a:off x="3010193" y="5934670"/>
            <a:ext cx="676787" cy="923330"/>
          </a:xfrm>
          <a:prstGeom prst="rect">
            <a:avLst/>
          </a:prstGeom>
          <a:noFill/>
        </p:spPr>
        <p:txBody>
          <a:bodyPr wrap="none" lIns="91440" tIns="45720" rIns="91440" bIns="45720">
            <a:spAutoFit/>
          </a:bodyPr>
          <a:lstStyle/>
          <a:p>
            <a:pPr algn="ctr"/>
            <a:r>
              <a:rPr lang="es-ES"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endParaRPr lang="es-E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grpSp>
        <p:nvGrpSpPr>
          <p:cNvPr id="8" name="Grupo 7"/>
          <p:cNvGrpSpPr/>
          <p:nvPr/>
        </p:nvGrpSpPr>
        <p:grpSpPr>
          <a:xfrm>
            <a:off x="4278302" y="4922896"/>
            <a:ext cx="1800200" cy="1800200"/>
            <a:chOff x="4067944" y="4557500"/>
            <a:chExt cx="1800200" cy="1800200"/>
          </a:xfrm>
        </p:grpSpPr>
        <p:sp>
          <p:nvSpPr>
            <p:cNvPr id="219" name="Rectángulo redondeado 218"/>
            <p:cNvSpPr/>
            <p:nvPr/>
          </p:nvSpPr>
          <p:spPr>
            <a:xfrm>
              <a:off x="4067944" y="4557500"/>
              <a:ext cx="1800200" cy="1800200"/>
            </a:xfrm>
            <a:prstGeom prst="roundRect">
              <a:avLst/>
            </a:prstGeom>
          </p:spPr>
          <p:style>
            <a:lnRef idx="0">
              <a:schemeClr val="accent5"/>
            </a:lnRef>
            <a:fillRef idx="3">
              <a:schemeClr val="accent5"/>
            </a:fillRef>
            <a:effectRef idx="3">
              <a:schemeClr val="accent5"/>
            </a:effectRef>
            <a:fontRef idx="minor">
              <a:schemeClr val="lt1"/>
            </a:fontRef>
          </p:style>
          <p:txBody>
            <a:bodyPr lIns="0" rIns="0" rtlCol="0" anchor="t" anchorCtr="0"/>
            <a:lstStyle/>
            <a:p>
              <a:pPr algn="ctr"/>
              <a:r>
                <a:rPr lang="en-US" dirty="0" smtClean="0"/>
                <a:t>LTS snippet 2</a:t>
              </a:r>
            </a:p>
            <a:p>
              <a:pPr algn="ctr"/>
              <a:r>
                <a:rPr lang="en-US" dirty="0" smtClean="0"/>
                <a:t> </a:t>
              </a:r>
              <a:r>
                <a:rPr lang="en-US" sz="1600" dirty="0" smtClean="0"/>
                <a:t>(constrained env.)</a:t>
              </a:r>
            </a:p>
          </p:txBody>
        </p:sp>
        <p:pic>
          <p:nvPicPr>
            <p:cNvPr id="280" name="Imagen 279"/>
            <p:cNvPicPr>
              <a:picLocks noChangeAspect="1"/>
            </p:cNvPicPr>
            <p:nvPr/>
          </p:nvPicPr>
          <p:blipFill>
            <a:blip r:embed="rId7"/>
            <a:stretch>
              <a:fillRect/>
            </a:stretch>
          </p:blipFill>
          <p:spPr>
            <a:xfrm>
              <a:off x="4692386" y="5242906"/>
              <a:ext cx="578430" cy="994406"/>
            </a:xfrm>
            <a:prstGeom prst="rect">
              <a:avLst/>
            </a:prstGeom>
          </p:spPr>
        </p:pic>
      </p:grpSp>
      <p:grpSp>
        <p:nvGrpSpPr>
          <p:cNvPr id="9" name="Grupo 8"/>
          <p:cNvGrpSpPr/>
          <p:nvPr/>
        </p:nvGrpSpPr>
        <p:grpSpPr>
          <a:xfrm>
            <a:off x="6833338" y="4921275"/>
            <a:ext cx="1800200" cy="1800200"/>
            <a:chOff x="6372200" y="4557500"/>
            <a:chExt cx="1800200" cy="1800200"/>
          </a:xfrm>
        </p:grpSpPr>
        <p:sp>
          <p:nvSpPr>
            <p:cNvPr id="221" name="Rectángulo redondeado 220"/>
            <p:cNvSpPr/>
            <p:nvPr/>
          </p:nvSpPr>
          <p:spPr>
            <a:xfrm>
              <a:off x="6372200" y="4557500"/>
              <a:ext cx="1800200" cy="1800200"/>
            </a:xfrm>
            <a:prstGeom prst="roundRect">
              <a:avLst/>
            </a:prstGeom>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dirty="0" smtClean="0"/>
                <a:t>STG 2</a:t>
              </a:r>
            </a:p>
          </p:txBody>
        </p:sp>
        <p:pic>
          <p:nvPicPr>
            <p:cNvPr id="329" name="Imagen 328"/>
            <p:cNvPicPr>
              <a:picLocks noChangeAspect="1"/>
            </p:cNvPicPr>
            <p:nvPr/>
          </p:nvPicPr>
          <p:blipFill>
            <a:blip r:embed="rId8"/>
            <a:stretch>
              <a:fillRect/>
            </a:stretch>
          </p:blipFill>
          <p:spPr>
            <a:xfrm>
              <a:off x="7071016" y="5013176"/>
              <a:ext cx="359338" cy="1140508"/>
            </a:xfrm>
            <a:prstGeom prst="rect">
              <a:avLst/>
            </a:prstGeom>
          </p:spPr>
        </p:pic>
      </p:grpSp>
      <p:grpSp>
        <p:nvGrpSpPr>
          <p:cNvPr id="7" name="Grupo 6"/>
          <p:cNvGrpSpPr/>
          <p:nvPr/>
        </p:nvGrpSpPr>
        <p:grpSpPr>
          <a:xfrm>
            <a:off x="5500208" y="908720"/>
            <a:ext cx="1800200" cy="1800200"/>
            <a:chOff x="5932257" y="986231"/>
            <a:chExt cx="1800200" cy="1800200"/>
          </a:xfrm>
        </p:grpSpPr>
        <p:sp>
          <p:nvSpPr>
            <p:cNvPr id="333" name="Rectángulo redondeado 332"/>
            <p:cNvSpPr/>
            <p:nvPr/>
          </p:nvSpPr>
          <p:spPr>
            <a:xfrm>
              <a:off x="5932257" y="986231"/>
              <a:ext cx="1800200" cy="1800200"/>
            </a:xfrm>
            <a:prstGeom prst="roundRect">
              <a:avLst/>
            </a:prstGeom>
          </p:spPr>
          <p:style>
            <a:lnRef idx="0">
              <a:schemeClr val="accent2"/>
            </a:lnRef>
            <a:fillRef idx="3">
              <a:schemeClr val="accent2"/>
            </a:fillRef>
            <a:effectRef idx="3">
              <a:schemeClr val="accent2"/>
            </a:effectRef>
            <a:fontRef idx="minor">
              <a:schemeClr val="lt1"/>
            </a:fontRef>
          </p:style>
          <p:txBody>
            <a:bodyPr rtlCol="0" anchor="t" anchorCtr="0"/>
            <a:lstStyle/>
            <a:p>
              <a:pPr algn="ctr"/>
              <a:r>
                <a:rPr lang="en-US" dirty="0" smtClean="0"/>
                <a:t>Properties</a:t>
              </a:r>
            </a:p>
          </p:txBody>
        </p:sp>
        <p:sp>
          <p:nvSpPr>
            <p:cNvPr id="334" name="CuadroTexto 333"/>
            <p:cNvSpPr txBox="1"/>
            <p:nvPr/>
          </p:nvSpPr>
          <p:spPr>
            <a:xfrm>
              <a:off x="6012160" y="1754232"/>
              <a:ext cx="1600969"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smtClean="0">
                  <a:solidFill>
                    <a:schemeClr val="bg1"/>
                  </a:solidFill>
                </a:rPr>
                <a:t>SI</a:t>
              </a:r>
            </a:p>
            <a:p>
              <a:pPr marL="285750" indent="-285750">
                <a:buFont typeface="Arial" panose="020B0604020202020204" pitchFamily="34" charset="0"/>
                <a:buChar char="•"/>
              </a:pPr>
              <a:r>
                <a:rPr lang="en-US" sz="1400" dirty="0" smtClean="0">
                  <a:solidFill>
                    <a:schemeClr val="bg1"/>
                  </a:solidFill>
                </a:rPr>
                <a:t>DI interfacing</a:t>
              </a:r>
            </a:p>
            <a:p>
              <a:pPr lvl="1"/>
              <a:r>
                <a:rPr lang="en-US" sz="1400" dirty="0" smtClean="0">
                  <a:solidFill>
                    <a:schemeClr val="bg1"/>
                  </a:solidFill>
                </a:rPr>
                <a:t>…</a:t>
              </a:r>
              <a:endParaRPr lang="en-US" sz="1400" dirty="0">
                <a:solidFill>
                  <a:schemeClr val="bg1"/>
                </a:solidFill>
              </a:endParaRPr>
            </a:p>
          </p:txBody>
        </p:sp>
      </p:grpSp>
      <p:sp>
        <p:nvSpPr>
          <p:cNvPr id="11" name="Flecha doblada hacia arriba 10"/>
          <p:cNvSpPr/>
          <p:nvPr/>
        </p:nvSpPr>
        <p:spPr>
          <a:xfrm rot="5400000">
            <a:off x="3379032" y="3244147"/>
            <a:ext cx="1161799" cy="648072"/>
          </a:xfrm>
          <a:prstGeom prst="bentUpArrow">
            <a:avLst>
              <a:gd name="adj1" fmla="val 31390"/>
              <a:gd name="adj2" fmla="val 28769"/>
              <a:gd name="adj3" fmla="val 25000"/>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3" name="Rectángulo 12"/>
          <p:cNvSpPr/>
          <p:nvPr/>
        </p:nvSpPr>
        <p:spPr>
          <a:xfrm>
            <a:off x="3203847" y="2708920"/>
            <a:ext cx="648072" cy="27836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Flecha derecha 13"/>
          <p:cNvSpPr/>
          <p:nvPr/>
        </p:nvSpPr>
        <p:spPr>
          <a:xfrm>
            <a:off x="6085028" y="3735694"/>
            <a:ext cx="763476" cy="506531"/>
          </a:xfrm>
          <a:prstGeom prst="rightArrow">
            <a:avLst/>
          </a:prstGeom>
        </p:spPr>
        <p:style>
          <a:lnRef idx="1">
            <a:schemeClr val="accent4"/>
          </a:lnRef>
          <a:fillRef idx="3">
            <a:schemeClr val="accent4"/>
          </a:fillRef>
          <a:effectRef idx="2">
            <a:schemeClr val="accent4"/>
          </a:effectRef>
          <a:fontRef idx="minor">
            <a:schemeClr val="lt1"/>
          </a:fontRef>
        </p:style>
        <p:txBody>
          <a:bodyPr lIns="0" rIns="0" rtlCol="0" anchor="ctr">
            <a:noAutofit/>
          </a:bodyPr>
          <a:lstStyle/>
          <a:p>
            <a:pPr algn="ctr"/>
            <a:endParaRPr lang="en-US" sz="1200" dirty="0"/>
          </a:p>
        </p:txBody>
      </p:sp>
      <p:sp>
        <p:nvSpPr>
          <p:cNvPr id="38" name="Flecha doblada hacia arriba 37"/>
          <p:cNvSpPr/>
          <p:nvPr/>
        </p:nvSpPr>
        <p:spPr>
          <a:xfrm rot="5400000">
            <a:off x="2326769" y="4081836"/>
            <a:ext cx="3046084" cy="856982"/>
          </a:xfrm>
          <a:prstGeom prst="bentUpArrow">
            <a:avLst>
              <a:gd name="adj1" fmla="val 24166"/>
              <a:gd name="adj2" fmla="val 26307"/>
              <a:gd name="adj3" fmla="val 2171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5" name="Rectángulo 14"/>
          <p:cNvSpPr/>
          <p:nvPr/>
        </p:nvSpPr>
        <p:spPr>
          <a:xfrm>
            <a:off x="3275856" y="2987282"/>
            <a:ext cx="145463" cy="3322038"/>
          </a:xfrm>
          <a:prstGeom prst="rect">
            <a:avLst/>
          </a:prstGeom>
          <a:gradFill>
            <a:gsLst>
              <a:gs pos="40000">
                <a:srgbClr val="346CB0"/>
              </a:gs>
              <a:gs pos="0">
                <a:schemeClr val="accent1">
                  <a:shade val="51000"/>
                  <a:satMod val="130000"/>
                  <a:alpha val="50000"/>
                </a:schemeClr>
              </a:gs>
              <a:gs pos="80000">
                <a:schemeClr val="accent1">
                  <a:shade val="93000"/>
                  <a:satMod val="130000"/>
                </a:schemeClr>
              </a:gs>
              <a:gs pos="100000">
                <a:schemeClr val="accent1">
                  <a:shade val="94000"/>
                  <a:satMod val="135000"/>
                </a:schemeClr>
              </a:gs>
            </a:gsLst>
          </a:gradFill>
          <a:ln>
            <a:solidFill>
              <a:schemeClr val="accent1">
                <a:shade val="95000"/>
                <a:satMod val="105000"/>
                <a:alpha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Forma en L 11"/>
          <p:cNvSpPr/>
          <p:nvPr/>
        </p:nvSpPr>
        <p:spPr>
          <a:xfrm flipH="1">
            <a:off x="3211625" y="2707379"/>
            <a:ext cx="3427342" cy="279903"/>
          </a:xfrm>
          <a:prstGeom prst="corner">
            <a:avLst>
              <a:gd name="adj1" fmla="val 24290"/>
              <a:gd name="adj2" fmla="val 182633"/>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40" name="Flecha derecha 39"/>
          <p:cNvSpPr/>
          <p:nvPr/>
        </p:nvSpPr>
        <p:spPr>
          <a:xfrm>
            <a:off x="6074182" y="5569686"/>
            <a:ext cx="763476" cy="506531"/>
          </a:xfrm>
          <a:prstGeom prst="rightArrow">
            <a:avLst/>
          </a:prstGeom>
        </p:spPr>
        <p:style>
          <a:lnRef idx="1">
            <a:schemeClr val="accent5"/>
          </a:lnRef>
          <a:fillRef idx="3">
            <a:schemeClr val="accent5"/>
          </a:fillRef>
          <a:effectRef idx="2">
            <a:schemeClr val="accent5"/>
          </a:effectRef>
          <a:fontRef idx="minor">
            <a:schemeClr val="lt1"/>
          </a:fontRef>
        </p:style>
        <p:txBody>
          <a:bodyPr lIns="0" rIns="0" rtlCol="0" anchor="ctr">
            <a:noAutofit/>
          </a:bodyPr>
          <a:lstStyle/>
          <a:p>
            <a:pPr algn="ctr"/>
            <a:endParaRPr lang="en-US" sz="1200" dirty="0"/>
          </a:p>
        </p:txBody>
      </p:sp>
      <p:grpSp>
        <p:nvGrpSpPr>
          <p:cNvPr id="16" name="Grupo 15"/>
          <p:cNvGrpSpPr/>
          <p:nvPr/>
        </p:nvGrpSpPr>
        <p:grpSpPr>
          <a:xfrm>
            <a:off x="476648" y="3573016"/>
            <a:ext cx="2120185" cy="2156986"/>
            <a:chOff x="476648" y="3573016"/>
            <a:chExt cx="2120185" cy="2156986"/>
          </a:xfrm>
        </p:grpSpPr>
        <p:sp>
          <p:nvSpPr>
            <p:cNvPr id="43" name="Elipse 42"/>
            <p:cNvSpPr>
              <a:spLocks noChangeAspect="1"/>
            </p:cNvSpPr>
            <p:nvPr/>
          </p:nvSpPr>
          <p:spPr>
            <a:xfrm>
              <a:off x="476648" y="3573016"/>
              <a:ext cx="2088000" cy="208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Free environment</a:t>
              </a:r>
            </a:p>
            <a:p>
              <a:pPr algn="ctr"/>
              <a:endParaRPr lang="en-US" dirty="0"/>
            </a:p>
            <a:p>
              <a:pPr algn="ctr"/>
              <a:endParaRPr lang="en-US" dirty="0" smtClean="0"/>
            </a:p>
            <a:p>
              <a:pPr algn="ctr"/>
              <a:endParaRPr lang="en-US" dirty="0"/>
            </a:p>
            <a:p>
              <a:pPr algn="ctr"/>
              <a:endParaRPr lang="en-US" dirty="0" smtClean="0"/>
            </a:p>
            <a:p>
              <a:pPr algn="ctr"/>
              <a:endParaRPr lang="en-US" dirty="0"/>
            </a:p>
          </p:txBody>
        </p:sp>
        <p:grpSp>
          <p:nvGrpSpPr>
            <p:cNvPr id="46" name="Grupo 45"/>
            <p:cNvGrpSpPr/>
            <p:nvPr/>
          </p:nvGrpSpPr>
          <p:grpSpPr>
            <a:xfrm>
              <a:off x="491829" y="3635602"/>
              <a:ext cx="2105004" cy="2094400"/>
              <a:chOff x="658312" y="3927735"/>
              <a:chExt cx="2105004" cy="2094400"/>
            </a:xfrm>
          </p:grpSpPr>
          <p:sp>
            <p:nvSpPr>
              <p:cNvPr id="47" name="CuadroTexto 46"/>
              <p:cNvSpPr txBox="1"/>
              <p:nvPr/>
            </p:nvSpPr>
            <p:spPr>
              <a:xfrm>
                <a:off x="2018084" y="43600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50" name="CuadroTexto 49"/>
              <p:cNvSpPr txBox="1"/>
              <p:nvPr/>
            </p:nvSpPr>
            <p:spPr>
              <a:xfrm>
                <a:off x="902260" y="501251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53" name="CuadroTexto 52"/>
              <p:cNvSpPr txBox="1"/>
              <p:nvPr/>
            </p:nvSpPr>
            <p:spPr>
              <a:xfrm>
                <a:off x="944644" y="454616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54" name="CuadroTexto 53"/>
              <p:cNvSpPr txBox="1"/>
              <p:nvPr/>
            </p:nvSpPr>
            <p:spPr>
              <a:xfrm>
                <a:off x="747880" y="435690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55" name="CuadroTexto 54"/>
              <p:cNvSpPr txBox="1"/>
              <p:nvPr/>
            </p:nvSpPr>
            <p:spPr>
              <a:xfrm>
                <a:off x="658312" y="473543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56" name="CuadroTexto 55"/>
              <p:cNvSpPr txBox="1"/>
              <p:nvPr/>
            </p:nvSpPr>
            <p:spPr>
              <a:xfrm>
                <a:off x="2170484" y="45124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57" name="CuadroTexto 56"/>
              <p:cNvSpPr txBox="1"/>
              <p:nvPr/>
            </p:nvSpPr>
            <p:spPr>
              <a:xfrm>
                <a:off x="1046927" y="4096427"/>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58" name="CuadroTexto 57"/>
              <p:cNvSpPr txBox="1"/>
              <p:nvPr/>
            </p:nvSpPr>
            <p:spPr>
              <a:xfrm>
                <a:off x="1301966" y="41431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59" name="CuadroTexto 58"/>
              <p:cNvSpPr txBox="1"/>
              <p:nvPr/>
            </p:nvSpPr>
            <p:spPr>
              <a:xfrm>
                <a:off x="1596048" y="4034457"/>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0" name="CuadroTexto 59"/>
              <p:cNvSpPr txBox="1"/>
              <p:nvPr/>
            </p:nvSpPr>
            <p:spPr>
              <a:xfrm>
                <a:off x="2322884" y="46648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1" name="CuadroTexto 60"/>
              <p:cNvSpPr txBox="1"/>
              <p:nvPr/>
            </p:nvSpPr>
            <p:spPr>
              <a:xfrm>
                <a:off x="2311435" y="43004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2" name="CuadroTexto 61"/>
              <p:cNvSpPr txBox="1"/>
              <p:nvPr/>
            </p:nvSpPr>
            <p:spPr>
              <a:xfrm>
                <a:off x="2262851" y="492707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3" name="CuadroTexto 62"/>
              <p:cNvSpPr txBox="1"/>
              <p:nvPr/>
            </p:nvSpPr>
            <p:spPr>
              <a:xfrm>
                <a:off x="1685703" y="510354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4" name="CuadroTexto 63"/>
              <p:cNvSpPr txBox="1"/>
              <p:nvPr/>
            </p:nvSpPr>
            <p:spPr>
              <a:xfrm>
                <a:off x="2258491" y="51853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5" name="CuadroTexto 64"/>
              <p:cNvSpPr txBox="1"/>
              <p:nvPr/>
            </p:nvSpPr>
            <p:spPr>
              <a:xfrm>
                <a:off x="2475284" y="48172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6" name="CuadroTexto 65"/>
              <p:cNvSpPr txBox="1"/>
              <p:nvPr/>
            </p:nvSpPr>
            <p:spPr>
              <a:xfrm>
                <a:off x="1890923" y="531836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7" name="CuadroTexto 66"/>
              <p:cNvSpPr txBox="1"/>
              <p:nvPr/>
            </p:nvSpPr>
            <p:spPr>
              <a:xfrm>
                <a:off x="849150" y="533604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8" name="CuadroTexto 67"/>
              <p:cNvSpPr txBox="1"/>
              <p:nvPr/>
            </p:nvSpPr>
            <p:spPr>
              <a:xfrm>
                <a:off x="978855" y="476473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9" name="CuadroTexto 68"/>
              <p:cNvSpPr txBox="1"/>
              <p:nvPr/>
            </p:nvSpPr>
            <p:spPr>
              <a:xfrm>
                <a:off x="1115149" y="538544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70" name="CuadroTexto 69"/>
              <p:cNvSpPr txBox="1"/>
              <p:nvPr/>
            </p:nvSpPr>
            <p:spPr>
              <a:xfrm>
                <a:off x="1377087" y="524746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71" name="CuadroTexto 70"/>
              <p:cNvSpPr txBox="1"/>
              <p:nvPr/>
            </p:nvSpPr>
            <p:spPr>
              <a:xfrm>
                <a:off x="1654457" y="52666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72" name="CuadroTexto 71"/>
              <p:cNvSpPr txBox="1"/>
              <p:nvPr/>
            </p:nvSpPr>
            <p:spPr>
              <a:xfrm>
                <a:off x="2118835" y="544866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73" name="CuadroTexto 72"/>
              <p:cNvSpPr txBox="1"/>
              <p:nvPr/>
            </p:nvSpPr>
            <p:spPr>
              <a:xfrm>
                <a:off x="1777101" y="564441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74" name="CuadroTexto 73"/>
              <p:cNvSpPr txBox="1"/>
              <p:nvPr/>
            </p:nvSpPr>
            <p:spPr>
              <a:xfrm>
                <a:off x="1290124" y="565280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75" name="CuadroTexto 74"/>
              <p:cNvSpPr txBox="1"/>
              <p:nvPr/>
            </p:nvSpPr>
            <p:spPr>
              <a:xfrm>
                <a:off x="1836062" y="39956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76" name="CuadroTexto 75"/>
              <p:cNvSpPr txBox="1"/>
              <p:nvPr/>
            </p:nvSpPr>
            <p:spPr>
              <a:xfrm>
                <a:off x="2071089" y="408734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77" name="CuadroTexto 76"/>
              <p:cNvSpPr txBox="1"/>
              <p:nvPr/>
            </p:nvSpPr>
            <p:spPr>
              <a:xfrm>
                <a:off x="784917" y="4101456"/>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78" name="CuadroTexto 77"/>
              <p:cNvSpPr txBox="1"/>
              <p:nvPr/>
            </p:nvSpPr>
            <p:spPr>
              <a:xfrm>
                <a:off x="1098083" y="436800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79" name="CuadroTexto 78"/>
              <p:cNvSpPr txBox="1"/>
              <p:nvPr/>
            </p:nvSpPr>
            <p:spPr>
              <a:xfrm>
                <a:off x="1863604" y="496593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80" name="CuadroTexto 79"/>
              <p:cNvSpPr txBox="1"/>
              <p:nvPr/>
            </p:nvSpPr>
            <p:spPr>
              <a:xfrm>
                <a:off x="671143" y="503333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81" name="CuadroTexto 80"/>
              <p:cNvSpPr txBox="1"/>
              <p:nvPr/>
            </p:nvSpPr>
            <p:spPr>
              <a:xfrm>
                <a:off x="1759397" y="4395406"/>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82" name="CuadroTexto 81"/>
              <p:cNvSpPr txBox="1"/>
              <p:nvPr/>
            </p:nvSpPr>
            <p:spPr>
              <a:xfrm>
                <a:off x="1191148" y="392773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83" name="CuadroTexto 82"/>
              <p:cNvSpPr txBox="1"/>
              <p:nvPr/>
            </p:nvSpPr>
            <p:spPr>
              <a:xfrm>
                <a:off x="1514801" y="54824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84" name="CuadroTexto 83"/>
              <p:cNvSpPr txBox="1"/>
              <p:nvPr/>
            </p:nvSpPr>
            <p:spPr>
              <a:xfrm>
                <a:off x="1766077" y="545117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85" name="CuadroTexto 84"/>
              <p:cNvSpPr txBox="1"/>
              <p:nvPr/>
            </p:nvSpPr>
            <p:spPr>
              <a:xfrm>
                <a:off x="1944684" y="4523682"/>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grpSp>
        <p:sp>
          <p:nvSpPr>
            <p:cNvPr id="86" name="Elipse 85"/>
            <p:cNvSpPr/>
            <p:nvPr/>
          </p:nvSpPr>
          <p:spPr>
            <a:xfrm rot="2954076">
              <a:off x="1091255" y="4234818"/>
              <a:ext cx="636673" cy="101728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nchor="ctr">
              <a:normAutofit/>
            </a:bodyPr>
            <a:lstStyle/>
            <a:p>
              <a:pPr algn="ctr"/>
              <a:endParaRPr lang="en-US" dirty="0"/>
            </a:p>
          </p:txBody>
        </p:sp>
        <p:sp>
          <p:nvSpPr>
            <p:cNvPr id="87" name="Elipse 86"/>
            <p:cNvSpPr/>
            <p:nvPr/>
          </p:nvSpPr>
          <p:spPr>
            <a:xfrm>
              <a:off x="1287655" y="4472605"/>
              <a:ext cx="952729" cy="338811"/>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8" name="CuadroTexto 87"/>
            <p:cNvSpPr txBox="1"/>
            <p:nvPr/>
          </p:nvSpPr>
          <p:spPr>
            <a:xfrm>
              <a:off x="1296615" y="4434993"/>
              <a:ext cx="934808" cy="461665"/>
            </a:xfrm>
            <a:prstGeom prst="rect">
              <a:avLst/>
            </a:prstGeom>
            <a:noFill/>
          </p:spPr>
          <p:txBody>
            <a:bodyPr wrap="none" rtlCol="0">
              <a:spAutoFit/>
            </a:bodyPr>
            <a:lstStyle/>
            <a:p>
              <a:r>
                <a:rPr lang="en-US" sz="1200" dirty="0" smtClean="0">
                  <a:solidFill>
                    <a:schemeClr val="bg1"/>
                  </a:solidFill>
                </a:rPr>
                <a:t>Constrained</a:t>
              </a:r>
            </a:p>
            <a:p>
              <a:pPr algn="ctr"/>
              <a:r>
                <a:rPr lang="en-US" sz="1200" dirty="0" smtClean="0">
                  <a:solidFill>
                    <a:schemeClr val="bg1"/>
                  </a:solidFill>
                </a:rPr>
                <a:t> env. #2</a:t>
              </a:r>
              <a:endParaRPr lang="en-US" sz="1200" dirty="0">
                <a:solidFill>
                  <a:schemeClr val="bg1"/>
                </a:solidFill>
              </a:endParaRPr>
            </a:p>
          </p:txBody>
        </p:sp>
        <p:sp>
          <p:nvSpPr>
            <p:cNvPr id="129" name="CuadroTexto 128"/>
            <p:cNvSpPr txBox="1"/>
            <p:nvPr/>
          </p:nvSpPr>
          <p:spPr>
            <a:xfrm>
              <a:off x="846944" y="4721268"/>
              <a:ext cx="934808" cy="461665"/>
            </a:xfrm>
            <a:prstGeom prst="rect">
              <a:avLst/>
            </a:prstGeom>
            <a:noFill/>
          </p:spPr>
          <p:txBody>
            <a:bodyPr wrap="none" rtlCol="0">
              <a:spAutoFit/>
            </a:bodyPr>
            <a:lstStyle/>
            <a:p>
              <a:r>
                <a:rPr lang="en-US" sz="1200" dirty="0" smtClean="0">
                  <a:solidFill>
                    <a:schemeClr val="bg1"/>
                  </a:solidFill>
                </a:rPr>
                <a:t>Constrained</a:t>
              </a:r>
            </a:p>
            <a:p>
              <a:pPr algn="ctr"/>
              <a:r>
                <a:rPr lang="en-US" sz="1200" dirty="0" smtClean="0">
                  <a:solidFill>
                    <a:schemeClr val="bg1"/>
                  </a:solidFill>
                </a:rPr>
                <a:t> env. #1</a:t>
              </a:r>
              <a:endParaRPr lang="en-US" sz="1200" dirty="0">
                <a:solidFill>
                  <a:schemeClr val="bg1"/>
                </a:solidFill>
              </a:endParaRPr>
            </a:p>
          </p:txBody>
        </p:sp>
      </p:grpSp>
    </p:spTree>
    <p:extLst>
      <p:ext uri="{BB962C8B-B14F-4D97-AF65-F5344CB8AC3E}">
        <p14:creationId xmlns:p14="http://schemas.microsoft.com/office/powerpoint/2010/main" val="4287657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500"/>
                            </p:stCondLst>
                            <p:childTnLst>
                              <p:par>
                                <p:cTn id="17" presetID="22" presetClass="entr" presetSubtype="8"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30"/>
                                        </p:tgtEl>
                                        <p:attrNameLst>
                                          <p:attrName>style.visibility</p:attrName>
                                        </p:attrNameLst>
                                      </p:cBhvr>
                                      <p:to>
                                        <p:strVal val="visible"/>
                                      </p:to>
                                    </p:set>
                                    <p:animEffect transition="in" filter="wipe(left)">
                                      <p:cBhvr>
                                        <p:cTn id="22" dur="500"/>
                                        <p:tgtEl>
                                          <p:spTgt spid="230"/>
                                        </p:tgtEl>
                                      </p:cBhvr>
                                    </p:animEffect>
                                  </p:childTnLst>
                                </p:cTn>
                              </p:par>
                              <p:par>
                                <p:cTn id="23" presetID="22" presetClass="entr" presetSubtype="8"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wipe(left)">
                                      <p:cBhvr>
                                        <p:cTn id="31" dur="500"/>
                                        <p:tgtEl>
                                          <p:spTgt spid="38"/>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left)">
                                      <p:cBhvr>
                                        <p:cTn id="39" dur="500"/>
                                        <p:tgtEl>
                                          <p:spTgt spid="4"/>
                                        </p:tgtEl>
                                      </p:cBhvr>
                                    </p:animEffect>
                                  </p:childTnLst>
                                </p:cTn>
                              </p:par>
                              <p:par>
                                <p:cTn id="40" presetID="22" presetClass="entr" presetSubtype="8" fill="hold"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par>
                                <p:cTn id="43" presetID="22" presetClass="entr" presetSubtype="8" fill="hold"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left)">
                                      <p:cBhvr>
                                        <p:cTn id="45" dur="500"/>
                                        <p:tgtEl>
                                          <p:spTgt spid="9"/>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left)">
                                      <p:cBhvr>
                                        <p:cTn id="48" dur="500"/>
                                        <p:tgtEl>
                                          <p:spTgt spid="14"/>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40"/>
                                        </p:tgtEl>
                                        <p:attrNameLst>
                                          <p:attrName>style.visibility</p:attrName>
                                        </p:attrNameLst>
                                      </p:cBhvr>
                                      <p:to>
                                        <p:strVal val="visible"/>
                                      </p:to>
                                    </p:set>
                                    <p:animEffect transition="in" filter="wipe(left)">
                                      <p:cBhvr>
                                        <p:cTn id="51" dur="500"/>
                                        <p:tgtEl>
                                          <p:spTgt spid="40"/>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30" grpId="0"/>
      <p:bldP spid="11" grpId="0" animBg="1"/>
      <p:bldP spid="13" grpId="0" animBg="1"/>
      <p:bldP spid="14" grpId="0" animBg="1"/>
      <p:bldP spid="38" grpId="0" animBg="1"/>
      <p:bldP spid="15" grpId="0" animBg="1"/>
      <p:bldP spid="12" grpId="0" animBg="1"/>
      <p:bldP spid="4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Outline</a:t>
            </a:r>
            <a:endParaRPr lang="en-US" dirty="0"/>
          </a:p>
        </p:txBody>
      </p:sp>
      <p:sp>
        <p:nvSpPr>
          <p:cNvPr id="3" name="Marcador de contenido 2"/>
          <p:cNvSpPr>
            <a:spLocks noGrp="1"/>
          </p:cNvSpPr>
          <p:nvPr>
            <p:ph idx="1"/>
          </p:nvPr>
        </p:nvSpPr>
        <p:spPr/>
        <p:txBody>
          <a:bodyPr/>
          <a:lstStyle/>
          <a:p>
            <a:pPr>
              <a:lnSpc>
                <a:spcPct val="120000"/>
              </a:lnSpc>
            </a:pPr>
            <a:r>
              <a:rPr lang="en-US" dirty="0"/>
              <a:t>Overview of specification </a:t>
            </a:r>
            <a:r>
              <a:rPr lang="en-US" dirty="0" smtClean="0"/>
              <a:t>mining</a:t>
            </a:r>
          </a:p>
          <a:p>
            <a:pPr>
              <a:lnSpc>
                <a:spcPct val="120000"/>
              </a:lnSpc>
            </a:pPr>
            <a:endParaRPr lang="en-US" dirty="0"/>
          </a:p>
          <a:p>
            <a:pPr>
              <a:lnSpc>
                <a:spcPct val="120000"/>
              </a:lnSpc>
            </a:pPr>
            <a:r>
              <a:rPr lang="en-US" b="1" dirty="0">
                <a:solidFill>
                  <a:schemeClr val="accent2"/>
                </a:solidFill>
              </a:rPr>
              <a:t>Modeling behavioral </a:t>
            </a:r>
            <a:r>
              <a:rPr lang="en-US" b="1" dirty="0" smtClean="0">
                <a:solidFill>
                  <a:schemeClr val="accent2"/>
                </a:solidFill>
              </a:rPr>
              <a:t>properties</a:t>
            </a:r>
          </a:p>
          <a:p>
            <a:pPr>
              <a:lnSpc>
                <a:spcPct val="120000"/>
              </a:lnSpc>
            </a:pPr>
            <a:endParaRPr lang="en-US" dirty="0"/>
          </a:p>
          <a:p>
            <a:pPr>
              <a:lnSpc>
                <a:spcPct val="120000"/>
              </a:lnSpc>
            </a:pPr>
            <a:r>
              <a:rPr lang="en-US" dirty="0"/>
              <a:t>Mining </a:t>
            </a:r>
            <a:r>
              <a:rPr lang="en-US" dirty="0" smtClean="0"/>
              <a:t>algorithm</a:t>
            </a:r>
          </a:p>
          <a:p>
            <a:pPr>
              <a:lnSpc>
                <a:spcPct val="120000"/>
              </a:lnSpc>
            </a:pPr>
            <a:endParaRPr lang="en-US" dirty="0"/>
          </a:p>
          <a:p>
            <a:pPr>
              <a:lnSpc>
                <a:spcPct val="120000"/>
              </a:lnSpc>
            </a:pPr>
            <a:r>
              <a:rPr lang="en-US" dirty="0"/>
              <a:t>Results and conclusions</a:t>
            </a:r>
          </a:p>
        </p:txBody>
      </p:sp>
      <p:sp>
        <p:nvSpPr>
          <p:cNvPr id="4" name="Marcador de número de diapositiva 3"/>
          <p:cNvSpPr>
            <a:spLocks noGrp="1"/>
          </p:cNvSpPr>
          <p:nvPr>
            <p:ph type="sldNum" sz="quarter" idx="12"/>
          </p:nvPr>
        </p:nvSpPr>
        <p:spPr/>
        <p:txBody>
          <a:bodyPr/>
          <a:lstStyle/>
          <a:p>
            <a:fld id="{B893DDF5-10A4-42B0-8B2B-0331E49407BA}" type="slidenum">
              <a:rPr lang="en-US" smtClean="0"/>
              <a:t>11</a:t>
            </a:fld>
            <a:endParaRPr lang="en-US"/>
          </a:p>
        </p:txBody>
      </p:sp>
    </p:spTree>
    <p:extLst>
      <p:ext uri="{BB962C8B-B14F-4D97-AF65-F5344CB8AC3E}">
        <p14:creationId xmlns:p14="http://schemas.microsoft.com/office/powerpoint/2010/main" val="37182315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Properties</a:t>
            </a:r>
            <a:endParaRPr lang="en-US" dirty="0"/>
          </a:p>
        </p:txBody>
      </p:sp>
      <p:sp>
        <p:nvSpPr>
          <p:cNvPr id="3" name="Marcador de contenido 2"/>
          <p:cNvSpPr>
            <a:spLocks noGrp="1"/>
          </p:cNvSpPr>
          <p:nvPr>
            <p:ph idx="1"/>
          </p:nvPr>
        </p:nvSpPr>
        <p:spPr/>
        <p:txBody>
          <a:bodyPr>
            <a:normAutofit lnSpcReduction="10000"/>
          </a:bodyPr>
          <a:lstStyle/>
          <a:p>
            <a:r>
              <a:rPr lang="en-US" dirty="0" smtClean="0"/>
              <a:t>Behavioral properties</a:t>
            </a:r>
          </a:p>
          <a:p>
            <a:pPr lvl="1"/>
            <a:r>
              <a:rPr lang="en-US" dirty="0" smtClean="0"/>
              <a:t>Speed-independence</a:t>
            </a:r>
          </a:p>
          <a:p>
            <a:pPr lvl="1"/>
            <a:r>
              <a:rPr lang="en-US" dirty="0" smtClean="0"/>
              <a:t>Delay-insensitive interfacing</a:t>
            </a:r>
          </a:p>
          <a:p>
            <a:pPr lvl="1"/>
            <a:r>
              <a:rPr lang="en-US" dirty="0" smtClean="0"/>
              <a:t>Multiple independent environments</a:t>
            </a:r>
          </a:p>
          <a:p>
            <a:pPr lvl="1"/>
            <a:r>
              <a:rPr lang="en-US" dirty="0" smtClean="0"/>
              <a:t>…</a:t>
            </a:r>
          </a:p>
          <a:p>
            <a:r>
              <a:rPr lang="en-US" dirty="0" smtClean="0"/>
              <a:t>Properties of the specification model</a:t>
            </a:r>
          </a:p>
          <a:p>
            <a:pPr lvl="1"/>
            <a:r>
              <a:rPr lang="en-US" dirty="0" smtClean="0"/>
              <a:t>Marked Graph</a:t>
            </a:r>
          </a:p>
          <a:p>
            <a:pPr lvl="1"/>
            <a:r>
              <a:rPr lang="en-US" dirty="0" smtClean="0"/>
              <a:t>Free Choice</a:t>
            </a:r>
          </a:p>
          <a:p>
            <a:pPr lvl="1"/>
            <a:r>
              <a:rPr lang="en-US" dirty="0" smtClean="0"/>
              <a:t>…</a:t>
            </a:r>
            <a:endParaRPr lang="en-US" dirty="0"/>
          </a:p>
          <a:p>
            <a:pPr>
              <a:spcBef>
                <a:spcPts val="1200"/>
              </a:spcBef>
              <a:buFont typeface="Wingdings" panose="05000000000000000000" pitchFamily="2" charset="2"/>
              <a:buChar char="Ø"/>
            </a:pPr>
            <a:r>
              <a:rPr lang="en-US" dirty="0" smtClean="0"/>
              <a:t>All properties modeled using SAT</a:t>
            </a:r>
            <a:endParaRPr lang="en-US"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12</a:t>
            </a:fld>
            <a:endParaRPr lang="en-US"/>
          </a:p>
        </p:txBody>
      </p:sp>
    </p:spTree>
    <p:extLst>
      <p:ext uri="{BB962C8B-B14F-4D97-AF65-F5344CB8AC3E}">
        <p14:creationId xmlns:p14="http://schemas.microsoft.com/office/powerpoint/2010/main" val="22839595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Modeling properties using SAT</a:t>
            </a:r>
            <a:endParaRPr lang="en-US"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13</a:t>
            </a:fld>
            <a:endParaRPr lang="en-US"/>
          </a:p>
        </p:txBody>
      </p:sp>
      <mc:AlternateContent xmlns:mc="http://schemas.openxmlformats.org/markup-compatibility/2006" xmlns:a14="http://schemas.microsoft.com/office/drawing/2010/main">
        <mc:Choice Requires="a14">
          <p:sp>
            <p:nvSpPr>
              <p:cNvPr id="127" name="Marcador de contenido 126"/>
              <p:cNvSpPr>
                <a:spLocks noGrp="1"/>
              </p:cNvSpPr>
              <p:nvPr>
                <p:ph idx="1"/>
              </p:nvPr>
            </p:nvSpPr>
            <p:spPr>
              <a:xfrm>
                <a:off x="457200" y="980729"/>
                <a:ext cx="8229600" cy="2627312"/>
              </a:xfrm>
            </p:spPr>
            <p:txBody>
              <a:bodyPr>
                <a:normAutofit fontScale="92500" lnSpcReduction="10000"/>
              </a:bodyPr>
              <a:lstStyle/>
              <a:p>
                <a:r>
                  <a:rPr lang="en-US" sz="2800" dirty="0" smtClean="0"/>
                  <a:t>Finding a </a:t>
                </a:r>
                <a:r>
                  <a:rPr lang="en-US" sz="2800" i="1" dirty="0" smtClean="0"/>
                  <a:t>subset</a:t>
                </a:r>
                <a:r>
                  <a:rPr lang="en-US" sz="2800" dirty="0" smtClean="0"/>
                  <a:t> of the LTS which satisfies properties</a:t>
                </a:r>
              </a:p>
              <a:p>
                <a:endParaRPr lang="en-US" sz="2800" dirty="0" smtClean="0"/>
              </a:p>
              <a:p>
                <a:r>
                  <a:rPr lang="en-US" sz="2800" dirty="0" smtClean="0"/>
                  <a:t>A Boolean variable </a:t>
                </a:r>
                <a14:m>
                  <m:oMath xmlns:m="http://schemas.openxmlformats.org/officeDocument/2006/math">
                    <m:sSub>
                      <m:sSubPr>
                        <m:ctrlPr>
                          <a:rPr lang="en-US" sz="2800" b="0" i="1" smtClean="0">
                            <a:solidFill>
                              <a:schemeClr val="accent4"/>
                            </a:solidFill>
                            <a:latin typeface="Cambria Math" panose="02040503050406030204" pitchFamily="18" charset="0"/>
                          </a:rPr>
                        </m:ctrlPr>
                      </m:sSubPr>
                      <m:e>
                        <m:r>
                          <a:rPr lang="en-US" sz="2800" b="0" i="1" smtClean="0">
                            <a:solidFill>
                              <a:schemeClr val="accent4"/>
                            </a:solidFill>
                            <a:latin typeface="Cambria Math" panose="02040503050406030204" pitchFamily="18" charset="0"/>
                          </a:rPr>
                          <m:t>𝑡</m:t>
                        </m:r>
                      </m:e>
                      <m:sub>
                        <m:r>
                          <a:rPr lang="en-US" sz="2800" b="0" i="1" smtClean="0">
                            <a:solidFill>
                              <a:schemeClr val="accent4"/>
                            </a:solidFill>
                            <a:latin typeface="Cambria Math" panose="02040503050406030204" pitchFamily="18" charset="0"/>
                          </a:rPr>
                          <m:t>𝑖</m:t>
                        </m:r>
                      </m:sub>
                    </m:sSub>
                  </m:oMath>
                </a14:m>
                <a:r>
                  <a:rPr lang="en-US" sz="2800" dirty="0" smtClean="0"/>
                  <a:t> for every </a:t>
                </a:r>
                <a:r>
                  <a:rPr lang="en-US" sz="2800" i="1" dirty="0" smtClean="0"/>
                  <a:t>transition </a:t>
                </a:r>
                <a:r>
                  <a:rPr lang="en-US" sz="2800" dirty="0" smtClean="0"/>
                  <a:t>of the LTS</a:t>
                </a:r>
              </a:p>
              <a:p>
                <a:pPr lvl="1"/>
                <a:r>
                  <a:rPr lang="en-US" sz="2400" dirty="0" smtClean="0"/>
                  <a:t>Indicates if transition is part of subset</a:t>
                </a:r>
              </a:p>
              <a:p>
                <a:pPr lvl="1"/>
                <a:endParaRPr lang="en-US" sz="2400" dirty="0" smtClean="0"/>
              </a:p>
              <a:p>
                <a:r>
                  <a:rPr lang="en-US" sz="2800" dirty="0" smtClean="0"/>
                  <a:t>Desired properties modeled as SAT formulas</a:t>
                </a:r>
              </a:p>
            </p:txBody>
          </p:sp>
        </mc:Choice>
        <mc:Fallback xmlns="">
          <p:sp>
            <p:nvSpPr>
              <p:cNvPr id="127" name="Marcador de contenido 126"/>
              <p:cNvSpPr>
                <a:spLocks noGrp="1" noRot="1" noChangeAspect="1" noMove="1" noResize="1" noEditPoints="1" noAdjustHandles="1" noChangeArrowheads="1" noChangeShapeType="1" noTextEdit="1"/>
              </p:cNvSpPr>
              <p:nvPr>
                <p:ph idx="1"/>
              </p:nvPr>
            </p:nvSpPr>
            <p:spPr>
              <a:xfrm>
                <a:off x="457200" y="980729"/>
                <a:ext cx="8229600" cy="2627312"/>
              </a:xfrm>
              <a:blipFill rotWithShape="0">
                <a:blip r:embed="rId3"/>
                <a:stretch>
                  <a:fillRect l="-1111" t="-3480" b="-928"/>
                </a:stretch>
              </a:blipFill>
            </p:spPr>
            <p:txBody>
              <a:bodyPr/>
              <a:lstStyle/>
              <a:p>
                <a:r>
                  <a:rPr lang="en-US">
                    <a:noFill/>
                  </a:rPr>
                  <a:t> </a:t>
                </a:r>
              </a:p>
            </p:txBody>
          </p:sp>
        </mc:Fallback>
      </mc:AlternateContent>
      <p:sp>
        <p:nvSpPr>
          <p:cNvPr id="150" name="Elipse 149"/>
          <p:cNvSpPr/>
          <p:nvPr/>
        </p:nvSpPr>
        <p:spPr>
          <a:xfrm>
            <a:off x="833543" y="3932169"/>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1" name="Elipse 150"/>
          <p:cNvSpPr/>
          <p:nvPr/>
        </p:nvSpPr>
        <p:spPr>
          <a:xfrm>
            <a:off x="833543" y="5598497"/>
            <a:ext cx="288032" cy="28803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2" name="Arco 151"/>
          <p:cNvSpPr/>
          <p:nvPr/>
        </p:nvSpPr>
        <p:spPr>
          <a:xfrm rot="16200000">
            <a:off x="252123" y="4874470"/>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3" name="Arco 152"/>
          <p:cNvSpPr/>
          <p:nvPr/>
        </p:nvSpPr>
        <p:spPr>
          <a:xfrm rot="5400000">
            <a:off x="326831" y="4871297"/>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4" name="Elipse 153"/>
          <p:cNvSpPr/>
          <p:nvPr/>
        </p:nvSpPr>
        <p:spPr>
          <a:xfrm>
            <a:off x="3132777" y="3932169"/>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5" name="Elipse 154"/>
          <p:cNvSpPr/>
          <p:nvPr/>
        </p:nvSpPr>
        <p:spPr>
          <a:xfrm>
            <a:off x="3132777" y="5598497"/>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6" name="Arco 155"/>
          <p:cNvSpPr/>
          <p:nvPr/>
        </p:nvSpPr>
        <p:spPr>
          <a:xfrm rot="16200000">
            <a:off x="2551357" y="4874470"/>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7" name="Arco 156"/>
          <p:cNvSpPr/>
          <p:nvPr/>
        </p:nvSpPr>
        <p:spPr>
          <a:xfrm rot="5400000">
            <a:off x="2626065" y="4871297"/>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8" name="Arco 157"/>
          <p:cNvSpPr/>
          <p:nvPr/>
        </p:nvSpPr>
        <p:spPr>
          <a:xfrm>
            <a:off x="1111463" y="3958777"/>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9" name="Arco 158"/>
          <p:cNvSpPr/>
          <p:nvPr/>
        </p:nvSpPr>
        <p:spPr>
          <a:xfrm flipH="1" flipV="1">
            <a:off x="1100619" y="5761090"/>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0" name="CuadroTexto 159"/>
          <p:cNvSpPr txBox="1"/>
          <p:nvPr/>
        </p:nvSpPr>
        <p:spPr>
          <a:xfrm>
            <a:off x="539552" y="4647676"/>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1" name="CuadroTexto 160"/>
          <p:cNvSpPr txBox="1"/>
          <p:nvPr/>
        </p:nvSpPr>
        <p:spPr>
          <a:xfrm>
            <a:off x="1017324" y="4640084"/>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2" name="CuadroTexto 161"/>
          <p:cNvSpPr txBox="1"/>
          <p:nvPr/>
        </p:nvSpPr>
        <p:spPr>
          <a:xfrm>
            <a:off x="2852961" y="4643010"/>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3" name="CuadroTexto 162"/>
          <p:cNvSpPr txBox="1"/>
          <p:nvPr/>
        </p:nvSpPr>
        <p:spPr>
          <a:xfrm>
            <a:off x="1936178" y="5500741"/>
            <a:ext cx="425116" cy="369332"/>
          </a:xfrm>
          <a:prstGeom prst="rect">
            <a:avLst/>
          </a:prstGeom>
          <a:noFill/>
        </p:spPr>
        <p:txBody>
          <a:bodyPr wrap="none" rtlCol="0">
            <a:spAutoFit/>
          </a:bodyPr>
          <a:lstStyle/>
          <a:p>
            <a:pPr algn="ctr"/>
            <a:r>
              <a:rPr lang="en-US" dirty="0">
                <a:solidFill>
                  <a:schemeClr val="accent2"/>
                </a:solidFill>
                <a:latin typeface="Cambria" panose="02040503050406030204" pitchFamily="18" charset="0"/>
              </a:rPr>
              <a:t>x</a:t>
            </a:r>
            <a:r>
              <a:rPr lang="en-US" dirty="0" smtClean="0">
                <a:solidFill>
                  <a:schemeClr val="accent2"/>
                </a:solidFill>
                <a:latin typeface="Cambria" panose="02040503050406030204" pitchFamily="18" charset="0"/>
              </a:rPr>
              <a:t>−</a:t>
            </a:r>
            <a:endParaRPr lang="en-US" dirty="0">
              <a:solidFill>
                <a:schemeClr val="accent2"/>
              </a:solidFill>
              <a:latin typeface="Cambria" panose="02040503050406030204" pitchFamily="18" charset="0"/>
            </a:endParaRPr>
          </a:p>
        </p:txBody>
      </p:sp>
      <p:sp>
        <p:nvSpPr>
          <p:cNvPr id="164" name="CuadroTexto 163"/>
          <p:cNvSpPr txBox="1"/>
          <p:nvPr/>
        </p:nvSpPr>
        <p:spPr>
          <a:xfrm>
            <a:off x="2126773" y="3645024"/>
            <a:ext cx="425117"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3" name="CuadroTexto 2"/>
              <p:cNvSpPr txBox="1"/>
              <p:nvPr/>
            </p:nvSpPr>
            <p:spPr>
              <a:xfrm>
                <a:off x="612165" y="4907297"/>
                <a:ext cx="24288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b="0" i="1" smtClean="0">
                              <a:solidFill>
                                <a:schemeClr val="accent4"/>
                              </a:solidFill>
                              <a:latin typeface="Cambria Math" panose="02040503050406030204" pitchFamily="18" charset="0"/>
                            </a:rPr>
                          </m:ctrlPr>
                        </m:sSubPr>
                        <m:e>
                          <m:r>
                            <a:rPr lang="es-ES" b="0" i="1" smtClean="0">
                              <a:solidFill>
                                <a:schemeClr val="accent4"/>
                              </a:solidFill>
                              <a:latin typeface="Cambria Math" panose="02040503050406030204" pitchFamily="18" charset="0"/>
                            </a:rPr>
                            <m:t>𝑡</m:t>
                          </m:r>
                        </m:e>
                        <m:sub>
                          <m:r>
                            <a:rPr lang="es-ES" b="0" i="1" smtClean="0">
                              <a:solidFill>
                                <a:schemeClr val="accent4"/>
                              </a:solidFill>
                              <a:latin typeface="Cambria Math" panose="02040503050406030204" pitchFamily="18" charset="0"/>
                            </a:rPr>
                            <m:t>1</m:t>
                          </m:r>
                        </m:sub>
                      </m:sSub>
                    </m:oMath>
                  </m:oMathPara>
                </a14:m>
                <a:endParaRPr lang="en-US" dirty="0">
                  <a:solidFill>
                    <a:schemeClr val="accent4"/>
                  </a:solidFill>
                </a:endParaRPr>
              </a:p>
            </p:txBody>
          </p:sp>
        </mc:Choice>
        <mc:Fallback xmlns="">
          <p:sp>
            <p:nvSpPr>
              <p:cNvPr id="3" name="CuadroTexto 2"/>
              <p:cNvSpPr txBox="1">
                <a:spLocks noRot="1" noChangeAspect="1" noMove="1" noResize="1" noEditPoints="1" noAdjustHandles="1" noChangeArrowheads="1" noChangeShapeType="1" noTextEdit="1"/>
              </p:cNvSpPr>
              <p:nvPr/>
            </p:nvSpPr>
            <p:spPr>
              <a:xfrm>
                <a:off x="612165" y="4907297"/>
                <a:ext cx="242887" cy="276999"/>
              </a:xfrm>
              <a:prstGeom prst="rect">
                <a:avLst/>
              </a:prstGeom>
              <a:blipFill rotWithShape="0">
                <a:blip r:embed="rId4"/>
                <a:stretch>
                  <a:fillRect l="-20000" r="-7500" b="-177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0" name="CuadroTexto 169"/>
              <p:cNvSpPr txBox="1"/>
              <p:nvPr/>
            </p:nvSpPr>
            <p:spPr>
              <a:xfrm>
                <a:off x="1089324" y="4917157"/>
                <a:ext cx="24820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b="0" i="1" smtClean="0">
                              <a:solidFill>
                                <a:schemeClr val="accent4"/>
                              </a:solidFill>
                              <a:latin typeface="Cambria Math" panose="02040503050406030204" pitchFamily="18" charset="0"/>
                            </a:rPr>
                          </m:ctrlPr>
                        </m:sSubPr>
                        <m:e>
                          <m:r>
                            <a:rPr lang="es-ES" b="0" i="1" smtClean="0">
                              <a:solidFill>
                                <a:schemeClr val="accent4"/>
                              </a:solidFill>
                              <a:latin typeface="Cambria Math" panose="02040503050406030204" pitchFamily="18" charset="0"/>
                            </a:rPr>
                            <m:t>𝑡</m:t>
                          </m:r>
                        </m:e>
                        <m:sub>
                          <m:r>
                            <a:rPr lang="es-ES" b="0" i="1" smtClean="0">
                              <a:solidFill>
                                <a:schemeClr val="accent4"/>
                              </a:solidFill>
                              <a:latin typeface="Cambria Math" panose="02040503050406030204" pitchFamily="18" charset="0"/>
                            </a:rPr>
                            <m:t>2</m:t>
                          </m:r>
                        </m:sub>
                      </m:sSub>
                    </m:oMath>
                  </m:oMathPara>
                </a14:m>
                <a:endParaRPr lang="en-US" dirty="0">
                  <a:solidFill>
                    <a:schemeClr val="accent4"/>
                  </a:solidFill>
                </a:endParaRPr>
              </a:p>
            </p:txBody>
          </p:sp>
        </mc:Choice>
        <mc:Fallback xmlns="">
          <p:sp>
            <p:nvSpPr>
              <p:cNvPr id="170" name="CuadroTexto 169"/>
              <p:cNvSpPr txBox="1">
                <a:spLocks noRot="1" noChangeAspect="1" noMove="1" noResize="1" noEditPoints="1" noAdjustHandles="1" noChangeArrowheads="1" noChangeShapeType="1" noTextEdit="1"/>
              </p:cNvSpPr>
              <p:nvPr/>
            </p:nvSpPr>
            <p:spPr>
              <a:xfrm>
                <a:off x="1089324" y="4917157"/>
                <a:ext cx="248208" cy="276999"/>
              </a:xfrm>
              <a:prstGeom prst="rect">
                <a:avLst/>
              </a:prstGeom>
              <a:blipFill rotWithShape="0">
                <a:blip r:embed="rId5"/>
                <a:stretch>
                  <a:fillRect l="-22500" r="-7500"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1" name="CuadroTexto 170"/>
              <p:cNvSpPr txBox="1"/>
              <p:nvPr/>
            </p:nvSpPr>
            <p:spPr>
              <a:xfrm>
                <a:off x="2206671" y="3957018"/>
                <a:ext cx="24820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b="0" i="1" smtClean="0">
                              <a:solidFill>
                                <a:schemeClr val="accent4"/>
                              </a:solidFill>
                              <a:latin typeface="Cambria Math" panose="02040503050406030204" pitchFamily="18" charset="0"/>
                            </a:rPr>
                          </m:ctrlPr>
                        </m:sSubPr>
                        <m:e>
                          <m:r>
                            <a:rPr lang="es-ES" b="0" i="1" smtClean="0">
                              <a:solidFill>
                                <a:schemeClr val="accent4"/>
                              </a:solidFill>
                              <a:latin typeface="Cambria Math" panose="02040503050406030204" pitchFamily="18" charset="0"/>
                            </a:rPr>
                            <m:t>𝑡</m:t>
                          </m:r>
                        </m:e>
                        <m:sub>
                          <m:r>
                            <a:rPr lang="es-ES" b="0" i="1" smtClean="0">
                              <a:solidFill>
                                <a:schemeClr val="accent4"/>
                              </a:solidFill>
                              <a:latin typeface="Cambria Math" panose="02040503050406030204" pitchFamily="18" charset="0"/>
                            </a:rPr>
                            <m:t>3</m:t>
                          </m:r>
                        </m:sub>
                      </m:sSub>
                    </m:oMath>
                  </m:oMathPara>
                </a14:m>
                <a:endParaRPr lang="en-US" dirty="0">
                  <a:solidFill>
                    <a:schemeClr val="accent4"/>
                  </a:solidFill>
                </a:endParaRPr>
              </a:p>
            </p:txBody>
          </p:sp>
        </mc:Choice>
        <mc:Fallback xmlns="">
          <p:sp>
            <p:nvSpPr>
              <p:cNvPr id="171" name="CuadroTexto 170"/>
              <p:cNvSpPr txBox="1">
                <a:spLocks noRot="1" noChangeAspect="1" noMove="1" noResize="1" noEditPoints="1" noAdjustHandles="1" noChangeArrowheads="1" noChangeShapeType="1" noTextEdit="1"/>
              </p:cNvSpPr>
              <p:nvPr/>
            </p:nvSpPr>
            <p:spPr>
              <a:xfrm>
                <a:off x="2206671" y="3957018"/>
                <a:ext cx="248208" cy="276999"/>
              </a:xfrm>
              <a:prstGeom prst="rect">
                <a:avLst/>
              </a:prstGeom>
              <a:blipFill rotWithShape="0">
                <a:blip r:embed="rId6"/>
                <a:stretch>
                  <a:fillRect l="-21951" r="-4878" b="-15217"/>
                </a:stretch>
              </a:blipFill>
            </p:spPr>
            <p:txBody>
              <a:bodyPr/>
              <a:lstStyle/>
              <a:p>
                <a:r>
                  <a:rPr lang="en-US">
                    <a:noFill/>
                  </a:rPr>
                  <a:t> </a:t>
                </a:r>
              </a:p>
            </p:txBody>
          </p:sp>
        </mc:Fallback>
      </mc:AlternateContent>
      <p:sp>
        <p:nvSpPr>
          <p:cNvPr id="172" name="CuadroTexto 171"/>
          <p:cNvSpPr txBox="1"/>
          <p:nvPr/>
        </p:nvSpPr>
        <p:spPr>
          <a:xfrm>
            <a:off x="3306174" y="4634768"/>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174" name="CuadroTexto 173"/>
              <p:cNvSpPr txBox="1"/>
              <p:nvPr/>
            </p:nvSpPr>
            <p:spPr>
              <a:xfrm>
                <a:off x="2003072" y="5825830"/>
                <a:ext cx="24820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b="0" i="1" smtClean="0">
                              <a:solidFill>
                                <a:schemeClr val="accent4"/>
                              </a:solidFill>
                              <a:latin typeface="Cambria Math" panose="02040503050406030204" pitchFamily="18" charset="0"/>
                            </a:rPr>
                          </m:ctrlPr>
                        </m:sSubPr>
                        <m:e>
                          <m:r>
                            <a:rPr lang="es-ES" b="0" i="1" smtClean="0">
                              <a:solidFill>
                                <a:schemeClr val="accent4"/>
                              </a:solidFill>
                              <a:latin typeface="Cambria Math" panose="02040503050406030204" pitchFamily="18" charset="0"/>
                            </a:rPr>
                            <m:t>𝑡</m:t>
                          </m:r>
                        </m:e>
                        <m:sub>
                          <m:r>
                            <a:rPr lang="es-ES" b="0" i="1" smtClean="0">
                              <a:solidFill>
                                <a:schemeClr val="accent4"/>
                              </a:solidFill>
                              <a:latin typeface="Cambria Math" panose="02040503050406030204" pitchFamily="18" charset="0"/>
                            </a:rPr>
                            <m:t>4</m:t>
                          </m:r>
                        </m:sub>
                      </m:sSub>
                    </m:oMath>
                  </m:oMathPara>
                </a14:m>
                <a:endParaRPr lang="en-US" dirty="0">
                  <a:solidFill>
                    <a:schemeClr val="accent4"/>
                  </a:solidFill>
                </a:endParaRPr>
              </a:p>
            </p:txBody>
          </p:sp>
        </mc:Choice>
        <mc:Fallback xmlns="">
          <p:sp>
            <p:nvSpPr>
              <p:cNvPr id="174" name="CuadroTexto 173"/>
              <p:cNvSpPr txBox="1">
                <a:spLocks noRot="1" noChangeAspect="1" noMove="1" noResize="1" noEditPoints="1" noAdjustHandles="1" noChangeArrowheads="1" noChangeShapeType="1" noTextEdit="1"/>
              </p:cNvSpPr>
              <p:nvPr/>
            </p:nvSpPr>
            <p:spPr>
              <a:xfrm>
                <a:off x="2003072" y="5825830"/>
                <a:ext cx="248208" cy="276999"/>
              </a:xfrm>
              <a:prstGeom prst="rect">
                <a:avLst/>
              </a:prstGeom>
              <a:blipFill rotWithShape="0">
                <a:blip r:embed="rId7"/>
                <a:stretch>
                  <a:fillRect l="-22500" r="-7500"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5" name="CuadroTexto 174"/>
              <p:cNvSpPr txBox="1"/>
              <p:nvPr/>
            </p:nvSpPr>
            <p:spPr>
              <a:xfrm>
                <a:off x="2924143" y="4894920"/>
                <a:ext cx="24820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b="0" i="1" smtClean="0">
                              <a:solidFill>
                                <a:schemeClr val="accent4"/>
                              </a:solidFill>
                              <a:latin typeface="Cambria Math" panose="02040503050406030204" pitchFamily="18" charset="0"/>
                            </a:rPr>
                          </m:ctrlPr>
                        </m:sSubPr>
                        <m:e>
                          <m:r>
                            <a:rPr lang="es-ES" b="0" i="1" smtClean="0">
                              <a:solidFill>
                                <a:schemeClr val="accent4"/>
                              </a:solidFill>
                              <a:latin typeface="Cambria Math" panose="02040503050406030204" pitchFamily="18" charset="0"/>
                            </a:rPr>
                            <m:t>𝑡</m:t>
                          </m:r>
                        </m:e>
                        <m:sub>
                          <m:r>
                            <a:rPr lang="es-ES" b="0" i="1" smtClean="0">
                              <a:solidFill>
                                <a:schemeClr val="accent4"/>
                              </a:solidFill>
                              <a:latin typeface="Cambria Math" panose="02040503050406030204" pitchFamily="18" charset="0"/>
                            </a:rPr>
                            <m:t>5</m:t>
                          </m:r>
                        </m:sub>
                      </m:sSub>
                    </m:oMath>
                  </m:oMathPara>
                </a14:m>
                <a:endParaRPr lang="en-US" dirty="0">
                  <a:solidFill>
                    <a:schemeClr val="accent4"/>
                  </a:solidFill>
                </a:endParaRPr>
              </a:p>
            </p:txBody>
          </p:sp>
        </mc:Choice>
        <mc:Fallback xmlns="">
          <p:sp>
            <p:nvSpPr>
              <p:cNvPr id="175" name="CuadroTexto 174"/>
              <p:cNvSpPr txBox="1">
                <a:spLocks noRot="1" noChangeAspect="1" noMove="1" noResize="1" noEditPoints="1" noAdjustHandles="1" noChangeArrowheads="1" noChangeShapeType="1" noTextEdit="1"/>
              </p:cNvSpPr>
              <p:nvPr/>
            </p:nvSpPr>
            <p:spPr>
              <a:xfrm>
                <a:off x="2924143" y="4894920"/>
                <a:ext cx="248208" cy="276999"/>
              </a:xfrm>
              <a:prstGeom prst="rect">
                <a:avLst/>
              </a:prstGeom>
              <a:blipFill rotWithShape="0">
                <a:blip r:embed="rId8"/>
                <a:stretch>
                  <a:fillRect l="-22500" r="-10000" b="-177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6" name="CuadroTexto 175"/>
              <p:cNvSpPr txBox="1"/>
              <p:nvPr/>
            </p:nvSpPr>
            <p:spPr>
              <a:xfrm>
                <a:off x="3365024" y="4888016"/>
                <a:ext cx="24820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b="0" i="1" smtClean="0">
                              <a:solidFill>
                                <a:schemeClr val="accent4"/>
                              </a:solidFill>
                              <a:latin typeface="Cambria Math" panose="02040503050406030204" pitchFamily="18" charset="0"/>
                            </a:rPr>
                          </m:ctrlPr>
                        </m:sSubPr>
                        <m:e>
                          <m:r>
                            <a:rPr lang="es-ES" b="0" i="1" smtClean="0">
                              <a:solidFill>
                                <a:schemeClr val="accent4"/>
                              </a:solidFill>
                              <a:latin typeface="Cambria Math" panose="02040503050406030204" pitchFamily="18" charset="0"/>
                            </a:rPr>
                            <m:t>𝑡</m:t>
                          </m:r>
                        </m:e>
                        <m:sub>
                          <m:r>
                            <a:rPr lang="es-ES" b="0" i="1" smtClean="0">
                              <a:solidFill>
                                <a:schemeClr val="accent4"/>
                              </a:solidFill>
                              <a:latin typeface="Cambria Math" panose="02040503050406030204" pitchFamily="18" charset="0"/>
                            </a:rPr>
                            <m:t>6</m:t>
                          </m:r>
                        </m:sub>
                      </m:sSub>
                    </m:oMath>
                  </m:oMathPara>
                </a14:m>
                <a:endParaRPr lang="en-US" dirty="0">
                  <a:solidFill>
                    <a:schemeClr val="accent4"/>
                  </a:solidFill>
                </a:endParaRPr>
              </a:p>
            </p:txBody>
          </p:sp>
        </mc:Choice>
        <mc:Fallback xmlns="">
          <p:sp>
            <p:nvSpPr>
              <p:cNvPr id="176" name="CuadroTexto 175"/>
              <p:cNvSpPr txBox="1">
                <a:spLocks noRot="1" noChangeAspect="1" noMove="1" noResize="1" noEditPoints="1" noAdjustHandles="1" noChangeArrowheads="1" noChangeShapeType="1" noTextEdit="1"/>
              </p:cNvSpPr>
              <p:nvPr/>
            </p:nvSpPr>
            <p:spPr>
              <a:xfrm>
                <a:off x="3365024" y="4888016"/>
                <a:ext cx="248209" cy="276999"/>
              </a:xfrm>
              <a:prstGeom prst="rect">
                <a:avLst/>
              </a:prstGeom>
              <a:blipFill rotWithShape="0">
                <a:blip r:embed="rId9"/>
                <a:stretch>
                  <a:fillRect l="-19512" r="-7317"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7" name="Marcador de contenido 126"/>
              <p:cNvSpPr txBox="1">
                <a:spLocks/>
              </p:cNvSpPr>
              <p:nvPr/>
            </p:nvSpPr>
            <p:spPr>
              <a:xfrm>
                <a:off x="3778643" y="3754016"/>
                <a:ext cx="4908157" cy="2627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400" dirty="0" smtClean="0"/>
                  <a:t>Example property:</a:t>
                </a:r>
              </a:p>
              <a:p>
                <a:pPr lvl="1"/>
                <a:r>
                  <a:rPr lang="en-US" sz="2000" dirty="0" smtClean="0"/>
                  <a:t>Cannot remove output transition arcs</a:t>
                </a:r>
                <a:br>
                  <a:rPr lang="en-US" sz="2000" dirty="0" smtClean="0"/>
                </a:br>
                <a:r>
                  <a:rPr lang="en-US" sz="2000" dirty="0" smtClean="0"/>
                  <a:t>except if state is unreachable</a:t>
                </a:r>
                <a:endParaRPr lang="en-US" sz="2000" dirty="0"/>
              </a:p>
              <a:p>
                <a:pPr marL="0" indent="0" algn="ctr">
                  <a:lnSpc>
                    <a:spcPct val="150000"/>
                  </a:lnSpc>
                  <a:spcBef>
                    <a:spcPts val="1200"/>
                  </a:spcBef>
                  <a:buNone/>
                </a:pPr>
                <a14:m>
                  <m:oMathPara xmlns:m="http://schemas.openxmlformats.org/officeDocument/2006/math">
                    <m:oMathParaPr>
                      <m:jc m:val="centerGroup"/>
                    </m:oMathParaPr>
                    <m:oMath xmlns:m="http://schemas.openxmlformats.org/officeDocument/2006/math">
                      <m:sSub>
                        <m:sSubPr>
                          <m:ctrlPr>
                            <a:rPr lang="es-ES" sz="2400" b="0" i="1" smtClean="0">
                              <a:solidFill>
                                <a:schemeClr val="accent3"/>
                              </a:solidFill>
                              <a:latin typeface="Cambria Math" panose="02040503050406030204" pitchFamily="18" charset="0"/>
                            </a:rPr>
                          </m:ctrlPr>
                        </m:sSubPr>
                        <m:e>
                          <m:r>
                            <a:rPr lang="es-ES" sz="2400" b="0" i="1" smtClean="0">
                              <a:solidFill>
                                <a:schemeClr val="accent3"/>
                              </a:solidFill>
                              <a:latin typeface="Cambria Math" panose="02040503050406030204" pitchFamily="18" charset="0"/>
                            </a:rPr>
                            <m:t>𝑡</m:t>
                          </m:r>
                        </m:e>
                        <m:sub>
                          <m:r>
                            <a:rPr lang="es-ES" sz="2400" b="0" i="1" smtClean="0">
                              <a:solidFill>
                                <a:schemeClr val="accent3"/>
                              </a:solidFill>
                              <a:latin typeface="Cambria Math" panose="02040503050406030204" pitchFamily="18" charset="0"/>
                            </a:rPr>
                            <m:t>1</m:t>
                          </m:r>
                        </m:sub>
                      </m:sSub>
                      <m:r>
                        <a:rPr lang="es-ES" sz="2400" b="0" i="1" smtClean="0">
                          <a:latin typeface="Cambria Math" panose="02040503050406030204" pitchFamily="18" charset="0"/>
                          <a:ea typeface="Cambria Math" panose="02040503050406030204" pitchFamily="18" charset="0"/>
                        </a:rPr>
                        <m:t>⟹</m:t>
                      </m:r>
                      <m:sSub>
                        <m:sSubPr>
                          <m:ctrlPr>
                            <a:rPr lang="es-ES" sz="2400" b="0" i="1" smtClean="0">
                              <a:solidFill>
                                <a:schemeClr val="accent2"/>
                              </a:solidFill>
                              <a:latin typeface="Cambria Math" panose="02040503050406030204" pitchFamily="18" charset="0"/>
                              <a:ea typeface="Cambria Math" panose="02040503050406030204" pitchFamily="18" charset="0"/>
                            </a:rPr>
                          </m:ctrlPr>
                        </m:sSubPr>
                        <m:e>
                          <m:r>
                            <a:rPr lang="es-ES" sz="2400" b="0" i="1" smtClean="0">
                              <a:solidFill>
                                <a:schemeClr val="accent2"/>
                              </a:solidFill>
                              <a:latin typeface="Cambria Math" panose="02040503050406030204" pitchFamily="18" charset="0"/>
                              <a:ea typeface="Cambria Math" panose="02040503050406030204" pitchFamily="18" charset="0"/>
                            </a:rPr>
                            <m:t>𝑡</m:t>
                          </m:r>
                        </m:e>
                        <m:sub>
                          <m:r>
                            <a:rPr lang="es-ES" sz="2400" b="0" i="1" smtClean="0">
                              <a:solidFill>
                                <a:schemeClr val="accent2"/>
                              </a:solidFill>
                              <a:latin typeface="Cambria Math" panose="02040503050406030204" pitchFamily="18" charset="0"/>
                              <a:ea typeface="Cambria Math" panose="02040503050406030204" pitchFamily="18" charset="0"/>
                            </a:rPr>
                            <m:t>3</m:t>
                          </m:r>
                        </m:sub>
                      </m:sSub>
                    </m:oMath>
                  </m:oMathPara>
                </a14:m>
                <a:endParaRPr lang="en-US" sz="2400" dirty="0" smtClean="0"/>
              </a:p>
              <a:p>
                <a:pPr marL="0" indent="0" algn="ctr">
                  <a:lnSpc>
                    <a:spcPct val="150000"/>
                  </a:lnSpc>
                  <a:spcBef>
                    <a:spcPts val="1200"/>
                  </a:spcBef>
                  <a:buNone/>
                </a:pPr>
                <a14:m>
                  <m:oMathPara xmlns:m="http://schemas.openxmlformats.org/officeDocument/2006/math">
                    <m:oMathParaPr>
                      <m:jc m:val="centerGroup"/>
                    </m:oMathParaPr>
                    <m:oMath xmlns:m="http://schemas.openxmlformats.org/officeDocument/2006/math">
                      <m:sSub>
                        <m:sSubPr>
                          <m:ctrlPr>
                            <a:rPr lang="es-ES" sz="2400" i="1" smtClean="0">
                              <a:solidFill>
                                <a:schemeClr val="accent3"/>
                              </a:solidFill>
                              <a:latin typeface="Cambria Math" panose="02040503050406030204" pitchFamily="18" charset="0"/>
                            </a:rPr>
                          </m:ctrlPr>
                        </m:sSubPr>
                        <m:e>
                          <m:r>
                            <a:rPr lang="es-ES" sz="2400" i="1">
                              <a:solidFill>
                                <a:schemeClr val="accent3"/>
                              </a:solidFill>
                              <a:latin typeface="Cambria Math" panose="02040503050406030204" pitchFamily="18" charset="0"/>
                            </a:rPr>
                            <m:t>𝑡</m:t>
                          </m:r>
                        </m:e>
                        <m:sub>
                          <m:r>
                            <a:rPr lang="es-ES" sz="2400" b="0" i="1" smtClean="0">
                              <a:solidFill>
                                <a:schemeClr val="accent3"/>
                              </a:solidFill>
                              <a:latin typeface="Cambria Math" panose="02040503050406030204" pitchFamily="18" charset="0"/>
                            </a:rPr>
                            <m:t>6</m:t>
                          </m:r>
                        </m:sub>
                      </m:sSub>
                      <m:r>
                        <a:rPr lang="es-ES" sz="2400" i="1">
                          <a:latin typeface="Cambria Math" panose="02040503050406030204" pitchFamily="18" charset="0"/>
                          <a:ea typeface="Cambria Math" panose="02040503050406030204" pitchFamily="18" charset="0"/>
                        </a:rPr>
                        <m:t>⟹</m:t>
                      </m:r>
                      <m:sSub>
                        <m:sSubPr>
                          <m:ctrlPr>
                            <a:rPr lang="es-ES" sz="2400" i="1" smtClean="0">
                              <a:solidFill>
                                <a:schemeClr val="accent2"/>
                              </a:solidFill>
                              <a:latin typeface="Cambria Math" panose="02040503050406030204" pitchFamily="18" charset="0"/>
                              <a:ea typeface="Cambria Math" panose="02040503050406030204" pitchFamily="18" charset="0"/>
                            </a:rPr>
                          </m:ctrlPr>
                        </m:sSubPr>
                        <m:e>
                          <m:r>
                            <a:rPr lang="es-ES" sz="2400" i="1">
                              <a:solidFill>
                                <a:schemeClr val="accent2"/>
                              </a:solidFill>
                              <a:latin typeface="Cambria Math" panose="02040503050406030204" pitchFamily="18" charset="0"/>
                              <a:ea typeface="Cambria Math" panose="02040503050406030204" pitchFamily="18" charset="0"/>
                            </a:rPr>
                            <m:t>𝑡</m:t>
                          </m:r>
                        </m:e>
                        <m:sub>
                          <m:r>
                            <a:rPr lang="es-ES" sz="2400" b="0" i="1" smtClean="0">
                              <a:solidFill>
                                <a:schemeClr val="accent2"/>
                              </a:solidFill>
                              <a:latin typeface="Cambria Math" panose="02040503050406030204" pitchFamily="18" charset="0"/>
                              <a:ea typeface="Cambria Math" panose="02040503050406030204" pitchFamily="18" charset="0"/>
                            </a:rPr>
                            <m:t>4</m:t>
                          </m:r>
                        </m:sub>
                      </m:sSub>
                    </m:oMath>
                  </m:oMathPara>
                </a14:m>
                <a:endParaRPr lang="en-US" sz="2400" dirty="0"/>
              </a:p>
              <a:p>
                <a:pPr marL="0" indent="0" algn="ctr">
                  <a:buNone/>
                </a:pPr>
                <a:endParaRPr lang="en-US" sz="2400" dirty="0" smtClean="0"/>
              </a:p>
              <a:p>
                <a:endParaRPr lang="en-US" sz="2400" dirty="0" smtClean="0"/>
              </a:p>
            </p:txBody>
          </p:sp>
        </mc:Choice>
        <mc:Fallback xmlns="">
          <p:sp>
            <p:nvSpPr>
              <p:cNvPr id="177" name="Marcador de contenido 126"/>
              <p:cNvSpPr txBox="1">
                <a:spLocks noRot="1" noChangeAspect="1" noMove="1" noResize="1" noEditPoints="1" noAdjustHandles="1" noChangeArrowheads="1" noChangeShapeType="1" noTextEdit="1"/>
              </p:cNvSpPr>
              <p:nvPr/>
            </p:nvSpPr>
            <p:spPr>
              <a:xfrm>
                <a:off x="3778643" y="3754016"/>
                <a:ext cx="4908157" cy="2627312"/>
              </a:xfrm>
              <a:prstGeom prst="rect">
                <a:avLst/>
              </a:prstGeom>
              <a:blipFill rotWithShape="0">
                <a:blip r:embed="rId10"/>
                <a:stretch>
                  <a:fillRect l="-1739" t="-1856"/>
                </a:stretch>
              </a:blipFill>
            </p:spPr>
            <p:txBody>
              <a:bodyPr/>
              <a:lstStyle/>
              <a:p>
                <a:r>
                  <a:rPr lang="en-US">
                    <a:noFill/>
                  </a:rPr>
                  <a:t> </a:t>
                </a:r>
              </a:p>
            </p:txBody>
          </p:sp>
        </mc:Fallback>
      </mc:AlternateContent>
      <p:sp>
        <p:nvSpPr>
          <p:cNvPr id="178" name="Flecha derecha 177"/>
          <p:cNvSpPr/>
          <p:nvPr/>
        </p:nvSpPr>
        <p:spPr>
          <a:xfrm>
            <a:off x="5249282" y="4969113"/>
            <a:ext cx="359883" cy="41839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
        <p:nvSpPr>
          <p:cNvPr id="179" name="Flecha derecha 178"/>
          <p:cNvSpPr/>
          <p:nvPr/>
        </p:nvSpPr>
        <p:spPr>
          <a:xfrm>
            <a:off x="5249282" y="5530888"/>
            <a:ext cx="359883" cy="41839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676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7"/>
                                        </p:tgtEl>
                                        <p:attrNameLst>
                                          <p:attrName>style.visibility</p:attrName>
                                        </p:attrNameLst>
                                      </p:cBhvr>
                                      <p:to>
                                        <p:strVal val="visible"/>
                                      </p:to>
                                    </p:set>
                                    <p:animEffect transition="in" filter="fade">
                                      <p:cBhvr>
                                        <p:cTn id="7" dur="500"/>
                                        <p:tgtEl>
                                          <p:spTgt spid="177"/>
                                        </p:tgtEl>
                                      </p:cBhvr>
                                    </p:animEffect>
                                  </p:childTnLst>
                                </p:cTn>
                              </p:par>
                            </p:childTnLst>
                          </p:cTn>
                        </p:par>
                        <p:par>
                          <p:cTn id="8" fill="hold">
                            <p:stCondLst>
                              <p:cond delay="500"/>
                            </p:stCondLst>
                            <p:childTnLst>
                              <p:par>
                                <p:cTn id="9" presetID="7" presetClass="emph" presetSubtype="2" fill="hold" nodeType="afterEffect">
                                  <p:stCondLst>
                                    <p:cond delay="0"/>
                                  </p:stCondLst>
                                  <p:childTnLst>
                                    <p:animClr clrSpc="rgb" dir="cw">
                                      <p:cBhvr>
                                        <p:cTn id="10" dur="500" fill="hold"/>
                                        <p:tgtEl>
                                          <p:spTgt spid="158"/>
                                        </p:tgtEl>
                                        <p:attrNameLst>
                                          <p:attrName>stroke.color</p:attrName>
                                        </p:attrNameLst>
                                      </p:cBhvr>
                                      <p:to>
                                        <a:schemeClr val="accent2"/>
                                      </p:to>
                                    </p:animClr>
                                    <p:set>
                                      <p:cBhvr>
                                        <p:cTn id="11" dur="500" fill="hold"/>
                                        <p:tgtEl>
                                          <p:spTgt spid="158"/>
                                        </p:tgtEl>
                                        <p:attrNameLst>
                                          <p:attrName>stroke.on</p:attrName>
                                        </p:attrNameLst>
                                      </p:cBhvr>
                                      <p:to>
                                        <p:strVal val="true"/>
                                      </p:to>
                                    </p:set>
                                  </p:childTnLst>
                                </p:cTn>
                              </p:par>
                              <p:par>
                                <p:cTn id="12" presetID="7" presetClass="emph" presetSubtype="2" fill="hold" nodeType="withEffect">
                                  <p:stCondLst>
                                    <p:cond delay="0"/>
                                  </p:stCondLst>
                                  <p:childTnLst>
                                    <p:animClr clrSpc="rgb" dir="cw">
                                      <p:cBhvr>
                                        <p:cTn id="13" dur="500" fill="hold"/>
                                        <p:tgtEl>
                                          <p:spTgt spid="159"/>
                                        </p:tgtEl>
                                        <p:attrNameLst>
                                          <p:attrName>stroke.color</p:attrName>
                                        </p:attrNameLst>
                                      </p:cBhvr>
                                      <p:to>
                                        <a:schemeClr val="accent2"/>
                                      </p:to>
                                    </p:animClr>
                                    <p:set>
                                      <p:cBhvr>
                                        <p:cTn id="14" dur="500" fill="hold"/>
                                        <p:tgtEl>
                                          <p:spTgt spid="159"/>
                                        </p:tgtEl>
                                        <p:attrNameLst>
                                          <p:attrName>stroke.on</p:attrName>
                                        </p:attrNameLst>
                                      </p:cBhvr>
                                      <p:to>
                                        <p:strVal val="true"/>
                                      </p:to>
                                    </p:set>
                                  </p:childTnLst>
                                </p:cTn>
                              </p:par>
                              <p:par>
                                <p:cTn id="15" presetID="7" presetClass="emph" presetSubtype="2" fill="hold" nodeType="withEffect">
                                  <p:stCondLst>
                                    <p:cond delay="0"/>
                                  </p:stCondLst>
                                  <p:childTnLst>
                                    <p:animClr clrSpc="rgb" dir="cw">
                                      <p:cBhvr>
                                        <p:cTn id="16" dur="500" fill="hold"/>
                                        <p:tgtEl>
                                          <p:spTgt spid="157"/>
                                        </p:tgtEl>
                                        <p:attrNameLst>
                                          <p:attrName>stroke.color</p:attrName>
                                        </p:attrNameLst>
                                      </p:cBhvr>
                                      <p:to>
                                        <a:srgbClr val="9BBB59"/>
                                      </p:to>
                                    </p:animClr>
                                    <p:set>
                                      <p:cBhvr>
                                        <p:cTn id="17" dur="500" fill="hold"/>
                                        <p:tgtEl>
                                          <p:spTgt spid="157"/>
                                        </p:tgtEl>
                                        <p:attrNameLst>
                                          <p:attrName>stroke.on</p:attrName>
                                        </p:attrNameLst>
                                      </p:cBhvr>
                                      <p:to>
                                        <p:strVal val="true"/>
                                      </p:to>
                                    </p:set>
                                  </p:childTnLst>
                                </p:cTn>
                              </p:par>
                              <p:par>
                                <p:cTn id="18" presetID="7" presetClass="emph" presetSubtype="2" fill="hold" nodeType="withEffect">
                                  <p:stCondLst>
                                    <p:cond delay="0"/>
                                  </p:stCondLst>
                                  <p:childTnLst>
                                    <p:animClr clrSpc="rgb" dir="cw">
                                      <p:cBhvr>
                                        <p:cTn id="19" dur="500" fill="hold"/>
                                        <p:tgtEl>
                                          <p:spTgt spid="152"/>
                                        </p:tgtEl>
                                        <p:attrNameLst>
                                          <p:attrName>stroke.color</p:attrName>
                                        </p:attrNameLst>
                                      </p:cBhvr>
                                      <p:to>
                                        <a:srgbClr val="9BBB59"/>
                                      </p:to>
                                    </p:animClr>
                                    <p:set>
                                      <p:cBhvr>
                                        <p:cTn id="20" dur="500" fill="hold"/>
                                        <p:tgtEl>
                                          <p:spTgt spid="152"/>
                                        </p:tgtEl>
                                        <p:attrNameLst>
                                          <p:attrName>stroke.on</p:attrName>
                                        </p:attrNameLst>
                                      </p:cBhvr>
                                      <p:to>
                                        <p:strVal val="true"/>
                                      </p:to>
                                    </p:set>
                                  </p:childTnLst>
                                </p:cTn>
                              </p:par>
                              <p:par>
                                <p:cTn id="21" presetID="10" presetClass="entr" presetSubtype="0" fill="hold" grpId="0" nodeType="withEffect">
                                  <p:stCondLst>
                                    <p:cond delay="0"/>
                                  </p:stCondLst>
                                  <p:childTnLst>
                                    <p:set>
                                      <p:cBhvr>
                                        <p:cTn id="22" dur="1" fill="hold">
                                          <p:stCondLst>
                                            <p:cond delay="0"/>
                                          </p:stCondLst>
                                        </p:cTn>
                                        <p:tgtEl>
                                          <p:spTgt spid="178"/>
                                        </p:tgtEl>
                                        <p:attrNameLst>
                                          <p:attrName>style.visibility</p:attrName>
                                        </p:attrNameLst>
                                      </p:cBhvr>
                                      <p:to>
                                        <p:strVal val="visible"/>
                                      </p:to>
                                    </p:set>
                                    <p:animEffect transition="in" filter="fade">
                                      <p:cBhvr>
                                        <p:cTn id="23" dur="500"/>
                                        <p:tgtEl>
                                          <p:spTgt spid="17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79"/>
                                        </p:tgtEl>
                                        <p:attrNameLst>
                                          <p:attrName>style.visibility</p:attrName>
                                        </p:attrNameLst>
                                      </p:cBhvr>
                                      <p:to>
                                        <p:strVal val="visible"/>
                                      </p:to>
                                    </p:set>
                                    <p:animEffect transition="in" filter="fade">
                                      <p:cBhvr>
                                        <p:cTn id="26" dur="500"/>
                                        <p:tgtEl>
                                          <p:spTgt spid="1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0"/>
      <p:bldP spid="178" grpId="0" animBg="1"/>
      <p:bldP spid="17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Causality patterns in LTS</a:t>
            </a:r>
            <a:endParaRPr lang="en-US"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14</a:t>
            </a:fld>
            <a:endParaRPr lang="en-US"/>
          </a:p>
        </p:txBody>
      </p:sp>
      <p:grpSp>
        <p:nvGrpSpPr>
          <p:cNvPr id="47" name="Grupo 46"/>
          <p:cNvGrpSpPr/>
          <p:nvPr/>
        </p:nvGrpSpPr>
        <p:grpSpPr>
          <a:xfrm>
            <a:off x="1113698" y="1988840"/>
            <a:ext cx="1627818" cy="2264650"/>
            <a:chOff x="1113698" y="1988840"/>
            <a:chExt cx="1627818" cy="2264650"/>
          </a:xfrm>
        </p:grpSpPr>
        <p:grpSp>
          <p:nvGrpSpPr>
            <p:cNvPr id="22" name="Grupo 21"/>
            <p:cNvGrpSpPr/>
            <p:nvPr/>
          </p:nvGrpSpPr>
          <p:grpSpPr>
            <a:xfrm>
              <a:off x="1115616" y="1988840"/>
              <a:ext cx="1584176" cy="1512168"/>
              <a:chOff x="1115616" y="1988840"/>
              <a:chExt cx="1584176" cy="1512168"/>
            </a:xfrm>
          </p:grpSpPr>
          <p:sp>
            <p:nvSpPr>
              <p:cNvPr id="5" name="Elipse 4"/>
              <p:cNvSpPr/>
              <p:nvPr/>
            </p:nvSpPr>
            <p:spPr>
              <a:xfrm>
                <a:off x="1619672" y="1988840"/>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Elipse 5"/>
              <p:cNvSpPr/>
              <p:nvPr/>
            </p:nvSpPr>
            <p:spPr>
              <a:xfrm>
                <a:off x="2411760" y="2708920"/>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8" name="Conector recto de flecha 7"/>
              <p:cNvCxnSpPr>
                <a:stCxn id="5" idx="5"/>
                <a:endCxn id="6" idx="1"/>
              </p:cNvCxnSpPr>
              <p:nvPr/>
            </p:nvCxnSpPr>
            <p:spPr>
              <a:xfrm>
                <a:off x="1865523" y="2234691"/>
                <a:ext cx="588418" cy="51641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0" name="Elipse 9"/>
              <p:cNvSpPr/>
              <p:nvPr/>
            </p:nvSpPr>
            <p:spPr>
              <a:xfrm>
                <a:off x="1115616" y="249289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Elipse 10"/>
              <p:cNvSpPr/>
              <p:nvPr/>
            </p:nvSpPr>
            <p:spPr>
              <a:xfrm>
                <a:off x="1907704" y="32129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2" name="Conector recto de flecha 11"/>
              <p:cNvCxnSpPr>
                <a:stCxn id="5" idx="3"/>
                <a:endCxn id="10" idx="7"/>
              </p:cNvCxnSpPr>
              <p:nvPr/>
            </p:nvCxnSpPr>
            <p:spPr>
              <a:xfrm flipH="1">
                <a:off x="1361467" y="2234691"/>
                <a:ext cx="300386" cy="30038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5" name="Conector recto de flecha 14"/>
              <p:cNvCxnSpPr>
                <a:stCxn id="6" idx="3"/>
                <a:endCxn id="11" idx="7"/>
              </p:cNvCxnSpPr>
              <p:nvPr/>
            </p:nvCxnSpPr>
            <p:spPr>
              <a:xfrm flipH="1">
                <a:off x="2153555" y="2954771"/>
                <a:ext cx="300386" cy="30038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8" name="CuadroTexto 17"/>
              <p:cNvSpPr txBox="1"/>
              <p:nvPr/>
            </p:nvSpPr>
            <p:spPr>
              <a:xfrm>
                <a:off x="2101385" y="2081383"/>
                <a:ext cx="296876" cy="369332"/>
              </a:xfrm>
              <a:prstGeom prst="rect">
                <a:avLst/>
              </a:prstGeom>
              <a:noFill/>
            </p:spPr>
            <p:txBody>
              <a:bodyPr wrap="none" rtlCol="0">
                <a:spAutoFit/>
              </a:bodyPr>
              <a:lstStyle/>
              <a:p>
                <a:r>
                  <a:rPr lang="en-US" dirty="0" smtClean="0">
                    <a:latin typeface="Cambria" panose="02040503050406030204" pitchFamily="18" charset="0"/>
                  </a:rPr>
                  <a:t>x</a:t>
                </a:r>
                <a:endParaRPr lang="en-US" dirty="0">
                  <a:latin typeface="Cambria" panose="02040503050406030204" pitchFamily="18" charset="0"/>
                </a:endParaRPr>
              </a:p>
            </p:txBody>
          </p:sp>
          <p:sp>
            <p:nvSpPr>
              <p:cNvPr id="19" name="CuadroTexto 18"/>
              <p:cNvSpPr txBox="1"/>
              <p:nvPr/>
            </p:nvSpPr>
            <p:spPr>
              <a:xfrm>
                <a:off x="1295063" y="2050025"/>
                <a:ext cx="301686" cy="369332"/>
              </a:xfrm>
              <a:prstGeom prst="rect">
                <a:avLst/>
              </a:prstGeom>
              <a:noFill/>
            </p:spPr>
            <p:txBody>
              <a:bodyPr wrap="none" rtlCol="0">
                <a:spAutoFit/>
              </a:bodyPr>
              <a:lstStyle/>
              <a:p>
                <a:r>
                  <a:rPr lang="en-US" dirty="0" smtClean="0">
                    <a:latin typeface="Cambria" panose="02040503050406030204" pitchFamily="18" charset="0"/>
                  </a:rPr>
                  <a:t>y</a:t>
                </a:r>
                <a:endParaRPr lang="en-US" dirty="0">
                  <a:latin typeface="Cambria" panose="02040503050406030204" pitchFamily="18" charset="0"/>
                </a:endParaRPr>
              </a:p>
            </p:txBody>
          </p:sp>
          <p:sp>
            <p:nvSpPr>
              <p:cNvPr id="20" name="CuadroTexto 19"/>
              <p:cNvSpPr txBox="1"/>
              <p:nvPr/>
            </p:nvSpPr>
            <p:spPr>
              <a:xfrm>
                <a:off x="2091945" y="2741809"/>
                <a:ext cx="301686" cy="369332"/>
              </a:xfrm>
              <a:prstGeom prst="rect">
                <a:avLst/>
              </a:prstGeom>
              <a:noFill/>
            </p:spPr>
            <p:txBody>
              <a:bodyPr wrap="none" rtlCol="0">
                <a:spAutoFit/>
              </a:bodyPr>
              <a:lstStyle/>
              <a:p>
                <a:r>
                  <a:rPr lang="en-US" dirty="0" smtClean="0">
                    <a:latin typeface="Cambria" panose="02040503050406030204" pitchFamily="18" charset="0"/>
                  </a:rPr>
                  <a:t>y</a:t>
                </a:r>
                <a:endParaRPr lang="en-US" dirty="0">
                  <a:latin typeface="Cambria" panose="02040503050406030204" pitchFamily="18" charset="0"/>
                </a:endParaRPr>
              </a:p>
            </p:txBody>
          </p:sp>
        </p:grpSp>
        <p:sp>
          <p:nvSpPr>
            <p:cNvPr id="21" name="CuadroTexto 20"/>
            <p:cNvSpPr txBox="1"/>
            <p:nvPr/>
          </p:nvSpPr>
          <p:spPr>
            <a:xfrm>
              <a:off x="1113698" y="3853380"/>
              <a:ext cx="1627818" cy="400110"/>
            </a:xfrm>
            <a:prstGeom prst="rect">
              <a:avLst/>
            </a:prstGeom>
            <a:noFill/>
          </p:spPr>
          <p:txBody>
            <a:bodyPr wrap="none" rtlCol="0">
              <a:spAutoFit/>
            </a:bodyPr>
            <a:lstStyle/>
            <a:p>
              <a:pPr algn="ctr"/>
              <a:r>
                <a:rPr lang="en-US" sz="2000" dirty="0" smtClean="0">
                  <a:latin typeface="Cambria" panose="02040503050406030204" pitchFamily="18" charset="0"/>
                </a:rPr>
                <a:t>y</a:t>
              </a:r>
              <a:r>
                <a:rPr lang="en-US" sz="2000" dirty="0" smtClean="0"/>
                <a:t> is </a:t>
              </a:r>
              <a:r>
                <a:rPr lang="en-US" sz="2000" i="1" dirty="0" smtClean="0"/>
                <a:t>persistent</a:t>
              </a:r>
              <a:endParaRPr lang="en-US" sz="2000" i="1" dirty="0"/>
            </a:p>
          </p:txBody>
        </p:sp>
      </p:grpSp>
      <p:grpSp>
        <p:nvGrpSpPr>
          <p:cNvPr id="48" name="Grupo 47"/>
          <p:cNvGrpSpPr/>
          <p:nvPr/>
        </p:nvGrpSpPr>
        <p:grpSpPr>
          <a:xfrm>
            <a:off x="3861256" y="1988840"/>
            <a:ext cx="1452020" cy="2264650"/>
            <a:chOff x="1247772" y="1988840"/>
            <a:chExt cx="1452020" cy="2264650"/>
          </a:xfrm>
        </p:grpSpPr>
        <p:grpSp>
          <p:nvGrpSpPr>
            <p:cNvPr id="49" name="Grupo 48"/>
            <p:cNvGrpSpPr/>
            <p:nvPr/>
          </p:nvGrpSpPr>
          <p:grpSpPr>
            <a:xfrm>
              <a:off x="1295063" y="1988840"/>
              <a:ext cx="1404729" cy="1512168"/>
              <a:chOff x="1295063" y="1988840"/>
              <a:chExt cx="1404729" cy="1512168"/>
            </a:xfrm>
          </p:grpSpPr>
          <p:sp>
            <p:nvSpPr>
              <p:cNvPr id="51" name="Elipse 50"/>
              <p:cNvSpPr/>
              <p:nvPr/>
            </p:nvSpPr>
            <p:spPr>
              <a:xfrm>
                <a:off x="1619672" y="1988840"/>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2" name="Elipse 51"/>
              <p:cNvSpPr/>
              <p:nvPr/>
            </p:nvSpPr>
            <p:spPr>
              <a:xfrm>
                <a:off x="2411760" y="2708920"/>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53" name="Conector recto de flecha 52"/>
              <p:cNvCxnSpPr>
                <a:stCxn id="51" idx="5"/>
                <a:endCxn id="52" idx="1"/>
              </p:cNvCxnSpPr>
              <p:nvPr/>
            </p:nvCxnSpPr>
            <p:spPr>
              <a:xfrm>
                <a:off x="1865523" y="2234691"/>
                <a:ext cx="588418" cy="51641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55" name="Elipse 54"/>
              <p:cNvSpPr/>
              <p:nvPr/>
            </p:nvSpPr>
            <p:spPr>
              <a:xfrm>
                <a:off x="1907704" y="32129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56" name="Conector recto de flecha 55"/>
              <p:cNvCxnSpPr>
                <a:stCxn id="51" idx="3"/>
              </p:cNvCxnSpPr>
              <p:nvPr/>
            </p:nvCxnSpPr>
            <p:spPr>
              <a:xfrm flipH="1">
                <a:off x="1361467" y="2234691"/>
                <a:ext cx="300386" cy="300386"/>
              </a:xfrm>
              <a:prstGeom prst="straightConnector1">
                <a:avLst/>
              </a:prstGeom>
              <a:ln w="28575">
                <a:prstDash val="sysDot"/>
                <a:tailEnd type="triangle"/>
              </a:ln>
            </p:spPr>
            <p:style>
              <a:lnRef idx="1">
                <a:schemeClr val="dk1"/>
              </a:lnRef>
              <a:fillRef idx="0">
                <a:schemeClr val="dk1"/>
              </a:fillRef>
              <a:effectRef idx="0">
                <a:schemeClr val="dk1"/>
              </a:effectRef>
              <a:fontRef idx="minor">
                <a:schemeClr val="tx1"/>
              </a:fontRef>
            </p:style>
          </p:cxnSp>
          <p:cxnSp>
            <p:nvCxnSpPr>
              <p:cNvPr id="57" name="Conector recto de flecha 56"/>
              <p:cNvCxnSpPr>
                <a:stCxn id="52" idx="3"/>
                <a:endCxn id="55" idx="7"/>
              </p:cNvCxnSpPr>
              <p:nvPr/>
            </p:nvCxnSpPr>
            <p:spPr>
              <a:xfrm flipH="1">
                <a:off x="2153555" y="2954771"/>
                <a:ext cx="300386" cy="30038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58" name="CuadroTexto 57"/>
              <p:cNvSpPr txBox="1"/>
              <p:nvPr/>
            </p:nvSpPr>
            <p:spPr>
              <a:xfrm>
                <a:off x="2101385" y="2081383"/>
                <a:ext cx="296876" cy="369332"/>
              </a:xfrm>
              <a:prstGeom prst="rect">
                <a:avLst/>
              </a:prstGeom>
              <a:noFill/>
            </p:spPr>
            <p:txBody>
              <a:bodyPr wrap="none" rtlCol="0">
                <a:spAutoFit/>
              </a:bodyPr>
              <a:lstStyle/>
              <a:p>
                <a:r>
                  <a:rPr lang="en-US" dirty="0" smtClean="0">
                    <a:latin typeface="Cambria" panose="02040503050406030204" pitchFamily="18" charset="0"/>
                  </a:rPr>
                  <a:t>x</a:t>
                </a:r>
                <a:endParaRPr lang="en-US" dirty="0">
                  <a:latin typeface="Cambria" panose="02040503050406030204" pitchFamily="18" charset="0"/>
                </a:endParaRPr>
              </a:p>
            </p:txBody>
          </p:sp>
          <p:sp>
            <p:nvSpPr>
              <p:cNvPr id="59" name="CuadroTexto 58"/>
              <p:cNvSpPr txBox="1"/>
              <p:nvPr/>
            </p:nvSpPr>
            <p:spPr>
              <a:xfrm>
                <a:off x="1295063" y="2050025"/>
                <a:ext cx="301686" cy="369332"/>
              </a:xfrm>
              <a:prstGeom prst="rect">
                <a:avLst/>
              </a:prstGeom>
              <a:noFill/>
            </p:spPr>
            <p:txBody>
              <a:bodyPr wrap="none" rtlCol="0">
                <a:spAutoFit/>
              </a:bodyPr>
              <a:lstStyle/>
              <a:p>
                <a:r>
                  <a:rPr lang="en-US" strike="sngStrike" dirty="0" smtClean="0">
                    <a:latin typeface="Cambria" panose="02040503050406030204" pitchFamily="18" charset="0"/>
                  </a:rPr>
                  <a:t>y</a:t>
                </a:r>
                <a:endParaRPr lang="en-US" strike="sngStrike" dirty="0">
                  <a:latin typeface="Cambria" panose="02040503050406030204" pitchFamily="18" charset="0"/>
                </a:endParaRPr>
              </a:p>
            </p:txBody>
          </p:sp>
          <p:sp>
            <p:nvSpPr>
              <p:cNvPr id="60" name="CuadroTexto 59"/>
              <p:cNvSpPr txBox="1"/>
              <p:nvPr/>
            </p:nvSpPr>
            <p:spPr>
              <a:xfrm>
                <a:off x="2091945" y="2741809"/>
                <a:ext cx="301686" cy="369332"/>
              </a:xfrm>
              <a:prstGeom prst="rect">
                <a:avLst/>
              </a:prstGeom>
              <a:noFill/>
            </p:spPr>
            <p:txBody>
              <a:bodyPr wrap="none" rtlCol="0">
                <a:spAutoFit/>
              </a:bodyPr>
              <a:lstStyle/>
              <a:p>
                <a:r>
                  <a:rPr lang="en-US" dirty="0" smtClean="0">
                    <a:latin typeface="Cambria" panose="02040503050406030204" pitchFamily="18" charset="0"/>
                  </a:rPr>
                  <a:t>y</a:t>
                </a:r>
                <a:endParaRPr lang="en-US" dirty="0">
                  <a:latin typeface="Cambria" panose="02040503050406030204" pitchFamily="18" charset="0"/>
                </a:endParaRPr>
              </a:p>
            </p:txBody>
          </p:sp>
        </p:grpSp>
        <p:sp>
          <p:nvSpPr>
            <p:cNvPr id="50" name="CuadroTexto 49"/>
            <p:cNvSpPr txBox="1"/>
            <p:nvPr/>
          </p:nvSpPr>
          <p:spPr>
            <a:xfrm>
              <a:off x="1247772" y="3853380"/>
              <a:ext cx="1359668" cy="400110"/>
            </a:xfrm>
            <a:prstGeom prst="rect">
              <a:avLst/>
            </a:prstGeom>
            <a:noFill/>
          </p:spPr>
          <p:txBody>
            <a:bodyPr wrap="none" rtlCol="0">
              <a:spAutoFit/>
            </a:bodyPr>
            <a:lstStyle/>
            <a:p>
              <a:pPr algn="ctr"/>
              <a:r>
                <a:rPr lang="en-US" sz="2000" dirty="0" smtClean="0">
                  <a:latin typeface="Cambria" panose="02040503050406030204" pitchFamily="18" charset="0"/>
                </a:rPr>
                <a:t>x</a:t>
              </a:r>
              <a:r>
                <a:rPr lang="en-US" sz="2000" dirty="0" smtClean="0"/>
                <a:t> </a:t>
              </a:r>
              <a:r>
                <a:rPr lang="en-US" sz="2000" i="1" dirty="0" smtClean="0"/>
                <a:t>triggers </a:t>
              </a:r>
              <a:r>
                <a:rPr lang="en-US" sz="2000" dirty="0" smtClean="0">
                  <a:latin typeface="Cambria" panose="02040503050406030204" pitchFamily="18" charset="0"/>
                </a:rPr>
                <a:t>y</a:t>
              </a:r>
              <a:endParaRPr lang="en-US" sz="2000" dirty="0">
                <a:latin typeface="Cambria" panose="02040503050406030204" pitchFamily="18" charset="0"/>
              </a:endParaRPr>
            </a:p>
          </p:txBody>
        </p:sp>
      </p:grpSp>
      <p:grpSp>
        <p:nvGrpSpPr>
          <p:cNvPr id="61" name="Grupo 60"/>
          <p:cNvGrpSpPr/>
          <p:nvPr/>
        </p:nvGrpSpPr>
        <p:grpSpPr>
          <a:xfrm>
            <a:off x="6342584" y="1988840"/>
            <a:ext cx="1584176" cy="2264650"/>
            <a:chOff x="1115616" y="1988840"/>
            <a:chExt cx="1584176" cy="2264650"/>
          </a:xfrm>
        </p:grpSpPr>
        <p:grpSp>
          <p:nvGrpSpPr>
            <p:cNvPr id="62" name="Grupo 61"/>
            <p:cNvGrpSpPr/>
            <p:nvPr/>
          </p:nvGrpSpPr>
          <p:grpSpPr>
            <a:xfrm>
              <a:off x="1115616" y="1988840"/>
              <a:ext cx="1584176" cy="1266317"/>
              <a:chOff x="1115616" y="1988840"/>
              <a:chExt cx="1584176" cy="1266317"/>
            </a:xfrm>
          </p:grpSpPr>
          <p:sp>
            <p:nvSpPr>
              <p:cNvPr id="64" name="Elipse 63"/>
              <p:cNvSpPr/>
              <p:nvPr/>
            </p:nvSpPr>
            <p:spPr>
              <a:xfrm>
                <a:off x="1619672" y="1988840"/>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5" name="Elipse 64"/>
              <p:cNvSpPr/>
              <p:nvPr/>
            </p:nvSpPr>
            <p:spPr>
              <a:xfrm>
                <a:off x="2411760" y="2708920"/>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66" name="Conector recto de flecha 65"/>
              <p:cNvCxnSpPr>
                <a:stCxn id="64" idx="5"/>
                <a:endCxn id="65" idx="1"/>
              </p:cNvCxnSpPr>
              <p:nvPr/>
            </p:nvCxnSpPr>
            <p:spPr>
              <a:xfrm>
                <a:off x="1865523" y="2234691"/>
                <a:ext cx="588418" cy="51641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67" name="Elipse 66"/>
              <p:cNvSpPr/>
              <p:nvPr/>
            </p:nvSpPr>
            <p:spPr>
              <a:xfrm>
                <a:off x="1115616" y="249289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69" name="Conector recto de flecha 68"/>
              <p:cNvCxnSpPr>
                <a:stCxn id="64" idx="3"/>
                <a:endCxn id="67" idx="7"/>
              </p:cNvCxnSpPr>
              <p:nvPr/>
            </p:nvCxnSpPr>
            <p:spPr>
              <a:xfrm flipH="1">
                <a:off x="1361467" y="2234691"/>
                <a:ext cx="300386" cy="30038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70" name="Conector recto de flecha 69"/>
              <p:cNvCxnSpPr>
                <a:stCxn id="65" idx="3"/>
              </p:cNvCxnSpPr>
              <p:nvPr/>
            </p:nvCxnSpPr>
            <p:spPr>
              <a:xfrm flipH="1">
                <a:off x="2153555" y="2954771"/>
                <a:ext cx="300386" cy="300386"/>
              </a:xfrm>
              <a:prstGeom prst="straightConnector1">
                <a:avLst/>
              </a:prstGeom>
              <a:ln w="28575">
                <a:prstDash val="sysDot"/>
                <a:tailEnd type="triangle"/>
              </a:ln>
            </p:spPr>
            <p:style>
              <a:lnRef idx="1">
                <a:schemeClr val="dk1"/>
              </a:lnRef>
              <a:fillRef idx="0">
                <a:schemeClr val="dk1"/>
              </a:fillRef>
              <a:effectRef idx="0">
                <a:schemeClr val="dk1"/>
              </a:effectRef>
              <a:fontRef idx="minor">
                <a:schemeClr val="tx1"/>
              </a:fontRef>
            </p:style>
          </p:cxnSp>
          <p:sp>
            <p:nvSpPr>
              <p:cNvPr id="71" name="CuadroTexto 70"/>
              <p:cNvSpPr txBox="1"/>
              <p:nvPr/>
            </p:nvSpPr>
            <p:spPr>
              <a:xfrm>
                <a:off x="2101385" y="2081383"/>
                <a:ext cx="296876" cy="369332"/>
              </a:xfrm>
              <a:prstGeom prst="rect">
                <a:avLst/>
              </a:prstGeom>
              <a:noFill/>
            </p:spPr>
            <p:txBody>
              <a:bodyPr wrap="none" rtlCol="0">
                <a:spAutoFit/>
              </a:bodyPr>
              <a:lstStyle/>
              <a:p>
                <a:r>
                  <a:rPr lang="en-US" dirty="0" smtClean="0">
                    <a:latin typeface="Cambria" panose="02040503050406030204" pitchFamily="18" charset="0"/>
                  </a:rPr>
                  <a:t>x</a:t>
                </a:r>
                <a:endParaRPr lang="en-US" dirty="0">
                  <a:latin typeface="Cambria" panose="02040503050406030204" pitchFamily="18" charset="0"/>
                </a:endParaRPr>
              </a:p>
            </p:txBody>
          </p:sp>
          <p:sp>
            <p:nvSpPr>
              <p:cNvPr id="72" name="CuadroTexto 71"/>
              <p:cNvSpPr txBox="1"/>
              <p:nvPr/>
            </p:nvSpPr>
            <p:spPr>
              <a:xfrm>
                <a:off x="1295063" y="2050025"/>
                <a:ext cx="301686" cy="369332"/>
              </a:xfrm>
              <a:prstGeom prst="rect">
                <a:avLst/>
              </a:prstGeom>
              <a:noFill/>
            </p:spPr>
            <p:txBody>
              <a:bodyPr wrap="none" rtlCol="0">
                <a:spAutoFit/>
              </a:bodyPr>
              <a:lstStyle/>
              <a:p>
                <a:r>
                  <a:rPr lang="en-US" dirty="0" smtClean="0">
                    <a:latin typeface="Cambria" panose="02040503050406030204" pitchFamily="18" charset="0"/>
                  </a:rPr>
                  <a:t>y</a:t>
                </a:r>
                <a:endParaRPr lang="en-US" dirty="0">
                  <a:latin typeface="Cambria" panose="02040503050406030204" pitchFamily="18" charset="0"/>
                </a:endParaRPr>
              </a:p>
            </p:txBody>
          </p:sp>
          <p:sp>
            <p:nvSpPr>
              <p:cNvPr id="73" name="CuadroTexto 72"/>
              <p:cNvSpPr txBox="1"/>
              <p:nvPr/>
            </p:nvSpPr>
            <p:spPr>
              <a:xfrm>
                <a:off x="2091945" y="2741809"/>
                <a:ext cx="301686" cy="369332"/>
              </a:xfrm>
              <a:prstGeom prst="rect">
                <a:avLst/>
              </a:prstGeom>
              <a:noFill/>
            </p:spPr>
            <p:txBody>
              <a:bodyPr wrap="none" rtlCol="0">
                <a:spAutoFit/>
              </a:bodyPr>
              <a:lstStyle/>
              <a:p>
                <a:r>
                  <a:rPr lang="en-US" strike="sngStrike" dirty="0" smtClean="0">
                    <a:latin typeface="Cambria" panose="02040503050406030204" pitchFamily="18" charset="0"/>
                  </a:rPr>
                  <a:t>y</a:t>
                </a:r>
                <a:endParaRPr lang="en-US" strike="sngStrike" dirty="0">
                  <a:latin typeface="Cambria" panose="02040503050406030204" pitchFamily="18" charset="0"/>
                </a:endParaRPr>
              </a:p>
            </p:txBody>
          </p:sp>
        </p:grpSp>
        <p:sp>
          <p:nvSpPr>
            <p:cNvPr id="63" name="CuadroTexto 62"/>
            <p:cNvSpPr txBox="1"/>
            <p:nvPr/>
          </p:nvSpPr>
          <p:spPr>
            <a:xfrm>
              <a:off x="1234146" y="3853380"/>
              <a:ext cx="1386918" cy="400110"/>
            </a:xfrm>
            <a:prstGeom prst="rect">
              <a:avLst/>
            </a:prstGeom>
            <a:noFill/>
          </p:spPr>
          <p:txBody>
            <a:bodyPr wrap="none" rtlCol="0">
              <a:spAutoFit/>
            </a:bodyPr>
            <a:lstStyle/>
            <a:p>
              <a:pPr algn="ctr"/>
              <a:r>
                <a:rPr lang="en-US" sz="2000" dirty="0" smtClean="0">
                  <a:latin typeface="Cambria" panose="02040503050406030204" pitchFamily="18" charset="0"/>
                </a:rPr>
                <a:t>x</a:t>
              </a:r>
              <a:r>
                <a:rPr lang="en-US" sz="2000" dirty="0" smtClean="0"/>
                <a:t> </a:t>
              </a:r>
              <a:r>
                <a:rPr lang="en-US" sz="2000" i="1" dirty="0" smtClean="0"/>
                <a:t>disables </a:t>
              </a:r>
              <a:r>
                <a:rPr lang="en-US" sz="2000" dirty="0" smtClean="0">
                  <a:latin typeface="Cambria" panose="02040503050406030204" pitchFamily="18" charset="0"/>
                </a:rPr>
                <a:t>y</a:t>
              </a:r>
              <a:endParaRPr lang="en-US" sz="2000" dirty="0">
                <a:latin typeface="Cambria" panose="02040503050406030204" pitchFamily="18" charset="0"/>
              </a:endParaRPr>
            </a:p>
          </p:txBody>
        </p:sp>
      </p:grpSp>
      <p:sp>
        <p:nvSpPr>
          <p:cNvPr id="76" name="CuadroTexto 75"/>
          <p:cNvSpPr txBox="1"/>
          <p:nvPr/>
        </p:nvSpPr>
        <p:spPr>
          <a:xfrm>
            <a:off x="6368576" y="5355769"/>
            <a:ext cx="1594604" cy="369332"/>
          </a:xfrm>
          <a:prstGeom prst="rect">
            <a:avLst/>
          </a:prstGeom>
          <a:noFill/>
        </p:spPr>
        <p:txBody>
          <a:bodyPr wrap="none" rtlCol="0">
            <a:spAutoFit/>
          </a:bodyPr>
          <a:lstStyle/>
          <a:p>
            <a:r>
              <a:rPr lang="en-US" dirty="0" smtClean="0"/>
              <a:t>Conflict/choice</a:t>
            </a:r>
            <a:endParaRPr lang="en-US" dirty="0"/>
          </a:p>
        </p:txBody>
      </p:sp>
      <p:sp>
        <p:nvSpPr>
          <p:cNvPr id="77" name="CuadroTexto 76"/>
          <p:cNvSpPr txBox="1"/>
          <p:nvPr/>
        </p:nvSpPr>
        <p:spPr>
          <a:xfrm>
            <a:off x="1259632" y="5355769"/>
            <a:ext cx="1420774" cy="369332"/>
          </a:xfrm>
          <a:prstGeom prst="rect">
            <a:avLst/>
          </a:prstGeom>
          <a:noFill/>
        </p:spPr>
        <p:txBody>
          <a:bodyPr wrap="none" rtlCol="0">
            <a:spAutoFit/>
          </a:bodyPr>
          <a:lstStyle/>
          <a:p>
            <a:pPr algn="ctr"/>
            <a:r>
              <a:rPr lang="en-US" dirty="0" smtClean="0"/>
              <a:t>Concurrency </a:t>
            </a:r>
            <a:endParaRPr lang="en-US" dirty="0"/>
          </a:p>
        </p:txBody>
      </p:sp>
      <p:sp>
        <p:nvSpPr>
          <p:cNvPr id="78" name="CuadroTexto 77"/>
          <p:cNvSpPr txBox="1"/>
          <p:nvPr/>
        </p:nvSpPr>
        <p:spPr>
          <a:xfrm>
            <a:off x="4175414" y="5355769"/>
            <a:ext cx="731355" cy="369332"/>
          </a:xfrm>
          <a:prstGeom prst="rect">
            <a:avLst/>
          </a:prstGeom>
          <a:noFill/>
        </p:spPr>
        <p:txBody>
          <a:bodyPr wrap="none" rtlCol="0">
            <a:spAutoFit/>
          </a:bodyPr>
          <a:lstStyle/>
          <a:p>
            <a:pPr algn="ctr"/>
            <a:r>
              <a:rPr lang="en-US" dirty="0" smtClean="0"/>
              <a:t>Order</a:t>
            </a:r>
            <a:endParaRPr lang="en-US" dirty="0"/>
          </a:p>
        </p:txBody>
      </p:sp>
    </p:spTree>
    <p:extLst>
      <p:ext uri="{BB962C8B-B14F-4D97-AF65-F5344CB8AC3E}">
        <p14:creationId xmlns:p14="http://schemas.microsoft.com/office/powerpoint/2010/main" val="10178550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Behavioral properties</a:t>
            </a:r>
            <a:endParaRPr lang="en-US" dirty="0"/>
          </a:p>
        </p:txBody>
      </p:sp>
      <p:sp>
        <p:nvSpPr>
          <p:cNvPr id="3" name="Marcador de contenido 2"/>
          <p:cNvSpPr>
            <a:spLocks noGrp="1"/>
          </p:cNvSpPr>
          <p:nvPr>
            <p:ph idx="1"/>
          </p:nvPr>
        </p:nvSpPr>
        <p:spPr/>
        <p:txBody>
          <a:bodyPr/>
          <a:lstStyle/>
          <a:p>
            <a:r>
              <a:rPr lang="en-US" dirty="0" smtClean="0"/>
              <a:t>Speed-independence (SI)</a:t>
            </a:r>
          </a:p>
          <a:p>
            <a:pPr lvl="1"/>
            <a:r>
              <a:rPr lang="en-US" dirty="0" smtClean="0"/>
              <a:t>Insensitive to gate delays</a:t>
            </a:r>
          </a:p>
          <a:p>
            <a:pPr lvl="1"/>
            <a:r>
              <a:rPr lang="en-US" b="1" dirty="0" smtClean="0"/>
              <a:t>Property</a:t>
            </a:r>
            <a:r>
              <a:rPr lang="en-US" dirty="0" smtClean="0"/>
              <a:t>: Only inputs can disable inputs</a:t>
            </a:r>
            <a:endParaRPr lang="en-US" sz="1100" i="1" dirty="0" smtClean="0"/>
          </a:p>
          <a:p>
            <a:r>
              <a:rPr lang="en-US" dirty="0" smtClean="0"/>
              <a:t>Delay insensitive interfacing (DII)</a:t>
            </a:r>
          </a:p>
          <a:p>
            <a:pPr lvl="1"/>
            <a:r>
              <a:rPr lang="en-US" dirty="0" smtClean="0"/>
              <a:t>Insensitive to arrival order </a:t>
            </a:r>
            <a:r>
              <a:rPr lang="en-US" i="1" dirty="0" smtClean="0"/>
              <a:t>of input transitions</a:t>
            </a:r>
          </a:p>
          <a:p>
            <a:pPr lvl="1"/>
            <a:r>
              <a:rPr lang="en-US" b="1" dirty="0" smtClean="0"/>
              <a:t>Property</a:t>
            </a:r>
            <a:r>
              <a:rPr lang="en-US" dirty="0" smtClean="0"/>
              <a:t>: Inputs cannot trigger other inputs</a:t>
            </a:r>
            <a:endParaRPr lang="en-US"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15</a:t>
            </a:fld>
            <a:endParaRPr lang="en-US"/>
          </a:p>
        </p:txBody>
      </p:sp>
      <p:graphicFrame>
        <p:nvGraphicFramePr>
          <p:cNvPr id="5" name="Tabla 4"/>
          <p:cNvGraphicFramePr>
            <a:graphicFrameLocks noGrp="1"/>
          </p:cNvGraphicFramePr>
          <p:nvPr>
            <p:extLst>
              <p:ext uri="{D42A27DB-BD31-4B8C-83A1-F6EECF244321}">
                <p14:modId xmlns:p14="http://schemas.microsoft.com/office/powerpoint/2010/main" val="3571432517"/>
              </p:ext>
            </p:extLst>
          </p:nvPr>
        </p:nvGraphicFramePr>
        <p:xfrm>
          <a:off x="539552" y="4271963"/>
          <a:ext cx="4896546" cy="1998215"/>
        </p:xfrm>
        <a:graphic>
          <a:graphicData uri="http://schemas.openxmlformats.org/drawingml/2006/table">
            <a:tbl>
              <a:tblPr firstRow="1" bandRow="1">
                <a:tableStyleId>{5C22544A-7EE6-4342-B048-85BDC9FD1C3A}</a:tableStyleId>
              </a:tblPr>
              <a:tblGrid>
                <a:gridCol w="864097"/>
                <a:gridCol w="864097"/>
                <a:gridCol w="1584176"/>
                <a:gridCol w="1584176"/>
              </a:tblGrid>
              <a:tr h="399643">
                <a:tc>
                  <a:txBody>
                    <a:bodyPr/>
                    <a:lstStyle/>
                    <a:p>
                      <a:pPr algn="ctr"/>
                      <a:r>
                        <a:rPr lang="en-US" dirty="0" smtClean="0">
                          <a:latin typeface="Cambria" panose="02040503050406030204" pitchFamily="18" charset="0"/>
                        </a:rPr>
                        <a:t>x</a:t>
                      </a:r>
                      <a:endParaRPr lang="en-US" dirty="0">
                        <a:latin typeface="Cambria" panose="02040503050406030204" pitchFamily="18" charset="0"/>
                      </a:endParaRPr>
                    </a:p>
                  </a:txBody>
                  <a:tcPr/>
                </a:tc>
                <a:tc>
                  <a:txBody>
                    <a:bodyPr/>
                    <a:lstStyle/>
                    <a:p>
                      <a:pPr algn="ctr"/>
                      <a:r>
                        <a:rPr lang="en-US" dirty="0" smtClean="0">
                          <a:latin typeface="Cambria" panose="02040503050406030204" pitchFamily="18" charset="0"/>
                        </a:rPr>
                        <a:t>y</a:t>
                      </a:r>
                      <a:endParaRPr lang="en-US" dirty="0">
                        <a:latin typeface="Cambria" panose="02040503050406030204" pitchFamily="18" charset="0"/>
                      </a:endParaRPr>
                    </a:p>
                  </a:txBody>
                  <a:tcPr/>
                </a:tc>
                <a:tc>
                  <a:txBody>
                    <a:bodyPr/>
                    <a:lstStyle/>
                    <a:p>
                      <a:pPr algn="ctr"/>
                      <a:r>
                        <a:rPr lang="en-US" dirty="0" smtClean="0">
                          <a:latin typeface="Cambria" panose="02040503050406030204" pitchFamily="18" charset="0"/>
                        </a:rPr>
                        <a:t>x</a:t>
                      </a:r>
                      <a:r>
                        <a:rPr lang="en-US" dirty="0" smtClean="0"/>
                        <a:t> triggers</a:t>
                      </a:r>
                      <a:r>
                        <a:rPr lang="en-US" baseline="0" dirty="0" smtClean="0"/>
                        <a:t> </a:t>
                      </a:r>
                      <a:r>
                        <a:rPr lang="en-US" baseline="0" dirty="0" smtClean="0">
                          <a:latin typeface="Cambria" panose="02040503050406030204" pitchFamily="18" charset="0"/>
                        </a:rPr>
                        <a:t>y</a:t>
                      </a:r>
                      <a:endParaRPr lang="en-US" dirty="0">
                        <a:latin typeface="Cambria" panose="020405030504060302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Cambria" panose="02040503050406030204" pitchFamily="18" charset="0"/>
                        </a:rPr>
                        <a:t>x</a:t>
                      </a:r>
                      <a:r>
                        <a:rPr lang="en-US" dirty="0" smtClean="0"/>
                        <a:t> disables </a:t>
                      </a:r>
                      <a:r>
                        <a:rPr lang="en-US" baseline="0" dirty="0" smtClean="0">
                          <a:latin typeface="Cambria" panose="02040503050406030204" pitchFamily="18" charset="0"/>
                        </a:rPr>
                        <a:t>y</a:t>
                      </a:r>
                      <a:endParaRPr lang="en-US" dirty="0" smtClean="0">
                        <a:latin typeface="Cambria" panose="02040503050406030204" pitchFamily="18" charset="0"/>
                      </a:endParaRPr>
                    </a:p>
                  </a:txBody>
                  <a:tcPr/>
                </a:tc>
              </a:tr>
              <a:tr h="399643">
                <a:tc>
                  <a:txBody>
                    <a:bodyPr/>
                    <a:lstStyle/>
                    <a:p>
                      <a:r>
                        <a:rPr lang="en-US" dirty="0" smtClean="0"/>
                        <a:t>Input</a:t>
                      </a:r>
                      <a:endParaRPr lang="en-US" dirty="0"/>
                    </a:p>
                  </a:txBody>
                  <a:tcPr anchor="ctr"/>
                </a:tc>
                <a:tc>
                  <a:txBody>
                    <a:bodyPr/>
                    <a:lstStyle/>
                    <a:p>
                      <a:r>
                        <a:rPr lang="en-US" dirty="0" smtClean="0"/>
                        <a:t>Input</a:t>
                      </a:r>
                      <a:endParaRPr lang="en-US" dirty="0"/>
                    </a:p>
                  </a:txBody>
                  <a:tcPr anchor="ctr"/>
                </a:tc>
                <a:tc>
                  <a:txBody>
                    <a:bodyPr/>
                    <a:lstStyle/>
                    <a:p>
                      <a:pPr algn="ctr"/>
                      <a:r>
                        <a:rPr lang="en-US" sz="1800" dirty="0" smtClean="0">
                          <a:solidFill>
                            <a:schemeClr val="accent2"/>
                          </a:solidFill>
                        </a:rPr>
                        <a:t>Violates DII</a:t>
                      </a:r>
                      <a:endParaRPr lang="en-US" sz="1800" dirty="0">
                        <a:solidFill>
                          <a:schemeClr val="accent2"/>
                        </a:solidFill>
                      </a:endParaRPr>
                    </a:p>
                  </a:txBody>
                  <a:tcPr anchor="ctr"/>
                </a:tc>
                <a:tc>
                  <a:txBody>
                    <a:bodyPr/>
                    <a:lstStyle/>
                    <a:p>
                      <a:pPr algn="ctr"/>
                      <a:endParaRPr lang="en-US" dirty="0"/>
                    </a:p>
                  </a:txBody>
                  <a:tcPr anchor="ctr"/>
                </a:tc>
              </a:tr>
              <a:tr h="399643">
                <a:tc>
                  <a:txBody>
                    <a:bodyPr/>
                    <a:lstStyle/>
                    <a:p>
                      <a:r>
                        <a:rPr lang="en-US" dirty="0" smtClean="0"/>
                        <a:t>Output</a:t>
                      </a:r>
                      <a:endParaRPr lang="en-US" dirty="0"/>
                    </a:p>
                  </a:txBody>
                  <a:tcPr anchor="ctr"/>
                </a:tc>
                <a:tc>
                  <a:txBody>
                    <a:bodyPr/>
                    <a:lstStyle/>
                    <a:p>
                      <a:r>
                        <a:rPr lang="en-US" dirty="0" smtClean="0"/>
                        <a:t>Output</a:t>
                      </a:r>
                      <a:endParaRPr lang="en-US" dirty="0"/>
                    </a:p>
                  </a:txBody>
                  <a:tcPr anchor="ctr"/>
                </a:tc>
                <a:tc>
                  <a:txBody>
                    <a:bodyPr/>
                    <a:lstStyle/>
                    <a:p>
                      <a:pPr algn="ctr"/>
                      <a:endParaRPr lang="en-US" dirty="0"/>
                    </a:p>
                  </a:txBody>
                  <a:tcPr anchor="ctr"/>
                </a:tc>
                <a:tc>
                  <a:txBody>
                    <a:bodyPr/>
                    <a:lstStyle/>
                    <a:p>
                      <a:pPr algn="ctr"/>
                      <a:r>
                        <a:rPr lang="en-US" dirty="0" smtClean="0">
                          <a:solidFill>
                            <a:schemeClr val="accent2"/>
                          </a:solidFill>
                        </a:rPr>
                        <a:t>Violates SI</a:t>
                      </a:r>
                      <a:endParaRPr lang="en-US" dirty="0">
                        <a:solidFill>
                          <a:schemeClr val="accent2"/>
                        </a:solidFill>
                      </a:endParaRPr>
                    </a:p>
                  </a:txBody>
                  <a:tcPr anchor="ctr"/>
                </a:tc>
              </a:tr>
              <a:tr h="399643">
                <a:tc>
                  <a:txBody>
                    <a:bodyPr/>
                    <a:lstStyle/>
                    <a:p>
                      <a:r>
                        <a:rPr lang="en-US" dirty="0" smtClean="0"/>
                        <a:t>Input</a:t>
                      </a:r>
                      <a:endParaRPr lang="en-US" dirty="0"/>
                    </a:p>
                  </a:txBody>
                  <a:tcPr anchor="ctr"/>
                </a:tc>
                <a:tc>
                  <a:txBody>
                    <a:bodyPr/>
                    <a:lstStyle/>
                    <a:p>
                      <a:r>
                        <a:rPr lang="en-US" dirty="0" smtClean="0"/>
                        <a:t>Output</a:t>
                      </a:r>
                      <a:endParaRPr lang="en-US" dirty="0"/>
                    </a:p>
                  </a:txBody>
                  <a:tcPr anchor="ctr"/>
                </a:tc>
                <a:tc>
                  <a:txBody>
                    <a:bodyPr/>
                    <a:lstStyle/>
                    <a:p>
                      <a:pPr algn="ctr"/>
                      <a:endParaRPr lang="en-US" dirty="0"/>
                    </a:p>
                  </a:txBody>
                  <a:tcPr anchor="ctr"/>
                </a:tc>
                <a:tc>
                  <a:txBody>
                    <a:bodyPr/>
                    <a:lstStyle/>
                    <a:p>
                      <a:pPr algn="ctr"/>
                      <a:r>
                        <a:rPr lang="en-US" dirty="0" smtClean="0">
                          <a:solidFill>
                            <a:schemeClr val="accent2"/>
                          </a:solidFill>
                        </a:rPr>
                        <a:t>Violates SI</a:t>
                      </a:r>
                      <a:endParaRPr lang="en-US" dirty="0">
                        <a:solidFill>
                          <a:schemeClr val="accent2"/>
                        </a:solidFill>
                      </a:endParaRPr>
                    </a:p>
                  </a:txBody>
                  <a:tcPr anchor="ctr"/>
                </a:tc>
              </a:tr>
              <a:tr h="399643">
                <a:tc>
                  <a:txBody>
                    <a:bodyPr/>
                    <a:lstStyle/>
                    <a:p>
                      <a:r>
                        <a:rPr lang="en-US" dirty="0" smtClean="0"/>
                        <a:t>Output</a:t>
                      </a:r>
                      <a:endParaRPr lang="en-US" dirty="0"/>
                    </a:p>
                  </a:txBody>
                  <a:tcPr anchor="ctr"/>
                </a:tc>
                <a:tc>
                  <a:txBody>
                    <a:bodyPr/>
                    <a:lstStyle/>
                    <a:p>
                      <a:r>
                        <a:rPr lang="en-US" dirty="0" smtClean="0"/>
                        <a:t>Input</a:t>
                      </a:r>
                      <a:endParaRPr lang="en-US" dirty="0"/>
                    </a:p>
                  </a:txBody>
                  <a:tcPr anchor="ctr"/>
                </a:tc>
                <a:tc>
                  <a:txBody>
                    <a:bodyPr/>
                    <a:lstStyle/>
                    <a:p>
                      <a:pPr algn="ctr"/>
                      <a:endParaRPr lang="en-US" dirty="0"/>
                    </a:p>
                  </a:txBody>
                  <a:tcPr anchor="ctr"/>
                </a:tc>
                <a:tc>
                  <a:txBody>
                    <a:bodyPr/>
                    <a:lstStyle/>
                    <a:p>
                      <a:pPr algn="ctr"/>
                      <a:r>
                        <a:rPr lang="en-US" dirty="0" smtClean="0">
                          <a:solidFill>
                            <a:schemeClr val="accent2"/>
                          </a:solidFill>
                        </a:rPr>
                        <a:t>Violates SI</a:t>
                      </a:r>
                      <a:endParaRPr lang="en-US" dirty="0">
                        <a:solidFill>
                          <a:schemeClr val="accent2"/>
                        </a:solidFill>
                      </a:endParaRPr>
                    </a:p>
                  </a:txBody>
                  <a:tcPr anchor="ctr"/>
                </a:tc>
              </a:tr>
            </a:tbl>
          </a:graphicData>
        </a:graphic>
      </p:graphicFrame>
      <p:sp>
        <p:nvSpPr>
          <p:cNvPr id="9" name="CuadroTexto 8"/>
          <p:cNvSpPr txBox="1"/>
          <p:nvPr/>
        </p:nvSpPr>
        <p:spPr>
          <a:xfrm>
            <a:off x="5436096" y="5085184"/>
            <a:ext cx="3384376" cy="1077218"/>
          </a:xfrm>
          <a:prstGeom prst="rect">
            <a:avLst/>
          </a:prstGeom>
          <a:noFill/>
        </p:spPr>
        <p:txBody>
          <a:bodyPr wrap="square" rtlCol="0">
            <a:spAutoFit/>
          </a:bodyPr>
          <a:lstStyle/>
          <a:p>
            <a:r>
              <a:rPr lang="en-US" sz="1600" dirty="0" smtClean="0">
                <a:solidFill>
                  <a:schemeClr val="tx2"/>
                </a:solidFill>
              </a:rPr>
              <a:t>H. Saito, A. </a:t>
            </a:r>
            <a:r>
              <a:rPr lang="en-US" sz="1600" dirty="0" err="1" smtClean="0">
                <a:solidFill>
                  <a:schemeClr val="tx2"/>
                </a:solidFill>
              </a:rPr>
              <a:t>Kondratyev</a:t>
            </a:r>
            <a:r>
              <a:rPr lang="en-US" sz="1600" dirty="0" smtClean="0">
                <a:solidFill>
                  <a:schemeClr val="tx2"/>
                </a:solidFill>
              </a:rPr>
              <a:t>, J. Cortadella, L. </a:t>
            </a:r>
            <a:r>
              <a:rPr lang="en-US" sz="1600" dirty="0" err="1" smtClean="0">
                <a:solidFill>
                  <a:schemeClr val="tx2"/>
                </a:solidFill>
              </a:rPr>
              <a:t>Lavagno</a:t>
            </a:r>
            <a:r>
              <a:rPr lang="en-US" sz="1600" dirty="0" smtClean="0">
                <a:solidFill>
                  <a:schemeClr val="tx2"/>
                </a:solidFill>
              </a:rPr>
              <a:t> and A. Yakovlev,</a:t>
            </a:r>
          </a:p>
          <a:p>
            <a:r>
              <a:rPr lang="en-US" sz="1600" i="1" dirty="0" smtClean="0">
                <a:solidFill>
                  <a:schemeClr val="tx2"/>
                </a:solidFill>
              </a:rPr>
              <a:t>What is the cost of delay insensitivity?</a:t>
            </a:r>
          </a:p>
          <a:p>
            <a:r>
              <a:rPr lang="en-US" sz="1600" dirty="0" smtClean="0">
                <a:solidFill>
                  <a:schemeClr val="tx2"/>
                </a:solidFill>
              </a:rPr>
              <a:t>ICCAD 1999</a:t>
            </a:r>
            <a:endParaRPr lang="en-US" sz="1600" dirty="0">
              <a:solidFill>
                <a:schemeClr val="tx2"/>
              </a:solidFill>
            </a:endParaRPr>
          </a:p>
        </p:txBody>
      </p:sp>
    </p:spTree>
    <p:extLst>
      <p:ext uri="{BB962C8B-B14F-4D97-AF65-F5344CB8AC3E}">
        <p14:creationId xmlns:p14="http://schemas.microsoft.com/office/powerpoint/2010/main" val="1638298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Example: speed-independence</a:t>
            </a:r>
            <a:endParaRPr lang="en-US" dirty="0"/>
          </a:p>
        </p:txBody>
      </p:sp>
      <p:sp>
        <p:nvSpPr>
          <p:cNvPr id="3" name="Marcador de contenido 2"/>
          <p:cNvSpPr>
            <a:spLocks noGrp="1"/>
          </p:cNvSpPr>
          <p:nvPr>
            <p:ph idx="1"/>
          </p:nvPr>
        </p:nvSpPr>
        <p:spPr>
          <a:xfrm>
            <a:off x="457200" y="3175424"/>
            <a:ext cx="8229600" cy="2950739"/>
          </a:xfrm>
        </p:spPr>
        <p:txBody>
          <a:bodyPr>
            <a:normAutofit/>
          </a:bodyPr>
          <a:lstStyle/>
          <a:p>
            <a:r>
              <a:rPr lang="en-US" sz="2400" dirty="0" smtClean="0"/>
              <a:t>For every state, for every pair </a:t>
            </a:r>
            <a:r>
              <a:rPr lang="en-US" sz="2400" dirty="0" smtClean="0">
                <a:latin typeface="Cambria" panose="02040503050406030204" pitchFamily="18" charset="0"/>
              </a:rPr>
              <a:t>(x, y) </a:t>
            </a:r>
            <a:r>
              <a:rPr lang="en-US" sz="2400" dirty="0" smtClean="0"/>
              <a:t>where </a:t>
            </a:r>
            <a:r>
              <a:rPr lang="en-US" sz="2400" dirty="0" smtClean="0">
                <a:solidFill>
                  <a:schemeClr val="tx2"/>
                </a:solidFill>
                <a:latin typeface="Cambria" panose="02040503050406030204" pitchFamily="18" charset="0"/>
              </a:rPr>
              <a:t>x</a:t>
            </a:r>
            <a:r>
              <a:rPr lang="en-US" sz="2400" dirty="0" smtClean="0"/>
              <a:t> input, </a:t>
            </a:r>
            <a:r>
              <a:rPr lang="en-US" sz="2400" dirty="0" smtClean="0">
                <a:solidFill>
                  <a:schemeClr val="accent2"/>
                </a:solidFill>
                <a:latin typeface="Cambria" panose="02040503050406030204" pitchFamily="18" charset="0"/>
              </a:rPr>
              <a:t>y</a:t>
            </a:r>
            <a:r>
              <a:rPr lang="en-US" sz="2400" dirty="0" smtClean="0"/>
              <a:t> output:</a:t>
            </a:r>
            <a:endParaRPr lang="en-US" sz="2400"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16</a:t>
            </a:fld>
            <a:endParaRPr lang="en-US"/>
          </a:p>
        </p:txBody>
      </p:sp>
      <p:grpSp>
        <p:nvGrpSpPr>
          <p:cNvPr id="42" name="Grupo 41"/>
          <p:cNvGrpSpPr/>
          <p:nvPr/>
        </p:nvGrpSpPr>
        <p:grpSpPr>
          <a:xfrm>
            <a:off x="5940152" y="3873192"/>
            <a:ext cx="1800043" cy="2306336"/>
            <a:chOff x="1440225" y="3873192"/>
            <a:chExt cx="1800043" cy="2306336"/>
          </a:xfrm>
        </p:grpSpPr>
        <p:grpSp>
          <p:nvGrpSpPr>
            <p:cNvPr id="6" name="Grupo 5"/>
            <p:cNvGrpSpPr/>
            <p:nvPr/>
          </p:nvGrpSpPr>
          <p:grpSpPr>
            <a:xfrm>
              <a:off x="1656092" y="3873192"/>
              <a:ext cx="1584176" cy="1860064"/>
              <a:chOff x="1115616" y="1988840"/>
              <a:chExt cx="1584176" cy="1860064"/>
            </a:xfrm>
          </p:grpSpPr>
          <p:grpSp>
            <p:nvGrpSpPr>
              <p:cNvPr id="7" name="Grupo 6"/>
              <p:cNvGrpSpPr/>
              <p:nvPr/>
            </p:nvGrpSpPr>
            <p:grpSpPr>
              <a:xfrm>
                <a:off x="1115616" y="1988840"/>
                <a:ext cx="1584176" cy="1266317"/>
                <a:chOff x="1115616" y="1988840"/>
                <a:chExt cx="1584176" cy="1266317"/>
              </a:xfrm>
            </p:grpSpPr>
            <p:sp>
              <p:nvSpPr>
                <p:cNvPr id="9" name="Elipse 8"/>
                <p:cNvSpPr/>
                <p:nvPr/>
              </p:nvSpPr>
              <p:spPr>
                <a:xfrm>
                  <a:off x="1619672" y="1988840"/>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Elipse 9"/>
                <p:cNvSpPr/>
                <p:nvPr/>
              </p:nvSpPr>
              <p:spPr>
                <a:xfrm>
                  <a:off x="2411760" y="2708920"/>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1" name="Conector recto de flecha 10"/>
                <p:cNvCxnSpPr>
                  <a:stCxn id="9" idx="5"/>
                  <a:endCxn id="10" idx="1"/>
                </p:cNvCxnSpPr>
                <p:nvPr/>
              </p:nvCxnSpPr>
              <p:spPr>
                <a:xfrm>
                  <a:off x="1865523" y="2234691"/>
                  <a:ext cx="588418" cy="51641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2" name="Elipse 11"/>
                <p:cNvSpPr/>
                <p:nvPr/>
              </p:nvSpPr>
              <p:spPr>
                <a:xfrm>
                  <a:off x="1115616" y="249289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3" name="Conector recto de flecha 12"/>
                <p:cNvCxnSpPr>
                  <a:stCxn id="9" idx="3"/>
                  <a:endCxn id="12" idx="7"/>
                </p:cNvCxnSpPr>
                <p:nvPr/>
              </p:nvCxnSpPr>
              <p:spPr>
                <a:xfrm flipH="1">
                  <a:off x="1361467" y="2234691"/>
                  <a:ext cx="300386" cy="30038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4" name="Conector recto de flecha 13"/>
                <p:cNvCxnSpPr>
                  <a:stCxn id="10" idx="3"/>
                </p:cNvCxnSpPr>
                <p:nvPr/>
              </p:nvCxnSpPr>
              <p:spPr>
                <a:xfrm flipH="1">
                  <a:off x="2153555" y="2954771"/>
                  <a:ext cx="300386" cy="300386"/>
                </a:xfrm>
                <a:prstGeom prst="straightConnector1">
                  <a:avLst/>
                </a:prstGeom>
                <a:ln w="28575">
                  <a:prstDash val="sysDot"/>
                  <a:tailEnd type="triangle"/>
                </a:ln>
              </p:spPr>
              <p:style>
                <a:lnRef idx="1">
                  <a:schemeClr val="dk1"/>
                </a:lnRef>
                <a:fillRef idx="0">
                  <a:schemeClr val="dk1"/>
                </a:fillRef>
                <a:effectRef idx="0">
                  <a:schemeClr val="dk1"/>
                </a:effectRef>
                <a:fontRef idx="minor">
                  <a:schemeClr val="tx1"/>
                </a:fontRef>
              </p:style>
            </p:cxnSp>
            <p:sp>
              <p:nvSpPr>
                <p:cNvPr id="15" name="CuadroTexto 14"/>
                <p:cNvSpPr txBox="1"/>
                <p:nvPr/>
              </p:nvSpPr>
              <p:spPr>
                <a:xfrm>
                  <a:off x="2115041" y="2183428"/>
                  <a:ext cx="296876" cy="369332"/>
                </a:xfrm>
                <a:prstGeom prst="rect">
                  <a:avLst/>
                </a:prstGeom>
                <a:noFill/>
              </p:spPr>
              <p:txBody>
                <a:bodyPr wrap="none" rtlCol="0">
                  <a:spAutoFit/>
                </a:bodyPr>
                <a:lstStyle/>
                <a:p>
                  <a:r>
                    <a:rPr lang="en-US" dirty="0" smtClean="0">
                      <a:solidFill>
                        <a:schemeClr val="tx2"/>
                      </a:solidFill>
                      <a:latin typeface="Cambria" panose="02040503050406030204" pitchFamily="18" charset="0"/>
                    </a:rPr>
                    <a:t>x</a:t>
                  </a:r>
                  <a:endParaRPr lang="en-US" dirty="0">
                    <a:solidFill>
                      <a:schemeClr val="tx2"/>
                    </a:solidFill>
                    <a:latin typeface="Cambria" panose="02040503050406030204" pitchFamily="18" charset="0"/>
                  </a:endParaRPr>
                </a:p>
              </p:txBody>
            </p:sp>
            <p:sp>
              <p:nvSpPr>
                <p:cNvPr id="16" name="CuadroTexto 15"/>
                <p:cNvSpPr txBox="1"/>
                <p:nvPr/>
              </p:nvSpPr>
              <p:spPr>
                <a:xfrm>
                  <a:off x="1295063" y="2050025"/>
                  <a:ext cx="301686" cy="369332"/>
                </a:xfrm>
                <a:prstGeom prst="rect">
                  <a:avLst/>
                </a:prstGeom>
                <a:noFill/>
              </p:spPr>
              <p:txBody>
                <a:bodyPr wrap="none" rtlCol="0">
                  <a:spAutoFit/>
                </a:bodyPr>
                <a:lstStyle/>
                <a:p>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7" name="CuadroTexto 16"/>
                <p:cNvSpPr txBox="1"/>
                <p:nvPr/>
              </p:nvSpPr>
              <p:spPr>
                <a:xfrm>
                  <a:off x="2091945" y="2741809"/>
                  <a:ext cx="301686" cy="369332"/>
                </a:xfrm>
                <a:prstGeom prst="rect">
                  <a:avLst/>
                </a:prstGeom>
                <a:noFill/>
              </p:spPr>
              <p:txBody>
                <a:bodyPr wrap="none" rtlCol="0">
                  <a:spAutoFit/>
                </a:bodyPr>
                <a:lstStyle/>
                <a:p>
                  <a:r>
                    <a:rPr lang="en-US" strike="sngStrike" dirty="0" smtClean="0">
                      <a:solidFill>
                        <a:schemeClr val="accent2"/>
                      </a:solidFill>
                      <a:latin typeface="Cambria" panose="02040503050406030204" pitchFamily="18" charset="0"/>
                    </a:rPr>
                    <a:t>y</a:t>
                  </a:r>
                  <a:endParaRPr lang="en-US" strike="sngStrike" dirty="0">
                    <a:solidFill>
                      <a:schemeClr val="accent2"/>
                    </a:solidFill>
                    <a:latin typeface="Cambria" panose="02040503050406030204" pitchFamily="18" charset="0"/>
                  </a:endParaRPr>
                </a:p>
              </p:txBody>
            </p:sp>
          </p:grpSp>
          <p:sp>
            <p:nvSpPr>
              <p:cNvPr id="8" name="CuadroTexto 7"/>
              <p:cNvSpPr txBox="1"/>
              <p:nvPr/>
            </p:nvSpPr>
            <p:spPr>
              <a:xfrm>
                <a:off x="1214245" y="3448794"/>
                <a:ext cx="1386918" cy="400110"/>
              </a:xfrm>
              <a:prstGeom prst="rect">
                <a:avLst/>
              </a:prstGeom>
              <a:noFill/>
            </p:spPr>
            <p:txBody>
              <a:bodyPr wrap="none" rtlCol="0">
                <a:spAutoFit/>
              </a:bodyPr>
              <a:lstStyle/>
              <a:p>
                <a:pPr algn="ctr"/>
                <a:r>
                  <a:rPr lang="en-US" sz="2000" dirty="0" smtClean="0">
                    <a:latin typeface="Cambria" panose="02040503050406030204" pitchFamily="18" charset="0"/>
                  </a:rPr>
                  <a:t>x</a:t>
                </a:r>
                <a:r>
                  <a:rPr lang="en-US" sz="2000" dirty="0" smtClean="0"/>
                  <a:t> </a:t>
                </a:r>
                <a:r>
                  <a:rPr lang="en-US" sz="2000" i="1" dirty="0" smtClean="0"/>
                  <a:t>disables </a:t>
                </a:r>
                <a:r>
                  <a:rPr lang="en-US" sz="2000" dirty="0" smtClean="0">
                    <a:latin typeface="Cambria" panose="02040503050406030204" pitchFamily="18" charset="0"/>
                  </a:rPr>
                  <a:t>y</a:t>
                </a:r>
                <a:endParaRPr lang="en-US" sz="2000" dirty="0">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8" name="CuadroTexto 17"/>
                <p:cNvSpPr txBox="1"/>
                <p:nvPr/>
              </p:nvSpPr>
              <p:spPr>
                <a:xfrm>
                  <a:off x="2448337" y="4293096"/>
                  <a:ext cx="24820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b="0" i="1" smtClean="0">
                                <a:solidFill>
                                  <a:schemeClr val="accent4"/>
                                </a:solidFill>
                                <a:latin typeface="Cambria Math" panose="02040503050406030204" pitchFamily="18" charset="0"/>
                              </a:rPr>
                            </m:ctrlPr>
                          </m:sSubPr>
                          <m:e>
                            <m:r>
                              <a:rPr lang="es-ES" b="0" i="1" smtClean="0">
                                <a:solidFill>
                                  <a:schemeClr val="accent4"/>
                                </a:solidFill>
                                <a:latin typeface="Cambria Math" panose="02040503050406030204" pitchFamily="18" charset="0"/>
                              </a:rPr>
                              <m:t>𝑡</m:t>
                            </m:r>
                          </m:e>
                          <m:sub>
                            <m:r>
                              <a:rPr lang="es-ES" b="0" i="0" smtClean="0">
                                <a:solidFill>
                                  <a:schemeClr val="accent4"/>
                                </a:solidFill>
                                <a:latin typeface="Cambria Math" panose="02040503050406030204" pitchFamily="18" charset="0"/>
                              </a:rPr>
                              <m:t>2</m:t>
                            </m:r>
                          </m:sub>
                        </m:sSub>
                      </m:oMath>
                    </m:oMathPara>
                  </a14:m>
                  <a:endParaRPr lang="en-US" dirty="0">
                    <a:solidFill>
                      <a:schemeClr val="accent4"/>
                    </a:solidFill>
                  </a:endParaRPr>
                </a:p>
              </p:txBody>
            </p:sp>
          </mc:Choice>
          <mc:Fallback xmlns="">
            <p:sp>
              <p:nvSpPr>
                <p:cNvPr id="18" name="CuadroTexto 17"/>
                <p:cNvSpPr txBox="1">
                  <a:spLocks noRot="1" noChangeAspect="1" noMove="1" noResize="1" noEditPoints="1" noAdjustHandles="1" noChangeArrowheads="1" noChangeShapeType="1" noTextEdit="1"/>
                </p:cNvSpPr>
                <p:nvPr/>
              </p:nvSpPr>
              <p:spPr>
                <a:xfrm>
                  <a:off x="2448337" y="4293096"/>
                  <a:ext cx="248208" cy="276999"/>
                </a:xfrm>
                <a:prstGeom prst="rect">
                  <a:avLst/>
                </a:prstGeom>
                <a:blipFill rotWithShape="0">
                  <a:blip r:embed="rId3"/>
                  <a:stretch>
                    <a:fillRect l="-21951" r="-4878" b="-152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CuadroTexto 18"/>
                <p:cNvSpPr txBox="1"/>
                <p:nvPr/>
              </p:nvSpPr>
              <p:spPr>
                <a:xfrm>
                  <a:off x="2052136" y="4193994"/>
                  <a:ext cx="24820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b="0" i="1" smtClean="0">
                                <a:solidFill>
                                  <a:schemeClr val="accent4"/>
                                </a:solidFill>
                                <a:latin typeface="Cambria Math" panose="02040503050406030204" pitchFamily="18" charset="0"/>
                              </a:rPr>
                            </m:ctrlPr>
                          </m:sSubPr>
                          <m:e>
                            <m:r>
                              <a:rPr lang="es-ES" b="0" i="1" smtClean="0">
                                <a:solidFill>
                                  <a:schemeClr val="accent4"/>
                                </a:solidFill>
                                <a:latin typeface="Cambria Math" panose="02040503050406030204" pitchFamily="18" charset="0"/>
                              </a:rPr>
                              <m:t>𝑡</m:t>
                            </m:r>
                          </m:e>
                          <m:sub>
                            <m:r>
                              <a:rPr lang="en-US" b="0" i="0" smtClean="0">
                                <a:solidFill>
                                  <a:schemeClr val="accent4"/>
                                </a:solidFill>
                                <a:latin typeface="Cambria Math" panose="02040503050406030204" pitchFamily="18" charset="0"/>
                              </a:rPr>
                              <m:t>1</m:t>
                            </m:r>
                          </m:sub>
                        </m:sSub>
                      </m:oMath>
                    </m:oMathPara>
                  </a14:m>
                  <a:endParaRPr lang="en-US" dirty="0">
                    <a:solidFill>
                      <a:schemeClr val="accent4"/>
                    </a:solidFill>
                  </a:endParaRPr>
                </a:p>
              </p:txBody>
            </p:sp>
          </mc:Choice>
          <mc:Fallback xmlns="">
            <p:sp>
              <p:nvSpPr>
                <p:cNvPr id="19" name="CuadroTexto 18"/>
                <p:cNvSpPr txBox="1">
                  <a:spLocks noRot="1" noChangeAspect="1" noMove="1" noResize="1" noEditPoints="1" noAdjustHandles="1" noChangeArrowheads="1" noChangeShapeType="1" noTextEdit="1"/>
                </p:cNvSpPr>
                <p:nvPr/>
              </p:nvSpPr>
              <p:spPr>
                <a:xfrm>
                  <a:off x="2052136" y="4193994"/>
                  <a:ext cx="248208" cy="276999"/>
                </a:xfrm>
                <a:prstGeom prst="rect">
                  <a:avLst/>
                </a:prstGeom>
                <a:blipFill rotWithShape="0">
                  <a:blip r:embed="rId4"/>
                  <a:stretch>
                    <a:fillRect l="-19512" r="-4878"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4" name="CuadroTexto 33"/>
                <p:cNvSpPr txBox="1"/>
                <p:nvPr/>
              </p:nvSpPr>
              <p:spPr>
                <a:xfrm>
                  <a:off x="1880278" y="5812488"/>
                  <a:ext cx="105144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a:latin typeface="Cambria Math" panose="02040503050406030204" pitchFamily="18" charset="0"/>
                              </a:rPr>
                              <m:t>¬</m:t>
                            </m:r>
                            <m:r>
                              <a:rPr lang="en-US" b="0" i="1" smtClean="0">
                                <a:latin typeface="Cambria Math" panose="02040503050406030204" pitchFamily="18" charset="0"/>
                              </a:rPr>
                              <m:t>𝑡</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i="1" smtClean="0">
                                <a:latin typeface="Cambria Math" panose="02040503050406030204" pitchFamily="18" charset="0"/>
                              </a:rPr>
                            </m:ctrlPr>
                          </m:sSubPr>
                          <m:e>
                            <m:r>
                              <a:rPr lang="en-US" b="0" i="1">
                                <a:latin typeface="Cambria Math" panose="02040503050406030204" pitchFamily="18" charset="0"/>
                              </a:rPr>
                              <m:t>¬</m:t>
                            </m:r>
                            <m:r>
                              <a:rPr lang="en-US" b="0" i="1" smtClean="0">
                                <a:latin typeface="Cambria Math" panose="02040503050406030204" pitchFamily="18" charset="0"/>
                              </a:rPr>
                              <m:t>𝑡</m:t>
                            </m:r>
                          </m:e>
                          <m:sub>
                            <m:r>
                              <a:rPr lang="en-US" b="0" i="1" smtClean="0">
                                <a:latin typeface="Cambria Math" panose="02040503050406030204" pitchFamily="18" charset="0"/>
                              </a:rPr>
                              <m:t>2</m:t>
                            </m:r>
                          </m:sub>
                        </m:sSub>
                      </m:oMath>
                    </m:oMathPara>
                  </a14:m>
                  <a:endParaRPr lang="en-US" dirty="0"/>
                </a:p>
              </p:txBody>
            </p:sp>
          </mc:Choice>
          <mc:Fallback xmlns="">
            <p:sp>
              <p:nvSpPr>
                <p:cNvPr id="34" name="CuadroTexto 33"/>
                <p:cNvSpPr txBox="1">
                  <a:spLocks noRot="1" noChangeAspect="1" noMove="1" noResize="1" noEditPoints="1" noAdjustHandles="1" noChangeArrowheads="1" noChangeShapeType="1" noTextEdit="1"/>
                </p:cNvSpPr>
                <p:nvPr/>
              </p:nvSpPr>
              <p:spPr>
                <a:xfrm>
                  <a:off x="1880278" y="5812488"/>
                  <a:ext cx="1051442" cy="276999"/>
                </a:xfrm>
                <a:prstGeom prst="rect">
                  <a:avLst/>
                </a:prstGeom>
                <a:blipFill rotWithShape="0">
                  <a:blip r:embed="rId5"/>
                  <a:stretch>
                    <a:fillRect b="-15217"/>
                  </a:stretch>
                </a:blipFill>
              </p:spPr>
              <p:txBody>
                <a:bodyPr/>
                <a:lstStyle/>
                <a:p>
                  <a:r>
                    <a:rPr lang="en-US">
                      <a:noFill/>
                    </a:rPr>
                    <a:t> </a:t>
                  </a:r>
                </a:p>
              </p:txBody>
            </p:sp>
          </mc:Fallback>
        </mc:AlternateContent>
        <p:sp>
          <p:nvSpPr>
            <p:cNvPr id="37" name="Flecha derecha 36"/>
            <p:cNvSpPr/>
            <p:nvPr/>
          </p:nvSpPr>
          <p:spPr>
            <a:xfrm>
              <a:off x="1440225" y="5761136"/>
              <a:ext cx="359883" cy="41839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grpSp>
      <p:grpSp>
        <p:nvGrpSpPr>
          <p:cNvPr id="43" name="Grupo 42"/>
          <p:cNvGrpSpPr/>
          <p:nvPr/>
        </p:nvGrpSpPr>
        <p:grpSpPr>
          <a:xfrm>
            <a:off x="1591601" y="3873192"/>
            <a:ext cx="1713158" cy="2317873"/>
            <a:chOff x="6156333" y="3847431"/>
            <a:chExt cx="1713158" cy="2317873"/>
          </a:xfrm>
        </p:grpSpPr>
        <p:grpSp>
          <p:nvGrpSpPr>
            <p:cNvPr id="20" name="Grupo 19"/>
            <p:cNvGrpSpPr/>
            <p:nvPr/>
          </p:nvGrpSpPr>
          <p:grpSpPr>
            <a:xfrm>
              <a:off x="6228184" y="3847431"/>
              <a:ext cx="1620777" cy="1863925"/>
              <a:chOff x="1115616" y="1988840"/>
              <a:chExt cx="1620777" cy="1863925"/>
            </a:xfrm>
          </p:grpSpPr>
          <p:grpSp>
            <p:nvGrpSpPr>
              <p:cNvPr id="21" name="Grupo 20"/>
              <p:cNvGrpSpPr/>
              <p:nvPr/>
            </p:nvGrpSpPr>
            <p:grpSpPr>
              <a:xfrm>
                <a:off x="1115616" y="1988840"/>
                <a:ext cx="1584176" cy="1512168"/>
                <a:chOff x="1115616" y="1988840"/>
                <a:chExt cx="1584176" cy="1512168"/>
              </a:xfrm>
            </p:grpSpPr>
            <p:sp>
              <p:nvSpPr>
                <p:cNvPr id="23" name="Elipse 22"/>
                <p:cNvSpPr/>
                <p:nvPr/>
              </p:nvSpPr>
              <p:spPr>
                <a:xfrm>
                  <a:off x="1619672" y="1988840"/>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4" name="Elipse 23"/>
                <p:cNvSpPr/>
                <p:nvPr/>
              </p:nvSpPr>
              <p:spPr>
                <a:xfrm>
                  <a:off x="2411760" y="2708920"/>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25" name="Conector recto de flecha 24"/>
                <p:cNvCxnSpPr>
                  <a:stCxn id="23" idx="5"/>
                  <a:endCxn id="24" idx="1"/>
                </p:cNvCxnSpPr>
                <p:nvPr/>
              </p:nvCxnSpPr>
              <p:spPr>
                <a:xfrm>
                  <a:off x="1865523" y="2234691"/>
                  <a:ext cx="588418" cy="51641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6" name="Elipse 25"/>
                <p:cNvSpPr/>
                <p:nvPr/>
              </p:nvSpPr>
              <p:spPr>
                <a:xfrm>
                  <a:off x="1115616" y="249289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7" name="Elipse 26"/>
                <p:cNvSpPr/>
                <p:nvPr/>
              </p:nvSpPr>
              <p:spPr>
                <a:xfrm>
                  <a:off x="1907704" y="32129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28" name="Conector recto de flecha 27"/>
                <p:cNvCxnSpPr>
                  <a:stCxn id="23" idx="3"/>
                  <a:endCxn id="26" idx="7"/>
                </p:cNvCxnSpPr>
                <p:nvPr/>
              </p:nvCxnSpPr>
              <p:spPr>
                <a:xfrm flipH="1">
                  <a:off x="1361467" y="2234691"/>
                  <a:ext cx="300386" cy="30038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9" name="Conector recto de flecha 28"/>
                <p:cNvCxnSpPr>
                  <a:stCxn id="24" idx="3"/>
                  <a:endCxn id="27" idx="7"/>
                </p:cNvCxnSpPr>
                <p:nvPr/>
              </p:nvCxnSpPr>
              <p:spPr>
                <a:xfrm flipH="1">
                  <a:off x="2153555" y="2954771"/>
                  <a:ext cx="300386" cy="30038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0" name="CuadroTexto 29"/>
                <p:cNvSpPr txBox="1"/>
                <p:nvPr/>
              </p:nvSpPr>
              <p:spPr>
                <a:xfrm>
                  <a:off x="2079948" y="2183428"/>
                  <a:ext cx="296876" cy="369332"/>
                </a:xfrm>
                <a:prstGeom prst="rect">
                  <a:avLst/>
                </a:prstGeom>
                <a:noFill/>
              </p:spPr>
              <p:txBody>
                <a:bodyPr wrap="none" rtlCol="0">
                  <a:spAutoFit/>
                </a:bodyPr>
                <a:lstStyle/>
                <a:p>
                  <a:r>
                    <a:rPr lang="en-US" dirty="0" smtClean="0">
                      <a:solidFill>
                        <a:schemeClr val="tx2"/>
                      </a:solidFill>
                      <a:latin typeface="Cambria" panose="02040503050406030204" pitchFamily="18" charset="0"/>
                    </a:rPr>
                    <a:t>x</a:t>
                  </a:r>
                  <a:endParaRPr lang="en-US" dirty="0">
                    <a:solidFill>
                      <a:schemeClr val="tx2"/>
                    </a:solidFill>
                    <a:latin typeface="Cambria" panose="02040503050406030204" pitchFamily="18" charset="0"/>
                  </a:endParaRPr>
                </a:p>
              </p:txBody>
            </p:sp>
            <p:sp>
              <p:nvSpPr>
                <p:cNvPr id="31" name="CuadroTexto 30"/>
                <p:cNvSpPr txBox="1"/>
                <p:nvPr/>
              </p:nvSpPr>
              <p:spPr>
                <a:xfrm>
                  <a:off x="1295063" y="2050025"/>
                  <a:ext cx="301686" cy="369332"/>
                </a:xfrm>
                <a:prstGeom prst="rect">
                  <a:avLst/>
                </a:prstGeom>
                <a:noFill/>
              </p:spPr>
              <p:txBody>
                <a:bodyPr wrap="none" rtlCol="0">
                  <a:spAutoFit/>
                </a:bodyPr>
                <a:lstStyle/>
                <a:p>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32" name="CuadroTexto 31"/>
                <p:cNvSpPr txBox="1"/>
                <p:nvPr/>
              </p:nvSpPr>
              <p:spPr>
                <a:xfrm>
                  <a:off x="2091945" y="2741809"/>
                  <a:ext cx="301686" cy="369332"/>
                </a:xfrm>
                <a:prstGeom prst="rect">
                  <a:avLst/>
                </a:prstGeom>
                <a:noFill/>
              </p:spPr>
              <p:txBody>
                <a:bodyPr wrap="none" rtlCol="0">
                  <a:spAutoFit/>
                </a:bodyPr>
                <a:lstStyle/>
                <a:p>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grpSp>
          <p:sp>
            <p:nvSpPr>
              <p:cNvPr id="22" name="CuadroTexto 21"/>
              <p:cNvSpPr txBox="1"/>
              <p:nvPr/>
            </p:nvSpPr>
            <p:spPr>
              <a:xfrm>
                <a:off x="1129991" y="3452655"/>
                <a:ext cx="1606402" cy="400110"/>
              </a:xfrm>
              <a:prstGeom prst="rect">
                <a:avLst/>
              </a:prstGeom>
              <a:noFill/>
            </p:spPr>
            <p:txBody>
              <a:bodyPr wrap="none" rtlCol="0">
                <a:spAutoFit/>
              </a:bodyPr>
              <a:lstStyle/>
              <a:p>
                <a:pPr algn="ctr"/>
                <a:r>
                  <a:rPr lang="en-US" sz="2000" dirty="0" smtClean="0">
                    <a:latin typeface="Cambria" panose="02040503050406030204" pitchFamily="18" charset="0"/>
                  </a:rPr>
                  <a:t>y </a:t>
                </a:r>
                <a:r>
                  <a:rPr lang="en-US" sz="2000" dirty="0"/>
                  <a:t>is </a:t>
                </a:r>
                <a:r>
                  <a:rPr lang="en-US" sz="2000" i="1" dirty="0"/>
                  <a:t>persistent</a:t>
                </a:r>
                <a:endParaRPr lang="en-US" sz="2000" i="1" dirty="0">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33" name="CuadroTexto 32"/>
                <p:cNvSpPr txBox="1"/>
                <p:nvPr/>
              </p:nvSpPr>
              <p:spPr>
                <a:xfrm>
                  <a:off x="7016316" y="4278368"/>
                  <a:ext cx="24820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b="0" i="1" smtClean="0">
                                <a:solidFill>
                                  <a:schemeClr val="accent4"/>
                                </a:solidFill>
                                <a:latin typeface="Cambria Math" panose="02040503050406030204" pitchFamily="18" charset="0"/>
                              </a:rPr>
                            </m:ctrlPr>
                          </m:sSubPr>
                          <m:e>
                            <m:r>
                              <a:rPr lang="es-ES" b="0" i="1" smtClean="0">
                                <a:solidFill>
                                  <a:schemeClr val="accent4"/>
                                </a:solidFill>
                                <a:latin typeface="Cambria Math" panose="02040503050406030204" pitchFamily="18" charset="0"/>
                              </a:rPr>
                              <m:t>𝑡</m:t>
                            </m:r>
                          </m:e>
                          <m:sub>
                            <m:r>
                              <a:rPr lang="es-ES" b="0" i="0" smtClean="0">
                                <a:solidFill>
                                  <a:schemeClr val="accent4"/>
                                </a:solidFill>
                                <a:latin typeface="Cambria Math" panose="02040503050406030204" pitchFamily="18" charset="0"/>
                              </a:rPr>
                              <m:t>2</m:t>
                            </m:r>
                          </m:sub>
                        </m:sSub>
                      </m:oMath>
                    </m:oMathPara>
                  </a14:m>
                  <a:endParaRPr lang="en-US" dirty="0">
                    <a:solidFill>
                      <a:schemeClr val="accent4"/>
                    </a:solidFill>
                  </a:endParaRPr>
                </a:p>
              </p:txBody>
            </p:sp>
          </mc:Choice>
          <mc:Fallback xmlns="">
            <p:sp>
              <p:nvSpPr>
                <p:cNvPr id="33" name="CuadroTexto 32"/>
                <p:cNvSpPr txBox="1">
                  <a:spLocks noRot="1" noChangeAspect="1" noMove="1" noResize="1" noEditPoints="1" noAdjustHandles="1" noChangeArrowheads="1" noChangeShapeType="1" noTextEdit="1"/>
                </p:cNvSpPr>
                <p:nvPr/>
              </p:nvSpPr>
              <p:spPr>
                <a:xfrm>
                  <a:off x="7016316" y="4278368"/>
                  <a:ext cx="248208" cy="276999"/>
                </a:xfrm>
                <a:prstGeom prst="rect">
                  <a:avLst/>
                </a:prstGeom>
                <a:blipFill rotWithShape="0">
                  <a:blip r:embed="rId6"/>
                  <a:stretch>
                    <a:fillRect l="-19512" r="-7317" b="-177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5" name="CuadroTexto 34"/>
                <p:cNvSpPr txBox="1"/>
                <p:nvPr/>
              </p:nvSpPr>
              <p:spPr>
                <a:xfrm>
                  <a:off x="6633369" y="4163050"/>
                  <a:ext cx="24288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b="0" i="1" smtClean="0">
                                <a:solidFill>
                                  <a:schemeClr val="accent4"/>
                                </a:solidFill>
                                <a:latin typeface="Cambria Math" panose="02040503050406030204" pitchFamily="18" charset="0"/>
                              </a:rPr>
                            </m:ctrlPr>
                          </m:sSubPr>
                          <m:e>
                            <m:r>
                              <a:rPr lang="es-ES" b="0" i="1" smtClean="0">
                                <a:solidFill>
                                  <a:schemeClr val="accent4"/>
                                </a:solidFill>
                                <a:latin typeface="Cambria Math" panose="02040503050406030204" pitchFamily="18" charset="0"/>
                              </a:rPr>
                              <m:t>𝑡</m:t>
                            </m:r>
                          </m:e>
                          <m:sub>
                            <m:r>
                              <a:rPr lang="en-US" b="0" i="0" smtClean="0">
                                <a:solidFill>
                                  <a:schemeClr val="accent4"/>
                                </a:solidFill>
                                <a:latin typeface="Cambria Math" panose="02040503050406030204" pitchFamily="18" charset="0"/>
                              </a:rPr>
                              <m:t>1</m:t>
                            </m:r>
                          </m:sub>
                        </m:sSub>
                      </m:oMath>
                    </m:oMathPara>
                  </a14:m>
                  <a:endParaRPr lang="en-US" dirty="0">
                    <a:solidFill>
                      <a:schemeClr val="accent4"/>
                    </a:solidFill>
                  </a:endParaRPr>
                </a:p>
              </p:txBody>
            </p:sp>
          </mc:Choice>
          <mc:Fallback xmlns="">
            <p:sp>
              <p:nvSpPr>
                <p:cNvPr id="35" name="CuadroTexto 34"/>
                <p:cNvSpPr txBox="1">
                  <a:spLocks noRot="1" noChangeAspect="1" noMove="1" noResize="1" noEditPoints="1" noAdjustHandles="1" noChangeArrowheads="1" noChangeShapeType="1" noTextEdit="1"/>
                </p:cNvSpPr>
                <p:nvPr/>
              </p:nvSpPr>
              <p:spPr>
                <a:xfrm>
                  <a:off x="6633369" y="4163050"/>
                  <a:ext cx="242887" cy="276999"/>
                </a:xfrm>
                <a:prstGeom prst="rect">
                  <a:avLst/>
                </a:prstGeom>
                <a:blipFill rotWithShape="0">
                  <a:blip r:embed="rId7"/>
                  <a:stretch>
                    <a:fillRect l="-20000" r="-7500" b="-1521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CuadroTexto 35"/>
                <p:cNvSpPr txBox="1"/>
                <p:nvPr/>
              </p:nvSpPr>
              <p:spPr>
                <a:xfrm>
                  <a:off x="7430051" y="4862338"/>
                  <a:ext cx="24820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b="0" i="1" smtClean="0">
                                <a:solidFill>
                                  <a:schemeClr val="accent4"/>
                                </a:solidFill>
                                <a:latin typeface="Cambria Math" panose="02040503050406030204" pitchFamily="18" charset="0"/>
                              </a:rPr>
                            </m:ctrlPr>
                          </m:sSubPr>
                          <m:e>
                            <m:r>
                              <a:rPr lang="es-ES" b="0" i="1" smtClean="0">
                                <a:solidFill>
                                  <a:schemeClr val="accent4"/>
                                </a:solidFill>
                                <a:latin typeface="Cambria Math" panose="02040503050406030204" pitchFamily="18" charset="0"/>
                              </a:rPr>
                              <m:t>𝑡</m:t>
                            </m:r>
                          </m:e>
                          <m:sub>
                            <m:r>
                              <a:rPr lang="en-US" b="0" i="0" smtClean="0">
                                <a:solidFill>
                                  <a:schemeClr val="accent4"/>
                                </a:solidFill>
                                <a:latin typeface="Cambria Math" panose="02040503050406030204" pitchFamily="18" charset="0"/>
                              </a:rPr>
                              <m:t>3</m:t>
                            </m:r>
                          </m:sub>
                        </m:sSub>
                      </m:oMath>
                    </m:oMathPara>
                  </a14:m>
                  <a:endParaRPr lang="en-US" dirty="0">
                    <a:solidFill>
                      <a:schemeClr val="accent4"/>
                    </a:solidFill>
                  </a:endParaRPr>
                </a:p>
              </p:txBody>
            </p:sp>
          </mc:Choice>
          <mc:Fallback xmlns="">
            <p:sp>
              <p:nvSpPr>
                <p:cNvPr id="36" name="CuadroTexto 35"/>
                <p:cNvSpPr txBox="1">
                  <a:spLocks noRot="1" noChangeAspect="1" noMove="1" noResize="1" noEditPoints="1" noAdjustHandles="1" noChangeArrowheads="1" noChangeShapeType="1" noTextEdit="1"/>
                </p:cNvSpPr>
                <p:nvPr/>
              </p:nvSpPr>
              <p:spPr>
                <a:xfrm>
                  <a:off x="7430051" y="4862338"/>
                  <a:ext cx="248208" cy="276999"/>
                </a:xfrm>
                <a:prstGeom prst="rect">
                  <a:avLst/>
                </a:prstGeom>
                <a:blipFill rotWithShape="0">
                  <a:blip r:embed="rId8"/>
                  <a:stretch>
                    <a:fillRect l="-19512" r="-7317"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8" name="CuadroTexto 37"/>
                <p:cNvSpPr txBox="1"/>
                <p:nvPr/>
              </p:nvSpPr>
              <p:spPr>
                <a:xfrm>
                  <a:off x="6596386" y="5798264"/>
                  <a:ext cx="127310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1</m:t>
                            </m:r>
                          </m:sub>
                        </m:sSub>
                        <m:r>
                          <a:rPr lang="en-US" i="1" smtClean="0">
                            <a:latin typeface="Cambria Math" panose="02040503050406030204" pitchFamily="18" charset="0"/>
                            <a:ea typeface="Cambria Math" panose="02040503050406030204" pitchFamily="18" charset="0"/>
                          </a:rPr>
                          <m:t>∧</m:t>
                        </m:r>
                        <m:sSub>
                          <m:sSubPr>
                            <m:ctrlPr>
                              <a:rPr lang="en-US" i="1" smtClean="0">
                                <a:latin typeface="Cambria Math" panose="02040503050406030204" pitchFamily="18" charset="0"/>
                              </a:rPr>
                            </m:ctrlPr>
                          </m:sSubPr>
                          <m:e>
                            <m:r>
                              <a:rPr lang="en-US" b="0" i="1" smtClean="0">
                                <a:latin typeface="Cambria Math" panose="02040503050406030204" pitchFamily="18" charset="0"/>
                              </a:rPr>
                              <m:t>𝑡</m:t>
                            </m:r>
                          </m:e>
                          <m:sub>
                            <m:r>
                              <a:rPr lang="en-US" b="0" i="1" smtClean="0">
                                <a:latin typeface="Cambria Math" panose="02040503050406030204" pitchFamily="18" charset="0"/>
                              </a:rPr>
                              <m:t>2</m:t>
                            </m:r>
                          </m:sub>
                        </m:sSub>
                        <m:r>
                          <a:rPr lang="en-US" i="1" smtClean="0">
                            <a:latin typeface="Cambria Math" panose="02040503050406030204" pitchFamily="18" charset="0"/>
                            <a:ea typeface="Cambria Math" panose="02040503050406030204" pitchFamily="18" charset="0"/>
                          </a:rPr>
                          <m:t>⟹</m:t>
                        </m:r>
                        <m:sSub>
                          <m:sSubPr>
                            <m:ctrlPr>
                              <a:rPr lang="en-US" b="0"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𝑡</m:t>
                            </m:r>
                          </m:e>
                          <m:sub>
                            <m:r>
                              <a:rPr lang="en-US" b="0" i="1" smtClean="0">
                                <a:latin typeface="Cambria Math" panose="02040503050406030204" pitchFamily="18" charset="0"/>
                                <a:ea typeface="Cambria Math" panose="02040503050406030204" pitchFamily="18" charset="0"/>
                              </a:rPr>
                              <m:t>3</m:t>
                            </m:r>
                          </m:sub>
                        </m:sSub>
                      </m:oMath>
                    </m:oMathPara>
                  </a14:m>
                  <a:endParaRPr lang="en-US" dirty="0"/>
                </a:p>
              </p:txBody>
            </p:sp>
          </mc:Choice>
          <mc:Fallback xmlns="">
            <p:sp>
              <p:nvSpPr>
                <p:cNvPr id="38" name="CuadroTexto 37"/>
                <p:cNvSpPr txBox="1">
                  <a:spLocks noRot="1" noChangeAspect="1" noMove="1" noResize="1" noEditPoints="1" noAdjustHandles="1" noChangeArrowheads="1" noChangeShapeType="1" noTextEdit="1"/>
                </p:cNvSpPr>
                <p:nvPr/>
              </p:nvSpPr>
              <p:spPr>
                <a:xfrm>
                  <a:off x="6596386" y="5798264"/>
                  <a:ext cx="1273105" cy="276999"/>
                </a:xfrm>
                <a:prstGeom prst="rect">
                  <a:avLst/>
                </a:prstGeom>
                <a:blipFill rotWithShape="0">
                  <a:blip r:embed="rId9"/>
                  <a:stretch>
                    <a:fillRect l="-3349" r="-1435" b="-15217"/>
                  </a:stretch>
                </a:blipFill>
              </p:spPr>
              <p:txBody>
                <a:bodyPr/>
                <a:lstStyle/>
                <a:p>
                  <a:r>
                    <a:rPr lang="en-US">
                      <a:noFill/>
                    </a:rPr>
                    <a:t> </a:t>
                  </a:r>
                </a:p>
              </p:txBody>
            </p:sp>
          </mc:Fallback>
        </mc:AlternateContent>
        <p:sp>
          <p:nvSpPr>
            <p:cNvPr id="39" name="Flecha derecha 38"/>
            <p:cNvSpPr/>
            <p:nvPr/>
          </p:nvSpPr>
          <p:spPr>
            <a:xfrm>
              <a:off x="6156333" y="5746912"/>
              <a:ext cx="359883" cy="41839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p>
          </p:txBody>
        </p:sp>
      </p:grpSp>
      <p:graphicFrame>
        <p:nvGraphicFramePr>
          <p:cNvPr id="44" name="Tabla 43"/>
          <p:cNvGraphicFramePr>
            <a:graphicFrameLocks noGrp="1"/>
          </p:cNvGraphicFramePr>
          <p:nvPr>
            <p:extLst>
              <p:ext uri="{D42A27DB-BD31-4B8C-83A1-F6EECF244321}">
                <p14:modId xmlns:p14="http://schemas.microsoft.com/office/powerpoint/2010/main" val="931172463"/>
              </p:ext>
            </p:extLst>
          </p:nvPr>
        </p:nvGraphicFramePr>
        <p:xfrm>
          <a:off x="2076450" y="1001881"/>
          <a:ext cx="4896546" cy="1998215"/>
        </p:xfrm>
        <a:graphic>
          <a:graphicData uri="http://schemas.openxmlformats.org/drawingml/2006/table">
            <a:tbl>
              <a:tblPr firstRow="1" bandRow="1">
                <a:tableStyleId>{5C22544A-7EE6-4342-B048-85BDC9FD1C3A}</a:tableStyleId>
              </a:tblPr>
              <a:tblGrid>
                <a:gridCol w="864097"/>
                <a:gridCol w="864097"/>
                <a:gridCol w="1584176"/>
                <a:gridCol w="1584176"/>
              </a:tblGrid>
              <a:tr h="399643">
                <a:tc>
                  <a:txBody>
                    <a:bodyPr/>
                    <a:lstStyle/>
                    <a:p>
                      <a:pPr algn="ctr"/>
                      <a:r>
                        <a:rPr lang="en-US" dirty="0" smtClean="0">
                          <a:latin typeface="Cambria" panose="02040503050406030204" pitchFamily="18" charset="0"/>
                        </a:rPr>
                        <a:t>x</a:t>
                      </a:r>
                      <a:endParaRPr lang="en-US" dirty="0">
                        <a:latin typeface="Cambria" panose="02040503050406030204" pitchFamily="18" charset="0"/>
                      </a:endParaRPr>
                    </a:p>
                  </a:txBody>
                  <a:tcPr/>
                </a:tc>
                <a:tc>
                  <a:txBody>
                    <a:bodyPr/>
                    <a:lstStyle/>
                    <a:p>
                      <a:pPr algn="ctr"/>
                      <a:r>
                        <a:rPr lang="en-US" dirty="0" smtClean="0">
                          <a:latin typeface="Cambria" panose="02040503050406030204" pitchFamily="18" charset="0"/>
                        </a:rPr>
                        <a:t>y</a:t>
                      </a:r>
                      <a:endParaRPr lang="en-US" dirty="0">
                        <a:latin typeface="Cambria" panose="02040503050406030204" pitchFamily="18" charset="0"/>
                      </a:endParaRPr>
                    </a:p>
                  </a:txBody>
                  <a:tcPr/>
                </a:tc>
                <a:tc>
                  <a:txBody>
                    <a:bodyPr/>
                    <a:lstStyle/>
                    <a:p>
                      <a:pPr algn="ctr"/>
                      <a:r>
                        <a:rPr lang="en-US" dirty="0" smtClean="0">
                          <a:latin typeface="Cambria" panose="02040503050406030204" pitchFamily="18" charset="0"/>
                        </a:rPr>
                        <a:t>x</a:t>
                      </a:r>
                      <a:r>
                        <a:rPr lang="en-US" dirty="0" smtClean="0"/>
                        <a:t> triggers</a:t>
                      </a:r>
                      <a:r>
                        <a:rPr lang="en-US" baseline="0" dirty="0" smtClean="0"/>
                        <a:t> </a:t>
                      </a:r>
                      <a:r>
                        <a:rPr lang="en-US" baseline="0" dirty="0" smtClean="0">
                          <a:latin typeface="Cambria" panose="02040503050406030204" pitchFamily="18" charset="0"/>
                        </a:rPr>
                        <a:t>y</a:t>
                      </a:r>
                      <a:endParaRPr lang="en-US" dirty="0">
                        <a:latin typeface="Cambria" panose="020405030504060302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Cambria" panose="02040503050406030204" pitchFamily="18" charset="0"/>
                        </a:rPr>
                        <a:t>x</a:t>
                      </a:r>
                      <a:r>
                        <a:rPr lang="en-US" dirty="0" smtClean="0"/>
                        <a:t> disables </a:t>
                      </a:r>
                      <a:r>
                        <a:rPr lang="en-US" baseline="0" dirty="0" smtClean="0">
                          <a:latin typeface="Cambria" panose="02040503050406030204" pitchFamily="18" charset="0"/>
                        </a:rPr>
                        <a:t>y</a:t>
                      </a:r>
                      <a:endParaRPr lang="en-US" dirty="0" smtClean="0">
                        <a:latin typeface="Cambria" panose="02040503050406030204" pitchFamily="18" charset="0"/>
                      </a:endParaRPr>
                    </a:p>
                  </a:txBody>
                  <a:tcPr/>
                </a:tc>
              </a:tr>
              <a:tr h="399643">
                <a:tc>
                  <a:txBody>
                    <a:bodyPr/>
                    <a:lstStyle/>
                    <a:p>
                      <a:r>
                        <a:rPr lang="en-US" dirty="0" smtClean="0"/>
                        <a:t>Input</a:t>
                      </a:r>
                      <a:endParaRPr lang="en-US" dirty="0"/>
                    </a:p>
                  </a:txBody>
                  <a:tcPr anchor="ctr"/>
                </a:tc>
                <a:tc>
                  <a:txBody>
                    <a:bodyPr/>
                    <a:lstStyle/>
                    <a:p>
                      <a:r>
                        <a:rPr lang="en-US" dirty="0" smtClean="0"/>
                        <a:t>Input</a:t>
                      </a:r>
                      <a:endParaRPr lang="en-US" dirty="0"/>
                    </a:p>
                  </a:txBody>
                  <a:tcPr anchor="ctr"/>
                </a:tc>
                <a:tc>
                  <a:txBody>
                    <a:bodyPr/>
                    <a:lstStyle/>
                    <a:p>
                      <a:pPr algn="ctr"/>
                      <a:r>
                        <a:rPr lang="en-US" sz="1800" dirty="0" smtClean="0">
                          <a:solidFill>
                            <a:schemeClr val="accent2"/>
                          </a:solidFill>
                        </a:rPr>
                        <a:t>Violates DII</a:t>
                      </a:r>
                      <a:endParaRPr lang="en-US" sz="1800" dirty="0">
                        <a:solidFill>
                          <a:schemeClr val="accent2"/>
                        </a:solidFill>
                      </a:endParaRPr>
                    </a:p>
                  </a:txBody>
                  <a:tcPr anchor="ctr"/>
                </a:tc>
                <a:tc>
                  <a:txBody>
                    <a:bodyPr/>
                    <a:lstStyle/>
                    <a:p>
                      <a:pPr algn="ctr"/>
                      <a:endParaRPr lang="en-US" dirty="0"/>
                    </a:p>
                  </a:txBody>
                  <a:tcPr anchor="ctr"/>
                </a:tc>
              </a:tr>
              <a:tr h="399643">
                <a:tc>
                  <a:txBody>
                    <a:bodyPr/>
                    <a:lstStyle/>
                    <a:p>
                      <a:r>
                        <a:rPr lang="en-US" dirty="0" smtClean="0"/>
                        <a:t>Output</a:t>
                      </a:r>
                      <a:endParaRPr lang="en-US" dirty="0"/>
                    </a:p>
                  </a:txBody>
                  <a:tcPr anchor="ctr"/>
                </a:tc>
                <a:tc>
                  <a:txBody>
                    <a:bodyPr/>
                    <a:lstStyle/>
                    <a:p>
                      <a:r>
                        <a:rPr lang="en-US" dirty="0" smtClean="0"/>
                        <a:t>Output</a:t>
                      </a:r>
                      <a:endParaRPr lang="en-US" dirty="0"/>
                    </a:p>
                  </a:txBody>
                  <a:tcPr anchor="ctr"/>
                </a:tc>
                <a:tc>
                  <a:txBody>
                    <a:bodyPr/>
                    <a:lstStyle/>
                    <a:p>
                      <a:pPr algn="ctr"/>
                      <a:endParaRPr lang="en-US" dirty="0"/>
                    </a:p>
                  </a:txBody>
                  <a:tcPr anchor="ctr"/>
                </a:tc>
                <a:tc>
                  <a:txBody>
                    <a:bodyPr/>
                    <a:lstStyle/>
                    <a:p>
                      <a:pPr algn="ctr"/>
                      <a:r>
                        <a:rPr lang="en-US" dirty="0" smtClean="0">
                          <a:solidFill>
                            <a:schemeClr val="accent2"/>
                          </a:solidFill>
                        </a:rPr>
                        <a:t>Violates SI</a:t>
                      </a:r>
                      <a:endParaRPr lang="en-US" dirty="0">
                        <a:solidFill>
                          <a:schemeClr val="accent2"/>
                        </a:solidFill>
                      </a:endParaRPr>
                    </a:p>
                  </a:txBody>
                  <a:tcPr anchor="ctr"/>
                </a:tc>
              </a:tr>
              <a:tr h="399643">
                <a:tc>
                  <a:txBody>
                    <a:bodyPr/>
                    <a:lstStyle/>
                    <a:p>
                      <a:r>
                        <a:rPr lang="en-US" dirty="0" smtClean="0"/>
                        <a:t>Input</a:t>
                      </a:r>
                      <a:endParaRPr lang="en-US" dirty="0"/>
                    </a:p>
                  </a:txBody>
                  <a:tcPr anchor="ctr"/>
                </a:tc>
                <a:tc>
                  <a:txBody>
                    <a:bodyPr/>
                    <a:lstStyle/>
                    <a:p>
                      <a:r>
                        <a:rPr lang="en-US" dirty="0" smtClean="0"/>
                        <a:t>Output</a:t>
                      </a:r>
                      <a:endParaRPr lang="en-US" dirty="0"/>
                    </a:p>
                  </a:txBody>
                  <a:tcPr anchor="ctr"/>
                </a:tc>
                <a:tc>
                  <a:txBody>
                    <a:bodyPr/>
                    <a:lstStyle/>
                    <a:p>
                      <a:pPr algn="ctr"/>
                      <a:endParaRPr lang="en-US" dirty="0"/>
                    </a:p>
                  </a:txBody>
                  <a:tcPr anchor="ctr"/>
                </a:tc>
                <a:tc>
                  <a:txBody>
                    <a:bodyPr/>
                    <a:lstStyle/>
                    <a:p>
                      <a:pPr algn="ctr"/>
                      <a:r>
                        <a:rPr lang="en-US" b="1" dirty="0" smtClean="0">
                          <a:solidFill>
                            <a:schemeClr val="accent2"/>
                          </a:solidFill>
                        </a:rPr>
                        <a:t>Violates SI</a:t>
                      </a:r>
                      <a:endParaRPr lang="en-US" b="1" dirty="0">
                        <a:solidFill>
                          <a:schemeClr val="accent2"/>
                        </a:solidFill>
                      </a:endParaRPr>
                    </a:p>
                  </a:txBody>
                  <a:tcPr anchor="ctr"/>
                </a:tc>
              </a:tr>
              <a:tr h="399643">
                <a:tc>
                  <a:txBody>
                    <a:bodyPr/>
                    <a:lstStyle/>
                    <a:p>
                      <a:r>
                        <a:rPr lang="en-US" dirty="0" smtClean="0"/>
                        <a:t>Output</a:t>
                      </a:r>
                      <a:endParaRPr lang="en-US" dirty="0"/>
                    </a:p>
                  </a:txBody>
                  <a:tcPr anchor="ctr"/>
                </a:tc>
                <a:tc>
                  <a:txBody>
                    <a:bodyPr/>
                    <a:lstStyle/>
                    <a:p>
                      <a:r>
                        <a:rPr lang="en-US" dirty="0" smtClean="0"/>
                        <a:t>Input</a:t>
                      </a:r>
                      <a:endParaRPr lang="en-US" dirty="0"/>
                    </a:p>
                  </a:txBody>
                  <a:tcPr anchor="ctr"/>
                </a:tc>
                <a:tc>
                  <a:txBody>
                    <a:bodyPr/>
                    <a:lstStyle/>
                    <a:p>
                      <a:pPr algn="ctr"/>
                      <a:endParaRPr lang="en-US" dirty="0"/>
                    </a:p>
                  </a:txBody>
                  <a:tcPr anchor="ctr"/>
                </a:tc>
                <a:tc>
                  <a:txBody>
                    <a:bodyPr/>
                    <a:lstStyle/>
                    <a:p>
                      <a:pPr algn="ctr"/>
                      <a:r>
                        <a:rPr lang="en-US" dirty="0" smtClean="0">
                          <a:solidFill>
                            <a:schemeClr val="accent2"/>
                          </a:solidFill>
                        </a:rPr>
                        <a:t>Violates SI</a:t>
                      </a:r>
                      <a:endParaRPr lang="en-US" dirty="0">
                        <a:solidFill>
                          <a:schemeClr val="accent2"/>
                        </a:solidFill>
                      </a:endParaRPr>
                    </a:p>
                  </a:txBody>
                  <a:tcPr anchor="ctr"/>
                </a:tc>
              </a:tr>
            </a:tbl>
          </a:graphicData>
        </a:graphic>
      </p:graphicFrame>
    </p:spTree>
    <p:extLst>
      <p:ext uri="{BB962C8B-B14F-4D97-AF65-F5344CB8AC3E}">
        <p14:creationId xmlns:p14="http://schemas.microsoft.com/office/powerpoint/2010/main" val="21225275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Multi-environments</a:t>
            </a:r>
            <a:endParaRPr lang="en-US"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17</a:t>
            </a:fld>
            <a:endParaRPr lang="en-US"/>
          </a:p>
        </p:txBody>
      </p:sp>
      <p:sp>
        <p:nvSpPr>
          <p:cNvPr id="5" name="Rectángulo redondeado 4"/>
          <p:cNvSpPr/>
          <p:nvPr/>
        </p:nvSpPr>
        <p:spPr>
          <a:xfrm>
            <a:off x="3203848" y="1988840"/>
            <a:ext cx="2664296" cy="1152128"/>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smtClean="0"/>
              <a:t>Circuit</a:t>
            </a:r>
            <a:endParaRPr lang="en-US" dirty="0"/>
          </a:p>
        </p:txBody>
      </p:sp>
      <p:sp>
        <p:nvSpPr>
          <p:cNvPr id="7" name="Rectángulo redondeado 6"/>
          <p:cNvSpPr/>
          <p:nvPr/>
        </p:nvSpPr>
        <p:spPr>
          <a:xfrm>
            <a:off x="1583668" y="1988840"/>
            <a:ext cx="1224136" cy="1152128"/>
          </a:xfrm>
          <a:prstGeom prst="roundRect">
            <a:avLst/>
          </a:prstGeom>
        </p:spPr>
        <p:style>
          <a:lnRef idx="0">
            <a:schemeClr val="accent6"/>
          </a:lnRef>
          <a:fillRef idx="3">
            <a:schemeClr val="accent6"/>
          </a:fillRef>
          <a:effectRef idx="3">
            <a:schemeClr val="accent6"/>
          </a:effectRef>
          <a:fontRef idx="minor">
            <a:schemeClr val="lt1"/>
          </a:fontRef>
        </p:style>
        <p:txBody>
          <a:bodyPr lIns="36000" rIns="36000" rtlCol="0" anchor="ctr"/>
          <a:lstStyle/>
          <a:p>
            <a:pPr algn="ctr"/>
            <a:r>
              <a:rPr lang="en-US" sz="1400" dirty="0" smtClean="0"/>
              <a:t>Environment 1</a:t>
            </a:r>
            <a:endParaRPr lang="en-US" sz="1400" dirty="0"/>
          </a:p>
        </p:txBody>
      </p:sp>
      <p:sp>
        <p:nvSpPr>
          <p:cNvPr id="8" name="Rectángulo redondeado 7"/>
          <p:cNvSpPr/>
          <p:nvPr/>
        </p:nvSpPr>
        <p:spPr>
          <a:xfrm>
            <a:off x="3203848" y="1268760"/>
            <a:ext cx="2664296" cy="489893"/>
          </a:xfrm>
          <a:prstGeom prst="roundRect">
            <a:avLst/>
          </a:prstGeom>
        </p:spPr>
        <p:style>
          <a:lnRef idx="0">
            <a:schemeClr val="accent6"/>
          </a:lnRef>
          <a:fillRef idx="3">
            <a:schemeClr val="accent6"/>
          </a:fillRef>
          <a:effectRef idx="3">
            <a:schemeClr val="accent6"/>
          </a:effectRef>
          <a:fontRef idx="minor">
            <a:schemeClr val="lt1"/>
          </a:fontRef>
        </p:style>
        <p:txBody>
          <a:bodyPr lIns="36000" rIns="36000" rtlCol="0" anchor="ctr"/>
          <a:lstStyle/>
          <a:p>
            <a:pPr algn="ctr"/>
            <a:r>
              <a:rPr lang="en-US" sz="1400" dirty="0" smtClean="0"/>
              <a:t>Environment 2</a:t>
            </a:r>
            <a:endParaRPr lang="en-US" sz="1400" dirty="0"/>
          </a:p>
        </p:txBody>
      </p:sp>
      <p:sp>
        <p:nvSpPr>
          <p:cNvPr id="9" name="Rectángulo redondeado 8"/>
          <p:cNvSpPr/>
          <p:nvPr/>
        </p:nvSpPr>
        <p:spPr>
          <a:xfrm>
            <a:off x="6264188" y="2011481"/>
            <a:ext cx="1224136" cy="1152128"/>
          </a:xfrm>
          <a:prstGeom prst="roundRect">
            <a:avLst/>
          </a:prstGeom>
        </p:spPr>
        <p:style>
          <a:lnRef idx="0">
            <a:schemeClr val="accent6"/>
          </a:lnRef>
          <a:fillRef idx="3">
            <a:schemeClr val="accent6"/>
          </a:fillRef>
          <a:effectRef idx="3">
            <a:schemeClr val="accent6"/>
          </a:effectRef>
          <a:fontRef idx="minor">
            <a:schemeClr val="lt1"/>
          </a:fontRef>
        </p:style>
        <p:txBody>
          <a:bodyPr lIns="36000" rIns="36000" rtlCol="0" anchor="ctr"/>
          <a:lstStyle/>
          <a:p>
            <a:pPr algn="ctr"/>
            <a:r>
              <a:rPr lang="en-US" sz="1400" dirty="0" smtClean="0"/>
              <a:t>Environment 3</a:t>
            </a:r>
            <a:endParaRPr lang="en-US" sz="1400" dirty="0"/>
          </a:p>
        </p:txBody>
      </p:sp>
      <p:cxnSp>
        <p:nvCxnSpPr>
          <p:cNvPr id="11" name="Conector recto de flecha 10"/>
          <p:cNvCxnSpPr/>
          <p:nvPr/>
        </p:nvCxnSpPr>
        <p:spPr>
          <a:xfrm>
            <a:off x="2807804" y="2348880"/>
            <a:ext cx="39604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3" name="Conector recto de flecha 12"/>
          <p:cNvCxnSpPr/>
          <p:nvPr/>
        </p:nvCxnSpPr>
        <p:spPr>
          <a:xfrm>
            <a:off x="5868144" y="2336929"/>
            <a:ext cx="39604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7" name="Conector recto de flecha 16"/>
          <p:cNvCxnSpPr/>
          <p:nvPr/>
        </p:nvCxnSpPr>
        <p:spPr>
          <a:xfrm flipV="1">
            <a:off x="3851920" y="1758653"/>
            <a:ext cx="0" cy="23018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9" name="Conector recto de flecha 18"/>
          <p:cNvCxnSpPr/>
          <p:nvPr/>
        </p:nvCxnSpPr>
        <p:spPr>
          <a:xfrm>
            <a:off x="5292080" y="1758653"/>
            <a:ext cx="0" cy="23018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4" name="Conector recto de flecha 23"/>
          <p:cNvCxnSpPr/>
          <p:nvPr/>
        </p:nvCxnSpPr>
        <p:spPr>
          <a:xfrm flipH="1">
            <a:off x="2807804" y="2780928"/>
            <a:ext cx="39604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Conector recto de flecha 24"/>
          <p:cNvCxnSpPr/>
          <p:nvPr/>
        </p:nvCxnSpPr>
        <p:spPr>
          <a:xfrm flipH="1">
            <a:off x="5868144" y="2766765"/>
            <a:ext cx="39604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graphicFrame>
        <p:nvGraphicFramePr>
          <p:cNvPr id="21" name="Tabla 20"/>
          <p:cNvGraphicFramePr>
            <a:graphicFrameLocks noGrp="1"/>
          </p:cNvGraphicFramePr>
          <p:nvPr>
            <p:extLst>
              <p:ext uri="{D42A27DB-BD31-4B8C-83A1-F6EECF244321}">
                <p14:modId xmlns:p14="http://schemas.microsoft.com/office/powerpoint/2010/main" val="1373526065"/>
              </p:ext>
            </p:extLst>
          </p:nvPr>
        </p:nvGraphicFramePr>
        <p:xfrm>
          <a:off x="2087723" y="3879057"/>
          <a:ext cx="4896546" cy="1998215"/>
        </p:xfrm>
        <a:graphic>
          <a:graphicData uri="http://schemas.openxmlformats.org/drawingml/2006/table">
            <a:tbl>
              <a:tblPr firstRow="1" bandRow="1">
                <a:tableStyleId>{5C22544A-7EE6-4342-B048-85BDC9FD1C3A}</a:tableStyleId>
              </a:tblPr>
              <a:tblGrid>
                <a:gridCol w="864097"/>
                <a:gridCol w="864097"/>
                <a:gridCol w="1584176"/>
                <a:gridCol w="1584176"/>
              </a:tblGrid>
              <a:tr h="399643">
                <a:tc>
                  <a:txBody>
                    <a:bodyPr/>
                    <a:lstStyle/>
                    <a:p>
                      <a:pPr algn="ctr"/>
                      <a:r>
                        <a:rPr lang="en-US" dirty="0" smtClean="0">
                          <a:latin typeface="Cambria" panose="02040503050406030204" pitchFamily="18" charset="0"/>
                        </a:rPr>
                        <a:t>x</a:t>
                      </a:r>
                      <a:endParaRPr lang="en-US" dirty="0">
                        <a:latin typeface="Cambria" panose="02040503050406030204" pitchFamily="18" charset="0"/>
                      </a:endParaRPr>
                    </a:p>
                  </a:txBody>
                  <a:tcPr/>
                </a:tc>
                <a:tc>
                  <a:txBody>
                    <a:bodyPr/>
                    <a:lstStyle/>
                    <a:p>
                      <a:pPr algn="ctr"/>
                      <a:r>
                        <a:rPr lang="en-US" dirty="0" smtClean="0">
                          <a:latin typeface="Cambria" panose="02040503050406030204" pitchFamily="18" charset="0"/>
                        </a:rPr>
                        <a:t>y</a:t>
                      </a:r>
                      <a:endParaRPr lang="en-US" dirty="0">
                        <a:latin typeface="Cambria" panose="02040503050406030204" pitchFamily="18" charset="0"/>
                      </a:endParaRPr>
                    </a:p>
                  </a:txBody>
                  <a:tcPr/>
                </a:tc>
                <a:tc>
                  <a:txBody>
                    <a:bodyPr/>
                    <a:lstStyle/>
                    <a:p>
                      <a:pPr algn="ctr"/>
                      <a:r>
                        <a:rPr lang="en-US" dirty="0" smtClean="0">
                          <a:latin typeface="Cambria" panose="02040503050406030204" pitchFamily="18" charset="0"/>
                        </a:rPr>
                        <a:t>x</a:t>
                      </a:r>
                      <a:r>
                        <a:rPr lang="en-US" dirty="0" smtClean="0"/>
                        <a:t> triggers</a:t>
                      </a:r>
                      <a:r>
                        <a:rPr lang="en-US" baseline="0" dirty="0" smtClean="0"/>
                        <a:t> </a:t>
                      </a:r>
                      <a:r>
                        <a:rPr lang="en-US" baseline="0" dirty="0" smtClean="0">
                          <a:latin typeface="Cambria" panose="02040503050406030204" pitchFamily="18" charset="0"/>
                        </a:rPr>
                        <a:t>y</a:t>
                      </a:r>
                      <a:endParaRPr lang="en-US" dirty="0">
                        <a:latin typeface="Cambria" panose="020405030504060302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latin typeface="Cambria" panose="02040503050406030204" pitchFamily="18" charset="0"/>
                        </a:rPr>
                        <a:t>x</a:t>
                      </a:r>
                      <a:r>
                        <a:rPr lang="en-US" dirty="0" smtClean="0"/>
                        <a:t> disables </a:t>
                      </a:r>
                      <a:r>
                        <a:rPr lang="en-US" baseline="0" dirty="0" smtClean="0">
                          <a:latin typeface="Cambria" panose="02040503050406030204" pitchFamily="18" charset="0"/>
                        </a:rPr>
                        <a:t>y</a:t>
                      </a:r>
                      <a:endParaRPr lang="en-US" dirty="0" smtClean="0">
                        <a:latin typeface="Cambria" panose="02040503050406030204" pitchFamily="18" charset="0"/>
                      </a:endParaRPr>
                    </a:p>
                  </a:txBody>
                  <a:tcPr/>
                </a:tc>
              </a:tr>
              <a:tr h="399643">
                <a:tc>
                  <a:txBody>
                    <a:bodyPr/>
                    <a:lstStyle/>
                    <a:p>
                      <a:r>
                        <a:rPr lang="en-US" dirty="0" smtClean="0"/>
                        <a:t>Input</a:t>
                      </a:r>
                      <a:endParaRPr lang="en-US" dirty="0"/>
                    </a:p>
                  </a:txBody>
                  <a:tcPr anchor="ctr"/>
                </a:tc>
                <a:tc>
                  <a:txBody>
                    <a:bodyPr/>
                    <a:lstStyle/>
                    <a:p>
                      <a:r>
                        <a:rPr lang="en-US" dirty="0" smtClean="0"/>
                        <a:t>Input</a:t>
                      </a:r>
                      <a:endParaRPr lang="en-US" dirty="0"/>
                    </a:p>
                  </a:txBody>
                  <a:tcPr anchor="ctr"/>
                </a:tc>
                <a:tc>
                  <a:txBody>
                    <a:bodyPr/>
                    <a:lstStyle/>
                    <a:p>
                      <a:pPr algn="ctr"/>
                      <a:r>
                        <a:rPr lang="en-US" sz="1800" dirty="0" smtClean="0">
                          <a:solidFill>
                            <a:schemeClr val="accent2"/>
                          </a:solidFill>
                        </a:rPr>
                        <a:t>Violates DII</a:t>
                      </a:r>
                      <a:endParaRPr lang="en-US" sz="1800" dirty="0">
                        <a:solidFill>
                          <a:schemeClr val="accent2"/>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smtClean="0">
                          <a:ln>
                            <a:noFill/>
                          </a:ln>
                          <a:solidFill>
                            <a:srgbClr val="F79646"/>
                          </a:solidFill>
                          <a:effectLst/>
                          <a:uLnTx/>
                          <a:uFillTx/>
                          <a:latin typeface="+mn-lt"/>
                          <a:ea typeface="+mn-ea"/>
                          <a:cs typeface="+mn-cs"/>
                        </a:rPr>
                        <a:t>Only if same env.</a:t>
                      </a:r>
                    </a:p>
                  </a:txBody>
                  <a:tcPr anchor="ctr"/>
                </a:tc>
              </a:tr>
              <a:tr h="399643">
                <a:tc>
                  <a:txBody>
                    <a:bodyPr/>
                    <a:lstStyle/>
                    <a:p>
                      <a:r>
                        <a:rPr lang="en-US" dirty="0" smtClean="0"/>
                        <a:t>Output</a:t>
                      </a:r>
                      <a:endParaRPr lang="en-US" dirty="0"/>
                    </a:p>
                  </a:txBody>
                  <a:tcPr anchor="ctr"/>
                </a:tc>
                <a:tc>
                  <a:txBody>
                    <a:bodyPr/>
                    <a:lstStyle/>
                    <a:p>
                      <a:r>
                        <a:rPr lang="en-US" dirty="0" smtClean="0"/>
                        <a:t>Output</a:t>
                      </a:r>
                      <a:endParaRPr lang="en-US" dirty="0"/>
                    </a:p>
                  </a:txBody>
                  <a:tcPr anchor="ctr"/>
                </a:tc>
                <a:tc>
                  <a:txBody>
                    <a:bodyPr/>
                    <a:lstStyle/>
                    <a:p>
                      <a:pPr algn="ctr"/>
                      <a:endParaRPr lang="en-US" dirty="0"/>
                    </a:p>
                  </a:txBody>
                  <a:tcPr anchor="ctr"/>
                </a:tc>
                <a:tc>
                  <a:txBody>
                    <a:bodyPr/>
                    <a:lstStyle/>
                    <a:p>
                      <a:pPr algn="ctr"/>
                      <a:r>
                        <a:rPr lang="en-US" dirty="0" smtClean="0">
                          <a:solidFill>
                            <a:schemeClr val="accent2"/>
                          </a:solidFill>
                        </a:rPr>
                        <a:t>Violates SI</a:t>
                      </a:r>
                      <a:endParaRPr lang="en-US" dirty="0">
                        <a:solidFill>
                          <a:schemeClr val="accent2"/>
                        </a:solidFill>
                      </a:endParaRPr>
                    </a:p>
                  </a:txBody>
                  <a:tcPr anchor="ctr"/>
                </a:tc>
              </a:tr>
              <a:tr h="399643">
                <a:tc>
                  <a:txBody>
                    <a:bodyPr/>
                    <a:lstStyle/>
                    <a:p>
                      <a:r>
                        <a:rPr lang="en-US" dirty="0" smtClean="0"/>
                        <a:t>Input</a:t>
                      </a:r>
                      <a:endParaRPr lang="en-US" dirty="0"/>
                    </a:p>
                  </a:txBody>
                  <a:tcPr anchor="ctr"/>
                </a:tc>
                <a:tc>
                  <a:txBody>
                    <a:bodyPr/>
                    <a:lstStyle/>
                    <a:p>
                      <a:r>
                        <a:rPr lang="en-US" dirty="0" smtClean="0"/>
                        <a:t>Output</a:t>
                      </a:r>
                      <a:endParaRPr lang="en-US" dirty="0"/>
                    </a:p>
                  </a:txBody>
                  <a:tcPr anchor="ctr"/>
                </a:tc>
                <a:tc>
                  <a:txBody>
                    <a:bodyPr/>
                    <a:lstStyle/>
                    <a:p>
                      <a:pPr algn="ctr"/>
                      <a:endParaRPr lang="en-US" dirty="0"/>
                    </a:p>
                  </a:txBody>
                  <a:tcPr anchor="ctr"/>
                </a:tc>
                <a:tc>
                  <a:txBody>
                    <a:bodyPr/>
                    <a:lstStyle/>
                    <a:p>
                      <a:pPr algn="ctr"/>
                      <a:r>
                        <a:rPr lang="en-US" dirty="0" smtClean="0">
                          <a:solidFill>
                            <a:schemeClr val="accent2"/>
                          </a:solidFill>
                        </a:rPr>
                        <a:t>Violates SI</a:t>
                      </a:r>
                      <a:endParaRPr lang="en-US" dirty="0">
                        <a:solidFill>
                          <a:schemeClr val="accent2"/>
                        </a:solidFill>
                      </a:endParaRPr>
                    </a:p>
                  </a:txBody>
                  <a:tcPr anchor="ctr"/>
                </a:tc>
              </a:tr>
              <a:tr h="399643">
                <a:tc>
                  <a:txBody>
                    <a:bodyPr/>
                    <a:lstStyle/>
                    <a:p>
                      <a:r>
                        <a:rPr lang="en-US" dirty="0" smtClean="0"/>
                        <a:t>Output</a:t>
                      </a:r>
                      <a:endParaRPr lang="en-US" dirty="0"/>
                    </a:p>
                  </a:txBody>
                  <a:tcPr anchor="ctr"/>
                </a:tc>
                <a:tc>
                  <a:txBody>
                    <a:bodyPr/>
                    <a:lstStyle/>
                    <a:p>
                      <a:r>
                        <a:rPr lang="en-US" dirty="0" smtClean="0"/>
                        <a:t>Input</a:t>
                      </a:r>
                      <a:endParaRPr lang="en-US" dirty="0"/>
                    </a:p>
                  </a:txBody>
                  <a:tcPr anchor="ctr"/>
                </a:tc>
                <a:tc>
                  <a:txBody>
                    <a:bodyPr/>
                    <a:lstStyle/>
                    <a:p>
                      <a:pPr algn="ctr"/>
                      <a:r>
                        <a:rPr lang="en-US" sz="1600" dirty="0" smtClean="0">
                          <a:solidFill>
                            <a:schemeClr val="accent6"/>
                          </a:solidFill>
                        </a:rPr>
                        <a:t>Only if</a:t>
                      </a:r>
                      <a:r>
                        <a:rPr lang="en-US" sz="1600" baseline="0" dirty="0" smtClean="0">
                          <a:solidFill>
                            <a:schemeClr val="accent6"/>
                          </a:solidFill>
                        </a:rPr>
                        <a:t> same env.</a:t>
                      </a:r>
                      <a:endParaRPr lang="en-US" sz="1600" dirty="0">
                        <a:solidFill>
                          <a:schemeClr val="accent6"/>
                        </a:solidFill>
                      </a:endParaRPr>
                    </a:p>
                  </a:txBody>
                  <a:tcPr anchor="ctr"/>
                </a:tc>
                <a:tc>
                  <a:txBody>
                    <a:bodyPr/>
                    <a:lstStyle/>
                    <a:p>
                      <a:pPr algn="ctr"/>
                      <a:r>
                        <a:rPr lang="en-US" dirty="0" smtClean="0">
                          <a:solidFill>
                            <a:schemeClr val="accent2"/>
                          </a:solidFill>
                        </a:rPr>
                        <a:t>Violates SI</a:t>
                      </a:r>
                      <a:endParaRPr lang="en-US" dirty="0">
                        <a:solidFill>
                          <a:schemeClr val="accent2"/>
                        </a:solidFill>
                      </a:endParaRPr>
                    </a:p>
                  </a:txBody>
                  <a:tcPr anchor="ctr"/>
                </a:tc>
              </a:tr>
            </a:tbl>
          </a:graphicData>
        </a:graphic>
      </p:graphicFrame>
      <p:sp>
        <p:nvSpPr>
          <p:cNvPr id="3" name="Arco 2"/>
          <p:cNvSpPr/>
          <p:nvPr/>
        </p:nvSpPr>
        <p:spPr>
          <a:xfrm>
            <a:off x="4860032" y="1484784"/>
            <a:ext cx="2024341" cy="1080120"/>
          </a:xfrm>
          <a:prstGeom prst="arc">
            <a:avLst/>
          </a:prstGeom>
          <a:ln>
            <a:prstDash val="sysDash"/>
            <a:headEnd type="triangle"/>
            <a:tailEnd type="triangle"/>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
        <p:nvSpPr>
          <p:cNvPr id="23" name="Arco 22"/>
          <p:cNvSpPr/>
          <p:nvPr/>
        </p:nvSpPr>
        <p:spPr>
          <a:xfrm flipH="1">
            <a:off x="2208752" y="1471421"/>
            <a:ext cx="2024341" cy="1080120"/>
          </a:xfrm>
          <a:prstGeom prst="arc">
            <a:avLst/>
          </a:prstGeom>
          <a:ln>
            <a:prstDash val="sysDash"/>
            <a:headEnd type="triangle"/>
            <a:tailEnd type="triangle"/>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
        <p:nvSpPr>
          <p:cNvPr id="27" name="CuadroTexto 26"/>
          <p:cNvSpPr txBox="1"/>
          <p:nvPr/>
        </p:nvSpPr>
        <p:spPr>
          <a:xfrm>
            <a:off x="2341184" y="909597"/>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sp>
        <p:nvSpPr>
          <p:cNvPr id="29" name="CuadroTexto 28"/>
          <p:cNvSpPr txBox="1"/>
          <p:nvPr/>
        </p:nvSpPr>
        <p:spPr>
          <a:xfrm>
            <a:off x="6157607" y="919114"/>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grpSp>
        <p:nvGrpSpPr>
          <p:cNvPr id="49" name="Grupo 48"/>
          <p:cNvGrpSpPr/>
          <p:nvPr/>
        </p:nvGrpSpPr>
        <p:grpSpPr>
          <a:xfrm>
            <a:off x="1879923" y="3329961"/>
            <a:ext cx="5312145" cy="2663700"/>
            <a:chOff x="1807879" y="2997101"/>
            <a:chExt cx="5312145" cy="2663700"/>
          </a:xfrm>
        </p:grpSpPr>
        <p:grpSp>
          <p:nvGrpSpPr>
            <p:cNvPr id="50" name="Grupo 49"/>
            <p:cNvGrpSpPr/>
            <p:nvPr/>
          </p:nvGrpSpPr>
          <p:grpSpPr>
            <a:xfrm>
              <a:off x="1807879" y="3989792"/>
              <a:ext cx="5312145" cy="1671009"/>
              <a:chOff x="1807879" y="3989792"/>
              <a:chExt cx="5312145" cy="1671009"/>
            </a:xfrm>
          </p:grpSpPr>
          <p:sp>
            <p:nvSpPr>
              <p:cNvPr id="53" name="Rectangle 90"/>
              <p:cNvSpPr>
                <a:spLocks noChangeArrowheads="1"/>
              </p:cNvSpPr>
              <p:nvPr/>
            </p:nvSpPr>
            <p:spPr bwMode="auto">
              <a:xfrm>
                <a:off x="3851188" y="4095526"/>
                <a:ext cx="1250950" cy="1565275"/>
              </a:xfrm>
              <a:prstGeom prst="rect">
                <a:avLst/>
              </a:prstGeom>
              <a:ln>
                <a:headEnd type="none" w="sm" len="sm"/>
                <a:tailEnd type="none" w="sm" len="sm"/>
              </a:ln>
              <a:extLst/>
            </p:spPr>
            <p:style>
              <a:lnRef idx="0">
                <a:schemeClr val="accent1"/>
              </a:lnRef>
              <a:fillRef idx="3">
                <a:schemeClr val="accent1"/>
              </a:fillRef>
              <a:effectRef idx="3">
                <a:schemeClr val="accent1"/>
              </a:effectRef>
              <a:fontRef idx="minor">
                <a:schemeClr val="lt1"/>
              </a:fontRef>
            </p:style>
            <p:txBody>
              <a:bodyPr wrap="none" anchor="ctr">
                <a:normAutofit/>
              </a:bodyPr>
              <a:lstStyle/>
              <a:p>
                <a:pPr algn="ctr"/>
                <a:r>
                  <a:rPr lang="en-US" sz="2000" dirty="0" smtClean="0"/>
                  <a:t>FIFO</a:t>
                </a:r>
              </a:p>
              <a:p>
                <a:pPr algn="ctr"/>
                <a:r>
                  <a:rPr lang="en-US" sz="2000" dirty="0" smtClean="0"/>
                  <a:t>ctrl</a:t>
                </a:r>
                <a:endParaRPr lang="en-US" sz="2000" dirty="0"/>
              </a:p>
            </p:txBody>
          </p:sp>
          <p:sp>
            <p:nvSpPr>
              <p:cNvPr id="54" name="Line 91"/>
              <p:cNvSpPr>
                <a:spLocks noChangeShapeType="1"/>
              </p:cNvSpPr>
              <p:nvPr/>
            </p:nvSpPr>
            <p:spPr bwMode="auto">
              <a:xfrm>
                <a:off x="3059025" y="4481289"/>
                <a:ext cx="781050" cy="0"/>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55" name="Line 92"/>
              <p:cNvSpPr>
                <a:spLocks noChangeShapeType="1"/>
              </p:cNvSpPr>
              <p:nvPr/>
            </p:nvSpPr>
            <p:spPr bwMode="auto">
              <a:xfrm>
                <a:off x="5108488" y="4486051"/>
                <a:ext cx="781050" cy="0"/>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56" name="Line 93"/>
              <p:cNvSpPr>
                <a:spLocks noChangeShapeType="1"/>
              </p:cNvSpPr>
              <p:nvPr/>
            </p:nvSpPr>
            <p:spPr bwMode="auto">
              <a:xfrm flipH="1">
                <a:off x="3059025" y="5167089"/>
                <a:ext cx="781050" cy="0"/>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57" name="Line 94"/>
              <p:cNvSpPr>
                <a:spLocks noChangeShapeType="1"/>
              </p:cNvSpPr>
              <p:nvPr/>
            </p:nvSpPr>
            <p:spPr bwMode="auto">
              <a:xfrm flipH="1">
                <a:off x="5102138" y="5167089"/>
                <a:ext cx="781050" cy="0"/>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58" name="Text Box 95"/>
              <p:cNvSpPr txBox="1">
                <a:spLocks noChangeArrowheads="1"/>
              </p:cNvSpPr>
              <p:nvPr/>
            </p:nvSpPr>
            <p:spPr bwMode="auto">
              <a:xfrm>
                <a:off x="3268575" y="4048044"/>
                <a:ext cx="36195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err="1" smtClean="0">
                    <a:solidFill>
                      <a:schemeClr val="tx2"/>
                    </a:solidFill>
                  </a:rPr>
                  <a:t>lr</a:t>
                </a:r>
                <a:endParaRPr lang="es-ES_tradnl" altLang="es-ES" sz="2400" dirty="0">
                  <a:solidFill>
                    <a:schemeClr val="tx2"/>
                  </a:solidFill>
                </a:endParaRPr>
              </a:p>
            </p:txBody>
          </p:sp>
          <p:sp>
            <p:nvSpPr>
              <p:cNvPr id="59" name="Text Box 96"/>
              <p:cNvSpPr txBox="1">
                <a:spLocks noChangeArrowheads="1"/>
              </p:cNvSpPr>
              <p:nvPr/>
            </p:nvSpPr>
            <p:spPr bwMode="auto">
              <a:xfrm>
                <a:off x="5298988" y="3989792"/>
                <a:ext cx="40005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err="1" smtClean="0">
                    <a:solidFill>
                      <a:schemeClr val="accent2"/>
                    </a:solidFill>
                  </a:rPr>
                  <a:t>rr</a:t>
                </a:r>
                <a:endParaRPr lang="es-ES_tradnl" altLang="es-ES" sz="2400" dirty="0">
                  <a:solidFill>
                    <a:schemeClr val="accent2"/>
                  </a:solidFill>
                </a:endParaRPr>
              </a:p>
            </p:txBody>
          </p:sp>
          <p:sp>
            <p:nvSpPr>
              <p:cNvPr id="60" name="Text Box 97"/>
              <p:cNvSpPr txBox="1">
                <a:spLocks noChangeArrowheads="1"/>
              </p:cNvSpPr>
              <p:nvPr/>
            </p:nvSpPr>
            <p:spPr bwMode="auto">
              <a:xfrm>
                <a:off x="3268575" y="4713574"/>
                <a:ext cx="40322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smtClean="0">
                    <a:solidFill>
                      <a:schemeClr val="accent2"/>
                    </a:solidFill>
                  </a:rPr>
                  <a:t>la</a:t>
                </a:r>
                <a:endParaRPr lang="es-ES_tradnl" altLang="es-ES" sz="2400" dirty="0">
                  <a:solidFill>
                    <a:schemeClr val="accent2"/>
                  </a:solidFill>
                </a:endParaRPr>
              </a:p>
            </p:txBody>
          </p:sp>
          <p:sp>
            <p:nvSpPr>
              <p:cNvPr id="61" name="Text Box 98"/>
              <p:cNvSpPr txBox="1">
                <a:spLocks noChangeArrowheads="1"/>
              </p:cNvSpPr>
              <p:nvPr/>
            </p:nvSpPr>
            <p:spPr bwMode="auto">
              <a:xfrm>
                <a:off x="5270099" y="4713574"/>
                <a:ext cx="433388"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err="1" smtClean="0">
                    <a:solidFill>
                      <a:schemeClr val="tx2"/>
                    </a:solidFill>
                  </a:rPr>
                  <a:t>ra</a:t>
                </a:r>
                <a:endParaRPr lang="es-ES_tradnl" altLang="es-ES" sz="2400" dirty="0">
                  <a:solidFill>
                    <a:schemeClr val="tx2"/>
                  </a:solidFill>
                </a:endParaRPr>
              </a:p>
            </p:txBody>
          </p:sp>
          <p:sp>
            <p:nvSpPr>
              <p:cNvPr id="62" name="Rectángulo redondeado 61"/>
              <p:cNvSpPr/>
              <p:nvPr/>
            </p:nvSpPr>
            <p:spPr>
              <a:xfrm>
                <a:off x="1807879" y="4246814"/>
                <a:ext cx="1224136" cy="1152128"/>
              </a:xfrm>
              <a:prstGeom prst="roundRect">
                <a:avLst/>
              </a:prstGeom>
            </p:spPr>
            <p:style>
              <a:lnRef idx="0">
                <a:schemeClr val="accent6"/>
              </a:lnRef>
              <a:fillRef idx="3">
                <a:schemeClr val="accent6"/>
              </a:fillRef>
              <a:effectRef idx="3">
                <a:schemeClr val="accent6"/>
              </a:effectRef>
              <a:fontRef idx="minor">
                <a:schemeClr val="lt1"/>
              </a:fontRef>
            </p:style>
            <p:txBody>
              <a:bodyPr lIns="36000" rIns="36000" rtlCol="0" anchor="ctr"/>
              <a:lstStyle/>
              <a:p>
                <a:pPr algn="ctr"/>
                <a:r>
                  <a:rPr lang="en-US" sz="1400" dirty="0" smtClean="0"/>
                  <a:t>Left environment</a:t>
                </a:r>
                <a:endParaRPr lang="en-US" sz="1400" dirty="0"/>
              </a:p>
            </p:txBody>
          </p:sp>
          <p:sp>
            <p:nvSpPr>
              <p:cNvPr id="63" name="Rectángulo redondeado 62"/>
              <p:cNvSpPr/>
              <p:nvPr/>
            </p:nvSpPr>
            <p:spPr>
              <a:xfrm>
                <a:off x="5895888" y="4246814"/>
                <a:ext cx="1224136" cy="1152128"/>
              </a:xfrm>
              <a:prstGeom prst="roundRect">
                <a:avLst/>
              </a:prstGeom>
            </p:spPr>
            <p:style>
              <a:lnRef idx="0">
                <a:schemeClr val="accent6"/>
              </a:lnRef>
              <a:fillRef idx="3">
                <a:schemeClr val="accent6"/>
              </a:fillRef>
              <a:effectRef idx="3">
                <a:schemeClr val="accent6"/>
              </a:effectRef>
              <a:fontRef idx="minor">
                <a:schemeClr val="lt1"/>
              </a:fontRef>
            </p:style>
            <p:txBody>
              <a:bodyPr lIns="36000" rIns="36000" rtlCol="0" anchor="ctr"/>
              <a:lstStyle/>
              <a:p>
                <a:pPr algn="ctr"/>
                <a:r>
                  <a:rPr lang="en-US" sz="1400" dirty="0" smtClean="0"/>
                  <a:t>Right environment</a:t>
                </a:r>
                <a:endParaRPr lang="en-US" sz="1400" dirty="0"/>
              </a:p>
            </p:txBody>
          </p:sp>
        </p:grpSp>
        <p:sp>
          <p:nvSpPr>
            <p:cNvPr id="51" name="Arco 50"/>
            <p:cNvSpPr/>
            <p:nvPr/>
          </p:nvSpPr>
          <p:spPr>
            <a:xfrm flipH="1">
              <a:off x="2401426" y="3630164"/>
              <a:ext cx="4151773" cy="1117912"/>
            </a:xfrm>
            <a:prstGeom prst="arc">
              <a:avLst>
                <a:gd name="adj1" fmla="val 10759898"/>
                <a:gd name="adj2" fmla="val 0"/>
              </a:avLst>
            </a:prstGeom>
            <a:ln>
              <a:prstDash val="sysDash"/>
              <a:headEnd type="triangle"/>
              <a:tailEnd type="triangle"/>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
          <p:nvSpPr>
            <p:cNvPr id="52" name="CuadroTexto 51"/>
            <p:cNvSpPr txBox="1"/>
            <p:nvPr/>
          </p:nvSpPr>
          <p:spPr>
            <a:xfrm>
              <a:off x="4178156" y="2997101"/>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grpSp>
    </p:spTree>
    <p:extLst>
      <p:ext uri="{BB962C8B-B14F-4D97-AF65-F5344CB8AC3E}">
        <p14:creationId xmlns:p14="http://schemas.microsoft.com/office/powerpoint/2010/main" val="420787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fade">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500"/>
                                        <p:tgtEl>
                                          <p:spTgt spid="4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49"/>
                                        </p:tgtEl>
                                      </p:cBhvr>
                                    </p:animEffect>
                                    <p:set>
                                      <p:cBhvr>
                                        <p:cTn id="20" dur="1" fill="hold">
                                          <p:stCondLst>
                                            <p:cond delay="499"/>
                                          </p:stCondLst>
                                        </p:cTn>
                                        <p:tgtEl>
                                          <p:spTgt spid="49"/>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US" dirty="0" smtClean="0"/>
              <a:t>Properties of the specification model</a:t>
            </a:r>
            <a:endParaRPr lang="en-US" dirty="0"/>
          </a:p>
        </p:txBody>
      </p:sp>
      <p:sp>
        <p:nvSpPr>
          <p:cNvPr id="3" name="Marcador de contenido 2"/>
          <p:cNvSpPr>
            <a:spLocks noGrp="1"/>
          </p:cNvSpPr>
          <p:nvPr>
            <p:ph idx="1"/>
          </p:nvPr>
        </p:nvSpPr>
        <p:spPr/>
        <p:txBody>
          <a:bodyPr/>
          <a:lstStyle/>
          <a:p>
            <a:r>
              <a:rPr lang="en-US" dirty="0" smtClean="0"/>
              <a:t>Enforce specific structural types of STGs</a:t>
            </a:r>
          </a:p>
          <a:p>
            <a:pPr lvl="1"/>
            <a:r>
              <a:rPr lang="en-US" dirty="0" smtClean="0"/>
              <a:t>Enhances visualization, computational cost, …</a:t>
            </a:r>
          </a:p>
          <a:p>
            <a:pPr marL="457200" lvl="1" indent="0">
              <a:buNone/>
            </a:pPr>
            <a:endParaRPr lang="en-US" sz="1600" dirty="0" smtClean="0"/>
          </a:p>
          <a:p>
            <a:r>
              <a:rPr lang="en-US" dirty="0" smtClean="0"/>
              <a:t>Marked graph</a:t>
            </a:r>
          </a:p>
          <a:p>
            <a:pPr lvl="1"/>
            <a:r>
              <a:rPr lang="en-US" b="1" dirty="0" smtClean="0"/>
              <a:t>Property</a:t>
            </a:r>
            <a:r>
              <a:rPr lang="en-US" dirty="0" smtClean="0"/>
              <a:t>: No two signals are in conflict</a:t>
            </a:r>
          </a:p>
          <a:p>
            <a:endParaRPr lang="en-US" sz="1600" dirty="0" smtClean="0"/>
          </a:p>
          <a:p>
            <a:r>
              <a:rPr lang="en-US" dirty="0" smtClean="0"/>
              <a:t>Free choice</a:t>
            </a:r>
          </a:p>
          <a:p>
            <a:pPr lvl="1"/>
            <a:r>
              <a:rPr lang="en-US" b="1" dirty="0" smtClean="0"/>
              <a:t>Property</a:t>
            </a:r>
            <a:r>
              <a:rPr lang="en-US" dirty="0" smtClean="0"/>
              <a:t>: Signals in conflict must have the same excitation set </a:t>
            </a:r>
            <a:r>
              <a:rPr lang="en-US" sz="2400" dirty="0" smtClean="0"/>
              <a:t>(see article)</a:t>
            </a:r>
            <a:endParaRPr lang="en-US" sz="2400"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18</a:t>
            </a:fld>
            <a:endParaRPr lang="en-US"/>
          </a:p>
        </p:txBody>
      </p:sp>
      <p:sp>
        <p:nvSpPr>
          <p:cNvPr id="5" name="CuadroTexto 4"/>
          <p:cNvSpPr txBox="1"/>
          <p:nvPr/>
        </p:nvSpPr>
        <p:spPr>
          <a:xfrm>
            <a:off x="5148064" y="5304110"/>
            <a:ext cx="3672408" cy="1077218"/>
          </a:xfrm>
          <a:prstGeom prst="rect">
            <a:avLst/>
          </a:prstGeom>
          <a:noFill/>
        </p:spPr>
        <p:txBody>
          <a:bodyPr wrap="square" rtlCol="0">
            <a:spAutoFit/>
          </a:bodyPr>
          <a:lstStyle/>
          <a:p>
            <a:r>
              <a:rPr lang="en-US" sz="1600" dirty="0" smtClean="0">
                <a:solidFill>
                  <a:schemeClr val="tx2"/>
                </a:solidFill>
              </a:rPr>
              <a:t>E. Best and R. </a:t>
            </a:r>
            <a:r>
              <a:rPr lang="en-US" sz="1600" dirty="0" err="1" smtClean="0">
                <a:solidFill>
                  <a:schemeClr val="tx2"/>
                </a:solidFill>
              </a:rPr>
              <a:t>Devillers</a:t>
            </a:r>
            <a:r>
              <a:rPr lang="en-US" sz="1600" dirty="0" smtClean="0">
                <a:solidFill>
                  <a:schemeClr val="tx2"/>
                </a:solidFill>
              </a:rPr>
              <a:t>,</a:t>
            </a:r>
          </a:p>
          <a:p>
            <a:r>
              <a:rPr lang="en-US" sz="1600" i="1" dirty="0" smtClean="0">
                <a:solidFill>
                  <a:schemeClr val="tx2"/>
                </a:solidFill>
              </a:rPr>
              <a:t>Characterization of the state spaces of live and bounded marked graph Petri nets,</a:t>
            </a:r>
          </a:p>
          <a:p>
            <a:r>
              <a:rPr lang="en-US" sz="1600" dirty="0" smtClean="0">
                <a:solidFill>
                  <a:schemeClr val="tx2"/>
                </a:solidFill>
              </a:rPr>
              <a:t>Language and Automata Theory 2014.</a:t>
            </a:r>
            <a:endParaRPr lang="en-US" sz="1600" dirty="0">
              <a:solidFill>
                <a:schemeClr val="tx2"/>
              </a:solidFill>
            </a:endParaRPr>
          </a:p>
        </p:txBody>
      </p:sp>
    </p:spTree>
    <p:extLst>
      <p:ext uri="{BB962C8B-B14F-4D97-AF65-F5344CB8AC3E}">
        <p14:creationId xmlns:p14="http://schemas.microsoft.com/office/powerpoint/2010/main" val="40859348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Outline</a:t>
            </a:r>
            <a:endParaRPr lang="en-US" dirty="0"/>
          </a:p>
        </p:txBody>
      </p:sp>
      <p:sp>
        <p:nvSpPr>
          <p:cNvPr id="3" name="Marcador de contenido 2"/>
          <p:cNvSpPr>
            <a:spLocks noGrp="1"/>
          </p:cNvSpPr>
          <p:nvPr>
            <p:ph idx="1"/>
          </p:nvPr>
        </p:nvSpPr>
        <p:spPr/>
        <p:txBody>
          <a:bodyPr/>
          <a:lstStyle/>
          <a:p>
            <a:pPr>
              <a:lnSpc>
                <a:spcPct val="120000"/>
              </a:lnSpc>
            </a:pPr>
            <a:r>
              <a:rPr lang="en-US" dirty="0"/>
              <a:t>Overview of specification </a:t>
            </a:r>
            <a:r>
              <a:rPr lang="en-US" dirty="0" smtClean="0"/>
              <a:t>mining</a:t>
            </a:r>
          </a:p>
          <a:p>
            <a:pPr>
              <a:lnSpc>
                <a:spcPct val="120000"/>
              </a:lnSpc>
            </a:pPr>
            <a:endParaRPr lang="en-US" dirty="0"/>
          </a:p>
          <a:p>
            <a:pPr>
              <a:lnSpc>
                <a:spcPct val="120000"/>
              </a:lnSpc>
            </a:pPr>
            <a:r>
              <a:rPr lang="en-US" dirty="0"/>
              <a:t>Modeling behavioral </a:t>
            </a:r>
            <a:r>
              <a:rPr lang="en-US" dirty="0" smtClean="0"/>
              <a:t>properties</a:t>
            </a:r>
          </a:p>
          <a:p>
            <a:pPr>
              <a:lnSpc>
                <a:spcPct val="120000"/>
              </a:lnSpc>
            </a:pPr>
            <a:endParaRPr lang="en-US" dirty="0"/>
          </a:p>
          <a:p>
            <a:pPr>
              <a:lnSpc>
                <a:spcPct val="120000"/>
              </a:lnSpc>
            </a:pPr>
            <a:r>
              <a:rPr lang="en-US" b="1" dirty="0">
                <a:solidFill>
                  <a:schemeClr val="accent2"/>
                </a:solidFill>
              </a:rPr>
              <a:t>Mining </a:t>
            </a:r>
            <a:r>
              <a:rPr lang="en-US" b="1" dirty="0" smtClean="0">
                <a:solidFill>
                  <a:schemeClr val="accent2"/>
                </a:solidFill>
              </a:rPr>
              <a:t>algorithm</a:t>
            </a:r>
          </a:p>
          <a:p>
            <a:pPr>
              <a:lnSpc>
                <a:spcPct val="120000"/>
              </a:lnSpc>
            </a:pPr>
            <a:endParaRPr lang="en-US" dirty="0"/>
          </a:p>
          <a:p>
            <a:pPr>
              <a:lnSpc>
                <a:spcPct val="120000"/>
              </a:lnSpc>
            </a:pPr>
            <a:r>
              <a:rPr lang="en-US" dirty="0"/>
              <a:t>Results and conclusions</a:t>
            </a:r>
          </a:p>
        </p:txBody>
      </p:sp>
      <p:sp>
        <p:nvSpPr>
          <p:cNvPr id="4" name="Marcador de número de diapositiva 3"/>
          <p:cNvSpPr>
            <a:spLocks noGrp="1"/>
          </p:cNvSpPr>
          <p:nvPr>
            <p:ph type="sldNum" sz="quarter" idx="12"/>
          </p:nvPr>
        </p:nvSpPr>
        <p:spPr/>
        <p:txBody>
          <a:bodyPr/>
          <a:lstStyle/>
          <a:p>
            <a:fld id="{B893DDF5-10A4-42B0-8B2B-0331E49407BA}" type="slidenum">
              <a:rPr lang="en-US" smtClean="0"/>
              <a:t>19</a:t>
            </a:fld>
            <a:endParaRPr lang="en-US"/>
          </a:p>
        </p:txBody>
      </p:sp>
    </p:spTree>
    <p:extLst>
      <p:ext uri="{BB962C8B-B14F-4D97-AF65-F5344CB8AC3E}">
        <p14:creationId xmlns:p14="http://schemas.microsoft.com/office/powerpoint/2010/main" val="32440250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dirty="0" smtClean="0"/>
              <a:t>Specification mining</a:t>
            </a:r>
            <a:endParaRPr lang="en-US" dirty="0"/>
          </a:p>
        </p:txBody>
      </p:sp>
      <p:grpSp>
        <p:nvGrpSpPr>
          <p:cNvPr id="53" name="Group 100"/>
          <p:cNvGrpSpPr>
            <a:grpSpLocks/>
          </p:cNvGrpSpPr>
          <p:nvPr/>
        </p:nvGrpSpPr>
        <p:grpSpPr bwMode="auto">
          <a:xfrm>
            <a:off x="2723553" y="1167318"/>
            <a:ext cx="3576638" cy="1565275"/>
            <a:chOff x="2768" y="1037"/>
            <a:chExt cx="2253" cy="986"/>
          </a:xfrm>
        </p:grpSpPr>
        <p:sp>
          <p:nvSpPr>
            <p:cNvPr id="54" name="Rectangle 90"/>
            <p:cNvSpPr>
              <a:spLocks noChangeArrowheads="1"/>
            </p:cNvSpPr>
            <p:nvPr/>
          </p:nvSpPr>
          <p:spPr bwMode="auto">
            <a:xfrm>
              <a:off x="3501" y="1037"/>
              <a:ext cx="788" cy="986"/>
            </a:xfrm>
            <a:prstGeom prst="rect">
              <a:avLst/>
            </a:prstGeom>
            <a:ln>
              <a:headEnd type="none" w="sm" len="sm"/>
              <a:tailEnd type="none" w="sm" len="sm"/>
            </a:ln>
            <a:extLst/>
          </p:spPr>
          <p:style>
            <a:lnRef idx="0">
              <a:schemeClr val="accent1"/>
            </a:lnRef>
            <a:fillRef idx="3">
              <a:schemeClr val="accent1"/>
            </a:fillRef>
            <a:effectRef idx="3">
              <a:schemeClr val="accent1"/>
            </a:effectRef>
            <a:fontRef idx="minor">
              <a:schemeClr val="lt1"/>
            </a:fontRef>
          </p:style>
          <p:txBody>
            <a:bodyPr wrap="none" anchor="ctr">
              <a:normAutofit/>
            </a:bodyPr>
            <a:lstStyle/>
            <a:p>
              <a:pPr algn="ctr"/>
              <a:r>
                <a:rPr lang="en-US" sz="2000" dirty="0" smtClean="0"/>
                <a:t>FIFO</a:t>
              </a:r>
            </a:p>
            <a:p>
              <a:pPr algn="ctr"/>
              <a:r>
                <a:rPr lang="en-US" sz="2000" dirty="0" smtClean="0"/>
                <a:t>ctrl</a:t>
              </a:r>
              <a:endParaRPr lang="en-US" sz="2000" dirty="0"/>
            </a:p>
          </p:txBody>
        </p:sp>
        <p:sp>
          <p:nvSpPr>
            <p:cNvPr id="55" name="Line 91"/>
            <p:cNvSpPr>
              <a:spLocks noChangeShapeType="1"/>
            </p:cNvSpPr>
            <p:nvPr/>
          </p:nvSpPr>
          <p:spPr bwMode="auto">
            <a:xfrm>
              <a:off x="3002" y="1280"/>
              <a:ext cx="492" cy="0"/>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56" name="Line 92"/>
            <p:cNvSpPr>
              <a:spLocks noChangeShapeType="1"/>
            </p:cNvSpPr>
            <p:nvPr/>
          </p:nvSpPr>
          <p:spPr bwMode="auto">
            <a:xfrm>
              <a:off x="4293" y="1283"/>
              <a:ext cx="492" cy="0"/>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57" name="Line 93"/>
            <p:cNvSpPr>
              <a:spLocks noChangeShapeType="1"/>
            </p:cNvSpPr>
            <p:nvPr/>
          </p:nvSpPr>
          <p:spPr bwMode="auto">
            <a:xfrm flipH="1">
              <a:off x="3002" y="1712"/>
              <a:ext cx="492" cy="0"/>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58" name="Line 94"/>
            <p:cNvSpPr>
              <a:spLocks noChangeShapeType="1"/>
            </p:cNvSpPr>
            <p:nvPr/>
          </p:nvSpPr>
          <p:spPr bwMode="auto">
            <a:xfrm flipH="1">
              <a:off x="4289" y="1712"/>
              <a:ext cx="492" cy="0"/>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59" name="Text Box 95"/>
            <p:cNvSpPr txBox="1">
              <a:spLocks noChangeArrowheads="1"/>
            </p:cNvSpPr>
            <p:nvPr/>
          </p:nvSpPr>
          <p:spPr bwMode="auto">
            <a:xfrm>
              <a:off x="2779" y="1140"/>
              <a:ext cx="228"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err="1" smtClean="0">
                  <a:solidFill>
                    <a:schemeClr val="tx2"/>
                  </a:solidFill>
                </a:rPr>
                <a:t>lr</a:t>
              </a:r>
              <a:endParaRPr lang="es-ES_tradnl" altLang="es-ES" sz="2400" dirty="0">
                <a:solidFill>
                  <a:schemeClr val="tx2"/>
                </a:solidFill>
              </a:endParaRPr>
            </a:p>
          </p:txBody>
        </p:sp>
        <p:sp>
          <p:nvSpPr>
            <p:cNvPr id="60" name="Text Box 96"/>
            <p:cNvSpPr txBox="1">
              <a:spLocks noChangeArrowheads="1"/>
            </p:cNvSpPr>
            <p:nvPr/>
          </p:nvSpPr>
          <p:spPr bwMode="auto">
            <a:xfrm>
              <a:off x="4762" y="1130"/>
              <a:ext cx="25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err="1" smtClean="0">
                  <a:solidFill>
                    <a:schemeClr val="accent2"/>
                  </a:solidFill>
                </a:rPr>
                <a:t>rr</a:t>
              </a:r>
              <a:endParaRPr lang="es-ES_tradnl" altLang="es-ES" sz="2400" dirty="0">
                <a:solidFill>
                  <a:schemeClr val="accent2"/>
                </a:solidFill>
              </a:endParaRPr>
            </a:p>
          </p:txBody>
        </p:sp>
        <p:sp>
          <p:nvSpPr>
            <p:cNvPr id="61" name="Text Box 97"/>
            <p:cNvSpPr txBox="1">
              <a:spLocks noChangeArrowheads="1"/>
            </p:cNvSpPr>
            <p:nvPr/>
          </p:nvSpPr>
          <p:spPr bwMode="auto">
            <a:xfrm>
              <a:off x="2768" y="1564"/>
              <a:ext cx="254"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smtClean="0">
                  <a:solidFill>
                    <a:schemeClr val="accent2"/>
                  </a:solidFill>
                </a:rPr>
                <a:t>la</a:t>
              </a:r>
              <a:endParaRPr lang="es-ES_tradnl" altLang="es-ES" sz="2400" dirty="0">
                <a:solidFill>
                  <a:schemeClr val="accent2"/>
                </a:solidFill>
              </a:endParaRPr>
            </a:p>
          </p:txBody>
        </p:sp>
        <p:sp>
          <p:nvSpPr>
            <p:cNvPr id="62" name="Text Box 98"/>
            <p:cNvSpPr txBox="1">
              <a:spLocks noChangeArrowheads="1"/>
            </p:cNvSpPr>
            <p:nvPr/>
          </p:nvSpPr>
          <p:spPr bwMode="auto">
            <a:xfrm>
              <a:off x="4748" y="1564"/>
              <a:ext cx="273"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err="1" smtClean="0">
                  <a:solidFill>
                    <a:schemeClr val="tx2"/>
                  </a:solidFill>
                </a:rPr>
                <a:t>ra</a:t>
              </a:r>
              <a:endParaRPr lang="es-ES_tradnl" altLang="es-ES" sz="2400" dirty="0">
                <a:solidFill>
                  <a:schemeClr val="tx2"/>
                </a:solidFill>
              </a:endParaRPr>
            </a:p>
          </p:txBody>
        </p:sp>
      </p:grpSp>
      <p:grpSp>
        <p:nvGrpSpPr>
          <p:cNvPr id="77" name="Grupo 76"/>
          <p:cNvGrpSpPr/>
          <p:nvPr/>
        </p:nvGrpSpPr>
        <p:grpSpPr>
          <a:xfrm>
            <a:off x="467544" y="3633113"/>
            <a:ext cx="2459038" cy="2514303"/>
            <a:chOff x="740973" y="3175252"/>
            <a:chExt cx="2459038" cy="2514303"/>
          </a:xfrm>
        </p:grpSpPr>
        <p:sp>
          <p:nvSpPr>
            <p:cNvPr id="35" name="Text Box 69"/>
            <p:cNvSpPr txBox="1">
              <a:spLocks noChangeArrowheads="1"/>
            </p:cNvSpPr>
            <p:nvPr/>
          </p:nvSpPr>
          <p:spPr bwMode="auto">
            <a:xfrm>
              <a:off x="1098161" y="3183190"/>
              <a:ext cx="5164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400" dirty="0" err="1" smtClean="0">
                  <a:solidFill>
                    <a:schemeClr val="tx2"/>
                  </a:solidFill>
                </a:rPr>
                <a:t>lr</a:t>
              </a:r>
              <a:r>
                <a:rPr lang="es-ES_tradnl" altLang="es-ES" sz="2400" dirty="0" smtClean="0">
                  <a:solidFill>
                    <a:schemeClr val="tx2"/>
                  </a:solidFill>
                </a:rPr>
                <a:t>+</a:t>
              </a:r>
              <a:endParaRPr lang="es-ES_tradnl" altLang="es-ES" sz="2400" dirty="0">
                <a:solidFill>
                  <a:schemeClr val="tx2"/>
                </a:solidFill>
              </a:endParaRPr>
            </a:p>
          </p:txBody>
        </p:sp>
        <p:sp>
          <p:nvSpPr>
            <p:cNvPr id="36" name="Text Box 70"/>
            <p:cNvSpPr txBox="1">
              <a:spLocks noChangeArrowheads="1"/>
            </p:cNvSpPr>
            <p:nvPr/>
          </p:nvSpPr>
          <p:spPr bwMode="auto">
            <a:xfrm>
              <a:off x="1034661" y="3854702"/>
              <a:ext cx="5565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400" dirty="0" smtClean="0">
                  <a:solidFill>
                    <a:schemeClr val="accent2"/>
                  </a:solidFill>
                </a:rPr>
                <a:t>la+</a:t>
              </a:r>
              <a:endParaRPr lang="es-ES_tradnl" altLang="es-ES" sz="2400" dirty="0">
                <a:solidFill>
                  <a:schemeClr val="accent2"/>
                </a:solidFill>
              </a:endParaRPr>
            </a:p>
          </p:txBody>
        </p:sp>
        <p:sp>
          <p:nvSpPr>
            <p:cNvPr id="37" name="Text Box 71"/>
            <p:cNvSpPr txBox="1">
              <a:spLocks noChangeArrowheads="1"/>
            </p:cNvSpPr>
            <p:nvPr/>
          </p:nvSpPr>
          <p:spPr bwMode="auto">
            <a:xfrm>
              <a:off x="1095792" y="4545265"/>
              <a:ext cx="45717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400" dirty="0" err="1" smtClean="0">
                  <a:solidFill>
                    <a:schemeClr val="tx2"/>
                  </a:solidFill>
                </a:rPr>
                <a:t>lr</a:t>
              </a:r>
              <a:r>
                <a:rPr lang="es-ES_tradnl" altLang="es-ES" sz="2400" dirty="0" smtClean="0">
                  <a:solidFill>
                    <a:schemeClr val="tx2"/>
                  </a:solidFill>
                </a:rPr>
                <a:t>-</a:t>
              </a:r>
              <a:endParaRPr lang="es-ES_tradnl" altLang="es-ES" sz="2400" dirty="0">
                <a:solidFill>
                  <a:schemeClr val="tx2"/>
                </a:solidFill>
              </a:endParaRPr>
            </a:p>
          </p:txBody>
        </p:sp>
        <p:sp>
          <p:nvSpPr>
            <p:cNvPr id="38" name="Text Box 72"/>
            <p:cNvSpPr txBox="1">
              <a:spLocks noChangeArrowheads="1"/>
            </p:cNvSpPr>
            <p:nvPr/>
          </p:nvSpPr>
          <p:spPr bwMode="auto">
            <a:xfrm>
              <a:off x="1106709" y="5227890"/>
              <a:ext cx="49725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400" dirty="0" smtClean="0">
                  <a:solidFill>
                    <a:schemeClr val="accent2"/>
                  </a:solidFill>
                </a:rPr>
                <a:t>la-</a:t>
              </a:r>
              <a:endParaRPr lang="es-ES_tradnl" altLang="es-ES" sz="2400" dirty="0">
                <a:solidFill>
                  <a:schemeClr val="accent2"/>
                </a:solidFill>
              </a:endParaRPr>
            </a:p>
          </p:txBody>
        </p:sp>
        <p:sp>
          <p:nvSpPr>
            <p:cNvPr id="39" name="Text Box 73"/>
            <p:cNvSpPr txBox="1">
              <a:spLocks noChangeArrowheads="1"/>
            </p:cNvSpPr>
            <p:nvPr/>
          </p:nvSpPr>
          <p:spPr bwMode="auto">
            <a:xfrm>
              <a:off x="2297857" y="3175252"/>
              <a:ext cx="55335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400" dirty="0" err="1" smtClean="0">
                  <a:solidFill>
                    <a:schemeClr val="accent2"/>
                  </a:solidFill>
                </a:rPr>
                <a:t>rr</a:t>
              </a:r>
              <a:r>
                <a:rPr lang="es-ES_tradnl" altLang="es-ES" sz="2400" dirty="0" smtClean="0">
                  <a:solidFill>
                    <a:schemeClr val="accent2"/>
                  </a:solidFill>
                </a:rPr>
                <a:t>+</a:t>
              </a:r>
              <a:endParaRPr lang="es-ES_tradnl" altLang="es-ES" sz="2400" dirty="0">
                <a:solidFill>
                  <a:schemeClr val="accent2"/>
                </a:solidFill>
              </a:endParaRPr>
            </a:p>
          </p:txBody>
        </p:sp>
        <p:sp>
          <p:nvSpPr>
            <p:cNvPr id="40" name="Text Box 74"/>
            <p:cNvSpPr txBox="1">
              <a:spLocks noChangeArrowheads="1"/>
            </p:cNvSpPr>
            <p:nvPr/>
          </p:nvSpPr>
          <p:spPr bwMode="auto">
            <a:xfrm>
              <a:off x="2255562" y="3862640"/>
              <a:ext cx="58714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400" dirty="0" err="1" smtClean="0">
                  <a:solidFill>
                    <a:schemeClr val="tx2"/>
                  </a:solidFill>
                </a:rPr>
                <a:t>ra</a:t>
              </a:r>
              <a:r>
                <a:rPr lang="es-ES_tradnl" altLang="es-ES" sz="2400" dirty="0" smtClean="0">
                  <a:solidFill>
                    <a:schemeClr val="tx2"/>
                  </a:solidFill>
                </a:rPr>
                <a:t>+</a:t>
              </a:r>
              <a:endParaRPr lang="es-ES_tradnl" altLang="es-ES" sz="2400" dirty="0">
                <a:solidFill>
                  <a:schemeClr val="tx2"/>
                </a:solidFill>
              </a:endParaRPr>
            </a:p>
          </p:txBody>
        </p:sp>
        <p:sp>
          <p:nvSpPr>
            <p:cNvPr id="41" name="Text Box 75"/>
            <p:cNvSpPr txBox="1">
              <a:spLocks noChangeArrowheads="1"/>
            </p:cNvSpPr>
            <p:nvPr/>
          </p:nvSpPr>
          <p:spPr bwMode="auto">
            <a:xfrm>
              <a:off x="2280681" y="4534153"/>
              <a:ext cx="49404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400" dirty="0" err="1" smtClean="0">
                  <a:solidFill>
                    <a:schemeClr val="accent2"/>
                  </a:solidFill>
                </a:rPr>
                <a:t>rr</a:t>
              </a:r>
              <a:r>
                <a:rPr lang="es-ES_tradnl" altLang="es-ES" sz="2400" dirty="0" smtClean="0">
                  <a:solidFill>
                    <a:schemeClr val="accent2"/>
                  </a:solidFill>
                </a:rPr>
                <a:t>-</a:t>
              </a:r>
              <a:endParaRPr lang="es-ES_tradnl" altLang="es-ES" sz="2400" dirty="0">
                <a:solidFill>
                  <a:schemeClr val="accent2"/>
                </a:solidFill>
              </a:endParaRPr>
            </a:p>
          </p:txBody>
        </p:sp>
        <p:sp>
          <p:nvSpPr>
            <p:cNvPr id="42" name="Text Box 76"/>
            <p:cNvSpPr txBox="1">
              <a:spLocks noChangeArrowheads="1"/>
            </p:cNvSpPr>
            <p:nvPr/>
          </p:nvSpPr>
          <p:spPr bwMode="auto">
            <a:xfrm>
              <a:off x="2224893" y="5213603"/>
              <a:ext cx="52783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400" dirty="0" err="1" smtClean="0">
                  <a:solidFill>
                    <a:schemeClr val="tx2"/>
                  </a:solidFill>
                </a:rPr>
                <a:t>ra</a:t>
              </a:r>
              <a:r>
                <a:rPr lang="es-ES_tradnl" altLang="es-ES" sz="2400" dirty="0" smtClean="0">
                  <a:solidFill>
                    <a:schemeClr val="tx2"/>
                  </a:solidFill>
                </a:rPr>
                <a:t>-</a:t>
              </a:r>
              <a:endParaRPr lang="es-ES_tradnl" altLang="es-ES" sz="2400" dirty="0">
                <a:solidFill>
                  <a:schemeClr val="tx2"/>
                </a:solidFill>
              </a:endParaRPr>
            </a:p>
          </p:txBody>
        </p:sp>
        <p:sp>
          <p:nvSpPr>
            <p:cNvPr id="43" name="Line 77"/>
            <p:cNvSpPr>
              <a:spLocks noChangeShapeType="1"/>
            </p:cNvSpPr>
            <p:nvPr/>
          </p:nvSpPr>
          <p:spPr bwMode="auto">
            <a:xfrm>
              <a:off x="1310886" y="3524502"/>
              <a:ext cx="0" cy="415925"/>
            </a:xfrm>
            <a:prstGeom prst="line">
              <a:avLst/>
            </a:prstGeom>
            <a:noFill/>
            <a:ln w="28575">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44" name="Line 78"/>
            <p:cNvSpPr>
              <a:spLocks noChangeShapeType="1"/>
            </p:cNvSpPr>
            <p:nvPr/>
          </p:nvSpPr>
          <p:spPr bwMode="auto">
            <a:xfrm>
              <a:off x="1310886" y="4210302"/>
              <a:ext cx="0" cy="415925"/>
            </a:xfrm>
            <a:prstGeom prst="line">
              <a:avLst/>
            </a:prstGeom>
            <a:noFill/>
            <a:ln w="28575">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45" name="Line 79"/>
            <p:cNvSpPr>
              <a:spLocks noChangeShapeType="1"/>
            </p:cNvSpPr>
            <p:nvPr/>
          </p:nvSpPr>
          <p:spPr bwMode="auto">
            <a:xfrm>
              <a:off x="1310886" y="4896103"/>
              <a:ext cx="0" cy="415925"/>
            </a:xfrm>
            <a:prstGeom prst="line">
              <a:avLst/>
            </a:prstGeom>
            <a:noFill/>
            <a:ln w="28575">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46" name="Freeform 82"/>
            <p:cNvSpPr>
              <a:spLocks/>
            </p:cNvSpPr>
            <p:nvPr/>
          </p:nvSpPr>
          <p:spPr bwMode="auto">
            <a:xfrm>
              <a:off x="806061" y="3443540"/>
              <a:ext cx="342900" cy="1960563"/>
            </a:xfrm>
            <a:custGeom>
              <a:avLst/>
              <a:gdLst>
                <a:gd name="T0" fmla="*/ 184 w 216"/>
                <a:gd name="T1" fmla="*/ 1235 h 1235"/>
                <a:gd name="T2" fmla="*/ 36 w 216"/>
                <a:gd name="T3" fmla="*/ 889 h 1235"/>
                <a:gd name="T4" fmla="*/ 30 w 216"/>
                <a:gd name="T5" fmla="*/ 153 h 1235"/>
                <a:gd name="T6" fmla="*/ 216 w 216"/>
                <a:gd name="T7" fmla="*/ 0 h 1235"/>
              </a:gdLst>
              <a:ahLst/>
              <a:cxnLst>
                <a:cxn ang="0">
                  <a:pos x="T0" y="T1"/>
                </a:cxn>
                <a:cxn ang="0">
                  <a:pos x="T2" y="T3"/>
                </a:cxn>
                <a:cxn ang="0">
                  <a:pos x="T4" y="T5"/>
                </a:cxn>
                <a:cxn ang="0">
                  <a:pos x="T6" y="T7"/>
                </a:cxn>
              </a:cxnLst>
              <a:rect l="0" t="0" r="r" b="b"/>
              <a:pathLst>
                <a:path w="216" h="1235">
                  <a:moveTo>
                    <a:pt x="184" y="1235"/>
                  </a:moveTo>
                  <a:cubicBezTo>
                    <a:pt x="123" y="1152"/>
                    <a:pt x="62" y="1069"/>
                    <a:pt x="36" y="889"/>
                  </a:cubicBezTo>
                  <a:cubicBezTo>
                    <a:pt x="10" y="709"/>
                    <a:pt x="0" y="301"/>
                    <a:pt x="30" y="153"/>
                  </a:cubicBezTo>
                  <a:cubicBezTo>
                    <a:pt x="60" y="5"/>
                    <a:pt x="138" y="2"/>
                    <a:pt x="216" y="0"/>
                  </a:cubicBezTo>
                </a:path>
              </a:pathLst>
            </a:custGeom>
            <a:noFill/>
            <a:ln w="28575" cap="flat" cmpd="sng">
              <a:solidFill>
                <a:schemeClr val="tx1"/>
              </a:solidFill>
              <a:prstDash val="solid"/>
              <a:round/>
              <a:headEnd type="none" w="sm" len="sm"/>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47" name="Line 83"/>
            <p:cNvSpPr>
              <a:spLocks noChangeShapeType="1"/>
            </p:cNvSpPr>
            <p:nvPr/>
          </p:nvSpPr>
          <p:spPr bwMode="auto">
            <a:xfrm>
              <a:off x="2503098" y="3524502"/>
              <a:ext cx="0" cy="415925"/>
            </a:xfrm>
            <a:prstGeom prst="line">
              <a:avLst/>
            </a:prstGeom>
            <a:noFill/>
            <a:ln w="28575">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48" name="Line 84"/>
            <p:cNvSpPr>
              <a:spLocks noChangeShapeType="1"/>
            </p:cNvSpPr>
            <p:nvPr/>
          </p:nvSpPr>
          <p:spPr bwMode="auto">
            <a:xfrm>
              <a:off x="2485636" y="4205540"/>
              <a:ext cx="0" cy="415925"/>
            </a:xfrm>
            <a:prstGeom prst="line">
              <a:avLst/>
            </a:prstGeom>
            <a:noFill/>
            <a:ln w="28575">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49" name="Line 85"/>
            <p:cNvSpPr>
              <a:spLocks noChangeShapeType="1"/>
            </p:cNvSpPr>
            <p:nvPr/>
          </p:nvSpPr>
          <p:spPr bwMode="auto">
            <a:xfrm>
              <a:off x="2468173" y="4886578"/>
              <a:ext cx="0" cy="415925"/>
            </a:xfrm>
            <a:prstGeom prst="line">
              <a:avLst/>
            </a:prstGeom>
            <a:noFill/>
            <a:ln w="28575">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50" name="Freeform 87"/>
            <p:cNvSpPr>
              <a:spLocks/>
            </p:cNvSpPr>
            <p:nvPr/>
          </p:nvSpPr>
          <p:spPr bwMode="auto">
            <a:xfrm>
              <a:off x="2703123" y="3402265"/>
              <a:ext cx="439738" cy="2032001"/>
            </a:xfrm>
            <a:custGeom>
              <a:avLst/>
              <a:gdLst>
                <a:gd name="T0" fmla="*/ 0 w 277"/>
                <a:gd name="T1" fmla="*/ 1280 h 1280"/>
                <a:gd name="T2" fmla="*/ 237 w 277"/>
                <a:gd name="T3" fmla="*/ 1024 h 1280"/>
                <a:gd name="T4" fmla="*/ 243 w 277"/>
                <a:gd name="T5" fmla="*/ 179 h 1280"/>
                <a:gd name="T6" fmla="*/ 77 w 277"/>
                <a:gd name="T7" fmla="*/ 0 h 1280"/>
              </a:gdLst>
              <a:ahLst/>
              <a:cxnLst>
                <a:cxn ang="0">
                  <a:pos x="T0" y="T1"/>
                </a:cxn>
                <a:cxn ang="0">
                  <a:pos x="T2" y="T3"/>
                </a:cxn>
                <a:cxn ang="0">
                  <a:pos x="T4" y="T5"/>
                </a:cxn>
                <a:cxn ang="0">
                  <a:pos x="T6" y="T7"/>
                </a:cxn>
              </a:cxnLst>
              <a:rect l="0" t="0" r="r" b="b"/>
              <a:pathLst>
                <a:path w="277" h="1280">
                  <a:moveTo>
                    <a:pt x="0" y="1280"/>
                  </a:moveTo>
                  <a:cubicBezTo>
                    <a:pt x="98" y="1244"/>
                    <a:pt x="197" y="1208"/>
                    <a:pt x="237" y="1024"/>
                  </a:cubicBezTo>
                  <a:cubicBezTo>
                    <a:pt x="277" y="840"/>
                    <a:pt x="270" y="350"/>
                    <a:pt x="243" y="179"/>
                  </a:cubicBezTo>
                  <a:cubicBezTo>
                    <a:pt x="216" y="8"/>
                    <a:pt x="146" y="4"/>
                    <a:pt x="77" y="0"/>
                  </a:cubicBezTo>
                </a:path>
              </a:pathLst>
            </a:custGeom>
            <a:noFill/>
            <a:ln w="28575" cap="flat" cmpd="sng">
              <a:solidFill>
                <a:schemeClr val="tx1"/>
              </a:solidFill>
              <a:prstDash val="solid"/>
              <a:round/>
              <a:headEnd type="none" w="sm" len="sm"/>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51" name="Oval 88"/>
            <p:cNvSpPr>
              <a:spLocks noChangeArrowheads="1"/>
            </p:cNvSpPr>
            <p:nvPr/>
          </p:nvSpPr>
          <p:spPr bwMode="auto">
            <a:xfrm>
              <a:off x="740973" y="4265865"/>
              <a:ext cx="173038" cy="173038"/>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52" name="Oval 89"/>
            <p:cNvSpPr>
              <a:spLocks noChangeArrowheads="1"/>
            </p:cNvSpPr>
            <p:nvPr/>
          </p:nvSpPr>
          <p:spPr bwMode="auto">
            <a:xfrm>
              <a:off x="3026973" y="4249990"/>
              <a:ext cx="173038" cy="173038"/>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73" name="Line 102"/>
            <p:cNvSpPr>
              <a:spLocks noChangeShapeType="1"/>
            </p:cNvSpPr>
            <p:nvPr/>
          </p:nvSpPr>
          <p:spPr bwMode="auto">
            <a:xfrm>
              <a:off x="1630768" y="3431045"/>
              <a:ext cx="639762" cy="0"/>
            </a:xfrm>
            <a:prstGeom prst="line">
              <a:avLst/>
            </a:prstGeom>
            <a:noFill/>
            <a:ln w="28575">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74" name="Line 103"/>
            <p:cNvSpPr>
              <a:spLocks noChangeShapeType="1"/>
            </p:cNvSpPr>
            <p:nvPr/>
          </p:nvSpPr>
          <p:spPr bwMode="auto">
            <a:xfrm flipH="1">
              <a:off x="1589493" y="3573921"/>
              <a:ext cx="722312" cy="466725"/>
            </a:xfrm>
            <a:prstGeom prst="line">
              <a:avLst/>
            </a:prstGeom>
            <a:noFill/>
            <a:ln w="28575">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75" name="Line 104"/>
            <p:cNvSpPr>
              <a:spLocks noChangeShapeType="1"/>
            </p:cNvSpPr>
            <p:nvPr/>
          </p:nvSpPr>
          <p:spPr bwMode="auto">
            <a:xfrm>
              <a:off x="1559330" y="4193046"/>
              <a:ext cx="711200" cy="549275"/>
            </a:xfrm>
            <a:prstGeom prst="line">
              <a:avLst/>
            </a:prstGeom>
            <a:noFill/>
            <a:ln w="28575">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76" name="Line 106"/>
            <p:cNvSpPr>
              <a:spLocks noChangeShapeType="1"/>
            </p:cNvSpPr>
            <p:nvPr/>
          </p:nvSpPr>
          <p:spPr bwMode="auto">
            <a:xfrm flipH="1">
              <a:off x="1518055" y="4883607"/>
              <a:ext cx="762000" cy="508000"/>
            </a:xfrm>
            <a:prstGeom prst="line">
              <a:avLst/>
            </a:prstGeom>
            <a:noFill/>
            <a:ln w="28575">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grpSp>
      <p:grpSp>
        <p:nvGrpSpPr>
          <p:cNvPr id="81" name="Grupo 80"/>
          <p:cNvGrpSpPr/>
          <p:nvPr/>
        </p:nvGrpSpPr>
        <p:grpSpPr>
          <a:xfrm>
            <a:off x="3710770" y="3733200"/>
            <a:ext cx="5040706" cy="2117849"/>
            <a:chOff x="4355976" y="3573016"/>
            <a:chExt cx="5040706" cy="2117849"/>
          </a:xfrm>
        </p:grpSpPr>
        <p:sp>
          <p:nvSpPr>
            <p:cNvPr id="15" name="Line 53"/>
            <p:cNvSpPr>
              <a:spLocks noChangeShapeType="1"/>
            </p:cNvSpPr>
            <p:nvPr/>
          </p:nvSpPr>
          <p:spPr bwMode="auto">
            <a:xfrm flipH="1">
              <a:off x="4669857" y="3801271"/>
              <a:ext cx="1935646"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5" name="Freeform 59"/>
            <p:cNvSpPr>
              <a:spLocks/>
            </p:cNvSpPr>
            <p:nvPr/>
          </p:nvSpPr>
          <p:spPr bwMode="auto">
            <a:xfrm>
              <a:off x="5788200" y="3801271"/>
              <a:ext cx="254726" cy="281969"/>
            </a:xfrm>
            <a:custGeom>
              <a:avLst/>
              <a:gdLst>
                <a:gd name="T0" fmla="*/ 187 w 187"/>
                <a:gd name="T1" fmla="*/ 0 h 207"/>
                <a:gd name="T2" fmla="*/ 187 w 187"/>
                <a:gd name="T3" fmla="*/ 207 h 207"/>
                <a:gd name="T4" fmla="*/ 0 w 187"/>
                <a:gd name="T5" fmla="*/ 207 h 207"/>
              </a:gdLst>
              <a:ahLst/>
              <a:cxnLst>
                <a:cxn ang="0">
                  <a:pos x="T0" y="T1"/>
                </a:cxn>
                <a:cxn ang="0">
                  <a:pos x="T2" y="T3"/>
                </a:cxn>
                <a:cxn ang="0">
                  <a:pos x="T4" y="T5"/>
                </a:cxn>
              </a:cxnLst>
              <a:rect l="0" t="0" r="r" b="b"/>
              <a:pathLst>
                <a:path w="187" h="207">
                  <a:moveTo>
                    <a:pt x="187" y="0"/>
                  </a:moveTo>
                  <a:lnTo>
                    <a:pt x="187" y="207"/>
                  </a:lnTo>
                  <a:lnTo>
                    <a:pt x="0" y="207"/>
                  </a:lnTo>
                </a:path>
              </a:pathLst>
            </a:custGeom>
            <a:noFill/>
            <a:ln w="28575"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32" name="Oval 26"/>
            <p:cNvSpPr>
              <a:spLocks noChangeArrowheads="1"/>
            </p:cNvSpPr>
            <p:nvPr/>
          </p:nvSpPr>
          <p:spPr bwMode="auto">
            <a:xfrm>
              <a:off x="5258315" y="3997424"/>
              <a:ext cx="633410" cy="633410"/>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000" dirty="0" smtClean="0"/>
                <a:t>C</a:t>
              </a:r>
              <a:endParaRPr lang="en-US" sz="2000" dirty="0"/>
            </a:p>
          </p:txBody>
        </p:sp>
        <p:sp>
          <p:nvSpPr>
            <p:cNvPr id="30" name="Oval 33"/>
            <p:cNvSpPr>
              <a:spLocks noChangeArrowheads="1"/>
            </p:cNvSpPr>
            <p:nvPr/>
          </p:nvSpPr>
          <p:spPr bwMode="auto">
            <a:xfrm>
              <a:off x="7749727" y="3782201"/>
              <a:ext cx="633410" cy="633410"/>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000" dirty="0" smtClean="0"/>
                <a:t>C</a:t>
              </a:r>
              <a:endParaRPr lang="en-US" sz="2000" dirty="0"/>
            </a:p>
          </p:txBody>
        </p:sp>
        <p:sp>
          <p:nvSpPr>
            <p:cNvPr id="8" name="Line 35"/>
            <p:cNvSpPr>
              <a:spLocks noChangeShapeType="1"/>
            </p:cNvSpPr>
            <p:nvPr/>
          </p:nvSpPr>
          <p:spPr bwMode="auto">
            <a:xfrm>
              <a:off x="8396758" y="4099586"/>
              <a:ext cx="614339" cy="0"/>
            </a:xfrm>
            <a:prstGeom prst="line">
              <a:avLst/>
            </a:prstGeom>
            <a:noFill/>
            <a:ln w="28575">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28" name="AutoShape 36"/>
            <p:cNvSpPr>
              <a:spLocks noChangeArrowheads="1"/>
            </p:cNvSpPr>
            <p:nvPr/>
          </p:nvSpPr>
          <p:spPr bwMode="auto">
            <a:xfrm>
              <a:off x="6673611" y="4925062"/>
              <a:ext cx="513539" cy="475398"/>
            </a:xfrm>
            <a:prstGeom prst="flowChartDelay">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11" name="Line 43"/>
            <p:cNvSpPr>
              <a:spLocks noChangeShapeType="1"/>
            </p:cNvSpPr>
            <p:nvPr/>
          </p:nvSpPr>
          <p:spPr bwMode="auto">
            <a:xfrm>
              <a:off x="7316556" y="3955196"/>
              <a:ext cx="465863"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12" name="Line 45"/>
            <p:cNvSpPr>
              <a:spLocks noChangeShapeType="1"/>
            </p:cNvSpPr>
            <p:nvPr/>
          </p:nvSpPr>
          <p:spPr bwMode="auto">
            <a:xfrm flipH="1">
              <a:off x="6386193" y="5513520"/>
              <a:ext cx="2634440"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13" name="Freeform 50"/>
            <p:cNvSpPr>
              <a:spLocks/>
            </p:cNvSpPr>
            <p:nvPr/>
          </p:nvSpPr>
          <p:spPr bwMode="auto">
            <a:xfrm>
              <a:off x="6395728" y="4141814"/>
              <a:ext cx="288780" cy="1371706"/>
            </a:xfrm>
            <a:custGeom>
              <a:avLst/>
              <a:gdLst>
                <a:gd name="T0" fmla="*/ 0 w 212"/>
                <a:gd name="T1" fmla="*/ 350 h 350"/>
                <a:gd name="T2" fmla="*/ 0 w 212"/>
                <a:gd name="T3" fmla="*/ 0 h 350"/>
                <a:gd name="T4" fmla="*/ 212 w 212"/>
                <a:gd name="T5" fmla="*/ 0 h 350"/>
              </a:gdLst>
              <a:ahLst/>
              <a:cxnLst>
                <a:cxn ang="0">
                  <a:pos x="T0" y="T1"/>
                </a:cxn>
                <a:cxn ang="0">
                  <a:pos x="T2" y="T3"/>
                </a:cxn>
                <a:cxn ang="0">
                  <a:pos x="T4" y="T5"/>
                </a:cxn>
              </a:cxnLst>
              <a:rect l="0" t="0" r="r" b="b"/>
              <a:pathLst>
                <a:path w="212" h="350">
                  <a:moveTo>
                    <a:pt x="0" y="350"/>
                  </a:moveTo>
                  <a:lnTo>
                    <a:pt x="0" y="0"/>
                  </a:lnTo>
                  <a:lnTo>
                    <a:pt x="212" y="0"/>
                  </a:lnTo>
                </a:path>
              </a:pathLst>
            </a:custGeom>
            <a:noFill/>
            <a:ln w="28575"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14" name="Freeform 52"/>
            <p:cNvSpPr>
              <a:spLocks/>
            </p:cNvSpPr>
            <p:nvPr/>
          </p:nvSpPr>
          <p:spPr bwMode="auto">
            <a:xfrm>
              <a:off x="5839962" y="4095500"/>
              <a:ext cx="2806074" cy="412738"/>
            </a:xfrm>
            <a:custGeom>
              <a:avLst/>
              <a:gdLst>
                <a:gd name="T0" fmla="*/ 2060 w 2060"/>
                <a:gd name="T1" fmla="*/ 0 h 303"/>
                <a:gd name="T2" fmla="*/ 2060 w 2060"/>
                <a:gd name="T3" fmla="*/ 303 h 303"/>
                <a:gd name="T4" fmla="*/ 0 w 2060"/>
                <a:gd name="T5" fmla="*/ 303 h 303"/>
              </a:gdLst>
              <a:ahLst/>
              <a:cxnLst>
                <a:cxn ang="0">
                  <a:pos x="T0" y="T1"/>
                </a:cxn>
                <a:cxn ang="0">
                  <a:pos x="T2" y="T3"/>
                </a:cxn>
                <a:cxn ang="0">
                  <a:pos x="T4" y="T5"/>
                </a:cxn>
              </a:cxnLst>
              <a:rect l="0" t="0" r="r" b="b"/>
              <a:pathLst>
                <a:path w="2060" h="303">
                  <a:moveTo>
                    <a:pt x="2060" y="0"/>
                  </a:moveTo>
                  <a:lnTo>
                    <a:pt x="2060" y="303"/>
                  </a:lnTo>
                  <a:lnTo>
                    <a:pt x="0" y="303"/>
                  </a:lnTo>
                </a:path>
              </a:pathLst>
            </a:custGeom>
            <a:noFill/>
            <a:ln w="28575"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16" name="Line 55"/>
            <p:cNvSpPr>
              <a:spLocks noChangeShapeType="1"/>
            </p:cNvSpPr>
            <p:nvPr/>
          </p:nvSpPr>
          <p:spPr bwMode="auto">
            <a:xfrm flipH="1">
              <a:off x="4669857" y="4312085"/>
              <a:ext cx="581647" cy="0"/>
            </a:xfrm>
            <a:prstGeom prst="line">
              <a:avLst/>
            </a:prstGeom>
            <a:noFill/>
            <a:ln w="28575">
              <a:solidFill>
                <a:schemeClr val="tx1"/>
              </a:solidFill>
              <a:round/>
              <a:headEnd type="none" w="sm" len="sm"/>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17" name="Freeform 56"/>
            <p:cNvSpPr>
              <a:spLocks/>
            </p:cNvSpPr>
            <p:nvPr/>
          </p:nvSpPr>
          <p:spPr bwMode="auto">
            <a:xfrm>
              <a:off x="4996778" y="4312085"/>
              <a:ext cx="1674109" cy="731486"/>
            </a:xfrm>
            <a:custGeom>
              <a:avLst/>
              <a:gdLst>
                <a:gd name="T0" fmla="*/ 0 w 1229"/>
                <a:gd name="T1" fmla="*/ 0 h 744"/>
                <a:gd name="T2" fmla="*/ 0 w 1229"/>
                <a:gd name="T3" fmla="*/ 744 h 744"/>
                <a:gd name="T4" fmla="*/ 1229 w 1229"/>
                <a:gd name="T5" fmla="*/ 744 h 744"/>
              </a:gdLst>
              <a:ahLst/>
              <a:cxnLst>
                <a:cxn ang="0">
                  <a:pos x="T0" y="T1"/>
                </a:cxn>
                <a:cxn ang="0">
                  <a:pos x="T2" y="T3"/>
                </a:cxn>
                <a:cxn ang="0">
                  <a:pos x="T4" y="T5"/>
                </a:cxn>
              </a:cxnLst>
              <a:rect l="0" t="0" r="r" b="b"/>
              <a:pathLst>
                <a:path w="1229" h="744">
                  <a:moveTo>
                    <a:pt x="0" y="0"/>
                  </a:moveTo>
                  <a:lnTo>
                    <a:pt x="0" y="744"/>
                  </a:lnTo>
                  <a:lnTo>
                    <a:pt x="1229" y="744"/>
                  </a:lnTo>
                </a:path>
              </a:pathLst>
            </a:custGeom>
            <a:noFill/>
            <a:ln w="28575"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18" name="Line 57"/>
            <p:cNvSpPr>
              <a:spLocks noChangeShapeType="1"/>
            </p:cNvSpPr>
            <p:nvPr/>
          </p:nvSpPr>
          <p:spPr bwMode="auto">
            <a:xfrm>
              <a:off x="6395728" y="5299659"/>
              <a:ext cx="268348" cy="0"/>
            </a:xfrm>
            <a:prstGeom prst="line">
              <a:avLst/>
            </a:prstGeom>
            <a:noFill/>
            <a:ln w="28575">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19" name="Freeform 58"/>
            <p:cNvSpPr>
              <a:spLocks/>
            </p:cNvSpPr>
            <p:nvPr/>
          </p:nvSpPr>
          <p:spPr bwMode="auto">
            <a:xfrm>
              <a:off x="7292037" y="4291652"/>
              <a:ext cx="509452" cy="877238"/>
            </a:xfrm>
            <a:custGeom>
              <a:avLst/>
              <a:gdLst>
                <a:gd name="T0" fmla="*/ 0 w 374"/>
                <a:gd name="T1" fmla="*/ 644 h 644"/>
                <a:gd name="T2" fmla="*/ 197 w 374"/>
                <a:gd name="T3" fmla="*/ 644 h 644"/>
                <a:gd name="T4" fmla="*/ 197 w 374"/>
                <a:gd name="T5" fmla="*/ 0 h 644"/>
                <a:gd name="T6" fmla="*/ 374 w 374"/>
                <a:gd name="T7" fmla="*/ 0 h 644"/>
              </a:gdLst>
              <a:ahLst/>
              <a:cxnLst>
                <a:cxn ang="0">
                  <a:pos x="T0" y="T1"/>
                </a:cxn>
                <a:cxn ang="0">
                  <a:pos x="T2" y="T3"/>
                </a:cxn>
                <a:cxn ang="0">
                  <a:pos x="T4" y="T5"/>
                </a:cxn>
                <a:cxn ang="0">
                  <a:pos x="T6" y="T7"/>
                </a:cxn>
              </a:cxnLst>
              <a:rect l="0" t="0" r="r" b="b"/>
              <a:pathLst>
                <a:path w="374" h="644">
                  <a:moveTo>
                    <a:pt x="0" y="644"/>
                  </a:moveTo>
                  <a:lnTo>
                    <a:pt x="197" y="644"/>
                  </a:lnTo>
                  <a:lnTo>
                    <a:pt x="197" y="0"/>
                  </a:lnTo>
                  <a:lnTo>
                    <a:pt x="374" y="0"/>
                  </a:lnTo>
                </a:path>
              </a:pathLst>
            </a:custGeom>
            <a:noFill/>
            <a:ln w="28575"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20" name="Freeform 60"/>
            <p:cNvSpPr>
              <a:spLocks/>
            </p:cNvSpPr>
            <p:nvPr/>
          </p:nvSpPr>
          <p:spPr bwMode="auto">
            <a:xfrm>
              <a:off x="6252700" y="3964731"/>
              <a:ext cx="490382" cy="1073391"/>
            </a:xfrm>
            <a:custGeom>
              <a:avLst/>
              <a:gdLst>
                <a:gd name="T0" fmla="*/ 0 w 360"/>
                <a:gd name="T1" fmla="*/ 788 h 788"/>
                <a:gd name="T2" fmla="*/ 0 w 360"/>
                <a:gd name="T3" fmla="*/ 0 h 788"/>
                <a:gd name="T4" fmla="*/ 360 w 360"/>
                <a:gd name="T5" fmla="*/ 0 h 788"/>
              </a:gdLst>
              <a:ahLst/>
              <a:cxnLst>
                <a:cxn ang="0">
                  <a:pos x="T0" y="T1"/>
                </a:cxn>
                <a:cxn ang="0">
                  <a:pos x="T2" y="T3"/>
                </a:cxn>
                <a:cxn ang="0">
                  <a:pos x="T4" y="T5"/>
                </a:cxn>
              </a:cxnLst>
              <a:rect l="0" t="0" r="r" b="b"/>
              <a:pathLst>
                <a:path w="360" h="788">
                  <a:moveTo>
                    <a:pt x="0" y="788"/>
                  </a:moveTo>
                  <a:lnTo>
                    <a:pt x="0" y="0"/>
                  </a:lnTo>
                  <a:lnTo>
                    <a:pt x="360" y="0"/>
                  </a:lnTo>
                </a:path>
              </a:pathLst>
            </a:custGeom>
            <a:noFill/>
            <a:ln w="28575" cap="flat"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21" name="Text Box 62"/>
            <p:cNvSpPr txBox="1">
              <a:spLocks noChangeArrowheads="1"/>
            </p:cNvSpPr>
            <p:nvPr/>
          </p:nvSpPr>
          <p:spPr bwMode="auto">
            <a:xfrm>
              <a:off x="4366092" y="3573016"/>
              <a:ext cx="3626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err="1" smtClean="0">
                  <a:solidFill>
                    <a:schemeClr val="tx2"/>
                  </a:solidFill>
                </a:rPr>
                <a:t>lr</a:t>
              </a:r>
              <a:endParaRPr lang="es-ES_tradnl" altLang="es-ES" sz="2400" dirty="0">
                <a:solidFill>
                  <a:schemeClr val="tx2"/>
                </a:solidFill>
              </a:endParaRPr>
            </a:p>
          </p:txBody>
        </p:sp>
        <p:sp>
          <p:nvSpPr>
            <p:cNvPr id="22" name="Text Box 63"/>
            <p:cNvSpPr txBox="1">
              <a:spLocks noChangeArrowheads="1"/>
            </p:cNvSpPr>
            <p:nvPr/>
          </p:nvSpPr>
          <p:spPr bwMode="auto">
            <a:xfrm>
              <a:off x="8960697" y="3831431"/>
              <a:ext cx="3994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err="1" smtClean="0">
                  <a:solidFill>
                    <a:schemeClr val="accent2"/>
                  </a:solidFill>
                </a:rPr>
                <a:t>rr</a:t>
              </a:r>
              <a:endParaRPr lang="es-ES_tradnl" altLang="es-ES" sz="2400" dirty="0">
                <a:solidFill>
                  <a:schemeClr val="accent2"/>
                </a:solidFill>
              </a:endParaRPr>
            </a:p>
          </p:txBody>
        </p:sp>
        <p:sp>
          <p:nvSpPr>
            <p:cNvPr id="23" name="Text Box 64"/>
            <p:cNvSpPr txBox="1">
              <a:spLocks noChangeArrowheads="1"/>
            </p:cNvSpPr>
            <p:nvPr/>
          </p:nvSpPr>
          <p:spPr bwMode="auto">
            <a:xfrm>
              <a:off x="8963422" y="5229200"/>
              <a:ext cx="43326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err="1" smtClean="0">
                  <a:solidFill>
                    <a:schemeClr val="tx2"/>
                  </a:solidFill>
                </a:rPr>
                <a:t>ra</a:t>
              </a:r>
              <a:endParaRPr lang="es-ES_tradnl" altLang="es-ES" sz="2400" dirty="0">
                <a:solidFill>
                  <a:schemeClr val="tx2"/>
                </a:solidFill>
              </a:endParaRPr>
            </a:p>
          </p:txBody>
        </p:sp>
        <p:sp>
          <p:nvSpPr>
            <p:cNvPr id="24" name="Text Box 65"/>
            <p:cNvSpPr txBox="1">
              <a:spLocks noChangeArrowheads="1"/>
            </p:cNvSpPr>
            <p:nvPr/>
          </p:nvSpPr>
          <p:spPr bwMode="auto">
            <a:xfrm>
              <a:off x="4355976" y="4077072"/>
              <a:ext cx="40267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smtClean="0">
                  <a:solidFill>
                    <a:schemeClr val="accent2"/>
                  </a:solidFill>
                </a:rPr>
                <a:t>la</a:t>
              </a:r>
              <a:endParaRPr lang="es-ES_tradnl" altLang="es-ES" sz="2400" dirty="0">
                <a:solidFill>
                  <a:schemeClr val="accent2"/>
                </a:solidFill>
              </a:endParaRPr>
            </a:p>
          </p:txBody>
        </p:sp>
        <p:sp>
          <p:nvSpPr>
            <p:cNvPr id="78" name="Oval 41"/>
            <p:cNvSpPr>
              <a:spLocks noChangeAspect="1" noChangeArrowheads="1"/>
            </p:cNvSpPr>
            <p:nvPr/>
          </p:nvSpPr>
          <p:spPr bwMode="auto">
            <a:xfrm>
              <a:off x="7209125" y="3896428"/>
              <a:ext cx="108000" cy="108000"/>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79" name="Oval 41"/>
            <p:cNvSpPr>
              <a:spLocks noChangeAspect="1" noChangeArrowheads="1"/>
            </p:cNvSpPr>
            <p:nvPr/>
          </p:nvSpPr>
          <p:spPr bwMode="auto">
            <a:xfrm>
              <a:off x="6604809" y="3744840"/>
              <a:ext cx="108000" cy="108000"/>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80" name="Oval 41"/>
            <p:cNvSpPr>
              <a:spLocks noChangeAspect="1" noChangeArrowheads="1"/>
            </p:cNvSpPr>
            <p:nvPr/>
          </p:nvSpPr>
          <p:spPr bwMode="auto">
            <a:xfrm>
              <a:off x="7185594" y="5103810"/>
              <a:ext cx="108000" cy="108000"/>
            </a:xfrm>
            <a:prstGeom prst="ellipse">
              <a:avLst/>
            </a:prstGeom>
            <a:solidFill>
              <a:schemeClr val="bg1"/>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26" name="AutoShape 40"/>
            <p:cNvSpPr>
              <a:spLocks noChangeArrowheads="1"/>
            </p:cNvSpPr>
            <p:nvPr/>
          </p:nvSpPr>
          <p:spPr bwMode="auto">
            <a:xfrm flipH="1">
              <a:off x="6643643" y="3692297"/>
              <a:ext cx="563939" cy="516263"/>
            </a:xfrm>
            <a:prstGeom prst="moon">
              <a:avLst>
                <a:gd name="adj" fmla="val 81644"/>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grpSp>
      <p:sp>
        <p:nvSpPr>
          <p:cNvPr id="82" name="Flecha derecha 81"/>
          <p:cNvSpPr/>
          <p:nvPr/>
        </p:nvSpPr>
        <p:spPr>
          <a:xfrm>
            <a:off x="2770213" y="3737453"/>
            <a:ext cx="2081125" cy="84367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Synthesis</a:t>
            </a:r>
            <a:endParaRPr lang="en-US" sz="2000" dirty="0"/>
          </a:p>
        </p:txBody>
      </p:sp>
      <p:sp>
        <p:nvSpPr>
          <p:cNvPr id="83" name="Flecha izquierda 82"/>
          <p:cNvSpPr/>
          <p:nvPr/>
        </p:nvSpPr>
        <p:spPr>
          <a:xfrm>
            <a:off x="2088737" y="4221088"/>
            <a:ext cx="3062300" cy="1377949"/>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dirty="0" smtClean="0"/>
              <a:t>Specification</a:t>
            </a:r>
          </a:p>
          <a:p>
            <a:pPr algn="ctr"/>
            <a:r>
              <a:rPr lang="en-US" sz="2400" dirty="0" smtClean="0"/>
              <a:t>mining</a:t>
            </a:r>
            <a:endParaRPr lang="en-US" sz="2400" dirty="0"/>
          </a:p>
        </p:txBody>
      </p:sp>
      <p:sp>
        <p:nvSpPr>
          <p:cNvPr id="6" name="Marcador de número de diapositiva 5"/>
          <p:cNvSpPr>
            <a:spLocks noGrp="1"/>
          </p:cNvSpPr>
          <p:nvPr>
            <p:ph type="sldNum" sz="quarter" idx="12"/>
          </p:nvPr>
        </p:nvSpPr>
        <p:spPr/>
        <p:txBody>
          <a:bodyPr/>
          <a:lstStyle/>
          <a:p>
            <a:fld id="{B893DDF5-10A4-42B0-8B2B-0331E49407BA}" type="slidenum">
              <a:rPr lang="en-US" smtClean="0"/>
              <a:t>2</a:t>
            </a:fld>
            <a:endParaRPr lang="en-US"/>
          </a:p>
        </p:txBody>
      </p:sp>
      <p:sp>
        <p:nvSpPr>
          <p:cNvPr id="64" name="Flecha derecha 63"/>
          <p:cNvSpPr/>
          <p:nvPr/>
        </p:nvSpPr>
        <p:spPr>
          <a:xfrm>
            <a:off x="2824850" y="5268588"/>
            <a:ext cx="2081125" cy="843675"/>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000" dirty="0" err="1" smtClean="0"/>
              <a:t>Resynthesis</a:t>
            </a:r>
            <a:endParaRPr lang="en-US" sz="2000" dirty="0"/>
          </a:p>
        </p:txBody>
      </p:sp>
    </p:spTree>
    <p:extLst>
      <p:ext uri="{BB962C8B-B14F-4D97-AF65-F5344CB8AC3E}">
        <p14:creationId xmlns:p14="http://schemas.microsoft.com/office/powerpoint/2010/main" val="3067040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83"/>
                                        </p:tgtEl>
                                        <p:attrNameLst>
                                          <p:attrName>style.visibility</p:attrName>
                                        </p:attrNameLst>
                                      </p:cBhvr>
                                      <p:to>
                                        <p:strVal val="visible"/>
                                      </p:to>
                                    </p:set>
                                    <p:animEffect transition="in" filter="wipe(right)">
                                      <p:cBhvr>
                                        <p:cTn id="7" dur="500"/>
                                        <p:tgtEl>
                                          <p:spTgt spid="83"/>
                                        </p:tgtEl>
                                      </p:cBhvr>
                                    </p:animEffect>
                                  </p:childTnLst>
                                </p:cTn>
                              </p:par>
                              <p:par>
                                <p:cTn id="8" presetID="9" presetClass="emph" presetSubtype="0" grpId="0" nodeType="withEffect">
                                  <p:stCondLst>
                                    <p:cond delay="0"/>
                                  </p:stCondLst>
                                  <p:childTnLst>
                                    <p:set>
                                      <p:cBhvr rctx="PPT">
                                        <p:cTn id="9" dur="indefinite"/>
                                        <p:tgtEl>
                                          <p:spTgt spid="82"/>
                                        </p:tgtEl>
                                        <p:attrNameLst>
                                          <p:attrName>style.opacity</p:attrName>
                                        </p:attrNameLst>
                                      </p:cBhvr>
                                      <p:to>
                                        <p:strVal val="0.5"/>
                                      </p:to>
                                    </p:set>
                                    <p:animEffect filter="image" prLst="opacity: 0.5">
                                      <p:cBhvr rctx="IE">
                                        <p:cTn id="10" dur="indefinite"/>
                                        <p:tgtEl>
                                          <p:spTgt spid="8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64"/>
                                        </p:tgtEl>
                                        <p:attrNameLst>
                                          <p:attrName>style.visibility</p:attrName>
                                        </p:attrNameLst>
                                      </p:cBhvr>
                                      <p:to>
                                        <p:strVal val="visible"/>
                                      </p:to>
                                    </p:set>
                                    <p:animEffect transition="in" filter="wipe(left)">
                                      <p:cBhvr>
                                        <p:cTn id="15"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3" grpId="0" animBg="1"/>
      <p:bldP spid="6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SAT model</a:t>
            </a:r>
            <a:endParaRPr lang="en-US" dirty="0"/>
          </a:p>
        </p:txBody>
      </p:sp>
      <mc:AlternateContent xmlns:mc="http://schemas.openxmlformats.org/markup-compatibility/2006">
        <mc:Choice xmlns:a14="http://schemas.microsoft.com/office/drawing/2010/main" Requires="a14">
          <p:sp>
            <p:nvSpPr>
              <p:cNvPr id="3" name="Marcador de contenido 2"/>
              <p:cNvSpPr>
                <a:spLocks noGrp="1"/>
              </p:cNvSpPr>
              <p:nvPr>
                <p:ph idx="1"/>
              </p:nvPr>
            </p:nvSpPr>
            <p:spPr>
              <a:xfrm>
                <a:off x="457200" y="3655715"/>
                <a:ext cx="8229600" cy="2524408"/>
              </a:xfrm>
            </p:spPr>
            <p:txBody>
              <a:bodyPr>
                <a:noAutofit/>
              </a:bodyPr>
              <a:lstStyle/>
              <a:p>
                <a:r>
                  <a:rPr lang="en-US" sz="2400" dirty="0" smtClean="0"/>
                  <a:t>Constraints ensure properties </a:t>
                </a:r>
                <a:r>
                  <a:rPr lang="en-US" sz="2400" dirty="0"/>
                  <a:t>are satisfied </a:t>
                </a:r>
                <a:r>
                  <a:rPr lang="en-US" sz="2400" i="1" dirty="0"/>
                  <a:t>in every </a:t>
                </a:r>
                <a:r>
                  <a:rPr lang="en-US" sz="2400" i="1" dirty="0" smtClean="0"/>
                  <a:t>state</a:t>
                </a:r>
                <a:endParaRPr lang="en-US" sz="2400" dirty="0" smtClean="0"/>
              </a:p>
              <a:p>
                <a:r>
                  <a:rPr lang="en-US" sz="2400" dirty="0" smtClean="0"/>
                  <a:t>Each assignment = LTS subset that satisfies all properties</a:t>
                </a:r>
              </a:p>
              <a:p>
                <a:pPr lvl="1"/>
                <a14:m>
                  <m:oMath xmlns:m="http://schemas.openxmlformats.org/officeDocument/2006/math">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𝑡</m:t>
                        </m:r>
                      </m:e>
                      <m:sub>
                        <m:r>
                          <a:rPr lang="en-US" sz="2000" b="0" i="1" smtClean="0">
                            <a:latin typeface="Cambria Math" panose="02040503050406030204" pitchFamily="18" charset="0"/>
                          </a:rPr>
                          <m:t>1</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𝑡</m:t>
                        </m:r>
                      </m:e>
                      <m:sub>
                        <m:r>
                          <a:rPr lang="en-US" sz="2000" b="0" i="1" smtClean="0">
                            <a:latin typeface="Cambria Math" panose="02040503050406030204" pitchFamily="18" charset="0"/>
                          </a:rPr>
                          <m:t>3</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𝑡</m:t>
                        </m:r>
                      </m:e>
                      <m:sub>
                        <m:r>
                          <a:rPr lang="en-US" sz="2000" b="0" i="1" smtClean="0">
                            <a:latin typeface="Cambria Math" panose="02040503050406030204" pitchFamily="18" charset="0"/>
                          </a:rPr>
                          <m:t>6</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𝑡</m:t>
                        </m:r>
                      </m:e>
                      <m:sub>
                        <m:r>
                          <a:rPr lang="en-US" sz="2000" b="0" i="1" smtClean="0">
                            <a:latin typeface="Cambria Math" panose="02040503050406030204" pitchFamily="18" charset="0"/>
                          </a:rPr>
                          <m:t>4</m:t>
                        </m:r>
                      </m:sub>
                    </m:sSub>
                    <m:r>
                      <a:rPr lang="en-US" sz="2000" b="0" i="1" smtClean="0">
                        <a:latin typeface="Cambria Math" panose="02040503050406030204" pitchFamily="18" charset="0"/>
                      </a:rPr>
                      <m:t>}</m:t>
                    </m:r>
                  </m:oMath>
                </a14:m>
                <a:endParaRPr lang="en-US" sz="2000" dirty="0" smtClean="0"/>
              </a:p>
              <a:p>
                <a:pPr lvl="1"/>
                <a14:m>
                  <m:oMath xmlns:m="http://schemas.openxmlformats.org/officeDocument/2006/math">
                    <m:r>
                      <a:rPr lang="en-US" sz="2000" b="0" i="1" smtClean="0">
                        <a:latin typeface="Cambria Math" panose="02040503050406030204" pitchFamily="18" charset="0"/>
                      </a:rPr>
                      <m:t>{}</m:t>
                    </m:r>
                  </m:oMath>
                </a14:m>
                <a:endParaRPr lang="en-US" sz="2000" dirty="0" smtClean="0"/>
              </a:p>
              <a:p>
                <a:r>
                  <a:rPr lang="en-US" sz="2400" i="1" dirty="0" err="1" smtClean="0"/>
                  <a:t>MaxSAT</a:t>
                </a:r>
                <a:r>
                  <a:rPr lang="en-US" sz="2400" dirty="0" smtClean="0"/>
                  <a:t>: Maximize </a:t>
                </a:r>
                <a14:m>
                  <m:oMath xmlns:m="http://schemas.openxmlformats.org/officeDocument/2006/math">
                    <m:nary>
                      <m:naryPr>
                        <m:chr m:val="∑"/>
                        <m:subHide m:val="on"/>
                        <m:supHide m:val="on"/>
                        <m:ctrlPr>
                          <a:rPr lang="en-US" sz="2400" i="1">
                            <a:latin typeface="Cambria Math" panose="02040503050406030204" pitchFamily="18" charset="0"/>
                          </a:rPr>
                        </m:ctrlPr>
                      </m:naryPr>
                      <m:sub/>
                      <m:sup/>
                      <m:e>
                        <m:sSub>
                          <m:sSubPr>
                            <m:ctrlPr>
                              <a:rPr lang="en-US" sz="2400" i="1">
                                <a:latin typeface="Cambria Math" panose="02040503050406030204" pitchFamily="18" charset="0"/>
                              </a:rPr>
                            </m:ctrlPr>
                          </m:sSubPr>
                          <m:e>
                            <m:r>
                              <a:rPr lang="en-US" sz="2400" i="1">
                                <a:latin typeface="Cambria Math" panose="02040503050406030204" pitchFamily="18" charset="0"/>
                              </a:rPr>
                              <m:t>𝑡</m:t>
                            </m:r>
                          </m:e>
                          <m:sub>
                            <m:r>
                              <a:rPr lang="en-US" sz="2400" i="1">
                                <a:latin typeface="Cambria Math" panose="02040503050406030204" pitchFamily="18" charset="0"/>
                              </a:rPr>
                              <m:t>𝑖</m:t>
                            </m:r>
                          </m:sub>
                        </m:sSub>
                      </m:e>
                    </m:nary>
                  </m:oMath>
                </a14:m>
                <a:r>
                  <a:rPr lang="en-US" sz="2400" dirty="0" smtClean="0"/>
                  <a:t> </a:t>
                </a:r>
              </a:p>
              <a:p>
                <a:pPr lvl="1"/>
                <a:r>
                  <a:rPr lang="en-US" sz="2000" dirty="0" smtClean="0"/>
                  <a:t>Only consider </a:t>
                </a:r>
                <a:r>
                  <a:rPr lang="en-US" sz="2000" i="1" dirty="0" smtClean="0"/>
                  <a:t>maximal</a:t>
                </a:r>
                <a:r>
                  <a:rPr lang="en-US" sz="2000" dirty="0" smtClean="0"/>
                  <a:t> subsets</a:t>
                </a:r>
                <a:endParaRPr lang="en-US" sz="2400" dirty="0" smtClean="0"/>
              </a:p>
              <a:p>
                <a:pPr lvl="1"/>
                <a:endParaRPr lang="en-US" sz="1800" dirty="0"/>
              </a:p>
            </p:txBody>
          </p:sp>
        </mc:Choice>
        <mc:Fallback>
          <p:sp>
            <p:nvSpPr>
              <p:cNvPr id="3" name="Marcador de contenido 2"/>
              <p:cNvSpPr>
                <a:spLocks noGrp="1" noRot="1" noChangeAspect="1" noMove="1" noResize="1" noEditPoints="1" noAdjustHandles="1" noChangeArrowheads="1" noChangeShapeType="1" noTextEdit="1"/>
              </p:cNvSpPr>
              <p:nvPr>
                <p:ph idx="1"/>
              </p:nvPr>
            </p:nvSpPr>
            <p:spPr>
              <a:xfrm>
                <a:off x="457200" y="3655715"/>
                <a:ext cx="8229600" cy="2524408"/>
              </a:xfrm>
              <a:blipFill rotWithShape="0">
                <a:blip r:embed="rId3"/>
                <a:stretch>
                  <a:fillRect l="-963" t="-1932" b="-17874"/>
                </a:stretch>
              </a:blipFill>
            </p:spPr>
            <p:txBody>
              <a:bodyPr/>
              <a:lstStyle/>
              <a:p>
                <a:r>
                  <a:rPr lang="en-US">
                    <a:noFill/>
                  </a:rPr>
                  <a:t> </a:t>
                </a:r>
              </a:p>
            </p:txBody>
          </p:sp>
        </mc:Fallback>
      </mc:AlternateContent>
      <p:sp>
        <p:nvSpPr>
          <p:cNvPr id="4" name="Marcador de número de diapositiva 3"/>
          <p:cNvSpPr>
            <a:spLocks noGrp="1"/>
          </p:cNvSpPr>
          <p:nvPr>
            <p:ph type="sldNum" sz="quarter" idx="12"/>
          </p:nvPr>
        </p:nvSpPr>
        <p:spPr/>
        <p:txBody>
          <a:bodyPr/>
          <a:lstStyle/>
          <a:p>
            <a:fld id="{B893DDF5-10A4-42B0-8B2B-0331E49407BA}" type="slidenum">
              <a:rPr lang="en-US" smtClean="0"/>
              <a:t>20</a:t>
            </a:fld>
            <a:endParaRPr lang="en-US"/>
          </a:p>
        </p:txBody>
      </p:sp>
      <p:sp>
        <p:nvSpPr>
          <p:cNvPr id="5" name="Elipse 4"/>
          <p:cNvSpPr/>
          <p:nvPr/>
        </p:nvSpPr>
        <p:spPr>
          <a:xfrm>
            <a:off x="905551" y="1267873"/>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 name="Elipse 5"/>
          <p:cNvSpPr/>
          <p:nvPr/>
        </p:nvSpPr>
        <p:spPr>
          <a:xfrm>
            <a:off x="905551" y="2934201"/>
            <a:ext cx="288032" cy="28803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 name="Arco 6"/>
          <p:cNvSpPr/>
          <p:nvPr/>
        </p:nvSpPr>
        <p:spPr>
          <a:xfrm rot="16200000">
            <a:off x="324131" y="2210174"/>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Arco 7"/>
          <p:cNvSpPr/>
          <p:nvPr/>
        </p:nvSpPr>
        <p:spPr>
          <a:xfrm rot="5400000">
            <a:off x="398839" y="2207001"/>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Elipse 8"/>
          <p:cNvSpPr/>
          <p:nvPr/>
        </p:nvSpPr>
        <p:spPr>
          <a:xfrm>
            <a:off x="3204785" y="1267873"/>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Elipse 9"/>
          <p:cNvSpPr/>
          <p:nvPr/>
        </p:nvSpPr>
        <p:spPr>
          <a:xfrm>
            <a:off x="3204785" y="2934201"/>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Arco 10"/>
          <p:cNvSpPr/>
          <p:nvPr/>
        </p:nvSpPr>
        <p:spPr>
          <a:xfrm rot="16200000">
            <a:off x="2623365" y="2210174"/>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Arco 11"/>
          <p:cNvSpPr/>
          <p:nvPr/>
        </p:nvSpPr>
        <p:spPr>
          <a:xfrm rot="5400000">
            <a:off x="2698073" y="2207001"/>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Arco 12"/>
          <p:cNvSpPr/>
          <p:nvPr/>
        </p:nvSpPr>
        <p:spPr>
          <a:xfrm>
            <a:off x="1183471" y="1294481"/>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Arco 13"/>
          <p:cNvSpPr/>
          <p:nvPr/>
        </p:nvSpPr>
        <p:spPr>
          <a:xfrm flipH="1" flipV="1">
            <a:off x="1172627" y="3096794"/>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CuadroTexto 14"/>
          <p:cNvSpPr txBox="1"/>
          <p:nvPr/>
        </p:nvSpPr>
        <p:spPr>
          <a:xfrm>
            <a:off x="611560" y="1983380"/>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 name="CuadroTexto 15"/>
          <p:cNvSpPr txBox="1"/>
          <p:nvPr/>
        </p:nvSpPr>
        <p:spPr>
          <a:xfrm>
            <a:off x="1089332" y="1975788"/>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7" name="CuadroTexto 16"/>
          <p:cNvSpPr txBox="1"/>
          <p:nvPr/>
        </p:nvSpPr>
        <p:spPr>
          <a:xfrm>
            <a:off x="2924969" y="1978714"/>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8" name="CuadroTexto 17"/>
          <p:cNvSpPr txBox="1"/>
          <p:nvPr/>
        </p:nvSpPr>
        <p:spPr>
          <a:xfrm>
            <a:off x="2008186" y="2836445"/>
            <a:ext cx="425116" cy="369332"/>
          </a:xfrm>
          <a:prstGeom prst="rect">
            <a:avLst/>
          </a:prstGeom>
          <a:noFill/>
        </p:spPr>
        <p:txBody>
          <a:bodyPr wrap="none" rtlCol="0">
            <a:spAutoFit/>
          </a:bodyPr>
          <a:lstStyle/>
          <a:p>
            <a:pPr algn="ctr"/>
            <a:r>
              <a:rPr lang="en-US" dirty="0">
                <a:solidFill>
                  <a:schemeClr val="accent2"/>
                </a:solidFill>
                <a:latin typeface="Cambria" panose="02040503050406030204" pitchFamily="18" charset="0"/>
              </a:rPr>
              <a:t>x</a:t>
            </a:r>
            <a:r>
              <a:rPr lang="en-US" dirty="0" smtClean="0">
                <a:solidFill>
                  <a:schemeClr val="accent2"/>
                </a:solidFill>
                <a:latin typeface="Cambria" panose="02040503050406030204" pitchFamily="18" charset="0"/>
              </a:rPr>
              <a:t>−</a:t>
            </a:r>
            <a:endParaRPr lang="en-US" dirty="0">
              <a:solidFill>
                <a:schemeClr val="accent2"/>
              </a:solidFill>
              <a:latin typeface="Cambria" panose="02040503050406030204" pitchFamily="18" charset="0"/>
            </a:endParaRPr>
          </a:p>
        </p:txBody>
      </p:sp>
      <p:sp>
        <p:nvSpPr>
          <p:cNvPr id="19" name="CuadroTexto 18"/>
          <p:cNvSpPr txBox="1"/>
          <p:nvPr/>
        </p:nvSpPr>
        <p:spPr>
          <a:xfrm>
            <a:off x="2198781" y="980728"/>
            <a:ext cx="425117"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20" name="CuadroTexto 19"/>
              <p:cNvSpPr txBox="1"/>
              <p:nvPr/>
            </p:nvSpPr>
            <p:spPr>
              <a:xfrm>
                <a:off x="684173" y="2243001"/>
                <a:ext cx="242887"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b="0" i="1" smtClean="0">
                              <a:solidFill>
                                <a:schemeClr val="accent4"/>
                              </a:solidFill>
                              <a:latin typeface="Cambria Math" panose="02040503050406030204" pitchFamily="18" charset="0"/>
                            </a:rPr>
                          </m:ctrlPr>
                        </m:sSubPr>
                        <m:e>
                          <m:r>
                            <a:rPr lang="es-ES" b="0" i="1" smtClean="0">
                              <a:solidFill>
                                <a:schemeClr val="accent4"/>
                              </a:solidFill>
                              <a:latin typeface="Cambria Math" panose="02040503050406030204" pitchFamily="18" charset="0"/>
                            </a:rPr>
                            <m:t>𝑡</m:t>
                          </m:r>
                        </m:e>
                        <m:sub>
                          <m:r>
                            <a:rPr lang="es-ES" b="0" i="1" smtClean="0">
                              <a:solidFill>
                                <a:schemeClr val="accent4"/>
                              </a:solidFill>
                              <a:latin typeface="Cambria Math" panose="02040503050406030204" pitchFamily="18" charset="0"/>
                            </a:rPr>
                            <m:t>1</m:t>
                          </m:r>
                        </m:sub>
                      </m:sSub>
                    </m:oMath>
                  </m:oMathPara>
                </a14:m>
                <a:endParaRPr lang="en-US" dirty="0">
                  <a:solidFill>
                    <a:schemeClr val="accent4"/>
                  </a:solidFill>
                </a:endParaRPr>
              </a:p>
            </p:txBody>
          </p:sp>
        </mc:Choice>
        <mc:Fallback xmlns="">
          <p:sp>
            <p:nvSpPr>
              <p:cNvPr id="20" name="CuadroTexto 19"/>
              <p:cNvSpPr txBox="1">
                <a:spLocks noRot="1" noChangeAspect="1" noMove="1" noResize="1" noEditPoints="1" noAdjustHandles="1" noChangeArrowheads="1" noChangeShapeType="1" noTextEdit="1"/>
              </p:cNvSpPr>
              <p:nvPr/>
            </p:nvSpPr>
            <p:spPr>
              <a:xfrm>
                <a:off x="684173" y="2243001"/>
                <a:ext cx="242887" cy="276999"/>
              </a:xfrm>
              <a:prstGeom prst="rect">
                <a:avLst/>
              </a:prstGeom>
              <a:blipFill rotWithShape="0">
                <a:blip r:embed="rId4"/>
                <a:stretch>
                  <a:fillRect l="-20000" r="-7500"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CuadroTexto 20"/>
              <p:cNvSpPr txBox="1"/>
              <p:nvPr/>
            </p:nvSpPr>
            <p:spPr>
              <a:xfrm>
                <a:off x="1161332" y="2252861"/>
                <a:ext cx="24820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b="0" i="1" smtClean="0">
                              <a:solidFill>
                                <a:schemeClr val="accent4"/>
                              </a:solidFill>
                              <a:latin typeface="Cambria Math" panose="02040503050406030204" pitchFamily="18" charset="0"/>
                            </a:rPr>
                          </m:ctrlPr>
                        </m:sSubPr>
                        <m:e>
                          <m:r>
                            <a:rPr lang="es-ES" b="0" i="1" smtClean="0">
                              <a:solidFill>
                                <a:schemeClr val="accent4"/>
                              </a:solidFill>
                              <a:latin typeface="Cambria Math" panose="02040503050406030204" pitchFamily="18" charset="0"/>
                            </a:rPr>
                            <m:t>𝑡</m:t>
                          </m:r>
                        </m:e>
                        <m:sub>
                          <m:r>
                            <a:rPr lang="es-ES" b="0" i="1" smtClean="0">
                              <a:solidFill>
                                <a:schemeClr val="accent4"/>
                              </a:solidFill>
                              <a:latin typeface="Cambria Math" panose="02040503050406030204" pitchFamily="18" charset="0"/>
                            </a:rPr>
                            <m:t>2</m:t>
                          </m:r>
                        </m:sub>
                      </m:sSub>
                    </m:oMath>
                  </m:oMathPara>
                </a14:m>
                <a:endParaRPr lang="en-US" dirty="0">
                  <a:solidFill>
                    <a:schemeClr val="accent4"/>
                  </a:solidFill>
                </a:endParaRPr>
              </a:p>
            </p:txBody>
          </p:sp>
        </mc:Choice>
        <mc:Fallback xmlns="">
          <p:sp>
            <p:nvSpPr>
              <p:cNvPr id="21" name="CuadroTexto 20"/>
              <p:cNvSpPr txBox="1">
                <a:spLocks noRot="1" noChangeAspect="1" noMove="1" noResize="1" noEditPoints="1" noAdjustHandles="1" noChangeArrowheads="1" noChangeShapeType="1" noTextEdit="1"/>
              </p:cNvSpPr>
              <p:nvPr/>
            </p:nvSpPr>
            <p:spPr>
              <a:xfrm>
                <a:off x="1161332" y="2252861"/>
                <a:ext cx="248208" cy="276999"/>
              </a:xfrm>
              <a:prstGeom prst="rect">
                <a:avLst/>
              </a:prstGeom>
              <a:blipFill rotWithShape="0">
                <a:blip r:embed="rId5"/>
                <a:stretch>
                  <a:fillRect l="-22500" r="-7500"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CuadroTexto 21"/>
              <p:cNvSpPr txBox="1"/>
              <p:nvPr/>
            </p:nvSpPr>
            <p:spPr>
              <a:xfrm>
                <a:off x="2278679" y="1292722"/>
                <a:ext cx="24820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b="0" i="1" smtClean="0">
                              <a:solidFill>
                                <a:schemeClr val="accent4"/>
                              </a:solidFill>
                              <a:latin typeface="Cambria Math" panose="02040503050406030204" pitchFamily="18" charset="0"/>
                            </a:rPr>
                          </m:ctrlPr>
                        </m:sSubPr>
                        <m:e>
                          <m:r>
                            <a:rPr lang="es-ES" b="0" i="1" smtClean="0">
                              <a:solidFill>
                                <a:schemeClr val="accent4"/>
                              </a:solidFill>
                              <a:latin typeface="Cambria Math" panose="02040503050406030204" pitchFamily="18" charset="0"/>
                            </a:rPr>
                            <m:t>𝑡</m:t>
                          </m:r>
                        </m:e>
                        <m:sub>
                          <m:r>
                            <a:rPr lang="es-ES" b="0" i="1" smtClean="0">
                              <a:solidFill>
                                <a:schemeClr val="accent4"/>
                              </a:solidFill>
                              <a:latin typeface="Cambria Math" panose="02040503050406030204" pitchFamily="18" charset="0"/>
                            </a:rPr>
                            <m:t>3</m:t>
                          </m:r>
                        </m:sub>
                      </m:sSub>
                    </m:oMath>
                  </m:oMathPara>
                </a14:m>
                <a:endParaRPr lang="en-US" dirty="0">
                  <a:solidFill>
                    <a:schemeClr val="accent4"/>
                  </a:solidFill>
                </a:endParaRPr>
              </a:p>
            </p:txBody>
          </p:sp>
        </mc:Choice>
        <mc:Fallback xmlns="">
          <p:sp>
            <p:nvSpPr>
              <p:cNvPr id="22" name="CuadroTexto 21"/>
              <p:cNvSpPr txBox="1">
                <a:spLocks noRot="1" noChangeAspect="1" noMove="1" noResize="1" noEditPoints="1" noAdjustHandles="1" noChangeArrowheads="1" noChangeShapeType="1" noTextEdit="1"/>
              </p:cNvSpPr>
              <p:nvPr/>
            </p:nvSpPr>
            <p:spPr>
              <a:xfrm>
                <a:off x="2278679" y="1292722"/>
                <a:ext cx="248208" cy="276999"/>
              </a:xfrm>
              <a:prstGeom prst="rect">
                <a:avLst/>
              </a:prstGeom>
              <a:blipFill rotWithShape="0">
                <a:blip r:embed="rId6"/>
                <a:stretch>
                  <a:fillRect l="-21951" r="-4878" b="-15217"/>
                </a:stretch>
              </a:blipFill>
            </p:spPr>
            <p:txBody>
              <a:bodyPr/>
              <a:lstStyle/>
              <a:p>
                <a:r>
                  <a:rPr lang="en-US">
                    <a:noFill/>
                  </a:rPr>
                  <a:t> </a:t>
                </a:r>
              </a:p>
            </p:txBody>
          </p:sp>
        </mc:Fallback>
      </mc:AlternateContent>
      <p:sp>
        <p:nvSpPr>
          <p:cNvPr id="23" name="CuadroTexto 22"/>
          <p:cNvSpPr txBox="1"/>
          <p:nvPr/>
        </p:nvSpPr>
        <p:spPr>
          <a:xfrm>
            <a:off x="3378182" y="1970472"/>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24" name="CuadroTexto 23"/>
              <p:cNvSpPr txBox="1"/>
              <p:nvPr/>
            </p:nvSpPr>
            <p:spPr>
              <a:xfrm>
                <a:off x="2075080" y="3161534"/>
                <a:ext cx="24820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b="0" i="1" smtClean="0">
                              <a:solidFill>
                                <a:schemeClr val="accent4"/>
                              </a:solidFill>
                              <a:latin typeface="Cambria Math" panose="02040503050406030204" pitchFamily="18" charset="0"/>
                            </a:rPr>
                          </m:ctrlPr>
                        </m:sSubPr>
                        <m:e>
                          <m:r>
                            <a:rPr lang="es-ES" b="0" i="1" smtClean="0">
                              <a:solidFill>
                                <a:schemeClr val="accent4"/>
                              </a:solidFill>
                              <a:latin typeface="Cambria Math" panose="02040503050406030204" pitchFamily="18" charset="0"/>
                            </a:rPr>
                            <m:t>𝑡</m:t>
                          </m:r>
                        </m:e>
                        <m:sub>
                          <m:r>
                            <a:rPr lang="es-ES" b="0" i="1" smtClean="0">
                              <a:solidFill>
                                <a:schemeClr val="accent4"/>
                              </a:solidFill>
                              <a:latin typeface="Cambria Math" panose="02040503050406030204" pitchFamily="18" charset="0"/>
                            </a:rPr>
                            <m:t>4</m:t>
                          </m:r>
                        </m:sub>
                      </m:sSub>
                    </m:oMath>
                  </m:oMathPara>
                </a14:m>
                <a:endParaRPr lang="en-US" dirty="0">
                  <a:solidFill>
                    <a:schemeClr val="accent4"/>
                  </a:solidFill>
                </a:endParaRPr>
              </a:p>
            </p:txBody>
          </p:sp>
        </mc:Choice>
        <mc:Fallback xmlns="">
          <p:sp>
            <p:nvSpPr>
              <p:cNvPr id="24" name="CuadroTexto 23"/>
              <p:cNvSpPr txBox="1">
                <a:spLocks noRot="1" noChangeAspect="1" noMove="1" noResize="1" noEditPoints="1" noAdjustHandles="1" noChangeArrowheads="1" noChangeShapeType="1" noTextEdit="1"/>
              </p:cNvSpPr>
              <p:nvPr/>
            </p:nvSpPr>
            <p:spPr>
              <a:xfrm>
                <a:off x="2075080" y="3161534"/>
                <a:ext cx="248208" cy="276999"/>
              </a:xfrm>
              <a:prstGeom prst="rect">
                <a:avLst/>
              </a:prstGeom>
              <a:blipFill rotWithShape="0">
                <a:blip r:embed="rId7"/>
                <a:stretch>
                  <a:fillRect l="-19512" r="-7317"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CuadroTexto 24"/>
              <p:cNvSpPr txBox="1"/>
              <p:nvPr/>
            </p:nvSpPr>
            <p:spPr>
              <a:xfrm>
                <a:off x="2996151" y="2230624"/>
                <a:ext cx="248208"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b="0" i="1" smtClean="0">
                              <a:solidFill>
                                <a:schemeClr val="accent4"/>
                              </a:solidFill>
                              <a:latin typeface="Cambria Math" panose="02040503050406030204" pitchFamily="18" charset="0"/>
                            </a:rPr>
                          </m:ctrlPr>
                        </m:sSubPr>
                        <m:e>
                          <m:r>
                            <a:rPr lang="es-ES" b="0" i="1" smtClean="0">
                              <a:solidFill>
                                <a:schemeClr val="accent4"/>
                              </a:solidFill>
                              <a:latin typeface="Cambria Math" panose="02040503050406030204" pitchFamily="18" charset="0"/>
                            </a:rPr>
                            <m:t>𝑡</m:t>
                          </m:r>
                        </m:e>
                        <m:sub>
                          <m:r>
                            <a:rPr lang="es-ES" b="0" i="1" smtClean="0">
                              <a:solidFill>
                                <a:schemeClr val="accent4"/>
                              </a:solidFill>
                              <a:latin typeface="Cambria Math" panose="02040503050406030204" pitchFamily="18" charset="0"/>
                            </a:rPr>
                            <m:t>5</m:t>
                          </m:r>
                        </m:sub>
                      </m:sSub>
                    </m:oMath>
                  </m:oMathPara>
                </a14:m>
                <a:endParaRPr lang="en-US" dirty="0">
                  <a:solidFill>
                    <a:schemeClr val="accent4"/>
                  </a:solidFill>
                </a:endParaRPr>
              </a:p>
            </p:txBody>
          </p:sp>
        </mc:Choice>
        <mc:Fallback xmlns="">
          <p:sp>
            <p:nvSpPr>
              <p:cNvPr id="25" name="CuadroTexto 24"/>
              <p:cNvSpPr txBox="1">
                <a:spLocks noRot="1" noChangeAspect="1" noMove="1" noResize="1" noEditPoints="1" noAdjustHandles="1" noChangeArrowheads="1" noChangeShapeType="1" noTextEdit="1"/>
              </p:cNvSpPr>
              <p:nvPr/>
            </p:nvSpPr>
            <p:spPr>
              <a:xfrm>
                <a:off x="2996151" y="2230624"/>
                <a:ext cx="248208" cy="276999"/>
              </a:xfrm>
              <a:prstGeom prst="rect">
                <a:avLst/>
              </a:prstGeom>
              <a:blipFill rotWithShape="0">
                <a:blip r:embed="rId8"/>
                <a:stretch>
                  <a:fillRect l="-19512" r="-7317" b="-177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CuadroTexto 25"/>
              <p:cNvSpPr txBox="1"/>
              <p:nvPr/>
            </p:nvSpPr>
            <p:spPr>
              <a:xfrm>
                <a:off x="3437032" y="2223720"/>
                <a:ext cx="24820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s-ES" b="0" i="1" smtClean="0">
                              <a:solidFill>
                                <a:schemeClr val="accent4"/>
                              </a:solidFill>
                              <a:latin typeface="Cambria Math" panose="02040503050406030204" pitchFamily="18" charset="0"/>
                            </a:rPr>
                          </m:ctrlPr>
                        </m:sSubPr>
                        <m:e>
                          <m:r>
                            <a:rPr lang="es-ES" b="0" i="1" smtClean="0">
                              <a:solidFill>
                                <a:schemeClr val="accent4"/>
                              </a:solidFill>
                              <a:latin typeface="Cambria Math" panose="02040503050406030204" pitchFamily="18" charset="0"/>
                            </a:rPr>
                            <m:t>𝑡</m:t>
                          </m:r>
                        </m:e>
                        <m:sub>
                          <m:r>
                            <a:rPr lang="es-ES" b="0" i="1" smtClean="0">
                              <a:solidFill>
                                <a:schemeClr val="accent4"/>
                              </a:solidFill>
                              <a:latin typeface="Cambria Math" panose="02040503050406030204" pitchFamily="18" charset="0"/>
                            </a:rPr>
                            <m:t>6</m:t>
                          </m:r>
                        </m:sub>
                      </m:sSub>
                    </m:oMath>
                  </m:oMathPara>
                </a14:m>
                <a:endParaRPr lang="en-US" dirty="0">
                  <a:solidFill>
                    <a:schemeClr val="accent4"/>
                  </a:solidFill>
                </a:endParaRPr>
              </a:p>
            </p:txBody>
          </p:sp>
        </mc:Choice>
        <mc:Fallback xmlns="">
          <p:sp>
            <p:nvSpPr>
              <p:cNvPr id="26" name="CuadroTexto 25"/>
              <p:cNvSpPr txBox="1">
                <a:spLocks noRot="1" noChangeAspect="1" noMove="1" noResize="1" noEditPoints="1" noAdjustHandles="1" noChangeArrowheads="1" noChangeShapeType="1" noTextEdit="1"/>
              </p:cNvSpPr>
              <p:nvPr/>
            </p:nvSpPr>
            <p:spPr>
              <a:xfrm>
                <a:off x="3437032" y="2223720"/>
                <a:ext cx="248209" cy="276999"/>
              </a:xfrm>
              <a:prstGeom prst="rect">
                <a:avLst/>
              </a:prstGeom>
              <a:blipFill rotWithShape="0">
                <a:blip r:embed="rId9"/>
                <a:stretch>
                  <a:fillRect l="-21951" r="-4878" b="-1555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8" name="Rectángulo 27"/>
              <p:cNvSpPr/>
              <p:nvPr/>
            </p:nvSpPr>
            <p:spPr>
              <a:xfrm>
                <a:off x="3964855" y="1090136"/>
                <a:ext cx="4572000" cy="2308324"/>
              </a:xfrm>
              <a:prstGeom prst="rect">
                <a:avLst/>
              </a:prstGeom>
            </p:spPr>
            <p:txBody>
              <a:bodyPr>
                <a:spAutoFit/>
              </a:bodyPr>
              <a:lstStyle/>
              <a:p>
                <a:pPr marL="285750" indent="-285750">
                  <a:spcBef>
                    <a:spcPts val="1200"/>
                  </a:spcBef>
                  <a:buFont typeface="Arial" panose="020B0604020202020204" pitchFamily="34" charset="0"/>
                  <a:buChar char="•"/>
                </a:pPr>
                <a:r>
                  <a:rPr lang="es-ES" sz="2400" dirty="0" smtClean="0"/>
                  <a:t>SAT </a:t>
                </a:r>
                <a:r>
                  <a:rPr lang="es-ES" sz="2400" dirty="0" err="1" smtClean="0"/>
                  <a:t>constraints</a:t>
                </a:r>
                <a:r>
                  <a:rPr lang="es-ES" sz="2400" dirty="0" smtClean="0"/>
                  <a:t>:</a:t>
                </a:r>
                <a:endParaRPr lang="es-ES" sz="2400" dirty="0"/>
              </a:p>
              <a:p>
                <a:pPr algn="ctr">
                  <a:spcBef>
                    <a:spcPts val="1200"/>
                  </a:spcBef>
                </a:pPr>
                <a14:m>
                  <m:oMathPara xmlns:m="http://schemas.openxmlformats.org/officeDocument/2006/math">
                    <m:oMathParaPr>
                      <m:jc m:val="centerGroup"/>
                    </m:oMathParaPr>
                    <m:oMath xmlns:m="http://schemas.openxmlformats.org/officeDocument/2006/math">
                      <m:sSub>
                        <m:sSubPr>
                          <m:ctrlPr>
                            <a:rPr lang="es-ES" sz="2400" i="1" smtClean="0">
                              <a:solidFill>
                                <a:schemeClr val="tx1"/>
                              </a:solidFill>
                              <a:latin typeface="Cambria Math" panose="02040503050406030204" pitchFamily="18" charset="0"/>
                            </a:rPr>
                          </m:ctrlPr>
                        </m:sSubPr>
                        <m:e>
                          <m:r>
                            <a:rPr lang="es-ES" sz="2400" i="1">
                              <a:solidFill>
                                <a:schemeClr val="tx1"/>
                              </a:solidFill>
                              <a:latin typeface="Cambria Math" panose="02040503050406030204" pitchFamily="18" charset="0"/>
                            </a:rPr>
                            <m:t>𝑡</m:t>
                          </m:r>
                        </m:e>
                        <m:sub>
                          <m:r>
                            <a:rPr lang="es-ES" sz="2400" i="1">
                              <a:solidFill>
                                <a:schemeClr val="tx1"/>
                              </a:solidFill>
                              <a:latin typeface="Cambria Math" panose="02040503050406030204" pitchFamily="18" charset="0"/>
                            </a:rPr>
                            <m:t>1</m:t>
                          </m:r>
                        </m:sub>
                      </m:sSub>
                      <m:r>
                        <a:rPr lang="es-ES" sz="2400" i="1">
                          <a:solidFill>
                            <a:schemeClr val="tx1"/>
                          </a:solidFill>
                          <a:latin typeface="Cambria Math" panose="02040503050406030204" pitchFamily="18" charset="0"/>
                          <a:ea typeface="Cambria Math" panose="02040503050406030204" pitchFamily="18" charset="0"/>
                        </a:rPr>
                        <m:t>⟹</m:t>
                      </m:r>
                      <m:sSub>
                        <m:sSubPr>
                          <m:ctrlPr>
                            <a:rPr lang="es-ES" sz="2400" i="1">
                              <a:solidFill>
                                <a:schemeClr val="tx1"/>
                              </a:solidFill>
                              <a:latin typeface="Cambria Math" panose="02040503050406030204" pitchFamily="18" charset="0"/>
                              <a:ea typeface="Cambria Math" panose="02040503050406030204" pitchFamily="18" charset="0"/>
                            </a:rPr>
                          </m:ctrlPr>
                        </m:sSubPr>
                        <m:e>
                          <m:r>
                            <a:rPr lang="es-ES" sz="2400" i="1">
                              <a:solidFill>
                                <a:schemeClr val="tx1"/>
                              </a:solidFill>
                              <a:latin typeface="Cambria Math" panose="02040503050406030204" pitchFamily="18" charset="0"/>
                              <a:ea typeface="Cambria Math" panose="02040503050406030204" pitchFamily="18" charset="0"/>
                            </a:rPr>
                            <m:t>𝑡</m:t>
                          </m:r>
                        </m:e>
                        <m:sub>
                          <m:r>
                            <a:rPr lang="es-ES" sz="2400" i="1">
                              <a:solidFill>
                                <a:schemeClr val="tx1"/>
                              </a:solidFill>
                              <a:latin typeface="Cambria Math" panose="02040503050406030204" pitchFamily="18" charset="0"/>
                              <a:ea typeface="Cambria Math" panose="02040503050406030204" pitchFamily="18" charset="0"/>
                            </a:rPr>
                            <m:t>3</m:t>
                          </m:r>
                        </m:sub>
                      </m:sSub>
                    </m:oMath>
                  </m:oMathPara>
                </a14:m>
                <a:endParaRPr lang="en-US" sz="2400" dirty="0">
                  <a:solidFill>
                    <a:schemeClr val="tx1"/>
                  </a:solidFill>
                </a:endParaRPr>
              </a:p>
              <a:p>
                <a:pPr algn="ctr">
                  <a:spcBef>
                    <a:spcPts val="1200"/>
                  </a:spcBef>
                </a:pPr>
                <a14:m>
                  <m:oMathPara xmlns:m="http://schemas.openxmlformats.org/officeDocument/2006/math">
                    <m:oMathParaPr>
                      <m:jc m:val="centerGroup"/>
                    </m:oMathParaPr>
                    <m:oMath xmlns:m="http://schemas.openxmlformats.org/officeDocument/2006/math">
                      <m:sSub>
                        <m:sSubPr>
                          <m:ctrlPr>
                            <a:rPr lang="es-ES" sz="2400" i="1">
                              <a:solidFill>
                                <a:schemeClr val="tx1"/>
                              </a:solidFill>
                              <a:latin typeface="Cambria Math" panose="02040503050406030204" pitchFamily="18" charset="0"/>
                            </a:rPr>
                          </m:ctrlPr>
                        </m:sSubPr>
                        <m:e>
                          <m:r>
                            <a:rPr lang="es-ES" sz="2400" i="1">
                              <a:solidFill>
                                <a:schemeClr val="tx1"/>
                              </a:solidFill>
                              <a:latin typeface="Cambria Math" panose="02040503050406030204" pitchFamily="18" charset="0"/>
                            </a:rPr>
                            <m:t>𝑡</m:t>
                          </m:r>
                        </m:e>
                        <m:sub>
                          <m:r>
                            <a:rPr lang="es-ES" sz="2400" i="1">
                              <a:solidFill>
                                <a:schemeClr val="tx1"/>
                              </a:solidFill>
                              <a:latin typeface="Cambria Math" panose="02040503050406030204" pitchFamily="18" charset="0"/>
                            </a:rPr>
                            <m:t>6</m:t>
                          </m:r>
                        </m:sub>
                      </m:sSub>
                      <m:r>
                        <a:rPr lang="es-ES" sz="2400" i="1">
                          <a:solidFill>
                            <a:schemeClr val="tx1"/>
                          </a:solidFill>
                          <a:latin typeface="Cambria Math" panose="02040503050406030204" pitchFamily="18" charset="0"/>
                          <a:ea typeface="Cambria Math" panose="02040503050406030204" pitchFamily="18" charset="0"/>
                        </a:rPr>
                        <m:t>⟹</m:t>
                      </m:r>
                      <m:sSub>
                        <m:sSubPr>
                          <m:ctrlPr>
                            <a:rPr lang="es-ES" sz="2400" i="1">
                              <a:solidFill>
                                <a:schemeClr val="tx1"/>
                              </a:solidFill>
                              <a:latin typeface="Cambria Math" panose="02040503050406030204" pitchFamily="18" charset="0"/>
                              <a:ea typeface="Cambria Math" panose="02040503050406030204" pitchFamily="18" charset="0"/>
                            </a:rPr>
                          </m:ctrlPr>
                        </m:sSubPr>
                        <m:e>
                          <m:r>
                            <a:rPr lang="es-ES" sz="2400" i="1">
                              <a:solidFill>
                                <a:schemeClr val="tx1"/>
                              </a:solidFill>
                              <a:latin typeface="Cambria Math" panose="02040503050406030204" pitchFamily="18" charset="0"/>
                              <a:ea typeface="Cambria Math" panose="02040503050406030204" pitchFamily="18" charset="0"/>
                            </a:rPr>
                            <m:t>𝑡</m:t>
                          </m:r>
                        </m:e>
                        <m:sub>
                          <m:r>
                            <a:rPr lang="es-ES" sz="2400" i="1">
                              <a:solidFill>
                                <a:schemeClr val="tx1"/>
                              </a:solidFill>
                              <a:latin typeface="Cambria Math" panose="02040503050406030204" pitchFamily="18" charset="0"/>
                              <a:ea typeface="Cambria Math" panose="02040503050406030204" pitchFamily="18" charset="0"/>
                            </a:rPr>
                            <m:t>4</m:t>
                          </m:r>
                        </m:sub>
                      </m:sSub>
                    </m:oMath>
                  </m:oMathPara>
                </a14:m>
                <a:endParaRPr lang="en-US" sz="2400" dirty="0" smtClean="0"/>
              </a:p>
              <a:p>
                <a:pPr algn="ctr">
                  <a:spcBef>
                    <a:spcPts val="1200"/>
                  </a:spcBef>
                </a:pPr>
                <a14:m>
                  <m:oMathPara xmlns:m="http://schemas.openxmlformats.org/officeDocument/2006/math">
                    <m:oMathParaPr>
                      <m:jc m:val="centerGroup"/>
                    </m:oMathParaPr>
                    <m:oMath xmlns:m="http://schemas.openxmlformats.org/officeDocument/2006/math">
                      <m:r>
                        <a:rPr lang="es-ES" sz="2400" i="1">
                          <a:latin typeface="Cambria Math" panose="02040503050406030204" pitchFamily="18" charset="0"/>
                        </a:rPr>
                        <m:t>¬</m:t>
                      </m:r>
                      <m:sSub>
                        <m:sSubPr>
                          <m:ctrlPr>
                            <a:rPr lang="es-ES" sz="2400" i="1">
                              <a:latin typeface="Cambria Math" panose="02040503050406030204" pitchFamily="18" charset="0"/>
                            </a:rPr>
                          </m:ctrlPr>
                        </m:sSubPr>
                        <m:e>
                          <m:r>
                            <a:rPr lang="es-ES" sz="2400" i="1">
                              <a:latin typeface="Cambria Math" panose="02040503050406030204" pitchFamily="18" charset="0"/>
                            </a:rPr>
                            <m:t>𝑡</m:t>
                          </m:r>
                        </m:e>
                        <m:sub>
                          <m:r>
                            <a:rPr lang="es-ES" sz="2400" b="0" i="1" smtClean="0">
                              <a:latin typeface="Cambria Math" panose="02040503050406030204" pitchFamily="18" charset="0"/>
                            </a:rPr>
                            <m:t>2</m:t>
                          </m:r>
                        </m:sub>
                      </m:sSub>
                      <m:r>
                        <a:rPr lang="es-ES" sz="2400" b="0" i="1" smtClean="0">
                          <a:latin typeface="Cambria Math" panose="02040503050406030204" pitchFamily="18" charset="0"/>
                        </a:rPr>
                        <m:t>∨</m:t>
                      </m:r>
                      <m:sSub>
                        <m:sSubPr>
                          <m:ctrlPr>
                            <a:rPr lang="es-ES" sz="2400" b="0" i="1" smtClean="0">
                              <a:latin typeface="Cambria Math" panose="02040503050406030204" pitchFamily="18" charset="0"/>
                            </a:rPr>
                          </m:ctrlPr>
                        </m:sSubPr>
                        <m:e>
                          <m:r>
                            <a:rPr lang="es-ES" sz="2400" i="1">
                              <a:latin typeface="Cambria Math" panose="02040503050406030204" pitchFamily="18" charset="0"/>
                            </a:rPr>
                            <m:t>¬</m:t>
                          </m:r>
                          <m:r>
                            <a:rPr lang="es-ES" sz="2400" b="0" i="1" smtClean="0">
                              <a:latin typeface="Cambria Math" panose="02040503050406030204" pitchFamily="18" charset="0"/>
                            </a:rPr>
                            <m:t>𝑡</m:t>
                          </m:r>
                        </m:e>
                        <m:sub>
                          <m:r>
                            <a:rPr lang="es-ES" sz="2400" b="0" i="1" smtClean="0">
                              <a:latin typeface="Cambria Math" panose="02040503050406030204" pitchFamily="18" charset="0"/>
                            </a:rPr>
                            <m:t>3</m:t>
                          </m:r>
                        </m:sub>
                      </m:sSub>
                    </m:oMath>
                  </m:oMathPara>
                </a14:m>
                <a:endParaRPr lang="en-US" sz="2400" dirty="0" smtClean="0"/>
              </a:p>
              <a:p>
                <a:pPr algn="ctr">
                  <a:spcBef>
                    <a:spcPts val="1200"/>
                  </a:spcBef>
                </a:pPr>
                <a14:m>
                  <m:oMathPara xmlns:m="http://schemas.openxmlformats.org/officeDocument/2006/math">
                    <m:oMathParaPr>
                      <m:jc m:val="centerGroup"/>
                    </m:oMathParaPr>
                    <m:oMath xmlns:m="http://schemas.openxmlformats.org/officeDocument/2006/math">
                      <m:r>
                        <a:rPr lang="es-ES" sz="2400" i="1">
                          <a:latin typeface="Cambria Math" panose="02040503050406030204" pitchFamily="18" charset="0"/>
                        </a:rPr>
                        <m:t>¬</m:t>
                      </m:r>
                      <m:sSub>
                        <m:sSubPr>
                          <m:ctrlPr>
                            <a:rPr lang="es-ES" sz="2400" i="1">
                              <a:latin typeface="Cambria Math" panose="02040503050406030204" pitchFamily="18" charset="0"/>
                            </a:rPr>
                          </m:ctrlPr>
                        </m:sSubPr>
                        <m:e>
                          <m:r>
                            <a:rPr lang="es-ES" sz="2400" i="1">
                              <a:latin typeface="Cambria Math" panose="02040503050406030204" pitchFamily="18" charset="0"/>
                            </a:rPr>
                            <m:t>𝑡</m:t>
                          </m:r>
                        </m:e>
                        <m:sub>
                          <m:r>
                            <a:rPr lang="es-ES" sz="2400" i="1">
                              <a:latin typeface="Cambria Math" panose="02040503050406030204" pitchFamily="18" charset="0"/>
                            </a:rPr>
                            <m:t>2</m:t>
                          </m:r>
                        </m:sub>
                      </m:sSub>
                      <m:r>
                        <a:rPr lang="es-ES" sz="2400" i="1">
                          <a:latin typeface="Cambria Math" panose="02040503050406030204" pitchFamily="18" charset="0"/>
                        </a:rPr>
                        <m:t>∨</m:t>
                      </m:r>
                      <m:sSub>
                        <m:sSubPr>
                          <m:ctrlPr>
                            <a:rPr lang="es-ES" sz="2400" i="1">
                              <a:latin typeface="Cambria Math" panose="02040503050406030204" pitchFamily="18" charset="0"/>
                            </a:rPr>
                          </m:ctrlPr>
                        </m:sSubPr>
                        <m:e>
                          <m:r>
                            <a:rPr lang="es-ES" sz="2400" i="1">
                              <a:latin typeface="Cambria Math" panose="02040503050406030204" pitchFamily="18" charset="0"/>
                            </a:rPr>
                            <m:t>¬</m:t>
                          </m:r>
                          <m:r>
                            <a:rPr lang="es-ES" sz="2400" i="1">
                              <a:latin typeface="Cambria Math" panose="02040503050406030204" pitchFamily="18" charset="0"/>
                            </a:rPr>
                            <m:t>𝑡</m:t>
                          </m:r>
                        </m:e>
                        <m:sub>
                          <m:r>
                            <a:rPr lang="es-ES" sz="2400" b="0" i="1" smtClean="0">
                              <a:latin typeface="Cambria Math" panose="02040503050406030204" pitchFamily="18" charset="0"/>
                            </a:rPr>
                            <m:t>4</m:t>
                          </m:r>
                        </m:sub>
                      </m:sSub>
                    </m:oMath>
                  </m:oMathPara>
                </a14:m>
                <a:endParaRPr lang="en-US" sz="2400" dirty="0" smtClean="0"/>
              </a:p>
              <a:p>
                <a:pPr algn="ctr"/>
                <a:r>
                  <a:rPr lang="en-US" sz="2400" dirty="0" smtClean="0"/>
                  <a:t>…</a:t>
                </a:r>
              </a:p>
            </p:txBody>
          </p:sp>
        </mc:Choice>
        <mc:Fallback xmlns="">
          <p:sp>
            <p:nvSpPr>
              <p:cNvPr id="28" name="Rectángulo 27"/>
              <p:cNvSpPr>
                <a:spLocks noRot="1" noChangeAspect="1" noMove="1" noResize="1" noEditPoints="1" noAdjustHandles="1" noChangeArrowheads="1" noChangeShapeType="1" noTextEdit="1"/>
              </p:cNvSpPr>
              <p:nvPr/>
            </p:nvSpPr>
            <p:spPr>
              <a:xfrm>
                <a:off x="3964855" y="1090136"/>
                <a:ext cx="4572000" cy="2308324"/>
              </a:xfrm>
              <a:prstGeom prst="rect">
                <a:avLst/>
              </a:prstGeom>
              <a:blipFill rotWithShape="0">
                <a:blip r:embed="rId10"/>
                <a:stretch>
                  <a:fillRect l="-1733" t="-2116" b="-5291"/>
                </a:stretch>
              </a:blipFill>
            </p:spPr>
            <p:txBody>
              <a:bodyPr/>
              <a:lstStyle/>
              <a:p>
                <a:r>
                  <a:rPr lang="en-US">
                    <a:noFill/>
                  </a:rPr>
                  <a:t> </a:t>
                </a:r>
              </a:p>
            </p:txBody>
          </p:sp>
        </mc:Fallback>
      </mc:AlternateContent>
    </p:spTree>
    <p:extLst>
      <p:ext uri="{BB962C8B-B14F-4D97-AF65-F5344CB8AC3E}">
        <p14:creationId xmlns:p14="http://schemas.microsoft.com/office/powerpoint/2010/main" val="1448145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par>
                          <p:cTn id="8" fill="hold">
                            <p:stCondLst>
                              <p:cond delay="500"/>
                            </p:stCondLst>
                            <p:childTnLst>
                              <p:par>
                                <p:cTn id="9" presetID="9" presetClass="emph" presetSubtype="0" grpId="0" nodeType="afterEffect">
                                  <p:stCondLst>
                                    <p:cond delay="0"/>
                                  </p:stCondLst>
                                  <p:childTnLst>
                                    <p:set>
                                      <p:cBhvr rctx="PPT">
                                        <p:cTn id="10" dur="indefinite"/>
                                        <p:tgtEl>
                                          <p:spTgt spid="16"/>
                                        </p:tgtEl>
                                        <p:attrNameLst>
                                          <p:attrName>style.opacity</p:attrName>
                                        </p:attrNameLst>
                                      </p:cBhvr>
                                      <p:to>
                                        <p:strVal val="0.15"/>
                                      </p:to>
                                    </p:set>
                                    <p:animEffect filter="image" prLst="opacity: 0.15">
                                      <p:cBhvr rctx="IE">
                                        <p:cTn id="11" dur="indefinite"/>
                                        <p:tgtEl>
                                          <p:spTgt spid="16"/>
                                        </p:tgtEl>
                                      </p:cBhvr>
                                    </p:animEffect>
                                  </p:childTnLst>
                                </p:cTn>
                              </p:par>
                              <p:par>
                                <p:cTn id="12" presetID="9" presetClass="emph" presetSubtype="0" grpId="0" nodeType="withEffect">
                                  <p:stCondLst>
                                    <p:cond delay="0"/>
                                  </p:stCondLst>
                                  <p:childTnLst>
                                    <p:set>
                                      <p:cBhvr rctx="PPT">
                                        <p:cTn id="13" dur="indefinite"/>
                                        <p:tgtEl>
                                          <p:spTgt spid="21"/>
                                        </p:tgtEl>
                                        <p:attrNameLst>
                                          <p:attrName>style.opacity</p:attrName>
                                        </p:attrNameLst>
                                      </p:cBhvr>
                                      <p:to>
                                        <p:strVal val="0.15"/>
                                      </p:to>
                                    </p:set>
                                    <p:animEffect filter="image" prLst="opacity: 0.15">
                                      <p:cBhvr rctx="IE">
                                        <p:cTn id="14" dur="indefinite"/>
                                        <p:tgtEl>
                                          <p:spTgt spid="21"/>
                                        </p:tgtEl>
                                      </p:cBhvr>
                                    </p:animEffect>
                                  </p:childTnLst>
                                </p:cTn>
                              </p:par>
                              <p:par>
                                <p:cTn id="15" presetID="9" presetClass="emph" presetSubtype="0" grpId="0" nodeType="withEffect">
                                  <p:stCondLst>
                                    <p:cond delay="0"/>
                                  </p:stCondLst>
                                  <p:childTnLst>
                                    <p:set>
                                      <p:cBhvr rctx="PPT">
                                        <p:cTn id="16" dur="indefinite"/>
                                        <p:tgtEl>
                                          <p:spTgt spid="8"/>
                                        </p:tgtEl>
                                        <p:attrNameLst>
                                          <p:attrName>style.opacity</p:attrName>
                                        </p:attrNameLst>
                                      </p:cBhvr>
                                      <p:to>
                                        <p:strVal val="0.15"/>
                                      </p:to>
                                    </p:set>
                                    <p:animEffect filter="image" prLst="opacity: 0.15">
                                      <p:cBhvr rctx="IE">
                                        <p:cTn id="17" dur="indefinite"/>
                                        <p:tgtEl>
                                          <p:spTgt spid="8"/>
                                        </p:tgtEl>
                                      </p:cBhvr>
                                    </p:animEffect>
                                  </p:childTnLst>
                                </p:cTn>
                              </p:par>
                              <p:par>
                                <p:cTn id="18" presetID="9" presetClass="emph" presetSubtype="0" grpId="0" nodeType="withEffect">
                                  <p:stCondLst>
                                    <p:cond delay="0"/>
                                  </p:stCondLst>
                                  <p:childTnLst>
                                    <p:set>
                                      <p:cBhvr rctx="PPT">
                                        <p:cTn id="19" dur="indefinite"/>
                                        <p:tgtEl>
                                          <p:spTgt spid="17"/>
                                        </p:tgtEl>
                                        <p:attrNameLst>
                                          <p:attrName>style.opacity</p:attrName>
                                        </p:attrNameLst>
                                      </p:cBhvr>
                                      <p:to>
                                        <p:strVal val="0.15"/>
                                      </p:to>
                                    </p:set>
                                    <p:animEffect filter="image" prLst="opacity: 0.15">
                                      <p:cBhvr rctx="IE">
                                        <p:cTn id="20" dur="indefinite"/>
                                        <p:tgtEl>
                                          <p:spTgt spid="17"/>
                                        </p:tgtEl>
                                      </p:cBhvr>
                                    </p:animEffect>
                                  </p:childTnLst>
                                </p:cTn>
                              </p:par>
                              <p:par>
                                <p:cTn id="21" presetID="9" presetClass="emph" presetSubtype="0" grpId="0" nodeType="withEffect">
                                  <p:stCondLst>
                                    <p:cond delay="0"/>
                                  </p:stCondLst>
                                  <p:childTnLst>
                                    <p:set>
                                      <p:cBhvr rctx="PPT">
                                        <p:cTn id="22" dur="indefinite"/>
                                        <p:tgtEl>
                                          <p:spTgt spid="25"/>
                                        </p:tgtEl>
                                        <p:attrNameLst>
                                          <p:attrName>style.opacity</p:attrName>
                                        </p:attrNameLst>
                                      </p:cBhvr>
                                      <p:to>
                                        <p:strVal val="0.15"/>
                                      </p:to>
                                    </p:set>
                                    <p:animEffect filter="image" prLst="opacity: 0.15">
                                      <p:cBhvr rctx="IE">
                                        <p:cTn id="23" dur="indefinite"/>
                                        <p:tgtEl>
                                          <p:spTgt spid="25"/>
                                        </p:tgtEl>
                                      </p:cBhvr>
                                    </p:animEffect>
                                  </p:childTnLst>
                                </p:cTn>
                              </p:par>
                              <p:par>
                                <p:cTn id="24" presetID="9" presetClass="emph" presetSubtype="0" grpId="0" nodeType="withEffect">
                                  <p:stCondLst>
                                    <p:cond delay="0"/>
                                  </p:stCondLst>
                                  <p:childTnLst>
                                    <p:set>
                                      <p:cBhvr rctx="PPT">
                                        <p:cTn id="25" dur="indefinite"/>
                                        <p:tgtEl>
                                          <p:spTgt spid="11"/>
                                        </p:tgtEl>
                                        <p:attrNameLst>
                                          <p:attrName>style.opacity</p:attrName>
                                        </p:attrNameLst>
                                      </p:cBhvr>
                                      <p:to>
                                        <p:strVal val="0.15"/>
                                      </p:to>
                                    </p:set>
                                    <p:animEffect filter="image" prLst="opacity: 0.15">
                                      <p:cBhvr rctx="IE">
                                        <p:cTn id="26" dur="indefinite"/>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500"/>
                                        <p:tgtEl>
                                          <p:spTgt spid="3">
                                            <p:txEl>
                                              <p:pRg st="3" end="3"/>
                                            </p:txEl>
                                          </p:spTgt>
                                        </p:tgtEl>
                                      </p:cBhvr>
                                    </p:animEffect>
                                  </p:childTnLst>
                                </p:cTn>
                              </p:par>
                            </p:childTnLst>
                          </p:cTn>
                        </p:par>
                        <p:par>
                          <p:cTn id="32" fill="hold">
                            <p:stCondLst>
                              <p:cond delay="500"/>
                            </p:stCondLst>
                            <p:childTnLst>
                              <p:par>
                                <p:cTn id="33" presetID="9" presetClass="emph" presetSubtype="0" grpId="0" nodeType="afterEffect">
                                  <p:stCondLst>
                                    <p:cond delay="0"/>
                                  </p:stCondLst>
                                  <p:childTnLst>
                                    <p:set>
                                      <p:cBhvr rctx="PPT">
                                        <p:cTn id="34" dur="indefinite"/>
                                        <p:tgtEl>
                                          <p:spTgt spid="7"/>
                                        </p:tgtEl>
                                        <p:attrNameLst>
                                          <p:attrName>style.opacity</p:attrName>
                                        </p:attrNameLst>
                                      </p:cBhvr>
                                      <p:to>
                                        <p:strVal val="0.1"/>
                                      </p:to>
                                    </p:set>
                                    <p:animEffect filter="image" prLst="opacity: 0.1">
                                      <p:cBhvr rctx="IE">
                                        <p:cTn id="35" dur="indefinite"/>
                                        <p:tgtEl>
                                          <p:spTgt spid="7"/>
                                        </p:tgtEl>
                                      </p:cBhvr>
                                    </p:animEffect>
                                  </p:childTnLst>
                                </p:cTn>
                              </p:par>
                            </p:childTnLst>
                          </p:cTn>
                        </p:par>
                        <p:par>
                          <p:cTn id="36" fill="hold">
                            <p:stCondLst>
                              <p:cond delay="500"/>
                            </p:stCondLst>
                            <p:childTnLst>
                              <p:par>
                                <p:cTn id="37" presetID="9" presetClass="emph" presetSubtype="0" grpId="0" nodeType="afterEffect">
                                  <p:stCondLst>
                                    <p:cond delay="0"/>
                                  </p:stCondLst>
                                  <p:childTnLst>
                                    <p:set>
                                      <p:cBhvr rctx="PPT">
                                        <p:cTn id="38" dur="indefinite"/>
                                        <p:tgtEl>
                                          <p:spTgt spid="15"/>
                                        </p:tgtEl>
                                        <p:attrNameLst>
                                          <p:attrName>style.opacity</p:attrName>
                                        </p:attrNameLst>
                                      </p:cBhvr>
                                      <p:to>
                                        <p:strVal val="0.1"/>
                                      </p:to>
                                    </p:set>
                                    <p:animEffect filter="image" prLst="opacity: 0.1">
                                      <p:cBhvr rctx="IE">
                                        <p:cTn id="39" dur="indefinite"/>
                                        <p:tgtEl>
                                          <p:spTgt spid="15"/>
                                        </p:tgtEl>
                                      </p:cBhvr>
                                    </p:animEffect>
                                  </p:childTnLst>
                                </p:cTn>
                              </p:par>
                            </p:childTnLst>
                          </p:cTn>
                        </p:par>
                        <p:par>
                          <p:cTn id="40" fill="hold">
                            <p:stCondLst>
                              <p:cond delay="500"/>
                            </p:stCondLst>
                            <p:childTnLst>
                              <p:par>
                                <p:cTn id="41" presetID="9" presetClass="emph" presetSubtype="0" grpId="0" nodeType="afterEffect">
                                  <p:stCondLst>
                                    <p:cond delay="0"/>
                                  </p:stCondLst>
                                  <p:childTnLst>
                                    <p:set>
                                      <p:cBhvr rctx="PPT">
                                        <p:cTn id="42" dur="indefinite"/>
                                        <p:tgtEl>
                                          <p:spTgt spid="20"/>
                                        </p:tgtEl>
                                        <p:attrNameLst>
                                          <p:attrName>style.opacity</p:attrName>
                                        </p:attrNameLst>
                                      </p:cBhvr>
                                      <p:to>
                                        <p:strVal val="0.1"/>
                                      </p:to>
                                    </p:set>
                                    <p:animEffect filter="image" prLst="opacity: 0.1">
                                      <p:cBhvr rctx="IE">
                                        <p:cTn id="43" dur="indefinite"/>
                                        <p:tgtEl>
                                          <p:spTgt spid="20"/>
                                        </p:tgtEl>
                                      </p:cBhvr>
                                    </p:animEffect>
                                  </p:childTnLst>
                                </p:cTn>
                              </p:par>
                            </p:childTnLst>
                          </p:cTn>
                        </p:par>
                        <p:par>
                          <p:cTn id="44" fill="hold">
                            <p:stCondLst>
                              <p:cond delay="500"/>
                            </p:stCondLst>
                            <p:childTnLst>
                              <p:par>
                                <p:cTn id="45" presetID="9" presetClass="emph" presetSubtype="0" grpId="0" nodeType="afterEffect">
                                  <p:stCondLst>
                                    <p:cond delay="0"/>
                                  </p:stCondLst>
                                  <p:childTnLst>
                                    <p:set>
                                      <p:cBhvr rctx="PPT">
                                        <p:cTn id="46" dur="indefinite"/>
                                        <p:tgtEl>
                                          <p:spTgt spid="5"/>
                                        </p:tgtEl>
                                        <p:attrNameLst>
                                          <p:attrName>style.opacity</p:attrName>
                                        </p:attrNameLst>
                                      </p:cBhvr>
                                      <p:to>
                                        <p:strVal val="0.1"/>
                                      </p:to>
                                    </p:set>
                                    <p:animEffect filter="image" prLst="opacity: 0.1">
                                      <p:cBhvr rctx="IE">
                                        <p:cTn id="47" dur="indefinite"/>
                                        <p:tgtEl>
                                          <p:spTgt spid="5"/>
                                        </p:tgtEl>
                                      </p:cBhvr>
                                    </p:animEffect>
                                  </p:childTnLst>
                                </p:cTn>
                              </p:par>
                            </p:childTnLst>
                          </p:cTn>
                        </p:par>
                        <p:par>
                          <p:cTn id="48" fill="hold">
                            <p:stCondLst>
                              <p:cond delay="500"/>
                            </p:stCondLst>
                            <p:childTnLst>
                              <p:par>
                                <p:cTn id="49" presetID="9" presetClass="emph" presetSubtype="0" grpId="0" nodeType="afterEffect">
                                  <p:stCondLst>
                                    <p:cond delay="0"/>
                                  </p:stCondLst>
                                  <p:childTnLst>
                                    <p:set>
                                      <p:cBhvr rctx="PPT">
                                        <p:cTn id="50" dur="indefinite"/>
                                        <p:tgtEl>
                                          <p:spTgt spid="13"/>
                                        </p:tgtEl>
                                        <p:attrNameLst>
                                          <p:attrName>style.opacity</p:attrName>
                                        </p:attrNameLst>
                                      </p:cBhvr>
                                      <p:to>
                                        <p:strVal val="0.1"/>
                                      </p:to>
                                    </p:set>
                                    <p:animEffect filter="image" prLst="opacity: 0.1">
                                      <p:cBhvr rctx="IE">
                                        <p:cTn id="51" dur="indefinite"/>
                                        <p:tgtEl>
                                          <p:spTgt spid="13"/>
                                        </p:tgtEl>
                                      </p:cBhvr>
                                    </p:animEffect>
                                  </p:childTnLst>
                                </p:cTn>
                              </p:par>
                            </p:childTnLst>
                          </p:cTn>
                        </p:par>
                        <p:par>
                          <p:cTn id="52" fill="hold">
                            <p:stCondLst>
                              <p:cond delay="500"/>
                            </p:stCondLst>
                            <p:childTnLst>
                              <p:par>
                                <p:cTn id="53" presetID="9" presetClass="emph" presetSubtype="0" grpId="0" nodeType="afterEffect">
                                  <p:stCondLst>
                                    <p:cond delay="0"/>
                                  </p:stCondLst>
                                  <p:childTnLst>
                                    <p:set>
                                      <p:cBhvr rctx="PPT">
                                        <p:cTn id="54" dur="indefinite"/>
                                        <p:tgtEl>
                                          <p:spTgt spid="19"/>
                                        </p:tgtEl>
                                        <p:attrNameLst>
                                          <p:attrName>style.opacity</p:attrName>
                                        </p:attrNameLst>
                                      </p:cBhvr>
                                      <p:to>
                                        <p:strVal val="0.1"/>
                                      </p:to>
                                    </p:set>
                                    <p:animEffect filter="image" prLst="opacity: 0.1">
                                      <p:cBhvr rctx="IE">
                                        <p:cTn id="55" dur="indefinite"/>
                                        <p:tgtEl>
                                          <p:spTgt spid="19"/>
                                        </p:tgtEl>
                                      </p:cBhvr>
                                    </p:animEffect>
                                  </p:childTnLst>
                                </p:cTn>
                              </p:par>
                            </p:childTnLst>
                          </p:cTn>
                        </p:par>
                        <p:par>
                          <p:cTn id="56" fill="hold">
                            <p:stCondLst>
                              <p:cond delay="500"/>
                            </p:stCondLst>
                            <p:childTnLst>
                              <p:par>
                                <p:cTn id="57" presetID="9" presetClass="emph" presetSubtype="0" grpId="0" nodeType="afterEffect">
                                  <p:stCondLst>
                                    <p:cond delay="0"/>
                                  </p:stCondLst>
                                  <p:childTnLst>
                                    <p:set>
                                      <p:cBhvr rctx="PPT">
                                        <p:cTn id="58" dur="indefinite"/>
                                        <p:tgtEl>
                                          <p:spTgt spid="22"/>
                                        </p:tgtEl>
                                        <p:attrNameLst>
                                          <p:attrName>style.opacity</p:attrName>
                                        </p:attrNameLst>
                                      </p:cBhvr>
                                      <p:to>
                                        <p:strVal val="0.1"/>
                                      </p:to>
                                    </p:set>
                                    <p:animEffect filter="image" prLst="opacity: 0.1">
                                      <p:cBhvr rctx="IE">
                                        <p:cTn id="59" dur="indefinite"/>
                                        <p:tgtEl>
                                          <p:spTgt spid="22"/>
                                        </p:tgtEl>
                                      </p:cBhvr>
                                    </p:animEffect>
                                  </p:childTnLst>
                                </p:cTn>
                              </p:par>
                            </p:childTnLst>
                          </p:cTn>
                        </p:par>
                        <p:par>
                          <p:cTn id="60" fill="hold">
                            <p:stCondLst>
                              <p:cond delay="500"/>
                            </p:stCondLst>
                            <p:childTnLst>
                              <p:par>
                                <p:cTn id="61" presetID="9" presetClass="emph" presetSubtype="0" grpId="0" nodeType="afterEffect">
                                  <p:stCondLst>
                                    <p:cond delay="0"/>
                                  </p:stCondLst>
                                  <p:childTnLst>
                                    <p:set>
                                      <p:cBhvr rctx="PPT">
                                        <p:cTn id="62" dur="indefinite"/>
                                        <p:tgtEl>
                                          <p:spTgt spid="9"/>
                                        </p:tgtEl>
                                        <p:attrNameLst>
                                          <p:attrName>style.opacity</p:attrName>
                                        </p:attrNameLst>
                                      </p:cBhvr>
                                      <p:to>
                                        <p:strVal val="0.1"/>
                                      </p:to>
                                    </p:set>
                                    <p:animEffect filter="image" prLst="opacity: 0.1">
                                      <p:cBhvr rctx="IE">
                                        <p:cTn id="63" dur="indefinite"/>
                                        <p:tgtEl>
                                          <p:spTgt spid="9"/>
                                        </p:tgtEl>
                                      </p:cBhvr>
                                    </p:animEffect>
                                  </p:childTnLst>
                                </p:cTn>
                              </p:par>
                            </p:childTnLst>
                          </p:cTn>
                        </p:par>
                        <p:par>
                          <p:cTn id="64" fill="hold">
                            <p:stCondLst>
                              <p:cond delay="500"/>
                            </p:stCondLst>
                            <p:childTnLst>
                              <p:par>
                                <p:cTn id="65" presetID="9" presetClass="emph" presetSubtype="0" grpId="0" nodeType="afterEffect">
                                  <p:stCondLst>
                                    <p:cond delay="0"/>
                                  </p:stCondLst>
                                  <p:childTnLst>
                                    <p:set>
                                      <p:cBhvr rctx="PPT">
                                        <p:cTn id="66" dur="indefinite"/>
                                        <p:tgtEl>
                                          <p:spTgt spid="26"/>
                                        </p:tgtEl>
                                        <p:attrNameLst>
                                          <p:attrName>style.opacity</p:attrName>
                                        </p:attrNameLst>
                                      </p:cBhvr>
                                      <p:to>
                                        <p:strVal val="0.1"/>
                                      </p:to>
                                    </p:set>
                                    <p:animEffect filter="image" prLst="opacity: 0.1">
                                      <p:cBhvr rctx="IE">
                                        <p:cTn id="67" dur="indefinite"/>
                                        <p:tgtEl>
                                          <p:spTgt spid="26"/>
                                        </p:tgtEl>
                                      </p:cBhvr>
                                    </p:animEffect>
                                  </p:childTnLst>
                                </p:cTn>
                              </p:par>
                            </p:childTnLst>
                          </p:cTn>
                        </p:par>
                        <p:par>
                          <p:cTn id="68" fill="hold">
                            <p:stCondLst>
                              <p:cond delay="500"/>
                            </p:stCondLst>
                            <p:childTnLst>
                              <p:par>
                                <p:cTn id="69" presetID="9" presetClass="emph" presetSubtype="0" grpId="0" nodeType="afterEffect">
                                  <p:stCondLst>
                                    <p:cond delay="0"/>
                                  </p:stCondLst>
                                  <p:childTnLst>
                                    <p:set>
                                      <p:cBhvr rctx="PPT">
                                        <p:cTn id="70" dur="indefinite"/>
                                        <p:tgtEl>
                                          <p:spTgt spid="23"/>
                                        </p:tgtEl>
                                        <p:attrNameLst>
                                          <p:attrName>style.opacity</p:attrName>
                                        </p:attrNameLst>
                                      </p:cBhvr>
                                      <p:to>
                                        <p:strVal val="0.1"/>
                                      </p:to>
                                    </p:set>
                                    <p:animEffect filter="image" prLst="opacity: 0.1">
                                      <p:cBhvr rctx="IE">
                                        <p:cTn id="71" dur="indefinite"/>
                                        <p:tgtEl>
                                          <p:spTgt spid="23"/>
                                        </p:tgtEl>
                                      </p:cBhvr>
                                    </p:animEffect>
                                  </p:childTnLst>
                                </p:cTn>
                              </p:par>
                            </p:childTnLst>
                          </p:cTn>
                        </p:par>
                        <p:par>
                          <p:cTn id="72" fill="hold">
                            <p:stCondLst>
                              <p:cond delay="500"/>
                            </p:stCondLst>
                            <p:childTnLst>
                              <p:par>
                                <p:cTn id="73" presetID="9" presetClass="emph" presetSubtype="0" grpId="0" nodeType="afterEffect">
                                  <p:stCondLst>
                                    <p:cond delay="0"/>
                                  </p:stCondLst>
                                  <p:childTnLst>
                                    <p:set>
                                      <p:cBhvr rctx="PPT">
                                        <p:cTn id="74" dur="indefinite"/>
                                        <p:tgtEl>
                                          <p:spTgt spid="12"/>
                                        </p:tgtEl>
                                        <p:attrNameLst>
                                          <p:attrName>style.opacity</p:attrName>
                                        </p:attrNameLst>
                                      </p:cBhvr>
                                      <p:to>
                                        <p:strVal val="0.1"/>
                                      </p:to>
                                    </p:set>
                                    <p:animEffect filter="image" prLst="opacity: 0.1">
                                      <p:cBhvr rctx="IE">
                                        <p:cTn id="75" dur="indefinite"/>
                                        <p:tgtEl>
                                          <p:spTgt spid="12"/>
                                        </p:tgtEl>
                                      </p:cBhvr>
                                    </p:animEffect>
                                  </p:childTnLst>
                                </p:cTn>
                              </p:par>
                            </p:childTnLst>
                          </p:cTn>
                        </p:par>
                        <p:par>
                          <p:cTn id="76" fill="hold">
                            <p:stCondLst>
                              <p:cond delay="500"/>
                            </p:stCondLst>
                            <p:childTnLst>
                              <p:par>
                                <p:cTn id="77" presetID="9" presetClass="emph" presetSubtype="0" grpId="0" nodeType="afterEffect">
                                  <p:stCondLst>
                                    <p:cond delay="0"/>
                                  </p:stCondLst>
                                  <p:childTnLst>
                                    <p:set>
                                      <p:cBhvr rctx="PPT">
                                        <p:cTn id="78" dur="indefinite"/>
                                        <p:tgtEl>
                                          <p:spTgt spid="10"/>
                                        </p:tgtEl>
                                        <p:attrNameLst>
                                          <p:attrName>style.opacity</p:attrName>
                                        </p:attrNameLst>
                                      </p:cBhvr>
                                      <p:to>
                                        <p:strVal val="0.1"/>
                                      </p:to>
                                    </p:set>
                                    <p:animEffect filter="image" prLst="opacity: 0.1">
                                      <p:cBhvr rctx="IE">
                                        <p:cTn id="79" dur="indefinite"/>
                                        <p:tgtEl>
                                          <p:spTgt spid="10"/>
                                        </p:tgtEl>
                                      </p:cBhvr>
                                    </p:animEffect>
                                  </p:childTnLst>
                                </p:cTn>
                              </p:par>
                            </p:childTnLst>
                          </p:cTn>
                        </p:par>
                        <p:par>
                          <p:cTn id="80" fill="hold">
                            <p:stCondLst>
                              <p:cond delay="500"/>
                            </p:stCondLst>
                            <p:childTnLst>
                              <p:par>
                                <p:cTn id="81" presetID="9" presetClass="emph" presetSubtype="0" grpId="0" nodeType="afterEffect">
                                  <p:stCondLst>
                                    <p:cond delay="0"/>
                                  </p:stCondLst>
                                  <p:childTnLst>
                                    <p:set>
                                      <p:cBhvr rctx="PPT">
                                        <p:cTn id="82" dur="indefinite"/>
                                        <p:tgtEl>
                                          <p:spTgt spid="18"/>
                                        </p:tgtEl>
                                        <p:attrNameLst>
                                          <p:attrName>style.opacity</p:attrName>
                                        </p:attrNameLst>
                                      </p:cBhvr>
                                      <p:to>
                                        <p:strVal val="0.1"/>
                                      </p:to>
                                    </p:set>
                                    <p:animEffect filter="image" prLst="opacity: 0.1">
                                      <p:cBhvr rctx="IE">
                                        <p:cTn id="83" dur="indefinite"/>
                                        <p:tgtEl>
                                          <p:spTgt spid="18"/>
                                        </p:tgtEl>
                                      </p:cBhvr>
                                    </p:animEffect>
                                  </p:childTnLst>
                                </p:cTn>
                              </p:par>
                            </p:childTnLst>
                          </p:cTn>
                        </p:par>
                        <p:par>
                          <p:cTn id="84" fill="hold">
                            <p:stCondLst>
                              <p:cond delay="500"/>
                            </p:stCondLst>
                            <p:childTnLst>
                              <p:par>
                                <p:cTn id="85" presetID="9" presetClass="emph" presetSubtype="0" grpId="0" nodeType="afterEffect">
                                  <p:stCondLst>
                                    <p:cond delay="0"/>
                                  </p:stCondLst>
                                  <p:childTnLst>
                                    <p:set>
                                      <p:cBhvr rctx="PPT">
                                        <p:cTn id="86" dur="indefinite"/>
                                        <p:tgtEl>
                                          <p:spTgt spid="24"/>
                                        </p:tgtEl>
                                        <p:attrNameLst>
                                          <p:attrName>style.opacity</p:attrName>
                                        </p:attrNameLst>
                                      </p:cBhvr>
                                      <p:to>
                                        <p:strVal val="0.1"/>
                                      </p:to>
                                    </p:set>
                                    <p:animEffect filter="image" prLst="opacity: 0.1">
                                      <p:cBhvr rctx="IE">
                                        <p:cTn id="87" dur="indefinite"/>
                                        <p:tgtEl>
                                          <p:spTgt spid="24"/>
                                        </p:tgtEl>
                                      </p:cBhvr>
                                    </p:animEffect>
                                  </p:childTnLst>
                                </p:cTn>
                              </p:par>
                            </p:childTnLst>
                          </p:cTn>
                        </p:par>
                        <p:par>
                          <p:cTn id="88" fill="hold">
                            <p:stCondLst>
                              <p:cond delay="500"/>
                            </p:stCondLst>
                            <p:childTnLst>
                              <p:par>
                                <p:cTn id="89" presetID="9" presetClass="emph" presetSubtype="0" grpId="0" nodeType="afterEffect">
                                  <p:stCondLst>
                                    <p:cond delay="0"/>
                                  </p:stCondLst>
                                  <p:childTnLst>
                                    <p:set>
                                      <p:cBhvr rctx="PPT">
                                        <p:cTn id="90" dur="indefinite"/>
                                        <p:tgtEl>
                                          <p:spTgt spid="14"/>
                                        </p:tgtEl>
                                        <p:attrNameLst>
                                          <p:attrName>style.opacity</p:attrName>
                                        </p:attrNameLst>
                                      </p:cBhvr>
                                      <p:to>
                                        <p:strVal val="0.1"/>
                                      </p:to>
                                    </p:set>
                                    <p:animEffect filter="image" prLst="opacity: 0.1">
                                      <p:cBhvr rctx="IE">
                                        <p:cTn id="91" dur="indefinite"/>
                                        <p:tgtEl>
                                          <p:spTgt spid="14"/>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3">
                                            <p:txEl>
                                              <p:pRg st="4" end="4"/>
                                            </p:txEl>
                                          </p:spTgt>
                                        </p:tgtEl>
                                        <p:attrNameLst>
                                          <p:attrName>style.visibility</p:attrName>
                                        </p:attrNameLst>
                                      </p:cBhvr>
                                      <p:to>
                                        <p:strVal val="visible"/>
                                      </p:to>
                                    </p:set>
                                    <p:animEffect transition="in" filter="fade">
                                      <p:cBhvr>
                                        <p:cTn id="96" dur="500"/>
                                        <p:tgtEl>
                                          <p:spTgt spid="3">
                                            <p:txEl>
                                              <p:pRg st="4" end="4"/>
                                            </p:txEl>
                                          </p:spTgt>
                                        </p:tgtEl>
                                      </p:cBhvr>
                                    </p:animEffect>
                                  </p:childTnLst>
                                </p:cTn>
                              </p:par>
                              <p:par>
                                <p:cTn id="97" presetID="10" presetClass="entr" presetSubtype="0" fill="hold" nodeType="withEffect">
                                  <p:stCondLst>
                                    <p:cond delay="0"/>
                                  </p:stCondLst>
                                  <p:childTnLst>
                                    <p:set>
                                      <p:cBhvr>
                                        <p:cTn id="98" dur="1" fill="hold">
                                          <p:stCondLst>
                                            <p:cond delay="0"/>
                                          </p:stCondLst>
                                        </p:cTn>
                                        <p:tgtEl>
                                          <p:spTgt spid="3">
                                            <p:txEl>
                                              <p:pRg st="5" end="5"/>
                                            </p:txEl>
                                          </p:spTgt>
                                        </p:tgtEl>
                                        <p:attrNameLst>
                                          <p:attrName>style.visibility</p:attrName>
                                        </p:attrNameLst>
                                      </p:cBhvr>
                                      <p:to>
                                        <p:strVal val="visible"/>
                                      </p:to>
                                    </p:set>
                                    <p:animEffect transition="in" filter="fade">
                                      <p:cBhvr>
                                        <p:cTn id="9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1" grpId="0" animBg="1"/>
      <p:bldP spid="12" grpId="0" animBg="1"/>
      <p:bldP spid="13" grpId="0" animBg="1"/>
      <p:bldP spid="14" grpId="0" animBg="1"/>
      <p:bldP spid="15" grpId="0"/>
      <p:bldP spid="16" grpId="0"/>
      <p:bldP spid="17" grpId="0"/>
      <p:bldP spid="18" grpId="0"/>
      <p:bldP spid="19" grpId="0"/>
      <p:bldP spid="20" grpId="0"/>
      <p:bldP spid="21" grpId="0"/>
      <p:bldP spid="22" grpId="0"/>
      <p:bldP spid="23" grpId="0"/>
      <p:bldP spid="24" grpId="0"/>
      <p:bldP spid="25" grpId="0"/>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Mining algorithm: </a:t>
            </a:r>
            <a:r>
              <a:rPr lang="en-US" dirty="0" err="1" smtClean="0"/>
              <a:t>MaxSAT</a:t>
            </a:r>
            <a:endParaRPr lang="en-US"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21</a:t>
            </a:fld>
            <a:endParaRPr lang="en-US"/>
          </a:p>
        </p:txBody>
      </p:sp>
      <p:pic>
        <p:nvPicPr>
          <p:cNvPr id="5" name="Imagen 4"/>
          <p:cNvPicPr>
            <a:picLocks noChangeAspect="1"/>
          </p:cNvPicPr>
          <p:nvPr/>
        </p:nvPicPr>
        <p:blipFill>
          <a:blip r:embed="rId3"/>
          <a:stretch>
            <a:fillRect/>
          </a:stretch>
        </p:blipFill>
        <p:spPr>
          <a:xfrm>
            <a:off x="346649" y="3632063"/>
            <a:ext cx="4139315" cy="1368152"/>
          </a:xfrm>
          <a:prstGeom prst="rect">
            <a:avLst/>
          </a:prstGeom>
        </p:spPr>
      </p:pic>
      <p:pic>
        <p:nvPicPr>
          <p:cNvPr id="7" name="Imagen 6"/>
          <p:cNvPicPr>
            <a:picLocks noChangeAspect="1"/>
          </p:cNvPicPr>
          <p:nvPr/>
        </p:nvPicPr>
        <p:blipFill>
          <a:blip r:embed="rId4"/>
          <a:stretch>
            <a:fillRect/>
          </a:stretch>
        </p:blipFill>
        <p:spPr>
          <a:xfrm>
            <a:off x="260615" y="3285698"/>
            <a:ext cx="4311385" cy="1804236"/>
          </a:xfrm>
          <a:prstGeom prst="rect">
            <a:avLst/>
          </a:prstGeom>
        </p:spPr>
      </p:pic>
      <p:grpSp>
        <p:nvGrpSpPr>
          <p:cNvPr id="9" name="Grupo 8"/>
          <p:cNvGrpSpPr/>
          <p:nvPr/>
        </p:nvGrpSpPr>
        <p:grpSpPr>
          <a:xfrm>
            <a:off x="457200" y="1062312"/>
            <a:ext cx="2088000" cy="2088000"/>
            <a:chOff x="765839" y="1062312"/>
            <a:chExt cx="2088000" cy="2088000"/>
          </a:xfrm>
        </p:grpSpPr>
        <p:sp>
          <p:nvSpPr>
            <p:cNvPr id="248" name="Elipse 247"/>
            <p:cNvSpPr>
              <a:spLocks noChangeAspect="1"/>
            </p:cNvSpPr>
            <p:nvPr/>
          </p:nvSpPr>
          <p:spPr>
            <a:xfrm>
              <a:off x="765839" y="1062312"/>
              <a:ext cx="2088000" cy="208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Free environment</a:t>
              </a:r>
            </a:p>
            <a:p>
              <a:pPr algn="ctr"/>
              <a:endParaRPr lang="en-US" dirty="0"/>
            </a:p>
            <a:p>
              <a:pPr algn="ctr"/>
              <a:endParaRPr lang="en-US" dirty="0" smtClean="0"/>
            </a:p>
            <a:p>
              <a:pPr algn="ctr"/>
              <a:endParaRPr lang="en-US" dirty="0"/>
            </a:p>
            <a:p>
              <a:pPr algn="ctr"/>
              <a:endParaRPr lang="en-US" dirty="0" smtClean="0"/>
            </a:p>
            <a:p>
              <a:pPr algn="ctr"/>
              <a:endParaRPr lang="en-US" dirty="0"/>
            </a:p>
          </p:txBody>
        </p:sp>
        <p:sp>
          <p:nvSpPr>
            <p:cNvPr id="250" name="Elipse 249"/>
            <p:cNvSpPr/>
            <p:nvPr/>
          </p:nvSpPr>
          <p:spPr>
            <a:xfrm rot="2954076">
              <a:off x="1298175" y="1786546"/>
              <a:ext cx="636673" cy="101728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nchor="ctr">
              <a:normAutofit/>
            </a:bodyPr>
            <a:lstStyle/>
            <a:p>
              <a:pPr algn="ctr"/>
              <a:endParaRPr lang="en-US" dirty="0"/>
            </a:p>
          </p:txBody>
        </p:sp>
        <p:sp>
          <p:nvSpPr>
            <p:cNvPr id="251" name="Elipse 250"/>
            <p:cNvSpPr/>
            <p:nvPr/>
          </p:nvSpPr>
          <p:spPr>
            <a:xfrm>
              <a:off x="1494575" y="2024333"/>
              <a:ext cx="952729" cy="338811"/>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52" name="CuadroTexto 251"/>
            <p:cNvSpPr txBox="1"/>
            <p:nvPr/>
          </p:nvSpPr>
          <p:spPr>
            <a:xfrm>
              <a:off x="1503535" y="1986721"/>
              <a:ext cx="934808" cy="461665"/>
            </a:xfrm>
            <a:prstGeom prst="rect">
              <a:avLst/>
            </a:prstGeom>
            <a:noFill/>
          </p:spPr>
          <p:txBody>
            <a:bodyPr wrap="none" rtlCol="0">
              <a:spAutoFit/>
            </a:bodyPr>
            <a:lstStyle/>
            <a:p>
              <a:r>
                <a:rPr lang="en-US" sz="1200" dirty="0" smtClean="0">
                  <a:solidFill>
                    <a:schemeClr val="bg1"/>
                  </a:solidFill>
                </a:rPr>
                <a:t>Constrained</a:t>
              </a:r>
            </a:p>
            <a:p>
              <a:pPr algn="ctr"/>
              <a:r>
                <a:rPr lang="en-US" sz="1200" dirty="0" smtClean="0">
                  <a:solidFill>
                    <a:schemeClr val="bg1"/>
                  </a:solidFill>
                </a:rPr>
                <a:t> env. #2</a:t>
              </a:r>
              <a:endParaRPr lang="en-US" sz="1200" dirty="0">
                <a:solidFill>
                  <a:schemeClr val="bg1"/>
                </a:solidFill>
              </a:endParaRPr>
            </a:p>
          </p:txBody>
        </p:sp>
        <p:sp>
          <p:nvSpPr>
            <p:cNvPr id="253" name="CuadroTexto 252"/>
            <p:cNvSpPr txBox="1"/>
            <p:nvPr/>
          </p:nvSpPr>
          <p:spPr>
            <a:xfrm>
              <a:off x="1053864" y="2272996"/>
              <a:ext cx="934808" cy="461665"/>
            </a:xfrm>
            <a:prstGeom prst="rect">
              <a:avLst/>
            </a:prstGeom>
            <a:noFill/>
          </p:spPr>
          <p:txBody>
            <a:bodyPr wrap="none" rtlCol="0">
              <a:spAutoFit/>
            </a:bodyPr>
            <a:lstStyle/>
            <a:p>
              <a:r>
                <a:rPr lang="en-US" sz="1200" dirty="0" smtClean="0">
                  <a:solidFill>
                    <a:schemeClr val="bg1"/>
                  </a:solidFill>
                </a:rPr>
                <a:t>Constrained</a:t>
              </a:r>
            </a:p>
            <a:p>
              <a:pPr algn="ctr"/>
              <a:r>
                <a:rPr lang="en-US" sz="1200" dirty="0" smtClean="0">
                  <a:solidFill>
                    <a:schemeClr val="bg1"/>
                  </a:solidFill>
                </a:rPr>
                <a:t> env. #1</a:t>
              </a:r>
              <a:endParaRPr lang="en-US" sz="1200" dirty="0">
                <a:solidFill>
                  <a:schemeClr val="bg1"/>
                </a:solidFill>
              </a:endParaRPr>
            </a:p>
          </p:txBody>
        </p:sp>
      </p:grpSp>
      <p:sp>
        <p:nvSpPr>
          <p:cNvPr id="8" name="CuadroTexto 7"/>
          <p:cNvSpPr txBox="1"/>
          <p:nvPr/>
        </p:nvSpPr>
        <p:spPr>
          <a:xfrm>
            <a:off x="2875021" y="1062312"/>
            <a:ext cx="6089467" cy="1569660"/>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No single specification may cover all behavior without violating some property</a:t>
            </a:r>
          </a:p>
          <a:p>
            <a:pPr marL="800100" lvl="1" indent="-342900">
              <a:buFont typeface="Arial" panose="020B0604020202020204" pitchFamily="34" charset="0"/>
              <a:buChar char="•"/>
            </a:pPr>
            <a:r>
              <a:rPr lang="en-US" sz="2400" dirty="0" smtClean="0"/>
              <a:t>E.g., marked graphs</a:t>
            </a:r>
          </a:p>
          <a:p>
            <a:pPr marL="342900" indent="-342900">
              <a:buFont typeface="Wingdings" panose="05000000000000000000" pitchFamily="2" charset="2"/>
              <a:buChar char="Ø"/>
            </a:pPr>
            <a:r>
              <a:rPr lang="en-US" sz="2400" dirty="0" smtClean="0"/>
              <a:t>Discover </a:t>
            </a:r>
            <a:r>
              <a:rPr lang="en-US" sz="2400" i="1" dirty="0" smtClean="0"/>
              <a:t>a set of maximal </a:t>
            </a:r>
            <a:r>
              <a:rPr lang="en-US" sz="2400" dirty="0" smtClean="0"/>
              <a:t>specifications</a:t>
            </a:r>
            <a:endParaRPr lang="en-US" sz="2400" dirty="0"/>
          </a:p>
        </p:txBody>
      </p:sp>
      <p:pic>
        <p:nvPicPr>
          <p:cNvPr id="11" name="Imagen 10"/>
          <p:cNvPicPr>
            <a:picLocks noChangeAspect="1"/>
          </p:cNvPicPr>
          <p:nvPr/>
        </p:nvPicPr>
        <p:blipFill>
          <a:blip r:embed="rId5"/>
          <a:stretch>
            <a:fillRect/>
          </a:stretch>
        </p:blipFill>
        <p:spPr>
          <a:xfrm>
            <a:off x="349757" y="3320148"/>
            <a:ext cx="3840154" cy="1680067"/>
          </a:xfrm>
          <a:prstGeom prst="rect">
            <a:avLst/>
          </a:prstGeom>
        </p:spPr>
      </p:pic>
      <mc:AlternateContent xmlns:mc="http://schemas.openxmlformats.org/markup-compatibility/2006" xmlns:a14="http://schemas.microsoft.com/office/drawing/2010/main">
        <mc:Choice Requires="a14">
          <p:sp>
            <p:nvSpPr>
              <p:cNvPr id="137" name="Rectángulo 136"/>
              <p:cNvSpPr/>
              <p:nvPr/>
            </p:nvSpPr>
            <p:spPr>
              <a:xfrm>
                <a:off x="611560" y="5347107"/>
                <a:ext cx="1989327" cy="830997"/>
              </a:xfrm>
              <a:prstGeom prst="rect">
                <a:avLst/>
              </a:prstGeom>
            </p:spPr>
            <p:txBody>
              <a:bodyPr wrap="none">
                <a:spAutoFit/>
              </a:bodyPr>
              <a:lstStyle/>
              <a:p>
                <a:r>
                  <a:rPr lang="en-US" sz="2400" dirty="0" smtClean="0"/>
                  <a:t>Maximize </a:t>
                </a:r>
                <a14:m>
                  <m:oMath xmlns:m="http://schemas.openxmlformats.org/officeDocument/2006/math">
                    <m:nary>
                      <m:naryPr>
                        <m:chr m:val="∑"/>
                        <m:subHide m:val="on"/>
                        <m:supHide m:val="on"/>
                        <m:ctrlPr>
                          <a:rPr lang="en-US" sz="2400" i="1">
                            <a:latin typeface="Cambria Math" panose="02040503050406030204" pitchFamily="18" charset="0"/>
                          </a:rPr>
                        </m:ctrlPr>
                      </m:naryPr>
                      <m:sub/>
                      <m:sup/>
                      <m:e>
                        <m:sSub>
                          <m:sSubPr>
                            <m:ctrlPr>
                              <a:rPr lang="en-US" sz="2400" i="1">
                                <a:latin typeface="Cambria Math" panose="02040503050406030204" pitchFamily="18" charset="0"/>
                              </a:rPr>
                            </m:ctrlPr>
                          </m:sSubPr>
                          <m:e>
                            <m:r>
                              <a:rPr lang="en-US" sz="2400" i="1">
                                <a:latin typeface="Cambria Math" panose="02040503050406030204" pitchFamily="18" charset="0"/>
                              </a:rPr>
                              <m:t>𝑡</m:t>
                            </m:r>
                          </m:e>
                          <m:sub>
                            <m:r>
                              <a:rPr lang="en-US" sz="2400" i="1">
                                <a:latin typeface="Cambria Math" panose="02040503050406030204" pitchFamily="18" charset="0"/>
                              </a:rPr>
                              <m:t>𝑖</m:t>
                            </m:r>
                          </m:sub>
                        </m:sSub>
                      </m:e>
                    </m:nary>
                  </m:oMath>
                </a14:m>
                <a:endParaRPr lang="en-US" sz="2400" dirty="0" smtClean="0"/>
              </a:p>
              <a:p>
                <a:r>
                  <a:rPr lang="en-US" sz="2400" dirty="0" err="1" smtClean="0"/>
                  <a:t>s.t.</a:t>
                </a:r>
                <a:r>
                  <a:rPr lang="en-US" sz="2400" dirty="0" smtClean="0"/>
                  <a:t> </a:t>
                </a:r>
                <a:r>
                  <a:rPr lang="en-US" sz="2400" i="1" dirty="0" smtClean="0"/>
                  <a:t>properties </a:t>
                </a:r>
                <a:endParaRPr lang="en-US" sz="2400" i="1" dirty="0"/>
              </a:p>
            </p:txBody>
          </p:sp>
        </mc:Choice>
        <mc:Fallback xmlns="">
          <p:sp>
            <p:nvSpPr>
              <p:cNvPr id="137" name="Rectángulo 136"/>
              <p:cNvSpPr>
                <a:spLocks noRot="1" noChangeAspect="1" noMove="1" noResize="1" noEditPoints="1" noAdjustHandles="1" noChangeArrowheads="1" noChangeShapeType="1" noTextEdit="1"/>
              </p:cNvSpPr>
              <p:nvPr/>
            </p:nvSpPr>
            <p:spPr>
              <a:xfrm>
                <a:off x="611560" y="5347107"/>
                <a:ext cx="1989327" cy="830997"/>
              </a:xfrm>
              <a:prstGeom prst="rect">
                <a:avLst/>
              </a:prstGeom>
              <a:blipFill rotWithShape="0">
                <a:blip r:embed="rId6"/>
                <a:stretch>
                  <a:fillRect l="-4587" t="-72794" r="-33639" b="-64706"/>
                </a:stretch>
              </a:blipFill>
            </p:spPr>
            <p:txBody>
              <a:bodyPr/>
              <a:lstStyle/>
              <a:p>
                <a:r>
                  <a:rPr lang="en-US">
                    <a:noFill/>
                  </a:rPr>
                  <a:t> </a:t>
                </a:r>
              </a:p>
            </p:txBody>
          </p:sp>
        </mc:Fallback>
      </mc:AlternateContent>
      <p:sp>
        <p:nvSpPr>
          <p:cNvPr id="12" name="CuadroTexto 11"/>
          <p:cNvSpPr txBox="1"/>
          <p:nvPr/>
        </p:nvSpPr>
        <p:spPr>
          <a:xfrm>
            <a:off x="2428112" y="5243175"/>
            <a:ext cx="2389024" cy="707886"/>
          </a:xfrm>
          <a:prstGeom prst="rect">
            <a:avLst/>
          </a:prstGeom>
          <a:noFill/>
        </p:spPr>
        <p:txBody>
          <a:bodyPr wrap="square" rtlCol="0">
            <a:spAutoFit/>
          </a:bodyPr>
          <a:lstStyle/>
          <a:p>
            <a:r>
              <a:rPr lang="en-US" sz="2000" dirty="0" smtClean="0"/>
              <a:t>Except those already in previous snippets!</a:t>
            </a:r>
          </a:p>
        </p:txBody>
      </p:sp>
      <p:sp>
        <p:nvSpPr>
          <p:cNvPr id="13" name="CuadroTexto 12"/>
          <p:cNvSpPr txBox="1"/>
          <p:nvPr/>
        </p:nvSpPr>
        <p:spPr>
          <a:xfrm>
            <a:off x="6333428" y="6094740"/>
            <a:ext cx="439544" cy="523220"/>
          </a:xfrm>
          <a:prstGeom prst="rect">
            <a:avLst/>
          </a:prstGeom>
          <a:noFill/>
        </p:spPr>
        <p:txBody>
          <a:bodyPr wrap="none" rtlCol="0">
            <a:spAutoFit/>
          </a:bodyPr>
          <a:lstStyle/>
          <a:p>
            <a:r>
              <a:rPr lang="en-US" sz="2800" b="1" dirty="0" smtClean="0">
                <a:ln w="22225">
                  <a:solidFill>
                    <a:schemeClr val="accent2"/>
                  </a:solidFill>
                  <a:prstDash val="solid"/>
                </a:ln>
                <a:solidFill>
                  <a:schemeClr val="accent2">
                    <a:lumMod val="40000"/>
                    <a:lumOff val="60000"/>
                  </a:schemeClr>
                </a:solidFill>
              </a:rPr>
              <a:t>…</a:t>
            </a:r>
            <a:endParaRPr lang="en-US" sz="2800" b="1" dirty="0">
              <a:ln w="22225">
                <a:solidFill>
                  <a:schemeClr val="accent2"/>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2608205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7"/>
                                        </p:tgtEl>
                                        <p:attrNameLst>
                                          <p:attrName>style.visibility</p:attrName>
                                        </p:attrNameLst>
                                      </p:cBhvr>
                                      <p:to>
                                        <p:strVal val="visible"/>
                                      </p:to>
                                    </p:set>
                                    <p:animEffect transition="in" filter="fade">
                                      <p:cBhvr>
                                        <p:cTn id="7" dur="500"/>
                                        <p:tgtEl>
                                          <p:spTgt spid="137"/>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42" presetClass="path" presetSubtype="0" accel="50000" decel="50000" fill="hold" nodeType="withEffect">
                                  <p:stCondLst>
                                    <p:cond delay="0"/>
                                  </p:stCondLst>
                                  <p:childTnLst>
                                    <p:animMotion origin="layout" path="M 3.88889E-6 1.85185E-6 L 0.45243 -0.01389 " pathEditMode="relative" rAng="0" ptsTypes="AA">
                                      <p:cBhvr>
                                        <p:cTn id="16" dur="750" fill="hold"/>
                                        <p:tgtEl>
                                          <p:spTgt spid="5"/>
                                        </p:tgtEl>
                                        <p:attrNameLst>
                                          <p:attrName>ppt_x</p:attrName>
                                          <p:attrName>ppt_y</p:attrName>
                                        </p:attrNameLst>
                                      </p:cBhvr>
                                      <p:rCtr x="22622" y="-694"/>
                                    </p:animMotion>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childTnLst>
                                </p:cTn>
                              </p:par>
                              <p:par>
                                <p:cTn id="26" presetID="42" presetClass="path" presetSubtype="0" accel="50000" decel="50000" fill="hold" nodeType="withEffect">
                                  <p:stCondLst>
                                    <p:cond delay="0"/>
                                  </p:stCondLst>
                                  <p:childTnLst>
                                    <p:animMotion origin="layout" path="M 3.88889E-6 1.85185E-6 L 0.45243 0.20579 " pathEditMode="relative" rAng="0" ptsTypes="AA">
                                      <p:cBhvr>
                                        <p:cTn id="27" dur="750" fill="hold"/>
                                        <p:tgtEl>
                                          <p:spTgt spid="7"/>
                                        </p:tgtEl>
                                        <p:attrNameLst>
                                          <p:attrName>ppt_x</p:attrName>
                                          <p:attrName>ppt_y</p:attrName>
                                        </p:attrNameLst>
                                      </p:cBhvr>
                                      <p:rCtr x="22622" y="10278"/>
                                    </p:animMotion>
                                  </p:childTnLst>
                                </p:cTn>
                              </p:par>
                            </p:childTnLst>
                          </p:cTn>
                        </p:par>
                        <p:par>
                          <p:cTn id="28" fill="hold">
                            <p:stCondLst>
                              <p:cond delay="750"/>
                            </p:stCondLst>
                            <p:childTnLst>
                              <p:par>
                                <p:cTn id="29" presetID="10" presetClass="entr" presetSubtype="0"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 grpId="0"/>
      <p:bldP spid="12"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Overview of mining flow</a:t>
            </a:r>
            <a:endParaRPr lang="en-US"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22</a:t>
            </a:fld>
            <a:endParaRPr lang="en-US"/>
          </a:p>
        </p:txBody>
      </p:sp>
      <p:sp>
        <p:nvSpPr>
          <p:cNvPr id="42" name="Rectángulo redondeado 41"/>
          <p:cNvSpPr/>
          <p:nvPr/>
        </p:nvSpPr>
        <p:spPr>
          <a:xfrm>
            <a:off x="339201" y="909653"/>
            <a:ext cx="1800200" cy="1800200"/>
          </a:xfrm>
          <a:prstGeom prst="roundRect">
            <a:avLst/>
          </a:prstGeom>
        </p:spPr>
        <p:style>
          <a:lnRef idx="0">
            <a:schemeClr val="accent1"/>
          </a:lnRef>
          <a:fillRef idx="3">
            <a:schemeClr val="accent1"/>
          </a:fillRef>
          <a:effectRef idx="3">
            <a:schemeClr val="accent1"/>
          </a:effectRef>
          <a:fontRef idx="minor">
            <a:schemeClr val="lt1"/>
          </a:fontRef>
        </p:style>
        <p:txBody>
          <a:bodyPr rtlCol="0" anchor="t" anchorCtr="0"/>
          <a:lstStyle/>
          <a:p>
            <a:pPr algn="ctr"/>
            <a:r>
              <a:rPr lang="en-US" dirty="0" smtClean="0"/>
              <a:t>Circuit</a:t>
            </a:r>
          </a:p>
        </p:txBody>
      </p:sp>
      <p:pic>
        <p:nvPicPr>
          <p:cNvPr id="41" name="Imagen 40"/>
          <p:cNvPicPr>
            <a:picLocks noChangeAspect="1"/>
          </p:cNvPicPr>
          <p:nvPr/>
        </p:nvPicPr>
        <p:blipFill>
          <a:blip r:embed="rId3"/>
          <a:stretch>
            <a:fillRect/>
          </a:stretch>
        </p:blipFill>
        <p:spPr>
          <a:xfrm>
            <a:off x="375205" y="1619130"/>
            <a:ext cx="1728192" cy="864096"/>
          </a:xfrm>
          <a:prstGeom prst="rect">
            <a:avLst/>
          </a:prstGeom>
          <a:noFill/>
        </p:spPr>
      </p:pic>
      <p:sp>
        <p:nvSpPr>
          <p:cNvPr id="44" name="Flecha derecha 43"/>
          <p:cNvSpPr/>
          <p:nvPr/>
        </p:nvSpPr>
        <p:spPr>
          <a:xfrm>
            <a:off x="2139401" y="1539250"/>
            <a:ext cx="488383" cy="541006"/>
          </a:xfrm>
          <a:prstGeom prst="rightArrow">
            <a:avLst/>
          </a:prstGeom>
        </p:spPr>
        <p:style>
          <a:lnRef idx="1">
            <a:schemeClr val="accent1"/>
          </a:lnRef>
          <a:fillRef idx="3">
            <a:schemeClr val="accent1"/>
          </a:fillRef>
          <a:effectRef idx="2">
            <a:schemeClr val="accent1"/>
          </a:effectRef>
          <a:fontRef idx="minor">
            <a:schemeClr val="lt1"/>
          </a:fontRef>
        </p:style>
        <p:txBody>
          <a:bodyPr lIns="36000" rIns="0" rtlCol="0" anchor="ctr"/>
          <a:lstStyle/>
          <a:p>
            <a:pPr algn="ctr"/>
            <a:endParaRPr lang="en-US" sz="1400" dirty="0"/>
          </a:p>
        </p:txBody>
      </p:sp>
      <p:grpSp>
        <p:nvGrpSpPr>
          <p:cNvPr id="3" name="Grupo 2"/>
          <p:cNvGrpSpPr/>
          <p:nvPr/>
        </p:nvGrpSpPr>
        <p:grpSpPr>
          <a:xfrm>
            <a:off x="2627784" y="909653"/>
            <a:ext cx="1800200" cy="1800200"/>
            <a:chOff x="2505032" y="991331"/>
            <a:chExt cx="1800200" cy="1800200"/>
          </a:xfrm>
        </p:grpSpPr>
        <p:sp>
          <p:nvSpPr>
            <p:cNvPr id="45" name="Rectángulo redondeado 44"/>
            <p:cNvSpPr/>
            <p:nvPr/>
          </p:nvSpPr>
          <p:spPr>
            <a:xfrm>
              <a:off x="2505032" y="991331"/>
              <a:ext cx="1800200" cy="1800200"/>
            </a:xfrm>
            <a:prstGeom prst="roundRect">
              <a:avLst/>
            </a:prstGeom>
          </p:spPr>
          <p:style>
            <a:lnRef idx="0">
              <a:schemeClr val="accent1"/>
            </a:lnRef>
            <a:fillRef idx="3">
              <a:schemeClr val="accent1"/>
            </a:fillRef>
            <a:effectRef idx="3">
              <a:schemeClr val="accent1"/>
            </a:effectRef>
            <a:fontRef idx="minor">
              <a:schemeClr val="lt1"/>
            </a:fontRef>
          </p:style>
          <p:txBody>
            <a:bodyPr rtlCol="0" anchor="t" anchorCtr="0"/>
            <a:lstStyle/>
            <a:p>
              <a:pPr algn="ctr"/>
              <a:r>
                <a:rPr lang="en-US" dirty="0" smtClean="0"/>
                <a:t>LTS </a:t>
              </a:r>
            </a:p>
            <a:p>
              <a:pPr algn="ctr"/>
              <a:r>
                <a:rPr lang="en-US" sz="1600" dirty="0" smtClean="0"/>
                <a:t>(free env.)</a:t>
              </a:r>
            </a:p>
          </p:txBody>
        </p:sp>
        <p:pic>
          <p:nvPicPr>
            <p:cNvPr id="175" name="Imagen 174"/>
            <p:cNvPicPr>
              <a:picLocks noChangeAspect="1"/>
            </p:cNvPicPr>
            <p:nvPr/>
          </p:nvPicPr>
          <p:blipFill>
            <a:blip r:embed="rId4"/>
            <a:stretch>
              <a:fillRect/>
            </a:stretch>
          </p:blipFill>
          <p:spPr>
            <a:xfrm>
              <a:off x="2523034" y="1831694"/>
              <a:ext cx="1764196" cy="759617"/>
            </a:xfrm>
            <a:prstGeom prst="rect">
              <a:avLst/>
            </a:prstGeom>
          </p:spPr>
        </p:pic>
      </p:grpSp>
      <p:grpSp>
        <p:nvGrpSpPr>
          <p:cNvPr id="6" name="Grupo 5"/>
          <p:cNvGrpSpPr/>
          <p:nvPr/>
        </p:nvGrpSpPr>
        <p:grpSpPr>
          <a:xfrm>
            <a:off x="4283968" y="3068960"/>
            <a:ext cx="1800200" cy="1800200"/>
            <a:chOff x="4067944" y="2642415"/>
            <a:chExt cx="1800200" cy="1800200"/>
          </a:xfrm>
        </p:grpSpPr>
        <p:sp>
          <p:nvSpPr>
            <p:cNvPr id="49" name="Rectángulo redondeado 48"/>
            <p:cNvSpPr/>
            <p:nvPr/>
          </p:nvSpPr>
          <p:spPr>
            <a:xfrm>
              <a:off x="4067944" y="2642415"/>
              <a:ext cx="1800200" cy="1800200"/>
            </a:xfrm>
            <a:prstGeom prst="roundRect">
              <a:avLst/>
            </a:prstGeom>
          </p:spPr>
          <p:style>
            <a:lnRef idx="0">
              <a:schemeClr val="accent4"/>
            </a:lnRef>
            <a:fillRef idx="3">
              <a:schemeClr val="accent4"/>
            </a:fillRef>
            <a:effectRef idx="3">
              <a:schemeClr val="accent4"/>
            </a:effectRef>
            <a:fontRef idx="minor">
              <a:schemeClr val="lt1"/>
            </a:fontRef>
          </p:style>
          <p:txBody>
            <a:bodyPr lIns="0" rIns="0" rtlCol="0" anchor="t" anchorCtr="0"/>
            <a:lstStyle/>
            <a:p>
              <a:pPr algn="ctr"/>
              <a:r>
                <a:rPr lang="en-US" dirty="0" smtClean="0"/>
                <a:t>LTS snippet 1</a:t>
              </a:r>
            </a:p>
            <a:p>
              <a:pPr algn="ctr"/>
              <a:r>
                <a:rPr lang="en-US" dirty="0" smtClean="0"/>
                <a:t> </a:t>
              </a:r>
              <a:r>
                <a:rPr lang="en-US" sz="1600" dirty="0" smtClean="0"/>
                <a:t>(constrained env.)</a:t>
              </a:r>
            </a:p>
          </p:txBody>
        </p:sp>
        <p:pic>
          <p:nvPicPr>
            <p:cNvPr id="176" name="Imagen 175"/>
            <p:cNvPicPr>
              <a:picLocks noChangeAspect="1"/>
            </p:cNvPicPr>
            <p:nvPr/>
          </p:nvPicPr>
          <p:blipFill>
            <a:blip r:embed="rId5"/>
            <a:stretch>
              <a:fillRect/>
            </a:stretch>
          </p:blipFill>
          <p:spPr>
            <a:xfrm>
              <a:off x="4374959" y="3406622"/>
              <a:ext cx="1176967" cy="1035993"/>
            </a:xfrm>
            <a:prstGeom prst="rect">
              <a:avLst/>
            </a:prstGeom>
          </p:spPr>
        </p:pic>
      </p:grpSp>
      <p:grpSp>
        <p:nvGrpSpPr>
          <p:cNvPr id="10" name="Grupo 9"/>
          <p:cNvGrpSpPr/>
          <p:nvPr/>
        </p:nvGrpSpPr>
        <p:grpSpPr>
          <a:xfrm>
            <a:off x="6847644" y="3068960"/>
            <a:ext cx="1800200" cy="1800200"/>
            <a:chOff x="6372200" y="2642415"/>
            <a:chExt cx="1800200" cy="1800200"/>
          </a:xfrm>
        </p:grpSpPr>
        <p:sp>
          <p:nvSpPr>
            <p:cNvPr id="52" name="Rectángulo redondeado 51"/>
            <p:cNvSpPr/>
            <p:nvPr/>
          </p:nvSpPr>
          <p:spPr>
            <a:xfrm>
              <a:off x="6372200" y="2642415"/>
              <a:ext cx="1800200" cy="1800200"/>
            </a:xfrm>
            <a:prstGeom prst="roundRect">
              <a:avLst/>
            </a:prstGeom>
          </p:spPr>
          <p:style>
            <a:lnRef idx="0">
              <a:schemeClr val="accent4"/>
            </a:lnRef>
            <a:fillRef idx="3">
              <a:schemeClr val="accent4"/>
            </a:fillRef>
            <a:effectRef idx="3">
              <a:schemeClr val="accent4"/>
            </a:effectRef>
            <a:fontRef idx="minor">
              <a:schemeClr val="lt1"/>
            </a:fontRef>
          </p:style>
          <p:txBody>
            <a:bodyPr rtlCol="0" anchor="t" anchorCtr="0"/>
            <a:lstStyle/>
            <a:p>
              <a:pPr algn="ctr"/>
              <a:r>
                <a:rPr lang="en-US" dirty="0" smtClean="0"/>
                <a:t>STG 1</a:t>
              </a:r>
            </a:p>
          </p:txBody>
        </p:sp>
        <p:pic>
          <p:nvPicPr>
            <p:cNvPr id="214" name="Imagen 213"/>
            <p:cNvPicPr>
              <a:picLocks noChangeAspect="1"/>
            </p:cNvPicPr>
            <p:nvPr/>
          </p:nvPicPr>
          <p:blipFill>
            <a:blip r:embed="rId6"/>
            <a:stretch>
              <a:fillRect/>
            </a:stretch>
          </p:blipFill>
          <p:spPr>
            <a:xfrm>
              <a:off x="7071016" y="3068960"/>
              <a:ext cx="373956" cy="1334256"/>
            </a:xfrm>
            <a:prstGeom prst="rect">
              <a:avLst/>
            </a:prstGeom>
          </p:spPr>
        </p:pic>
      </p:grpSp>
      <p:sp>
        <p:nvSpPr>
          <p:cNvPr id="230" name="Rectángulo 229"/>
          <p:cNvSpPr/>
          <p:nvPr/>
        </p:nvSpPr>
        <p:spPr>
          <a:xfrm>
            <a:off x="3010193" y="5934670"/>
            <a:ext cx="676787" cy="923330"/>
          </a:xfrm>
          <a:prstGeom prst="rect">
            <a:avLst/>
          </a:prstGeom>
          <a:noFill/>
        </p:spPr>
        <p:txBody>
          <a:bodyPr wrap="none" lIns="91440" tIns="45720" rIns="91440" bIns="45720">
            <a:spAutoFit/>
          </a:bodyPr>
          <a:lstStyle/>
          <a:p>
            <a:pPr algn="ctr"/>
            <a:r>
              <a:rPr lang="es-ES" sz="54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endParaRPr lang="es-E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grpSp>
        <p:nvGrpSpPr>
          <p:cNvPr id="8" name="Grupo 7"/>
          <p:cNvGrpSpPr/>
          <p:nvPr/>
        </p:nvGrpSpPr>
        <p:grpSpPr>
          <a:xfrm>
            <a:off x="4278302" y="4922896"/>
            <a:ext cx="1800200" cy="1800200"/>
            <a:chOff x="4067944" y="4557500"/>
            <a:chExt cx="1800200" cy="1800200"/>
          </a:xfrm>
        </p:grpSpPr>
        <p:sp>
          <p:nvSpPr>
            <p:cNvPr id="219" name="Rectángulo redondeado 218"/>
            <p:cNvSpPr/>
            <p:nvPr/>
          </p:nvSpPr>
          <p:spPr>
            <a:xfrm>
              <a:off x="4067944" y="4557500"/>
              <a:ext cx="1800200" cy="1800200"/>
            </a:xfrm>
            <a:prstGeom prst="roundRect">
              <a:avLst/>
            </a:prstGeom>
          </p:spPr>
          <p:style>
            <a:lnRef idx="0">
              <a:schemeClr val="accent5"/>
            </a:lnRef>
            <a:fillRef idx="3">
              <a:schemeClr val="accent5"/>
            </a:fillRef>
            <a:effectRef idx="3">
              <a:schemeClr val="accent5"/>
            </a:effectRef>
            <a:fontRef idx="minor">
              <a:schemeClr val="lt1"/>
            </a:fontRef>
          </p:style>
          <p:txBody>
            <a:bodyPr lIns="0" rIns="0" rtlCol="0" anchor="t" anchorCtr="0"/>
            <a:lstStyle/>
            <a:p>
              <a:pPr algn="ctr"/>
              <a:r>
                <a:rPr lang="en-US" dirty="0" smtClean="0"/>
                <a:t>LTS snippet 2</a:t>
              </a:r>
            </a:p>
            <a:p>
              <a:pPr algn="ctr"/>
              <a:r>
                <a:rPr lang="en-US" dirty="0" smtClean="0"/>
                <a:t> </a:t>
              </a:r>
              <a:r>
                <a:rPr lang="en-US" sz="1600" dirty="0" smtClean="0"/>
                <a:t>(constrained env.)</a:t>
              </a:r>
            </a:p>
          </p:txBody>
        </p:sp>
        <p:pic>
          <p:nvPicPr>
            <p:cNvPr id="280" name="Imagen 279"/>
            <p:cNvPicPr>
              <a:picLocks noChangeAspect="1"/>
            </p:cNvPicPr>
            <p:nvPr/>
          </p:nvPicPr>
          <p:blipFill>
            <a:blip r:embed="rId7"/>
            <a:stretch>
              <a:fillRect/>
            </a:stretch>
          </p:blipFill>
          <p:spPr>
            <a:xfrm>
              <a:off x="4692386" y="5242906"/>
              <a:ext cx="578430" cy="994406"/>
            </a:xfrm>
            <a:prstGeom prst="rect">
              <a:avLst/>
            </a:prstGeom>
          </p:spPr>
        </p:pic>
      </p:grpSp>
      <p:grpSp>
        <p:nvGrpSpPr>
          <p:cNvPr id="9" name="Grupo 8"/>
          <p:cNvGrpSpPr/>
          <p:nvPr/>
        </p:nvGrpSpPr>
        <p:grpSpPr>
          <a:xfrm>
            <a:off x="6833338" y="4921275"/>
            <a:ext cx="1800200" cy="1800200"/>
            <a:chOff x="6372200" y="4557500"/>
            <a:chExt cx="1800200" cy="1800200"/>
          </a:xfrm>
        </p:grpSpPr>
        <p:sp>
          <p:nvSpPr>
            <p:cNvPr id="221" name="Rectángulo redondeado 220"/>
            <p:cNvSpPr/>
            <p:nvPr/>
          </p:nvSpPr>
          <p:spPr>
            <a:xfrm>
              <a:off x="6372200" y="4557500"/>
              <a:ext cx="1800200" cy="1800200"/>
            </a:xfrm>
            <a:prstGeom prst="roundRect">
              <a:avLst/>
            </a:prstGeom>
          </p:spPr>
          <p:style>
            <a:lnRef idx="0">
              <a:schemeClr val="accent5"/>
            </a:lnRef>
            <a:fillRef idx="3">
              <a:schemeClr val="accent5"/>
            </a:fillRef>
            <a:effectRef idx="3">
              <a:schemeClr val="accent5"/>
            </a:effectRef>
            <a:fontRef idx="minor">
              <a:schemeClr val="lt1"/>
            </a:fontRef>
          </p:style>
          <p:txBody>
            <a:bodyPr rtlCol="0" anchor="t" anchorCtr="0"/>
            <a:lstStyle/>
            <a:p>
              <a:pPr algn="ctr"/>
              <a:r>
                <a:rPr lang="en-US" dirty="0" smtClean="0"/>
                <a:t>STG 2</a:t>
              </a:r>
            </a:p>
          </p:txBody>
        </p:sp>
        <p:pic>
          <p:nvPicPr>
            <p:cNvPr id="329" name="Imagen 328"/>
            <p:cNvPicPr>
              <a:picLocks noChangeAspect="1"/>
            </p:cNvPicPr>
            <p:nvPr/>
          </p:nvPicPr>
          <p:blipFill>
            <a:blip r:embed="rId8"/>
            <a:stretch>
              <a:fillRect/>
            </a:stretch>
          </p:blipFill>
          <p:spPr>
            <a:xfrm>
              <a:off x="7071016" y="5013176"/>
              <a:ext cx="359338" cy="1140508"/>
            </a:xfrm>
            <a:prstGeom prst="rect">
              <a:avLst/>
            </a:prstGeom>
          </p:spPr>
        </p:pic>
      </p:grpSp>
      <p:grpSp>
        <p:nvGrpSpPr>
          <p:cNvPr id="7" name="Grupo 6"/>
          <p:cNvGrpSpPr/>
          <p:nvPr/>
        </p:nvGrpSpPr>
        <p:grpSpPr>
          <a:xfrm>
            <a:off x="5500208" y="908720"/>
            <a:ext cx="1800200" cy="1800200"/>
            <a:chOff x="5932257" y="986231"/>
            <a:chExt cx="1800200" cy="1800200"/>
          </a:xfrm>
        </p:grpSpPr>
        <p:sp>
          <p:nvSpPr>
            <p:cNvPr id="333" name="Rectángulo redondeado 332"/>
            <p:cNvSpPr/>
            <p:nvPr/>
          </p:nvSpPr>
          <p:spPr>
            <a:xfrm>
              <a:off x="5932257" y="986231"/>
              <a:ext cx="1800200" cy="1800200"/>
            </a:xfrm>
            <a:prstGeom prst="roundRect">
              <a:avLst/>
            </a:prstGeom>
          </p:spPr>
          <p:style>
            <a:lnRef idx="0">
              <a:schemeClr val="accent2"/>
            </a:lnRef>
            <a:fillRef idx="3">
              <a:schemeClr val="accent2"/>
            </a:fillRef>
            <a:effectRef idx="3">
              <a:schemeClr val="accent2"/>
            </a:effectRef>
            <a:fontRef idx="minor">
              <a:schemeClr val="lt1"/>
            </a:fontRef>
          </p:style>
          <p:txBody>
            <a:bodyPr rtlCol="0" anchor="t" anchorCtr="0"/>
            <a:lstStyle/>
            <a:p>
              <a:pPr algn="ctr"/>
              <a:r>
                <a:rPr lang="en-US" dirty="0" smtClean="0"/>
                <a:t>Properties</a:t>
              </a:r>
            </a:p>
          </p:txBody>
        </p:sp>
        <p:sp>
          <p:nvSpPr>
            <p:cNvPr id="334" name="CuadroTexto 333"/>
            <p:cNvSpPr txBox="1"/>
            <p:nvPr/>
          </p:nvSpPr>
          <p:spPr>
            <a:xfrm>
              <a:off x="6012160" y="1754232"/>
              <a:ext cx="1600969" cy="738664"/>
            </a:xfrm>
            <a:prstGeom prst="rect">
              <a:avLst/>
            </a:prstGeom>
            <a:noFill/>
          </p:spPr>
          <p:txBody>
            <a:bodyPr wrap="square" rtlCol="0">
              <a:spAutoFit/>
            </a:bodyPr>
            <a:lstStyle/>
            <a:p>
              <a:pPr marL="285750" indent="-285750">
                <a:buFont typeface="Arial" panose="020B0604020202020204" pitchFamily="34" charset="0"/>
                <a:buChar char="•"/>
              </a:pPr>
              <a:r>
                <a:rPr lang="en-US" sz="1400" dirty="0" smtClean="0">
                  <a:solidFill>
                    <a:schemeClr val="bg1"/>
                  </a:solidFill>
                </a:rPr>
                <a:t>SI</a:t>
              </a:r>
            </a:p>
            <a:p>
              <a:pPr marL="285750" indent="-285750">
                <a:buFont typeface="Arial" panose="020B0604020202020204" pitchFamily="34" charset="0"/>
                <a:buChar char="•"/>
              </a:pPr>
              <a:r>
                <a:rPr lang="en-US" sz="1400" dirty="0" smtClean="0">
                  <a:solidFill>
                    <a:schemeClr val="bg1"/>
                  </a:solidFill>
                </a:rPr>
                <a:t>DI interfacing</a:t>
              </a:r>
            </a:p>
            <a:p>
              <a:pPr lvl="1"/>
              <a:r>
                <a:rPr lang="en-US" sz="1400" dirty="0" smtClean="0">
                  <a:solidFill>
                    <a:schemeClr val="bg1"/>
                  </a:solidFill>
                </a:rPr>
                <a:t>…</a:t>
              </a:r>
              <a:endParaRPr lang="en-US" sz="1400" dirty="0">
                <a:solidFill>
                  <a:schemeClr val="bg1"/>
                </a:solidFill>
              </a:endParaRPr>
            </a:p>
          </p:txBody>
        </p:sp>
      </p:grpSp>
      <p:sp>
        <p:nvSpPr>
          <p:cNvPr id="11" name="Flecha doblada hacia arriba 10"/>
          <p:cNvSpPr/>
          <p:nvPr/>
        </p:nvSpPr>
        <p:spPr>
          <a:xfrm rot="5400000">
            <a:off x="3379032" y="3244147"/>
            <a:ext cx="1161799" cy="648072"/>
          </a:xfrm>
          <a:prstGeom prst="bentUpArrow">
            <a:avLst>
              <a:gd name="adj1" fmla="val 31390"/>
              <a:gd name="adj2" fmla="val 28769"/>
              <a:gd name="adj3" fmla="val 25000"/>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3" name="Rectángulo 12"/>
          <p:cNvSpPr/>
          <p:nvPr/>
        </p:nvSpPr>
        <p:spPr>
          <a:xfrm>
            <a:off x="3203847" y="2708920"/>
            <a:ext cx="648072" cy="27836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Flecha derecha 13"/>
          <p:cNvSpPr/>
          <p:nvPr/>
        </p:nvSpPr>
        <p:spPr>
          <a:xfrm>
            <a:off x="6084168" y="3746599"/>
            <a:ext cx="763476" cy="506531"/>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lIns="0" rIns="0" rtlCol="0" anchor="ctr">
            <a:noAutofit/>
          </a:bodyPr>
          <a:lstStyle/>
          <a:p>
            <a:pPr algn="ctr"/>
            <a:r>
              <a:rPr lang="en-US" sz="1400" dirty="0" smtClean="0">
                <a:solidFill>
                  <a:schemeClr val="accent4"/>
                </a:solidFill>
              </a:rPr>
              <a:t>Petrify</a:t>
            </a:r>
            <a:endParaRPr lang="en-US" sz="1400" dirty="0">
              <a:solidFill>
                <a:schemeClr val="accent4"/>
              </a:solidFill>
            </a:endParaRPr>
          </a:p>
        </p:txBody>
      </p:sp>
      <p:sp>
        <p:nvSpPr>
          <p:cNvPr id="38" name="Flecha doblada hacia arriba 37"/>
          <p:cNvSpPr/>
          <p:nvPr/>
        </p:nvSpPr>
        <p:spPr>
          <a:xfrm rot="5400000">
            <a:off x="2326768" y="4081837"/>
            <a:ext cx="3046086" cy="856982"/>
          </a:xfrm>
          <a:prstGeom prst="bentUpArrow">
            <a:avLst>
              <a:gd name="adj1" fmla="val 24166"/>
              <a:gd name="adj2" fmla="val 28769"/>
              <a:gd name="adj3" fmla="val 25000"/>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15" name="Rectángulo 14"/>
          <p:cNvSpPr/>
          <p:nvPr/>
        </p:nvSpPr>
        <p:spPr>
          <a:xfrm>
            <a:off x="3275856" y="2987282"/>
            <a:ext cx="145463" cy="3322038"/>
          </a:xfrm>
          <a:prstGeom prst="rect">
            <a:avLst/>
          </a:prstGeom>
          <a:gradFill>
            <a:gsLst>
              <a:gs pos="40000">
                <a:srgbClr val="346CB0"/>
              </a:gs>
              <a:gs pos="0">
                <a:schemeClr val="accent1">
                  <a:shade val="51000"/>
                  <a:satMod val="130000"/>
                  <a:alpha val="50000"/>
                </a:schemeClr>
              </a:gs>
              <a:gs pos="80000">
                <a:schemeClr val="accent1">
                  <a:shade val="93000"/>
                  <a:satMod val="130000"/>
                </a:schemeClr>
              </a:gs>
              <a:gs pos="100000">
                <a:schemeClr val="accent1">
                  <a:shade val="94000"/>
                  <a:satMod val="135000"/>
                </a:schemeClr>
              </a:gs>
            </a:gsLst>
          </a:gradFill>
          <a:ln>
            <a:solidFill>
              <a:schemeClr val="accent1">
                <a:shade val="95000"/>
                <a:satMod val="105000"/>
                <a:alpha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Forma en L 11"/>
          <p:cNvSpPr/>
          <p:nvPr/>
        </p:nvSpPr>
        <p:spPr>
          <a:xfrm flipH="1">
            <a:off x="3211625" y="2707379"/>
            <a:ext cx="3427342" cy="279903"/>
          </a:xfrm>
          <a:prstGeom prst="corner">
            <a:avLst>
              <a:gd name="adj1" fmla="val 24290"/>
              <a:gd name="adj2" fmla="val 182633"/>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40" name="Flecha derecha 39"/>
          <p:cNvSpPr/>
          <p:nvPr/>
        </p:nvSpPr>
        <p:spPr>
          <a:xfrm>
            <a:off x="6074182" y="5526838"/>
            <a:ext cx="763476" cy="506531"/>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lIns="0" rIns="0" rtlCol="0" anchor="ctr">
            <a:noAutofit/>
          </a:bodyPr>
          <a:lstStyle/>
          <a:p>
            <a:pPr algn="ctr"/>
            <a:r>
              <a:rPr lang="en-US" sz="1400" dirty="0" smtClean="0">
                <a:solidFill>
                  <a:schemeClr val="accent5"/>
                </a:solidFill>
              </a:rPr>
              <a:t>Petrify</a:t>
            </a:r>
            <a:endParaRPr lang="en-US" sz="1400" dirty="0">
              <a:solidFill>
                <a:schemeClr val="accent5"/>
              </a:solidFill>
            </a:endParaRPr>
          </a:p>
        </p:txBody>
      </p:sp>
    </p:spTree>
    <p:extLst>
      <p:ext uri="{BB962C8B-B14F-4D97-AF65-F5344CB8AC3E}">
        <p14:creationId xmlns:p14="http://schemas.microsoft.com/office/powerpoint/2010/main" val="94552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14">
                                            <p:txEl>
                                              <p:pRg st="0" end="0"/>
                                            </p:txEl>
                                          </p:spTgt>
                                        </p:tgtEl>
                                        <p:attrNameLst>
                                          <p:attrName>style.color</p:attrName>
                                        </p:attrNameLst>
                                      </p:cBhvr>
                                      <p:to>
                                        <a:srgbClr val="FFFFFF"/>
                                      </p:to>
                                    </p:animClr>
                                  </p:childTnLst>
                                </p:cTn>
                              </p:par>
                              <p:par>
                                <p:cTn id="7" presetID="3" presetClass="emph" presetSubtype="2" fill="hold" nodeType="withEffect">
                                  <p:stCondLst>
                                    <p:cond delay="0"/>
                                  </p:stCondLst>
                                  <p:childTnLst>
                                    <p:animClr clrSpc="rgb" dir="cw">
                                      <p:cBhvr override="childStyle">
                                        <p:cTn id="8" dur="500" fill="hold"/>
                                        <p:tgtEl>
                                          <p:spTgt spid="40">
                                            <p:txEl>
                                              <p:pRg st="0" end="0"/>
                                            </p:txEl>
                                          </p:spTgt>
                                        </p:tgtEl>
                                        <p:attrNameLst>
                                          <p:attrName>style.color</p:attrName>
                                        </p:attrNameLst>
                                      </p:cBhvr>
                                      <p:to>
                                        <a:srgbClr val="FFFFFF"/>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Outline</a:t>
            </a:r>
            <a:endParaRPr lang="en-US" dirty="0"/>
          </a:p>
        </p:txBody>
      </p:sp>
      <p:sp>
        <p:nvSpPr>
          <p:cNvPr id="3" name="Marcador de contenido 2"/>
          <p:cNvSpPr>
            <a:spLocks noGrp="1"/>
          </p:cNvSpPr>
          <p:nvPr>
            <p:ph idx="1"/>
          </p:nvPr>
        </p:nvSpPr>
        <p:spPr/>
        <p:txBody>
          <a:bodyPr/>
          <a:lstStyle/>
          <a:p>
            <a:pPr>
              <a:lnSpc>
                <a:spcPct val="120000"/>
              </a:lnSpc>
            </a:pPr>
            <a:r>
              <a:rPr lang="en-US" dirty="0"/>
              <a:t>Overview of specification </a:t>
            </a:r>
            <a:r>
              <a:rPr lang="en-US" dirty="0" smtClean="0"/>
              <a:t>mining</a:t>
            </a:r>
          </a:p>
          <a:p>
            <a:pPr>
              <a:lnSpc>
                <a:spcPct val="120000"/>
              </a:lnSpc>
            </a:pPr>
            <a:endParaRPr lang="en-US" dirty="0"/>
          </a:p>
          <a:p>
            <a:pPr>
              <a:lnSpc>
                <a:spcPct val="120000"/>
              </a:lnSpc>
            </a:pPr>
            <a:r>
              <a:rPr lang="en-US" dirty="0"/>
              <a:t>Modeling behavioral </a:t>
            </a:r>
            <a:r>
              <a:rPr lang="en-US" dirty="0" smtClean="0"/>
              <a:t>properties</a:t>
            </a:r>
          </a:p>
          <a:p>
            <a:pPr>
              <a:lnSpc>
                <a:spcPct val="120000"/>
              </a:lnSpc>
            </a:pPr>
            <a:endParaRPr lang="en-US" dirty="0"/>
          </a:p>
          <a:p>
            <a:pPr>
              <a:lnSpc>
                <a:spcPct val="120000"/>
              </a:lnSpc>
            </a:pPr>
            <a:r>
              <a:rPr lang="en-US" dirty="0"/>
              <a:t>Mining </a:t>
            </a:r>
            <a:r>
              <a:rPr lang="en-US" dirty="0" smtClean="0"/>
              <a:t>algorithm</a:t>
            </a:r>
          </a:p>
          <a:p>
            <a:pPr>
              <a:lnSpc>
                <a:spcPct val="120000"/>
              </a:lnSpc>
            </a:pPr>
            <a:endParaRPr lang="en-US" dirty="0"/>
          </a:p>
          <a:p>
            <a:pPr>
              <a:lnSpc>
                <a:spcPct val="120000"/>
              </a:lnSpc>
            </a:pPr>
            <a:r>
              <a:rPr lang="en-US" b="1" dirty="0">
                <a:solidFill>
                  <a:schemeClr val="accent2"/>
                </a:solidFill>
              </a:rPr>
              <a:t>Results and conclusions</a:t>
            </a:r>
          </a:p>
        </p:txBody>
      </p:sp>
      <p:sp>
        <p:nvSpPr>
          <p:cNvPr id="4" name="Marcador de número de diapositiva 3"/>
          <p:cNvSpPr>
            <a:spLocks noGrp="1"/>
          </p:cNvSpPr>
          <p:nvPr>
            <p:ph type="sldNum" sz="quarter" idx="12"/>
          </p:nvPr>
        </p:nvSpPr>
        <p:spPr/>
        <p:txBody>
          <a:bodyPr/>
          <a:lstStyle/>
          <a:p>
            <a:fld id="{B893DDF5-10A4-42B0-8B2B-0331E49407BA}" type="slidenum">
              <a:rPr lang="en-US" smtClean="0"/>
              <a:t>23</a:t>
            </a:fld>
            <a:endParaRPr lang="en-US"/>
          </a:p>
        </p:txBody>
      </p:sp>
    </p:spTree>
    <p:extLst>
      <p:ext uri="{BB962C8B-B14F-4D97-AF65-F5344CB8AC3E}">
        <p14:creationId xmlns:p14="http://schemas.microsoft.com/office/powerpoint/2010/main" val="21615665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n-US" dirty="0" smtClean="0"/>
              <a:t>Case study: 4-phase latch controller</a:t>
            </a:r>
            <a:endParaRPr lang="en-US" dirty="0"/>
          </a:p>
        </p:txBody>
      </p:sp>
      <p:sp>
        <p:nvSpPr>
          <p:cNvPr id="33" name="Marcador de contenido 32"/>
          <p:cNvSpPr>
            <a:spLocks noGrp="1"/>
          </p:cNvSpPr>
          <p:nvPr>
            <p:ph idx="1"/>
          </p:nvPr>
        </p:nvSpPr>
        <p:spPr>
          <a:xfrm>
            <a:off x="457200" y="2975480"/>
            <a:ext cx="8229600" cy="3150683"/>
          </a:xfrm>
        </p:spPr>
        <p:txBody>
          <a:bodyPr>
            <a:normAutofit/>
          </a:bodyPr>
          <a:lstStyle/>
          <a:p>
            <a:r>
              <a:rPr lang="en-US" sz="2800" dirty="0" smtClean="0"/>
              <a:t>137 possible speed-independent specifications</a:t>
            </a:r>
            <a:endParaRPr lang="en-US" sz="2800" dirty="0" smtClean="0">
              <a:solidFill>
                <a:schemeClr val="tx2"/>
              </a:solidFill>
            </a:endParaRPr>
          </a:p>
          <a:p>
            <a:r>
              <a:rPr lang="en-US" sz="2800" dirty="0" smtClean="0"/>
              <a:t>Synthesized with </a:t>
            </a:r>
            <a:r>
              <a:rPr lang="en-US" sz="2800" i="1" dirty="0" smtClean="0"/>
              <a:t>Petrify</a:t>
            </a:r>
            <a:r>
              <a:rPr lang="en-US" sz="2800" dirty="0" smtClean="0"/>
              <a:t>, then STGs mined assuming:</a:t>
            </a:r>
          </a:p>
          <a:p>
            <a:pPr lvl="1"/>
            <a:r>
              <a:rPr lang="en-US" sz="2400" i="1" dirty="0" smtClean="0"/>
              <a:t>Speed-independence</a:t>
            </a:r>
          </a:p>
          <a:p>
            <a:pPr lvl="1"/>
            <a:r>
              <a:rPr lang="en-US" sz="2400" i="1" dirty="0" smtClean="0"/>
              <a:t>Delay insensitive interfacing</a:t>
            </a:r>
          </a:p>
          <a:p>
            <a:pPr lvl="1"/>
            <a:r>
              <a:rPr lang="en-US" sz="2400" i="1" dirty="0" smtClean="0"/>
              <a:t>Multi-environment (L, R)</a:t>
            </a:r>
          </a:p>
          <a:p>
            <a:r>
              <a:rPr lang="en-US" dirty="0" smtClean="0"/>
              <a:t>All </a:t>
            </a:r>
            <a:r>
              <a:rPr lang="en-US" sz="2800" dirty="0" smtClean="0"/>
              <a:t>mined</a:t>
            </a:r>
            <a:r>
              <a:rPr lang="en-US" dirty="0" smtClean="0"/>
              <a:t> STGs identical to original ones</a:t>
            </a:r>
            <a:endParaRPr lang="en-US"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24</a:t>
            </a:fld>
            <a:endParaRPr lang="en-US"/>
          </a:p>
        </p:txBody>
      </p:sp>
      <p:sp>
        <p:nvSpPr>
          <p:cNvPr id="5" name="CuadroTexto 4"/>
          <p:cNvSpPr txBox="1"/>
          <p:nvPr/>
        </p:nvSpPr>
        <p:spPr>
          <a:xfrm>
            <a:off x="5014392" y="1330831"/>
            <a:ext cx="3672408" cy="1077218"/>
          </a:xfrm>
          <a:prstGeom prst="rect">
            <a:avLst/>
          </a:prstGeom>
          <a:noFill/>
        </p:spPr>
        <p:txBody>
          <a:bodyPr wrap="square" rtlCol="0">
            <a:spAutoFit/>
          </a:bodyPr>
          <a:lstStyle/>
          <a:p>
            <a:r>
              <a:rPr lang="en-US" sz="1600" dirty="0" smtClean="0">
                <a:solidFill>
                  <a:schemeClr val="tx2"/>
                </a:solidFill>
              </a:rPr>
              <a:t>G. </a:t>
            </a:r>
            <a:r>
              <a:rPr lang="en-US" sz="1600" dirty="0" err="1" smtClean="0">
                <a:solidFill>
                  <a:schemeClr val="tx2"/>
                </a:solidFill>
              </a:rPr>
              <a:t>Birtwistle</a:t>
            </a:r>
            <a:r>
              <a:rPr lang="en-US" sz="1600" dirty="0" smtClean="0">
                <a:solidFill>
                  <a:schemeClr val="tx2"/>
                </a:solidFill>
              </a:rPr>
              <a:t> and K. Stevens</a:t>
            </a:r>
          </a:p>
          <a:p>
            <a:r>
              <a:rPr lang="en-US" sz="1600" i="1" dirty="0" smtClean="0">
                <a:solidFill>
                  <a:schemeClr val="tx2"/>
                </a:solidFill>
              </a:rPr>
              <a:t>Modelling mixed 4-phase pipelines: structures and patterns,</a:t>
            </a:r>
          </a:p>
          <a:p>
            <a:r>
              <a:rPr lang="en-US" sz="1600" dirty="0" smtClean="0">
                <a:solidFill>
                  <a:schemeClr val="tx2"/>
                </a:solidFill>
              </a:rPr>
              <a:t>ASYNC 2014.</a:t>
            </a:r>
            <a:endParaRPr lang="en-US" sz="1600" dirty="0">
              <a:solidFill>
                <a:schemeClr val="tx2"/>
              </a:solidFill>
            </a:endParaRPr>
          </a:p>
        </p:txBody>
      </p:sp>
      <p:grpSp>
        <p:nvGrpSpPr>
          <p:cNvPr id="22" name="Group 100"/>
          <p:cNvGrpSpPr>
            <a:grpSpLocks/>
          </p:cNvGrpSpPr>
          <p:nvPr/>
        </p:nvGrpSpPr>
        <p:grpSpPr bwMode="auto">
          <a:xfrm>
            <a:off x="923354" y="1167318"/>
            <a:ext cx="3576638" cy="1565275"/>
            <a:chOff x="2768" y="1037"/>
            <a:chExt cx="2253" cy="986"/>
          </a:xfrm>
        </p:grpSpPr>
        <p:sp>
          <p:nvSpPr>
            <p:cNvPr id="23" name="Rectangle 90"/>
            <p:cNvSpPr>
              <a:spLocks noChangeArrowheads="1"/>
            </p:cNvSpPr>
            <p:nvPr/>
          </p:nvSpPr>
          <p:spPr bwMode="auto">
            <a:xfrm>
              <a:off x="3501" y="1037"/>
              <a:ext cx="788" cy="986"/>
            </a:xfrm>
            <a:prstGeom prst="rect">
              <a:avLst/>
            </a:prstGeom>
            <a:ln>
              <a:headEnd type="none" w="sm" len="sm"/>
              <a:tailEnd type="none" w="sm" len="sm"/>
            </a:ln>
            <a:extLst/>
          </p:spPr>
          <p:style>
            <a:lnRef idx="0">
              <a:schemeClr val="accent1"/>
            </a:lnRef>
            <a:fillRef idx="3">
              <a:schemeClr val="accent1"/>
            </a:fillRef>
            <a:effectRef idx="3">
              <a:schemeClr val="accent1"/>
            </a:effectRef>
            <a:fontRef idx="minor">
              <a:schemeClr val="lt1"/>
            </a:fontRef>
          </p:style>
          <p:txBody>
            <a:bodyPr wrap="none" anchor="ctr">
              <a:normAutofit/>
            </a:bodyPr>
            <a:lstStyle/>
            <a:p>
              <a:pPr algn="ctr"/>
              <a:r>
                <a:rPr lang="en-US" sz="2000" dirty="0" smtClean="0"/>
                <a:t>FIFO</a:t>
              </a:r>
            </a:p>
            <a:p>
              <a:pPr algn="ctr"/>
              <a:r>
                <a:rPr lang="en-US" sz="2000" dirty="0" smtClean="0"/>
                <a:t>ctrl</a:t>
              </a:r>
              <a:endParaRPr lang="en-US" sz="2000" dirty="0"/>
            </a:p>
          </p:txBody>
        </p:sp>
        <p:sp>
          <p:nvSpPr>
            <p:cNvPr id="24" name="Line 91"/>
            <p:cNvSpPr>
              <a:spLocks noChangeShapeType="1"/>
            </p:cNvSpPr>
            <p:nvPr/>
          </p:nvSpPr>
          <p:spPr bwMode="auto">
            <a:xfrm>
              <a:off x="3002" y="1280"/>
              <a:ext cx="492" cy="0"/>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25" name="Line 92"/>
            <p:cNvSpPr>
              <a:spLocks noChangeShapeType="1"/>
            </p:cNvSpPr>
            <p:nvPr/>
          </p:nvSpPr>
          <p:spPr bwMode="auto">
            <a:xfrm>
              <a:off x="4293" y="1283"/>
              <a:ext cx="492" cy="0"/>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26" name="Line 93"/>
            <p:cNvSpPr>
              <a:spLocks noChangeShapeType="1"/>
            </p:cNvSpPr>
            <p:nvPr/>
          </p:nvSpPr>
          <p:spPr bwMode="auto">
            <a:xfrm flipH="1">
              <a:off x="3002" y="1712"/>
              <a:ext cx="492" cy="0"/>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27" name="Line 94"/>
            <p:cNvSpPr>
              <a:spLocks noChangeShapeType="1"/>
            </p:cNvSpPr>
            <p:nvPr/>
          </p:nvSpPr>
          <p:spPr bwMode="auto">
            <a:xfrm flipH="1">
              <a:off x="4289" y="1712"/>
              <a:ext cx="492" cy="0"/>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28" name="Text Box 95"/>
            <p:cNvSpPr txBox="1">
              <a:spLocks noChangeArrowheads="1"/>
            </p:cNvSpPr>
            <p:nvPr/>
          </p:nvSpPr>
          <p:spPr bwMode="auto">
            <a:xfrm>
              <a:off x="2779" y="1140"/>
              <a:ext cx="228"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err="1" smtClean="0">
                  <a:solidFill>
                    <a:schemeClr val="tx2"/>
                  </a:solidFill>
                </a:rPr>
                <a:t>lr</a:t>
              </a:r>
              <a:endParaRPr lang="es-ES_tradnl" altLang="es-ES" sz="2400" dirty="0">
                <a:solidFill>
                  <a:schemeClr val="tx2"/>
                </a:solidFill>
              </a:endParaRPr>
            </a:p>
          </p:txBody>
        </p:sp>
        <p:sp>
          <p:nvSpPr>
            <p:cNvPr id="29" name="Text Box 96"/>
            <p:cNvSpPr txBox="1">
              <a:spLocks noChangeArrowheads="1"/>
            </p:cNvSpPr>
            <p:nvPr/>
          </p:nvSpPr>
          <p:spPr bwMode="auto">
            <a:xfrm>
              <a:off x="4762" y="1130"/>
              <a:ext cx="25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err="1" smtClean="0">
                  <a:solidFill>
                    <a:schemeClr val="accent2"/>
                  </a:solidFill>
                </a:rPr>
                <a:t>rr</a:t>
              </a:r>
              <a:endParaRPr lang="es-ES_tradnl" altLang="es-ES" sz="2400" dirty="0">
                <a:solidFill>
                  <a:schemeClr val="accent2"/>
                </a:solidFill>
              </a:endParaRPr>
            </a:p>
          </p:txBody>
        </p:sp>
        <p:sp>
          <p:nvSpPr>
            <p:cNvPr id="30" name="Text Box 97"/>
            <p:cNvSpPr txBox="1">
              <a:spLocks noChangeArrowheads="1"/>
            </p:cNvSpPr>
            <p:nvPr/>
          </p:nvSpPr>
          <p:spPr bwMode="auto">
            <a:xfrm>
              <a:off x="2768" y="1564"/>
              <a:ext cx="254"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smtClean="0">
                  <a:solidFill>
                    <a:schemeClr val="accent2"/>
                  </a:solidFill>
                </a:rPr>
                <a:t>la</a:t>
              </a:r>
              <a:endParaRPr lang="es-ES_tradnl" altLang="es-ES" sz="2400" dirty="0">
                <a:solidFill>
                  <a:schemeClr val="accent2"/>
                </a:solidFill>
              </a:endParaRPr>
            </a:p>
          </p:txBody>
        </p:sp>
        <p:sp>
          <p:nvSpPr>
            <p:cNvPr id="31" name="Text Box 98"/>
            <p:cNvSpPr txBox="1">
              <a:spLocks noChangeArrowheads="1"/>
            </p:cNvSpPr>
            <p:nvPr/>
          </p:nvSpPr>
          <p:spPr bwMode="auto">
            <a:xfrm>
              <a:off x="4748" y="1564"/>
              <a:ext cx="273"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err="1" smtClean="0">
                  <a:solidFill>
                    <a:schemeClr val="tx2"/>
                  </a:solidFill>
                </a:rPr>
                <a:t>ra</a:t>
              </a:r>
              <a:endParaRPr lang="es-ES_tradnl" altLang="es-ES" sz="2400" dirty="0">
                <a:solidFill>
                  <a:schemeClr val="tx2"/>
                </a:solidFill>
              </a:endParaRPr>
            </a:p>
          </p:txBody>
        </p:sp>
      </p:grpSp>
    </p:spTree>
    <p:extLst>
      <p:ext uri="{BB962C8B-B14F-4D97-AF65-F5344CB8AC3E}">
        <p14:creationId xmlns:p14="http://schemas.microsoft.com/office/powerpoint/2010/main" val="39543534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Some 4-phase examples</a:t>
            </a:r>
            <a:endParaRPr lang="en-US"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25</a:t>
            </a:fld>
            <a:endParaRPr lang="en-US"/>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8666" y="3789040"/>
            <a:ext cx="2073839" cy="2416818"/>
          </a:xfrm>
          <a:prstGeom prst="rect">
            <a:avLst/>
          </a:prstGeom>
        </p:spPr>
      </p:pic>
      <p:sp useBgFill="1">
        <p:nvSpPr>
          <p:cNvPr id="3" name="Rectángulo 2"/>
          <p:cNvSpPr/>
          <p:nvPr/>
        </p:nvSpPr>
        <p:spPr>
          <a:xfrm>
            <a:off x="2555776" y="3356992"/>
            <a:ext cx="4104456" cy="432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4233" y="1029766"/>
            <a:ext cx="3566018" cy="2364243"/>
          </a:xfrm>
          <a:prstGeom prst="rect">
            <a:avLst/>
          </a:prstGeom>
        </p:spPr>
      </p:pic>
      <p:pic>
        <p:nvPicPr>
          <p:cNvPr id="10" name="Imagen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8666" y="1073436"/>
            <a:ext cx="2157710" cy="2283556"/>
          </a:xfrm>
          <a:prstGeom prst="rect">
            <a:avLst/>
          </a:prstGeom>
        </p:spPr>
      </p:pic>
      <p:pic>
        <p:nvPicPr>
          <p:cNvPr id="13" name="Imagen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3568" y="3850169"/>
            <a:ext cx="3641221" cy="2171119"/>
          </a:xfrm>
          <a:prstGeom prst="rect">
            <a:avLst/>
          </a:prstGeom>
        </p:spPr>
      </p:pic>
      <p:sp>
        <p:nvSpPr>
          <p:cNvPr id="14" name="Flecha derecha 13"/>
          <p:cNvSpPr/>
          <p:nvPr/>
        </p:nvSpPr>
        <p:spPr>
          <a:xfrm>
            <a:off x="4282684" y="1664804"/>
            <a:ext cx="1296143" cy="864096"/>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15" name="Flecha derecha 14"/>
          <p:cNvSpPr/>
          <p:nvPr/>
        </p:nvSpPr>
        <p:spPr>
          <a:xfrm>
            <a:off x="4282684" y="4503680"/>
            <a:ext cx="1296143" cy="864096"/>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3910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lecha doblada hacia arriba 10"/>
          <p:cNvSpPr/>
          <p:nvPr/>
        </p:nvSpPr>
        <p:spPr>
          <a:xfrm rot="5400000">
            <a:off x="3738854" y="3223824"/>
            <a:ext cx="2786924" cy="893023"/>
          </a:xfrm>
          <a:prstGeom prst="bentUpArrow">
            <a:avLst>
              <a:gd name="adj1" fmla="val 37603"/>
              <a:gd name="adj2" fmla="val 40753"/>
              <a:gd name="adj3" fmla="val 43903"/>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 name="Título 1"/>
          <p:cNvSpPr>
            <a:spLocks noGrp="1"/>
          </p:cNvSpPr>
          <p:nvPr>
            <p:ph type="title"/>
          </p:nvPr>
        </p:nvSpPr>
        <p:spPr/>
        <p:txBody>
          <a:bodyPr>
            <a:normAutofit fontScale="90000"/>
          </a:bodyPr>
          <a:lstStyle/>
          <a:p>
            <a:r>
              <a:rPr lang="en-US" dirty="0" smtClean="0"/>
              <a:t>Why multi-environment constraint?</a:t>
            </a:r>
            <a:endParaRPr lang="en-US"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26</a:t>
            </a:fld>
            <a:endParaRPr lang="en-US"/>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5425" y="3805187"/>
            <a:ext cx="1756935" cy="2248895"/>
          </a:xfrm>
          <a:prstGeom prst="rect">
            <a:avLst/>
          </a:prstGeom>
        </p:spPr>
      </p:pic>
      <p:grpSp>
        <p:nvGrpSpPr>
          <p:cNvPr id="15" name="Group 100"/>
          <p:cNvGrpSpPr>
            <a:grpSpLocks/>
          </p:cNvGrpSpPr>
          <p:nvPr/>
        </p:nvGrpSpPr>
        <p:grpSpPr bwMode="auto">
          <a:xfrm>
            <a:off x="899592" y="4290333"/>
            <a:ext cx="3576638" cy="1565275"/>
            <a:chOff x="2768" y="1037"/>
            <a:chExt cx="2253" cy="986"/>
          </a:xfrm>
        </p:grpSpPr>
        <p:sp>
          <p:nvSpPr>
            <p:cNvPr id="16" name="Rectangle 90"/>
            <p:cNvSpPr>
              <a:spLocks noChangeArrowheads="1"/>
            </p:cNvSpPr>
            <p:nvPr/>
          </p:nvSpPr>
          <p:spPr bwMode="auto">
            <a:xfrm>
              <a:off x="3501" y="1037"/>
              <a:ext cx="788" cy="986"/>
            </a:xfrm>
            <a:prstGeom prst="rect">
              <a:avLst/>
            </a:prstGeom>
            <a:ln>
              <a:headEnd type="none" w="sm" len="sm"/>
              <a:tailEnd type="none" w="sm" len="sm"/>
            </a:ln>
            <a:extLst/>
          </p:spPr>
          <p:style>
            <a:lnRef idx="0">
              <a:schemeClr val="accent1"/>
            </a:lnRef>
            <a:fillRef idx="3">
              <a:schemeClr val="accent1"/>
            </a:fillRef>
            <a:effectRef idx="3">
              <a:schemeClr val="accent1"/>
            </a:effectRef>
            <a:fontRef idx="minor">
              <a:schemeClr val="lt1"/>
            </a:fontRef>
          </p:style>
          <p:txBody>
            <a:bodyPr wrap="none" anchor="ctr">
              <a:normAutofit/>
            </a:bodyPr>
            <a:lstStyle/>
            <a:p>
              <a:pPr algn="ctr"/>
              <a:r>
                <a:rPr lang="en-US" sz="2000" dirty="0" smtClean="0"/>
                <a:t>FIFO</a:t>
              </a:r>
            </a:p>
            <a:p>
              <a:pPr algn="ctr"/>
              <a:r>
                <a:rPr lang="en-US" sz="2000" dirty="0" smtClean="0"/>
                <a:t>ctrl</a:t>
              </a:r>
              <a:endParaRPr lang="en-US" sz="2000" dirty="0"/>
            </a:p>
          </p:txBody>
        </p:sp>
        <p:sp>
          <p:nvSpPr>
            <p:cNvPr id="17" name="Line 91"/>
            <p:cNvSpPr>
              <a:spLocks noChangeShapeType="1"/>
            </p:cNvSpPr>
            <p:nvPr/>
          </p:nvSpPr>
          <p:spPr bwMode="auto">
            <a:xfrm>
              <a:off x="3002" y="1280"/>
              <a:ext cx="492" cy="0"/>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18" name="Line 92"/>
            <p:cNvSpPr>
              <a:spLocks noChangeShapeType="1"/>
            </p:cNvSpPr>
            <p:nvPr/>
          </p:nvSpPr>
          <p:spPr bwMode="auto">
            <a:xfrm>
              <a:off x="4293" y="1283"/>
              <a:ext cx="492" cy="0"/>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19" name="Line 93"/>
            <p:cNvSpPr>
              <a:spLocks noChangeShapeType="1"/>
            </p:cNvSpPr>
            <p:nvPr/>
          </p:nvSpPr>
          <p:spPr bwMode="auto">
            <a:xfrm flipH="1">
              <a:off x="3002" y="1712"/>
              <a:ext cx="492" cy="0"/>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20" name="Line 94"/>
            <p:cNvSpPr>
              <a:spLocks noChangeShapeType="1"/>
            </p:cNvSpPr>
            <p:nvPr/>
          </p:nvSpPr>
          <p:spPr bwMode="auto">
            <a:xfrm flipH="1">
              <a:off x="4289" y="1712"/>
              <a:ext cx="492" cy="0"/>
            </a:xfrm>
            <a:prstGeom prst="line">
              <a:avLst/>
            </a:prstGeom>
            <a:noFill/>
            <a:ln w="28575">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2000"/>
            </a:p>
          </p:txBody>
        </p:sp>
        <p:sp>
          <p:nvSpPr>
            <p:cNvPr id="21" name="Text Box 95"/>
            <p:cNvSpPr txBox="1">
              <a:spLocks noChangeArrowheads="1"/>
            </p:cNvSpPr>
            <p:nvPr/>
          </p:nvSpPr>
          <p:spPr bwMode="auto">
            <a:xfrm>
              <a:off x="2779" y="1140"/>
              <a:ext cx="228"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err="1" smtClean="0">
                  <a:solidFill>
                    <a:schemeClr val="tx2"/>
                  </a:solidFill>
                </a:rPr>
                <a:t>lr</a:t>
              </a:r>
              <a:endParaRPr lang="es-ES_tradnl" altLang="es-ES" sz="2400" dirty="0">
                <a:solidFill>
                  <a:schemeClr val="tx2"/>
                </a:solidFill>
              </a:endParaRPr>
            </a:p>
          </p:txBody>
        </p:sp>
        <p:sp>
          <p:nvSpPr>
            <p:cNvPr id="22" name="Text Box 96"/>
            <p:cNvSpPr txBox="1">
              <a:spLocks noChangeArrowheads="1"/>
            </p:cNvSpPr>
            <p:nvPr/>
          </p:nvSpPr>
          <p:spPr bwMode="auto">
            <a:xfrm>
              <a:off x="4762" y="1130"/>
              <a:ext cx="252"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err="1" smtClean="0">
                  <a:solidFill>
                    <a:schemeClr val="accent2"/>
                  </a:solidFill>
                </a:rPr>
                <a:t>rr</a:t>
              </a:r>
              <a:endParaRPr lang="es-ES_tradnl" altLang="es-ES" sz="2400" dirty="0">
                <a:solidFill>
                  <a:schemeClr val="accent2"/>
                </a:solidFill>
              </a:endParaRPr>
            </a:p>
          </p:txBody>
        </p:sp>
        <p:sp>
          <p:nvSpPr>
            <p:cNvPr id="23" name="Text Box 97"/>
            <p:cNvSpPr txBox="1">
              <a:spLocks noChangeArrowheads="1"/>
            </p:cNvSpPr>
            <p:nvPr/>
          </p:nvSpPr>
          <p:spPr bwMode="auto">
            <a:xfrm>
              <a:off x="2768" y="1564"/>
              <a:ext cx="254"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smtClean="0">
                  <a:solidFill>
                    <a:schemeClr val="accent2"/>
                  </a:solidFill>
                </a:rPr>
                <a:t>la</a:t>
              </a:r>
              <a:endParaRPr lang="es-ES_tradnl" altLang="es-ES" sz="2400" dirty="0">
                <a:solidFill>
                  <a:schemeClr val="accent2"/>
                </a:solidFill>
              </a:endParaRPr>
            </a:p>
          </p:txBody>
        </p:sp>
        <p:sp>
          <p:nvSpPr>
            <p:cNvPr id="24" name="Text Box 98"/>
            <p:cNvSpPr txBox="1">
              <a:spLocks noChangeArrowheads="1"/>
            </p:cNvSpPr>
            <p:nvPr/>
          </p:nvSpPr>
          <p:spPr bwMode="auto">
            <a:xfrm>
              <a:off x="4748" y="1564"/>
              <a:ext cx="273" cy="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s-ES_tradnl" altLang="es-ES" sz="2400" dirty="0" err="1" smtClean="0">
                  <a:solidFill>
                    <a:schemeClr val="tx2"/>
                  </a:solidFill>
                </a:rPr>
                <a:t>ra</a:t>
              </a:r>
              <a:endParaRPr lang="es-ES_tradnl" altLang="es-ES" sz="2400" dirty="0">
                <a:solidFill>
                  <a:schemeClr val="tx2"/>
                </a:solidFill>
              </a:endParaRPr>
            </a:p>
          </p:txBody>
        </p:sp>
      </p:grpSp>
      <p:cxnSp>
        <p:nvCxnSpPr>
          <p:cNvPr id="26" name="Conector angular 25"/>
          <p:cNvCxnSpPr>
            <a:stCxn id="22" idx="0"/>
            <a:endCxn id="21" idx="0"/>
          </p:cNvCxnSpPr>
          <p:nvPr/>
        </p:nvCxnSpPr>
        <p:spPr>
          <a:xfrm rot="16200000" flipH="1" flipV="1">
            <a:off x="2673623" y="2862377"/>
            <a:ext cx="15875" cy="3167062"/>
          </a:xfrm>
          <a:prstGeom prst="bentConnector3">
            <a:avLst>
              <a:gd name="adj1" fmla="val -2921146"/>
            </a:avLst>
          </a:prstGeom>
          <a:ln>
            <a:prstDash val="solid"/>
            <a:tailEnd type="triangle"/>
          </a:ln>
        </p:spPr>
        <p:style>
          <a:lnRef idx="3">
            <a:schemeClr val="accent2"/>
          </a:lnRef>
          <a:fillRef idx="0">
            <a:schemeClr val="accent2"/>
          </a:fillRef>
          <a:effectRef idx="2">
            <a:schemeClr val="accent2"/>
          </a:effectRef>
          <a:fontRef idx="minor">
            <a:schemeClr val="tx1"/>
          </a:fontRef>
        </p:style>
      </p:cxnSp>
      <p:cxnSp>
        <p:nvCxnSpPr>
          <p:cNvPr id="10" name="Conector angular 9"/>
          <p:cNvCxnSpPr/>
          <p:nvPr/>
        </p:nvCxnSpPr>
        <p:spPr>
          <a:xfrm rot="16200000" flipV="1">
            <a:off x="6885416" y="4917282"/>
            <a:ext cx="206374" cy="204787"/>
          </a:xfrm>
          <a:prstGeom prst="bentConnector3">
            <a:avLst>
              <a:gd name="adj1" fmla="val 99230"/>
            </a:avLst>
          </a:prstGeom>
        </p:spPr>
        <p:style>
          <a:lnRef idx="3">
            <a:schemeClr val="accent2"/>
          </a:lnRef>
          <a:fillRef idx="0">
            <a:schemeClr val="accent2"/>
          </a:fillRef>
          <a:effectRef idx="2">
            <a:schemeClr val="accent2"/>
          </a:effectRef>
          <a:fontRef idx="minor">
            <a:schemeClr val="tx1"/>
          </a:fontRef>
        </p:style>
      </p:cxnSp>
      <p:cxnSp>
        <p:nvCxnSpPr>
          <p:cNvPr id="50" name="Conector angular 49"/>
          <p:cNvCxnSpPr/>
          <p:nvPr/>
        </p:nvCxnSpPr>
        <p:spPr>
          <a:xfrm rot="16200000" flipV="1">
            <a:off x="6409960" y="4138612"/>
            <a:ext cx="455611" cy="207963"/>
          </a:xfrm>
          <a:prstGeom prst="bentConnector3">
            <a:avLst>
              <a:gd name="adj1" fmla="val 99826"/>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44" name="Conector angular 43"/>
          <p:cNvCxnSpPr/>
          <p:nvPr/>
        </p:nvCxnSpPr>
        <p:spPr>
          <a:xfrm rot="16200000" flipV="1">
            <a:off x="6591273" y="4620873"/>
            <a:ext cx="445410" cy="144464"/>
          </a:xfrm>
          <a:prstGeom prst="bentConnector3">
            <a:avLst>
              <a:gd name="adj1" fmla="val -611"/>
            </a:avLst>
          </a:prstGeom>
        </p:spPr>
        <p:style>
          <a:lnRef idx="3">
            <a:schemeClr val="accent2"/>
          </a:lnRef>
          <a:fillRef idx="0">
            <a:schemeClr val="accent2"/>
          </a:fillRef>
          <a:effectRef idx="2">
            <a:schemeClr val="accent2"/>
          </a:effectRef>
          <a:fontRef idx="minor">
            <a:schemeClr val="tx1"/>
          </a:fontRef>
        </p:style>
      </p:cxnSp>
      <p:sp useBgFill="1">
        <p:nvSpPr>
          <p:cNvPr id="54" name="Rectángulo 53"/>
          <p:cNvSpPr/>
          <p:nvPr/>
        </p:nvSpPr>
        <p:spPr>
          <a:xfrm>
            <a:off x="2699792" y="3356992"/>
            <a:ext cx="620738" cy="432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5" name="Rectángulo 54"/>
          <p:cNvSpPr/>
          <p:nvPr/>
        </p:nvSpPr>
        <p:spPr>
          <a:xfrm>
            <a:off x="5841675" y="3261915"/>
            <a:ext cx="620738" cy="4320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uadroTexto 2"/>
          <p:cNvSpPr txBox="1"/>
          <p:nvPr/>
        </p:nvSpPr>
        <p:spPr>
          <a:xfrm>
            <a:off x="1977443" y="6177719"/>
            <a:ext cx="5189113" cy="369332"/>
          </a:xfrm>
          <a:prstGeom prst="rect">
            <a:avLst/>
          </a:prstGeom>
          <a:noFill/>
        </p:spPr>
        <p:txBody>
          <a:bodyPr wrap="none" rtlCol="0">
            <a:spAutoFit/>
          </a:bodyPr>
          <a:lstStyle/>
          <a:p>
            <a:r>
              <a:rPr lang="en-US" dirty="0" smtClean="0"/>
              <a:t>Without multi-environments, 2 snippets are obtained</a:t>
            </a:r>
            <a:endParaRPr lang="en-US" dirty="0"/>
          </a:p>
        </p:txBody>
      </p:sp>
      <p:sp>
        <p:nvSpPr>
          <p:cNvPr id="8" name="CuadroTexto 7"/>
          <p:cNvSpPr txBox="1"/>
          <p:nvPr/>
        </p:nvSpPr>
        <p:spPr>
          <a:xfrm>
            <a:off x="1080021" y="3537317"/>
            <a:ext cx="3124766" cy="369332"/>
          </a:xfrm>
          <a:prstGeom prst="rect">
            <a:avLst/>
          </a:prstGeom>
          <a:noFill/>
        </p:spPr>
        <p:txBody>
          <a:bodyPr wrap="none" rtlCol="0">
            <a:spAutoFit/>
          </a:bodyPr>
          <a:lstStyle/>
          <a:p>
            <a:pPr algn="ctr"/>
            <a:r>
              <a:rPr lang="en-US" dirty="0" smtClean="0"/>
              <a:t>Right </a:t>
            </a:r>
            <a:r>
              <a:rPr lang="en-US" dirty="0" err="1" smtClean="0"/>
              <a:t>env</a:t>
            </a:r>
            <a:r>
              <a:rPr lang="en-US" dirty="0" smtClean="0"/>
              <a:t>. </a:t>
            </a:r>
            <a:r>
              <a:rPr lang="en-US" dirty="0" smtClean="0"/>
              <a:t>is triggering left </a:t>
            </a:r>
            <a:r>
              <a:rPr lang="en-US" dirty="0" err="1" smtClean="0"/>
              <a:t>env</a:t>
            </a:r>
            <a:r>
              <a:rPr lang="en-US" dirty="0" smtClean="0"/>
              <a:t>.</a:t>
            </a:r>
            <a:endParaRPr lang="en-US" dirty="0"/>
          </a:p>
        </p:txBody>
      </p:sp>
      <p:pic>
        <p:nvPicPr>
          <p:cNvPr id="27" name="Imagen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4233" y="1029766"/>
            <a:ext cx="3566018" cy="2364243"/>
          </a:xfrm>
          <a:prstGeom prst="rect">
            <a:avLst/>
          </a:prstGeom>
        </p:spPr>
      </p:pic>
      <p:pic>
        <p:nvPicPr>
          <p:cNvPr id="28" name="Imagen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98666" y="1073436"/>
            <a:ext cx="2157710" cy="2283556"/>
          </a:xfrm>
          <a:prstGeom prst="rect">
            <a:avLst/>
          </a:prstGeom>
        </p:spPr>
      </p:pic>
      <p:sp>
        <p:nvSpPr>
          <p:cNvPr id="30" name="Flecha derecha 29"/>
          <p:cNvSpPr/>
          <p:nvPr/>
        </p:nvSpPr>
        <p:spPr>
          <a:xfrm>
            <a:off x="4282684" y="1664804"/>
            <a:ext cx="1296143" cy="864096"/>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9682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0"/>
                                        </p:tgtEl>
                                        <p:attrNameLst>
                                          <p:attrName>style.visibility</p:attrName>
                                        </p:attrNameLst>
                                      </p:cBhvr>
                                      <p:to>
                                        <p:strVal val="visible"/>
                                      </p:to>
                                    </p:set>
                                    <p:animEffect transition="in" filter="fade">
                                      <p:cBhvr>
                                        <p:cTn id="11" dur="500"/>
                                        <p:tgtEl>
                                          <p:spTgt spid="50"/>
                                        </p:tgtEl>
                                      </p:cBhvr>
                                    </p:animEffect>
                                  </p:childTnLst>
                                </p:cTn>
                              </p:par>
                              <p:par>
                                <p:cTn id="12" presetID="10" presetClass="entr" presetSubtype="0" fill="hold" nodeType="withEffect">
                                  <p:stCondLst>
                                    <p:cond delay="0"/>
                                  </p:stCondLst>
                                  <p:childTnLst>
                                    <p:set>
                                      <p:cBhvr>
                                        <p:cTn id="13" dur="1" fill="hold">
                                          <p:stCondLst>
                                            <p:cond delay="0"/>
                                          </p:stCondLst>
                                        </p:cTn>
                                        <p:tgtEl>
                                          <p:spTgt spid="44"/>
                                        </p:tgtEl>
                                        <p:attrNameLst>
                                          <p:attrName>style.visibility</p:attrName>
                                        </p:attrNameLst>
                                      </p:cBhvr>
                                      <p:to>
                                        <p:strVal val="visible"/>
                                      </p:to>
                                    </p:set>
                                    <p:animEffect transition="in" filter="fade">
                                      <p:cBhvr>
                                        <p:cTn id="14" dur="500"/>
                                        <p:tgtEl>
                                          <p:spTgt spid="44"/>
                                        </p:tgtEl>
                                      </p:cBhvr>
                                    </p:animEffect>
                                  </p:childTnLst>
                                </p:cTn>
                              </p:par>
                              <p:par>
                                <p:cTn id="15" presetID="10"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fade">
                                      <p:cBhvr>
                                        <p:cTn id="21" dur="500"/>
                                        <p:tgtEl>
                                          <p:spTgt spid="26"/>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Controllers with choice</a:t>
            </a:r>
            <a:endParaRPr lang="en-US" dirty="0"/>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1476834509"/>
              </p:ext>
            </p:extLst>
          </p:nvPr>
        </p:nvGraphicFramePr>
        <p:xfrm>
          <a:off x="827584" y="1556792"/>
          <a:ext cx="7416822" cy="3528395"/>
        </p:xfrm>
        <a:graphic>
          <a:graphicData uri="http://schemas.openxmlformats.org/drawingml/2006/table">
            <a:tbl>
              <a:tblPr firstRow="1" bandRow="1">
                <a:tableStyleId>{5C22544A-7EE6-4342-B048-85BDC9FD1C3A}</a:tableStyleId>
              </a:tblPr>
              <a:tblGrid>
                <a:gridCol w="2112224"/>
                <a:gridCol w="1363228"/>
                <a:gridCol w="1970685"/>
                <a:gridCol w="1970685"/>
              </a:tblGrid>
              <a:tr h="742283">
                <a:tc>
                  <a:txBody>
                    <a:bodyPr/>
                    <a:lstStyle/>
                    <a:p>
                      <a:r>
                        <a:rPr lang="es-ES" dirty="0" err="1" smtClean="0"/>
                        <a:t>Benchmark</a:t>
                      </a:r>
                      <a:endParaRPr lang="es-ES" dirty="0"/>
                    </a:p>
                  </a:txBody>
                  <a:tcPr/>
                </a:tc>
                <a:tc>
                  <a:txBody>
                    <a:bodyPr/>
                    <a:lstStyle/>
                    <a:p>
                      <a:pPr algn="ctr"/>
                      <a:r>
                        <a:rPr lang="es-ES" dirty="0" err="1" smtClean="0"/>
                        <a:t>Num</a:t>
                      </a:r>
                      <a:r>
                        <a:rPr lang="es-ES" dirty="0" smtClean="0"/>
                        <a:t>.</a:t>
                      </a:r>
                      <a:r>
                        <a:rPr lang="es-ES" baseline="0" dirty="0" smtClean="0"/>
                        <a:t> of </a:t>
                      </a:r>
                      <a:r>
                        <a:rPr lang="es-ES" baseline="0" dirty="0" err="1" smtClean="0"/>
                        <a:t>snippets</a:t>
                      </a:r>
                      <a:endParaRPr lang="es-ES" dirty="0"/>
                    </a:p>
                  </a:txBody>
                  <a:tcPr/>
                </a:tc>
                <a:tc>
                  <a:txBody>
                    <a:bodyPr/>
                    <a:lstStyle/>
                    <a:p>
                      <a:pPr algn="ctr"/>
                      <a:r>
                        <a:rPr lang="es-ES" dirty="0" err="1" smtClean="0"/>
                        <a:t>Gurobi</a:t>
                      </a:r>
                      <a:r>
                        <a:rPr lang="es-ES" dirty="0" smtClean="0"/>
                        <a:t> </a:t>
                      </a:r>
                      <a:r>
                        <a:rPr lang="es-ES" dirty="0" err="1" smtClean="0"/>
                        <a:t>runtime</a:t>
                      </a:r>
                      <a:r>
                        <a:rPr lang="es-ES" dirty="0" smtClean="0"/>
                        <a:t> [</a:t>
                      </a:r>
                      <a:r>
                        <a:rPr lang="es-ES" dirty="0" err="1" smtClean="0"/>
                        <a:t>seconds</a:t>
                      </a:r>
                      <a:r>
                        <a:rPr lang="es-ES" dirty="0" smtClean="0"/>
                        <a:t>]</a:t>
                      </a:r>
                      <a:endParaRPr lang="es-ES" dirty="0"/>
                    </a:p>
                  </a:txBody>
                  <a:tcPr/>
                </a:tc>
                <a:tc>
                  <a:txBody>
                    <a:bodyPr/>
                    <a:lstStyle/>
                    <a:p>
                      <a:pPr algn="ctr"/>
                      <a:r>
                        <a:rPr lang="es-ES" dirty="0" err="1" smtClean="0"/>
                        <a:t>Num</a:t>
                      </a:r>
                      <a:r>
                        <a:rPr lang="es-ES" dirty="0" smtClean="0"/>
                        <a:t>. of </a:t>
                      </a:r>
                      <a:r>
                        <a:rPr lang="es-ES" dirty="0" err="1" smtClean="0"/>
                        <a:t>signals</a:t>
                      </a:r>
                      <a:endParaRPr lang="es-ES" dirty="0" smtClean="0"/>
                    </a:p>
                    <a:p>
                      <a:pPr algn="ctr"/>
                      <a:r>
                        <a:rPr lang="es-ES" dirty="0" smtClean="0"/>
                        <a:t>in</a:t>
                      </a:r>
                      <a:r>
                        <a:rPr lang="es-ES" baseline="0" dirty="0" smtClean="0"/>
                        <a:t> </a:t>
                      </a:r>
                      <a:r>
                        <a:rPr lang="es-ES" baseline="0" dirty="0" err="1" smtClean="0"/>
                        <a:t>orig</a:t>
                      </a:r>
                      <a:r>
                        <a:rPr lang="es-ES" baseline="0" dirty="0" smtClean="0"/>
                        <a:t>. </a:t>
                      </a:r>
                      <a:r>
                        <a:rPr lang="es-ES" baseline="0" dirty="0" err="1" smtClean="0"/>
                        <a:t>circuit</a:t>
                      </a:r>
                      <a:endParaRPr lang="es-ES" dirty="0"/>
                    </a:p>
                  </a:txBody>
                  <a:tcPr/>
                </a:tc>
              </a:tr>
              <a:tr h="398016">
                <a:tc>
                  <a:txBody>
                    <a:bodyPr/>
                    <a:lstStyle/>
                    <a:p>
                      <a:r>
                        <a:rPr lang="es-ES" dirty="0" smtClean="0"/>
                        <a:t>SM-</a:t>
                      </a:r>
                      <a:r>
                        <a:rPr lang="es-ES" dirty="0" err="1" smtClean="0"/>
                        <a:t>latch</a:t>
                      </a:r>
                      <a:endParaRPr lang="es-ES" dirty="0"/>
                    </a:p>
                  </a:txBody>
                  <a:tcPr/>
                </a:tc>
                <a:tc>
                  <a:txBody>
                    <a:bodyPr/>
                    <a:lstStyle/>
                    <a:p>
                      <a:pPr algn="ctr"/>
                      <a:r>
                        <a:rPr lang="es-ES" dirty="0" smtClean="0"/>
                        <a:t>1</a:t>
                      </a:r>
                      <a:endParaRPr lang="es-ES" dirty="0"/>
                    </a:p>
                  </a:txBody>
                  <a:tcPr/>
                </a:tc>
                <a:tc>
                  <a:txBody>
                    <a:bodyPr/>
                    <a:lstStyle/>
                    <a:p>
                      <a:pPr algn="ctr"/>
                      <a:r>
                        <a:rPr lang="es-ES" dirty="0" smtClean="0"/>
                        <a:t>0.10</a:t>
                      </a:r>
                      <a:endParaRPr lang="es-ES" dirty="0"/>
                    </a:p>
                  </a:txBody>
                  <a:tcPr/>
                </a:tc>
                <a:tc>
                  <a:txBody>
                    <a:bodyPr/>
                    <a:lstStyle/>
                    <a:p>
                      <a:pPr algn="ctr"/>
                      <a:r>
                        <a:rPr lang="es-ES" dirty="0" smtClean="0"/>
                        <a:t>3</a:t>
                      </a:r>
                      <a:endParaRPr lang="es-ES" dirty="0"/>
                    </a:p>
                  </a:txBody>
                  <a:tcPr/>
                </a:tc>
              </a:tr>
              <a:tr h="398016">
                <a:tc>
                  <a:txBody>
                    <a:bodyPr/>
                    <a:lstStyle/>
                    <a:p>
                      <a:r>
                        <a:rPr lang="es-ES" dirty="0" smtClean="0"/>
                        <a:t>RLM</a:t>
                      </a:r>
                      <a:endParaRPr lang="es-ES" dirty="0"/>
                    </a:p>
                  </a:txBody>
                  <a:tcPr/>
                </a:tc>
                <a:tc>
                  <a:txBody>
                    <a:bodyPr/>
                    <a:lstStyle/>
                    <a:p>
                      <a:pPr algn="ctr"/>
                      <a:r>
                        <a:rPr lang="es-ES" dirty="0" smtClean="0"/>
                        <a:t>4</a:t>
                      </a:r>
                      <a:endParaRPr lang="es-ES" dirty="0"/>
                    </a:p>
                  </a:txBody>
                  <a:tcPr/>
                </a:tc>
                <a:tc>
                  <a:txBody>
                    <a:bodyPr/>
                    <a:lstStyle/>
                    <a:p>
                      <a:pPr algn="ctr"/>
                      <a:r>
                        <a:rPr lang="es-ES" dirty="0" smtClean="0"/>
                        <a:t>0.14</a:t>
                      </a:r>
                      <a:endParaRPr lang="es-ES" dirty="0"/>
                    </a:p>
                  </a:txBody>
                  <a:tcPr/>
                </a:tc>
                <a:tc>
                  <a:txBody>
                    <a:bodyPr/>
                    <a:lstStyle/>
                    <a:p>
                      <a:pPr algn="ctr"/>
                      <a:r>
                        <a:rPr lang="es-ES" dirty="0" smtClean="0"/>
                        <a:t>6</a:t>
                      </a:r>
                      <a:endParaRPr lang="es-ES" dirty="0"/>
                    </a:p>
                  </a:txBody>
                  <a:tcPr/>
                </a:tc>
              </a:tr>
              <a:tr h="398016">
                <a:tc>
                  <a:txBody>
                    <a:bodyPr/>
                    <a:lstStyle/>
                    <a:p>
                      <a:r>
                        <a:rPr lang="es-ES" dirty="0" smtClean="0"/>
                        <a:t>1-bit variable</a:t>
                      </a:r>
                      <a:endParaRPr lang="es-ES" dirty="0"/>
                    </a:p>
                  </a:txBody>
                  <a:tcPr/>
                </a:tc>
                <a:tc>
                  <a:txBody>
                    <a:bodyPr/>
                    <a:lstStyle/>
                    <a:p>
                      <a:pPr algn="ctr"/>
                      <a:r>
                        <a:rPr lang="es-ES" dirty="0" smtClean="0"/>
                        <a:t>1</a:t>
                      </a:r>
                      <a:endParaRPr lang="es-ES" dirty="0"/>
                    </a:p>
                  </a:txBody>
                  <a:tcPr/>
                </a:tc>
                <a:tc>
                  <a:txBody>
                    <a:bodyPr/>
                    <a:lstStyle/>
                    <a:p>
                      <a:pPr algn="ctr"/>
                      <a:r>
                        <a:rPr lang="es-ES" dirty="0" smtClean="0"/>
                        <a:t>0.31</a:t>
                      </a:r>
                      <a:endParaRPr lang="es-ES" dirty="0"/>
                    </a:p>
                  </a:txBody>
                  <a:tcPr/>
                </a:tc>
                <a:tc>
                  <a:txBody>
                    <a:bodyPr/>
                    <a:lstStyle/>
                    <a:p>
                      <a:pPr algn="ctr"/>
                      <a:r>
                        <a:rPr lang="es-ES" dirty="0" smtClean="0"/>
                        <a:t>6 i/o + 2 </a:t>
                      </a:r>
                      <a:r>
                        <a:rPr lang="es-ES" dirty="0" err="1" smtClean="0"/>
                        <a:t>internal</a:t>
                      </a:r>
                      <a:endParaRPr lang="es-ES" dirty="0"/>
                    </a:p>
                  </a:txBody>
                  <a:tcPr/>
                </a:tc>
              </a:tr>
              <a:tr h="398016">
                <a:tc>
                  <a:txBody>
                    <a:bodyPr/>
                    <a:lstStyle/>
                    <a:p>
                      <a:r>
                        <a:rPr lang="es-ES" dirty="0" err="1" smtClean="0"/>
                        <a:t>alloc-outbound</a:t>
                      </a:r>
                      <a:endParaRPr lang="es-ES" dirty="0"/>
                    </a:p>
                  </a:txBody>
                  <a:tcPr/>
                </a:tc>
                <a:tc>
                  <a:txBody>
                    <a:bodyPr/>
                    <a:lstStyle/>
                    <a:p>
                      <a:pPr algn="ctr"/>
                      <a:r>
                        <a:rPr lang="es-ES" dirty="0" smtClean="0"/>
                        <a:t>3</a:t>
                      </a:r>
                      <a:endParaRPr lang="es-ES" dirty="0"/>
                    </a:p>
                  </a:txBody>
                  <a:tcPr/>
                </a:tc>
                <a:tc>
                  <a:txBody>
                    <a:bodyPr/>
                    <a:lstStyle/>
                    <a:p>
                      <a:pPr algn="ctr"/>
                      <a:r>
                        <a:rPr lang="es-ES" dirty="0" smtClean="0"/>
                        <a:t>0.73</a:t>
                      </a:r>
                      <a:endParaRPr lang="es-ES" dirty="0"/>
                    </a:p>
                  </a:txBody>
                  <a:tcPr/>
                </a:tc>
                <a:tc>
                  <a:txBody>
                    <a:bodyPr/>
                    <a:lstStyle/>
                    <a:p>
                      <a:pPr algn="ctr"/>
                      <a:r>
                        <a:rPr lang="es-ES" dirty="0" smtClean="0"/>
                        <a:t>7 i/o + 2 </a:t>
                      </a:r>
                      <a:r>
                        <a:rPr lang="es-ES" dirty="0" err="1" smtClean="0"/>
                        <a:t>internal</a:t>
                      </a:r>
                      <a:endParaRPr lang="es-ES" dirty="0"/>
                    </a:p>
                  </a:txBody>
                  <a:tcPr/>
                </a:tc>
              </a:tr>
              <a:tr h="398016">
                <a:tc>
                  <a:txBody>
                    <a:bodyPr/>
                    <a:lstStyle/>
                    <a:p>
                      <a:r>
                        <a:rPr lang="es-ES" dirty="0" err="1" smtClean="0"/>
                        <a:t>vmebus</a:t>
                      </a:r>
                      <a:endParaRPr lang="es-ES" dirty="0"/>
                    </a:p>
                  </a:txBody>
                  <a:tcPr/>
                </a:tc>
                <a:tc>
                  <a:txBody>
                    <a:bodyPr/>
                    <a:lstStyle/>
                    <a:p>
                      <a:pPr algn="ctr"/>
                      <a:r>
                        <a:rPr lang="es-ES" dirty="0" smtClean="0"/>
                        <a:t>4</a:t>
                      </a:r>
                      <a:endParaRPr lang="es-ES" dirty="0"/>
                    </a:p>
                  </a:txBody>
                  <a:tcPr/>
                </a:tc>
                <a:tc>
                  <a:txBody>
                    <a:bodyPr/>
                    <a:lstStyle/>
                    <a:p>
                      <a:pPr algn="ctr"/>
                      <a:r>
                        <a:rPr lang="es-ES" dirty="0" smtClean="0"/>
                        <a:t>0.12</a:t>
                      </a:r>
                      <a:endParaRPr lang="es-ES" dirty="0"/>
                    </a:p>
                  </a:txBody>
                  <a:tcPr/>
                </a:tc>
                <a:tc>
                  <a:txBody>
                    <a:bodyPr/>
                    <a:lstStyle/>
                    <a:p>
                      <a:pPr algn="ctr"/>
                      <a:r>
                        <a:rPr lang="es-ES" dirty="0" smtClean="0"/>
                        <a:t>6 i/o + 1 </a:t>
                      </a:r>
                      <a:r>
                        <a:rPr lang="es-ES" dirty="0" err="1" smtClean="0"/>
                        <a:t>internal</a:t>
                      </a:r>
                      <a:endParaRPr lang="es-ES" dirty="0"/>
                    </a:p>
                  </a:txBody>
                  <a:tcPr/>
                </a:tc>
              </a:tr>
              <a:tr h="398016">
                <a:tc>
                  <a:txBody>
                    <a:bodyPr/>
                    <a:lstStyle/>
                    <a:p>
                      <a:r>
                        <a:rPr lang="es-ES" dirty="0" smtClean="0"/>
                        <a:t>A/D </a:t>
                      </a:r>
                      <a:r>
                        <a:rPr lang="es-ES" dirty="0" err="1" smtClean="0"/>
                        <a:t>converter</a:t>
                      </a:r>
                      <a:r>
                        <a:rPr lang="es-ES" baseline="0" dirty="0" smtClean="0"/>
                        <a:t> </a:t>
                      </a:r>
                      <a:r>
                        <a:rPr lang="es-ES" baseline="0" dirty="0" err="1" smtClean="0"/>
                        <a:t>ctrl</a:t>
                      </a:r>
                      <a:r>
                        <a:rPr lang="es-ES" baseline="0" dirty="0" smtClean="0"/>
                        <a:t>.</a:t>
                      </a:r>
                      <a:endParaRPr lang="es-ES" dirty="0"/>
                    </a:p>
                  </a:txBody>
                  <a:tcPr/>
                </a:tc>
                <a:tc>
                  <a:txBody>
                    <a:bodyPr/>
                    <a:lstStyle/>
                    <a:p>
                      <a:pPr algn="ctr"/>
                      <a:r>
                        <a:rPr lang="es-ES" dirty="0" smtClean="0"/>
                        <a:t>1</a:t>
                      </a:r>
                      <a:endParaRPr lang="es-ES" dirty="0"/>
                    </a:p>
                  </a:txBody>
                  <a:tcPr/>
                </a:tc>
                <a:tc>
                  <a:txBody>
                    <a:bodyPr/>
                    <a:lstStyle/>
                    <a:p>
                      <a:pPr algn="ctr"/>
                      <a:r>
                        <a:rPr lang="es-ES" dirty="0" smtClean="0"/>
                        <a:t>0.43</a:t>
                      </a:r>
                      <a:endParaRPr lang="es-ES" dirty="0"/>
                    </a:p>
                  </a:txBody>
                  <a:tcPr/>
                </a:tc>
                <a:tc>
                  <a:txBody>
                    <a:bodyPr/>
                    <a:lstStyle/>
                    <a:p>
                      <a:pPr algn="ctr"/>
                      <a:r>
                        <a:rPr lang="es-ES" dirty="0" smtClean="0"/>
                        <a:t>7</a:t>
                      </a:r>
                      <a:endParaRPr lang="es-ES" dirty="0"/>
                    </a:p>
                  </a:txBody>
                  <a:tcPr/>
                </a:tc>
              </a:tr>
              <a:tr h="398016">
                <a:tc>
                  <a:txBody>
                    <a:bodyPr/>
                    <a:lstStyle/>
                    <a:p>
                      <a:r>
                        <a:rPr lang="es-ES" dirty="0" err="1" smtClean="0"/>
                        <a:t>tsend-csm</a:t>
                      </a:r>
                      <a:endParaRPr lang="es-ES" dirty="0"/>
                    </a:p>
                  </a:txBody>
                  <a:tcPr/>
                </a:tc>
                <a:tc>
                  <a:txBody>
                    <a:bodyPr/>
                    <a:lstStyle/>
                    <a:p>
                      <a:pPr algn="ctr"/>
                      <a:r>
                        <a:rPr lang="es-ES" baseline="0" dirty="0" smtClean="0"/>
                        <a:t>- </a:t>
                      </a:r>
                      <a:endParaRPr lang="es-ES" dirty="0"/>
                    </a:p>
                  </a:txBody>
                  <a:tcPr/>
                </a:tc>
                <a:tc>
                  <a:txBody>
                    <a:bodyPr/>
                    <a:lstStyle/>
                    <a:p>
                      <a:pPr algn="ctr"/>
                      <a:r>
                        <a:rPr lang="es-ES" dirty="0" smtClean="0"/>
                        <a:t>&gt; 1 </a:t>
                      </a:r>
                      <a:r>
                        <a:rPr lang="es-ES" dirty="0" err="1" smtClean="0"/>
                        <a:t>hour</a:t>
                      </a:r>
                      <a:endParaRPr lang="es-ES" dirty="0"/>
                    </a:p>
                  </a:txBody>
                  <a:tcPr/>
                </a:tc>
                <a:tc>
                  <a:txBody>
                    <a:bodyPr/>
                    <a:lstStyle/>
                    <a:p>
                      <a:pPr algn="ctr"/>
                      <a:r>
                        <a:rPr lang="es-ES" dirty="0" smtClean="0"/>
                        <a:t>9 i/o + 2 </a:t>
                      </a:r>
                      <a:r>
                        <a:rPr lang="es-ES" dirty="0" err="1" smtClean="0"/>
                        <a:t>internal</a:t>
                      </a:r>
                      <a:endParaRPr lang="es-ES" dirty="0"/>
                    </a:p>
                  </a:txBody>
                  <a:tcPr/>
                </a:tc>
              </a:tr>
            </a:tbl>
          </a:graphicData>
        </a:graphic>
      </p:graphicFrame>
      <p:sp>
        <p:nvSpPr>
          <p:cNvPr id="4" name="Marcador de número de diapositiva 3"/>
          <p:cNvSpPr>
            <a:spLocks noGrp="1"/>
          </p:cNvSpPr>
          <p:nvPr>
            <p:ph type="sldNum" sz="quarter" idx="12"/>
          </p:nvPr>
        </p:nvSpPr>
        <p:spPr/>
        <p:txBody>
          <a:bodyPr/>
          <a:lstStyle/>
          <a:p>
            <a:fld id="{B893DDF5-10A4-42B0-8B2B-0331E49407BA}" type="slidenum">
              <a:rPr lang="en-US" smtClean="0"/>
              <a:t>27</a:t>
            </a:fld>
            <a:endParaRPr lang="en-US"/>
          </a:p>
        </p:txBody>
      </p:sp>
      <p:sp>
        <p:nvSpPr>
          <p:cNvPr id="3" name="Flecha derecha 2"/>
          <p:cNvSpPr/>
          <p:nvPr/>
        </p:nvSpPr>
        <p:spPr>
          <a:xfrm>
            <a:off x="228600" y="3501008"/>
            <a:ext cx="457200" cy="360040"/>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6" name="Flecha derecha 5"/>
          <p:cNvSpPr/>
          <p:nvPr/>
        </p:nvSpPr>
        <p:spPr>
          <a:xfrm>
            <a:off x="225083" y="3091198"/>
            <a:ext cx="457200" cy="360040"/>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7" name="CuadroTexto 6"/>
          <p:cNvSpPr txBox="1"/>
          <p:nvPr/>
        </p:nvSpPr>
        <p:spPr>
          <a:xfrm>
            <a:off x="1110337" y="5536102"/>
            <a:ext cx="7134069" cy="369332"/>
          </a:xfrm>
          <a:prstGeom prst="rect">
            <a:avLst/>
          </a:prstGeom>
          <a:noFill/>
        </p:spPr>
        <p:txBody>
          <a:bodyPr wrap="none" rtlCol="0">
            <a:spAutoFit/>
          </a:bodyPr>
          <a:lstStyle/>
          <a:p>
            <a:r>
              <a:rPr lang="en-US" dirty="0" smtClean="0"/>
              <a:t>For each benchmark one snippet was identical to the original specification</a:t>
            </a:r>
            <a:endParaRPr lang="en-US" dirty="0"/>
          </a:p>
        </p:txBody>
      </p:sp>
      <p:sp>
        <p:nvSpPr>
          <p:cNvPr id="8" name="Flecha arriba 7"/>
          <p:cNvSpPr/>
          <p:nvPr/>
        </p:nvSpPr>
        <p:spPr>
          <a:xfrm>
            <a:off x="3563888" y="5085187"/>
            <a:ext cx="216024" cy="45091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52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0-#ppt_w/2"/>
                                          </p:val>
                                        </p:tav>
                                        <p:tav tm="100000">
                                          <p:val>
                                            <p:strVal val="#ppt_x"/>
                                          </p:val>
                                        </p:tav>
                                      </p:tavLst>
                                    </p:anim>
                                    <p:anim calcmode="lin" valueType="num">
                                      <p:cBhvr additive="base">
                                        <p:cTn id="2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Example: </a:t>
            </a:r>
            <a:r>
              <a:rPr lang="en-US" dirty="0" err="1" smtClean="0"/>
              <a:t>alloc</a:t>
            </a:r>
            <a:r>
              <a:rPr lang="en-US" dirty="0" smtClean="0"/>
              <a:t>-outbound</a:t>
            </a:r>
            <a:endParaRPr lang="en-US" dirty="0"/>
          </a:p>
        </p:txBody>
      </p:sp>
      <p:pic>
        <p:nvPicPr>
          <p:cNvPr id="5" name="Marcador de contenido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1520" y="2420888"/>
            <a:ext cx="3922101" cy="2304256"/>
          </a:xfrm>
        </p:spPr>
      </p:pic>
      <p:sp>
        <p:nvSpPr>
          <p:cNvPr id="4" name="Marcador de número de diapositiva 3"/>
          <p:cNvSpPr>
            <a:spLocks noGrp="1"/>
          </p:cNvSpPr>
          <p:nvPr>
            <p:ph type="sldNum" sz="quarter" idx="12"/>
          </p:nvPr>
        </p:nvSpPr>
        <p:spPr/>
        <p:txBody>
          <a:bodyPr/>
          <a:lstStyle/>
          <a:p>
            <a:fld id="{B893DDF5-10A4-42B0-8B2B-0331E49407BA}" type="slidenum">
              <a:rPr lang="en-US" smtClean="0"/>
              <a:t>28</a:t>
            </a:fld>
            <a:endParaRPr lang="en-US"/>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76056" y="1772816"/>
            <a:ext cx="3904832" cy="3328217"/>
          </a:xfrm>
          <a:prstGeom prst="rect">
            <a:avLst/>
          </a:prstGeom>
        </p:spPr>
      </p:pic>
      <p:sp>
        <p:nvSpPr>
          <p:cNvPr id="7" name="Flecha derecha 6"/>
          <p:cNvSpPr/>
          <p:nvPr/>
        </p:nvSpPr>
        <p:spPr>
          <a:xfrm>
            <a:off x="4120782" y="3176972"/>
            <a:ext cx="902435" cy="792088"/>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81963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Resynthesis</a:t>
            </a:r>
            <a:r>
              <a:rPr lang="es-ES" dirty="0" smtClean="0"/>
              <a:t>: 1-bit variable</a:t>
            </a:r>
            <a:endParaRPr lang="es-ES" dirty="0"/>
          </a:p>
        </p:txBody>
      </p:sp>
      <p:pic>
        <p:nvPicPr>
          <p:cNvPr id="5" name="Marcador de contenido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95536" y="3501008"/>
            <a:ext cx="5309457" cy="1554655"/>
          </a:xfrm>
        </p:spPr>
      </p:pic>
      <p:sp>
        <p:nvSpPr>
          <p:cNvPr id="4" name="Marcador de número de diapositiva 3"/>
          <p:cNvSpPr>
            <a:spLocks noGrp="1"/>
          </p:cNvSpPr>
          <p:nvPr>
            <p:ph type="sldNum" sz="quarter" idx="12"/>
          </p:nvPr>
        </p:nvSpPr>
        <p:spPr/>
        <p:txBody>
          <a:bodyPr/>
          <a:lstStyle/>
          <a:p>
            <a:fld id="{B893DDF5-10A4-42B0-8B2B-0331E49407BA}" type="slidenum">
              <a:rPr lang="en-US" smtClean="0"/>
              <a:t>29</a:t>
            </a:fld>
            <a:endParaRPr lang="en-US"/>
          </a:p>
        </p:txBody>
      </p:sp>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5536" y="1715568"/>
            <a:ext cx="5309454" cy="1554655"/>
          </a:xfrm>
          <a:prstGeom prst="rect">
            <a:avLst/>
          </a:prstGeom>
        </p:spPr>
      </p:pic>
      <p:sp>
        <p:nvSpPr>
          <p:cNvPr id="3" name="Elipse 2"/>
          <p:cNvSpPr/>
          <p:nvPr/>
        </p:nvSpPr>
        <p:spPr>
          <a:xfrm>
            <a:off x="2555776" y="1821062"/>
            <a:ext cx="1368152" cy="1391914"/>
          </a:xfrm>
          <a:prstGeom prst="ellipse">
            <a:avLst/>
          </a:prstGeom>
          <a:noFill/>
          <a:ln w="38100">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Elipse 8"/>
          <p:cNvSpPr/>
          <p:nvPr/>
        </p:nvSpPr>
        <p:spPr>
          <a:xfrm>
            <a:off x="2555776" y="3565176"/>
            <a:ext cx="1368152" cy="1375992"/>
          </a:xfrm>
          <a:prstGeom prst="ellipse">
            <a:avLst/>
          </a:prstGeom>
          <a:noFill/>
          <a:ln w="38100">
            <a:solidFill>
              <a:schemeClr val="accent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uadroTexto 9"/>
          <p:cNvSpPr txBox="1"/>
          <p:nvPr/>
        </p:nvSpPr>
        <p:spPr>
          <a:xfrm>
            <a:off x="1043608" y="828001"/>
            <a:ext cx="7200800" cy="584775"/>
          </a:xfrm>
          <a:prstGeom prst="rect">
            <a:avLst/>
          </a:prstGeom>
          <a:noFill/>
        </p:spPr>
        <p:txBody>
          <a:bodyPr wrap="square" rtlCol="0">
            <a:spAutoFit/>
          </a:bodyPr>
          <a:lstStyle/>
          <a:p>
            <a:r>
              <a:rPr lang="en-US" sz="1600" dirty="0">
                <a:solidFill>
                  <a:schemeClr val="tx2"/>
                </a:solidFill>
              </a:rPr>
              <a:t>K. v. </a:t>
            </a:r>
            <a:r>
              <a:rPr lang="en-US" sz="1600" dirty="0" err="1">
                <a:solidFill>
                  <a:schemeClr val="tx2"/>
                </a:solidFill>
              </a:rPr>
              <a:t>Berkel</a:t>
            </a:r>
            <a:r>
              <a:rPr lang="en-US" sz="1600" dirty="0">
                <a:solidFill>
                  <a:schemeClr val="tx2"/>
                </a:solidFill>
              </a:rPr>
              <a:t>. </a:t>
            </a:r>
            <a:r>
              <a:rPr lang="en-US" sz="1600" i="1" dirty="0">
                <a:solidFill>
                  <a:schemeClr val="tx2"/>
                </a:solidFill>
              </a:rPr>
              <a:t>Handshake Circuits: an Asynchronous Architecture for VLSI </a:t>
            </a:r>
            <a:r>
              <a:rPr lang="en-US" sz="1600" i="1" dirty="0" smtClean="0">
                <a:solidFill>
                  <a:schemeClr val="tx2"/>
                </a:solidFill>
              </a:rPr>
              <a:t>Programming</a:t>
            </a:r>
            <a:endParaRPr lang="en-US" sz="1600" dirty="0">
              <a:solidFill>
                <a:schemeClr val="tx2"/>
              </a:solidFill>
            </a:endParaRPr>
          </a:p>
          <a:p>
            <a:r>
              <a:rPr lang="en-US" sz="1600" dirty="0" smtClean="0">
                <a:solidFill>
                  <a:schemeClr val="tx2"/>
                </a:solidFill>
              </a:rPr>
              <a:t>Cambridge </a:t>
            </a:r>
            <a:r>
              <a:rPr lang="en-US" sz="1600" dirty="0">
                <a:solidFill>
                  <a:schemeClr val="tx2"/>
                </a:solidFill>
              </a:rPr>
              <a:t>University Press, </a:t>
            </a:r>
            <a:r>
              <a:rPr lang="en-US" sz="1600" dirty="0" smtClean="0">
                <a:solidFill>
                  <a:schemeClr val="tx2"/>
                </a:solidFill>
              </a:rPr>
              <a:t>1993.</a:t>
            </a:r>
            <a:endParaRPr lang="en-US" sz="1600" dirty="0">
              <a:solidFill>
                <a:schemeClr val="tx2"/>
              </a:solidFill>
            </a:endParaRPr>
          </a:p>
        </p:txBody>
      </p:sp>
      <p:pic>
        <p:nvPicPr>
          <p:cNvPr id="6" name="Imagen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74854" y="1844824"/>
            <a:ext cx="2317625" cy="2808582"/>
          </a:xfrm>
          <a:prstGeom prst="rect">
            <a:avLst/>
          </a:prstGeom>
        </p:spPr>
      </p:pic>
      <p:sp>
        <p:nvSpPr>
          <p:cNvPr id="11" name="Flecha derecha 10"/>
          <p:cNvSpPr/>
          <p:nvPr/>
        </p:nvSpPr>
        <p:spPr>
          <a:xfrm>
            <a:off x="5580111" y="2219625"/>
            <a:ext cx="994739" cy="576064"/>
          </a:xfrm>
          <a:prstGeom prst="rightArrow">
            <a:avLst/>
          </a:prstGeom>
        </p:spPr>
        <p:style>
          <a:lnRef idx="2">
            <a:schemeClr val="dk1"/>
          </a:lnRef>
          <a:fillRef idx="1">
            <a:schemeClr val="lt1"/>
          </a:fillRef>
          <a:effectRef idx="0">
            <a:schemeClr val="dk1"/>
          </a:effectRef>
          <a:fontRef idx="minor">
            <a:schemeClr val="dk1"/>
          </a:fontRef>
        </p:style>
        <p:txBody>
          <a:bodyPr lIns="0" rIns="0" rtlCol="0" anchor="ctr"/>
          <a:lstStyle/>
          <a:p>
            <a:pPr algn="ctr"/>
            <a:r>
              <a:rPr lang="es-ES" sz="1200" dirty="0" err="1" smtClean="0"/>
              <a:t>Spec</a:t>
            </a:r>
            <a:r>
              <a:rPr lang="es-ES" sz="1200" dirty="0" smtClean="0"/>
              <a:t>. </a:t>
            </a:r>
            <a:r>
              <a:rPr lang="es-ES" sz="1200" dirty="0" err="1" smtClean="0"/>
              <a:t>mining</a:t>
            </a:r>
            <a:endParaRPr lang="es-ES" sz="1200" dirty="0"/>
          </a:p>
        </p:txBody>
      </p:sp>
      <p:sp>
        <p:nvSpPr>
          <p:cNvPr id="12" name="Flecha derecha 11"/>
          <p:cNvSpPr/>
          <p:nvPr/>
        </p:nvSpPr>
        <p:spPr>
          <a:xfrm flipH="1">
            <a:off x="5508102" y="4041068"/>
            <a:ext cx="1066747" cy="612068"/>
          </a:xfrm>
          <a:prstGeom prst="rightArrow">
            <a:avLst/>
          </a:prstGeom>
        </p:spPr>
        <p:style>
          <a:lnRef idx="2">
            <a:schemeClr val="dk1"/>
          </a:lnRef>
          <a:fillRef idx="1">
            <a:schemeClr val="lt1"/>
          </a:fillRef>
          <a:effectRef idx="0">
            <a:schemeClr val="dk1"/>
          </a:effectRef>
          <a:fontRef idx="minor">
            <a:schemeClr val="dk1"/>
          </a:fontRef>
        </p:style>
        <p:txBody>
          <a:bodyPr lIns="72000" rIns="72000" rtlCol="0" anchor="ctr"/>
          <a:lstStyle/>
          <a:p>
            <a:pPr algn="ctr"/>
            <a:r>
              <a:rPr lang="es-ES" sz="1200" dirty="0" err="1" smtClean="0"/>
              <a:t>Resynthesis</a:t>
            </a:r>
            <a:endParaRPr lang="es-ES" sz="1200" dirty="0"/>
          </a:p>
        </p:txBody>
      </p:sp>
      <p:sp>
        <p:nvSpPr>
          <p:cNvPr id="13" name="CuadroTexto 12"/>
          <p:cNvSpPr txBox="1"/>
          <p:nvPr/>
        </p:nvSpPr>
        <p:spPr>
          <a:xfrm>
            <a:off x="5690418" y="4633391"/>
            <a:ext cx="774123" cy="307777"/>
          </a:xfrm>
          <a:prstGeom prst="rect">
            <a:avLst/>
          </a:prstGeom>
          <a:noFill/>
        </p:spPr>
        <p:txBody>
          <a:bodyPr wrap="none" rtlCol="0">
            <a:spAutoFit/>
          </a:bodyPr>
          <a:lstStyle/>
          <a:p>
            <a:r>
              <a:rPr lang="en-US" sz="1400" dirty="0" smtClean="0"/>
              <a:t>(Petrify)</a:t>
            </a:r>
            <a:endParaRPr lang="en-US" sz="1400" dirty="0"/>
          </a:p>
        </p:txBody>
      </p:sp>
    </p:spTree>
    <p:extLst>
      <p:ext uri="{BB962C8B-B14F-4D97-AF65-F5344CB8AC3E}">
        <p14:creationId xmlns:p14="http://schemas.microsoft.com/office/powerpoint/2010/main" val="3968154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2" grpId="0" animBg="1"/>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Outline</a:t>
            </a:r>
            <a:endParaRPr lang="en-US" dirty="0"/>
          </a:p>
        </p:txBody>
      </p:sp>
      <p:sp>
        <p:nvSpPr>
          <p:cNvPr id="3" name="Marcador de contenido 2"/>
          <p:cNvSpPr>
            <a:spLocks noGrp="1"/>
          </p:cNvSpPr>
          <p:nvPr>
            <p:ph idx="1"/>
          </p:nvPr>
        </p:nvSpPr>
        <p:spPr/>
        <p:txBody>
          <a:bodyPr/>
          <a:lstStyle/>
          <a:p>
            <a:pPr>
              <a:lnSpc>
                <a:spcPct val="120000"/>
              </a:lnSpc>
            </a:pPr>
            <a:r>
              <a:rPr lang="en-US" dirty="0"/>
              <a:t>Overview of specification </a:t>
            </a:r>
            <a:r>
              <a:rPr lang="en-US" dirty="0" smtClean="0"/>
              <a:t>mining</a:t>
            </a:r>
          </a:p>
          <a:p>
            <a:pPr>
              <a:lnSpc>
                <a:spcPct val="120000"/>
              </a:lnSpc>
            </a:pPr>
            <a:endParaRPr lang="en-US" dirty="0"/>
          </a:p>
          <a:p>
            <a:pPr>
              <a:lnSpc>
                <a:spcPct val="120000"/>
              </a:lnSpc>
            </a:pPr>
            <a:r>
              <a:rPr lang="en-US" dirty="0"/>
              <a:t>Modeling behavioral </a:t>
            </a:r>
            <a:r>
              <a:rPr lang="en-US" dirty="0" smtClean="0"/>
              <a:t>properties</a:t>
            </a:r>
          </a:p>
          <a:p>
            <a:pPr>
              <a:lnSpc>
                <a:spcPct val="120000"/>
              </a:lnSpc>
            </a:pPr>
            <a:endParaRPr lang="en-US" dirty="0"/>
          </a:p>
          <a:p>
            <a:pPr>
              <a:lnSpc>
                <a:spcPct val="120000"/>
              </a:lnSpc>
            </a:pPr>
            <a:r>
              <a:rPr lang="en-US" dirty="0"/>
              <a:t>Mining </a:t>
            </a:r>
            <a:r>
              <a:rPr lang="en-US" dirty="0" smtClean="0"/>
              <a:t>algorithm</a:t>
            </a:r>
          </a:p>
          <a:p>
            <a:pPr>
              <a:lnSpc>
                <a:spcPct val="120000"/>
              </a:lnSpc>
            </a:pPr>
            <a:endParaRPr lang="en-US" dirty="0"/>
          </a:p>
          <a:p>
            <a:pPr>
              <a:lnSpc>
                <a:spcPct val="120000"/>
              </a:lnSpc>
            </a:pPr>
            <a:r>
              <a:rPr lang="en-US" dirty="0"/>
              <a:t>Results and conclusions</a:t>
            </a:r>
          </a:p>
        </p:txBody>
      </p:sp>
      <p:sp>
        <p:nvSpPr>
          <p:cNvPr id="4" name="Marcador de número de diapositiva 3"/>
          <p:cNvSpPr>
            <a:spLocks noGrp="1"/>
          </p:cNvSpPr>
          <p:nvPr>
            <p:ph type="sldNum" sz="quarter" idx="12"/>
          </p:nvPr>
        </p:nvSpPr>
        <p:spPr/>
        <p:txBody>
          <a:bodyPr/>
          <a:lstStyle/>
          <a:p>
            <a:fld id="{B893DDF5-10A4-42B0-8B2B-0331E49407BA}" type="slidenum">
              <a:rPr lang="en-US" smtClean="0"/>
              <a:t>3</a:t>
            </a:fld>
            <a:endParaRPr lang="en-US"/>
          </a:p>
        </p:txBody>
      </p:sp>
    </p:spTree>
    <p:extLst>
      <p:ext uri="{BB962C8B-B14F-4D97-AF65-F5344CB8AC3E}">
        <p14:creationId xmlns:p14="http://schemas.microsoft.com/office/powerpoint/2010/main" val="4031792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3">
                                            <p:txEl>
                                              <p:pRg st="0" end="0"/>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Conclusions</a:t>
            </a:r>
            <a:endParaRPr lang="en-US" dirty="0"/>
          </a:p>
        </p:txBody>
      </p:sp>
      <p:sp>
        <p:nvSpPr>
          <p:cNvPr id="3" name="Marcador de contenido 2"/>
          <p:cNvSpPr>
            <a:spLocks noGrp="1"/>
          </p:cNvSpPr>
          <p:nvPr>
            <p:ph idx="1"/>
          </p:nvPr>
        </p:nvSpPr>
        <p:spPr/>
        <p:txBody>
          <a:bodyPr/>
          <a:lstStyle/>
          <a:p>
            <a:r>
              <a:rPr lang="en-US" dirty="0" smtClean="0"/>
              <a:t>Specifications can be successfully recovered for several types of controllers</a:t>
            </a:r>
          </a:p>
          <a:p>
            <a:r>
              <a:rPr lang="en-US" dirty="0" smtClean="0"/>
              <a:t>Useful for reverse engineering, </a:t>
            </a:r>
            <a:r>
              <a:rPr lang="en-US" dirty="0" err="1" smtClean="0"/>
              <a:t>resynthesis</a:t>
            </a:r>
            <a:r>
              <a:rPr lang="en-US" dirty="0" smtClean="0"/>
              <a:t>, compositional verification, …</a:t>
            </a:r>
          </a:p>
          <a:p>
            <a:endParaRPr lang="en-US" dirty="0"/>
          </a:p>
          <a:p>
            <a:r>
              <a:rPr lang="en-US" dirty="0" smtClean="0"/>
              <a:t>Future work:</a:t>
            </a:r>
          </a:p>
          <a:p>
            <a:pPr lvl="1"/>
            <a:r>
              <a:rPr lang="en-US" dirty="0" smtClean="0"/>
              <a:t>Heuristics to handle large exploration spaces</a:t>
            </a:r>
          </a:p>
          <a:p>
            <a:pPr lvl="1"/>
            <a:r>
              <a:rPr lang="en-US" dirty="0" smtClean="0"/>
              <a:t>Circuits with bounded delays</a:t>
            </a:r>
          </a:p>
        </p:txBody>
      </p:sp>
      <p:sp>
        <p:nvSpPr>
          <p:cNvPr id="4" name="Marcador de número de diapositiva 3"/>
          <p:cNvSpPr>
            <a:spLocks noGrp="1"/>
          </p:cNvSpPr>
          <p:nvPr>
            <p:ph type="sldNum" sz="quarter" idx="12"/>
          </p:nvPr>
        </p:nvSpPr>
        <p:spPr/>
        <p:txBody>
          <a:bodyPr/>
          <a:lstStyle/>
          <a:p>
            <a:fld id="{B893DDF5-10A4-42B0-8B2B-0331E49407BA}" type="slidenum">
              <a:rPr lang="en-US" smtClean="0"/>
              <a:t>30</a:t>
            </a:fld>
            <a:endParaRPr lang="en-US"/>
          </a:p>
        </p:txBody>
      </p:sp>
    </p:spTree>
    <p:extLst>
      <p:ext uri="{BB962C8B-B14F-4D97-AF65-F5344CB8AC3E}">
        <p14:creationId xmlns:p14="http://schemas.microsoft.com/office/powerpoint/2010/main" val="28585443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sp>
        <p:nvSpPr>
          <p:cNvPr id="3" name="Marcador de contenido 2"/>
          <p:cNvSpPr>
            <a:spLocks noGrp="1"/>
          </p:cNvSpPr>
          <p:nvPr>
            <p:ph idx="1"/>
          </p:nvPr>
        </p:nvSpPr>
        <p:spPr/>
        <p:txBody>
          <a:bodyPr/>
          <a:lstStyle/>
          <a:p>
            <a:endParaRPr lang="en-US"/>
          </a:p>
        </p:txBody>
      </p:sp>
      <p:sp>
        <p:nvSpPr>
          <p:cNvPr id="4" name="Marcador de número de diapositiva 3"/>
          <p:cNvSpPr>
            <a:spLocks noGrp="1"/>
          </p:cNvSpPr>
          <p:nvPr>
            <p:ph type="sldNum" sz="quarter" idx="12"/>
          </p:nvPr>
        </p:nvSpPr>
        <p:spPr/>
        <p:txBody>
          <a:bodyPr/>
          <a:lstStyle/>
          <a:p>
            <a:fld id="{B893DDF5-10A4-42B0-8B2B-0331E49407BA}" type="slidenum">
              <a:rPr lang="en-US" smtClean="0"/>
              <a:t>31</a:t>
            </a:fld>
            <a:endParaRPr lang="en-US"/>
          </a:p>
        </p:txBody>
      </p:sp>
    </p:spTree>
    <p:extLst>
      <p:ext uri="{BB962C8B-B14F-4D97-AF65-F5344CB8AC3E}">
        <p14:creationId xmlns:p14="http://schemas.microsoft.com/office/powerpoint/2010/main" val="22108428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US" dirty="0" smtClean="0"/>
              <a:t>BACKUP</a:t>
            </a:r>
            <a:endParaRPr lang="en-US" dirty="0"/>
          </a:p>
        </p:txBody>
      </p:sp>
      <p:sp>
        <p:nvSpPr>
          <p:cNvPr id="6" name="Marcador de texto 5"/>
          <p:cNvSpPr>
            <a:spLocks noGrp="1"/>
          </p:cNvSpPr>
          <p:nvPr>
            <p:ph type="body" idx="1"/>
          </p:nvPr>
        </p:nvSpPr>
        <p:spPr/>
        <p:txBody>
          <a:bodyPr/>
          <a:lstStyle/>
          <a:p>
            <a:endParaRPr lang="en-US"/>
          </a:p>
        </p:txBody>
      </p:sp>
      <p:sp>
        <p:nvSpPr>
          <p:cNvPr id="4" name="Marcador de número de diapositiva 3"/>
          <p:cNvSpPr>
            <a:spLocks noGrp="1"/>
          </p:cNvSpPr>
          <p:nvPr>
            <p:ph type="sldNum" sz="quarter" idx="12"/>
          </p:nvPr>
        </p:nvSpPr>
        <p:spPr/>
        <p:txBody>
          <a:bodyPr/>
          <a:lstStyle/>
          <a:p>
            <a:fld id="{B893DDF5-10A4-42B0-8B2B-0331E49407BA}" type="slidenum">
              <a:rPr lang="en-US" smtClean="0"/>
              <a:t>32</a:t>
            </a:fld>
            <a:endParaRPr lang="en-US"/>
          </a:p>
        </p:txBody>
      </p:sp>
    </p:spTree>
    <p:extLst>
      <p:ext uri="{BB962C8B-B14F-4D97-AF65-F5344CB8AC3E}">
        <p14:creationId xmlns:p14="http://schemas.microsoft.com/office/powerpoint/2010/main" val="25918701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US" dirty="0" smtClean="0"/>
              <a:t>OLD</a:t>
            </a:r>
            <a:endParaRPr lang="en-US" dirty="0"/>
          </a:p>
        </p:txBody>
      </p:sp>
      <p:sp>
        <p:nvSpPr>
          <p:cNvPr id="6" name="Marcador de texto 5"/>
          <p:cNvSpPr>
            <a:spLocks noGrp="1"/>
          </p:cNvSpPr>
          <p:nvPr>
            <p:ph type="body" idx="1"/>
          </p:nvPr>
        </p:nvSpPr>
        <p:spPr/>
        <p:txBody>
          <a:bodyPr/>
          <a:lstStyle/>
          <a:p>
            <a:endParaRPr lang="en-US"/>
          </a:p>
        </p:txBody>
      </p:sp>
      <p:sp>
        <p:nvSpPr>
          <p:cNvPr id="4" name="Marcador de número de diapositiva 3"/>
          <p:cNvSpPr>
            <a:spLocks noGrp="1"/>
          </p:cNvSpPr>
          <p:nvPr>
            <p:ph type="sldNum" sz="quarter" idx="12"/>
          </p:nvPr>
        </p:nvSpPr>
        <p:spPr/>
        <p:txBody>
          <a:bodyPr/>
          <a:lstStyle/>
          <a:p>
            <a:fld id="{B893DDF5-10A4-42B0-8B2B-0331E49407BA}" type="slidenum">
              <a:rPr lang="en-US" smtClean="0"/>
              <a:t>33</a:t>
            </a:fld>
            <a:endParaRPr lang="en-US"/>
          </a:p>
        </p:txBody>
      </p:sp>
    </p:spTree>
    <p:extLst>
      <p:ext uri="{BB962C8B-B14F-4D97-AF65-F5344CB8AC3E}">
        <p14:creationId xmlns:p14="http://schemas.microsoft.com/office/powerpoint/2010/main" val="37173279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Marcador de número de diapositiva 184"/>
          <p:cNvSpPr>
            <a:spLocks noGrp="1"/>
          </p:cNvSpPr>
          <p:nvPr>
            <p:ph type="sldNum" sz="quarter" idx="12"/>
          </p:nvPr>
        </p:nvSpPr>
        <p:spPr/>
        <p:txBody>
          <a:bodyPr/>
          <a:lstStyle/>
          <a:p>
            <a:fld id="{B893DDF5-10A4-42B0-8B2B-0331E49407BA}" type="slidenum">
              <a:rPr lang="en-US" smtClean="0"/>
              <a:t>34</a:t>
            </a:fld>
            <a:endParaRPr lang="en-US" dirty="0"/>
          </a:p>
        </p:txBody>
      </p:sp>
      <p:sp>
        <p:nvSpPr>
          <p:cNvPr id="25" name="Título 24"/>
          <p:cNvSpPr>
            <a:spLocks noGrp="1"/>
          </p:cNvSpPr>
          <p:nvPr>
            <p:ph type="title"/>
          </p:nvPr>
        </p:nvSpPr>
        <p:spPr/>
        <p:txBody>
          <a:bodyPr>
            <a:normAutofit/>
          </a:bodyPr>
          <a:lstStyle/>
          <a:p>
            <a:r>
              <a:rPr lang="en-US" dirty="0" smtClean="0"/>
              <a:t>Big LTS template</a:t>
            </a:r>
            <a:endParaRPr lang="en-US" dirty="0"/>
          </a:p>
        </p:txBody>
      </p:sp>
      <p:sp>
        <p:nvSpPr>
          <p:cNvPr id="200" name="Arco 199"/>
          <p:cNvSpPr/>
          <p:nvPr/>
        </p:nvSpPr>
        <p:spPr>
          <a:xfrm flipH="1">
            <a:off x="1900517" y="4661636"/>
            <a:ext cx="6802144" cy="808326"/>
          </a:xfrm>
          <a:prstGeom prst="arc">
            <a:avLst>
              <a:gd name="adj1" fmla="val 10846088"/>
              <a:gd name="adj2" fmla="val 21566735"/>
            </a:avLst>
          </a:prstGeom>
          <a:ln w="28575">
            <a:solidFill>
              <a:schemeClr val="tx1">
                <a:alpha val="6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1" name="CuadroTexto 200"/>
          <p:cNvSpPr txBox="1"/>
          <p:nvPr/>
        </p:nvSpPr>
        <p:spPr>
          <a:xfrm>
            <a:off x="4905449" y="2661759"/>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97" name="Arco 196"/>
          <p:cNvSpPr/>
          <p:nvPr/>
        </p:nvSpPr>
        <p:spPr>
          <a:xfrm>
            <a:off x="1913604" y="2996952"/>
            <a:ext cx="6802144" cy="808326"/>
          </a:xfrm>
          <a:prstGeom prst="arc">
            <a:avLst>
              <a:gd name="adj1" fmla="val 10846088"/>
              <a:gd name="adj2" fmla="val 21544945"/>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0" name="CuadroTexto 179"/>
              <p:cNvSpPr txBox="1"/>
              <p:nvPr/>
            </p:nvSpPr>
            <p:spPr>
              <a:xfrm>
                <a:off x="72377" y="6223339"/>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=00</m:t>
                      </m:r>
                    </m:oMath>
                  </m:oMathPara>
                </a14:m>
                <a:endParaRPr lang="en-US" sz="1600" dirty="0"/>
              </a:p>
            </p:txBody>
          </p:sp>
        </mc:Choice>
        <mc:Fallback xmlns="">
          <p:sp>
            <p:nvSpPr>
              <p:cNvPr id="180" name="CuadroTexto 179"/>
              <p:cNvSpPr txBox="1">
                <a:spLocks noRot="1" noChangeAspect="1" noMove="1" noResize="1" noEditPoints="1" noAdjustHandles="1" noChangeArrowheads="1" noChangeShapeType="1" noTextEdit="1"/>
              </p:cNvSpPr>
              <p:nvPr/>
            </p:nvSpPr>
            <p:spPr>
              <a:xfrm>
                <a:off x="72377" y="6223339"/>
                <a:ext cx="755207" cy="246221"/>
              </a:xfrm>
              <a:prstGeom prst="rect">
                <a:avLst/>
              </a:prstGeom>
              <a:blipFill rotWithShape="0">
                <a:blip r:embed="rId3"/>
                <a:stretch>
                  <a:fillRect l="-6452" r="-4032" b="-7500"/>
                </a:stretch>
              </a:blipFill>
            </p:spPr>
            <p:txBody>
              <a:bodyPr/>
              <a:lstStyle/>
              <a:p>
                <a:r>
                  <a:rPr lang="en-US">
                    <a:noFill/>
                  </a:rPr>
                  <a:t> </a:t>
                </a:r>
              </a:p>
            </p:txBody>
          </p:sp>
        </mc:Fallback>
      </mc:AlternateContent>
      <p:sp>
        <p:nvSpPr>
          <p:cNvPr id="96" name="Arco 95"/>
          <p:cNvSpPr/>
          <p:nvPr/>
        </p:nvSpPr>
        <p:spPr>
          <a:xfrm>
            <a:off x="968843" y="4168921"/>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8" name="Arco 97"/>
          <p:cNvSpPr/>
          <p:nvPr/>
        </p:nvSpPr>
        <p:spPr>
          <a:xfrm>
            <a:off x="976588" y="5835850"/>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1" name="Arco 100"/>
          <p:cNvSpPr/>
          <p:nvPr/>
        </p:nvSpPr>
        <p:spPr>
          <a:xfrm flipH="1" flipV="1">
            <a:off x="1953924" y="5189165"/>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3" name="Arco 102"/>
          <p:cNvSpPr/>
          <p:nvPr/>
        </p:nvSpPr>
        <p:spPr>
          <a:xfrm flipH="1" flipV="1">
            <a:off x="1964569" y="3524958"/>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Elipse 15"/>
          <p:cNvSpPr/>
          <p:nvPr/>
        </p:nvSpPr>
        <p:spPr>
          <a:xfrm>
            <a:off x="689916"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Elipse 16"/>
          <p:cNvSpPr/>
          <p:nvPr/>
        </p:nvSpPr>
        <p:spPr>
          <a:xfrm>
            <a:off x="1697916"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Elipse 17"/>
          <p:cNvSpPr/>
          <p:nvPr/>
        </p:nvSpPr>
        <p:spPr>
          <a:xfrm>
            <a:off x="1697916"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Elipse 18"/>
          <p:cNvSpPr/>
          <p:nvPr/>
        </p:nvSpPr>
        <p:spPr>
          <a:xfrm>
            <a:off x="689916"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2" name="Arco 31"/>
          <p:cNvSpPr/>
          <p:nvPr/>
        </p:nvSpPr>
        <p:spPr>
          <a:xfrm rot="19214127">
            <a:off x="816846"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Arco 32"/>
          <p:cNvSpPr/>
          <p:nvPr/>
        </p:nvSpPr>
        <p:spPr>
          <a:xfrm rot="8400000">
            <a:off x="875102"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CuadroTexto 38"/>
          <p:cNvSpPr txBox="1"/>
          <p:nvPr/>
        </p:nvSpPr>
        <p:spPr>
          <a:xfrm>
            <a:off x="947442" y="3528439"/>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40" name="CuadroTexto 39"/>
          <p:cNvSpPr txBox="1"/>
          <p:nvPr/>
        </p:nvSpPr>
        <p:spPr>
          <a:xfrm>
            <a:off x="1366147" y="3816206"/>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41" name="CuadroTexto 40"/>
          <p:cNvSpPr txBox="1"/>
          <p:nvPr/>
        </p:nvSpPr>
        <p:spPr>
          <a:xfrm>
            <a:off x="369834" y="4941168"/>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42" name="Arco 41"/>
          <p:cNvSpPr/>
          <p:nvPr/>
        </p:nvSpPr>
        <p:spPr>
          <a:xfrm rot="16200000">
            <a:off x="108496"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Arco 42"/>
          <p:cNvSpPr/>
          <p:nvPr/>
        </p:nvSpPr>
        <p:spPr>
          <a:xfrm rot="5400000">
            <a:off x="183204"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CuadroTexto 43"/>
          <p:cNvSpPr txBox="1"/>
          <p:nvPr/>
        </p:nvSpPr>
        <p:spPr>
          <a:xfrm>
            <a:off x="879674" y="4947023"/>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68" name="Arco 67"/>
          <p:cNvSpPr/>
          <p:nvPr/>
        </p:nvSpPr>
        <p:spPr>
          <a:xfrm rot="16200000">
            <a:off x="1114758"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9" name="Arco 68"/>
          <p:cNvSpPr/>
          <p:nvPr/>
        </p:nvSpPr>
        <p:spPr>
          <a:xfrm rot="5400000">
            <a:off x="1189466"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0" name="Arco 69"/>
          <p:cNvSpPr/>
          <p:nvPr/>
        </p:nvSpPr>
        <p:spPr>
          <a:xfrm rot="19214127">
            <a:off x="813777"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1" name="Arco 70"/>
          <p:cNvSpPr/>
          <p:nvPr/>
        </p:nvSpPr>
        <p:spPr>
          <a:xfrm rot="8400000">
            <a:off x="872033"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4" name="Elipse 83"/>
          <p:cNvSpPr/>
          <p:nvPr/>
        </p:nvSpPr>
        <p:spPr>
          <a:xfrm>
            <a:off x="2993268"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5" name="Elipse 84"/>
          <p:cNvSpPr/>
          <p:nvPr/>
        </p:nvSpPr>
        <p:spPr>
          <a:xfrm>
            <a:off x="4001268"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6" name="Elipse 85"/>
          <p:cNvSpPr/>
          <p:nvPr/>
        </p:nvSpPr>
        <p:spPr>
          <a:xfrm>
            <a:off x="4001268"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7" name="Elipse 86"/>
          <p:cNvSpPr/>
          <p:nvPr/>
        </p:nvSpPr>
        <p:spPr>
          <a:xfrm>
            <a:off x="2993268" y="5805264"/>
            <a:ext cx="288032" cy="28803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8" name="Arco 87"/>
          <p:cNvSpPr/>
          <p:nvPr/>
        </p:nvSpPr>
        <p:spPr>
          <a:xfrm rot="19214127">
            <a:off x="3120198"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9" name="Arco 88"/>
          <p:cNvSpPr/>
          <p:nvPr/>
        </p:nvSpPr>
        <p:spPr>
          <a:xfrm rot="8400000">
            <a:off x="3178454"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0" name="Arco 89"/>
          <p:cNvSpPr/>
          <p:nvPr/>
        </p:nvSpPr>
        <p:spPr>
          <a:xfrm rot="16200000">
            <a:off x="2411848"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1" name="Arco 90"/>
          <p:cNvSpPr/>
          <p:nvPr/>
        </p:nvSpPr>
        <p:spPr>
          <a:xfrm rot="5400000">
            <a:off x="2486556"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2" name="Arco 91"/>
          <p:cNvSpPr/>
          <p:nvPr/>
        </p:nvSpPr>
        <p:spPr>
          <a:xfrm rot="16200000">
            <a:off x="3418110"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3" name="Arco 92"/>
          <p:cNvSpPr/>
          <p:nvPr/>
        </p:nvSpPr>
        <p:spPr>
          <a:xfrm rot="5400000">
            <a:off x="3492818"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4" name="Arco 93"/>
          <p:cNvSpPr/>
          <p:nvPr/>
        </p:nvSpPr>
        <p:spPr>
          <a:xfrm rot="19214127">
            <a:off x="3117129"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5" name="Arco 94"/>
          <p:cNvSpPr/>
          <p:nvPr/>
        </p:nvSpPr>
        <p:spPr>
          <a:xfrm rot="8400000">
            <a:off x="3175385"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4" name="Elipse 103"/>
          <p:cNvSpPr/>
          <p:nvPr/>
        </p:nvSpPr>
        <p:spPr>
          <a:xfrm>
            <a:off x="5292502"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5" name="Elipse 104"/>
          <p:cNvSpPr/>
          <p:nvPr/>
        </p:nvSpPr>
        <p:spPr>
          <a:xfrm>
            <a:off x="6300502"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6" name="Elipse 105"/>
          <p:cNvSpPr/>
          <p:nvPr/>
        </p:nvSpPr>
        <p:spPr>
          <a:xfrm>
            <a:off x="6300502"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7" name="Elipse 106"/>
          <p:cNvSpPr/>
          <p:nvPr/>
        </p:nvSpPr>
        <p:spPr>
          <a:xfrm>
            <a:off x="5292502"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8" name="Arco 107"/>
          <p:cNvSpPr/>
          <p:nvPr/>
        </p:nvSpPr>
        <p:spPr>
          <a:xfrm rot="19214127">
            <a:off x="5419432"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9" name="Arco 108"/>
          <p:cNvSpPr/>
          <p:nvPr/>
        </p:nvSpPr>
        <p:spPr>
          <a:xfrm rot="8400000">
            <a:off x="5477688"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0" name="Arco 109"/>
          <p:cNvSpPr/>
          <p:nvPr/>
        </p:nvSpPr>
        <p:spPr>
          <a:xfrm rot="16200000">
            <a:off x="4711082"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1" name="Arco 110"/>
          <p:cNvSpPr/>
          <p:nvPr/>
        </p:nvSpPr>
        <p:spPr>
          <a:xfrm rot="5400000">
            <a:off x="4785790"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2" name="Arco 111"/>
          <p:cNvSpPr/>
          <p:nvPr/>
        </p:nvSpPr>
        <p:spPr>
          <a:xfrm rot="16200000">
            <a:off x="5717344"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3" name="Arco 112"/>
          <p:cNvSpPr/>
          <p:nvPr/>
        </p:nvSpPr>
        <p:spPr>
          <a:xfrm rot="5400000">
            <a:off x="5792052"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4" name="Arco 113"/>
          <p:cNvSpPr/>
          <p:nvPr/>
        </p:nvSpPr>
        <p:spPr>
          <a:xfrm rot="19214127">
            <a:off x="5416363"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5" name="Arco 114"/>
          <p:cNvSpPr/>
          <p:nvPr/>
        </p:nvSpPr>
        <p:spPr>
          <a:xfrm rot="8400000">
            <a:off x="5474619"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6" name="Elipse 115"/>
          <p:cNvSpPr/>
          <p:nvPr/>
        </p:nvSpPr>
        <p:spPr>
          <a:xfrm>
            <a:off x="7595854"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7" name="Elipse 116"/>
          <p:cNvSpPr/>
          <p:nvPr/>
        </p:nvSpPr>
        <p:spPr>
          <a:xfrm>
            <a:off x="8603854"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8" name="Elipse 117"/>
          <p:cNvSpPr/>
          <p:nvPr/>
        </p:nvSpPr>
        <p:spPr>
          <a:xfrm>
            <a:off x="8603854"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9" name="Elipse 118"/>
          <p:cNvSpPr/>
          <p:nvPr/>
        </p:nvSpPr>
        <p:spPr>
          <a:xfrm>
            <a:off x="7595854"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0" name="Arco 119"/>
          <p:cNvSpPr/>
          <p:nvPr/>
        </p:nvSpPr>
        <p:spPr>
          <a:xfrm rot="19214127">
            <a:off x="7722784"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1" name="Arco 120"/>
          <p:cNvSpPr/>
          <p:nvPr/>
        </p:nvSpPr>
        <p:spPr>
          <a:xfrm rot="8400000">
            <a:off x="7781040"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2" name="Arco 121"/>
          <p:cNvSpPr/>
          <p:nvPr/>
        </p:nvSpPr>
        <p:spPr>
          <a:xfrm rot="16200000">
            <a:off x="7014434"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3" name="Arco 122"/>
          <p:cNvSpPr/>
          <p:nvPr/>
        </p:nvSpPr>
        <p:spPr>
          <a:xfrm rot="5400000">
            <a:off x="7089142"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4" name="Arco 123"/>
          <p:cNvSpPr/>
          <p:nvPr/>
        </p:nvSpPr>
        <p:spPr>
          <a:xfrm rot="16200000">
            <a:off x="8020696"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5" name="Arco 124"/>
          <p:cNvSpPr/>
          <p:nvPr/>
        </p:nvSpPr>
        <p:spPr>
          <a:xfrm rot="5400000">
            <a:off x="8095404"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6" name="Arco 125"/>
          <p:cNvSpPr/>
          <p:nvPr/>
        </p:nvSpPr>
        <p:spPr>
          <a:xfrm rot="19214127">
            <a:off x="7719715"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7" name="Arco 126"/>
          <p:cNvSpPr/>
          <p:nvPr/>
        </p:nvSpPr>
        <p:spPr>
          <a:xfrm rot="8400000">
            <a:off x="7777971"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8" name="Arco 127"/>
          <p:cNvSpPr/>
          <p:nvPr/>
        </p:nvSpPr>
        <p:spPr>
          <a:xfrm>
            <a:off x="5571429" y="4168921"/>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0" name="Arco 129"/>
          <p:cNvSpPr/>
          <p:nvPr/>
        </p:nvSpPr>
        <p:spPr>
          <a:xfrm>
            <a:off x="5579174" y="5835850"/>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2" name="Arco 131"/>
          <p:cNvSpPr/>
          <p:nvPr/>
        </p:nvSpPr>
        <p:spPr>
          <a:xfrm>
            <a:off x="6575099" y="5053781"/>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4" name="Arco 133"/>
          <p:cNvSpPr/>
          <p:nvPr/>
        </p:nvSpPr>
        <p:spPr>
          <a:xfrm>
            <a:off x="6585744" y="3389574"/>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6" name="Arco 135"/>
          <p:cNvSpPr/>
          <p:nvPr/>
        </p:nvSpPr>
        <p:spPr>
          <a:xfrm>
            <a:off x="3271188" y="4165544"/>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9" name="Arco 138"/>
          <p:cNvSpPr/>
          <p:nvPr/>
        </p:nvSpPr>
        <p:spPr>
          <a:xfrm flipH="1" flipV="1">
            <a:off x="3260344" y="5967857"/>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1" name="Arco 140"/>
          <p:cNvSpPr/>
          <p:nvPr/>
        </p:nvSpPr>
        <p:spPr>
          <a:xfrm flipH="1" flipV="1">
            <a:off x="4256269" y="5185788"/>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2" name="Arco 141"/>
          <p:cNvSpPr/>
          <p:nvPr/>
        </p:nvSpPr>
        <p:spPr>
          <a:xfrm>
            <a:off x="4285503" y="3386197"/>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6" name="CuadroTexto 145"/>
          <p:cNvSpPr txBox="1"/>
          <p:nvPr/>
        </p:nvSpPr>
        <p:spPr>
          <a:xfrm>
            <a:off x="974741" y="5219109"/>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47" name="CuadroTexto 146"/>
          <p:cNvSpPr txBox="1"/>
          <p:nvPr/>
        </p:nvSpPr>
        <p:spPr>
          <a:xfrm>
            <a:off x="1417540" y="5456173"/>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48" name="CuadroTexto 147"/>
          <p:cNvSpPr txBox="1"/>
          <p:nvPr/>
        </p:nvSpPr>
        <p:spPr>
          <a:xfrm>
            <a:off x="1389000" y="4202155"/>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49" name="CuadroTexto 148"/>
          <p:cNvSpPr txBox="1"/>
          <p:nvPr/>
        </p:nvSpPr>
        <p:spPr>
          <a:xfrm>
            <a:off x="1898461" y="4203367"/>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50" name="CuadroTexto 149"/>
          <p:cNvSpPr txBox="1"/>
          <p:nvPr/>
        </p:nvSpPr>
        <p:spPr>
          <a:xfrm>
            <a:off x="3130951" y="3648341"/>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51" name="CuadroTexto 150"/>
          <p:cNvSpPr txBox="1"/>
          <p:nvPr/>
        </p:nvSpPr>
        <p:spPr>
          <a:xfrm>
            <a:off x="3634300" y="3861048"/>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52" name="CuadroTexto 151"/>
          <p:cNvSpPr txBox="1"/>
          <p:nvPr/>
        </p:nvSpPr>
        <p:spPr>
          <a:xfrm>
            <a:off x="2699277" y="4854443"/>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53" name="CuadroTexto 152"/>
          <p:cNvSpPr txBox="1"/>
          <p:nvPr/>
        </p:nvSpPr>
        <p:spPr>
          <a:xfrm>
            <a:off x="3177049" y="4846851"/>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54" name="CuadroTexto 153"/>
          <p:cNvSpPr txBox="1"/>
          <p:nvPr/>
        </p:nvSpPr>
        <p:spPr>
          <a:xfrm>
            <a:off x="3270932" y="5224204"/>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55" name="CuadroTexto 154"/>
          <p:cNvSpPr txBox="1"/>
          <p:nvPr/>
        </p:nvSpPr>
        <p:spPr>
          <a:xfrm>
            <a:off x="3698376" y="5493262"/>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56" name="CuadroTexto 155"/>
          <p:cNvSpPr txBox="1"/>
          <p:nvPr/>
        </p:nvSpPr>
        <p:spPr>
          <a:xfrm>
            <a:off x="3707458" y="4237137"/>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57" name="CuadroTexto 156"/>
          <p:cNvSpPr txBox="1"/>
          <p:nvPr/>
        </p:nvSpPr>
        <p:spPr>
          <a:xfrm>
            <a:off x="4179729" y="4226249"/>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58" name="CuadroTexto 157"/>
          <p:cNvSpPr txBox="1"/>
          <p:nvPr/>
        </p:nvSpPr>
        <p:spPr>
          <a:xfrm>
            <a:off x="5453808" y="3644621"/>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59" name="CuadroTexto 158"/>
          <p:cNvSpPr txBox="1"/>
          <p:nvPr/>
        </p:nvSpPr>
        <p:spPr>
          <a:xfrm>
            <a:off x="5946052" y="3851756"/>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60" name="CuadroTexto 159"/>
          <p:cNvSpPr txBox="1"/>
          <p:nvPr/>
        </p:nvSpPr>
        <p:spPr>
          <a:xfrm>
            <a:off x="5012686" y="4849777"/>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1" name="CuadroTexto 160"/>
          <p:cNvSpPr txBox="1"/>
          <p:nvPr/>
        </p:nvSpPr>
        <p:spPr>
          <a:xfrm>
            <a:off x="5465899" y="4841535"/>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2" name="CuadroTexto 161"/>
          <p:cNvSpPr txBox="1"/>
          <p:nvPr/>
        </p:nvSpPr>
        <p:spPr>
          <a:xfrm>
            <a:off x="5534883" y="5252080"/>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63" name="CuadroTexto 162"/>
          <p:cNvSpPr txBox="1"/>
          <p:nvPr/>
        </p:nvSpPr>
        <p:spPr>
          <a:xfrm>
            <a:off x="6028211" y="544993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64" name="CuadroTexto 163"/>
          <p:cNvSpPr txBox="1"/>
          <p:nvPr/>
        </p:nvSpPr>
        <p:spPr>
          <a:xfrm>
            <a:off x="6003539" y="4244483"/>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5" name="CuadroTexto 164"/>
          <p:cNvSpPr txBox="1"/>
          <p:nvPr/>
        </p:nvSpPr>
        <p:spPr>
          <a:xfrm>
            <a:off x="6473934" y="4223410"/>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6" name="CuadroTexto 165"/>
          <p:cNvSpPr txBox="1"/>
          <p:nvPr/>
        </p:nvSpPr>
        <p:spPr>
          <a:xfrm>
            <a:off x="7726954" y="3644621"/>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67" name="CuadroTexto 166"/>
          <p:cNvSpPr txBox="1"/>
          <p:nvPr/>
        </p:nvSpPr>
        <p:spPr>
          <a:xfrm>
            <a:off x="8250308" y="3851756"/>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68" name="CuadroTexto 167"/>
          <p:cNvSpPr txBox="1"/>
          <p:nvPr/>
        </p:nvSpPr>
        <p:spPr>
          <a:xfrm>
            <a:off x="7295085" y="4724078"/>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9" name="CuadroTexto 168"/>
          <p:cNvSpPr txBox="1"/>
          <p:nvPr/>
        </p:nvSpPr>
        <p:spPr>
          <a:xfrm>
            <a:off x="7763634" y="4724078"/>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70" name="CuadroTexto 169"/>
          <p:cNvSpPr txBox="1"/>
          <p:nvPr/>
        </p:nvSpPr>
        <p:spPr>
          <a:xfrm>
            <a:off x="7902458" y="5170933"/>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71" name="CuadroTexto 170"/>
          <p:cNvSpPr txBox="1"/>
          <p:nvPr/>
        </p:nvSpPr>
        <p:spPr>
          <a:xfrm>
            <a:off x="8352725" y="545037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72" name="CuadroTexto 171"/>
          <p:cNvSpPr txBox="1"/>
          <p:nvPr/>
        </p:nvSpPr>
        <p:spPr>
          <a:xfrm>
            <a:off x="8311408" y="4211296"/>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73" name="CuadroTexto 172"/>
          <p:cNvSpPr txBox="1"/>
          <p:nvPr/>
        </p:nvSpPr>
        <p:spPr>
          <a:xfrm>
            <a:off x="8781823" y="4198895"/>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74" name="CuadroTexto 173"/>
          <p:cNvSpPr txBox="1"/>
          <p:nvPr/>
        </p:nvSpPr>
        <p:spPr>
          <a:xfrm>
            <a:off x="1864988" y="5745789"/>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75" name="CuadroTexto 174"/>
          <p:cNvSpPr txBox="1"/>
          <p:nvPr/>
        </p:nvSpPr>
        <p:spPr>
          <a:xfrm>
            <a:off x="2717109" y="3249186"/>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76" name="CuadroTexto 175"/>
          <p:cNvSpPr txBox="1"/>
          <p:nvPr/>
        </p:nvSpPr>
        <p:spPr>
          <a:xfrm>
            <a:off x="2462207" y="5150371"/>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181" name="CuadroTexto 180"/>
              <p:cNvSpPr txBox="1"/>
              <p:nvPr/>
            </p:nvSpPr>
            <p:spPr>
              <a:xfrm>
                <a:off x="994398" y="5971746"/>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=01</m:t>
                      </m:r>
                    </m:oMath>
                  </m:oMathPara>
                </a14:m>
                <a:endParaRPr lang="en-US" sz="1600" dirty="0"/>
              </a:p>
            </p:txBody>
          </p:sp>
        </mc:Choice>
        <mc:Fallback xmlns="">
          <p:sp>
            <p:nvSpPr>
              <p:cNvPr id="181" name="CuadroTexto 180"/>
              <p:cNvSpPr txBox="1">
                <a:spLocks noRot="1" noChangeAspect="1" noMove="1" noResize="1" noEditPoints="1" noAdjustHandles="1" noChangeArrowheads="1" noChangeShapeType="1" noTextEdit="1"/>
              </p:cNvSpPr>
              <p:nvPr/>
            </p:nvSpPr>
            <p:spPr>
              <a:xfrm>
                <a:off x="994398" y="5971746"/>
                <a:ext cx="745589" cy="246221"/>
              </a:xfrm>
              <a:prstGeom prst="rect">
                <a:avLst/>
              </a:prstGeom>
              <a:blipFill rotWithShape="0">
                <a:blip r:embed="rId4"/>
                <a:stretch>
                  <a:fillRect l="-6557" r="-5738"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3" name="CuadroTexto 182"/>
              <p:cNvSpPr txBox="1"/>
              <p:nvPr/>
            </p:nvSpPr>
            <p:spPr>
              <a:xfrm>
                <a:off x="5063723" y="6135107"/>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=10</m:t>
                      </m:r>
                    </m:oMath>
                  </m:oMathPara>
                </a14:m>
                <a:endParaRPr lang="en-US" sz="1600" dirty="0"/>
              </a:p>
            </p:txBody>
          </p:sp>
        </mc:Choice>
        <mc:Fallback xmlns="">
          <p:sp>
            <p:nvSpPr>
              <p:cNvPr id="183" name="CuadroTexto 182"/>
              <p:cNvSpPr txBox="1">
                <a:spLocks noRot="1" noChangeAspect="1" noMove="1" noResize="1" noEditPoints="1" noAdjustHandles="1" noChangeArrowheads="1" noChangeShapeType="1" noTextEdit="1"/>
              </p:cNvSpPr>
              <p:nvPr/>
            </p:nvSpPr>
            <p:spPr>
              <a:xfrm>
                <a:off x="5063723" y="6135107"/>
                <a:ext cx="745589" cy="246221"/>
              </a:xfrm>
              <a:prstGeom prst="rect">
                <a:avLst/>
              </a:prstGeom>
              <a:blipFill rotWithShape="0">
                <a:blip r:embed="rId5"/>
                <a:stretch>
                  <a:fillRect l="-6557" r="-4918" b="-219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4" name="CuadroTexto 183"/>
              <p:cNvSpPr txBox="1"/>
              <p:nvPr/>
            </p:nvSpPr>
            <p:spPr>
              <a:xfrm>
                <a:off x="7929377" y="5972340"/>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=11</m:t>
                      </m:r>
                    </m:oMath>
                  </m:oMathPara>
                </a14:m>
                <a:endParaRPr lang="en-US" sz="1600" dirty="0"/>
              </a:p>
            </p:txBody>
          </p:sp>
        </mc:Choice>
        <mc:Fallback xmlns="">
          <p:sp>
            <p:nvSpPr>
              <p:cNvPr id="184" name="CuadroTexto 183"/>
              <p:cNvSpPr txBox="1">
                <a:spLocks noRot="1" noChangeAspect="1" noMove="1" noResize="1" noEditPoints="1" noAdjustHandles="1" noChangeArrowheads="1" noChangeShapeType="1" noTextEdit="1"/>
              </p:cNvSpPr>
              <p:nvPr/>
            </p:nvSpPr>
            <p:spPr>
              <a:xfrm>
                <a:off x="7929377" y="5972340"/>
                <a:ext cx="745589" cy="246221"/>
              </a:xfrm>
              <a:prstGeom prst="rect">
                <a:avLst/>
              </a:prstGeom>
              <a:blipFill rotWithShape="0">
                <a:blip r:embed="rId6"/>
                <a:stretch>
                  <a:fillRect l="-6557" r="-4918" b="-25000"/>
                </a:stretch>
              </a:blipFill>
            </p:spPr>
            <p:txBody>
              <a:bodyPr/>
              <a:lstStyle/>
              <a:p>
                <a:r>
                  <a:rPr lang="en-US">
                    <a:noFill/>
                  </a:rPr>
                  <a:t> </a:t>
                </a:r>
              </a:p>
            </p:txBody>
          </p:sp>
        </mc:Fallback>
      </mc:AlternateContent>
      <p:sp>
        <p:nvSpPr>
          <p:cNvPr id="186" name="CuadroTexto 185"/>
          <p:cNvSpPr txBox="1"/>
          <p:nvPr/>
        </p:nvSpPr>
        <p:spPr>
          <a:xfrm>
            <a:off x="2113634" y="3801891"/>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87" name="CuadroTexto 186"/>
          <p:cNvSpPr txBox="1"/>
          <p:nvPr/>
        </p:nvSpPr>
        <p:spPr>
          <a:xfrm>
            <a:off x="4095903" y="5707508"/>
            <a:ext cx="425116" cy="369332"/>
          </a:xfrm>
          <a:prstGeom prst="rect">
            <a:avLst/>
          </a:prstGeom>
          <a:noFill/>
        </p:spPr>
        <p:txBody>
          <a:bodyPr wrap="none" rtlCol="0">
            <a:spAutoFit/>
          </a:bodyPr>
          <a:lstStyle/>
          <a:p>
            <a:pPr algn="ctr"/>
            <a:r>
              <a:rPr lang="en-US" dirty="0">
                <a:solidFill>
                  <a:schemeClr val="accent2"/>
                </a:solidFill>
                <a:latin typeface="Cambria" panose="02040503050406030204" pitchFamily="18" charset="0"/>
              </a:rPr>
              <a:t>x</a:t>
            </a:r>
            <a:r>
              <a:rPr lang="en-US" dirty="0" smtClean="0">
                <a:solidFill>
                  <a:schemeClr val="accent2"/>
                </a:solidFill>
                <a:latin typeface="Cambria" panose="02040503050406030204" pitchFamily="18" charset="0"/>
              </a:rPr>
              <a:t>−</a:t>
            </a:r>
            <a:endParaRPr lang="en-US" dirty="0">
              <a:solidFill>
                <a:schemeClr val="accent2"/>
              </a:solidFill>
              <a:latin typeface="Cambria" panose="02040503050406030204" pitchFamily="18" charset="0"/>
            </a:endParaRPr>
          </a:p>
        </p:txBody>
      </p:sp>
      <p:sp>
        <p:nvSpPr>
          <p:cNvPr id="188" name="CuadroTexto 187"/>
          <p:cNvSpPr txBox="1"/>
          <p:nvPr/>
        </p:nvSpPr>
        <p:spPr>
          <a:xfrm>
            <a:off x="5040475" y="3058674"/>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89" name="CuadroTexto 188"/>
          <p:cNvSpPr txBox="1"/>
          <p:nvPr/>
        </p:nvSpPr>
        <p:spPr>
          <a:xfrm>
            <a:off x="4815703" y="5134819"/>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90" name="CuadroTexto 189"/>
          <p:cNvSpPr txBox="1"/>
          <p:nvPr/>
        </p:nvSpPr>
        <p:spPr>
          <a:xfrm>
            <a:off x="4286498" y="3851791"/>
            <a:ext cx="425117"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92" name="Arco 191"/>
          <p:cNvSpPr/>
          <p:nvPr/>
        </p:nvSpPr>
        <p:spPr>
          <a:xfrm flipV="1">
            <a:off x="617460" y="4060834"/>
            <a:ext cx="7274245" cy="808326"/>
          </a:xfrm>
          <a:prstGeom prst="arc">
            <a:avLst>
              <a:gd name="adj1" fmla="val 10713516"/>
              <a:gd name="adj2" fmla="val 79035"/>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9" name="Arco 198"/>
          <p:cNvSpPr/>
          <p:nvPr/>
        </p:nvSpPr>
        <p:spPr>
          <a:xfrm flipH="1" flipV="1">
            <a:off x="640650" y="5723116"/>
            <a:ext cx="7274245" cy="808326"/>
          </a:xfrm>
          <a:prstGeom prst="arc">
            <a:avLst>
              <a:gd name="adj1" fmla="val 10716183"/>
              <a:gd name="adj2" fmla="val 95636"/>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2" name="CuadroTexto 201"/>
          <p:cNvSpPr txBox="1"/>
          <p:nvPr/>
        </p:nvSpPr>
        <p:spPr>
          <a:xfrm>
            <a:off x="4751011" y="4350393"/>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203" name="CuadroTexto 202"/>
          <p:cNvSpPr txBox="1"/>
          <p:nvPr/>
        </p:nvSpPr>
        <p:spPr>
          <a:xfrm>
            <a:off x="7327223" y="3314649"/>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204" name="CuadroTexto 203"/>
          <p:cNvSpPr txBox="1"/>
          <p:nvPr/>
        </p:nvSpPr>
        <p:spPr>
          <a:xfrm>
            <a:off x="6604164" y="3841655"/>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205" name="CuadroTexto 204"/>
          <p:cNvSpPr txBox="1"/>
          <p:nvPr/>
        </p:nvSpPr>
        <p:spPr>
          <a:xfrm>
            <a:off x="6497490" y="5507940"/>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206" name="CuadroTexto 205"/>
          <p:cNvSpPr txBox="1"/>
          <p:nvPr/>
        </p:nvSpPr>
        <p:spPr>
          <a:xfrm>
            <a:off x="7147221" y="4949704"/>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207" name="CuadroTexto 206"/>
          <p:cNvSpPr txBox="1"/>
          <p:nvPr/>
        </p:nvSpPr>
        <p:spPr>
          <a:xfrm>
            <a:off x="4164029" y="6217967"/>
            <a:ext cx="425116" cy="369332"/>
          </a:xfrm>
          <a:prstGeom prst="rect">
            <a:avLst/>
          </a:prstGeom>
          <a:noFill/>
        </p:spPr>
        <p:txBody>
          <a:bodyPr wrap="none" rtlCol="0">
            <a:spAutoFit/>
          </a:bodyPr>
          <a:lstStyle/>
          <a:p>
            <a:pPr algn="ctr"/>
            <a:r>
              <a:rPr lang="en-US" dirty="0">
                <a:solidFill>
                  <a:schemeClr val="accent2"/>
                </a:solidFill>
                <a:latin typeface="Cambria" panose="02040503050406030204" pitchFamily="18" charset="0"/>
              </a:rPr>
              <a:t>x</a:t>
            </a:r>
            <a:r>
              <a:rPr lang="en-US" dirty="0" smtClean="0">
                <a:solidFill>
                  <a:schemeClr val="accent2"/>
                </a:solidFill>
                <a:latin typeface="Cambria" panose="02040503050406030204" pitchFamily="18" charset="0"/>
              </a:rPr>
              <a:t>−</a:t>
            </a:r>
            <a:endParaRPr lang="en-US" dirty="0">
              <a:solidFill>
                <a:schemeClr val="accent2"/>
              </a:solidFill>
              <a:latin typeface="Cambria" panose="02040503050406030204" pitchFamily="18" charset="0"/>
            </a:endParaRPr>
          </a:p>
        </p:txBody>
      </p:sp>
      <p:sp>
        <p:nvSpPr>
          <p:cNvPr id="208" name="CuadroTexto 207"/>
          <p:cNvSpPr txBox="1"/>
          <p:nvPr/>
        </p:nvSpPr>
        <p:spPr>
          <a:xfrm>
            <a:off x="4563461" y="4774846"/>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182" name="CuadroTexto 181"/>
              <p:cNvSpPr txBox="1"/>
              <p:nvPr/>
            </p:nvSpPr>
            <p:spPr>
              <a:xfrm>
                <a:off x="2758157" y="6130375"/>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=0</m:t>
                      </m:r>
                      <m:r>
                        <a:rPr lang="es-ES" sz="1600" b="0" i="0" smtClean="0">
                          <a:latin typeface="Cambria Math" panose="02040503050406030204" pitchFamily="18" charset="0"/>
                        </a:rPr>
                        <m:t>0</m:t>
                      </m:r>
                    </m:oMath>
                  </m:oMathPara>
                </a14:m>
                <a:endParaRPr lang="en-US" sz="1600" dirty="0"/>
              </a:p>
            </p:txBody>
          </p:sp>
        </mc:Choice>
        <mc:Fallback xmlns="">
          <p:sp>
            <p:nvSpPr>
              <p:cNvPr id="182" name="CuadroTexto 181"/>
              <p:cNvSpPr txBox="1">
                <a:spLocks noRot="1" noChangeAspect="1" noMove="1" noResize="1" noEditPoints="1" noAdjustHandles="1" noChangeArrowheads="1" noChangeShapeType="1" noTextEdit="1"/>
              </p:cNvSpPr>
              <p:nvPr/>
            </p:nvSpPr>
            <p:spPr>
              <a:xfrm>
                <a:off x="2758157" y="6130375"/>
                <a:ext cx="745589" cy="246221"/>
              </a:xfrm>
              <a:prstGeom prst="rect">
                <a:avLst/>
              </a:prstGeom>
              <a:blipFill rotWithShape="0">
                <a:blip r:embed="rId7"/>
                <a:stretch>
                  <a:fillRect l="-6504" r="-4878"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9" name="CuadroTexto 128"/>
              <p:cNvSpPr txBox="1"/>
              <p:nvPr/>
            </p:nvSpPr>
            <p:spPr>
              <a:xfrm>
                <a:off x="43323" y="3910797"/>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=10</m:t>
                      </m:r>
                    </m:oMath>
                  </m:oMathPara>
                </a14:m>
                <a:endParaRPr lang="en-US" sz="1600" dirty="0"/>
              </a:p>
            </p:txBody>
          </p:sp>
        </mc:Choice>
        <mc:Fallback xmlns="">
          <p:sp>
            <p:nvSpPr>
              <p:cNvPr id="129" name="CuadroTexto 128"/>
              <p:cNvSpPr txBox="1">
                <a:spLocks noRot="1" noChangeAspect="1" noMove="1" noResize="1" noEditPoints="1" noAdjustHandles="1" noChangeArrowheads="1" noChangeShapeType="1" noTextEdit="1"/>
              </p:cNvSpPr>
              <p:nvPr/>
            </p:nvSpPr>
            <p:spPr>
              <a:xfrm>
                <a:off x="43323" y="3910797"/>
                <a:ext cx="755207" cy="246221"/>
              </a:xfrm>
              <a:prstGeom prst="rect">
                <a:avLst/>
              </a:prstGeom>
              <a:blipFill rotWithShape="0">
                <a:blip r:embed="rId8"/>
                <a:stretch>
                  <a:fillRect l="-6452" r="-4839" b="-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1" name="CuadroTexto 130"/>
              <p:cNvSpPr txBox="1"/>
              <p:nvPr/>
            </p:nvSpPr>
            <p:spPr>
              <a:xfrm>
                <a:off x="960491" y="3086094"/>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=11</m:t>
                      </m:r>
                    </m:oMath>
                  </m:oMathPara>
                </a14:m>
                <a:endParaRPr lang="en-US" sz="1600" dirty="0"/>
              </a:p>
            </p:txBody>
          </p:sp>
        </mc:Choice>
        <mc:Fallback xmlns="">
          <p:sp>
            <p:nvSpPr>
              <p:cNvPr id="131" name="CuadroTexto 130"/>
              <p:cNvSpPr txBox="1">
                <a:spLocks noRot="1" noChangeAspect="1" noMove="1" noResize="1" noEditPoints="1" noAdjustHandles="1" noChangeArrowheads="1" noChangeShapeType="1" noTextEdit="1"/>
              </p:cNvSpPr>
              <p:nvPr/>
            </p:nvSpPr>
            <p:spPr>
              <a:xfrm>
                <a:off x="960491" y="3086094"/>
                <a:ext cx="755207" cy="246221"/>
              </a:xfrm>
              <a:prstGeom prst="rect">
                <a:avLst/>
              </a:prstGeom>
              <a:blipFill rotWithShape="0">
                <a:blip r:embed="rId9"/>
                <a:stretch>
                  <a:fillRect l="-6504" r="-4878" b="-48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3" name="CuadroTexto 132"/>
              <p:cNvSpPr txBox="1"/>
              <p:nvPr/>
            </p:nvSpPr>
            <p:spPr>
              <a:xfrm>
                <a:off x="1005823" y="4788359"/>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=01</m:t>
                      </m:r>
                    </m:oMath>
                  </m:oMathPara>
                </a14:m>
                <a:endParaRPr lang="en-US" sz="1600" dirty="0"/>
              </a:p>
            </p:txBody>
          </p:sp>
        </mc:Choice>
        <mc:Fallback xmlns="">
          <p:sp>
            <p:nvSpPr>
              <p:cNvPr id="133" name="CuadroTexto 132"/>
              <p:cNvSpPr txBox="1">
                <a:spLocks noRot="1" noChangeAspect="1" noMove="1" noResize="1" noEditPoints="1" noAdjustHandles="1" noChangeArrowheads="1" noChangeShapeType="1" noTextEdit="1"/>
              </p:cNvSpPr>
              <p:nvPr/>
            </p:nvSpPr>
            <p:spPr>
              <a:xfrm>
                <a:off x="1005823" y="4788359"/>
                <a:ext cx="755207" cy="246221"/>
              </a:xfrm>
              <a:prstGeom prst="rect">
                <a:avLst/>
              </a:prstGeom>
              <a:blipFill rotWithShape="0">
                <a:blip r:embed="rId10"/>
                <a:stretch>
                  <a:fillRect l="-6452" r="-4032" b="-4878"/>
                </a:stretch>
              </a:blipFill>
            </p:spPr>
            <p:txBody>
              <a:bodyPr/>
              <a:lstStyle/>
              <a:p>
                <a:r>
                  <a:rPr lang="en-US">
                    <a:noFill/>
                  </a:rPr>
                  <a:t> </a:t>
                </a:r>
              </a:p>
            </p:txBody>
          </p:sp>
        </mc:Fallback>
      </mc:AlternateContent>
    </p:spTree>
    <p:extLst>
      <p:ext uri="{BB962C8B-B14F-4D97-AF65-F5344CB8AC3E}">
        <p14:creationId xmlns:p14="http://schemas.microsoft.com/office/powerpoint/2010/main" val="14260910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Snippet 2</a:t>
            </a:r>
            <a:endParaRPr lang="en-US"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35</a:t>
            </a:fld>
            <a:endParaRPr lang="en-US"/>
          </a:p>
        </p:txBody>
      </p:sp>
      <p:grpSp>
        <p:nvGrpSpPr>
          <p:cNvPr id="5" name="Grupo 4"/>
          <p:cNvGrpSpPr/>
          <p:nvPr/>
        </p:nvGrpSpPr>
        <p:grpSpPr>
          <a:xfrm>
            <a:off x="971600" y="1772816"/>
            <a:ext cx="2159312" cy="1824403"/>
            <a:chOff x="3564816" y="1772816"/>
            <a:chExt cx="2159312" cy="1824403"/>
          </a:xfrm>
        </p:grpSpPr>
        <p:sp>
          <p:nvSpPr>
            <p:cNvPr id="6" name="Elipse 5"/>
            <p:cNvSpPr/>
            <p:nvPr/>
          </p:nvSpPr>
          <p:spPr>
            <a:xfrm>
              <a:off x="4839841" y="1772816"/>
              <a:ext cx="288032" cy="288032"/>
            </a:xfrm>
            <a:prstGeom prst="ellipse">
              <a:avLst/>
            </a:prstGeom>
            <a:solidFill>
              <a:schemeClr val="tx1">
                <a:lumMod val="75000"/>
                <a:lumOff val="2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7" name="Conector recto de flecha 6"/>
            <p:cNvCxnSpPr>
              <a:stCxn id="6" idx="2"/>
              <a:endCxn id="11" idx="6"/>
            </p:cNvCxnSpPr>
            <p:nvPr/>
          </p:nvCxnSpPr>
          <p:spPr>
            <a:xfrm flipH="1">
              <a:off x="3852848" y="1916832"/>
              <a:ext cx="986993"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8" name="CuadroTexto 7"/>
            <p:cNvSpPr txBox="1"/>
            <p:nvPr/>
          </p:nvSpPr>
          <p:spPr>
            <a:xfrm>
              <a:off x="4108807" y="1825751"/>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cxnSp>
          <p:nvCxnSpPr>
            <p:cNvPr id="9" name="Conector recto de flecha 8"/>
            <p:cNvCxnSpPr>
              <a:stCxn id="6" idx="5"/>
              <a:endCxn id="10" idx="1"/>
            </p:cNvCxnSpPr>
            <p:nvPr/>
          </p:nvCxnSpPr>
          <p:spPr>
            <a:xfrm>
              <a:off x="5085692" y="2018667"/>
              <a:ext cx="392585" cy="33167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0" name="Elipse 9"/>
            <p:cNvSpPr/>
            <p:nvPr/>
          </p:nvSpPr>
          <p:spPr>
            <a:xfrm>
              <a:off x="5436096" y="230816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 name="Elipse 10"/>
            <p:cNvSpPr/>
            <p:nvPr/>
          </p:nvSpPr>
          <p:spPr>
            <a:xfrm>
              <a:off x="3564816" y="177281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 name="CuadroTexto 11"/>
            <p:cNvSpPr txBox="1"/>
            <p:nvPr/>
          </p:nvSpPr>
          <p:spPr>
            <a:xfrm>
              <a:off x="5220072" y="184922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3" name="Elipse 12"/>
            <p:cNvSpPr/>
            <p:nvPr/>
          </p:nvSpPr>
          <p:spPr>
            <a:xfrm>
              <a:off x="4839841" y="28490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4" name="Conector recto de flecha 13"/>
            <p:cNvCxnSpPr/>
            <p:nvPr/>
          </p:nvCxnSpPr>
          <p:spPr>
            <a:xfrm flipH="1">
              <a:off x="5099076" y="2564904"/>
              <a:ext cx="392585" cy="33167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5" name="CuadroTexto 14"/>
            <p:cNvSpPr txBox="1"/>
            <p:nvPr/>
          </p:nvSpPr>
          <p:spPr>
            <a:xfrm>
              <a:off x="5258505" y="2623766"/>
              <a:ext cx="43954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cxnSp>
          <p:nvCxnSpPr>
            <p:cNvPr id="16" name="Conector recto de flecha 15"/>
            <p:cNvCxnSpPr>
              <a:stCxn id="17" idx="5"/>
              <a:endCxn id="6" idx="3"/>
            </p:cNvCxnSpPr>
            <p:nvPr/>
          </p:nvCxnSpPr>
          <p:spPr>
            <a:xfrm flipV="1">
              <a:off x="4572442" y="2018667"/>
              <a:ext cx="309580" cy="33021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7" name="Elipse 16"/>
            <p:cNvSpPr/>
            <p:nvPr/>
          </p:nvSpPr>
          <p:spPr>
            <a:xfrm flipV="1">
              <a:off x="4326591" y="2306699"/>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CuadroTexto 17"/>
            <p:cNvSpPr txBox="1"/>
            <p:nvPr/>
          </p:nvSpPr>
          <p:spPr>
            <a:xfrm>
              <a:off x="4654947" y="2443968"/>
              <a:ext cx="439544" cy="369332"/>
            </a:xfrm>
            <a:prstGeom prst="rect">
              <a:avLst/>
            </a:prstGeom>
            <a:noFill/>
          </p:spPr>
          <p:txBody>
            <a:bodyPr wrap="none" rtlCol="0">
              <a:spAutoFit/>
            </a:bodyPr>
            <a:lstStyle/>
            <a:p>
              <a:pPr algn="ctr"/>
              <a:r>
                <a:rPr lang="en-US" dirty="0">
                  <a:solidFill>
                    <a:schemeClr val="tx2"/>
                  </a:solidFill>
                  <a:latin typeface="Cambria" panose="02040503050406030204" pitchFamily="18" charset="0"/>
                </a:rPr>
                <a:t>b−</a:t>
              </a:r>
            </a:p>
          </p:txBody>
        </p:sp>
        <p:cxnSp>
          <p:nvCxnSpPr>
            <p:cNvPr id="19" name="Conector recto de flecha 18"/>
            <p:cNvCxnSpPr>
              <a:endCxn id="17" idx="7"/>
            </p:cNvCxnSpPr>
            <p:nvPr/>
          </p:nvCxnSpPr>
          <p:spPr>
            <a:xfrm flipH="1" flipV="1">
              <a:off x="4572442" y="2552550"/>
              <a:ext cx="294168" cy="34700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0" name="Conector recto de flecha 19"/>
            <p:cNvCxnSpPr>
              <a:stCxn id="11" idx="4"/>
              <a:endCxn id="21" idx="0"/>
            </p:cNvCxnSpPr>
            <p:nvPr/>
          </p:nvCxnSpPr>
          <p:spPr>
            <a:xfrm>
              <a:off x="3708832" y="2060848"/>
              <a:ext cx="0" cy="38434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1" name="Elipse 20"/>
            <p:cNvSpPr/>
            <p:nvPr/>
          </p:nvSpPr>
          <p:spPr>
            <a:xfrm>
              <a:off x="3564816" y="2445190"/>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2" name="CuadroTexto 21"/>
            <p:cNvSpPr txBox="1"/>
            <p:nvPr/>
          </p:nvSpPr>
          <p:spPr>
            <a:xfrm>
              <a:off x="3711358" y="1991902"/>
              <a:ext cx="43954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cxnSp>
          <p:nvCxnSpPr>
            <p:cNvPr id="23" name="Conector recto de flecha 22"/>
            <p:cNvCxnSpPr>
              <a:endCxn id="24" idx="0"/>
            </p:cNvCxnSpPr>
            <p:nvPr/>
          </p:nvCxnSpPr>
          <p:spPr>
            <a:xfrm>
              <a:off x="3708832" y="2746896"/>
              <a:ext cx="0" cy="38434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4" name="Elipse 23"/>
            <p:cNvSpPr/>
            <p:nvPr/>
          </p:nvSpPr>
          <p:spPr>
            <a:xfrm>
              <a:off x="3564816" y="3131238"/>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5" name="CuadroTexto 24"/>
            <p:cNvSpPr txBox="1"/>
            <p:nvPr/>
          </p:nvSpPr>
          <p:spPr>
            <a:xfrm>
              <a:off x="3711358" y="2677950"/>
              <a:ext cx="43954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26" name="Elipse 25"/>
            <p:cNvSpPr/>
            <p:nvPr/>
          </p:nvSpPr>
          <p:spPr>
            <a:xfrm flipV="1">
              <a:off x="4321365" y="3133489"/>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27" name="Conector recto de flecha 26"/>
            <p:cNvCxnSpPr>
              <a:stCxn id="26" idx="4"/>
              <a:endCxn id="17" idx="0"/>
            </p:cNvCxnSpPr>
            <p:nvPr/>
          </p:nvCxnSpPr>
          <p:spPr>
            <a:xfrm flipV="1">
              <a:off x="4465381" y="2594731"/>
              <a:ext cx="5226" cy="53875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8" name="CuadroTexto 27"/>
            <p:cNvSpPr txBox="1"/>
            <p:nvPr/>
          </p:nvSpPr>
          <p:spPr>
            <a:xfrm>
              <a:off x="4085447" y="2711485"/>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cxnSp>
          <p:nvCxnSpPr>
            <p:cNvPr id="29" name="Conector recto de flecha 28"/>
            <p:cNvCxnSpPr>
              <a:stCxn id="24" idx="6"/>
              <a:endCxn id="26" idx="2"/>
            </p:cNvCxnSpPr>
            <p:nvPr/>
          </p:nvCxnSpPr>
          <p:spPr>
            <a:xfrm>
              <a:off x="3852848" y="3275254"/>
              <a:ext cx="468517" cy="225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0" name="CuadroTexto 29"/>
            <p:cNvSpPr txBox="1"/>
            <p:nvPr/>
          </p:nvSpPr>
          <p:spPr>
            <a:xfrm>
              <a:off x="3830664" y="3227887"/>
              <a:ext cx="425117" cy="369332"/>
            </a:xfrm>
            <a:prstGeom prst="rect">
              <a:avLst/>
            </a:prstGeom>
            <a:noFill/>
          </p:spPr>
          <p:txBody>
            <a:bodyPr wrap="none" rtlCol="0">
              <a:spAutoFit/>
            </a:bodyPr>
            <a:lstStyle/>
            <a:p>
              <a:pPr algn="ctr"/>
              <a:r>
                <a:rPr lang="en-US" dirty="0">
                  <a:solidFill>
                    <a:schemeClr val="tx2"/>
                  </a:solidFill>
                  <a:latin typeface="Cambria" panose="02040503050406030204" pitchFamily="18" charset="0"/>
                </a:rPr>
                <a:t>a−</a:t>
              </a:r>
            </a:p>
          </p:txBody>
        </p:sp>
        <p:sp>
          <p:nvSpPr>
            <p:cNvPr id="31" name="CuadroTexto 30"/>
            <p:cNvSpPr txBox="1"/>
            <p:nvPr/>
          </p:nvSpPr>
          <p:spPr>
            <a:xfrm>
              <a:off x="4683000" y="2051556"/>
              <a:ext cx="39305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grpSp>
      <p:grpSp>
        <p:nvGrpSpPr>
          <p:cNvPr id="74" name="Grupo 73"/>
          <p:cNvGrpSpPr/>
          <p:nvPr/>
        </p:nvGrpSpPr>
        <p:grpSpPr>
          <a:xfrm>
            <a:off x="793462" y="4018466"/>
            <a:ext cx="1397537" cy="2439930"/>
            <a:chOff x="5981847" y="1711564"/>
            <a:chExt cx="1397537" cy="2439930"/>
          </a:xfrm>
        </p:grpSpPr>
        <p:sp>
          <p:nvSpPr>
            <p:cNvPr id="33" name="Elipse 32"/>
            <p:cNvSpPr/>
            <p:nvPr/>
          </p:nvSpPr>
          <p:spPr>
            <a:xfrm>
              <a:off x="6495097" y="1711564"/>
              <a:ext cx="288032" cy="288032"/>
            </a:xfrm>
            <a:prstGeom prst="ellipse">
              <a:avLst/>
            </a:prstGeom>
            <a:solidFill>
              <a:schemeClr val="tx1">
                <a:lumMod val="75000"/>
                <a:lumOff val="2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36" name="Conector recto de flecha 35"/>
            <p:cNvCxnSpPr>
              <a:stCxn id="33" idx="5"/>
              <a:endCxn id="37" idx="1"/>
            </p:cNvCxnSpPr>
            <p:nvPr/>
          </p:nvCxnSpPr>
          <p:spPr>
            <a:xfrm>
              <a:off x="6740948" y="1957415"/>
              <a:ext cx="392585" cy="33167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7" name="Elipse 36"/>
            <p:cNvSpPr/>
            <p:nvPr/>
          </p:nvSpPr>
          <p:spPr>
            <a:xfrm>
              <a:off x="7091352" y="2246910"/>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9" name="CuadroTexto 38"/>
            <p:cNvSpPr txBox="1"/>
            <p:nvPr/>
          </p:nvSpPr>
          <p:spPr>
            <a:xfrm>
              <a:off x="6875328" y="1787975"/>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40" name="Elipse 39"/>
            <p:cNvSpPr/>
            <p:nvPr/>
          </p:nvSpPr>
          <p:spPr>
            <a:xfrm>
              <a:off x="6495097" y="2787830"/>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41" name="Conector recto de flecha 40"/>
            <p:cNvCxnSpPr/>
            <p:nvPr/>
          </p:nvCxnSpPr>
          <p:spPr>
            <a:xfrm flipH="1">
              <a:off x="6754332" y="2503652"/>
              <a:ext cx="392585" cy="33167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2" name="CuadroTexto 41"/>
            <p:cNvSpPr txBox="1"/>
            <p:nvPr/>
          </p:nvSpPr>
          <p:spPr>
            <a:xfrm>
              <a:off x="6913761" y="2562514"/>
              <a:ext cx="43954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cxnSp>
          <p:nvCxnSpPr>
            <p:cNvPr id="43" name="Conector recto de flecha 42"/>
            <p:cNvCxnSpPr>
              <a:stCxn id="44" idx="5"/>
              <a:endCxn id="33" idx="3"/>
            </p:cNvCxnSpPr>
            <p:nvPr/>
          </p:nvCxnSpPr>
          <p:spPr>
            <a:xfrm flipV="1">
              <a:off x="6227698" y="1957415"/>
              <a:ext cx="309580" cy="33021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4" name="Elipse 43"/>
            <p:cNvSpPr/>
            <p:nvPr/>
          </p:nvSpPr>
          <p:spPr>
            <a:xfrm flipV="1">
              <a:off x="5981847" y="2245447"/>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5" name="CuadroTexto 44"/>
            <p:cNvSpPr txBox="1"/>
            <p:nvPr/>
          </p:nvSpPr>
          <p:spPr>
            <a:xfrm>
              <a:off x="6310203" y="2382716"/>
              <a:ext cx="439544" cy="369332"/>
            </a:xfrm>
            <a:prstGeom prst="rect">
              <a:avLst/>
            </a:prstGeom>
            <a:noFill/>
          </p:spPr>
          <p:txBody>
            <a:bodyPr wrap="none" rtlCol="0">
              <a:spAutoFit/>
            </a:bodyPr>
            <a:lstStyle/>
            <a:p>
              <a:pPr algn="ctr"/>
              <a:r>
                <a:rPr lang="en-US" dirty="0">
                  <a:solidFill>
                    <a:schemeClr val="tx2"/>
                  </a:solidFill>
                  <a:latin typeface="Cambria" panose="02040503050406030204" pitchFamily="18" charset="0"/>
                </a:rPr>
                <a:t>b−</a:t>
              </a:r>
            </a:p>
          </p:txBody>
        </p:sp>
        <p:cxnSp>
          <p:nvCxnSpPr>
            <p:cNvPr id="46" name="Conector recto de flecha 45"/>
            <p:cNvCxnSpPr>
              <a:endCxn id="44" idx="7"/>
            </p:cNvCxnSpPr>
            <p:nvPr/>
          </p:nvCxnSpPr>
          <p:spPr>
            <a:xfrm flipH="1" flipV="1">
              <a:off x="6227698" y="2491298"/>
              <a:ext cx="294168" cy="34700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58" name="CuadroTexto 57"/>
            <p:cNvSpPr txBox="1"/>
            <p:nvPr/>
          </p:nvSpPr>
          <p:spPr>
            <a:xfrm>
              <a:off x="6338256" y="1990304"/>
              <a:ext cx="39305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cxnSp>
          <p:nvCxnSpPr>
            <p:cNvPr id="62" name="Conector recto de flecha 61"/>
            <p:cNvCxnSpPr>
              <a:endCxn id="63" idx="1"/>
            </p:cNvCxnSpPr>
            <p:nvPr/>
          </p:nvCxnSpPr>
          <p:spPr>
            <a:xfrm>
              <a:off x="6740948" y="3033047"/>
              <a:ext cx="392585" cy="33167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63" name="Elipse 62"/>
            <p:cNvSpPr/>
            <p:nvPr/>
          </p:nvSpPr>
          <p:spPr>
            <a:xfrm>
              <a:off x="7091352" y="332254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4" name="CuadroTexto 63"/>
            <p:cNvSpPr txBox="1"/>
            <p:nvPr/>
          </p:nvSpPr>
          <p:spPr>
            <a:xfrm>
              <a:off x="6882542" y="2863607"/>
              <a:ext cx="425116" cy="369332"/>
            </a:xfrm>
            <a:prstGeom prst="rect">
              <a:avLst/>
            </a:prstGeom>
            <a:noFill/>
          </p:spPr>
          <p:txBody>
            <a:bodyPr wrap="none" rtlCol="0">
              <a:spAutoFit/>
            </a:bodyPr>
            <a:lstStyle/>
            <a:p>
              <a:pPr algn="ctr"/>
              <a:r>
                <a:rPr lang="en-US" dirty="0">
                  <a:solidFill>
                    <a:schemeClr val="tx2"/>
                  </a:solidFill>
                  <a:latin typeface="Cambria" panose="02040503050406030204" pitchFamily="18" charset="0"/>
                </a:rPr>
                <a:t>a</a:t>
              </a:r>
              <a:r>
                <a:rPr lang="en-US" dirty="0" smtClean="0">
                  <a:solidFill>
                    <a:schemeClr val="tx2"/>
                  </a:solidFill>
                  <a:latin typeface="Cambria" panose="02040503050406030204" pitchFamily="18" charset="0"/>
                </a:rPr>
                <a:t>+</a:t>
              </a:r>
              <a:endParaRPr lang="en-US" dirty="0">
                <a:solidFill>
                  <a:schemeClr val="tx2"/>
                </a:solidFill>
                <a:latin typeface="Cambria" panose="02040503050406030204" pitchFamily="18" charset="0"/>
              </a:endParaRPr>
            </a:p>
          </p:txBody>
        </p:sp>
        <p:sp>
          <p:nvSpPr>
            <p:cNvPr id="65" name="Elipse 64"/>
            <p:cNvSpPr/>
            <p:nvPr/>
          </p:nvSpPr>
          <p:spPr>
            <a:xfrm>
              <a:off x="6495097" y="386346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66" name="Conector recto de flecha 65"/>
            <p:cNvCxnSpPr/>
            <p:nvPr/>
          </p:nvCxnSpPr>
          <p:spPr>
            <a:xfrm flipH="1">
              <a:off x="6754332" y="3579284"/>
              <a:ext cx="392585" cy="33167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67" name="CuadroTexto 66"/>
            <p:cNvSpPr txBox="1"/>
            <p:nvPr/>
          </p:nvSpPr>
          <p:spPr>
            <a:xfrm>
              <a:off x="6920975" y="3638146"/>
              <a:ext cx="425116" cy="369332"/>
            </a:xfrm>
            <a:prstGeom prst="rect">
              <a:avLst/>
            </a:prstGeom>
            <a:noFill/>
          </p:spPr>
          <p:txBody>
            <a:bodyPr wrap="none" rtlCol="0">
              <a:spAutoFit/>
            </a:bodyPr>
            <a:lstStyle/>
            <a:p>
              <a:pPr algn="ctr"/>
              <a:r>
                <a:rPr lang="en-US" dirty="0">
                  <a:solidFill>
                    <a:schemeClr val="accent2"/>
                  </a:solidFill>
                  <a:latin typeface="Cambria" panose="02040503050406030204" pitchFamily="18" charset="0"/>
                </a:rPr>
                <a:t>x</a:t>
              </a:r>
              <a:r>
                <a:rPr lang="en-US" dirty="0" smtClean="0">
                  <a:solidFill>
                    <a:schemeClr val="accent2"/>
                  </a:solidFill>
                  <a:latin typeface="Cambria" panose="02040503050406030204" pitchFamily="18" charset="0"/>
                </a:rPr>
                <a:t>+</a:t>
              </a:r>
              <a:endParaRPr lang="en-US" dirty="0">
                <a:solidFill>
                  <a:schemeClr val="accent2"/>
                </a:solidFill>
                <a:latin typeface="Cambria" panose="02040503050406030204" pitchFamily="18" charset="0"/>
              </a:endParaRPr>
            </a:p>
          </p:txBody>
        </p:sp>
        <p:cxnSp>
          <p:nvCxnSpPr>
            <p:cNvPr id="68" name="Conector recto de flecha 67"/>
            <p:cNvCxnSpPr>
              <a:stCxn id="69" idx="5"/>
            </p:cNvCxnSpPr>
            <p:nvPr/>
          </p:nvCxnSpPr>
          <p:spPr>
            <a:xfrm flipV="1">
              <a:off x="6227698" y="3033047"/>
              <a:ext cx="309580" cy="33021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69" name="Elipse 68"/>
            <p:cNvSpPr/>
            <p:nvPr/>
          </p:nvSpPr>
          <p:spPr>
            <a:xfrm flipV="1">
              <a:off x="5981847" y="3321079"/>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0" name="CuadroTexto 69"/>
            <p:cNvSpPr txBox="1"/>
            <p:nvPr/>
          </p:nvSpPr>
          <p:spPr>
            <a:xfrm>
              <a:off x="6317417" y="3458348"/>
              <a:ext cx="425116" cy="369332"/>
            </a:xfrm>
            <a:prstGeom prst="rect">
              <a:avLst/>
            </a:prstGeom>
            <a:noFill/>
          </p:spPr>
          <p:txBody>
            <a:bodyPr wrap="none" rtlCol="0">
              <a:spAutoFit/>
            </a:bodyPr>
            <a:lstStyle/>
            <a:p>
              <a:pPr algn="ctr"/>
              <a:r>
                <a:rPr lang="en-US" dirty="0">
                  <a:solidFill>
                    <a:schemeClr val="tx2"/>
                  </a:solidFill>
                  <a:latin typeface="Cambria" panose="02040503050406030204" pitchFamily="18" charset="0"/>
                </a:rPr>
                <a:t>a</a:t>
              </a:r>
              <a:r>
                <a:rPr lang="en-US" dirty="0" smtClean="0">
                  <a:solidFill>
                    <a:schemeClr val="tx2"/>
                  </a:solidFill>
                  <a:latin typeface="Cambria" panose="02040503050406030204" pitchFamily="18" charset="0"/>
                </a:rPr>
                <a:t>−</a:t>
              </a:r>
              <a:endParaRPr lang="en-US" dirty="0">
                <a:solidFill>
                  <a:schemeClr val="tx2"/>
                </a:solidFill>
                <a:latin typeface="Cambria" panose="02040503050406030204" pitchFamily="18" charset="0"/>
              </a:endParaRPr>
            </a:p>
          </p:txBody>
        </p:sp>
        <p:cxnSp>
          <p:nvCxnSpPr>
            <p:cNvPr id="71" name="Conector recto de flecha 70"/>
            <p:cNvCxnSpPr>
              <a:endCxn id="69" idx="7"/>
            </p:cNvCxnSpPr>
            <p:nvPr/>
          </p:nvCxnSpPr>
          <p:spPr>
            <a:xfrm flipH="1" flipV="1">
              <a:off x="6227698" y="3566930"/>
              <a:ext cx="294168" cy="34700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72" name="CuadroTexto 71"/>
            <p:cNvSpPr txBox="1"/>
            <p:nvPr/>
          </p:nvSpPr>
          <p:spPr>
            <a:xfrm>
              <a:off x="6322225" y="3065936"/>
              <a:ext cx="425117" cy="369332"/>
            </a:xfrm>
            <a:prstGeom prst="rect">
              <a:avLst/>
            </a:prstGeom>
            <a:noFill/>
          </p:spPr>
          <p:txBody>
            <a:bodyPr wrap="none" rtlCol="0">
              <a:spAutoFit/>
            </a:bodyPr>
            <a:lstStyle/>
            <a:p>
              <a:pPr algn="ctr"/>
              <a:r>
                <a:rPr lang="en-US" dirty="0">
                  <a:solidFill>
                    <a:schemeClr val="accent2"/>
                  </a:solidFill>
                  <a:latin typeface="Cambria" panose="02040503050406030204" pitchFamily="18" charset="0"/>
                </a:rPr>
                <a:t>x−</a:t>
              </a:r>
            </a:p>
          </p:txBody>
        </p:sp>
      </p:grpSp>
      <p:sp>
        <p:nvSpPr>
          <p:cNvPr id="113" name="Elipse 112"/>
          <p:cNvSpPr>
            <a:spLocks noChangeAspect="1"/>
          </p:cNvSpPr>
          <p:nvPr/>
        </p:nvSpPr>
        <p:spPr>
          <a:xfrm>
            <a:off x="4220608" y="1008672"/>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4" name="CuadroTexto 113"/>
          <p:cNvSpPr txBox="1"/>
          <p:nvPr/>
        </p:nvSpPr>
        <p:spPr>
          <a:xfrm>
            <a:off x="3716552" y="1481896"/>
            <a:ext cx="425116" cy="369332"/>
          </a:xfrm>
          <a:prstGeom prst="rect">
            <a:avLst/>
          </a:prstGeom>
          <a:noFill/>
        </p:spPr>
        <p:txBody>
          <a:bodyPr wrap="none" rtlCol="0">
            <a:spAutoFit/>
          </a:bodyPr>
          <a:lstStyle/>
          <a:p>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cxnSp>
        <p:nvCxnSpPr>
          <p:cNvPr id="115" name="Conector recto de flecha 114"/>
          <p:cNvCxnSpPr>
            <a:stCxn id="113" idx="3"/>
          </p:cNvCxnSpPr>
          <p:nvPr/>
        </p:nvCxnSpPr>
        <p:spPr>
          <a:xfrm flipH="1">
            <a:off x="4004584" y="1285223"/>
            <a:ext cx="263473" cy="28648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6" name="Elipse 115"/>
          <p:cNvSpPr>
            <a:spLocks noChangeAspect="1"/>
          </p:cNvSpPr>
          <p:nvPr/>
        </p:nvSpPr>
        <p:spPr>
          <a:xfrm>
            <a:off x="3767110" y="2056429"/>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7" name="CuadroTexto 116"/>
          <p:cNvSpPr txBox="1"/>
          <p:nvPr/>
        </p:nvSpPr>
        <p:spPr>
          <a:xfrm>
            <a:off x="3717644" y="2582338"/>
            <a:ext cx="439544" cy="369332"/>
          </a:xfrm>
          <a:prstGeom prst="rect">
            <a:avLst/>
          </a:prstGeom>
          <a:noFill/>
        </p:spPr>
        <p:txBody>
          <a:bodyPr wrap="none" rtlCol="0">
            <a:spAutoFit/>
          </a:bodyPr>
          <a:lstStyle/>
          <a:p>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18" name="Elipse 117"/>
          <p:cNvSpPr>
            <a:spLocks noChangeAspect="1"/>
          </p:cNvSpPr>
          <p:nvPr/>
        </p:nvSpPr>
        <p:spPr>
          <a:xfrm>
            <a:off x="4225471" y="3123437"/>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19" name="Conector recto de flecha 118"/>
          <p:cNvCxnSpPr/>
          <p:nvPr/>
        </p:nvCxnSpPr>
        <p:spPr>
          <a:xfrm>
            <a:off x="4026834" y="2912767"/>
            <a:ext cx="238539" cy="26239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0" name="CuadroTexto 119"/>
          <p:cNvSpPr txBox="1"/>
          <p:nvPr/>
        </p:nvSpPr>
        <p:spPr>
          <a:xfrm>
            <a:off x="4183048" y="3589593"/>
            <a:ext cx="43954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21" name="Elipse 120"/>
          <p:cNvSpPr>
            <a:spLocks noChangeAspect="1"/>
          </p:cNvSpPr>
          <p:nvPr/>
        </p:nvSpPr>
        <p:spPr>
          <a:xfrm>
            <a:off x="4215137" y="4184193"/>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23" name="Conector recto de flecha 122"/>
          <p:cNvCxnSpPr>
            <a:endCxn id="116" idx="0"/>
          </p:cNvCxnSpPr>
          <p:nvPr/>
        </p:nvCxnSpPr>
        <p:spPr>
          <a:xfrm flipH="1">
            <a:off x="3929110" y="1797605"/>
            <a:ext cx="365" cy="25882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24" name="Conector recto de flecha 123"/>
          <p:cNvCxnSpPr>
            <a:stCxn id="116" idx="4"/>
          </p:cNvCxnSpPr>
          <p:nvPr/>
        </p:nvCxnSpPr>
        <p:spPr>
          <a:xfrm>
            <a:off x="3929110" y="2380429"/>
            <a:ext cx="0" cy="26434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25" name="Conector recto de flecha 124"/>
          <p:cNvCxnSpPr/>
          <p:nvPr/>
        </p:nvCxnSpPr>
        <p:spPr>
          <a:xfrm flipH="1">
            <a:off x="4381322" y="3459943"/>
            <a:ext cx="365" cy="25882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26" name="Conector recto de flecha 125"/>
          <p:cNvCxnSpPr/>
          <p:nvPr/>
        </p:nvCxnSpPr>
        <p:spPr>
          <a:xfrm>
            <a:off x="4380957" y="3909443"/>
            <a:ext cx="0" cy="26434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27" name="CuadroTexto 126"/>
          <p:cNvSpPr txBox="1"/>
          <p:nvPr/>
        </p:nvSpPr>
        <p:spPr>
          <a:xfrm>
            <a:off x="3708573" y="4644234"/>
            <a:ext cx="425116" cy="369332"/>
          </a:xfrm>
          <a:prstGeom prst="rect">
            <a:avLst/>
          </a:prstGeom>
          <a:noFill/>
        </p:spPr>
        <p:txBody>
          <a:bodyPr wrap="none" rtlCol="0">
            <a:spAutoFit/>
          </a:bodyPr>
          <a:lstStyle/>
          <a:p>
            <a:r>
              <a:rPr lang="en-US" dirty="0">
                <a:solidFill>
                  <a:schemeClr val="tx2"/>
                </a:solidFill>
                <a:latin typeface="Cambria" panose="02040503050406030204" pitchFamily="18" charset="0"/>
              </a:rPr>
              <a:t>a</a:t>
            </a:r>
            <a:r>
              <a:rPr lang="en-US" dirty="0" smtClean="0">
                <a:solidFill>
                  <a:schemeClr val="tx2"/>
                </a:solidFill>
                <a:latin typeface="Cambria" panose="02040503050406030204" pitchFamily="18" charset="0"/>
              </a:rPr>
              <a:t>−</a:t>
            </a:r>
            <a:endParaRPr lang="en-US" dirty="0">
              <a:solidFill>
                <a:schemeClr val="tx2"/>
              </a:solidFill>
              <a:latin typeface="Cambria" panose="02040503050406030204" pitchFamily="18" charset="0"/>
            </a:endParaRPr>
          </a:p>
        </p:txBody>
      </p:sp>
      <p:cxnSp>
        <p:nvCxnSpPr>
          <p:cNvPr id="128" name="Conector recto de flecha 127"/>
          <p:cNvCxnSpPr/>
          <p:nvPr/>
        </p:nvCxnSpPr>
        <p:spPr>
          <a:xfrm flipH="1">
            <a:off x="4016754" y="4452906"/>
            <a:ext cx="263473" cy="28648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9" name="Elipse 128"/>
          <p:cNvSpPr>
            <a:spLocks noChangeAspect="1"/>
          </p:cNvSpPr>
          <p:nvPr/>
        </p:nvSpPr>
        <p:spPr>
          <a:xfrm>
            <a:off x="3767110" y="5218767"/>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0" name="CuadroTexto 129"/>
          <p:cNvSpPr txBox="1"/>
          <p:nvPr/>
        </p:nvSpPr>
        <p:spPr>
          <a:xfrm>
            <a:off x="3717644" y="5744676"/>
            <a:ext cx="425116" cy="369332"/>
          </a:xfrm>
          <a:prstGeom prst="rect">
            <a:avLst/>
          </a:prstGeom>
          <a:noFill/>
        </p:spPr>
        <p:txBody>
          <a:bodyPr wrap="none" rtlCol="0">
            <a:spAutoFit/>
          </a:bodyPr>
          <a:lstStyle/>
          <a:p>
            <a:r>
              <a:rPr lang="en-US" dirty="0">
                <a:solidFill>
                  <a:schemeClr val="accent2"/>
                </a:solidFill>
                <a:latin typeface="Cambria" panose="02040503050406030204" pitchFamily="18" charset="0"/>
              </a:rPr>
              <a:t>x</a:t>
            </a:r>
            <a:r>
              <a:rPr lang="en-US" dirty="0" smtClean="0">
                <a:solidFill>
                  <a:schemeClr val="accent2"/>
                </a:solidFill>
                <a:latin typeface="Cambria" panose="02040503050406030204" pitchFamily="18" charset="0"/>
              </a:rPr>
              <a:t>−</a:t>
            </a:r>
            <a:endParaRPr lang="en-US" dirty="0">
              <a:solidFill>
                <a:schemeClr val="accent2"/>
              </a:solidFill>
              <a:latin typeface="Cambria" panose="02040503050406030204" pitchFamily="18" charset="0"/>
            </a:endParaRPr>
          </a:p>
        </p:txBody>
      </p:sp>
      <p:sp>
        <p:nvSpPr>
          <p:cNvPr id="131" name="Elipse 130"/>
          <p:cNvSpPr>
            <a:spLocks noChangeAspect="1"/>
          </p:cNvSpPr>
          <p:nvPr/>
        </p:nvSpPr>
        <p:spPr>
          <a:xfrm>
            <a:off x="4225020" y="6313576"/>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32" name="Conector recto de flecha 131"/>
          <p:cNvCxnSpPr/>
          <p:nvPr/>
        </p:nvCxnSpPr>
        <p:spPr>
          <a:xfrm>
            <a:off x="4029429" y="6066204"/>
            <a:ext cx="263473" cy="28648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Conector recto de flecha 132"/>
          <p:cNvCxnSpPr>
            <a:endCxn id="129" idx="0"/>
          </p:cNvCxnSpPr>
          <p:nvPr/>
        </p:nvCxnSpPr>
        <p:spPr>
          <a:xfrm flipH="1">
            <a:off x="3929110" y="4959943"/>
            <a:ext cx="365" cy="25882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34" name="Conector recto de flecha 133"/>
          <p:cNvCxnSpPr>
            <a:stCxn id="129" idx="4"/>
          </p:cNvCxnSpPr>
          <p:nvPr/>
        </p:nvCxnSpPr>
        <p:spPr>
          <a:xfrm>
            <a:off x="3929110" y="5542767"/>
            <a:ext cx="0" cy="26434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35" name="Conector recto de flecha 134"/>
          <p:cNvCxnSpPr/>
          <p:nvPr/>
        </p:nvCxnSpPr>
        <p:spPr>
          <a:xfrm flipH="1">
            <a:off x="4384669" y="6637576"/>
            <a:ext cx="365" cy="25882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36" name="CuadroTexto 135"/>
          <p:cNvSpPr txBox="1"/>
          <p:nvPr/>
        </p:nvSpPr>
        <p:spPr>
          <a:xfrm>
            <a:off x="4638559" y="201109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cxnSp>
        <p:nvCxnSpPr>
          <p:cNvPr id="137" name="Conector recto de flecha 136"/>
          <p:cNvCxnSpPr>
            <a:stCxn id="113" idx="5"/>
            <a:endCxn id="136" idx="0"/>
          </p:cNvCxnSpPr>
          <p:nvPr/>
        </p:nvCxnSpPr>
        <p:spPr>
          <a:xfrm>
            <a:off x="4497159" y="1285223"/>
            <a:ext cx="361172" cy="72587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38" name="Conector recto de flecha 137"/>
          <p:cNvCxnSpPr>
            <a:endCxn id="118" idx="7"/>
          </p:cNvCxnSpPr>
          <p:nvPr/>
        </p:nvCxnSpPr>
        <p:spPr>
          <a:xfrm flipH="1">
            <a:off x="4502022" y="2381355"/>
            <a:ext cx="291699" cy="78953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39" name="CuadroTexto 138"/>
          <p:cNvSpPr txBox="1"/>
          <p:nvPr/>
        </p:nvSpPr>
        <p:spPr>
          <a:xfrm>
            <a:off x="4656994" y="5201446"/>
            <a:ext cx="40267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cxnSp>
        <p:nvCxnSpPr>
          <p:cNvPr id="140" name="Conector recto de flecha 139"/>
          <p:cNvCxnSpPr>
            <a:stCxn id="121" idx="5"/>
          </p:cNvCxnSpPr>
          <p:nvPr/>
        </p:nvCxnSpPr>
        <p:spPr>
          <a:xfrm>
            <a:off x="4491688" y="4460744"/>
            <a:ext cx="278221" cy="73524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41" name="Conector recto de flecha 140"/>
          <p:cNvCxnSpPr>
            <a:stCxn id="139" idx="2"/>
            <a:endCxn id="131" idx="7"/>
          </p:cNvCxnSpPr>
          <p:nvPr/>
        </p:nvCxnSpPr>
        <p:spPr>
          <a:xfrm flipH="1">
            <a:off x="4501571" y="5570778"/>
            <a:ext cx="356760" cy="79024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42" name="Elipse 141"/>
          <p:cNvSpPr>
            <a:spLocks noChangeAspect="1"/>
          </p:cNvSpPr>
          <p:nvPr/>
        </p:nvSpPr>
        <p:spPr>
          <a:xfrm>
            <a:off x="4688176" y="3634925"/>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43" name="Elipse 142"/>
          <p:cNvSpPr>
            <a:spLocks noChangeAspect="1"/>
          </p:cNvSpPr>
          <p:nvPr/>
        </p:nvSpPr>
        <p:spPr>
          <a:xfrm>
            <a:off x="3759588" y="3639766"/>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44" name="Conector recto de flecha 143"/>
          <p:cNvCxnSpPr>
            <a:endCxn id="143" idx="0"/>
          </p:cNvCxnSpPr>
          <p:nvPr/>
        </p:nvCxnSpPr>
        <p:spPr>
          <a:xfrm>
            <a:off x="3921588" y="2951670"/>
            <a:ext cx="0" cy="68809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45" name="Conector recto de flecha 144"/>
          <p:cNvCxnSpPr>
            <a:stCxn id="143" idx="4"/>
            <a:endCxn id="127" idx="0"/>
          </p:cNvCxnSpPr>
          <p:nvPr/>
        </p:nvCxnSpPr>
        <p:spPr>
          <a:xfrm flipH="1">
            <a:off x="3921131" y="3963766"/>
            <a:ext cx="457" cy="68046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6" name="Conector recto de flecha 145"/>
          <p:cNvCxnSpPr>
            <a:stCxn id="136" idx="2"/>
          </p:cNvCxnSpPr>
          <p:nvPr/>
        </p:nvCxnSpPr>
        <p:spPr>
          <a:xfrm flipH="1">
            <a:off x="4853744" y="2380429"/>
            <a:ext cx="4587" cy="125042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47" name="Conector recto de flecha 146"/>
          <p:cNvCxnSpPr>
            <a:endCxn id="139" idx="0"/>
          </p:cNvCxnSpPr>
          <p:nvPr/>
        </p:nvCxnSpPr>
        <p:spPr>
          <a:xfrm>
            <a:off x="4853745" y="3954856"/>
            <a:ext cx="4586" cy="124659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8" name="Conector angular 147"/>
          <p:cNvCxnSpPr>
            <a:endCxn id="113" idx="6"/>
          </p:cNvCxnSpPr>
          <p:nvPr/>
        </p:nvCxnSpPr>
        <p:spPr>
          <a:xfrm flipH="1" flipV="1">
            <a:off x="4544608" y="1170672"/>
            <a:ext cx="1419872" cy="4518494"/>
          </a:xfrm>
          <a:prstGeom prst="bentConnector3">
            <a:avLst>
              <a:gd name="adj1" fmla="val -1610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184" name="Grupo 183"/>
          <p:cNvGrpSpPr/>
          <p:nvPr/>
        </p:nvGrpSpPr>
        <p:grpSpPr>
          <a:xfrm>
            <a:off x="6596888" y="639102"/>
            <a:ext cx="1023112" cy="3534685"/>
            <a:chOff x="6596888" y="639102"/>
            <a:chExt cx="1023112" cy="3534685"/>
          </a:xfrm>
        </p:grpSpPr>
        <p:cxnSp>
          <p:nvCxnSpPr>
            <p:cNvPr id="86" name="Conector recto de flecha 85"/>
            <p:cNvCxnSpPr/>
            <p:nvPr/>
          </p:nvCxnSpPr>
          <p:spPr>
            <a:xfrm flipH="1">
              <a:off x="6817025" y="966362"/>
              <a:ext cx="365" cy="25882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99" name="CuadroTexto 98"/>
            <p:cNvSpPr txBox="1"/>
            <p:nvPr/>
          </p:nvSpPr>
          <p:spPr>
            <a:xfrm>
              <a:off x="6597253" y="1149173"/>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53" name="Elipse 152"/>
            <p:cNvSpPr>
              <a:spLocks noChangeAspect="1"/>
            </p:cNvSpPr>
            <p:nvPr/>
          </p:nvSpPr>
          <p:spPr>
            <a:xfrm>
              <a:off x="6657171" y="639102"/>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54" name="Conector recto de flecha 153"/>
            <p:cNvCxnSpPr/>
            <p:nvPr/>
          </p:nvCxnSpPr>
          <p:spPr>
            <a:xfrm flipH="1">
              <a:off x="6816660" y="1480579"/>
              <a:ext cx="365" cy="25882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55" name="CuadroTexto 154"/>
            <p:cNvSpPr txBox="1"/>
            <p:nvPr/>
          </p:nvSpPr>
          <p:spPr>
            <a:xfrm>
              <a:off x="6596888" y="1632183"/>
              <a:ext cx="43954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56" name="Elipse 155"/>
            <p:cNvSpPr>
              <a:spLocks noChangeAspect="1"/>
            </p:cNvSpPr>
            <p:nvPr/>
          </p:nvSpPr>
          <p:spPr>
            <a:xfrm>
              <a:off x="6649624" y="2240904"/>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57" name="Conector recto de flecha 156"/>
            <p:cNvCxnSpPr/>
            <p:nvPr/>
          </p:nvCxnSpPr>
          <p:spPr>
            <a:xfrm>
              <a:off x="6815444" y="1966154"/>
              <a:ext cx="0" cy="26434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58" name="CuadroTexto 157"/>
            <p:cNvSpPr txBox="1"/>
            <p:nvPr/>
          </p:nvSpPr>
          <p:spPr>
            <a:xfrm>
              <a:off x="7217326" y="1641085"/>
              <a:ext cx="40267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cxnSp>
          <p:nvCxnSpPr>
            <p:cNvPr id="159" name="Conector recto de flecha 158"/>
            <p:cNvCxnSpPr>
              <a:stCxn id="156" idx="7"/>
            </p:cNvCxnSpPr>
            <p:nvPr/>
          </p:nvCxnSpPr>
          <p:spPr>
            <a:xfrm flipV="1">
              <a:off x="6926175" y="1944872"/>
              <a:ext cx="384710" cy="34348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4" name="CuadroTexto 163"/>
            <p:cNvSpPr txBox="1"/>
            <p:nvPr/>
          </p:nvSpPr>
          <p:spPr>
            <a:xfrm>
              <a:off x="7217326" y="1145559"/>
              <a:ext cx="378630" cy="369332"/>
            </a:xfrm>
            <a:prstGeom prst="rect">
              <a:avLst/>
            </a:prstGeom>
            <a:noFill/>
          </p:spPr>
          <p:txBody>
            <a:bodyPr wrap="none" rtlCol="0">
              <a:spAutoFit/>
            </a:bodyPr>
            <a:lstStyle/>
            <a:p>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cxnSp>
          <p:nvCxnSpPr>
            <p:cNvPr id="165" name="Conector recto de flecha 164"/>
            <p:cNvCxnSpPr/>
            <p:nvPr/>
          </p:nvCxnSpPr>
          <p:spPr>
            <a:xfrm flipH="1" flipV="1">
              <a:off x="7406276" y="1480579"/>
              <a:ext cx="365" cy="25882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66" name="Conector recto de flecha 165"/>
            <p:cNvCxnSpPr>
              <a:endCxn id="153" idx="5"/>
            </p:cNvCxnSpPr>
            <p:nvPr/>
          </p:nvCxnSpPr>
          <p:spPr>
            <a:xfrm flipH="1" flipV="1">
              <a:off x="6933722" y="915653"/>
              <a:ext cx="369008" cy="30461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2" name="Conector recto de flecha 171"/>
            <p:cNvCxnSpPr/>
            <p:nvPr/>
          </p:nvCxnSpPr>
          <p:spPr>
            <a:xfrm flipH="1">
              <a:off x="6824572" y="2575245"/>
              <a:ext cx="365" cy="25882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73" name="CuadroTexto 172"/>
            <p:cNvSpPr txBox="1"/>
            <p:nvPr/>
          </p:nvSpPr>
          <p:spPr>
            <a:xfrm>
              <a:off x="6612014" y="2758056"/>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cxnSp>
          <p:nvCxnSpPr>
            <p:cNvPr id="174" name="Conector recto de flecha 173"/>
            <p:cNvCxnSpPr/>
            <p:nvPr/>
          </p:nvCxnSpPr>
          <p:spPr>
            <a:xfrm flipH="1">
              <a:off x="6824207" y="3089462"/>
              <a:ext cx="365" cy="25882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75" name="CuadroTexto 174"/>
            <p:cNvSpPr txBox="1"/>
            <p:nvPr/>
          </p:nvSpPr>
          <p:spPr>
            <a:xfrm>
              <a:off x="6604435" y="3241066"/>
              <a:ext cx="43954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76" name="Elipse 175"/>
            <p:cNvSpPr>
              <a:spLocks noChangeAspect="1"/>
            </p:cNvSpPr>
            <p:nvPr/>
          </p:nvSpPr>
          <p:spPr>
            <a:xfrm>
              <a:off x="6657171" y="3849787"/>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77" name="Conector recto de flecha 176"/>
            <p:cNvCxnSpPr/>
            <p:nvPr/>
          </p:nvCxnSpPr>
          <p:spPr>
            <a:xfrm>
              <a:off x="6822991" y="3575037"/>
              <a:ext cx="0" cy="26434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78" name="CuadroTexto 177"/>
            <p:cNvSpPr txBox="1"/>
            <p:nvPr/>
          </p:nvSpPr>
          <p:spPr>
            <a:xfrm>
              <a:off x="7239300" y="3249968"/>
              <a:ext cx="373820"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cxnSp>
          <p:nvCxnSpPr>
            <p:cNvPr id="179" name="Conector recto de flecha 178"/>
            <p:cNvCxnSpPr>
              <a:stCxn id="176" idx="7"/>
            </p:cNvCxnSpPr>
            <p:nvPr/>
          </p:nvCxnSpPr>
          <p:spPr>
            <a:xfrm flipV="1">
              <a:off x="6933722" y="3553755"/>
              <a:ext cx="384710" cy="34348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0" name="CuadroTexto 179"/>
            <p:cNvSpPr txBox="1"/>
            <p:nvPr/>
          </p:nvSpPr>
          <p:spPr>
            <a:xfrm>
              <a:off x="7224873" y="2754442"/>
              <a:ext cx="378630" cy="369332"/>
            </a:xfrm>
            <a:prstGeom prst="rect">
              <a:avLst/>
            </a:prstGeom>
            <a:noFill/>
          </p:spPr>
          <p:txBody>
            <a:bodyPr wrap="none" rtlCol="0">
              <a:spAutoFit/>
            </a:bodyPr>
            <a:lstStyle/>
            <a:p>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cxnSp>
          <p:nvCxnSpPr>
            <p:cNvPr id="181" name="Conector recto de flecha 180"/>
            <p:cNvCxnSpPr/>
            <p:nvPr/>
          </p:nvCxnSpPr>
          <p:spPr>
            <a:xfrm flipH="1" flipV="1">
              <a:off x="7413823" y="3089462"/>
              <a:ext cx="365" cy="25882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82" name="Conector recto de flecha 181"/>
            <p:cNvCxnSpPr>
              <a:endCxn id="156" idx="5"/>
            </p:cNvCxnSpPr>
            <p:nvPr/>
          </p:nvCxnSpPr>
          <p:spPr>
            <a:xfrm flipH="1" flipV="1">
              <a:off x="6926175" y="2517455"/>
              <a:ext cx="384102" cy="311699"/>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5163660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orma libre 20"/>
          <p:cNvSpPr/>
          <p:nvPr/>
        </p:nvSpPr>
        <p:spPr>
          <a:xfrm>
            <a:off x="425003" y="900209"/>
            <a:ext cx="2524259" cy="1592687"/>
          </a:xfrm>
          <a:custGeom>
            <a:avLst/>
            <a:gdLst>
              <a:gd name="connsiteX0" fmla="*/ 321972 w 2524259"/>
              <a:gd name="connsiteY0" fmla="*/ 1592687 h 1592687"/>
              <a:gd name="connsiteX1" fmla="*/ 321972 w 2524259"/>
              <a:gd name="connsiteY1" fmla="*/ 313386 h 1592687"/>
              <a:gd name="connsiteX2" fmla="*/ 2185115 w 2524259"/>
              <a:gd name="connsiteY2" fmla="*/ 313386 h 1592687"/>
              <a:gd name="connsiteX3" fmla="*/ 2185115 w 2524259"/>
              <a:gd name="connsiteY3" fmla="*/ 1558344 h 1592687"/>
              <a:gd name="connsiteX4" fmla="*/ 2524259 w 2524259"/>
              <a:gd name="connsiteY4" fmla="*/ 1558344 h 1592687"/>
              <a:gd name="connsiteX5" fmla="*/ 2524259 w 2524259"/>
              <a:gd name="connsiteY5" fmla="*/ 0 h 1592687"/>
              <a:gd name="connsiteX6" fmla="*/ 0 w 2524259"/>
              <a:gd name="connsiteY6" fmla="*/ 0 h 1592687"/>
              <a:gd name="connsiteX7" fmla="*/ 0 w 2524259"/>
              <a:gd name="connsiteY7" fmla="*/ 1584101 h 1592687"/>
              <a:gd name="connsiteX8" fmla="*/ 321972 w 2524259"/>
              <a:gd name="connsiteY8" fmla="*/ 1592687 h 159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4259" h="1592687">
                <a:moveTo>
                  <a:pt x="321972" y="1592687"/>
                </a:moveTo>
                <a:lnTo>
                  <a:pt x="321972" y="313386"/>
                </a:lnTo>
                <a:lnTo>
                  <a:pt x="2185115" y="313386"/>
                </a:lnTo>
                <a:lnTo>
                  <a:pt x="2185115" y="1558344"/>
                </a:lnTo>
                <a:lnTo>
                  <a:pt x="2524259" y="1558344"/>
                </a:lnTo>
                <a:lnTo>
                  <a:pt x="2524259" y="0"/>
                </a:lnTo>
                <a:lnTo>
                  <a:pt x="0" y="0"/>
                </a:lnTo>
                <a:lnTo>
                  <a:pt x="0" y="1584101"/>
                </a:lnTo>
                <a:lnTo>
                  <a:pt x="321972" y="1592687"/>
                </a:lnTo>
                <a:close/>
              </a:path>
            </a:pathLst>
          </a:custGeom>
          <a:solidFill>
            <a:schemeClr val="accent6">
              <a:alpha val="9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ES" dirty="0"/>
          </a:p>
        </p:txBody>
      </p:sp>
      <p:sp>
        <p:nvSpPr>
          <p:cNvPr id="200" name="Arco 199"/>
          <p:cNvSpPr/>
          <p:nvPr/>
        </p:nvSpPr>
        <p:spPr>
          <a:xfrm flipH="1">
            <a:off x="1750601" y="4661636"/>
            <a:ext cx="6802144" cy="808326"/>
          </a:xfrm>
          <a:prstGeom prst="arc">
            <a:avLst>
              <a:gd name="adj1" fmla="val 10846088"/>
              <a:gd name="adj2" fmla="val 21566735"/>
            </a:avLst>
          </a:prstGeom>
          <a:ln w="28575">
            <a:solidFill>
              <a:schemeClr val="tx1">
                <a:alpha val="6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7" name="Arco 196"/>
          <p:cNvSpPr/>
          <p:nvPr/>
        </p:nvSpPr>
        <p:spPr>
          <a:xfrm>
            <a:off x="1763688" y="2996952"/>
            <a:ext cx="6802144" cy="808326"/>
          </a:xfrm>
          <a:prstGeom prst="arc">
            <a:avLst>
              <a:gd name="adj1" fmla="val 10846088"/>
              <a:gd name="adj2" fmla="val 21544945"/>
            </a:avLst>
          </a:prstGeom>
          <a:ln w="28575">
            <a:solidFill>
              <a:schemeClr val="tx1">
                <a:alpha val="6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0" name="CuadroTexto 179"/>
              <p:cNvSpPr txBox="1"/>
              <p:nvPr/>
            </p:nvSpPr>
            <p:spPr>
              <a:xfrm>
                <a:off x="629011" y="5040305"/>
                <a:ext cx="849592" cy="276999"/>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b="0" i="0" smtClean="0">
                          <a:latin typeface="Cambria Math" panose="02040503050406030204" pitchFamily="18" charset="0"/>
                        </a:rPr>
                        <m:t>ab</m:t>
                      </m:r>
                      <m:r>
                        <a:rPr lang="es-ES" b="0" i="1" smtClean="0">
                          <a:latin typeface="Cambria Math" panose="02040503050406030204" pitchFamily="18" charset="0"/>
                        </a:rPr>
                        <m:t>=01</m:t>
                      </m:r>
                    </m:oMath>
                  </m:oMathPara>
                </a14:m>
                <a:endParaRPr lang="en-US" dirty="0"/>
              </a:p>
            </p:txBody>
          </p:sp>
        </mc:Choice>
        <mc:Fallback xmlns="">
          <p:sp>
            <p:nvSpPr>
              <p:cNvPr id="180" name="CuadroTexto 179"/>
              <p:cNvSpPr txBox="1">
                <a:spLocks noRot="1" noChangeAspect="1" noMove="1" noResize="1" noEditPoints="1" noAdjustHandles="1" noChangeArrowheads="1" noChangeShapeType="1" noTextEdit="1"/>
              </p:cNvSpPr>
              <p:nvPr/>
            </p:nvSpPr>
            <p:spPr>
              <a:xfrm>
                <a:off x="629011" y="5040305"/>
                <a:ext cx="849592" cy="276999"/>
              </a:xfrm>
              <a:prstGeom prst="rect">
                <a:avLst/>
              </a:prstGeom>
              <a:blipFill rotWithShape="0">
                <a:blip r:embed="rId3"/>
                <a:stretch>
                  <a:fillRect l="-6429" r="-6429" b="-8889"/>
                </a:stretch>
              </a:blipFill>
            </p:spPr>
            <p:txBody>
              <a:bodyPr/>
              <a:lstStyle/>
              <a:p>
                <a:r>
                  <a:rPr lang="en-US">
                    <a:noFill/>
                  </a:rPr>
                  <a:t> </a:t>
                </a:r>
              </a:p>
            </p:txBody>
          </p:sp>
        </mc:Fallback>
      </mc:AlternateContent>
      <p:sp>
        <p:nvSpPr>
          <p:cNvPr id="96" name="Arco 95"/>
          <p:cNvSpPr/>
          <p:nvPr/>
        </p:nvSpPr>
        <p:spPr>
          <a:xfrm>
            <a:off x="818927" y="4168921"/>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8" name="Arco 97"/>
          <p:cNvSpPr/>
          <p:nvPr/>
        </p:nvSpPr>
        <p:spPr>
          <a:xfrm>
            <a:off x="826672" y="5835850"/>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1" name="Arco 100"/>
          <p:cNvSpPr/>
          <p:nvPr/>
        </p:nvSpPr>
        <p:spPr>
          <a:xfrm flipH="1" flipV="1">
            <a:off x="1804008" y="5189165"/>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3" name="Arco 102"/>
          <p:cNvSpPr/>
          <p:nvPr/>
        </p:nvSpPr>
        <p:spPr>
          <a:xfrm flipH="1" flipV="1">
            <a:off x="1814653" y="3524958"/>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 name="Título 1"/>
          <p:cNvSpPr>
            <a:spLocks noGrp="1"/>
          </p:cNvSpPr>
          <p:nvPr>
            <p:ph type="title"/>
          </p:nvPr>
        </p:nvSpPr>
        <p:spPr/>
        <p:txBody>
          <a:bodyPr/>
          <a:lstStyle/>
          <a:p>
            <a:r>
              <a:rPr lang="en-US" dirty="0" smtClean="0"/>
              <a:t>LTS under free environment</a:t>
            </a:r>
            <a:endParaRPr lang="en-US" dirty="0"/>
          </a:p>
        </p:txBody>
      </p:sp>
      <p:grpSp>
        <p:nvGrpSpPr>
          <p:cNvPr id="4" name="Grupo 3"/>
          <p:cNvGrpSpPr/>
          <p:nvPr/>
        </p:nvGrpSpPr>
        <p:grpSpPr>
          <a:xfrm>
            <a:off x="457200" y="1320908"/>
            <a:ext cx="2462026" cy="1169853"/>
            <a:chOff x="611460" y="2060848"/>
            <a:chExt cx="2462026" cy="1169853"/>
          </a:xfrm>
        </p:grpSpPr>
        <p:cxnSp>
          <p:nvCxnSpPr>
            <p:cNvPr id="5" name="Conector recto 4"/>
            <p:cNvCxnSpPr/>
            <p:nvPr/>
          </p:nvCxnSpPr>
          <p:spPr>
            <a:xfrm>
              <a:off x="914751" y="3068960"/>
              <a:ext cx="1064961" cy="0"/>
            </a:xfrm>
            <a:prstGeom prst="line">
              <a:avLst/>
            </a:prstGeom>
            <a:ln w="28575"/>
          </p:spPr>
          <p:style>
            <a:lnRef idx="1">
              <a:schemeClr val="dk1"/>
            </a:lnRef>
            <a:fillRef idx="0">
              <a:schemeClr val="dk1"/>
            </a:fillRef>
            <a:effectRef idx="0">
              <a:schemeClr val="dk1"/>
            </a:effectRef>
            <a:fontRef idx="minor">
              <a:schemeClr val="tx1"/>
            </a:fontRef>
          </p:style>
        </p:cxnSp>
        <p:sp>
          <p:nvSpPr>
            <p:cNvPr id="6" name="Triángulo isósceles 5"/>
            <p:cNvSpPr/>
            <p:nvPr/>
          </p:nvSpPr>
          <p:spPr>
            <a:xfrm rot="5400000">
              <a:off x="1223627" y="2068428"/>
              <a:ext cx="447207" cy="432048"/>
            </a:xfrm>
            <a:prstGeom prst="triangl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7" name="Conector recto 6"/>
            <p:cNvCxnSpPr>
              <a:endCxn id="6" idx="3"/>
            </p:cNvCxnSpPr>
            <p:nvPr/>
          </p:nvCxnSpPr>
          <p:spPr>
            <a:xfrm>
              <a:off x="914749" y="2284452"/>
              <a:ext cx="316458" cy="1"/>
            </a:xfrm>
            <a:prstGeom prst="line">
              <a:avLst/>
            </a:prstGeom>
            <a:ln w="28575"/>
          </p:spPr>
          <p:style>
            <a:lnRef idx="1">
              <a:schemeClr val="dk1"/>
            </a:lnRef>
            <a:fillRef idx="0">
              <a:schemeClr val="dk1"/>
            </a:fillRef>
            <a:effectRef idx="0">
              <a:schemeClr val="dk1"/>
            </a:effectRef>
            <a:fontRef idx="minor">
              <a:schemeClr val="tx1"/>
            </a:fontRef>
          </p:style>
        </p:cxnSp>
        <p:cxnSp>
          <p:nvCxnSpPr>
            <p:cNvPr id="8" name="Conector recto 7"/>
            <p:cNvCxnSpPr>
              <a:stCxn id="6" idx="0"/>
            </p:cNvCxnSpPr>
            <p:nvPr/>
          </p:nvCxnSpPr>
          <p:spPr>
            <a:xfrm flipV="1">
              <a:off x="1663255" y="2284452"/>
              <a:ext cx="1108545" cy="1"/>
            </a:xfrm>
            <a:prstGeom prst="line">
              <a:avLst/>
            </a:prstGeom>
            <a:ln w="28575">
              <a:tailEnd type="triangle"/>
            </a:ln>
          </p:spPr>
          <p:style>
            <a:lnRef idx="1">
              <a:schemeClr val="dk1"/>
            </a:lnRef>
            <a:fillRef idx="0">
              <a:schemeClr val="dk1"/>
            </a:fillRef>
            <a:effectRef idx="0">
              <a:schemeClr val="dk1"/>
            </a:effectRef>
            <a:fontRef idx="minor">
              <a:schemeClr val="tx1"/>
            </a:fontRef>
          </p:style>
        </p:cxnSp>
        <p:cxnSp>
          <p:nvCxnSpPr>
            <p:cNvPr id="9" name="Conector recto 8"/>
            <p:cNvCxnSpPr/>
            <p:nvPr/>
          </p:nvCxnSpPr>
          <p:spPr>
            <a:xfrm flipV="1">
              <a:off x="2483768" y="2895043"/>
              <a:ext cx="288032" cy="2"/>
            </a:xfrm>
            <a:prstGeom prst="line">
              <a:avLst/>
            </a:prstGeom>
            <a:ln w="28575">
              <a:tailEnd type="triangle"/>
            </a:ln>
          </p:spPr>
          <p:style>
            <a:lnRef idx="1">
              <a:schemeClr val="dk1"/>
            </a:lnRef>
            <a:fillRef idx="0">
              <a:schemeClr val="dk1"/>
            </a:fillRef>
            <a:effectRef idx="0">
              <a:schemeClr val="dk1"/>
            </a:effectRef>
            <a:fontRef idx="minor">
              <a:schemeClr val="tx1"/>
            </a:fontRef>
          </p:style>
        </p:cxnSp>
        <p:cxnSp>
          <p:nvCxnSpPr>
            <p:cNvPr id="10" name="Conector angular 9"/>
            <p:cNvCxnSpPr/>
            <p:nvPr/>
          </p:nvCxnSpPr>
          <p:spPr>
            <a:xfrm rot="16200000" flipH="1">
              <a:off x="1655675" y="2392464"/>
              <a:ext cx="432052" cy="216026"/>
            </a:xfrm>
            <a:prstGeom prst="bentConnector3">
              <a:avLst>
                <a:gd name="adj1" fmla="val 9850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AutoShape 40"/>
            <p:cNvSpPr>
              <a:spLocks noChangeArrowheads="1"/>
            </p:cNvSpPr>
            <p:nvPr/>
          </p:nvSpPr>
          <p:spPr bwMode="auto">
            <a:xfrm flipH="1">
              <a:off x="1919829" y="2636912"/>
              <a:ext cx="563939" cy="516263"/>
            </a:xfrm>
            <a:prstGeom prst="moon">
              <a:avLst>
                <a:gd name="adj" fmla="val 81644"/>
              </a:avLst>
            </a:prstGeom>
            <a:solidFill>
              <a:schemeClr val="bg1"/>
            </a:solidFill>
            <a:ln>
              <a:headEnd type="none" w="sm" len="sm"/>
              <a:tailEnd type="none" w="sm" len="sm"/>
            </a:ln>
            <a:extLst/>
          </p:spPr>
          <p:style>
            <a:lnRef idx="2">
              <a:schemeClr val="dk1"/>
            </a:lnRef>
            <a:fillRef idx="1">
              <a:schemeClr val="lt1"/>
            </a:fillRef>
            <a:effectRef idx="0">
              <a:schemeClr val="dk1"/>
            </a:effectRef>
            <a:fontRef idx="minor">
              <a:schemeClr val="dk1"/>
            </a:fontRef>
          </p:style>
          <p:txBody>
            <a:bodyPr wrap="none" anchor="ctr"/>
            <a:lstStyle/>
            <a:p>
              <a:endParaRPr lang="en-US" sz="2000"/>
            </a:p>
          </p:txBody>
        </p:sp>
        <p:sp>
          <p:nvSpPr>
            <p:cNvPr id="12" name="CuadroTexto 11"/>
            <p:cNvSpPr txBox="1"/>
            <p:nvPr/>
          </p:nvSpPr>
          <p:spPr>
            <a:xfrm>
              <a:off x="619475" y="2077914"/>
              <a:ext cx="29527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3" name="CuadroTexto 12"/>
            <p:cNvSpPr txBox="1"/>
            <p:nvPr/>
          </p:nvSpPr>
          <p:spPr>
            <a:xfrm>
              <a:off x="611460" y="2861369"/>
              <a:ext cx="31130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4" name="CuadroTexto 13"/>
            <p:cNvSpPr txBox="1"/>
            <p:nvPr/>
          </p:nvSpPr>
          <p:spPr>
            <a:xfrm>
              <a:off x="2771800" y="2082939"/>
              <a:ext cx="29527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5" name="CuadroTexto 14"/>
            <p:cNvSpPr txBox="1"/>
            <p:nvPr/>
          </p:nvSpPr>
          <p:spPr>
            <a:xfrm>
              <a:off x="2771800" y="2676703"/>
              <a:ext cx="30168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grpSp>
      <p:sp>
        <p:nvSpPr>
          <p:cNvPr id="16" name="Elipse 15"/>
          <p:cNvSpPr/>
          <p:nvPr/>
        </p:nvSpPr>
        <p:spPr>
          <a:xfrm>
            <a:off x="540000"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Elipse 16"/>
          <p:cNvSpPr/>
          <p:nvPr/>
        </p:nvSpPr>
        <p:spPr>
          <a:xfrm>
            <a:off x="1548000"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Elipse 17"/>
          <p:cNvSpPr/>
          <p:nvPr/>
        </p:nvSpPr>
        <p:spPr>
          <a:xfrm>
            <a:off x="1548000"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Elipse 18"/>
          <p:cNvSpPr/>
          <p:nvPr/>
        </p:nvSpPr>
        <p:spPr>
          <a:xfrm>
            <a:off x="540000"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2" name="Arco 31"/>
          <p:cNvSpPr/>
          <p:nvPr/>
        </p:nvSpPr>
        <p:spPr>
          <a:xfrm rot="19214127">
            <a:off x="666930"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Arco 32"/>
          <p:cNvSpPr/>
          <p:nvPr/>
        </p:nvSpPr>
        <p:spPr>
          <a:xfrm rot="8400000">
            <a:off x="725186"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CuadroTexto 38"/>
          <p:cNvSpPr txBox="1"/>
          <p:nvPr/>
        </p:nvSpPr>
        <p:spPr>
          <a:xfrm>
            <a:off x="718248" y="3666928"/>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40" name="CuadroTexto 39"/>
          <p:cNvSpPr txBox="1"/>
          <p:nvPr/>
        </p:nvSpPr>
        <p:spPr>
          <a:xfrm>
            <a:off x="1156350" y="383732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41" name="CuadroTexto 40"/>
          <p:cNvSpPr txBox="1"/>
          <p:nvPr/>
        </p:nvSpPr>
        <p:spPr>
          <a:xfrm>
            <a:off x="241254" y="5381372"/>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42" name="Arco 41"/>
          <p:cNvSpPr/>
          <p:nvPr/>
        </p:nvSpPr>
        <p:spPr>
          <a:xfrm rot="16200000">
            <a:off x="-41420"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Arco 42"/>
          <p:cNvSpPr/>
          <p:nvPr/>
        </p:nvSpPr>
        <p:spPr>
          <a:xfrm rot="5400000">
            <a:off x="33288"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CuadroTexto 43"/>
          <p:cNvSpPr txBox="1"/>
          <p:nvPr/>
        </p:nvSpPr>
        <p:spPr>
          <a:xfrm>
            <a:off x="701554" y="4364205"/>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68" name="Arco 67"/>
          <p:cNvSpPr/>
          <p:nvPr/>
        </p:nvSpPr>
        <p:spPr>
          <a:xfrm rot="16200000">
            <a:off x="964842"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9" name="Arco 68"/>
          <p:cNvSpPr/>
          <p:nvPr/>
        </p:nvSpPr>
        <p:spPr>
          <a:xfrm rot="5400000">
            <a:off x="1039550"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0" name="Arco 69"/>
          <p:cNvSpPr/>
          <p:nvPr/>
        </p:nvSpPr>
        <p:spPr>
          <a:xfrm rot="19214127">
            <a:off x="663861"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1" name="Arco 70"/>
          <p:cNvSpPr/>
          <p:nvPr/>
        </p:nvSpPr>
        <p:spPr>
          <a:xfrm rot="8400000">
            <a:off x="722117"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4" name="Elipse 83"/>
          <p:cNvSpPr/>
          <p:nvPr/>
        </p:nvSpPr>
        <p:spPr>
          <a:xfrm>
            <a:off x="2843352"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5" name="Elipse 84"/>
          <p:cNvSpPr/>
          <p:nvPr/>
        </p:nvSpPr>
        <p:spPr>
          <a:xfrm>
            <a:off x="3851352"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6" name="Elipse 85"/>
          <p:cNvSpPr/>
          <p:nvPr/>
        </p:nvSpPr>
        <p:spPr>
          <a:xfrm>
            <a:off x="3851352"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7" name="Elipse 86"/>
          <p:cNvSpPr/>
          <p:nvPr/>
        </p:nvSpPr>
        <p:spPr>
          <a:xfrm>
            <a:off x="2843352" y="5805264"/>
            <a:ext cx="288032" cy="288032"/>
          </a:xfrm>
          <a:prstGeom prst="ellipse">
            <a:avLst/>
          </a:prstGeom>
          <a:solidFill>
            <a:schemeClr val="tx1">
              <a:lumMod val="75000"/>
              <a:lumOff val="2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8" name="Arco 87"/>
          <p:cNvSpPr/>
          <p:nvPr/>
        </p:nvSpPr>
        <p:spPr>
          <a:xfrm rot="19214127">
            <a:off x="2970282"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9" name="Arco 88"/>
          <p:cNvSpPr/>
          <p:nvPr/>
        </p:nvSpPr>
        <p:spPr>
          <a:xfrm rot="8400000">
            <a:off x="3028538"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0" name="Arco 89"/>
          <p:cNvSpPr/>
          <p:nvPr/>
        </p:nvSpPr>
        <p:spPr>
          <a:xfrm rot="16200000">
            <a:off x="2261932"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1" name="Arco 90"/>
          <p:cNvSpPr/>
          <p:nvPr/>
        </p:nvSpPr>
        <p:spPr>
          <a:xfrm rot="5400000">
            <a:off x="2336640"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2" name="Arco 91"/>
          <p:cNvSpPr/>
          <p:nvPr/>
        </p:nvSpPr>
        <p:spPr>
          <a:xfrm rot="16200000">
            <a:off x="3268194"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3" name="Arco 92"/>
          <p:cNvSpPr/>
          <p:nvPr/>
        </p:nvSpPr>
        <p:spPr>
          <a:xfrm rot="5400000">
            <a:off x="3342902"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4" name="Arco 93"/>
          <p:cNvSpPr/>
          <p:nvPr/>
        </p:nvSpPr>
        <p:spPr>
          <a:xfrm rot="19214127">
            <a:off x="2967213"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5" name="Arco 94"/>
          <p:cNvSpPr/>
          <p:nvPr/>
        </p:nvSpPr>
        <p:spPr>
          <a:xfrm rot="8400000">
            <a:off x="3025469"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4" name="Elipse 103"/>
          <p:cNvSpPr/>
          <p:nvPr/>
        </p:nvSpPr>
        <p:spPr>
          <a:xfrm>
            <a:off x="5142586"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5" name="Elipse 104"/>
          <p:cNvSpPr/>
          <p:nvPr/>
        </p:nvSpPr>
        <p:spPr>
          <a:xfrm>
            <a:off x="6150586"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6" name="Elipse 105"/>
          <p:cNvSpPr/>
          <p:nvPr/>
        </p:nvSpPr>
        <p:spPr>
          <a:xfrm>
            <a:off x="6150586"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7" name="Elipse 106"/>
          <p:cNvSpPr/>
          <p:nvPr/>
        </p:nvSpPr>
        <p:spPr>
          <a:xfrm>
            <a:off x="5142586"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8" name="Arco 107"/>
          <p:cNvSpPr/>
          <p:nvPr/>
        </p:nvSpPr>
        <p:spPr>
          <a:xfrm rot="19214127">
            <a:off x="5269516"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9" name="Arco 108"/>
          <p:cNvSpPr/>
          <p:nvPr/>
        </p:nvSpPr>
        <p:spPr>
          <a:xfrm rot="8400000">
            <a:off x="5327772"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0" name="Arco 109"/>
          <p:cNvSpPr/>
          <p:nvPr/>
        </p:nvSpPr>
        <p:spPr>
          <a:xfrm rot="16200000">
            <a:off x="4561166"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1" name="Arco 110"/>
          <p:cNvSpPr/>
          <p:nvPr/>
        </p:nvSpPr>
        <p:spPr>
          <a:xfrm rot="5400000">
            <a:off x="4635874"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2" name="Arco 111"/>
          <p:cNvSpPr/>
          <p:nvPr/>
        </p:nvSpPr>
        <p:spPr>
          <a:xfrm rot="16200000">
            <a:off x="5567428"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3" name="Arco 112"/>
          <p:cNvSpPr/>
          <p:nvPr/>
        </p:nvSpPr>
        <p:spPr>
          <a:xfrm rot="5400000">
            <a:off x="5642136"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4" name="Arco 113"/>
          <p:cNvSpPr/>
          <p:nvPr/>
        </p:nvSpPr>
        <p:spPr>
          <a:xfrm rot="19214127">
            <a:off x="5266447"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5" name="Arco 114"/>
          <p:cNvSpPr/>
          <p:nvPr/>
        </p:nvSpPr>
        <p:spPr>
          <a:xfrm rot="8400000">
            <a:off x="5324703"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6" name="Elipse 115"/>
          <p:cNvSpPr/>
          <p:nvPr/>
        </p:nvSpPr>
        <p:spPr>
          <a:xfrm>
            <a:off x="7445938"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7" name="Elipse 116"/>
          <p:cNvSpPr/>
          <p:nvPr/>
        </p:nvSpPr>
        <p:spPr>
          <a:xfrm>
            <a:off x="8453938"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8" name="Elipse 117"/>
          <p:cNvSpPr/>
          <p:nvPr/>
        </p:nvSpPr>
        <p:spPr>
          <a:xfrm>
            <a:off x="8453938"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9" name="Elipse 118"/>
          <p:cNvSpPr/>
          <p:nvPr/>
        </p:nvSpPr>
        <p:spPr>
          <a:xfrm>
            <a:off x="7445938"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0" name="Arco 119"/>
          <p:cNvSpPr/>
          <p:nvPr/>
        </p:nvSpPr>
        <p:spPr>
          <a:xfrm rot="19214127">
            <a:off x="7572868"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1" name="Arco 120"/>
          <p:cNvSpPr/>
          <p:nvPr/>
        </p:nvSpPr>
        <p:spPr>
          <a:xfrm rot="8400000">
            <a:off x="7631124"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2" name="Arco 121"/>
          <p:cNvSpPr/>
          <p:nvPr/>
        </p:nvSpPr>
        <p:spPr>
          <a:xfrm rot="16200000">
            <a:off x="6864518"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3" name="Arco 122"/>
          <p:cNvSpPr/>
          <p:nvPr/>
        </p:nvSpPr>
        <p:spPr>
          <a:xfrm rot="5400000">
            <a:off x="6939226"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4" name="Arco 123"/>
          <p:cNvSpPr/>
          <p:nvPr/>
        </p:nvSpPr>
        <p:spPr>
          <a:xfrm rot="16200000">
            <a:off x="7870780"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5" name="Arco 124"/>
          <p:cNvSpPr/>
          <p:nvPr/>
        </p:nvSpPr>
        <p:spPr>
          <a:xfrm rot="5400000">
            <a:off x="7945488"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6" name="Arco 125"/>
          <p:cNvSpPr/>
          <p:nvPr/>
        </p:nvSpPr>
        <p:spPr>
          <a:xfrm rot="19214127">
            <a:off x="7569799"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7" name="Arco 126"/>
          <p:cNvSpPr/>
          <p:nvPr/>
        </p:nvSpPr>
        <p:spPr>
          <a:xfrm rot="8400000">
            <a:off x="7628055"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8" name="Arco 127"/>
          <p:cNvSpPr/>
          <p:nvPr/>
        </p:nvSpPr>
        <p:spPr>
          <a:xfrm>
            <a:off x="5421513" y="4168921"/>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0" name="Arco 129"/>
          <p:cNvSpPr/>
          <p:nvPr/>
        </p:nvSpPr>
        <p:spPr>
          <a:xfrm>
            <a:off x="5429258" y="5835850"/>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2" name="Arco 131"/>
          <p:cNvSpPr/>
          <p:nvPr/>
        </p:nvSpPr>
        <p:spPr>
          <a:xfrm>
            <a:off x="6425183" y="5053781"/>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4" name="Arco 133"/>
          <p:cNvSpPr/>
          <p:nvPr/>
        </p:nvSpPr>
        <p:spPr>
          <a:xfrm>
            <a:off x="6435828" y="3389574"/>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6" name="Arco 135"/>
          <p:cNvSpPr/>
          <p:nvPr/>
        </p:nvSpPr>
        <p:spPr>
          <a:xfrm>
            <a:off x="3121272" y="4165544"/>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9" name="Arco 138"/>
          <p:cNvSpPr/>
          <p:nvPr/>
        </p:nvSpPr>
        <p:spPr>
          <a:xfrm flipH="1" flipV="1">
            <a:off x="3110428" y="5967857"/>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1" name="Arco 140"/>
          <p:cNvSpPr/>
          <p:nvPr/>
        </p:nvSpPr>
        <p:spPr>
          <a:xfrm flipH="1" flipV="1">
            <a:off x="4106353" y="5185788"/>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2" name="Arco 141"/>
          <p:cNvSpPr/>
          <p:nvPr/>
        </p:nvSpPr>
        <p:spPr>
          <a:xfrm>
            <a:off x="4135587" y="3386197"/>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6" name="CuadroTexto 145"/>
          <p:cNvSpPr txBox="1"/>
          <p:nvPr/>
        </p:nvSpPr>
        <p:spPr>
          <a:xfrm>
            <a:off x="730264" y="531923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47" name="CuadroTexto 146"/>
          <p:cNvSpPr txBox="1"/>
          <p:nvPr/>
        </p:nvSpPr>
        <p:spPr>
          <a:xfrm>
            <a:off x="1254720" y="5441634"/>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48" name="CuadroTexto 147"/>
          <p:cNvSpPr txBox="1"/>
          <p:nvPr/>
        </p:nvSpPr>
        <p:spPr>
          <a:xfrm>
            <a:off x="1273635" y="4697442"/>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49" name="CuadroTexto 148"/>
          <p:cNvSpPr txBox="1"/>
          <p:nvPr/>
        </p:nvSpPr>
        <p:spPr>
          <a:xfrm>
            <a:off x="1709216" y="3609239"/>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50" name="CuadroTexto 149"/>
          <p:cNvSpPr txBox="1"/>
          <p:nvPr/>
        </p:nvSpPr>
        <p:spPr>
          <a:xfrm>
            <a:off x="3021747" y="3671508"/>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51" name="CuadroTexto 150"/>
          <p:cNvSpPr txBox="1"/>
          <p:nvPr/>
        </p:nvSpPr>
        <p:spPr>
          <a:xfrm>
            <a:off x="3469793" y="3822216"/>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52" name="CuadroTexto 151"/>
          <p:cNvSpPr txBox="1"/>
          <p:nvPr/>
        </p:nvSpPr>
        <p:spPr>
          <a:xfrm>
            <a:off x="2544753" y="5385952"/>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53" name="CuadroTexto 152"/>
          <p:cNvSpPr txBox="1"/>
          <p:nvPr/>
        </p:nvSpPr>
        <p:spPr>
          <a:xfrm>
            <a:off x="3005053" y="4368785"/>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54" name="CuadroTexto 153"/>
          <p:cNvSpPr txBox="1"/>
          <p:nvPr/>
        </p:nvSpPr>
        <p:spPr>
          <a:xfrm>
            <a:off x="3033763" y="532381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55" name="CuadroTexto 154"/>
          <p:cNvSpPr txBox="1"/>
          <p:nvPr/>
        </p:nvSpPr>
        <p:spPr>
          <a:xfrm>
            <a:off x="3558219" y="5446214"/>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56" name="CuadroTexto 155"/>
          <p:cNvSpPr txBox="1"/>
          <p:nvPr/>
        </p:nvSpPr>
        <p:spPr>
          <a:xfrm>
            <a:off x="3577134" y="4702022"/>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57" name="CuadroTexto 156"/>
          <p:cNvSpPr txBox="1"/>
          <p:nvPr/>
        </p:nvSpPr>
        <p:spPr>
          <a:xfrm>
            <a:off x="4012715" y="3613819"/>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58" name="CuadroTexto 157"/>
          <p:cNvSpPr txBox="1"/>
          <p:nvPr/>
        </p:nvSpPr>
        <p:spPr>
          <a:xfrm>
            <a:off x="5316638" y="367620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59" name="CuadroTexto 158"/>
          <p:cNvSpPr txBox="1"/>
          <p:nvPr/>
        </p:nvSpPr>
        <p:spPr>
          <a:xfrm>
            <a:off x="5802618" y="3827658"/>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60" name="CuadroTexto 159"/>
          <p:cNvSpPr txBox="1"/>
          <p:nvPr/>
        </p:nvSpPr>
        <p:spPr>
          <a:xfrm>
            <a:off x="4839644" y="5390651"/>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1" name="CuadroTexto 160"/>
          <p:cNvSpPr txBox="1"/>
          <p:nvPr/>
        </p:nvSpPr>
        <p:spPr>
          <a:xfrm>
            <a:off x="5299944" y="4373484"/>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2" name="CuadroTexto 161"/>
          <p:cNvSpPr txBox="1"/>
          <p:nvPr/>
        </p:nvSpPr>
        <p:spPr>
          <a:xfrm>
            <a:off x="5328654" y="5328516"/>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63" name="CuadroTexto 162"/>
          <p:cNvSpPr txBox="1"/>
          <p:nvPr/>
        </p:nvSpPr>
        <p:spPr>
          <a:xfrm>
            <a:off x="5853110" y="5450913"/>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64" name="CuadroTexto 163"/>
          <p:cNvSpPr txBox="1"/>
          <p:nvPr/>
        </p:nvSpPr>
        <p:spPr>
          <a:xfrm>
            <a:off x="5872025" y="4706721"/>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5" name="CuadroTexto 164"/>
          <p:cNvSpPr txBox="1"/>
          <p:nvPr/>
        </p:nvSpPr>
        <p:spPr>
          <a:xfrm>
            <a:off x="6307606" y="3618518"/>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6" name="CuadroTexto 165"/>
          <p:cNvSpPr txBox="1"/>
          <p:nvPr/>
        </p:nvSpPr>
        <p:spPr>
          <a:xfrm>
            <a:off x="7614257" y="367620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67" name="CuadroTexto 166"/>
          <p:cNvSpPr txBox="1"/>
          <p:nvPr/>
        </p:nvSpPr>
        <p:spPr>
          <a:xfrm>
            <a:off x="8138713" y="3798604"/>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68" name="CuadroTexto 167"/>
          <p:cNvSpPr txBox="1"/>
          <p:nvPr/>
        </p:nvSpPr>
        <p:spPr>
          <a:xfrm>
            <a:off x="7137263" y="5390651"/>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9" name="CuadroTexto 168"/>
          <p:cNvSpPr txBox="1"/>
          <p:nvPr/>
        </p:nvSpPr>
        <p:spPr>
          <a:xfrm>
            <a:off x="7597563" y="4373484"/>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70" name="CuadroTexto 169"/>
          <p:cNvSpPr txBox="1"/>
          <p:nvPr/>
        </p:nvSpPr>
        <p:spPr>
          <a:xfrm>
            <a:off x="7626273" y="5328516"/>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71" name="CuadroTexto 170"/>
          <p:cNvSpPr txBox="1"/>
          <p:nvPr/>
        </p:nvSpPr>
        <p:spPr>
          <a:xfrm>
            <a:off x="8150729" y="5450913"/>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72" name="CuadroTexto 171"/>
          <p:cNvSpPr txBox="1"/>
          <p:nvPr/>
        </p:nvSpPr>
        <p:spPr>
          <a:xfrm>
            <a:off x="8169644" y="4706721"/>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73" name="CuadroTexto 172"/>
          <p:cNvSpPr txBox="1"/>
          <p:nvPr/>
        </p:nvSpPr>
        <p:spPr>
          <a:xfrm>
            <a:off x="8605225" y="3618518"/>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74" name="CuadroTexto 173"/>
          <p:cNvSpPr txBox="1"/>
          <p:nvPr/>
        </p:nvSpPr>
        <p:spPr>
          <a:xfrm>
            <a:off x="1743689" y="5507940"/>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75" name="CuadroTexto 174"/>
          <p:cNvSpPr txBox="1"/>
          <p:nvPr/>
        </p:nvSpPr>
        <p:spPr>
          <a:xfrm>
            <a:off x="2567193" y="3249186"/>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76" name="CuadroTexto 175"/>
          <p:cNvSpPr txBox="1"/>
          <p:nvPr/>
        </p:nvSpPr>
        <p:spPr>
          <a:xfrm>
            <a:off x="2267744" y="4933965"/>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177" name="CuadroTexto 176"/>
              <p:cNvSpPr txBox="1"/>
              <p:nvPr/>
            </p:nvSpPr>
            <p:spPr>
              <a:xfrm>
                <a:off x="606030" y="3338591"/>
                <a:ext cx="869084" cy="276999"/>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b="0" i="0" smtClean="0">
                          <a:latin typeface="Cambria Math" panose="02040503050406030204" pitchFamily="18" charset="0"/>
                        </a:rPr>
                        <m:t>ab</m:t>
                      </m:r>
                      <m:r>
                        <a:rPr lang="es-ES" b="0" i="1" smtClean="0">
                          <a:latin typeface="Cambria Math" panose="02040503050406030204" pitchFamily="18" charset="0"/>
                        </a:rPr>
                        <m:t>=11</m:t>
                      </m:r>
                    </m:oMath>
                  </m:oMathPara>
                </a14:m>
                <a:endParaRPr lang="en-US" dirty="0"/>
              </a:p>
            </p:txBody>
          </p:sp>
        </mc:Choice>
        <mc:Fallback xmlns="">
          <p:sp>
            <p:nvSpPr>
              <p:cNvPr id="177" name="CuadroTexto 176"/>
              <p:cNvSpPr txBox="1">
                <a:spLocks noRot="1" noChangeAspect="1" noMove="1" noResize="1" noEditPoints="1" noAdjustHandles="1" noChangeArrowheads="1" noChangeShapeType="1" noTextEdit="1"/>
              </p:cNvSpPr>
              <p:nvPr/>
            </p:nvSpPr>
            <p:spPr>
              <a:xfrm>
                <a:off x="606030" y="3338591"/>
                <a:ext cx="869084" cy="276999"/>
              </a:xfrm>
              <a:prstGeom prst="rect">
                <a:avLst/>
              </a:prstGeom>
              <a:blipFill rotWithShape="0">
                <a:blip r:embed="rId4"/>
                <a:stretch>
                  <a:fillRect l="-4895" r="-4895"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8" name="CuadroTexto 177"/>
              <p:cNvSpPr txBox="1"/>
              <p:nvPr/>
            </p:nvSpPr>
            <p:spPr>
              <a:xfrm>
                <a:off x="-42412" y="3895055"/>
                <a:ext cx="869084" cy="276999"/>
              </a:xfrm>
              <a:prstGeom prst="rect">
                <a:avLst/>
              </a:prstGeom>
              <a:noFill/>
            </p:spPr>
            <p:txBody>
              <a:bodyPr wrap="none" lIns="0" tIns="0" rIns="0" bIns="0" rtlCol="0">
                <a:spAutoFit/>
              </a:bodyPr>
              <a:lstStyle/>
              <a:p>
                <a:pPr/>
                <a14:m>
                  <m:oMathPara xmlns:m="http://schemas.openxmlformats.org/officeDocument/2006/math">
                    <m:oMathParaPr>
                      <m:jc m:val="right"/>
                    </m:oMathParaPr>
                    <m:oMath xmlns:m="http://schemas.openxmlformats.org/officeDocument/2006/math">
                      <m:r>
                        <m:rPr>
                          <m:nor/>
                        </m:rPr>
                        <a:rPr lang="es-ES" b="0" i="0" smtClean="0">
                          <a:latin typeface="Cambria Math" panose="02040503050406030204" pitchFamily="18" charset="0"/>
                        </a:rPr>
                        <m:t>ab</m:t>
                      </m:r>
                      <m:r>
                        <a:rPr lang="es-ES" b="0" i="1" smtClean="0">
                          <a:latin typeface="Cambria Math" panose="02040503050406030204" pitchFamily="18" charset="0"/>
                        </a:rPr>
                        <m:t>=10</m:t>
                      </m:r>
                    </m:oMath>
                  </m:oMathPara>
                </a14:m>
                <a:endParaRPr lang="en-US" dirty="0"/>
              </a:p>
            </p:txBody>
          </p:sp>
        </mc:Choice>
        <mc:Fallback xmlns="">
          <p:sp>
            <p:nvSpPr>
              <p:cNvPr id="178" name="CuadroTexto 177"/>
              <p:cNvSpPr txBox="1">
                <a:spLocks noRot="1" noChangeAspect="1" noMove="1" noResize="1" noEditPoints="1" noAdjustHandles="1" noChangeArrowheads="1" noChangeShapeType="1" noTextEdit="1"/>
              </p:cNvSpPr>
              <p:nvPr/>
            </p:nvSpPr>
            <p:spPr>
              <a:xfrm>
                <a:off x="-42412" y="3895055"/>
                <a:ext cx="869084" cy="276999"/>
              </a:xfrm>
              <a:prstGeom prst="rect">
                <a:avLst/>
              </a:prstGeom>
              <a:blipFill rotWithShape="0">
                <a:blip r:embed="rId5"/>
                <a:stretch>
                  <a:fillRect l="-699" r="-9790" b="-888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79" name="CuadroTexto 178"/>
              <p:cNvSpPr txBox="1"/>
              <p:nvPr/>
            </p:nvSpPr>
            <p:spPr>
              <a:xfrm>
                <a:off x="-36512" y="6032321"/>
                <a:ext cx="869084" cy="276999"/>
              </a:xfrm>
              <a:prstGeom prst="rect">
                <a:avLst/>
              </a:prstGeom>
              <a:noFill/>
            </p:spPr>
            <p:txBody>
              <a:bodyPr wrap="none" lIns="0" tIns="0" rIns="0" bIns="0" rtlCol="0">
                <a:spAutoFit/>
              </a:bodyPr>
              <a:lstStyle/>
              <a:p>
                <a:pPr/>
                <a14:m>
                  <m:oMathPara xmlns:m="http://schemas.openxmlformats.org/officeDocument/2006/math">
                    <m:oMathParaPr>
                      <m:jc m:val="right"/>
                    </m:oMathParaPr>
                    <m:oMath xmlns:m="http://schemas.openxmlformats.org/officeDocument/2006/math">
                      <m:r>
                        <m:rPr>
                          <m:nor/>
                        </m:rPr>
                        <a:rPr lang="es-ES" b="0" i="0" smtClean="0">
                          <a:latin typeface="Cambria Math" panose="02040503050406030204" pitchFamily="18" charset="0"/>
                        </a:rPr>
                        <m:t>ab</m:t>
                      </m:r>
                      <m:r>
                        <a:rPr lang="es-ES" b="0" i="1" smtClean="0">
                          <a:latin typeface="Cambria Math" panose="02040503050406030204" pitchFamily="18" charset="0"/>
                        </a:rPr>
                        <m:t>=0</m:t>
                      </m:r>
                      <m:r>
                        <a:rPr lang="es-ES" b="0" i="0" smtClean="0">
                          <a:latin typeface="Cambria Math" panose="02040503050406030204" pitchFamily="18" charset="0"/>
                        </a:rPr>
                        <m:t>0</m:t>
                      </m:r>
                    </m:oMath>
                  </m:oMathPara>
                </a14:m>
                <a:endParaRPr lang="en-US" dirty="0"/>
              </a:p>
            </p:txBody>
          </p:sp>
        </mc:Choice>
        <mc:Fallback xmlns="">
          <p:sp>
            <p:nvSpPr>
              <p:cNvPr id="179" name="CuadroTexto 178"/>
              <p:cNvSpPr txBox="1">
                <a:spLocks noRot="1" noChangeAspect="1" noMove="1" noResize="1" noEditPoints="1" noAdjustHandles="1" noChangeArrowheads="1" noChangeShapeType="1" noTextEdit="1"/>
              </p:cNvSpPr>
              <p:nvPr/>
            </p:nvSpPr>
            <p:spPr>
              <a:xfrm>
                <a:off x="-36512" y="6032321"/>
                <a:ext cx="869084" cy="276999"/>
              </a:xfrm>
              <a:prstGeom prst="rect">
                <a:avLst/>
              </a:prstGeom>
              <a:blipFill rotWithShape="0">
                <a:blip r:embed="rId6"/>
                <a:stretch>
                  <a:fillRect l="-699" r="-9790" b="-888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1" name="CuadroTexto 180"/>
              <p:cNvSpPr txBox="1"/>
              <p:nvPr/>
            </p:nvSpPr>
            <p:spPr>
              <a:xfrm>
                <a:off x="740343" y="6170940"/>
                <a:ext cx="83997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b="0" i="0" smtClean="0">
                          <a:latin typeface="Cambria Math" panose="02040503050406030204" pitchFamily="18" charset="0"/>
                        </a:rPr>
                        <m:t>xy</m:t>
                      </m:r>
                      <m:r>
                        <a:rPr lang="es-ES" b="0" i="1" smtClean="0">
                          <a:latin typeface="Cambria Math" panose="02040503050406030204" pitchFamily="18" charset="0"/>
                        </a:rPr>
                        <m:t>=01</m:t>
                      </m:r>
                    </m:oMath>
                  </m:oMathPara>
                </a14:m>
                <a:endParaRPr lang="en-US" dirty="0"/>
              </a:p>
            </p:txBody>
          </p:sp>
        </mc:Choice>
        <mc:Fallback xmlns="">
          <p:sp>
            <p:nvSpPr>
              <p:cNvPr id="181" name="CuadroTexto 180"/>
              <p:cNvSpPr txBox="1">
                <a:spLocks noRot="1" noChangeAspect="1" noMove="1" noResize="1" noEditPoints="1" noAdjustHandles="1" noChangeArrowheads="1" noChangeShapeType="1" noTextEdit="1"/>
              </p:cNvSpPr>
              <p:nvPr/>
            </p:nvSpPr>
            <p:spPr>
              <a:xfrm>
                <a:off x="740343" y="6170940"/>
                <a:ext cx="839974" cy="276999"/>
              </a:xfrm>
              <a:prstGeom prst="rect">
                <a:avLst/>
              </a:prstGeom>
              <a:blipFill rotWithShape="0">
                <a:blip r:embed="rId7"/>
                <a:stretch>
                  <a:fillRect l="-6522" r="-6522" b="-239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3" name="CuadroTexto 182"/>
              <p:cNvSpPr txBox="1"/>
              <p:nvPr/>
            </p:nvSpPr>
            <p:spPr>
              <a:xfrm>
                <a:off x="5439982" y="6176337"/>
                <a:ext cx="83997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b="0" i="0" smtClean="0">
                          <a:latin typeface="Cambria Math" panose="02040503050406030204" pitchFamily="18" charset="0"/>
                        </a:rPr>
                        <m:t>xy</m:t>
                      </m:r>
                      <m:r>
                        <a:rPr lang="es-ES" b="0" i="1" smtClean="0">
                          <a:latin typeface="Cambria Math" panose="02040503050406030204" pitchFamily="18" charset="0"/>
                        </a:rPr>
                        <m:t>=10</m:t>
                      </m:r>
                    </m:oMath>
                  </m:oMathPara>
                </a14:m>
                <a:endParaRPr lang="en-US" dirty="0"/>
              </a:p>
            </p:txBody>
          </p:sp>
        </mc:Choice>
        <mc:Fallback xmlns="">
          <p:sp>
            <p:nvSpPr>
              <p:cNvPr id="183" name="CuadroTexto 182"/>
              <p:cNvSpPr txBox="1">
                <a:spLocks noRot="1" noChangeAspect="1" noMove="1" noResize="1" noEditPoints="1" noAdjustHandles="1" noChangeArrowheads="1" noChangeShapeType="1" noTextEdit="1"/>
              </p:cNvSpPr>
              <p:nvPr/>
            </p:nvSpPr>
            <p:spPr>
              <a:xfrm>
                <a:off x="5439982" y="6176337"/>
                <a:ext cx="839974" cy="276999"/>
              </a:xfrm>
              <a:prstGeom prst="rect">
                <a:avLst/>
              </a:prstGeom>
              <a:blipFill rotWithShape="0">
                <a:blip r:embed="rId9"/>
                <a:stretch>
                  <a:fillRect l="-6522" r="-6522" b="-239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4" name="CuadroTexto 183"/>
              <p:cNvSpPr txBox="1"/>
              <p:nvPr/>
            </p:nvSpPr>
            <p:spPr>
              <a:xfrm>
                <a:off x="7700513" y="6172212"/>
                <a:ext cx="83997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b="0" i="0" smtClean="0">
                          <a:latin typeface="Cambria Math" panose="02040503050406030204" pitchFamily="18" charset="0"/>
                        </a:rPr>
                        <m:t>xy</m:t>
                      </m:r>
                      <m:r>
                        <a:rPr lang="es-ES" b="0" i="1" smtClean="0">
                          <a:latin typeface="Cambria Math" panose="02040503050406030204" pitchFamily="18" charset="0"/>
                        </a:rPr>
                        <m:t>=11</m:t>
                      </m:r>
                    </m:oMath>
                  </m:oMathPara>
                </a14:m>
                <a:endParaRPr lang="en-US" dirty="0"/>
              </a:p>
            </p:txBody>
          </p:sp>
        </mc:Choice>
        <mc:Fallback xmlns="">
          <p:sp>
            <p:nvSpPr>
              <p:cNvPr id="184" name="CuadroTexto 183"/>
              <p:cNvSpPr txBox="1">
                <a:spLocks noRot="1" noChangeAspect="1" noMove="1" noResize="1" noEditPoints="1" noAdjustHandles="1" noChangeArrowheads="1" noChangeShapeType="1" noTextEdit="1"/>
              </p:cNvSpPr>
              <p:nvPr/>
            </p:nvSpPr>
            <p:spPr>
              <a:xfrm>
                <a:off x="7700513" y="6172212"/>
                <a:ext cx="839974" cy="276999"/>
              </a:xfrm>
              <a:prstGeom prst="rect">
                <a:avLst/>
              </a:prstGeom>
              <a:blipFill rotWithShape="0">
                <a:blip r:embed="rId10"/>
                <a:stretch>
                  <a:fillRect l="-6522" r="-6522" b="-26667"/>
                </a:stretch>
              </a:blipFill>
            </p:spPr>
            <p:txBody>
              <a:bodyPr/>
              <a:lstStyle/>
              <a:p>
                <a:r>
                  <a:rPr lang="en-US">
                    <a:noFill/>
                  </a:rPr>
                  <a:t> </a:t>
                </a:r>
              </a:p>
            </p:txBody>
          </p:sp>
        </mc:Fallback>
      </mc:AlternateContent>
      <p:sp>
        <p:nvSpPr>
          <p:cNvPr id="185" name="Marcador de número de diapositiva 184"/>
          <p:cNvSpPr>
            <a:spLocks noGrp="1"/>
          </p:cNvSpPr>
          <p:nvPr>
            <p:ph type="sldNum" sz="quarter" idx="12"/>
          </p:nvPr>
        </p:nvSpPr>
        <p:spPr/>
        <p:txBody>
          <a:bodyPr/>
          <a:lstStyle/>
          <a:p>
            <a:fld id="{B893DDF5-10A4-42B0-8B2B-0331E49407BA}" type="slidenum">
              <a:rPr lang="en-US" smtClean="0"/>
              <a:t>36</a:t>
            </a:fld>
            <a:endParaRPr lang="en-US"/>
          </a:p>
        </p:txBody>
      </p:sp>
      <p:sp>
        <p:nvSpPr>
          <p:cNvPr id="186" name="CuadroTexto 185"/>
          <p:cNvSpPr txBox="1"/>
          <p:nvPr/>
        </p:nvSpPr>
        <p:spPr>
          <a:xfrm>
            <a:off x="1810439" y="3851756"/>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87" name="CuadroTexto 186"/>
          <p:cNvSpPr txBox="1"/>
          <p:nvPr/>
        </p:nvSpPr>
        <p:spPr>
          <a:xfrm>
            <a:off x="3945987" y="5707508"/>
            <a:ext cx="425116" cy="369332"/>
          </a:xfrm>
          <a:prstGeom prst="rect">
            <a:avLst/>
          </a:prstGeom>
          <a:noFill/>
        </p:spPr>
        <p:txBody>
          <a:bodyPr wrap="none" rtlCol="0">
            <a:spAutoFit/>
          </a:bodyPr>
          <a:lstStyle/>
          <a:p>
            <a:pPr algn="ctr"/>
            <a:r>
              <a:rPr lang="en-US" dirty="0">
                <a:solidFill>
                  <a:schemeClr val="accent2"/>
                </a:solidFill>
                <a:latin typeface="Cambria" panose="02040503050406030204" pitchFamily="18" charset="0"/>
              </a:rPr>
              <a:t>x</a:t>
            </a:r>
            <a:r>
              <a:rPr lang="en-US" dirty="0" smtClean="0">
                <a:solidFill>
                  <a:schemeClr val="accent2"/>
                </a:solidFill>
                <a:latin typeface="Cambria" panose="02040503050406030204" pitchFamily="18" charset="0"/>
              </a:rPr>
              <a:t>−</a:t>
            </a:r>
            <a:endParaRPr lang="en-US" dirty="0">
              <a:solidFill>
                <a:schemeClr val="accent2"/>
              </a:solidFill>
              <a:latin typeface="Cambria" panose="02040503050406030204" pitchFamily="18" charset="0"/>
            </a:endParaRPr>
          </a:p>
        </p:txBody>
      </p:sp>
      <p:sp>
        <p:nvSpPr>
          <p:cNvPr id="188" name="CuadroTexto 187"/>
          <p:cNvSpPr txBox="1"/>
          <p:nvPr/>
        </p:nvSpPr>
        <p:spPr>
          <a:xfrm>
            <a:off x="4890559" y="3058674"/>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89" name="CuadroTexto 188"/>
          <p:cNvSpPr txBox="1"/>
          <p:nvPr/>
        </p:nvSpPr>
        <p:spPr>
          <a:xfrm>
            <a:off x="4572000" y="4941168"/>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90" name="CuadroTexto 189"/>
          <p:cNvSpPr txBox="1"/>
          <p:nvPr/>
        </p:nvSpPr>
        <p:spPr>
          <a:xfrm>
            <a:off x="4136582" y="3851791"/>
            <a:ext cx="425117"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92" name="Arco 191"/>
          <p:cNvSpPr/>
          <p:nvPr/>
        </p:nvSpPr>
        <p:spPr>
          <a:xfrm flipV="1">
            <a:off x="467544" y="4060834"/>
            <a:ext cx="7274245" cy="808326"/>
          </a:xfrm>
          <a:prstGeom prst="arc">
            <a:avLst>
              <a:gd name="adj1" fmla="val 10713516"/>
              <a:gd name="adj2" fmla="val 79035"/>
            </a:avLst>
          </a:prstGeom>
          <a:ln w="28575">
            <a:solidFill>
              <a:schemeClr val="tx1">
                <a:alpha val="6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9" name="Arco 198"/>
          <p:cNvSpPr/>
          <p:nvPr/>
        </p:nvSpPr>
        <p:spPr>
          <a:xfrm flipH="1" flipV="1">
            <a:off x="490734" y="5723116"/>
            <a:ext cx="7274245" cy="808326"/>
          </a:xfrm>
          <a:prstGeom prst="arc">
            <a:avLst>
              <a:gd name="adj1" fmla="val 10716183"/>
              <a:gd name="adj2" fmla="val 95636"/>
            </a:avLst>
          </a:prstGeom>
          <a:ln w="28575">
            <a:solidFill>
              <a:schemeClr val="tx1">
                <a:alpha val="6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1" name="CuadroTexto 200"/>
          <p:cNvSpPr txBox="1"/>
          <p:nvPr/>
        </p:nvSpPr>
        <p:spPr>
          <a:xfrm>
            <a:off x="4118730" y="2712890"/>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202" name="CuadroTexto 201"/>
          <p:cNvSpPr txBox="1"/>
          <p:nvPr/>
        </p:nvSpPr>
        <p:spPr>
          <a:xfrm>
            <a:off x="4041308" y="4355241"/>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203" name="CuadroTexto 202"/>
          <p:cNvSpPr txBox="1"/>
          <p:nvPr/>
        </p:nvSpPr>
        <p:spPr>
          <a:xfrm>
            <a:off x="7177307" y="3069154"/>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204" name="CuadroTexto 203"/>
          <p:cNvSpPr txBox="1"/>
          <p:nvPr/>
        </p:nvSpPr>
        <p:spPr>
          <a:xfrm>
            <a:off x="6454248" y="3841655"/>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205" name="CuadroTexto 204"/>
          <p:cNvSpPr txBox="1"/>
          <p:nvPr/>
        </p:nvSpPr>
        <p:spPr>
          <a:xfrm>
            <a:off x="6347574" y="5507940"/>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206" name="CuadroTexto 205"/>
          <p:cNvSpPr txBox="1"/>
          <p:nvPr/>
        </p:nvSpPr>
        <p:spPr>
          <a:xfrm>
            <a:off x="6876256" y="4714677"/>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207" name="CuadroTexto 206"/>
          <p:cNvSpPr txBox="1"/>
          <p:nvPr/>
        </p:nvSpPr>
        <p:spPr>
          <a:xfrm>
            <a:off x="4156656" y="6456197"/>
            <a:ext cx="425116" cy="369332"/>
          </a:xfrm>
          <a:prstGeom prst="rect">
            <a:avLst/>
          </a:prstGeom>
          <a:noFill/>
        </p:spPr>
        <p:txBody>
          <a:bodyPr wrap="none" rtlCol="0">
            <a:spAutoFit/>
          </a:bodyPr>
          <a:lstStyle/>
          <a:p>
            <a:pPr algn="ctr"/>
            <a:r>
              <a:rPr lang="en-US" dirty="0">
                <a:solidFill>
                  <a:schemeClr val="accent2"/>
                </a:solidFill>
                <a:latin typeface="Cambria" panose="02040503050406030204" pitchFamily="18" charset="0"/>
              </a:rPr>
              <a:t>x</a:t>
            </a:r>
            <a:r>
              <a:rPr lang="en-US" dirty="0" smtClean="0">
                <a:solidFill>
                  <a:schemeClr val="accent2"/>
                </a:solidFill>
                <a:latin typeface="Cambria" panose="02040503050406030204" pitchFamily="18" charset="0"/>
              </a:rPr>
              <a:t>−</a:t>
            </a:r>
            <a:endParaRPr lang="en-US" dirty="0">
              <a:solidFill>
                <a:schemeClr val="accent2"/>
              </a:solidFill>
              <a:latin typeface="Cambria" panose="02040503050406030204" pitchFamily="18" charset="0"/>
            </a:endParaRPr>
          </a:p>
        </p:txBody>
      </p:sp>
      <p:sp>
        <p:nvSpPr>
          <p:cNvPr id="208" name="CuadroTexto 207"/>
          <p:cNvSpPr txBox="1"/>
          <p:nvPr/>
        </p:nvSpPr>
        <p:spPr>
          <a:xfrm>
            <a:off x="4413545" y="4774846"/>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209" name="CuadroTexto 208"/>
          <p:cNvSpPr txBox="1"/>
          <p:nvPr/>
        </p:nvSpPr>
        <p:spPr>
          <a:xfrm>
            <a:off x="3239263" y="1150445"/>
            <a:ext cx="5433425" cy="1015663"/>
          </a:xfrm>
          <a:prstGeom prst="rect">
            <a:avLst/>
          </a:prstGeom>
          <a:noFill/>
        </p:spPr>
        <p:txBody>
          <a:bodyPr wrap="square" rtlCol="0">
            <a:spAutoFit/>
          </a:bodyPr>
          <a:lstStyle/>
          <a:p>
            <a:pPr marL="285750" indent="-285750">
              <a:buFont typeface="Arial" panose="020B0604020202020204" pitchFamily="34" charset="0"/>
              <a:buChar char="•"/>
            </a:pPr>
            <a:r>
              <a:rPr lang="en-US" sz="2000" dirty="0" smtClean="0"/>
              <a:t>Nothing is known from the environment</a:t>
            </a:r>
            <a:endParaRPr lang="en-US" sz="2000" dirty="0"/>
          </a:p>
          <a:p>
            <a:pPr marL="342900" indent="-342900">
              <a:buFont typeface="Wingdings" panose="05000000000000000000" pitchFamily="2" charset="2"/>
              <a:buChar char="Ø"/>
            </a:pPr>
            <a:r>
              <a:rPr lang="en-US" sz="2000" dirty="0" smtClean="0"/>
              <a:t>Assume free environment</a:t>
            </a:r>
          </a:p>
          <a:p>
            <a:pPr marL="800100" lvl="1" indent="-342900">
              <a:buFont typeface="Arial" panose="020B0604020202020204" pitchFamily="34" charset="0"/>
              <a:buChar char="•"/>
            </a:pPr>
            <a:r>
              <a:rPr lang="en-US" sz="2000" dirty="0" smtClean="0"/>
              <a:t>All input transitions enabled</a:t>
            </a:r>
          </a:p>
        </p:txBody>
      </p:sp>
      <p:sp useBgFill="1">
        <p:nvSpPr>
          <p:cNvPr id="265" name="Rectángulo redondeado 264"/>
          <p:cNvSpPr/>
          <p:nvPr/>
        </p:nvSpPr>
        <p:spPr>
          <a:xfrm>
            <a:off x="6150586" y="548680"/>
            <a:ext cx="2536214" cy="23358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Elipse 2"/>
          <p:cNvSpPr/>
          <p:nvPr/>
        </p:nvSpPr>
        <p:spPr>
          <a:xfrm>
            <a:off x="1952953" y="5009830"/>
            <a:ext cx="2036102" cy="1770997"/>
          </a:xfrm>
          <a:prstGeom prst="ellipse">
            <a:avLst/>
          </a:prstGeom>
          <a:noFill/>
          <a:ln w="38100">
            <a:solidFill>
              <a:schemeClr val="accent4"/>
            </a:solid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es-ES"/>
          </a:p>
        </p:txBody>
      </p:sp>
      <p:sp>
        <p:nvSpPr>
          <p:cNvPr id="20" name="CuadroTexto 19"/>
          <p:cNvSpPr txBox="1"/>
          <p:nvPr/>
        </p:nvSpPr>
        <p:spPr>
          <a:xfrm>
            <a:off x="1397077" y="6311055"/>
            <a:ext cx="1356077" cy="400110"/>
          </a:xfrm>
          <a:prstGeom prst="rect">
            <a:avLst/>
          </a:prstGeom>
          <a:solidFill>
            <a:schemeClr val="accent1">
              <a:lumMod val="20000"/>
              <a:lumOff val="80000"/>
              <a:alpha val="90000"/>
            </a:schemeClr>
          </a:solidFill>
        </p:spPr>
        <p:txBody>
          <a:bodyPr wrap="none" rtlCol="0">
            <a:spAutoFit/>
          </a:bodyPr>
          <a:lstStyle/>
          <a:p>
            <a:r>
              <a:rPr lang="es-ES" sz="2000" b="1" dirty="0" err="1" smtClean="0">
                <a:solidFill>
                  <a:schemeClr val="accent4"/>
                </a:solidFill>
              </a:rPr>
              <a:t>Reset</a:t>
            </a:r>
            <a:r>
              <a:rPr lang="es-ES" sz="2000" b="1" dirty="0" smtClean="0">
                <a:solidFill>
                  <a:schemeClr val="accent4"/>
                </a:solidFill>
              </a:rPr>
              <a:t> </a:t>
            </a:r>
            <a:r>
              <a:rPr lang="es-ES" sz="2000" b="1" dirty="0" err="1" smtClean="0">
                <a:solidFill>
                  <a:schemeClr val="accent4"/>
                </a:solidFill>
              </a:rPr>
              <a:t>state</a:t>
            </a:r>
            <a:endParaRPr lang="es-ES" sz="2000" b="1" dirty="0">
              <a:solidFill>
                <a:schemeClr val="accent4"/>
              </a:solidFill>
            </a:endParaRPr>
          </a:p>
        </p:txBody>
      </p:sp>
      <mc:AlternateContent xmlns:mc="http://schemas.openxmlformats.org/markup-compatibility/2006" xmlns:a14="http://schemas.microsoft.com/office/drawing/2010/main">
        <mc:Choice Requires="a14">
          <p:sp>
            <p:nvSpPr>
              <p:cNvPr id="143" name="CuadroTexto 142"/>
              <p:cNvSpPr txBox="1"/>
              <p:nvPr/>
            </p:nvSpPr>
            <p:spPr>
              <a:xfrm>
                <a:off x="2009588" y="5997420"/>
                <a:ext cx="869084" cy="276999"/>
              </a:xfrm>
              <a:prstGeom prst="rect">
                <a:avLst/>
              </a:prstGeom>
              <a:noFill/>
            </p:spPr>
            <p:txBody>
              <a:bodyPr wrap="none" lIns="0" tIns="0" rIns="0" bIns="0" rtlCol="0">
                <a:spAutoFit/>
              </a:bodyPr>
              <a:lstStyle/>
              <a:p>
                <a:pPr/>
                <a14:m>
                  <m:oMathPara xmlns:m="http://schemas.openxmlformats.org/officeDocument/2006/math">
                    <m:oMathParaPr>
                      <m:jc m:val="right"/>
                    </m:oMathParaPr>
                    <m:oMath xmlns:m="http://schemas.openxmlformats.org/officeDocument/2006/math">
                      <m:r>
                        <m:rPr>
                          <m:nor/>
                        </m:rPr>
                        <a:rPr lang="es-ES" b="0" i="0" smtClean="0">
                          <a:latin typeface="Cambria Math" panose="02040503050406030204" pitchFamily="18" charset="0"/>
                        </a:rPr>
                        <m:t>ab</m:t>
                      </m:r>
                      <m:r>
                        <a:rPr lang="es-ES" b="0" i="1" smtClean="0">
                          <a:latin typeface="Cambria Math" panose="02040503050406030204" pitchFamily="18" charset="0"/>
                        </a:rPr>
                        <m:t>=0</m:t>
                      </m:r>
                      <m:r>
                        <a:rPr lang="es-ES" b="0" i="0" smtClean="0">
                          <a:latin typeface="Cambria Math" panose="02040503050406030204" pitchFamily="18" charset="0"/>
                        </a:rPr>
                        <m:t>0</m:t>
                      </m:r>
                    </m:oMath>
                  </m:oMathPara>
                </a14:m>
                <a:endParaRPr lang="en-US" dirty="0"/>
              </a:p>
            </p:txBody>
          </p:sp>
        </mc:Choice>
        <mc:Fallback xmlns="">
          <p:sp>
            <p:nvSpPr>
              <p:cNvPr id="143" name="CuadroTexto 142"/>
              <p:cNvSpPr txBox="1">
                <a:spLocks noRot="1" noChangeAspect="1" noMove="1" noResize="1" noEditPoints="1" noAdjustHandles="1" noChangeArrowheads="1" noChangeShapeType="1" noTextEdit="1"/>
              </p:cNvSpPr>
              <p:nvPr/>
            </p:nvSpPr>
            <p:spPr>
              <a:xfrm>
                <a:off x="2009588" y="5997420"/>
                <a:ext cx="869084" cy="276999"/>
              </a:xfrm>
              <a:prstGeom prst="rect">
                <a:avLst/>
              </a:prstGeom>
              <a:blipFill rotWithShape="0">
                <a:blip r:embed="rId12"/>
                <a:stretch>
                  <a:fillRect l="-704" r="-9859" b="-888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2" name="CuadroTexto 181"/>
              <p:cNvSpPr txBox="1"/>
              <p:nvPr/>
            </p:nvSpPr>
            <p:spPr>
              <a:xfrm>
                <a:off x="3086282" y="6166033"/>
                <a:ext cx="83997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b="0" i="0" smtClean="0">
                          <a:latin typeface="Cambria Math" panose="02040503050406030204" pitchFamily="18" charset="0"/>
                        </a:rPr>
                        <m:t>xy</m:t>
                      </m:r>
                      <m:r>
                        <a:rPr lang="es-ES" b="0" i="1" smtClean="0">
                          <a:latin typeface="Cambria Math" panose="02040503050406030204" pitchFamily="18" charset="0"/>
                        </a:rPr>
                        <m:t>=0</m:t>
                      </m:r>
                      <m:r>
                        <a:rPr lang="es-ES" b="0" i="0" smtClean="0">
                          <a:latin typeface="Cambria Math" panose="02040503050406030204" pitchFamily="18" charset="0"/>
                        </a:rPr>
                        <m:t>0</m:t>
                      </m:r>
                    </m:oMath>
                  </m:oMathPara>
                </a14:m>
                <a:endParaRPr lang="en-US" dirty="0"/>
              </a:p>
            </p:txBody>
          </p:sp>
        </mc:Choice>
        <mc:Fallback xmlns="">
          <p:sp>
            <p:nvSpPr>
              <p:cNvPr id="182" name="CuadroTexto 181"/>
              <p:cNvSpPr txBox="1">
                <a:spLocks noRot="1" noChangeAspect="1" noMove="1" noResize="1" noEditPoints="1" noAdjustHandles="1" noChangeArrowheads="1" noChangeShapeType="1" noTextEdit="1"/>
              </p:cNvSpPr>
              <p:nvPr/>
            </p:nvSpPr>
            <p:spPr>
              <a:xfrm>
                <a:off x="3086282" y="6166033"/>
                <a:ext cx="839974" cy="276999"/>
              </a:xfrm>
              <a:prstGeom prst="rect">
                <a:avLst/>
              </a:prstGeom>
              <a:blipFill rotWithShape="0">
                <a:blip r:embed="rId13"/>
                <a:stretch>
                  <a:fillRect l="-6522" r="-6522" b="-23913"/>
                </a:stretch>
              </a:blipFill>
            </p:spPr>
            <p:txBody>
              <a:bodyPr/>
              <a:lstStyle/>
              <a:p>
                <a:r>
                  <a:rPr lang="es-ES">
                    <a:noFill/>
                  </a:rPr>
                  <a:t> </a:t>
                </a:r>
              </a:p>
            </p:txBody>
          </p:sp>
        </mc:Fallback>
      </mc:AlternateContent>
      <p:sp>
        <p:nvSpPr>
          <p:cNvPr id="22" name="CuadroTexto 21"/>
          <p:cNvSpPr txBox="1"/>
          <p:nvPr/>
        </p:nvSpPr>
        <p:spPr>
          <a:xfrm>
            <a:off x="992903" y="893421"/>
            <a:ext cx="1388457" cy="369332"/>
          </a:xfrm>
          <a:prstGeom prst="rect">
            <a:avLst/>
          </a:prstGeom>
          <a:noFill/>
        </p:spPr>
        <p:txBody>
          <a:bodyPr wrap="none" rtlCol="0">
            <a:spAutoFit/>
          </a:bodyPr>
          <a:lstStyle/>
          <a:p>
            <a:r>
              <a:rPr lang="en-US" dirty="0" smtClean="0">
                <a:solidFill>
                  <a:schemeClr val="bg1"/>
                </a:solidFill>
              </a:rPr>
              <a:t>Environment</a:t>
            </a:r>
            <a:endParaRPr lang="en-US" dirty="0">
              <a:solidFill>
                <a:schemeClr val="bg1"/>
              </a:solidFill>
            </a:endParaRPr>
          </a:p>
        </p:txBody>
      </p:sp>
      <p:pic>
        <p:nvPicPr>
          <p:cNvPr id="23" name="Imagen 22"/>
          <p:cNvPicPr>
            <a:picLocks noChangeAspect="1"/>
          </p:cNvPicPr>
          <p:nvPr/>
        </p:nvPicPr>
        <p:blipFill>
          <a:blip r:embed="rId14"/>
          <a:stretch>
            <a:fillRect/>
          </a:stretch>
        </p:blipFill>
        <p:spPr>
          <a:xfrm>
            <a:off x="6347574" y="739511"/>
            <a:ext cx="2188654" cy="1926503"/>
          </a:xfrm>
          <a:prstGeom prst="rect">
            <a:avLst/>
          </a:prstGeom>
        </p:spPr>
      </p:pic>
      <p:sp>
        <p:nvSpPr>
          <p:cNvPr id="24" name="CuadroTexto 23"/>
          <p:cNvSpPr txBox="1"/>
          <p:nvPr/>
        </p:nvSpPr>
        <p:spPr>
          <a:xfrm>
            <a:off x="6372200" y="2483604"/>
            <a:ext cx="2149114" cy="369332"/>
          </a:xfrm>
          <a:prstGeom prst="rect">
            <a:avLst/>
          </a:prstGeom>
          <a:noFill/>
        </p:spPr>
        <p:txBody>
          <a:bodyPr wrap="none" rtlCol="0">
            <a:spAutoFit/>
          </a:bodyPr>
          <a:lstStyle/>
          <a:p>
            <a:pPr algn="ctr"/>
            <a:r>
              <a:rPr lang="en-US" dirty="0" smtClean="0"/>
              <a:t>Original specification</a:t>
            </a:r>
            <a:endParaRPr lang="en-US" dirty="0"/>
          </a:p>
        </p:txBody>
      </p:sp>
    </p:spTree>
    <p:extLst>
      <p:ext uri="{BB962C8B-B14F-4D97-AF65-F5344CB8AC3E}">
        <p14:creationId xmlns:p14="http://schemas.microsoft.com/office/powerpoint/2010/main" val="1619593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0"/>
                                        </p:tgtEl>
                                        <p:attrNameLst>
                                          <p:attrName>style.visibility</p:attrName>
                                        </p:attrNameLst>
                                      </p:cBhvr>
                                      <p:to>
                                        <p:strVal val="visible"/>
                                      </p:to>
                                    </p:set>
                                    <p:animEffect transition="in" filter="fade">
                                      <p:cBhvr>
                                        <p:cTn id="7" dur="500"/>
                                        <p:tgtEl>
                                          <p:spTgt spid="20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97"/>
                                        </p:tgtEl>
                                        <p:attrNameLst>
                                          <p:attrName>style.visibility</p:attrName>
                                        </p:attrNameLst>
                                      </p:cBhvr>
                                      <p:to>
                                        <p:strVal val="visible"/>
                                      </p:to>
                                    </p:set>
                                    <p:animEffect transition="in" filter="fade">
                                      <p:cBhvr>
                                        <p:cTn id="10" dur="500"/>
                                        <p:tgtEl>
                                          <p:spTgt spid="19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0"/>
                                        </p:tgtEl>
                                        <p:attrNameLst>
                                          <p:attrName>style.visibility</p:attrName>
                                        </p:attrNameLst>
                                      </p:cBhvr>
                                      <p:to>
                                        <p:strVal val="visible"/>
                                      </p:to>
                                    </p:set>
                                    <p:animEffect transition="in" filter="fade">
                                      <p:cBhvr>
                                        <p:cTn id="13" dur="500"/>
                                        <p:tgtEl>
                                          <p:spTgt spid="18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6"/>
                                        </p:tgtEl>
                                        <p:attrNameLst>
                                          <p:attrName>style.visibility</p:attrName>
                                        </p:attrNameLst>
                                      </p:cBhvr>
                                      <p:to>
                                        <p:strVal val="visible"/>
                                      </p:to>
                                    </p:set>
                                    <p:animEffect transition="in" filter="fade">
                                      <p:cBhvr>
                                        <p:cTn id="16" dur="500"/>
                                        <p:tgtEl>
                                          <p:spTgt spid="9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fade">
                                      <p:cBhvr>
                                        <p:cTn id="19" dur="500"/>
                                        <p:tgtEl>
                                          <p:spTgt spid="9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1"/>
                                        </p:tgtEl>
                                        <p:attrNameLst>
                                          <p:attrName>style.visibility</p:attrName>
                                        </p:attrNameLst>
                                      </p:cBhvr>
                                      <p:to>
                                        <p:strVal val="visible"/>
                                      </p:to>
                                    </p:set>
                                    <p:animEffect transition="in" filter="fade">
                                      <p:cBhvr>
                                        <p:cTn id="22" dur="500"/>
                                        <p:tgtEl>
                                          <p:spTgt spid="10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3"/>
                                        </p:tgtEl>
                                        <p:attrNameLst>
                                          <p:attrName>style.visibility</p:attrName>
                                        </p:attrNameLst>
                                      </p:cBhvr>
                                      <p:to>
                                        <p:strVal val="visible"/>
                                      </p:to>
                                    </p:set>
                                    <p:animEffect transition="in" filter="fade">
                                      <p:cBhvr>
                                        <p:cTn id="25" dur="500"/>
                                        <p:tgtEl>
                                          <p:spTgt spid="10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fade">
                                      <p:cBhvr>
                                        <p:cTn id="40" dur="500"/>
                                        <p:tgtEl>
                                          <p:spTgt spid="32"/>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3"/>
                                        </p:tgtEl>
                                        <p:attrNameLst>
                                          <p:attrName>style.visibility</p:attrName>
                                        </p:attrNameLst>
                                      </p:cBhvr>
                                      <p:to>
                                        <p:strVal val="visible"/>
                                      </p:to>
                                    </p:set>
                                    <p:animEffect transition="in" filter="fade">
                                      <p:cBhvr>
                                        <p:cTn id="43" dur="500"/>
                                        <p:tgtEl>
                                          <p:spTgt spid="3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fade">
                                      <p:cBhvr>
                                        <p:cTn id="46" dur="500"/>
                                        <p:tgtEl>
                                          <p:spTgt spid="39"/>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fade">
                                      <p:cBhvr>
                                        <p:cTn id="49" dur="500"/>
                                        <p:tgtEl>
                                          <p:spTgt spid="4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fade">
                                      <p:cBhvr>
                                        <p:cTn id="55" dur="500"/>
                                        <p:tgtEl>
                                          <p:spTgt spid="4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3"/>
                                        </p:tgtEl>
                                        <p:attrNameLst>
                                          <p:attrName>style.visibility</p:attrName>
                                        </p:attrNameLst>
                                      </p:cBhvr>
                                      <p:to>
                                        <p:strVal val="visible"/>
                                      </p:to>
                                    </p:set>
                                    <p:animEffect transition="in" filter="fade">
                                      <p:cBhvr>
                                        <p:cTn id="58" dur="500"/>
                                        <p:tgtEl>
                                          <p:spTgt spid="43"/>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44"/>
                                        </p:tgtEl>
                                        <p:attrNameLst>
                                          <p:attrName>style.visibility</p:attrName>
                                        </p:attrNameLst>
                                      </p:cBhvr>
                                      <p:to>
                                        <p:strVal val="visible"/>
                                      </p:to>
                                    </p:set>
                                    <p:animEffect transition="in" filter="fade">
                                      <p:cBhvr>
                                        <p:cTn id="61" dur="500"/>
                                        <p:tgtEl>
                                          <p:spTgt spid="4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68"/>
                                        </p:tgtEl>
                                        <p:attrNameLst>
                                          <p:attrName>style.visibility</p:attrName>
                                        </p:attrNameLst>
                                      </p:cBhvr>
                                      <p:to>
                                        <p:strVal val="visible"/>
                                      </p:to>
                                    </p:set>
                                    <p:animEffect transition="in" filter="fade">
                                      <p:cBhvr>
                                        <p:cTn id="64" dur="500"/>
                                        <p:tgtEl>
                                          <p:spTgt spid="68"/>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69"/>
                                        </p:tgtEl>
                                        <p:attrNameLst>
                                          <p:attrName>style.visibility</p:attrName>
                                        </p:attrNameLst>
                                      </p:cBhvr>
                                      <p:to>
                                        <p:strVal val="visible"/>
                                      </p:to>
                                    </p:set>
                                    <p:animEffect transition="in" filter="fade">
                                      <p:cBhvr>
                                        <p:cTn id="67" dur="500"/>
                                        <p:tgtEl>
                                          <p:spTgt spid="69"/>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70"/>
                                        </p:tgtEl>
                                        <p:attrNameLst>
                                          <p:attrName>style.visibility</p:attrName>
                                        </p:attrNameLst>
                                      </p:cBhvr>
                                      <p:to>
                                        <p:strVal val="visible"/>
                                      </p:to>
                                    </p:set>
                                    <p:animEffect transition="in" filter="fade">
                                      <p:cBhvr>
                                        <p:cTn id="70" dur="500"/>
                                        <p:tgtEl>
                                          <p:spTgt spid="70"/>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71"/>
                                        </p:tgtEl>
                                        <p:attrNameLst>
                                          <p:attrName>style.visibility</p:attrName>
                                        </p:attrNameLst>
                                      </p:cBhvr>
                                      <p:to>
                                        <p:strVal val="visible"/>
                                      </p:to>
                                    </p:set>
                                    <p:animEffect transition="in" filter="fade">
                                      <p:cBhvr>
                                        <p:cTn id="73" dur="500"/>
                                        <p:tgtEl>
                                          <p:spTgt spid="71"/>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84"/>
                                        </p:tgtEl>
                                        <p:attrNameLst>
                                          <p:attrName>style.visibility</p:attrName>
                                        </p:attrNameLst>
                                      </p:cBhvr>
                                      <p:to>
                                        <p:strVal val="visible"/>
                                      </p:to>
                                    </p:set>
                                    <p:animEffect transition="in" filter="fade">
                                      <p:cBhvr>
                                        <p:cTn id="76" dur="500"/>
                                        <p:tgtEl>
                                          <p:spTgt spid="84"/>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85"/>
                                        </p:tgtEl>
                                        <p:attrNameLst>
                                          <p:attrName>style.visibility</p:attrName>
                                        </p:attrNameLst>
                                      </p:cBhvr>
                                      <p:to>
                                        <p:strVal val="visible"/>
                                      </p:to>
                                    </p:set>
                                    <p:animEffect transition="in" filter="fade">
                                      <p:cBhvr>
                                        <p:cTn id="79" dur="500"/>
                                        <p:tgtEl>
                                          <p:spTgt spid="85"/>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86"/>
                                        </p:tgtEl>
                                        <p:attrNameLst>
                                          <p:attrName>style.visibility</p:attrName>
                                        </p:attrNameLst>
                                      </p:cBhvr>
                                      <p:to>
                                        <p:strVal val="visible"/>
                                      </p:to>
                                    </p:set>
                                    <p:animEffect transition="in" filter="fade">
                                      <p:cBhvr>
                                        <p:cTn id="82" dur="500"/>
                                        <p:tgtEl>
                                          <p:spTgt spid="86"/>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87"/>
                                        </p:tgtEl>
                                        <p:attrNameLst>
                                          <p:attrName>style.visibility</p:attrName>
                                        </p:attrNameLst>
                                      </p:cBhvr>
                                      <p:to>
                                        <p:strVal val="visible"/>
                                      </p:to>
                                    </p:set>
                                    <p:animEffect transition="in" filter="fade">
                                      <p:cBhvr>
                                        <p:cTn id="85" dur="500"/>
                                        <p:tgtEl>
                                          <p:spTgt spid="87"/>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88"/>
                                        </p:tgtEl>
                                        <p:attrNameLst>
                                          <p:attrName>style.visibility</p:attrName>
                                        </p:attrNameLst>
                                      </p:cBhvr>
                                      <p:to>
                                        <p:strVal val="visible"/>
                                      </p:to>
                                    </p:set>
                                    <p:animEffect transition="in" filter="fade">
                                      <p:cBhvr>
                                        <p:cTn id="88" dur="500"/>
                                        <p:tgtEl>
                                          <p:spTgt spid="88"/>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89"/>
                                        </p:tgtEl>
                                        <p:attrNameLst>
                                          <p:attrName>style.visibility</p:attrName>
                                        </p:attrNameLst>
                                      </p:cBhvr>
                                      <p:to>
                                        <p:strVal val="visible"/>
                                      </p:to>
                                    </p:set>
                                    <p:animEffect transition="in" filter="fade">
                                      <p:cBhvr>
                                        <p:cTn id="91" dur="500"/>
                                        <p:tgtEl>
                                          <p:spTgt spid="89"/>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90"/>
                                        </p:tgtEl>
                                        <p:attrNameLst>
                                          <p:attrName>style.visibility</p:attrName>
                                        </p:attrNameLst>
                                      </p:cBhvr>
                                      <p:to>
                                        <p:strVal val="visible"/>
                                      </p:to>
                                    </p:set>
                                    <p:animEffect transition="in" filter="fade">
                                      <p:cBhvr>
                                        <p:cTn id="94" dur="500"/>
                                        <p:tgtEl>
                                          <p:spTgt spid="90"/>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91"/>
                                        </p:tgtEl>
                                        <p:attrNameLst>
                                          <p:attrName>style.visibility</p:attrName>
                                        </p:attrNameLst>
                                      </p:cBhvr>
                                      <p:to>
                                        <p:strVal val="visible"/>
                                      </p:to>
                                    </p:set>
                                    <p:animEffect transition="in" filter="fade">
                                      <p:cBhvr>
                                        <p:cTn id="97" dur="500"/>
                                        <p:tgtEl>
                                          <p:spTgt spid="91"/>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92"/>
                                        </p:tgtEl>
                                        <p:attrNameLst>
                                          <p:attrName>style.visibility</p:attrName>
                                        </p:attrNameLst>
                                      </p:cBhvr>
                                      <p:to>
                                        <p:strVal val="visible"/>
                                      </p:to>
                                    </p:set>
                                    <p:animEffect transition="in" filter="fade">
                                      <p:cBhvr>
                                        <p:cTn id="100" dur="500"/>
                                        <p:tgtEl>
                                          <p:spTgt spid="92"/>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93"/>
                                        </p:tgtEl>
                                        <p:attrNameLst>
                                          <p:attrName>style.visibility</p:attrName>
                                        </p:attrNameLst>
                                      </p:cBhvr>
                                      <p:to>
                                        <p:strVal val="visible"/>
                                      </p:to>
                                    </p:set>
                                    <p:animEffect transition="in" filter="fade">
                                      <p:cBhvr>
                                        <p:cTn id="103" dur="500"/>
                                        <p:tgtEl>
                                          <p:spTgt spid="93"/>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94"/>
                                        </p:tgtEl>
                                        <p:attrNameLst>
                                          <p:attrName>style.visibility</p:attrName>
                                        </p:attrNameLst>
                                      </p:cBhvr>
                                      <p:to>
                                        <p:strVal val="visible"/>
                                      </p:to>
                                    </p:set>
                                    <p:animEffect transition="in" filter="fade">
                                      <p:cBhvr>
                                        <p:cTn id="106" dur="500"/>
                                        <p:tgtEl>
                                          <p:spTgt spid="94"/>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95"/>
                                        </p:tgtEl>
                                        <p:attrNameLst>
                                          <p:attrName>style.visibility</p:attrName>
                                        </p:attrNameLst>
                                      </p:cBhvr>
                                      <p:to>
                                        <p:strVal val="visible"/>
                                      </p:to>
                                    </p:set>
                                    <p:animEffect transition="in" filter="fade">
                                      <p:cBhvr>
                                        <p:cTn id="109" dur="500"/>
                                        <p:tgtEl>
                                          <p:spTgt spid="95"/>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104"/>
                                        </p:tgtEl>
                                        <p:attrNameLst>
                                          <p:attrName>style.visibility</p:attrName>
                                        </p:attrNameLst>
                                      </p:cBhvr>
                                      <p:to>
                                        <p:strVal val="visible"/>
                                      </p:to>
                                    </p:set>
                                    <p:animEffect transition="in" filter="fade">
                                      <p:cBhvr>
                                        <p:cTn id="112" dur="500"/>
                                        <p:tgtEl>
                                          <p:spTgt spid="104"/>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105"/>
                                        </p:tgtEl>
                                        <p:attrNameLst>
                                          <p:attrName>style.visibility</p:attrName>
                                        </p:attrNameLst>
                                      </p:cBhvr>
                                      <p:to>
                                        <p:strVal val="visible"/>
                                      </p:to>
                                    </p:set>
                                    <p:animEffect transition="in" filter="fade">
                                      <p:cBhvr>
                                        <p:cTn id="115" dur="500"/>
                                        <p:tgtEl>
                                          <p:spTgt spid="105"/>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106"/>
                                        </p:tgtEl>
                                        <p:attrNameLst>
                                          <p:attrName>style.visibility</p:attrName>
                                        </p:attrNameLst>
                                      </p:cBhvr>
                                      <p:to>
                                        <p:strVal val="visible"/>
                                      </p:to>
                                    </p:set>
                                    <p:animEffect transition="in" filter="fade">
                                      <p:cBhvr>
                                        <p:cTn id="118" dur="500"/>
                                        <p:tgtEl>
                                          <p:spTgt spid="106"/>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107"/>
                                        </p:tgtEl>
                                        <p:attrNameLst>
                                          <p:attrName>style.visibility</p:attrName>
                                        </p:attrNameLst>
                                      </p:cBhvr>
                                      <p:to>
                                        <p:strVal val="visible"/>
                                      </p:to>
                                    </p:set>
                                    <p:animEffect transition="in" filter="fade">
                                      <p:cBhvr>
                                        <p:cTn id="121" dur="500"/>
                                        <p:tgtEl>
                                          <p:spTgt spid="107"/>
                                        </p:tgtEl>
                                      </p:cBhvr>
                                    </p:animEffect>
                                  </p:childTnLst>
                                </p:cTn>
                              </p:par>
                              <p:par>
                                <p:cTn id="122" presetID="10" presetClass="entr" presetSubtype="0" fill="hold" grpId="0" nodeType="withEffect">
                                  <p:stCondLst>
                                    <p:cond delay="0"/>
                                  </p:stCondLst>
                                  <p:childTnLst>
                                    <p:set>
                                      <p:cBhvr>
                                        <p:cTn id="123" dur="1" fill="hold">
                                          <p:stCondLst>
                                            <p:cond delay="0"/>
                                          </p:stCondLst>
                                        </p:cTn>
                                        <p:tgtEl>
                                          <p:spTgt spid="108"/>
                                        </p:tgtEl>
                                        <p:attrNameLst>
                                          <p:attrName>style.visibility</p:attrName>
                                        </p:attrNameLst>
                                      </p:cBhvr>
                                      <p:to>
                                        <p:strVal val="visible"/>
                                      </p:to>
                                    </p:set>
                                    <p:animEffect transition="in" filter="fade">
                                      <p:cBhvr>
                                        <p:cTn id="124" dur="500"/>
                                        <p:tgtEl>
                                          <p:spTgt spid="108"/>
                                        </p:tgtEl>
                                      </p:cBhvr>
                                    </p:animEffect>
                                  </p:childTnLst>
                                </p:cTn>
                              </p:par>
                              <p:par>
                                <p:cTn id="125" presetID="10" presetClass="entr" presetSubtype="0" fill="hold" grpId="0" nodeType="withEffect">
                                  <p:stCondLst>
                                    <p:cond delay="0"/>
                                  </p:stCondLst>
                                  <p:childTnLst>
                                    <p:set>
                                      <p:cBhvr>
                                        <p:cTn id="126" dur="1" fill="hold">
                                          <p:stCondLst>
                                            <p:cond delay="0"/>
                                          </p:stCondLst>
                                        </p:cTn>
                                        <p:tgtEl>
                                          <p:spTgt spid="109"/>
                                        </p:tgtEl>
                                        <p:attrNameLst>
                                          <p:attrName>style.visibility</p:attrName>
                                        </p:attrNameLst>
                                      </p:cBhvr>
                                      <p:to>
                                        <p:strVal val="visible"/>
                                      </p:to>
                                    </p:set>
                                    <p:animEffect transition="in" filter="fade">
                                      <p:cBhvr>
                                        <p:cTn id="127" dur="500"/>
                                        <p:tgtEl>
                                          <p:spTgt spid="109"/>
                                        </p:tgtEl>
                                      </p:cBhvr>
                                    </p:animEffect>
                                  </p:childTnLst>
                                </p:cTn>
                              </p:par>
                              <p:par>
                                <p:cTn id="128" presetID="10" presetClass="entr" presetSubtype="0" fill="hold" grpId="0" nodeType="withEffect">
                                  <p:stCondLst>
                                    <p:cond delay="0"/>
                                  </p:stCondLst>
                                  <p:childTnLst>
                                    <p:set>
                                      <p:cBhvr>
                                        <p:cTn id="129" dur="1" fill="hold">
                                          <p:stCondLst>
                                            <p:cond delay="0"/>
                                          </p:stCondLst>
                                        </p:cTn>
                                        <p:tgtEl>
                                          <p:spTgt spid="110"/>
                                        </p:tgtEl>
                                        <p:attrNameLst>
                                          <p:attrName>style.visibility</p:attrName>
                                        </p:attrNameLst>
                                      </p:cBhvr>
                                      <p:to>
                                        <p:strVal val="visible"/>
                                      </p:to>
                                    </p:set>
                                    <p:animEffect transition="in" filter="fade">
                                      <p:cBhvr>
                                        <p:cTn id="130" dur="500"/>
                                        <p:tgtEl>
                                          <p:spTgt spid="110"/>
                                        </p:tgtEl>
                                      </p:cBhvr>
                                    </p:animEffect>
                                  </p:childTnLst>
                                </p:cTn>
                              </p:par>
                              <p:par>
                                <p:cTn id="131" presetID="10" presetClass="entr" presetSubtype="0" fill="hold" grpId="0" nodeType="withEffect">
                                  <p:stCondLst>
                                    <p:cond delay="0"/>
                                  </p:stCondLst>
                                  <p:childTnLst>
                                    <p:set>
                                      <p:cBhvr>
                                        <p:cTn id="132" dur="1" fill="hold">
                                          <p:stCondLst>
                                            <p:cond delay="0"/>
                                          </p:stCondLst>
                                        </p:cTn>
                                        <p:tgtEl>
                                          <p:spTgt spid="111"/>
                                        </p:tgtEl>
                                        <p:attrNameLst>
                                          <p:attrName>style.visibility</p:attrName>
                                        </p:attrNameLst>
                                      </p:cBhvr>
                                      <p:to>
                                        <p:strVal val="visible"/>
                                      </p:to>
                                    </p:set>
                                    <p:animEffect transition="in" filter="fade">
                                      <p:cBhvr>
                                        <p:cTn id="133" dur="500"/>
                                        <p:tgtEl>
                                          <p:spTgt spid="111"/>
                                        </p:tgtEl>
                                      </p:cBhvr>
                                    </p:animEffect>
                                  </p:childTnLst>
                                </p:cTn>
                              </p:par>
                              <p:par>
                                <p:cTn id="134" presetID="10" presetClass="entr" presetSubtype="0" fill="hold" grpId="0" nodeType="withEffect">
                                  <p:stCondLst>
                                    <p:cond delay="0"/>
                                  </p:stCondLst>
                                  <p:childTnLst>
                                    <p:set>
                                      <p:cBhvr>
                                        <p:cTn id="135" dur="1" fill="hold">
                                          <p:stCondLst>
                                            <p:cond delay="0"/>
                                          </p:stCondLst>
                                        </p:cTn>
                                        <p:tgtEl>
                                          <p:spTgt spid="112"/>
                                        </p:tgtEl>
                                        <p:attrNameLst>
                                          <p:attrName>style.visibility</p:attrName>
                                        </p:attrNameLst>
                                      </p:cBhvr>
                                      <p:to>
                                        <p:strVal val="visible"/>
                                      </p:to>
                                    </p:set>
                                    <p:animEffect transition="in" filter="fade">
                                      <p:cBhvr>
                                        <p:cTn id="136" dur="500"/>
                                        <p:tgtEl>
                                          <p:spTgt spid="112"/>
                                        </p:tgtEl>
                                      </p:cBhvr>
                                    </p:animEffect>
                                  </p:childTnLst>
                                </p:cTn>
                              </p:par>
                              <p:par>
                                <p:cTn id="137" presetID="10" presetClass="entr" presetSubtype="0" fill="hold" grpId="0" nodeType="withEffect">
                                  <p:stCondLst>
                                    <p:cond delay="0"/>
                                  </p:stCondLst>
                                  <p:childTnLst>
                                    <p:set>
                                      <p:cBhvr>
                                        <p:cTn id="138" dur="1" fill="hold">
                                          <p:stCondLst>
                                            <p:cond delay="0"/>
                                          </p:stCondLst>
                                        </p:cTn>
                                        <p:tgtEl>
                                          <p:spTgt spid="113"/>
                                        </p:tgtEl>
                                        <p:attrNameLst>
                                          <p:attrName>style.visibility</p:attrName>
                                        </p:attrNameLst>
                                      </p:cBhvr>
                                      <p:to>
                                        <p:strVal val="visible"/>
                                      </p:to>
                                    </p:set>
                                    <p:animEffect transition="in" filter="fade">
                                      <p:cBhvr>
                                        <p:cTn id="139" dur="500"/>
                                        <p:tgtEl>
                                          <p:spTgt spid="113"/>
                                        </p:tgtEl>
                                      </p:cBhvr>
                                    </p:animEffect>
                                  </p:childTnLst>
                                </p:cTn>
                              </p:par>
                              <p:par>
                                <p:cTn id="140" presetID="10" presetClass="entr" presetSubtype="0" fill="hold" grpId="0" nodeType="withEffect">
                                  <p:stCondLst>
                                    <p:cond delay="0"/>
                                  </p:stCondLst>
                                  <p:childTnLst>
                                    <p:set>
                                      <p:cBhvr>
                                        <p:cTn id="141" dur="1" fill="hold">
                                          <p:stCondLst>
                                            <p:cond delay="0"/>
                                          </p:stCondLst>
                                        </p:cTn>
                                        <p:tgtEl>
                                          <p:spTgt spid="114"/>
                                        </p:tgtEl>
                                        <p:attrNameLst>
                                          <p:attrName>style.visibility</p:attrName>
                                        </p:attrNameLst>
                                      </p:cBhvr>
                                      <p:to>
                                        <p:strVal val="visible"/>
                                      </p:to>
                                    </p:set>
                                    <p:animEffect transition="in" filter="fade">
                                      <p:cBhvr>
                                        <p:cTn id="142" dur="500"/>
                                        <p:tgtEl>
                                          <p:spTgt spid="114"/>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115"/>
                                        </p:tgtEl>
                                        <p:attrNameLst>
                                          <p:attrName>style.visibility</p:attrName>
                                        </p:attrNameLst>
                                      </p:cBhvr>
                                      <p:to>
                                        <p:strVal val="visible"/>
                                      </p:to>
                                    </p:set>
                                    <p:animEffect transition="in" filter="fade">
                                      <p:cBhvr>
                                        <p:cTn id="145" dur="500"/>
                                        <p:tgtEl>
                                          <p:spTgt spid="115"/>
                                        </p:tgtEl>
                                      </p:cBhvr>
                                    </p:animEffect>
                                  </p:childTnLst>
                                </p:cTn>
                              </p:par>
                              <p:par>
                                <p:cTn id="146" presetID="10" presetClass="entr" presetSubtype="0" fill="hold" grpId="0" nodeType="withEffect">
                                  <p:stCondLst>
                                    <p:cond delay="0"/>
                                  </p:stCondLst>
                                  <p:childTnLst>
                                    <p:set>
                                      <p:cBhvr>
                                        <p:cTn id="147" dur="1" fill="hold">
                                          <p:stCondLst>
                                            <p:cond delay="0"/>
                                          </p:stCondLst>
                                        </p:cTn>
                                        <p:tgtEl>
                                          <p:spTgt spid="116"/>
                                        </p:tgtEl>
                                        <p:attrNameLst>
                                          <p:attrName>style.visibility</p:attrName>
                                        </p:attrNameLst>
                                      </p:cBhvr>
                                      <p:to>
                                        <p:strVal val="visible"/>
                                      </p:to>
                                    </p:set>
                                    <p:animEffect transition="in" filter="fade">
                                      <p:cBhvr>
                                        <p:cTn id="148" dur="500"/>
                                        <p:tgtEl>
                                          <p:spTgt spid="116"/>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117"/>
                                        </p:tgtEl>
                                        <p:attrNameLst>
                                          <p:attrName>style.visibility</p:attrName>
                                        </p:attrNameLst>
                                      </p:cBhvr>
                                      <p:to>
                                        <p:strVal val="visible"/>
                                      </p:to>
                                    </p:set>
                                    <p:animEffect transition="in" filter="fade">
                                      <p:cBhvr>
                                        <p:cTn id="151" dur="500"/>
                                        <p:tgtEl>
                                          <p:spTgt spid="117"/>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118"/>
                                        </p:tgtEl>
                                        <p:attrNameLst>
                                          <p:attrName>style.visibility</p:attrName>
                                        </p:attrNameLst>
                                      </p:cBhvr>
                                      <p:to>
                                        <p:strVal val="visible"/>
                                      </p:to>
                                    </p:set>
                                    <p:animEffect transition="in" filter="fade">
                                      <p:cBhvr>
                                        <p:cTn id="154" dur="500"/>
                                        <p:tgtEl>
                                          <p:spTgt spid="118"/>
                                        </p:tgtEl>
                                      </p:cBhvr>
                                    </p:animEffect>
                                  </p:childTnLst>
                                </p:cTn>
                              </p:par>
                              <p:par>
                                <p:cTn id="155" presetID="10" presetClass="entr" presetSubtype="0" fill="hold" grpId="0" nodeType="withEffect">
                                  <p:stCondLst>
                                    <p:cond delay="0"/>
                                  </p:stCondLst>
                                  <p:childTnLst>
                                    <p:set>
                                      <p:cBhvr>
                                        <p:cTn id="156" dur="1" fill="hold">
                                          <p:stCondLst>
                                            <p:cond delay="0"/>
                                          </p:stCondLst>
                                        </p:cTn>
                                        <p:tgtEl>
                                          <p:spTgt spid="119"/>
                                        </p:tgtEl>
                                        <p:attrNameLst>
                                          <p:attrName>style.visibility</p:attrName>
                                        </p:attrNameLst>
                                      </p:cBhvr>
                                      <p:to>
                                        <p:strVal val="visible"/>
                                      </p:to>
                                    </p:set>
                                    <p:animEffect transition="in" filter="fade">
                                      <p:cBhvr>
                                        <p:cTn id="157" dur="500"/>
                                        <p:tgtEl>
                                          <p:spTgt spid="119"/>
                                        </p:tgtEl>
                                      </p:cBhvr>
                                    </p:animEffect>
                                  </p:childTnLst>
                                </p:cTn>
                              </p:par>
                              <p:par>
                                <p:cTn id="158" presetID="10" presetClass="entr" presetSubtype="0" fill="hold" grpId="0" nodeType="withEffect">
                                  <p:stCondLst>
                                    <p:cond delay="0"/>
                                  </p:stCondLst>
                                  <p:childTnLst>
                                    <p:set>
                                      <p:cBhvr>
                                        <p:cTn id="159" dur="1" fill="hold">
                                          <p:stCondLst>
                                            <p:cond delay="0"/>
                                          </p:stCondLst>
                                        </p:cTn>
                                        <p:tgtEl>
                                          <p:spTgt spid="120"/>
                                        </p:tgtEl>
                                        <p:attrNameLst>
                                          <p:attrName>style.visibility</p:attrName>
                                        </p:attrNameLst>
                                      </p:cBhvr>
                                      <p:to>
                                        <p:strVal val="visible"/>
                                      </p:to>
                                    </p:set>
                                    <p:animEffect transition="in" filter="fade">
                                      <p:cBhvr>
                                        <p:cTn id="160" dur="500"/>
                                        <p:tgtEl>
                                          <p:spTgt spid="120"/>
                                        </p:tgtEl>
                                      </p:cBhvr>
                                    </p:animEffect>
                                  </p:childTnLst>
                                </p:cTn>
                              </p:par>
                              <p:par>
                                <p:cTn id="161" presetID="10" presetClass="entr" presetSubtype="0" fill="hold" grpId="0" nodeType="withEffect">
                                  <p:stCondLst>
                                    <p:cond delay="0"/>
                                  </p:stCondLst>
                                  <p:childTnLst>
                                    <p:set>
                                      <p:cBhvr>
                                        <p:cTn id="162" dur="1" fill="hold">
                                          <p:stCondLst>
                                            <p:cond delay="0"/>
                                          </p:stCondLst>
                                        </p:cTn>
                                        <p:tgtEl>
                                          <p:spTgt spid="121"/>
                                        </p:tgtEl>
                                        <p:attrNameLst>
                                          <p:attrName>style.visibility</p:attrName>
                                        </p:attrNameLst>
                                      </p:cBhvr>
                                      <p:to>
                                        <p:strVal val="visible"/>
                                      </p:to>
                                    </p:set>
                                    <p:animEffect transition="in" filter="fade">
                                      <p:cBhvr>
                                        <p:cTn id="163" dur="500"/>
                                        <p:tgtEl>
                                          <p:spTgt spid="121"/>
                                        </p:tgtEl>
                                      </p:cBhvr>
                                    </p:animEffect>
                                  </p:childTnLst>
                                </p:cTn>
                              </p:par>
                              <p:par>
                                <p:cTn id="164" presetID="10" presetClass="entr" presetSubtype="0" fill="hold" grpId="0" nodeType="withEffect">
                                  <p:stCondLst>
                                    <p:cond delay="0"/>
                                  </p:stCondLst>
                                  <p:childTnLst>
                                    <p:set>
                                      <p:cBhvr>
                                        <p:cTn id="165" dur="1" fill="hold">
                                          <p:stCondLst>
                                            <p:cond delay="0"/>
                                          </p:stCondLst>
                                        </p:cTn>
                                        <p:tgtEl>
                                          <p:spTgt spid="122"/>
                                        </p:tgtEl>
                                        <p:attrNameLst>
                                          <p:attrName>style.visibility</p:attrName>
                                        </p:attrNameLst>
                                      </p:cBhvr>
                                      <p:to>
                                        <p:strVal val="visible"/>
                                      </p:to>
                                    </p:set>
                                    <p:animEffect transition="in" filter="fade">
                                      <p:cBhvr>
                                        <p:cTn id="166" dur="500"/>
                                        <p:tgtEl>
                                          <p:spTgt spid="122"/>
                                        </p:tgtEl>
                                      </p:cBhvr>
                                    </p:animEffect>
                                  </p:childTnLst>
                                </p:cTn>
                              </p:par>
                              <p:par>
                                <p:cTn id="167" presetID="10" presetClass="entr" presetSubtype="0" fill="hold" grpId="0" nodeType="withEffect">
                                  <p:stCondLst>
                                    <p:cond delay="0"/>
                                  </p:stCondLst>
                                  <p:childTnLst>
                                    <p:set>
                                      <p:cBhvr>
                                        <p:cTn id="168" dur="1" fill="hold">
                                          <p:stCondLst>
                                            <p:cond delay="0"/>
                                          </p:stCondLst>
                                        </p:cTn>
                                        <p:tgtEl>
                                          <p:spTgt spid="123"/>
                                        </p:tgtEl>
                                        <p:attrNameLst>
                                          <p:attrName>style.visibility</p:attrName>
                                        </p:attrNameLst>
                                      </p:cBhvr>
                                      <p:to>
                                        <p:strVal val="visible"/>
                                      </p:to>
                                    </p:set>
                                    <p:animEffect transition="in" filter="fade">
                                      <p:cBhvr>
                                        <p:cTn id="169" dur="500"/>
                                        <p:tgtEl>
                                          <p:spTgt spid="123"/>
                                        </p:tgtEl>
                                      </p:cBhvr>
                                    </p:animEffect>
                                  </p:childTnLst>
                                </p:cTn>
                              </p:par>
                              <p:par>
                                <p:cTn id="170" presetID="10" presetClass="entr" presetSubtype="0" fill="hold" grpId="0" nodeType="withEffect">
                                  <p:stCondLst>
                                    <p:cond delay="0"/>
                                  </p:stCondLst>
                                  <p:childTnLst>
                                    <p:set>
                                      <p:cBhvr>
                                        <p:cTn id="171" dur="1" fill="hold">
                                          <p:stCondLst>
                                            <p:cond delay="0"/>
                                          </p:stCondLst>
                                        </p:cTn>
                                        <p:tgtEl>
                                          <p:spTgt spid="124"/>
                                        </p:tgtEl>
                                        <p:attrNameLst>
                                          <p:attrName>style.visibility</p:attrName>
                                        </p:attrNameLst>
                                      </p:cBhvr>
                                      <p:to>
                                        <p:strVal val="visible"/>
                                      </p:to>
                                    </p:set>
                                    <p:animEffect transition="in" filter="fade">
                                      <p:cBhvr>
                                        <p:cTn id="172" dur="500"/>
                                        <p:tgtEl>
                                          <p:spTgt spid="124"/>
                                        </p:tgtEl>
                                      </p:cBhvr>
                                    </p:animEffect>
                                  </p:childTnLst>
                                </p:cTn>
                              </p:par>
                              <p:par>
                                <p:cTn id="173" presetID="10" presetClass="entr" presetSubtype="0" fill="hold" grpId="0" nodeType="withEffect">
                                  <p:stCondLst>
                                    <p:cond delay="0"/>
                                  </p:stCondLst>
                                  <p:childTnLst>
                                    <p:set>
                                      <p:cBhvr>
                                        <p:cTn id="174" dur="1" fill="hold">
                                          <p:stCondLst>
                                            <p:cond delay="0"/>
                                          </p:stCondLst>
                                        </p:cTn>
                                        <p:tgtEl>
                                          <p:spTgt spid="125"/>
                                        </p:tgtEl>
                                        <p:attrNameLst>
                                          <p:attrName>style.visibility</p:attrName>
                                        </p:attrNameLst>
                                      </p:cBhvr>
                                      <p:to>
                                        <p:strVal val="visible"/>
                                      </p:to>
                                    </p:set>
                                    <p:animEffect transition="in" filter="fade">
                                      <p:cBhvr>
                                        <p:cTn id="175" dur="500"/>
                                        <p:tgtEl>
                                          <p:spTgt spid="125"/>
                                        </p:tgtEl>
                                      </p:cBhvr>
                                    </p:animEffect>
                                  </p:childTnLst>
                                </p:cTn>
                              </p:par>
                              <p:par>
                                <p:cTn id="176" presetID="10" presetClass="entr" presetSubtype="0" fill="hold" grpId="0" nodeType="withEffect">
                                  <p:stCondLst>
                                    <p:cond delay="0"/>
                                  </p:stCondLst>
                                  <p:childTnLst>
                                    <p:set>
                                      <p:cBhvr>
                                        <p:cTn id="177" dur="1" fill="hold">
                                          <p:stCondLst>
                                            <p:cond delay="0"/>
                                          </p:stCondLst>
                                        </p:cTn>
                                        <p:tgtEl>
                                          <p:spTgt spid="126"/>
                                        </p:tgtEl>
                                        <p:attrNameLst>
                                          <p:attrName>style.visibility</p:attrName>
                                        </p:attrNameLst>
                                      </p:cBhvr>
                                      <p:to>
                                        <p:strVal val="visible"/>
                                      </p:to>
                                    </p:set>
                                    <p:animEffect transition="in" filter="fade">
                                      <p:cBhvr>
                                        <p:cTn id="178" dur="500"/>
                                        <p:tgtEl>
                                          <p:spTgt spid="126"/>
                                        </p:tgtEl>
                                      </p:cBhvr>
                                    </p:animEffect>
                                  </p:childTnLst>
                                </p:cTn>
                              </p:par>
                              <p:par>
                                <p:cTn id="179" presetID="10" presetClass="entr" presetSubtype="0" fill="hold" grpId="0" nodeType="withEffect">
                                  <p:stCondLst>
                                    <p:cond delay="0"/>
                                  </p:stCondLst>
                                  <p:childTnLst>
                                    <p:set>
                                      <p:cBhvr>
                                        <p:cTn id="180" dur="1" fill="hold">
                                          <p:stCondLst>
                                            <p:cond delay="0"/>
                                          </p:stCondLst>
                                        </p:cTn>
                                        <p:tgtEl>
                                          <p:spTgt spid="127"/>
                                        </p:tgtEl>
                                        <p:attrNameLst>
                                          <p:attrName>style.visibility</p:attrName>
                                        </p:attrNameLst>
                                      </p:cBhvr>
                                      <p:to>
                                        <p:strVal val="visible"/>
                                      </p:to>
                                    </p:set>
                                    <p:animEffect transition="in" filter="fade">
                                      <p:cBhvr>
                                        <p:cTn id="181" dur="500"/>
                                        <p:tgtEl>
                                          <p:spTgt spid="127"/>
                                        </p:tgtEl>
                                      </p:cBhvr>
                                    </p:animEffect>
                                  </p:childTnLst>
                                </p:cTn>
                              </p:par>
                              <p:par>
                                <p:cTn id="182" presetID="10" presetClass="entr" presetSubtype="0" fill="hold" grpId="0" nodeType="withEffect">
                                  <p:stCondLst>
                                    <p:cond delay="0"/>
                                  </p:stCondLst>
                                  <p:childTnLst>
                                    <p:set>
                                      <p:cBhvr>
                                        <p:cTn id="183" dur="1" fill="hold">
                                          <p:stCondLst>
                                            <p:cond delay="0"/>
                                          </p:stCondLst>
                                        </p:cTn>
                                        <p:tgtEl>
                                          <p:spTgt spid="128"/>
                                        </p:tgtEl>
                                        <p:attrNameLst>
                                          <p:attrName>style.visibility</p:attrName>
                                        </p:attrNameLst>
                                      </p:cBhvr>
                                      <p:to>
                                        <p:strVal val="visible"/>
                                      </p:to>
                                    </p:set>
                                    <p:animEffect transition="in" filter="fade">
                                      <p:cBhvr>
                                        <p:cTn id="184" dur="500"/>
                                        <p:tgtEl>
                                          <p:spTgt spid="128"/>
                                        </p:tgtEl>
                                      </p:cBhvr>
                                    </p:animEffect>
                                  </p:childTnLst>
                                </p:cTn>
                              </p:par>
                              <p:par>
                                <p:cTn id="185" presetID="10" presetClass="entr" presetSubtype="0" fill="hold" grpId="0" nodeType="withEffect">
                                  <p:stCondLst>
                                    <p:cond delay="0"/>
                                  </p:stCondLst>
                                  <p:childTnLst>
                                    <p:set>
                                      <p:cBhvr>
                                        <p:cTn id="186" dur="1" fill="hold">
                                          <p:stCondLst>
                                            <p:cond delay="0"/>
                                          </p:stCondLst>
                                        </p:cTn>
                                        <p:tgtEl>
                                          <p:spTgt spid="130"/>
                                        </p:tgtEl>
                                        <p:attrNameLst>
                                          <p:attrName>style.visibility</p:attrName>
                                        </p:attrNameLst>
                                      </p:cBhvr>
                                      <p:to>
                                        <p:strVal val="visible"/>
                                      </p:to>
                                    </p:set>
                                    <p:animEffect transition="in" filter="fade">
                                      <p:cBhvr>
                                        <p:cTn id="187" dur="500"/>
                                        <p:tgtEl>
                                          <p:spTgt spid="130"/>
                                        </p:tgtEl>
                                      </p:cBhvr>
                                    </p:animEffect>
                                  </p:childTnLst>
                                </p:cTn>
                              </p:par>
                              <p:par>
                                <p:cTn id="188" presetID="10" presetClass="entr" presetSubtype="0" fill="hold" grpId="0" nodeType="withEffect">
                                  <p:stCondLst>
                                    <p:cond delay="0"/>
                                  </p:stCondLst>
                                  <p:childTnLst>
                                    <p:set>
                                      <p:cBhvr>
                                        <p:cTn id="189" dur="1" fill="hold">
                                          <p:stCondLst>
                                            <p:cond delay="0"/>
                                          </p:stCondLst>
                                        </p:cTn>
                                        <p:tgtEl>
                                          <p:spTgt spid="132"/>
                                        </p:tgtEl>
                                        <p:attrNameLst>
                                          <p:attrName>style.visibility</p:attrName>
                                        </p:attrNameLst>
                                      </p:cBhvr>
                                      <p:to>
                                        <p:strVal val="visible"/>
                                      </p:to>
                                    </p:set>
                                    <p:animEffect transition="in" filter="fade">
                                      <p:cBhvr>
                                        <p:cTn id="190" dur="500"/>
                                        <p:tgtEl>
                                          <p:spTgt spid="132"/>
                                        </p:tgtEl>
                                      </p:cBhvr>
                                    </p:animEffect>
                                  </p:childTnLst>
                                </p:cTn>
                              </p:par>
                              <p:par>
                                <p:cTn id="191" presetID="10" presetClass="entr" presetSubtype="0" fill="hold" grpId="0" nodeType="withEffect">
                                  <p:stCondLst>
                                    <p:cond delay="0"/>
                                  </p:stCondLst>
                                  <p:childTnLst>
                                    <p:set>
                                      <p:cBhvr>
                                        <p:cTn id="192" dur="1" fill="hold">
                                          <p:stCondLst>
                                            <p:cond delay="0"/>
                                          </p:stCondLst>
                                        </p:cTn>
                                        <p:tgtEl>
                                          <p:spTgt spid="134"/>
                                        </p:tgtEl>
                                        <p:attrNameLst>
                                          <p:attrName>style.visibility</p:attrName>
                                        </p:attrNameLst>
                                      </p:cBhvr>
                                      <p:to>
                                        <p:strVal val="visible"/>
                                      </p:to>
                                    </p:set>
                                    <p:animEffect transition="in" filter="fade">
                                      <p:cBhvr>
                                        <p:cTn id="193" dur="500"/>
                                        <p:tgtEl>
                                          <p:spTgt spid="134"/>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136"/>
                                        </p:tgtEl>
                                        <p:attrNameLst>
                                          <p:attrName>style.visibility</p:attrName>
                                        </p:attrNameLst>
                                      </p:cBhvr>
                                      <p:to>
                                        <p:strVal val="visible"/>
                                      </p:to>
                                    </p:set>
                                    <p:animEffect transition="in" filter="fade">
                                      <p:cBhvr>
                                        <p:cTn id="196" dur="500"/>
                                        <p:tgtEl>
                                          <p:spTgt spid="136"/>
                                        </p:tgtEl>
                                      </p:cBhvr>
                                    </p:animEffect>
                                  </p:childTnLst>
                                </p:cTn>
                              </p:par>
                              <p:par>
                                <p:cTn id="197" presetID="10" presetClass="entr" presetSubtype="0" fill="hold" grpId="0" nodeType="withEffect">
                                  <p:stCondLst>
                                    <p:cond delay="0"/>
                                  </p:stCondLst>
                                  <p:childTnLst>
                                    <p:set>
                                      <p:cBhvr>
                                        <p:cTn id="198" dur="1" fill="hold">
                                          <p:stCondLst>
                                            <p:cond delay="0"/>
                                          </p:stCondLst>
                                        </p:cTn>
                                        <p:tgtEl>
                                          <p:spTgt spid="139"/>
                                        </p:tgtEl>
                                        <p:attrNameLst>
                                          <p:attrName>style.visibility</p:attrName>
                                        </p:attrNameLst>
                                      </p:cBhvr>
                                      <p:to>
                                        <p:strVal val="visible"/>
                                      </p:to>
                                    </p:set>
                                    <p:animEffect transition="in" filter="fade">
                                      <p:cBhvr>
                                        <p:cTn id="199" dur="500"/>
                                        <p:tgtEl>
                                          <p:spTgt spid="139"/>
                                        </p:tgtEl>
                                      </p:cBhvr>
                                    </p:animEffect>
                                  </p:childTnLst>
                                </p:cTn>
                              </p:par>
                              <p:par>
                                <p:cTn id="200" presetID="10" presetClass="entr" presetSubtype="0" fill="hold" grpId="0" nodeType="withEffect">
                                  <p:stCondLst>
                                    <p:cond delay="0"/>
                                  </p:stCondLst>
                                  <p:childTnLst>
                                    <p:set>
                                      <p:cBhvr>
                                        <p:cTn id="201" dur="1" fill="hold">
                                          <p:stCondLst>
                                            <p:cond delay="0"/>
                                          </p:stCondLst>
                                        </p:cTn>
                                        <p:tgtEl>
                                          <p:spTgt spid="141"/>
                                        </p:tgtEl>
                                        <p:attrNameLst>
                                          <p:attrName>style.visibility</p:attrName>
                                        </p:attrNameLst>
                                      </p:cBhvr>
                                      <p:to>
                                        <p:strVal val="visible"/>
                                      </p:to>
                                    </p:set>
                                    <p:animEffect transition="in" filter="fade">
                                      <p:cBhvr>
                                        <p:cTn id="202" dur="500"/>
                                        <p:tgtEl>
                                          <p:spTgt spid="141"/>
                                        </p:tgtEl>
                                      </p:cBhvr>
                                    </p:animEffect>
                                  </p:childTnLst>
                                </p:cTn>
                              </p:par>
                              <p:par>
                                <p:cTn id="203" presetID="10" presetClass="entr" presetSubtype="0" fill="hold" grpId="0" nodeType="withEffect">
                                  <p:stCondLst>
                                    <p:cond delay="0"/>
                                  </p:stCondLst>
                                  <p:childTnLst>
                                    <p:set>
                                      <p:cBhvr>
                                        <p:cTn id="204" dur="1" fill="hold">
                                          <p:stCondLst>
                                            <p:cond delay="0"/>
                                          </p:stCondLst>
                                        </p:cTn>
                                        <p:tgtEl>
                                          <p:spTgt spid="142"/>
                                        </p:tgtEl>
                                        <p:attrNameLst>
                                          <p:attrName>style.visibility</p:attrName>
                                        </p:attrNameLst>
                                      </p:cBhvr>
                                      <p:to>
                                        <p:strVal val="visible"/>
                                      </p:to>
                                    </p:set>
                                    <p:animEffect transition="in" filter="fade">
                                      <p:cBhvr>
                                        <p:cTn id="205" dur="500"/>
                                        <p:tgtEl>
                                          <p:spTgt spid="142"/>
                                        </p:tgtEl>
                                      </p:cBhvr>
                                    </p:animEffect>
                                  </p:childTnLst>
                                </p:cTn>
                              </p:par>
                              <p:par>
                                <p:cTn id="206" presetID="10" presetClass="entr" presetSubtype="0" fill="hold" grpId="0" nodeType="withEffect">
                                  <p:stCondLst>
                                    <p:cond delay="0"/>
                                  </p:stCondLst>
                                  <p:childTnLst>
                                    <p:set>
                                      <p:cBhvr>
                                        <p:cTn id="207" dur="1" fill="hold">
                                          <p:stCondLst>
                                            <p:cond delay="0"/>
                                          </p:stCondLst>
                                        </p:cTn>
                                        <p:tgtEl>
                                          <p:spTgt spid="146"/>
                                        </p:tgtEl>
                                        <p:attrNameLst>
                                          <p:attrName>style.visibility</p:attrName>
                                        </p:attrNameLst>
                                      </p:cBhvr>
                                      <p:to>
                                        <p:strVal val="visible"/>
                                      </p:to>
                                    </p:set>
                                    <p:animEffect transition="in" filter="fade">
                                      <p:cBhvr>
                                        <p:cTn id="208" dur="500"/>
                                        <p:tgtEl>
                                          <p:spTgt spid="146"/>
                                        </p:tgtEl>
                                      </p:cBhvr>
                                    </p:animEffect>
                                  </p:childTnLst>
                                </p:cTn>
                              </p:par>
                              <p:par>
                                <p:cTn id="209" presetID="10" presetClass="entr" presetSubtype="0" fill="hold" grpId="0" nodeType="withEffect">
                                  <p:stCondLst>
                                    <p:cond delay="0"/>
                                  </p:stCondLst>
                                  <p:childTnLst>
                                    <p:set>
                                      <p:cBhvr>
                                        <p:cTn id="210" dur="1" fill="hold">
                                          <p:stCondLst>
                                            <p:cond delay="0"/>
                                          </p:stCondLst>
                                        </p:cTn>
                                        <p:tgtEl>
                                          <p:spTgt spid="147"/>
                                        </p:tgtEl>
                                        <p:attrNameLst>
                                          <p:attrName>style.visibility</p:attrName>
                                        </p:attrNameLst>
                                      </p:cBhvr>
                                      <p:to>
                                        <p:strVal val="visible"/>
                                      </p:to>
                                    </p:set>
                                    <p:animEffect transition="in" filter="fade">
                                      <p:cBhvr>
                                        <p:cTn id="211" dur="500"/>
                                        <p:tgtEl>
                                          <p:spTgt spid="147"/>
                                        </p:tgtEl>
                                      </p:cBhvr>
                                    </p:animEffect>
                                  </p:childTnLst>
                                </p:cTn>
                              </p:par>
                              <p:par>
                                <p:cTn id="212" presetID="10" presetClass="entr" presetSubtype="0" fill="hold" grpId="0" nodeType="withEffect">
                                  <p:stCondLst>
                                    <p:cond delay="0"/>
                                  </p:stCondLst>
                                  <p:childTnLst>
                                    <p:set>
                                      <p:cBhvr>
                                        <p:cTn id="213" dur="1" fill="hold">
                                          <p:stCondLst>
                                            <p:cond delay="0"/>
                                          </p:stCondLst>
                                        </p:cTn>
                                        <p:tgtEl>
                                          <p:spTgt spid="148"/>
                                        </p:tgtEl>
                                        <p:attrNameLst>
                                          <p:attrName>style.visibility</p:attrName>
                                        </p:attrNameLst>
                                      </p:cBhvr>
                                      <p:to>
                                        <p:strVal val="visible"/>
                                      </p:to>
                                    </p:set>
                                    <p:animEffect transition="in" filter="fade">
                                      <p:cBhvr>
                                        <p:cTn id="214" dur="500"/>
                                        <p:tgtEl>
                                          <p:spTgt spid="148"/>
                                        </p:tgtEl>
                                      </p:cBhvr>
                                    </p:animEffect>
                                  </p:childTnLst>
                                </p:cTn>
                              </p:par>
                              <p:par>
                                <p:cTn id="215" presetID="10" presetClass="entr" presetSubtype="0" fill="hold" grpId="0" nodeType="withEffect">
                                  <p:stCondLst>
                                    <p:cond delay="0"/>
                                  </p:stCondLst>
                                  <p:childTnLst>
                                    <p:set>
                                      <p:cBhvr>
                                        <p:cTn id="216" dur="1" fill="hold">
                                          <p:stCondLst>
                                            <p:cond delay="0"/>
                                          </p:stCondLst>
                                        </p:cTn>
                                        <p:tgtEl>
                                          <p:spTgt spid="149"/>
                                        </p:tgtEl>
                                        <p:attrNameLst>
                                          <p:attrName>style.visibility</p:attrName>
                                        </p:attrNameLst>
                                      </p:cBhvr>
                                      <p:to>
                                        <p:strVal val="visible"/>
                                      </p:to>
                                    </p:set>
                                    <p:animEffect transition="in" filter="fade">
                                      <p:cBhvr>
                                        <p:cTn id="217" dur="500"/>
                                        <p:tgtEl>
                                          <p:spTgt spid="149"/>
                                        </p:tgtEl>
                                      </p:cBhvr>
                                    </p:animEffect>
                                  </p:childTnLst>
                                </p:cTn>
                              </p:par>
                              <p:par>
                                <p:cTn id="218" presetID="10" presetClass="entr" presetSubtype="0" fill="hold" grpId="0" nodeType="withEffect">
                                  <p:stCondLst>
                                    <p:cond delay="0"/>
                                  </p:stCondLst>
                                  <p:childTnLst>
                                    <p:set>
                                      <p:cBhvr>
                                        <p:cTn id="219" dur="1" fill="hold">
                                          <p:stCondLst>
                                            <p:cond delay="0"/>
                                          </p:stCondLst>
                                        </p:cTn>
                                        <p:tgtEl>
                                          <p:spTgt spid="150"/>
                                        </p:tgtEl>
                                        <p:attrNameLst>
                                          <p:attrName>style.visibility</p:attrName>
                                        </p:attrNameLst>
                                      </p:cBhvr>
                                      <p:to>
                                        <p:strVal val="visible"/>
                                      </p:to>
                                    </p:set>
                                    <p:animEffect transition="in" filter="fade">
                                      <p:cBhvr>
                                        <p:cTn id="220" dur="500"/>
                                        <p:tgtEl>
                                          <p:spTgt spid="150"/>
                                        </p:tgtEl>
                                      </p:cBhvr>
                                    </p:animEffect>
                                  </p:childTnLst>
                                </p:cTn>
                              </p:par>
                              <p:par>
                                <p:cTn id="221" presetID="10" presetClass="entr" presetSubtype="0" fill="hold" grpId="0" nodeType="withEffect">
                                  <p:stCondLst>
                                    <p:cond delay="0"/>
                                  </p:stCondLst>
                                  <p:childTnLst>
                                    <p:set>
                                      <p:cBhvr>
                                        <p:cTn id="222" dur="1" fill="hold">
                                          <p:stCondLst>
                                            <p:cond delay="0"/>
                                          </p:stCondLst>
                                        </p:cTn>
                                        <p:tgtEl>
                                          <p:spTgt spid="151"/>
                                        </p:tgtEl>
                                        <p:attrNameLst>
                                          <p:attrName>style.visibility</p:attrName>
                                        </p:attrNameLst>
                                      </p:cBhvr>
                                      <p:to>
                                        <p:strVal val="visible"/>
                                      </p:to>
                                    </p:set>
                                    <p:animEffect transition="in" filter="fade">
                                      <p:cBhvr>
                                        <p:cTn id="223" dur="500"/>
                                        <p:tgtEl>
                                          <p:spTgt spid="151"/>
                                        </p:tgtEl>
                                      </p:cBhvr>
                                    </p:animEffect>
                                  </p:childTnLst>
                                </p:cTn>
                              </p:par>
                              <p:par>
                                <p:cTn id="224" presetID="10" presetClass="entr" presetSubtype="0" fill="hold" grpId="0" nodeType="withEffect">
                                  <p:stCondLst>
                                    <p:cond delay="0"/>
                                  </p:stCondLst>
                                  <p:childTnLst>
                                    <p:set>
                                      <p:cBhvr>
                                        <p:cTn id="225" dur="1" fill="hold">
                                          <p:stCondLst>
                                            <p:cond delay="0"/>
                                          </p:stCondLst>
                                        </p:cTn>
                                        <p:tgtEl>
                                          <p:spTgt spid="152"/>
                                        </p:tgtEl>
                                        <p:attrNameLst>
                                          <p:attrName>style.visibility</p:attrName>
                                        </p:attrNameLst>
                                      </p:cBhvr>
                                      <p:to>
                                        <p:strVal val="visible"/>
                                      </p:to>
                                    </p:set>
                                    <p:animEffect transition="in" filter="fade">
                                      <p:cBhvr>
                                        <p:cTn id="226" dur="500"/>
                                        <p:tgtEl>
                                          <p:spTgt spid="152"/>
                                        </p:tgtEl>
                                      </p:cBhvr>
                                    </p:animEffect>
                                  </p:childTnLst>
                                </p:cTn>
                              </p:par>
                              <p:par>
                                <p:cTn id="227" presetID="10" presetClass="entr" presetSubtype="0" fill="hold" grpId="0" nodeType="withEffect">
                                  <p:stCondLst>
                                    <p:cond delay="0"/>
                                  </p:stCondLst>
                                  <p:childTnLst>
                                    <p:set>
                                      <p:cBhvr>
                                        <p:cTn id="228" dur="1" fill="hold">
                                          <p:stCondLst>
                                            <p:cond delay="0"/>
                                          </p:stCondLst>
                                        </p:cTn>
                                        <p:tgtEl>
                                          <p:spTgt spid="153"/>
                                        </p:tgtEl>
                                        <p:attrNameLst>
                                          <p:attrName>style.visibility</p:attrName>
                                        </p:attrNameLst>
                                      </p:cBhvr>
                                      <p:to>
                                        <p:strVal val="visible"/>
                                      </p:to>
                                    </p:set>
                                    <p:animEffect transition="in" filter="fade">
                                      <p:cBhvr>
                                        <p:cTn id="229" dur="500"/>
                                        <p:tgtEl>
                                          <p:spTgt spid="153"/>
                                        </p:tgtEl>
                                      </p:cBhvr>
                                    </p:animEffect>
                                  </p:childTnLst>
                                </p:cTn>
                              </p:par>
                              <p:par>
                                <p:cTn id="230" presetID="10" presetClass="entr" presetSubtype="0" fill="hold" grpId="0" nodeType="withEffect">
                                  <p:stCondLst>
                                    <p:cond delay="0"/>
                                  </p:stCondLst>
                                  <p:childTnLst>
                                    <p:set>
                                      <p:cBhvr>
                                        <p:cTn id="231" dur="1" fill="hold">
                                          <p:stCondLst>
                                            <p:cond delay="0"/>
                                          </p:stCondLst>
                                        </p:cTn>
                                        <p:tgtEl>
                                          <p:spTgt spid="154"/>
                                        </p:tgtEl>
                                        <p:attrNameLst>
                                          <p:attrName>style.visibility</p:attrName>
                                        </p:attrNameLst>
                                      </p:cBhvr>
                                      <p:to>
                                        <p:strVal val="visible"/>
                                      </p:to>
                                    </p:set>
                                    <p:animEffect transition="in" filter="fade">
                                      <p:cBhvr>
                                        <p:cTn id="232" dur="500"/>
                                        <p:tgtEl>
                                          <p:spTgt spid="154"/>
                                        </p:tgtEl>
                                      </p:cBhvr>
                                    </p:animEffect>
                                  </p:childTnLst>
                                </p:cTn>
                              </p:par>
                              <p:par>
                                <p:cTn id="233" presetID="10" presetClass="entr" presetSubtype="0" fill="hold" grpId="0" nodeType="withEffect">
                                  <p:stCondLst>
                                    <p:cond delay="0"/>
                                  </p:stCondLst>
                                  <p:childTnLst>
                                    <p:set>
                                      <p:cBhvr>
                                        <p:cTn id="234" dur="1" fill="hold">
                                          <p:stCondLst>
                                            <p:cond delay="0"/>
                                          </p:stCondLst>
                                        </p:cTn>
                                        <p:tgtEl>
                                          <p:spTgt spid="155"/>
                                        </p:tgtEl>
                                        <p:attrNameLst>
                                          <p:attrName>style.visibility</p:attrName>
                                        </p:attrNameLst>
                                      </p:cBhvr>
                                      <p:to>
                                        <p:strVal val="visible"/>
                                      </p:to>
                                    </p:set>
                                    <p:animEffect transition="in" filter="fade">
                                      <p:cBhvr>
                                        <p:cTn id="235" dur="500"/>
                                        <p:tgtEl>
                                          <p:spTgt spid="155"/>
                                        </p:tgtEl>
                                      </p:cBhvr>
                                    </p:animEffect>
                                  </p:childTnLst>
                                </p:cTn>
                              </p:par>
                              <p:par>
                                <p:cTn id="236" presetID="10" presetClass="entr" presetSubtype="0" fill="hold" grpId="0" nodeType="withEffect">
                                  <p:stCondLst>
                                    <p:cond delay="0"/>
                                  </p:stCondLst>
                                  <p:childTnLst>
                                    <p:set>
                                      <p:cBhvr>
                                        <p:cTn id="237" dur="1" fill="hold">
                                          <p:stCondLst>
                                            <p:cond delay="0"/>
                                          </p:stCondLst>
                                        </p:cTn>
                                        <p:tgtEl>
                                          <p:spTgt spid="156"/>
                                        </p:tgtEl>
                                        <p:attrNameLst>
                                          <p:attrName>style.visibility</p:attrName>
                                        </p:attrNameLst>
                                      </p:cBhvr>
                                      <p:to>
                                        <p:strVal val="visible"/>
                                      </p:to>
                                    </p:set>
                                    <p:animEffect transition="in" filter="fade">
                                      <p:cBhvr>
                                        <p:cTn id="238" dur="500"/>
                                        <p:tgtEl>
                                          <p:spTgt spid="156"/>
                                        </p:tgtEl>
                                      </p:cBhvr>
                                    </p:animEffect>
                                  </p:childTnLst>
                                </p:cTn>
                              </p:par>
                              <p:par>
                                <p:cTn id="239" presetID="10" presetClass="entr" presetSubtype="0" fill="hold" grpId="0" nodeType="withEffect">
                                  <p:stCondLst>
                                    <p:cond delay="0"/>
                                  </p:stCondLst>
                                  <p:childTnLst>
                                    <p:set>
                                      <p:cBhvr>
                                        <p:cTn id="240" dur="1" fill="hold">
                                          <p:stCondLst>
                                            <p:cond delay="0"/>
                                          </p:stCondLst>
                                        </p:cTn>
                                        <p:tgtEl>
                                          <p:spTgt spid="157"/>
                                        </p:tgtEl>
                                        <p:attrNameLst>
                                          <p:attrName>style.visibility</p:attrName>
                                        </p:attrNameLst>
                                      </p:cBhvr>
                                      <p:to>
                                        <p:strVal val="visible"/>
                                      </p:to>
                                    </p:set>
                                    <p:animEffect transition="in" filter="fade">
                                      <p:cBhvr>
                                        <p:cTn id="241" dur="500"/>
                                        <p:tgtEl>
                                          <p:spTgt spid="157"/>
                                        </p:tgtEl>
                                      </p:cBhvr>
                                    </p:animEffect>
                                  </p:childTnLst>
                                </p:cTn>
                              </p:par>
                              <p:par>
                                <p:cTn id="242" presetID="10" presetClass="entr" presetSubtype="0" fill="hold" grpId="0" nodeType="withEffect">
                                  <p:stCondLst>
                                    <p:cond delay="0"/>
                                  </p:stCondLst>
                                  <p:childTnLst>
                                    <p:set>
                                      <p:cBhvr>
                                        <p:cTn id="243" dur="1" fill="hold">
                                          <p:stCondLst>
                                            <p:cond delay="0"/>
                                          </p:stCondLst>
                                        </p:cTn>
                                        <p:tgtEl>
                                          <p:spTgt spid="158"/>
                                        </p:tgtEl>
                                        <p:attrNameLst>
                                          <p:attrName>style.visibility</p:attrName>
                                        </p:attrNameLst>
                                      </p:cBhvr>
                                      <p:to>
                                        <p:strVal val="visible"/>
                                      </p:to>
                                    </p:set>
                                    <p:animEffect transition="in" filter="fade">
                                      <p:cBhvr>
                                        <p:cTn id="244" dur="500"/>
                                        <p:tgtEl>
                                          <p:spTgt spid="158"/>
                                        </p:tgtEl>
                                      </p:cBhvr>
                                    </p:animEffect>
                                  </p:childTnLst>
                                </p:cTn>
                              </p:par>
                              <p:par>
                                <p:cTn id="245" presetID="10" presetClass="entr" presetSubtype="0" fill="hold" grpId="0" nodeType="withEffect">
                                  <p:stCondLst>
                                    <p:cond delay="0"/>
                                  </p:stCondLst>
                                  <p:childTnLst>
                                    <p:set>
                                      <p:cBhvr>
                                        <p:cTn id="246" dur="1" fill="hold">
                                          <p:stCondLst>
                                            <p:cond delay="0"/>
                                          </p:stCondLst>
                                        </p:cTn>
                                        <p:tgtEl>
                                          <p:spTgt spid="159"/>
                                        </p:tgtEl>
                                        <p:attrNameLst>
                                          <p:attrName>style.visibility</p:attrName>
                                        </p:attrNameLst>
                                      </p:cBhvr>
                                      <p:to>
                                        <p:strVal val="visible"/>
                                      </p:to>
                                    </p:set>
                                    <p:animEffect transition="in" filter="fade">
                                      <p:cBhvr>
                                        <p:cTn id="247" dur="500"/>
                                        <p:tgtEl>
                                          <p:spTgt spid="159"/>
                                        </p:tgtEl>
                                      </p:cBhvr>
                                    </p:animEffect>
                                  </p:childTnLst>
                                </p:cTn>
                              </p:par>
                              <p:par>
                                <p:cTn id="248" presetID="10" presetClass="entr" presetSubtype="0" fill="hold" grpId="0" nodeType="withEffect">
                                  <p:stCondLst>
                                    <p:cond delay="0"/>
                                  </p:stCondLst>
                                  <p:childTnLst>
                                    <p:set>
                                      <p:cBhvr>
                                        <p:cTn id="249" dur="1" fill="hold">
                                          <p:stCondLst>
                                            <p:cond delay="0"/>
                                          </p:stCondLst>
                                        </p:cTn>
                                        <p:tgtEl>
                                          <p:spTgt spid="160"/>
                                        </p:tgtEl>
                                        <p:attrNameLst>
                                          <p:attrName>style.visibility</p:attrName>
                                        </p:attrNameLst>
                                      </p:cBhvr>
                                      <p:to>
                                        <p:strVal val="visible"/>
                                      </p:to>
                                    </p:set>
                                    <p:animEffect transition="in" filter="fade">
                                      <p:cBhvr>
                                        <p:cTn id="250" dur="500"/>
                                        <p:tgtEl>
                                          <p:spTgt spid="160"/>
                                        </p:tgtEl>
                                      </p:cBhvr>
                                    </p:animEffect>
                                  </p:childTnLst>
                                </p:cTn>
                              </p:par>
                              <p:par>
                                <p:cTn id="251" presetID="10" presetClass="entr" presetSubtype="0" fill="hold" grpId="0" nodeType="withEffect">
                                  <p:stCondLst>
                                    <p:cond delay="0"/>
                                  </p:stCondLst>
                                  <p:childTnLst>
                                    <p:set>
                                      <p:cBhvr>
                                        <p:cTn id="252" dur="1" fill="hold">
                                          <p:stCondLst>
                                            <p:cond delay="0"/>
                                          </p:stCondLst>
                                        </p:cTn>
                                        <p:tgtEl>
                                          <p:spTgt spid="161"/>
                                        </p:tgtEl>
                                        <p:attrNameLst>
                                          <p:attrName>style.visibility</p:attrName>
                                        </p:attrNameLst>
                                      </p:cBhvr>
                                      <p:to>
                                        <p:strVal val="visible"/>
                                      </p:to>
                                    </p:set>
                                    <p:animEffect transition="in" filter="fade">
                                      <p:cBhvr>
                                        <p:cTn id="253" dur="500"/>
                                        <p:tgtEl>
                                          <p:spTgt spid="161"/>
                                        </p:tgtEl>
                                      </p:cBhvr>
                                    </p:animEffect>
                                  </p:childTnLst>
                                </p:cTn>
                              </p:par>
                              <p:par>
                                <p:cTn id="254" presetID="10" presetClass="entr" presetSubtype="0" fill="hold" grpId="0" nodeType="withEffect">
                                  <p:stCondLst>
                                    <p:cond delay="0"/>
                                  </p:stCondLst>
                                  <p:childTnLst>
                                    <p:set>
                                      <p:cBhvr>
                                        <p:cTn id="255" dur="1" fill="hold">
                                          <p:stCondLst>
                                            <p:cond delay="0"/>
                                          </p:stCondLst>
                                        </p:cTn>
                                        <p:tgtEl>
                                          <p:spTgt spid="162"/>
                                        </p:tgtEl>
                                        <p:attrNameLst>
                                          <p:attrName>style.visibility</p:attrName>
                                        </p:attrNameLst>
                                      </p:cBhvr>
                                      <p:to>
                                        <p:strVal val="visible"/>
                                      </p:to>
                                    </p:set>
                                    <p:animEffect transition="in" filter="fade">
                                      <p:cBhvr>
                                        <p:cTn id="256" dur="500"/>
                                        <p:tgtEl>
                                          <p:spTgt spid="162"/>
                                        </p:tgtEl>
                                      </p:cBhvr>
                                    </p:animEffect>
                                  </p:childTnLst>
                                </p:cTn>
                              </p:par>
                              <p:par>
                                <p:cTn id="257" presetID="10" presetClass="entr" presetSubtype="0" fill="hold" grpId="0" nodeType="withEffect">
                                  <p:stCondLst>
                                    <p:cond delay="0"/>
                                  </p:stCondLst>
                                  <p:childTnLst>
                                    <p:set>
                                      <p:cBhvr>
                                        <p:cTn id="258" dur="1" fill="hold">
                                          <p:stCondLst>
                                            <p:cond delay="0"/>
                                          </p:stCondLst>
                                        </p:cTn>
                                        <p:tgtEl>
                                          <p:spTgt spid="163"/>
                                        </p:tgtEl>
                                        <p:attrNameLst>
                                          <p:attrName>style.visibility</p:attrName>
                                        </p:attrNameLst>
                                      </p:cBhvr>
                                      <p:to>
                                        <p:strVal val="visible"/>
                                      </p:to>
                                    </p:set>
                                    <p:animEffect transition="in" filter="fade">
                                      <p:cBhvr>
                                        <p:cTn id="259" dur="500"/>
                                        <p:tgtEl>
                                          <p:spTgt spid="163"/>
                                        </p:tgtEl>
                                      </p:cBhvr>
                                    </p:animEffect>
                                  </p:childTnLst>
                                </p:cTn>
                              </p:par>
                              <p:par>
                                <p:cTn id="260" presetID="10" presetClass="entr" presetSubtype="0" fill="hold" grpId="0" nodeType="withEffect">
                                  <p:stCondLst>
                                    <p:cond delay="0"/>
                                  </p:stCondLst>
                                  <p:childTnLst>
                                    <p:set>
                                      <p:cBhvr>
                                        <p:cTn id="261" dur="1" fill="hold">
                                          <p:stCondLst>
                                            <p:cond delay="0"/>
                                          </p:stCondLst>
                                        </p:cTn>
                                        <p:tgtEl>
                                          <p:spTgt spid="164"/>
                                        </p:tgtEl>
                                        <p:attrNameLst>
                                          <p:attrName>style.visibility</p:attrName>
                                        </p:attrNameLst>
                                      </p:cBhvr>
                                      <p:to>
                                        <p:strVal val="visible"/>
                                      </p:to>
                                    </p:set>
                                    <p:animEffect transition="in" filter="fade">
                                      <p:cBhvr>
                                        <p:cTn id="262" dur="500"/>
                                        <p:tgtEl>
                                          <p:spTgt spid="164"/>
                                        </p:tgtEl>
                                      </p:cBhvr>
                                    </p:animEffect>
                                  </p:childTnLst>
                                </p:cTn>
                              </p:par>
                              <p:par>
                                <p:cTn id="263" presetID="10" presetClass="entr" presetSubtype="0" fill="hold" grpId="0" nodeType="withEffect">
                                  <p:stCondLst>
                                    <p:cond delay="0"/>
                                  </p:stCondLst>
                                  <p:childTnLst>
                                    <p:set>
                                      <p:cBhvr>
                                        <p:cTn id="264" dur="1" fill="hold">
                                          <p:stCondLst>
                                            <p:cond delay="0"/>
                                          </p:stCondLst>
                                        </p:cTn>
                                        <p:tgtEl>
                                          <p:spTgt spid="165"/>
                                        </p:tgtEl>
                                        <p:attrNameLst>
                                          <p:attrName>style.visibility</p:attrName>
                                        </p:attrNameLst>
                                      </p:cBhvr>
                                      <p:to>
                                        <p:strVal val="visible"/>
                                      </p:to>
                                    </p:set>
                                    <p:animEffect transition="in" filter="fade">
                                      <p:cBhvr>
                                        <p:cTn id="265" dur="500"/>
                                        <p:tgtEl>
                                          <p:spTgt spid="165"/>
                                        </p:tgtEl>
                                      </p:cBhvr>
                                    </p:animEffect>
                                  </p:childTnLst>
                                </p:cTn>
                              </p:par>
                              <p:par>
                                <p:cTn id="266" presetID="10" presetClass="entr" presetSubtype="0" fill="hold" grpId="0" nodeType="withEffect">
                                  <p:stCondLst>
                                    <p:cond delay="0"/>
                                  </p:stCondLst>
                                  <p:childTnLst>
                                    <p:set>
                                      <p:cBhvr>
                                        <p:cTn id="267" dur="1" fill="hold">
                                          <p:stCondLst>
                                            <p:cond delay="0"/>
                                          </p:stCondLst>
                                        </p:cTn>
                                        <p:tgtEl>
                                          <p:spTgt spid="166"/>
                                        </p:tgtEl>
                                        <p:attrNameLst>
                                          <p:attrName>style.visibility</p:attrName>
                                        </p:attrNameLst>
                                      </p:cBhvr>
                                      <p:to>
                                        <p:strVal val="visible"/>
                                      </p:to>
                                    </p:set>
                                    <p:animEffect transition="in" filter="fade">
                                      <p:cBhvr>
                                        <p:cTn id="268" dur="500"/>
                                        <p:tgtEl>
                                          <p:spTgt spid="166"/>
                                        </p:tgtEl>
                                      </p:cBhvr>
                                    </p:animEffect>
                                  </p:childTnLst>
                                </p:cTn>
                              </p:par>
                              <p:par>
                                <p:cTn id="269" presetID="10" presetClass="entr" presetSubtype="0" fill="hold" grpId="0" nodeType="withEffect">
                                  <p:stCondLst>
                                    <p:cond delay="0"/>
                                  </p:stCondLst>
                                  <p:childTnLst>
                                    <p:set>
                                      <p:cBhvr>
                                        <p:cTn id="270" dur="1" fill="hold">
                                          <p:stCondLst>
                                            <p:cond delay="0"/>
                                          </p:stCondLst>
                                        </p:cTn>
                                        <p:tgtEl>
                                          <p:spTgt spid="167"/>
                                        </p:tgtEl>
                                        <p:attrNameLst>
                                          <p:attrName>style.visibility</p:attrName>
                                        </p:attrNameLst>
                                      </p:cBhvr>
                                      <p:to>
                                        <p:strVal val="visible"/>
                                      </p:to>
                                    </p:set>
                                    <p:animEffect transition="in" filter="fade">
                                      <p:cBhvr>
                                        <p:cTn id="271" dur="500"/>
                                        <p:tgtEl>
                                          <p:spTgt spid="167"/>
                                        </p:tgtEl>
                                      </p:cBhvr>
                                    </p:animEffect>
                                  </p:childTnLst>
                                </p:cTn>
                              </p:par>
                              <p:par>
                                <p:cTn id="272" presetID="10" presetClass="entr" presetSubtype="0" fill="hold" grpId="0" nodeType="withEffect">
                                  <p:stCondLst>
                                    <p:cond delay="0"/>
                                  </p:stCondLst>
                                  <p:childTnLst>
                                    <p:set>
                                      <p:cBhvr>
                                        <p:cTn id="273" dur="1" fill="hold">
                                          <p:stCondLst>
                                            <p:cond delay="0"/>
                                          </p:stCondLst>
                                        </p:cTn>
                                        <p:tgtEl>
                                          <p:spTgt spid="168"/>
                                        </p:tgtEl>
                                        <p:attrNameLst>
                                          <p:attrName>style.visibility</p:attrName>
                                        </p:attrNameLst>
                                      </p:cBhvr>
                                      <p:to>
                                        <p:strVal val="visible"/>
                                      </p:to>
                                    </p:set>
                                    <p:animEffect transition="in" filter="fade">
                                      <p:cBhvr>
                                        <p:cTn id="274" dur="500"/>
                                        <p:tgtEl>
                                          <p:spTgt spid="168"/>
                                        </p:tgtEl>
                                      </p:cBhvr>
                                    </p:animEffect>
                                  </p:childTnLst>
                                </p:cTn>
                              </p:par>
                              <p:par>
                                <p:cTn id="275" presetID="10" presetClass="entr" presetSubtype="0" fill="hold" grpId="0" nodeType="withEffect">
                                  <p:stCondLst>
                                    <p:cond delay="0"/>
                                  </p:stCondLst>
                                  <p:childTnLst>
                                    <p:set>
                                      <p:cBhvr>
                                        <p:cTn id="276" dur="1" fill="hold">
                                          <p:stCondLst>
                                            <p:cond delay="0"/>
                                          </p:stCondLst>
                                        </p:cTn>
                                        <p:tgtEl>
                                          <p:spTgt spid="169"/>
                                        </p:tgtEl>
                                        <p:attrNameLst>
                                          <p:attrName>style.visibility</p:attrName>
                                        </p:attrNameLst>
                                      </p:cBhvr>
                                      <p:to>
                                        <p:strVal val="visible"/>
                                      </p:to>
                                    </p:set>
                                    <p:animEffect transition="in" filter="fade">
                                      <p:cBhvr>
                                        <p:cTn id="277" dur="500"/>
                                        <p:tgtEl>
                                          <p:spTgt spid="169"/>
                                        </p:tgtEl>
                                      </p:cBhvr>
                                    </p:animEffect>
                                  </p:childTnLst>
                                </p:cTn>
                              </p:par>
                              <p:par>
                                <p:cTn id="278" presetID="10" presetClass="entr" presetSubtype="0" fill="hold" grpId="0" nodeType="withEffect">
                                  <p:stCondLst>
                                    <p:cond delay="0"/>
                                  </p:stCondLst>
                                  <p:childTnLst>
                                    <p:set>
                                      <p:cBhvr>
                                        <p:cTn id="279" dur="1" fill="hold">
                                          <p:stCondLst>
                                            <p:cond delay="0"/>
                                          </p:stCondLst>
                                        </p:cTn>
                                        <p:tgtEl>
                                          <p:spTgt spid="170"/>
                                        </p:tgtEl>
                                        <p:attrNameLst>
                                          <p:attrName>style.visibility</p:attrName>
                                        </p:attrNameLst>
                                      </p:cBhvr>
                                      <p:to>
                                        <p:strVal val="visible"/>
                                      </p:to>
                                    </p:set>
                                    <p:animEffect transition="in" filter="fade">
                                      <p:cBhvr>
                                        <p:cTn id="280" dur="500"/>
                                        <p:tgtEl>
                                          <p:spTgt spid="170"/>
                                        </p:tgtEl>
                                      </p:cBhvr>
                                    </p:animEffect>
                                  </p:childTnLst>
                                </p:cTn>
                              </p:par>
                              <p:par>
                                <p:cTn id="281" presetID="10" presetClass="entr" presetSubtype="0" fill="hold" grpId="0" nodeType="withEffect">
                                  <p:stCondLst>
                                    <p:cond delay="0"/>
                                  </p:stCondLst>
                                  <p:childTnLst>
                                    <p:set>
                                      <p:cBhvr>
                                        <p:cTn id="282" dur="1" fill="hold">
                                          <p:stCondLst>
                                            <p:cond delay="0"/>
                                          </p:stCondLst>
                                        </p:cTn>
                                        <p:tgtEl>
                                          <p:spTgt spid="171"/>
                                        </p:tgtEl>
                                        <p:attrNameLst>
                                          <p:attrName>style.visibility</p:attrName>
                                        </p:attrNameLst>
                                      </p:cBhvr>
                                      <p:to>
                                        <p:strVal val="visible"/>
                                      </p:to>
                                    </p:set>
                                    <p:animEffect transition="in" filter="fade">
                                      <p:cBhvr>
                                        <p:cTn id="283" dur="500"/>
                                        <p:tgtEl>
                                          <p:spTgt spid="171"/>
                                        </p:tgtEl>
                                      </p:cBhvr>
                                    </p:animEffect>
                                  </p:childTnLst>
                                </p:cTn>
                              </p:par>
                              <p:par>
                                <p:cTn id="284" presetID="10" presetClass="entr" presetSubtype="0" fill="hold" grpId="0" nodeType="withEffect">
                                  <p:stCondLst>
                                    <p:cond delay="0"/>
                                  </p:stCondLst>
                                  <p:childTnLst>
                                    <p:set>
                                      <p:cBhvr>
                                        <p:cTn id="285" dur="1" fill="hold">
                                          <p:stCondLst>
                                            <p:cond delay="0"/>
                                          </p:stCondLst>
                                        </p:cTn>
                                        <p:tgtEl>
                                          <p:spTgt spid="172"/>
                                        </p:tgtEl>
                                        <p:attrNameLst>
                                          <p:attrName>style.visibility</p:attrName>
                                        </p:attrNameLst>
                                      </p:cBhvr>
                                      <p:to>
                                        <p:strVal val="visible"/>
                                      </p:to>
                                    </p:set>
                                    <p:animEffect transition="in" filter="fade">
                                      <p:cBhvr>
                                        <p:cTn id="286" dur="500"/>
                                        <p:tgtEl>
                                          <p:spTgt spid="172"/>
                                        </p:tgtEl>
                                      </p:cBhvr>
                                    </p:animEffect>
                                  </p:childTnLst>
                                </p:cTn>
                              </p:par>
                              <p:par>
                                <p:cTn id="287" presetID="10" presetClass="entr" presetSubtype="0" fill="hold" grpId="0" nodeType="withEffect">
                                  <p:stCondLst>
                                    <p:cond delay="0"/>
                                  </p:stCondLst>
                                  <p:childTnLst>
                                    <p:set>
                                      <p:cBhvr>
                                        <p:cTn id="288" dur="1" fill="hold">
                                          <p:stCondLst>
                                            <p:cond delay="0"/>
                                          </p:stCondLst>
                                        </p:cTn>
                                        <p:tgtEl>
                                          <p:spTgt spid="173"/>
                                        </p:tgtEl>
                                        <p:attrNameLst>
                                          <p:attrName>style.visibility</p:attrName>
                                        </p:attrNameLst>
                                      </p:cBhvr>
                                      <p:to>
                                        <p:strVal val="visible"/>
                                      </p:to>
                                    </p:set>
                                    <p:animEffect transition="in" filter="fade">
                                      <p:cBhvr>
                                        <p:cTn id="289" dur="500"/>
                                        <p:tgtEl>
                                          <p:spTgt spid="173"/>
                                        </p:tgtEl>
                                      </p:cBhvr>
                                    </p:animEffect>
                                  </p:childTnLst>
                                </p:cTn>
                              </p:par>
                              <p:par>
                                <p:cTn id="290" presetID="10" presetClass="entr" presetSubtype="0" fill="hold" grpId="0" nodeType="withEffect">
                                  <p:stCondLst>
                                    <p:cond delay="0"/>
                                  </p:stCondLst>
                                  <p:childTnLst>
                                    <p:set>
                                      <p:cBhvr>
                                        <p:cTn id="291" dur="1" fill="hold">
                                          <p:stCondLst>
                                            <p:cond delay="0"/>
                                          </p:stCondLst>
                                        </p:cTn>
                                        <p:tgtEl>
                                          <p:spTgt spid="174"/>
                                        </p:tgtEl>
                                        <p:attrNameLst>
                                          <p:attrName>style.visibility</p:attrName>
                                        </p:attrNameLst>
                                      </p:cBhvr>
                                      <p:to>
                                        <p:strVal val="visible"/>
                                      </p:to>
                                    </p:set>
                                    <p:animEffect transition="in" filter="fade">
                                      <p:cBhvr>
                                        <p:cTn id="292" dur="500"/>
                                        <p:tgtEl>
                                          <p:spTgt spid="174"/>
                                        </p:tgtEl>
                                      </p:cBhvr>
                                    </p:animEffect>
                                  </p:childTnLst>
                                </p:cTn>
                              </p:par>
                              <p:par>
                                <p:cTn id="293" presetID="10" presetClass="entr" presetSubtype="0" fill="hold" grpId="0" nodeType="withEffect">
                                  <p:stCondLst>
                                    <p:cond delay="0"/>
                                  </p:stCondLst>
                                  <p:childTnLst>
                                    <p:set>
                                      <p:cBhvr>
                                        <p:cTn id="294" dur="1" fill="hold">
                                          <p:stCondLst>
                                            <p:cond delay="0"/>
                                          </p:stCondLst>
                                        </p:cTn>
                                        <p:tgtEl>
                                          <p:spTgt spid="175"/>
                                        </p:tgtEl>
                                        <p:attrNameLst>
                                          <p:attrName>style.visibility</p:attrName>
                                        </p:attrNameLst>
                                      </p:cBhvr>
                                      <p:to>
                                        <p:strVal val="visible"/>
                                      </p:to>
                                    </p:set>
                                    <p:animEffect transition="in" filter="fade">
                                      <p:cBhvr>
                                        <p:cTn id="295" dur="500"/>
                                        <p:tgtEl>
                                          <p:spTgt spid="175"/>
                                        </p:tgtEl>
                                      </p:cBhvr>
                                    </p:animEffect>
                                  </p:childTnLst>
                                </p:cTn>
                              </p:par>
                              <p:par>
                                <p:cTn id="296" presetID="10" presetClass="entr" presetSubtype="0" fill="hold" grpId="0" nodeType="withEffect">
                                  <p:stCondLst>
                                    <p:cond delay="0"/>
                                  </p:stCondLst>
                                  <p:childTnLst>
                                    <p:set>
                                      <p:cBhvr>
                                        <p:cTn id="297" dur="1" fill="hold">
                                          <p:stCondLst>
                                            <p:cond delay="0"/>
                                          </p:stCondLst>
                                        </p:cTn>
                                        <p:tgtEl>
                                          <p:spTgt spid="176"/>
                                        </p:tgtEl>
                                        <p:attrNameLst>
                                          <p:attrName>style.visibility</p:attrName>
                                        </p:attrNameLst>
                                      </p:cBhvr>
                                      <p:to>
                                        <p:strVal val="visible"/>
                                      </p:to>
                                    </p:set>
                                    <p:animEffect transition="in" filter="fade">
                                      <p:cBhvr>
                                        <p:cTn id="298" dur="500"/>
                                        <p:tgtEl>
                                          <p:spTgt spid="176"/>
                                        </p:tgtEl>
                                      </p:cBhvr>
                                    </p:animEffect>
                                  </p:childTnLst>
                                </p:cTn>
                              </p:par>
                              <p:par>
                                <p:cTn id="299" presetID="10" presetClass="entr" presetSubtype="0" fill="hold" grpId="0" nodeType="withEffect">
                                  <p:stCondLst>
                                    <p:cond delay="0"/>
                                  </p:stCondLst>
                                  <p:childTnLst>
                                    <p:set>
                                      <p:cBhvr>
                                        <p:cTn id="300" dur="1" fill="hold">
                                          <p:stCondLst>
                                            <p:cond delay="0"/>
                                          </p:stCondLst>
                                        </p:cTn>
                                        <p:tgtEl>
                                          <p:spTgt spid="177"/>
                                        </p:tgtEl>
                                        <p:attrNameLst>
                                          <p:attrName>style.visibility</p:attrName>
                                        </p:attrNameLst>
                                      </p:cBhvr>
                                      <p:to>
                                        <p:strVal val="visible"/>
                                      </p:to>
                                    </p:set>
                                    <p:animEffect transition="in" filter="fade">
                                      <p:cBhvr>
                                        <p:cTn id="301" dur="500"/>
                                        <p:tgtEl>
                                          <p:spTgt spid="177"/>
                                        </p:tgtEl>
                                      </p:cBhvr>
                                    </p:animEffect>
                                  </p:childTnLst>
                                </p:cTn>
                              </p:par>
                              <p:par>
                                <p:cTn id="302" presetID="10" presetClass="entr" presetSubtype="0" fill="hold" grpId="0" nodeType="withEffect">
                                  <p:stCondLst>
                                    <p:cond delay="0"/>
                                  </p:stCondLst>
                                  <p:childTnLst>
                                    <p:set>
                                      <p:cBhvr>
                                        <p:cTn id="303" dur="1" fill="hold">
                                          <p:stCondLst>
                                            <p:cond delay="0"/>
                                          </p:stCondLst>
                                        </p:cTn>
                                        <p:tgtEl>
                                          <p:spTgt spid="178"/>
                                        </p:tgtEl>
                                        <p:attrNameLst>
                                          <p:attrName>style.visibility</p:attrName>
                                        </p:attrNameLst>
                                      </p:cBhvr>
                                      <p:to>
                                        <p:strVal val="visible"/>
                                      </p:to>
                                    </p:set>
                                    <p:animEffect transition="in" filter="fade">
                                      <p:cBhvr>
                                        <p:cTn id="304" dur="500"/>
                                        <p:tgtEl>
                                          <p:spTgt spid="178"/>
                                        </p:tgtEl>
                                      </p:cBhvr>
                                    </p:animEffect>
                                  </p:childTnLst>
                                </p:cTn>
                              </p:par>
                              <p:par>
                                <p:cTn id="305" presetID="10" presetClass="entr" presetSubtype="0" fill="hold" grpId="0" nodeType="withEffect">
                                  <p:stCondLst>
                                    <p:cond delay="0"/>
                                  </p:stCondLst>
                                  <p:childTnLst>
                                    <p:set>
                                      <p:cBhvr>
                                        <p:cTn id="306" dur="1" fill="hold">
                                          <p:stCondLst>
                                            <p:cond delay="0"/>
                                          </p:stCondLst>
                                        </p:cTn>
                                        <p:tgtEl>
                                          <p:spTgt spid="179"/>
                                        </p:tgtEl>
                                        <p:attrNameLst>
                                          <p:attrName>style.visibility</p:attrName>
                                        </p:attrNameLst>
                                      </p:cBhvr>
                                      <p:to>
                                        <p:strVal val="visible"/>
                                      </p:to>
                                    </p:set>
                                    <p:animEffect transition="in" filter="fade">
                                      <p:cBhvr>
                                        <p:cTn id="307" dur="500"/>
                                        <p:tgtEl>
                                          <p:spTgt spid="179"/>
                                        </p:tgtEl>
                                      </p:cBhvr>
                                    </p:animEffect>
                                  </p:childTnLst>
                                </p:cTn>
                              </p:par>
                              <p:par>
                                <p:cTn id="308" presetID="10" presetClass="entr" presetSubtype="0" fill="hold" grpId="0" nodeType="withEffect">
                                  <p:stCondLst>
                                    <p:cond delay="0"/>
                                  </p:stCondLst>
                                  <p:childTnLst>
                                    <p:set>
                                      <p:cBhvr>
                                        <p:cTn id="309" dur="1" fill="hold">
                                          <p:stCondLst>
                                            <p:cond delay="0"/>
                                          </p:stCondLst>
                                        </p:cTn>
                                        <p:tgtEl>
                                          <p:spTgt spid="181"/>
                                        </p:tgtEl>
                                        <p:attrNameLst>
                                          <p:attrName>style.visibility</p:attrName>
                                        </p:attrNameLst>
                                      </p:cBhvr>
                                      <p:to>
                                        <p:strVal val="visible"/>
                                      </p:to>
                                    </p:set>
                                    <p:animEffect transition="in" filter="fade">
                                      <p:cBhvr>
                                        <p:cTn id="310" dur="500"/>
                                        <p:tgtEl>
                                          <p:spTgt spid="181"/>
                                        </p:tgtEl>
                                      </p:cBhvr>
                                    </p:animEffect>
                                  </p:childTnLst>
                                </p:cTn>
                              </p:par>
                              <p:par>
                                <p:cTn id="311" presetID="10" presetClass="entr" presetSubtype="0" fill="hold" grpId="0" nodeType="withEffect">
                                  <p:stCondLst>
                                    <p:cond delay="0"/>
                                  </p:stCondLst>
                                  <p:iterate type="lt">
                                    <p:tmPct val="0"/>
                                  </p:iterate>
                                  <p:childTnLst>
                                    <p:set>
                                      <p:cBhvr>
                                        <p:cTn id="312" dur="1" fill="hold">
                                          <p:stCondLst>
                                            <p:cond delay="0"/>
                                          </p:stCondLst>
                                        </p:cTn>
                                        <p:tgtEl>
                                          <p:spTgt spid="182"/>
                                        </p:tgtEl>
                                        <p:attrNameLst>
                                          <p:attrName>style.visibility</p:attrName>
                                        </p:attrNameLst>
                                      </p:cBhvr>
                                      <p:to>
                                        <p:strVal val="visible"/>
                                      </p:to>
                                    </p:set>
                                    <p:animEffect transition="in" filter="fade">
                                      <p:cBhvr>
                                        <p:cTn id="313" dur="500"/>
                                        <p:tgtEl>
                                          <p:spTgt spid="182"/>
                                        </p:tgtEl>
                                      </p:cBhvr>
                                    </p:animEffect>
                                  </p:childTnLst>
                                </p:cTn>
                              </p:par>
                              <p:par>
                                <p:cTn id="314" presetID="10" presetClass="entr" presetSubtype="0" fill="hold" grpId="0" nodeType="withEffect">
                                  <p:stCondLst>
                                    <p:cond delay="0"/>
                                  </p:stCondLst>
                                  <p:childTnLst>
                                    <p:set>
                                      <p:cBhvr>
                                        <p:cTn id="315" dur="1" fill="hold">
                                          <p:stCondLst>
                                            <p:cond delay="0"/>
                                          </p:stCondLst>
                                        </p:cTn>
                                        <p:tgtEl>
                                          <p:spTgt spid="183"/>
                                        </p:tgtEl>
                                        <p:attrNameLst>
                                          <p:attrName>style.visibility</p:attrName>
                                        </p:attrNameLst>
                                      </p:cBhvr>
                                      <p:to>
                                        <p:strVal val="visible"/>
                                      </p:to>
                                    </p:set>
                                    <p:animEffect transition="in" filter="fade">
                                      <p:cBhvr>
                                        <p:cTn id="316" dur="500"/>
                                        <p:tgtEl>
                                          <p:spTgt spid="183"/>
                                        </p:tgtEl>
                                      </p:cBhvr>
                                    </p:animEffect>
                                  </p:childTnLst>
                                </p:cTn>
                              </p:par>
                              <p:par>
                                <p:cTn id="317" presetID="10" presetClass="entr" presetSubtype="0" fill="hold" grpId="0" nodeType="withEffect">
                                  <p:stCondLst>
                                    <p:cond delay="0"/>
                                  </p:stCondLst>
                                  <p:childTnLst>
                                    <p:set>
                                      <p:cBhvr>
                                        <p:cTn id="318" dur="1" fill="hold">
                                          <p:stCondLst>
                                            <p:cond delay="0"/>
                                          </p:stCondLst>
                                        </p:cTn>
                                        <p:tgtEl>
                                          <p:spTgt spid="184"/>
                                        </p:tgtEl>
                                        <p:attrNameLst>
                                          <p:attrName>style.visibility</p:attrName>
                                        </p:attrNameLst>
                                      </p:cBhvr>
                                      <p:to>
                                        <p:strVal val="visible"/>
                                      </p:to>
                                    </p:set>
                                    <p:animEffect transition="in" filter="fade">
                                      <p:cBhvr>
                                        <p:cTn id="319" dur="500"/>
                                        <p:tgtEl>
                                          <p:spTgt spid="184"/>
                                        </p:tgtEl>
                                      </p:cBhvr>
                                    </p:animEffect>
                                  </p:childTnLst>
                                </p:cTn>
                              </p:par>
                              <p:par>
                                <p:cTn id="320" presetID="10" presetClass="entr" presetSubtype="0" fill="hold" grpId="0" nodeType="withEffect">
                                  <p:stCondLst>
                                    <p:cond delay="0"/>
                                  </p:stCondLst>
                                  <p:childTnLst>
                                    <p:set>
                                      <p:cBhvr>
                                        <p:cTn id="321" dur="1" fill="hold">
                                          <p:stCondLst>
                                            <p:cond delay="0"/>
                                          </p:stCondLst>
                                        </p:cTn>
                                        <p:tgtEl>
                                          <p:spTgt spid="186"/>
                                        </p:tgtEl>
                                        <p:attrNameLst>
                                          <p:attrName>style.visibility</p:attrName>
                                        </p:attrNameLst>
                                      </p:cBhvr>
                                      <p:to>
                                        <p:strVal val="visible"/>
                                      </p:to>
                                    </p:set>
                                    <p:animEffect transition="in" filter="fade">
                                      <p:cBhvr>
                                        <p:cTn id="322" dur="500"/>
                                        <p:tgtEl>
                                          <p:spTgt spid="186"/>
                                        </p:tgtEl>
                                      </p:cBhvr>
                                    </p:animEffect>
                                  </p:childTnLst>
                                </p:cTn>
                              </p:par>
                              <p:par>
                                <p:cTn id="323" presetID="10" presetClass="entr" presetSubtype="0" fill="hold" grpId="0" nodeType="withEffect">
                                  <p:stCondLst>
                                    <p:cond delay="0"/>
                                  </p:stCondLst>
                                  <p:childTnLst>
                                    <p:set>
                                      <p:cBhvr>
                                        <p:cTn id="324" dur="1" fill="hold">
                                          <p:stCondLst>
                                            <p:cond delay="0"/>
                                          </p:stCondLst>
                                        </p:cTn>
                                        <p:tgtEl>
                                          <p:spTgt spid="187"/>
                                        </p:tgtEl>
                                        <p:attrNameLst>
                                          <p:attrName>style.visibility</p:attrName>
                                        </p:attrNameLst>
                                      </p:cBhvr>
                                      <p:to>
                                        <p:strVal val="visible"/>
                                      </p:to>
                                    </p:set>
                                    <p:animEffect transition="in" filter="fade">
                                      <p:cBhvr>
                                        <p:cTn id="325" dur="500"/>
                                        <p:tgtEl>
                                          <p:spTgt spid="187"/>
                                        </p:tgtEl>
                                      </p:cBhvr>
                                    </p:animEffect>
                                  </p:childTnLst>
                                </p:cTn>
                              </p:par>
                              <p:par>
                                <p:cTn id="326" presetID="10" presetClass="entr" presetSubtype="0" fill="hold" grpId="0" nodeType="withEffect">
                                  <p:stCondLst>
                                    <p:cond delay="0"/>
                                  </p:stCondLst>
                                  <p:childTnLst>
                                    <p:set>
                                      <p:cBhvr>
                                        <p:cTn id="327" dur="1" fill="hold">
                                          <p:stCondLst>
                                            <p:cond delay="0"/>
                                          </p:stCondLst>
                                        </p:cTn>
                                        <p:tgtEl>
                                          <p:spTgt spid="188"/>
                                        </p:tgtEl>
                                        <p:attrNameLst>
                                          <p:attrName>style.visibility</p:attrName>
                                        </p:attrNameLst>
                                      </p:cBhvr>
                                      <p:to>
                                        <p:strVal val="visible"/>
                                      </p:to>
                                    </p:set>
                                    <p:animEffect transition="in" filter="fade">
                                      <p:cBhvr>
                                        <p:cTn id="328" dur="500"/>
                                        <p:tgtEl>
                                          <p:spTgt spid="188"/>
                                        </p:tgtEl>
                                      </p:cBhvr>
                                    </p:animEffect>
                                  </p:childTnLst>
                                </p:cTn>
                              </p:par>
                              <p:par>
                                <p:cTn id="329" presetID="10" presetClass="entr" presetSubtype="0" fill="hold" grpId="0" nodeType="withEffect">
                                  <p:stCondLst>
                                    <p:cond delay="0"/>
                                  </p:stCondLst>
                                  <p:childTnLst>
                                    <p:set>
                                      <p:cBhvr>
                                        <p:cTn id="330" dur="1" fill="hold">
                                          <p:stCondLst>
                                            <p:cond delay="0"/>
                                          </p:stCondLst>
                                        </p:cTn>
                                        <p:tgtEl>
                                          <p:spTgt spid="189"/>
                                        </p:tgtEl>
                                        <p:attrNameLst>
                                          <p:attrName>style.visibility</p:attrName>
                                        </p:attrNameLst>
                                      </p:cBhvr>
                                      <p:to>
                                        <p:strVal val="visible"/>
                                      </p:to>
                                    </p:set>
                                    <p:animEffect transition="in" filter="fade">
                                      <p:cBhvr>
                                        <p:cTn id="331" dur="500"/>
                                        <p:tgtEl>
                                          <p:spTgt spid="189"/>
                                        </p:tgtEl>
                                      </p:cBhvr>
                                    </p:animEffect>
                                  </p:childTnLst>
                                </p:cTn>
                              </p:par>
                              <p:par>
                                <p:cTn id="332" presetID="10" presetClass="entr" presetSubtype="0" fill="hold" grpId="0" nodeType="withEffect">
                                  <p:stCondLst>
                                    <p:cond delay="0"/>
                                  </p:stCondLst>
                                  <p:childTnLst>
                                    <p:set>
                                      <p:cBhvr>
                                        <p:cTn id="333" dur="1" fill="hold">
                                          <p:stCondLst>
                                            <p:cond delay="0"/>
                                          </p:stCondLst>
                                        </p:cTn>
                                        <p:tgtEl>
                                          <p:spTgt spid="190"/>
                                        </p:tgtEl>
                                        <p:attrNameLst>
                                          <p:attrName>style.visibility</p:attrName>
                                        </p:attrNameLst>
                                      </p:cBhvr>
                                      <p:to>
                                        <p:strVal val="visible"/>
                                      </p:to>
                                    </p:set>
                                    <p:animEffect transition="in" filter="fade">
                                      <p:cBhvr>
                                        <p:cTn id="334" dur="500"/>
                                        <p:tgtEl>
                                          <p:spTgt spid="190"/>
                                        </p:tgtEl>
                                      </p:cBhvr>
                                    </p:animEffect>
                                  </p:childTnLst>
                                </p:cTn>
                              </p:par>
                              <p:par>
                                <p:cTn id="335" presetID="10" presetClass="entr" presetSubtype="0" fill="hold" grpId="0" nodeType="withEffect">
                                  <p:stCondLst>
                                    <p:cond delay="0"/>
                                  </p:stCondLst>
                                  <p:childTnLst>
                                    <p:set>
                                      <p:cBhvr>
                                        <p:cTn id="336" dur="1" fill="hold">
                                          <p:stCondLst>
                                            <p:cond delay="0"/>
                                          </p:stCondLst>
                                        </p:cTn>
                                        <p:tgtEl>
                                          <p:spTgt spid="192"/>
                                        </p:tgtEl>
                                        <p:attrNameLst>
                                          <p:attrName>style.visibility</p:attrName>
                                        </p:attrNameLst>
                                      </p:cBhvr>
                                      <p:to>
                                        <p:strVal val="visible"/>
                                      </p:to>
                                    </p:set>
                                    <p:animEffect transition="in" filter="fade">
                                      <p:cBhvr>
                                        <p:cTn id="337" dur="500"/>
                                        <p:tgtEl>
                                          <p:spTgt spid="192"/>
                                        </p:tgtEl>
                                      </p:cBhvr>
                                    </p:animEffect>
                                  </p:childTnLst>
                                </p:cTn>
                              </p:par>
                              <p:par>
                                <p:cTn id="338" presetID="10" presetClass="entr" presetSubtype="0" fill="hold" grpId="0" nodeType="withEffect">
                                  <p:stCondLst>
                                    <p:cond delay="0"/>
                                  </p:stCondLst>
                                  <p:childTnLst>
                                    <p:set>
                                      <p:cBhvr>
                                        <p:cTn id="339" dur="1" fill="hold">
                                          <p:stCondLst>
                                            <p:cond delay="0"/>
                                          </p:stCondLst>
                                        </p:cTn>
                                        <p:tgtEl>
                                          <p:spTgt spid="199"/>
                                        </p:tgtEl>
                                        <p:attrNameLst>
                                          <p:attrName>style.visibility</p:attrName>
                                        </p:attrNameLst>
                                      </p:cBhvr>
                                      <p:to>
                                        <p:strVal val="visible"/>
                                      </p:to>
                                    </p:set>
                                    <p:animEffect transition="in" filter="fade">
                                      <p:cBhvr>
                                        <p:cTn id="340" dur="500"/>
                                        <p:tgtEl>
                                          <p:spTgt spid="199"/>
                                        </p:tgtEl>
                                      </p:cBhvr>
                                    </p:animEffect>
                                  </p:childTnLst>
                                </p:cTn>
                              </p:par>
                              <p:par>
                                <p:cTn id="341" presetID="10" presetClass="entr" presetSubtype="0" fill="hold" grpId="0" nodeType="withEffect">
                                  <p:stCondLst>
                                    <p:cond delay="0"/>
                                  </p:stCondLst>
                                  <p:childTnLst>
                                    <p:set>
                                      <p:cBhvr>
                                        <p:cTn id="342" dur="1" fill="hold">
                                          <p:stCondLst>
                                            <p:cond delay="0"/>
                                          </p:stCondLst>
                                        </p:cTn>
                                        <p:tgtEl>
                                          <p:spTgt spid="202"/>
                                        </p:tgtEl>
                                        <p:attrNameLst>
                                          <p:attrName>style.visibility</p:attrName>
                                        </p:attrNameLst>
                                      </p:cBhvr>
                                      <p:to>
                                        <p:strVal val="visible"/>
                                      </p:to>
                                    </p:set>
                                    <p:animEffect transition="in" filter="fade">
                                      <p:cBhvr>
                                        <p:cTn id="343" dur="500"/>
                                        <p:tgtEl>
                                          <p:spTgt spid="202"/>
                                        </p:tgtEl>
                                      </p:cBhvr>
                                    </p:animEffect>
                                  </p:childTnLst>
                                </p:cTn>
                              </p:par>
                              <p:par>
                                <p:cTn id="344" presetID="10" presetClass="entr" presetSubtype="0" fill="hold" grpId="0" nodeType="withEffect">
                                  <p:stCondLst>
                                    <p:cond delay="0"/>
                                  </p:stCondLst>
                                  <p:childTnLst>
                                    <p:set>
                                      <p:cBhvr>
                                        <p:cTn id="345" dur="1" fill="hold">
                                          <p:stCondLst>
                                            <p:cond delay="0"/>
                                          </p:stCondLst>
                                        </p:cTn>
                                        <p:tgtEl>
                                          <p:spTgt spid="203"/>
                                        </p:tgtEl>
                                        <p:attrNameLst>
                                          <p:attrName>style.visibility</p:attrName>
                                        </p:attrNameLst>
                                      </p:cBhvr>
                                      <p:to>
                                        <p:strVal val="visible"/>
                                      </p:to>
                                    </p:set>
                                    <p:animEffect transition="in" filter="fade">
                                      <p:cBhvr>
                                        <p:cTn id="346" dur="500"/>
                                        <p:tgtEl>
                                          <p:spTgt spid="203"/>
                                        </p:tgtEl>
                                      </p:cBhvr>
                                    </p:animEffect>
                                  </p:childTnLst>
                                </p:cTn>
                              </p:par>
                              <p:par>
                                <p:cTn id="347" presetID="10" presetClass="entr" presetSubtype="0" fill="hold" grpId="0" nodeType="withEffect">
                                  <p:stCondLst>
                                    <p:cond delay="0"/>
                                  </p:stCondLst>
                                  <p:childTnLst>
                                    <p:set>
                                      <p:cBhvr>
                                        <p:cTn id="348" dur="1" fill="hold">
                                          <p:stCondLst>
                                            <p:cond delay="0"/>
                                          </p:stCondLst>
                                        </p:cTn>
                                        <p:tgtEl>
                                          <p:spTgt spid="204"/>
                                        </p:tgtEl>
                                        <p:attrNameLst>
                                          <p:attrName>style.visibility</p:attrName>
                                        </p:attrNameLst>
                                      </p:cBhvr>
                                      <p:to>
                                        <p:strVal val="visible"/>
                                      </p:to>
                                    </p:set>
                                    <p:animEffect transition="in" filter="fade">
                                      <p:cBhvr>
                                        <p:cTn id="349" dur="500"/>
                                        <p:tgtEl>
                                          <p:spTgt spid="204"/>
                                        </p:tgtEl>
                                      </p:cBhvr>
                                    </p:animEffect>
                                  </p:childTnLst>
                                </p:cTn>
                              </p:par>
                              <p:par>
                                <p:cTn id="350" presetID="10" presetClass="entr" presetSubtype="0" fill="hold" grpId="0" nodeType="withEffect">
                                  <p:stCondLst>
                                    <p:cond delay="0"/>
                                  </p:stCondLst>
                                  <p:childTnLst>
                                    <p:set>
                                      <p:cBhvr>
                                        <p:cTn id="351" dur="1" fill="hold">
                                          <p:stCondLst>
                                            <p:cond delay="0"/>
                                          </p:stCondLst>
                                        </p:cTn>
                                        <p:tgtEl>
                                          <p:spTgt spid="205"/>
                                        </p:tgtEl>
                                        <p:attrNameLst>
                                          <p:attrName>style.visibility</p:attrName>
                                        </p:attrNameLst>
                                      </p:cBhvr>
                                      <p:to>
                                        <p:strVal val="visible"/>
                                      </p:to>
                                    </p:set>
                                    <p:animEffect transition="in" filter="fade">
                                      <p:cBhvr>
                                        <p:cTn id="352" dur="500"/>
                                        <p:tgtEl>
                                          <p:spTgt spid="205"/>
                                        </p:tgtEl>
                                      </p:cBhvr>
                                    </p:animEffect>
                                  </p:childTnLst>
                                </p:cTn>
                              </p:par>
                              <p:par>
                                <p:cTn id="353" presetID="10" presetClass="entr" presetSubtype="0" fill="hold" grpId="0" nodeType="withEffect">
                                  <p:stCondLst>
                                    <p:cond delay="0"/>
                                  </p:stCondLst>
                                  <p:childTnLst>
                                    <p:set>
                                      <p:cBhvr>
                                        <p:cTn id="354" dur="1" fill="hold">
                                          <p:stCondLst>
                                            <p:cond delay="0"/>
                                          </p:stCondLst>
                                        </p:cTn>
                                        <p:tgtEl>
                                          <p:spTgt spid="206"/>
                                        </p:tgtEl>
                                        <p:attrNameLst>
                                          <p:attrName>style.visibility</p:attrName>
                                        </p:attrNameLst>
                                      </p:cBhvr>
                                      <p:to>
                                        <p:strVal val="visible"/>
                                      </p:to>
                                    </p:set>
                                    <p:animEffect transition="in" filter="fade">
                                      <p:cBhvr>
                                        <p:cTn id="355" dur="500"/>
                                        <p:tgtEl>
                                          <p:spTgt spid="206"/>
                                        </p:tgtEl>
                                      </p:cBhvr>
                                    </p:animEffect>
                                  </p:childTnLst>
                                </p:cTn>
                              </p:par>
                              <p:par>
                                <p:cTn id="356" presetID="10" presetClass="entr" presetSubtype="0" fill="hold" grpId="0" nodeType="withEffect">
                                  <p:stCondLst>
                                    <p:cond delay="0"/>
                                  </p:stCondLst>
                                  <p:childTnLst>
                                    <p:set>
                                      <p:cBhvr>
                                        <p:cTn id="357" dur="1" fill="hold">
                                          <p:stCondLst>
                                            <p:cond delay="0"/>
                                          </p:stCondLst>
                                        </p:cTn>
                                        <p:tgtEl>
                                          <p:spTgt spid="207"/>
                                        </p:tgtEl>
                                        <p:attrNameLst>
                                          <p:attrName>style.visibility</p:attrName>
                                        </p:attrNameLst>
                                      </p:cBhvr>
                                      <p:to>
                                        <p:strVal val="visible"/>
                                      </p:to>
                                    </p:set>
                                    <p:animEffect transition="in" filter="fade">
                                      <p:cBhvr>
                                        <p:cTn id="358" dur="500"/>
                                        <p:tgtEl>
                                          <p:spTgt spid="207"/>
                                        </p:tgtEl>
                                      </p:cBhvr>
                                    </p:animEffect>
                                  </p:childTnLst>
                                </p:cTn>
                              </p:par>
                              <p:par>
                                <p:cTn id="359" presetID="10" presetClass="entr" presetSubtype="0" fill="hold" grpId="0" nodeType="withEffect">
                                  <p:stCondLst>
                                    <p:cond delay="0"/>
                                  </p:stCondLst>
                                  <p:childTnLst>
                                    <p:set>
                                      <p:cBhvr>
                                        <p:cTn id="360" dur="1" fill="hold">
                                          <p:stCondLst>
                                            <p:cond delay="0"/>
                                          </p:stCondLst>
                                        </p:cTn>
                                        <p:tgtEl>
                                          <p:spTgt spid="208"/>
                                        </p:tgtEl>
                                        <p:attrNameLst>
                                          <p:attrName>style.visibility</p:attrName>
                                        </p:attrNameLst>
                                      </p:cBhvr>
                                      <p:to>
                                        <p:strVal val="visible"/>
                                      </p:to>
                                    </p:set>
                                    <p:animEffect transition="in" filter="fade">
                                      <p:cBhvr>
                                        <p:cTn id="361" dur="500"/>
                                        <p:tgtEl>
                                          <p:spTgt spid="208"/>
                                        </p:tgtEl>
                                      </p:cBhvr>
                                    </p:animEffect>
                                  </p:childTnLst>
                                </p:cTn>
                              </p:par>
                              <p:par>
                                <p:cTn id="362" presetID="10" presetClass="entr" presetSubtype="0" fill="hold" grpId="0" nodeType="withEffect">
                                  <p:stCondLst>
                                    <p:cond delay="0"/>
                                  </p:stCondLst>
                                  <p:childTnLst>
                                    <p:set>
                                      <p:cBhvr>
                                        <p:cTn id="363" dur="1" fill="hold">
                                          <p:stCondLst>
                                            <p:cond delay="0"/>
                                          </p:stCondLst>
                                        </p:cTn>
                                        <p:tgtEl>
                                          <p:spTgt spid="201"/>
                                        </p:tgtEl>
                                        <p:attrNameLst>
                                          <p:attrName>style.visibility</p:attrName>
                                        </p:attrNameLst>
                                      </p:cBhvr>
                                      <p:to>
                                        <p:strVal val="visible"/>
                                      </p:to>
                                    </p:set>
                                    <p:animEffect transition="in" filter="fade">
                                      <p:cBhvr>
                                        <p:cTn id="364" dur="500"/>
                                        <p:tgtEl>
                                          <p:spTgt spid="201"/>
                                        </p:tgtEl>
                                      </p:cBhvr>
                                    </p:animEffect>
                                  </p:childTnLst>
                                </p:cTn>
                              </p:par>
                            </p:childTnLst>
                          </p:cTn>
                        </p:par>
                      </p:childTnLst>
                    </p:cTn>
                  </p:par>
                  <p:par>
                    <p:cTn id="365" fill="hold">
                      <p:stCondLst>
                        <p:cond delay="indefinite"/>
                      </p:stCondLst>
                      <p:childTnLst>
                        <p:par>
                          <p:cTn id="366" fill="hold">
                            <p:stCondLst>
                              <p:cond delay="0"/>
                            </p:stCondLst>
                            <p:childTnLst>
                              <p:par>
                                <p:cTn id="367" presetID="10" presetClass="entr" presetSubtype="0" fill="hold" grpId="0" nodeType="clickEffect">
                                  <p:stCondLst>
                                    <p:cond delay="0"/>
                                  </p:stCondLst>
                                  <p:childTnLst>
                                    <p:set>
                                      <p:cBhvr>
                                        <p:cTn id="368" dur="1" fill="hold">
                                          <p:stCondLst>
                                            <p:cond delay="0"/>
                                          </p:stCondLst>
                                        </p:cTn>
                                        <p:tgtEl>
                                          <p:spTgt spid="3"/>
                                        </p:tgtEl>
                                        <p:attrNameLst>
                                          <p:attrName>style.visibility</p:attrName>
                                        </p:attrNameLst>
                                      </p:cBhvr>
                                      <p:to>
                                        <p:strVal val="visible"/>
                                      </p:to>
                                    </p:set>
                                    <p:animEffect transition="in" filter="fade">
                                      <p:cBhvr>
                                        <p:cTn id="369" dur="500"/>
                                        <p:tgtEl>
                                          <p:spTgt spid="3"/>
                                        </p:tgtEl>
                                      </p:cBhvr>
                                    </p:animEffect>
                                  </p:childTnLst>
                                </p:cTn>
                              </p:par>
                              <p:par>
                                <p:cTn id="370" presetID="10" presetClass="entr" presetSubtype="0" fill="hold" grpId="0" nodeType="withEffect">
                                  <p:stCondLst>
                                    <p:cond delay="0"/>
                                  </p:stCondLst>
                                  <p:childTnLst>
                                    <p:set>
                                      <p:cBhvr>
                                        <p:cTn id="371" dur="1" fill="hold">
                                          <p:stCondLst>
                                            <p:cond delay="0"/>
                                          </p:stCondLst>
                                        </p:cTn>
                                        <p:tgtEl>
                                          <p:spTgt spid="20"/>
                                        </p:tgtEl>
                                        <p:attrNameLst>
                                          <p:attrName>style.visibility</p:attrName>
                                        </p:attrNameLst>
                                      </p:cBhvr>
                                      <p:to>
                                        <p:strVal val="visible"/>
                                      </p:to>
                                    </p:set>
                                    <p:animEffect transition="in" filter="fade">
                                      <p:cBhvr>
                                        <p:cTn id="372" dur="500"/>
                                        <p:tgtEl>
                                          <p:spTgt spid="20"/>
                                        </p:tgtEl>
                                      </p:cBhvr>
                                    </p:animEffect>
                                  </p:childTnLst>
                                </p:cTn>
                              </p:par>
                              <p:par>
                                <p:cTn id="373" presetID="10" presetClass="entr" presetSubtype="0" fill="hold" grpId="0" nodeType="withEffect">
                                  <p:stCondLst>
                                    <p:cond delay="0"/>
                                  </p:stCondLst>
                                  <p:iterate type="lt">
                                    <p:tmPct val="0"/>
                                  </p:iterate>
                                  <p:childTnLst>
                                    <p:set>
                                      <p:cBhvr>
                                        <p:cTn id="374" dur="1" fill="hold">
                                          <p:stCondLst>
                                            <p:cond delay="0"/>
                                          </p:stCondLst>
                                        </p:cTn>
                                        <p:tgtEl>
                                          <p:spTgt spid="143"/>
                                        </p:tgtEl>
                                        <p:attrNameLst>
                                          <p:attrName>style.visibility</p:attrName>
                                        </p:attrNameLst>
                                      </p:cBhvr>
                                      <p:to>
                                        <p:strVal val="visible"/>
                                      </p:to>
                                    </p:set>
                                    <p:animEffect transition="in" filter="fade">
                                      <p:cBhvr>
                                        <p:cTn id="375" dur="500"/>
                                        <p:tgtEl>
                                          <p:spTgt spid="143"/>
                                        </p:tgtEl>
                                      </p:cBhvr>
                                    </p:animEffect>
                                  </p:childTnLst>
                                </p:cTn>
                              </p:par>
                            </p:childTnLst>
                          </p:cTn>
                        </p:par>
                        <p:par>
                          <p:cTn id="376" fill="hold">
                            <p:stCondLst>
                              <p:cond delay="500"/>
                            </p:stCondLst>
                            <p:childTnLst>
                              <p:par>
                                <p:cTn id="377" presetID="7" presetClass="emph" presetSubtype="2" fill="hold" nodeType="afterEffect">
                                  <p:stCondLst>
                                    <p:cond delay="0"/>
                                  </p:stCondLst>
                                  <p:childTnLst>
                                    <p:animClr clrSpc="rgb" dir="cw">
                                      <p:cBhvr>
                                        <p:cTn id="378" dur="500" fill="hold"/>
                                        <p:tgtEl>
                                          <p:spTgt spid="94"/>
                                        </p:tgtEl>
                                        <p:attrNameLst>
                                          <p:attrName>stroke.color</p:attrName>
                                        </p:attrNameLst>
                                      </p:cBhvr>
                                      <p:to>
                                        <a:schemeClr val="tx2"/>
                                      </p:to>
                                    </p:animClr>
                                    <p:set>
                                      <p:cBhvr>
                                        <p:cTn id="379" dur="500" fill="hold"/>
                                        <p:tgtEl>
                                          <p:spTgt spid="94"/>
                                        </p:tgtEl>
                                        <p:attrNameLst>
                                          <p:attrName>stroke.on</p:attrName>
                                        </p:attrNameLst>
                                      </p:cBhvr>
                                      <p:to>
                                        <p:strVal val="true"/>
                                      </p:to>
                                    </p:set>
                                  </p:childTnLst>
                                  <p:subTnLst>
                                    <p:animClr clrSpc="rgb" dir="cw">
                                      <p:cBhvr override="childStyle">
                                        <p:cTn dur="1" fill="hold" display="0" masterRel="nextClick" afterEffect="1"/>
                                        <p:tgtEl>
                                          <p:spTgt spid="94"/>
                                        </p:tgtEl>
                                        <p:attrNameLst>
                                          <p:attrName>ppt_c</p:attrName>
                                        </p:attrNameLst>
                                      </p:cBhvr>
                                      <p:to>
                                        <a:schemeClr val="tx1"/>
                                      </p:to>
                                    </p:animClr>
                                  </p:subTnLst>
                                </p:cTn>
                              </p:par>
                              <p:par>
                                <p:cTn id="380" presetID="7" presetClass="emph" presetSubtype="2" fill="hold" nodeType="withEffect">
                                  <p:stCondLst>
                                    <p:cond delay="0"/>
                                  </p:stCondLst>
                                  <p:childTnLst>
                                    <p:animClr clrSpc="rgb" dir="cw">
                                      <p:cBhvr>
                                        <p:cTn id="381" dur="500" fill="hold"/>
                                        <p:tgtEl>
                                          <p:spTgt spid="101"/>
                                        </p:tgtEl>
                                        <p:attrNameLst>
                                          <p:attrName>stroke.color</p:attrName>
                                        </p:attrNameLst>
                                      </p:cBhvr>
                                      <p:to>
                                        <a:schemeClr val="accent2"/>
                                      </p:to>
                                    </p:animClr>
                                    <p:set>
                                      <p:cBhvr>
                                        <p:cTn id="382" dur="500" fill="hold"/>
                                        <p:tgtEl>
                                          <p:spTgt spid="101"/>
                                        </p:tgtEl>
                                        <p:attrNameLst>
                                          <p:attrName>stroke.on</p:attrName>
                                        </p:attrNameLst>
                                      </p:cBhvr>
                                      <p:to>
                                        <p:strVal val="true"/>
                                      </p:to>
                                    </p:set>
                                  </p:childTnLst>
                                  <p:subTnLst>
                                    <p:animClr clrSpc="rgb" dir="cw">
                                      <p:cBhvr override="childStyle">
                                        <p:cTn dur="1" fill="hold" display="0" masterRel="nextClick" afterEffect="1"/>
                                        <p:tgtEl>
                                          <p:spTgt spid="101"/>
                                        </p:tgtEl>
                                        <p:attrNameLst>
                                          <p:attrName>ppt_c</p:attrName>
                                        </p:attrNameLst>
                                      </p:cBhvr>
                                      <p:to>
                                        <a:schemeClr val="tx1"/>
                                      </p:to>
                                    </p:animClr>
                                  </p:subTnLst>
                                </p:cTn>
                              </p:par>
                              <p:par>
                                <p:cTn id="383" presetID="15" presetClass="emph" presetSubtype="0" grpId="1" nodeType="withEffect">
                                  <p:stCondLst>
                                    <p:cond delay="0"/>
                                  </p:stCondLst>
                                  <p:iterate type="lt">
                                    <p:tmAbs val="25"/>
                                  </p:iterate>
                                  <p:childTnLst>
                                    <p:set>
                                      <p:cBhvr override="childStyle">
                                        <p:cTn id="384" dur="indefinite"/>
                                        <p:tgtEl>
                                          <p:spTgt spid="182"/>
                                        </p:tgtEl>
                                        <p:attrNameLst>
                                          <p:attrName>style.fontWeight</p:attrName>
                                        </p:attrNameLst>
                                      </p:cBhvr>
                                      <p:to>
                                        <p:strVal val="bold"/>
                                      </p:to>
                                    </p:set>
                                  </p:childTnLst>
                                </p:cTn>
                              </p:par>
                              <p:par>
                                <p:cTn id="385" presetID="15" presetClass="emph" presetSubtype="0" grpId="1" nodeType="withEffect">
                                  <p:stCondLst>
                                    <p:cond delay="0"/>
                                  </p:stCondLst>
                                  <p:iterate type="lt">
                                    <p:tmAbs val="25"/>
                                  </p:iterate>
                                  <p:childTnLst>
                                    <p:set>
                                      <p:cBhvr override="childStyle">
                                        <p:cTn id="386" dur="indefinite"/>
                                        <p:tgtEl>
                                          <p:spTgt spid="143"/>
                                        </p:tgtEl>
                                        <p:attrNameLst>
                                          <p:attrName>style.fontWeight</p:attrName>
                                        </p:attrNameLst>
                                      </p:cBhvr>
                                      <p:to>
                                        <p:strVal val="bold"/>
                                      </p:to>
                                    </p:set>
                                  </p:childTnLst>
                                </p:cTn>
                              </p:par>
                            </p:childTnLst>
                          </p:cTn>
                        </p:par>
                      </p:childTnLst>
                    </p:cTn>
                  </p:par>
                  <p:par>
                    <p:cTn id="387" fill="hold">
                      <p:stCondLst>
                        <p:cond delay="indefinite"/>
                      </p:stCondLst>
                      <p:childTnLst>
                        <p:par>
                          <p:cTn id="388" fill="hold">
                            <p:stCondLst>
                              <p:cond delay="0"/>
                            </p:stCondLst>
                            <p:childTnLst>
                              <p:par>
                                <p:cTn id="389" presetID="10" presetClass="exit" presetSubtype="0" fill="hold" grpId="1" nodeType="clickEffect">
                                  <p:stCondLst>
                                    <p:cond delay="0"/>
                                  </p:stCondLst>
                                  <p:childTnLst>
                                    <p:animEffect transition="out" filter="fade">
                                      <p:cBhvr>
                                        <p:cTn id="390" dur="500"/>
                                        <p:tgtEl>
                                          <p:spTgt spid="3"/>
                                        </p:tgtEl>
                                      </p:cBhvr>
                                    </p:animEffect>
                                    <p:set>
                                      <p:cBhvr>
                                        <p:cTn id="391" dur="1" fill="hold">
                                          <p:stCondLst>
                                            <p:cond delay="499"/>
                                          </p:stCondLst>
                                        </p:cTn>
                                        <p:tgtEl>
                                          <p:spTgt spid="3"/>
                                        </p:tgtEl>
                                        <p:attrNameLst>
                                          <p:attrName>style.visibility</p:attrName>
                                        </p:attrNameLst>
                                      </p:cBhvr>
                                      <p:to>
                                        <p:strVal val="hidden"/>
                                      </p:to>
                                    </p:set>
                                  </p:childTnLst>
                                </p:cTn>
                              </p:par>
                              <p:par>
                                <p:cTn id="392" presetID="10" presetClass="exit" presetSubtype="0" fill="hold" grpId="1" nodeType="withEffect">
                                  <p:stCondLst>
                                    <p:cond delay="0"/>
                                  </p:stCondLst>
                                  <p:childTnLst>
                                    <p:animEffect transition="out" filter="fade">
                                      <p:cBhvr>
                                        <p:cTn id="393" dur="500"/>
                                        <p:tgtEl>
                                          <p:spTgt spid="20"/>
                                        </p:tgtEl>
                                      </p:cBhvr>
                                    </p:animEffect>
                                    <p:set>
                                      <p:cBhvr>
                                        <p:cTn id="394" dur="1" fill="hold">
                                          <p:stCondLst>
                                            <p:cond delay="499"/>
                                          </p:stCondLst>
                                        </p:cTn>
                                        <p:tgtEl>
                                          <p:spTgt spid="20"/>
                                        </p:tgtEl>
                                        <p:attrNameLst>
                                          <p:attrName>style.visibility</p:attrName>
                                        </p:attrNameLst>
                                      </p:cBhvr>
                                      <p:to>
                                        <p:strVal val="hidden"/>
                                      </p:to>
                                    </p:set>
                                  </p:childTnLst>
                                </p:cTn>
                              </p:par>
                              <p:par>
                                <p:cTn id="395" presetID="10" presetClass="entr" presetSubtype="0" fill="hold" grpId="0" nodeType="withEffect">
                                  <p:stCondLst>
                                    <p:cond delay="0"/>
                                  </p:stCondLst>
                                  <p:childTnLst>
                                    <p:set>
                                      <p:cBhvr>
                                        <p:cTn id="396" dur="1" fill="hold">
                                          <p:stCondLst>
                                            <p:cond delay="0"/>
                                          </p:stCondLst>
                                        </p:cTn>
                                        <p:tgtEl>
                                          <p:spTgt spid="265"/>
                                        </p:tgtEl>
                                        <p:attrNameLst>
                                          <p:attrName>style.visibility</p:attrName>
                                        </p:attrNameLst>
                                      </p:cBhvr>
                                      <p:to>
                                        <p:strVal val="visible"/>
                                      </p:to>
                                    </p:set>
                                    <p:animEffect transition="in" filter="fade">
                                      <p:cBhvr>
                                        <p:cTn id="397" dur="500"/>
                                        <p:tgtEl>
                                          <p:spTgt spid="265"/>
                                        </p:tgtEl>
                                      </p:cBhvr>
                                    </p:animEffect>
                                  </p:childTnLst>
                                </p:cTn>
                              </p:par>
                              <p:par>
                                <p:cTn id="398" presetID="10" presetClass="entr" presetSubtype="0" fill="hold" nodeType="withEffect">
                                  <p:stCondLst>
                                    <p:cond delay="0"/>
                                  </p:stCondLst>
                                  <p:childTnLst>
                                    <p:set>
                                      <p:cBhvr>
                                        <p:cTn id="399" dur="1" fill="hold">
                                          <p:stCondLst>
                                            <p:cond delay="0"/>
                                          </p:stCondLst>
                                        </p:cTn>
                                        <p:tgtEl>
                                          <p:spTgt spid="23"/>
                                        </p:tgtEl>
                                        <p:attrNameLst>
                                          <p:attrName>style.visibility</p:attrName>
                                        </p:attrNameLst>
                                      </p:cBhvr>
                                      <p:to>
                                        <p:strVal val="visible"/>
                                      </p:to>
                                    </p:set>
                                    <p:animEffect transition="in" filter="fade">
                                      <p:cBhvr>
                                        <p:cTn id="400" dur="500"/>
                                        <p:tgtEl>
                                          <p:spTgt spid="23"/>
                                        </p:tgtEl>
                                      </p:cBhvr>
                                    </p:animEffect>
                                  </p:childTnLst>
                                </p:cTn>
                              </p:par>
                              <p:par>
                                <p:cTn id="401" presetID="10" presetClass="entr" presetSubtype="0" fill="hold" grpId="0" nodeType="withEffect">
                                  <p:stCondLst>
                                    <p:cond delay="0"/>
                                  </p:stCondLst>
                                  <p:childTnLst>
                                    <p:set>
                                      <p:cBhvr>
                                        <p:cTn id="402" dur="1" fill="hold">
                                          <p:stCondLst>
                                            <p:cond delay="0"/>
                                          </p:stCondLst>
                                        </p:cTn>
                                        <p:tgtEl>
                                          <p:spTgt spid="24"/>
                                        </p:tgtEl>
                                        <p:attrNameLst>
                                          <p:attrName>style.visibility</p:attrName>
                                        </p:attrNameLst>
                                      </p:cBhvr>
                                      <p:to>
                                        <p:strVal val="visible"/>
                                      </p:to>
                                    </p:set>
                                    <p:animEffect transition="in" filter="fade">
                                      <p:cBhvr>
                                        <p:cTn id="40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 grpId="0" animBg="1"/>
      <p:bldP spid="197" grpId="0" animBg="1"/>
      <p:bldP spid="180" grpId="0"/>
      <p:bldP spid="96" grpId="0" animBg="1"/>
      <p:bldP spid="98" grpId="0" animBg="1"/>
      <p:bldP spid="101" grpId="0" animBg="1"/>
      <p:bldP spid="103" grpId="0" animBg="1"/>
      <p:bldP spid="16" grpId="0" animBg="1"/>
      <p:bldP spid="17" grpId="0" animBg="1"/>
      <p:bldP spid="18" grpId="0" animBg="1"/>
      <p:bldP spid="19" grpId="0" animBg="1"/>
      <p:bldP spid="32" grpId="0" animBg="1"/>
      <p:bldP spid="33" grpId="0" animBg="1"/>
      <p:bldP spid="39" grpId="0"/>
      <p:bldP spid="40" grpId="0"/>
      <p:bldP spid="41" grpId="0"/>
      <p:bldP spid="42" grpId="0" animBg="1"/>
      <p:bldP spid="43" grpId="0" animBg="1"/>
      <p:bldP spid="44" grpId="0"/>
      <p:bldP spid="68" grpId="0" animBg="1"/>
      <p:bldP spid="69" grpId="0" animBg="1"/>
      <p:bldP spid="70" grpId="0" animBg="1"/>
      <p:bldP spid="71"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P spid="124" grpId="0" animBg="1"/>
      <p:bldP spid="125" grpId="0" animBg="1"/>
      <p:bldP spid="126" grpId="0" animBg="1"/>
      <p:bldP spid="127" grpId="0" animBg="1"/>
      <p:bldP spid="128" grpId="0" animBg="1"/>
      <p:bldP spid="130" grpId="0" animBg="1"/>
      <p:bldP spid="132" grpId="0" animBg="1"/>
      <p:bldP spid="134" grpId="0" animBg="1"/>
      <p:bldP spid="136" grpId="0" animBg="1"/>
      <p:bldP spid="139" grpId="0" animBg="1"/>
      <p:bldP spid="141" grpId="0" animBg="1"/>
      <p:bldP spid="142" grpId="0" animBg="1"/>
      <p:bldP spid="146" grpId="0"/>
      <p:bldP spid="147" grpId="0"/>
      <p:bldP spid="148" grpId="0"/>
      <p:bldP spid="149" grpId="0"/>
      <p:bldP spid="150" grpId="0"/>
      <p:bldP spid="151" grpId="0"/>
      <p:bldP spid="152" grpId="0"/>
      <p:bldP spid="153" grpId="0"/>
      <p:bldP spid="154" grpId="0"/>
      <p:bldP spid="155" grpId="0"/>
      <p:bldP spid="156" grpId="0"/>
      <p:bldP spid="157" grpId="0"/>
      <p:bldP spid="158" grpId="0"/>
      <p:bldP spid="159" grpId="0"/>
      <p:bldP spid="160" grpId="0"/>
      <p:bldP spid="161" grpId="0"/>
      <p:bldP spid="162" grpId="0"/>
      <p:bldP spid="163" grpId="0"/>
      <p:bldP spid="164" grpId="0"/>
      <p:bldP spid="165" grpId="0"/>
      <p:bldP spid="166" grpId="0"/>
      <p:bldP spid="167" grpId="0"/>
      <p:bldP spid="168" grpId="0"/>
      <p:bldP spid="169" grpId="0"/>
      <p:bldP spid="170" grpId="0"/>
      <p:bldP spid="171" grpId="0"/>
      <p:bldP spid="172" grpId="0"/>
      <p:bldP spid="173" grpId="0"/>
      <p:bldP spid="174" grpId="0"/>
      <p:bldP spid="175" grpId="0"/>
      <p:bldP spid="176" grpId="0"/>
      <p:bldP spid="177" grpId="0"/>
      <p:bldP spid="178" grpId="0"/>
      <p:bldP spid="179" grpId="0"/>
      <p:bldP spid="181" grpId="0"/>
      <p:bldP spid="183" grpId="0"/>
      <p:bldP spid="184" grpId="0"/>
      <p:bldP spid="186" grpId="0"/>
      <p:bldP spid="187" grpId="0"/>
      <p:bldP spid="188" grpId="0"/>
      <p:bldP spid="189" grpId="0"/>
      <p:bldP spid="190" grpId="0"/>
      <p:bldP spid="192" grpId="0" animBg="1"/>
      <p:bldP spid="199" grpId="0" animBg="1"/>
      <p:bldP spid="201" grpId="0"/>
      <p:bldP spid="202" grpId="0"/>
      <p:bldP spid="203" grpId="0"/>
      <p:bldP spid="204" grpId="0"/>
      <p:bldP spid="205" grpId="0"/>
      <p:bldP spid="206" grpId="0"/>
      <p:bldP spid="207" grpId="0"/>
      <p:bldP spid="208" grpId="0"/>
      <p:bldP spid="265" grpId="0" animBg="1"/>
      <p:bldP spid="3" grpId="0" animBg="1"/>
      <p:bldP spid="3" grpId="1" animBg="1"/>
      <p:bldP spid="20" grpId="0" animBg="1"/>
      <p:bldP spid="20" grpId="1" animBg="1"/>
      <p:bldP spid="143" grpId="0"/>
      <p:bldP spid="143" grpId="1"/>
      <p:bldP spid="182" grpId="0"/>
      <p:bldP spid="182" grpId="1"/>
      <p:bldP spid="2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Forma libre 20"/>
          <p:cNvSpPr/>
          <p:nvPr/>
        </p:nvSpPr>
        <p:spPr>
          <a:xfrm>
            <a:off x="425003" y="900209"/>
            <a:ext cx="2524259" cy="1592687"/>
          </a:xfrm>
          <a:custGeom>
            <a:avLst/>
            <a:gdLst>
              <a:gd name="connsiteX0" fmla="*/ 321972 w 2524259"/>
              <a:gd name="connsiteY0" fmla="*/ 1592687 h 1592687"/>
              <a:gd name="connsiteX1" fmla="*/ 321972 w 2524259"/>
              <a:gd name="connsiteY1" fmla="*/ 313386 h 1592687"/>
              <a:gd name="connsiteX2" fmla="*/ 2185115 w 2524259"/>
              <a:gd name="connsiteY2" fmla="*/ 313386 h 1592687"/>
              <a:gd name="connsiteX3" fmla="*/ 2185115 w 2524259"/>
              <a:gd name="connsiteY3" fmla="*/ 1558344 h 1592687"/>
              <a:gd name="connsiteX4" fmla="*/ 2524259 w 2524259"/>
              <a:gd name="connsiteY4" fmla="*/ 1558344 h 1592687"/>
              <a:gd name="connsiteX5" fmla="*/ 2524259 w 2524259"/>
              <a:gd name="connsiteY5" fmla="*/ 0 h 1592687"/>
              <a:gd name="connsiteX6" fmla="*/ 0 w 2524259"/>
              <a:gd name="connsiteY6" fmla="*/ 0 h 1592687"/>
              <a:gd name="connsiteX7" fmla="*/ 0 w 2524259"/>
              <a:gd name="connsiteY7" fmla="*/ 1584101 h 1592687"/>
              <a:gd name="connsiteX8" fmla="*/ 321972 w 2524259"/>
              <a:gd name="connsiteY8" fmla="*/ 1592687 h 159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4259" h="1592687">
                <a:moveTo>
                  <a:pt x="321972" y="1592687"/>
                </a:moveTo>
                <a:lnTo>
                  <a:pt x="321972" y="313386"/>
                </a:lnTo>
                <a:lnTo>
                  <a:pt x="2185115" y="313386"/>
                </a:lnTo>
                <a:lnTo>
                  <a:pt x="2185115" y="1558344"/>
                </a:lnTo>
                <a:lnTo>
                  <a:pt x="2524259" y="1558344"/>
                </a:lnTo>
                <a:lnTo>
                  <a:pt x="2524259" y="0"/>
                </a:lnTo>
                <a:lnTo>
                  <a:pt x="0" y="0"/>
                </a:lnTo>
                <a:lnTo>
                  <a:pt x="0" y="1584101"/>
                </a:lnTo>
                <a:lnTo>
                  <a:pt x="321972" y="1592687"/>
                </a:lnTo>
                <a:close/>
              </a:path>
            </a:pathLst>
          </a:custGeom>
          <a:solidFill>
            <a:schemeClr val="accent6">
              <a:alpha val="90000"/>
            </a:schemeClr>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ES" dirty="0"/>
          </a:p>
        </p:txBody>
      </p:sp>
      <p:sp>
        <p:nvSpPr>
          <p:cNvPr id="200" name="Arco 199"/>
          <p:cNvSpPr/>
          <p:nvPr/>
        </p:nvSpPr>
        <p:spPr>
          <a:xfrm flipH="1">
            <a:off x="1750601" y="4661636"/>
            <a:ext cx="6802144" cy="808326"/>
          </a:xfrm>
          <a:prstGeom prst="arc">
            <a:avLst>
              <a:gd name="adj1" fmla="val 10846088"/>
              <a:gd name="adj2" fmla="val 21566735"/>
            </a:avLst>
          </a:prstGeom>
          <a:ln w="28575">
            <a:solidFill>
              <a:schemeClr val="tx1">
                <a:alpha val="6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7" name="Arco 196"/>
          <p:cNvSpPr/>
          <p:nvPr/>
        </p:nvSpPr>
        <p:spPr>
          <a:xfrm>
            <a:off x="1763688" y="2996952"/>
            <a:ext cx="6802144" cy="808326"/>
          </a:xfrm>
          <a:prstGeom prst="arc">
            <a:avLst>
              <a:gd name="adj1" fmla="val 10846088"/>
              <a:gd name="adj2" fmla="val 21544945"/>
            </a:avLst>
          </a:prstGeom>
          <a:ln w="28575">
            <a:solidFill>
              <a:schemeClr val="tx1">
                <a:alpha val="6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0" name="CuadroTexto 179"/>
              <p:cNvSpPr txBox="1"/>
              <p:nvPr/>
            </p:nvSpPr>
            <p:spPr>
              <a:xfrm>
                <a:off x="629011" y="5040305"/>
                <a:ext cx="849592" cy="276999"/>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b="0" i="0" smtClean="0">
                          <a:latin typeface="Cambria Math" panose="02040503050406030204" pitchFamily="18" charset="0"/>
                        </a:rPr>
                        <m:t>ab</m:t>
                      </m:r>
                      <m:r>
                        <a:rPr lang="es-ES" b="0" i="1" smtClean="0">
                          <a:latin typeface="Cambria Math" panose="02040503050406030204" pitchFamily="18" charset="0"/>
                        </a:rPr>
                        <m:t>=01</m:t>
                      </m:r>
                    </m:oMath>
                  </m:oMathPara>
                </a14:m>
                <a:endParaRPr lang="en-US" dirty="0"/>
              </a:p>
            </p:txBody>
          </p:sp>
        </mc:Choice>
        <mc:Fallback xmlns="">
          <p:sp>
            <p:nvSpPr>
              <p:cNvPr id="180" name="CuadroTexto 179"/>
              <p:cNvSpPr txBox="1">
                <a:spLocks noRot="1" noChangeAspect="1" noMove="1" noResize="1" noEditPoints="1" noAdjustHandles="1" noChangeArrowheads="1" noChangeShapeType="1" noTextEdit="1"/>
              </p:cNvSpPr>
              <p:nvPr/>
            </p:nvSpPr>
            <p:spPr>
              <a:xfrm>
                <a:off x="629011" y="5040305"/>
                <a:ext cx="849592" cy="276999"/>
              </a:xfrm>
              <a:prstGeom prst="rect">
                <a:avLst/>
              </a:prstGeom>
              <a:blipFill rotWithShape="0">
                <a:blip r:embed="rId3"/>
                <a:stretch>
                  <a:fillRect l="-6429" r="-6429" b="-8889"/>
                </a:stretch>
              </a:blipFill>
            </p:spPr>
            <p:txBody>
              <a:bodyPr/>
              <a:lstStyle/>
              <a:p>
                <a:r>
                  <a:rPr lang="en-US">
                    <a:noFill/>
                  </a:rPr>
                  <a:t> </a:t>
                </a:r>
              </a:p>
            </p:txBody>
          </p:sp>
        </mc:Fallback>
      </mc:AlternateContent>
      <p:sp>
        <p:nvSpPr>
          <p:cNvPr id="96" name="Arco 95"/>
          <p:cNvSpPr/>
          <p:nvPr/>
        </p:nvSpPr>
        <p:spPr>
          <a:xfrm>
            <a:off x="818927" y="4168921"/>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8" name="Arco 97"/>
          <p:cNvSpPr/>
          <p:nvPr/>
        </p:nvSpPr>
        <p:spPr>
          <a:xfrm>
            <a:off x="826672" y="5835850"/>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1" name="Arco 100"/>
          <p:cNvSpPr/>
          <p:nvPr/>
        </p:nvSpPr>
        <p:spPr>
          <a:xfrm flipH="1" flipV="1">
            <a:off x="1804008" y="5189165"/>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3" name="Arco 102"/>
          <p:cNvSpPr/>
          <p:nvPr/>
        </p:nvSpPr>
        <p:spPr>
          <a:xfrm flipH="1" flipV="1">
            <a:off x="1814653" y="3524958"/>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 name="Título 1"/>
          <p:cNvSpPr>
            <a:spLocks noGrp="1"/>
          </p:cNvSpPr>
          <p:nvPr>
            <p:ph type="title"/>
          </p:nvPr>
        </p:nvSpPr>
        <p:spPr/>
        <p:txBody>
          <a:bodyPr/>
          <a:lstStyle/>
          <a:p>
            <a:r>
              <a:rPr lang="en-US" dirty="0" smtClean="0"/>
              <a:t>Constraining environment</a:t>
            </a:r>
            <a:endParaRPr lang="en-US" dirty="0"/>
          </a:p>
        </p:txBody>
      </p:sp>
      <p:grpSp>
        <p:nvGrpSpPr>
          <p:cNvPr id="4" name="Grupo 3"/>
          <p:cNvGrpSpPr/>
          <p:nvPr/>
        </p:nvGrpSpPr>
        <p:grpSpPr>
          <a:xfrm>
            <a:off x="457200" y="1320908"/>
            <a:ext cx="2462026" cy="1169853"/>
            <a:chOff x="611460" y="2060848"/>
            <a:chExt cx="2462026" cy="1169853"/>
          </a:xfrm>
        </p:grpSpPr>
        <p:cxnSp>
          <p:nvCxnSpPr>
            <p:cNvPr id="5" name="Conector recto 4"/>
            <p:cNvCxnSpPr/>
            <p:nvPr/>
          </p:nvCxnSpPr>
          <p:spPr>
            <a:xfrm>
              <a:off x="914751" y="3068960"/>
              <a:ext cx="1064961" cy="0"/>
            </a:xfrm>
            <a:prstGeom prst="line">
              <a:avLst/>
            </a:prstGeom>
            <a:ln w="28575"/>
          </p:spPr>
          <p:style>
            <a:lnRef idx="1">
              <a:schemeClr val="dk1"/>
            </a:lnRef>
            <a:fillRef idx="0">
              <a:schemeClr val="dk1"/>
            </a:fillRef>
            <a:effectRef idx="0">
              <a:schemeClr val="dk1"/>
            </a:effectRef>
            <a:fontRef idx="minor">
              <a:schemeClr val="tx1"/>
            </a:fontRef>
          </p:style>
        </p:cxnSp>
        <p:sp>
          <p:nvSpPr>
            <p:cNvPr id="6" name="Triángulo isósceles 5"/>
            <p:cNvSpPr/>
            <p:nvPr/>
          </p:nvSpPr>
          <p:spPr>
            <a:xfrm rot="5400000">
              <a:off x="1223627" y="2068428"/>
              <a:ext cx="447207" cy="432048"/>
            </a:xfrm>
            <a:prstGeom prst="triangl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7" name="Conector recto 6"/>
            <p:cNvCxnSpPr>
              <a:endCxn id="6" idx="3"/>
            </p:cNvCxnSpPr>
            <p:nvPr/>
          </p:nvCxnSpPr>
          <p:spPr>
            <a:xfrm>
              <a:off x="914749" y="2284452"/>
              <a:ext cx="316458" cy="1"/>
            </a:xfrm>
            <a:prstGeom prst="line">
              <a:avLst/>
            </a:prstGeom>
            <a:ln w="28575"/>
          </p:spPr>
          <p:style>
            <a:lnRef idx="1">
              <a:schemeClr val="dk1"/>
            </a:lnRef>
            <a:fillRef idx="0">
              <a:schemeClr val="dk1"/>
            </a:fillRef>
            <a:effectRef idx="0">
              <a:schemeClr val="dk1"/>
            </a:effectRef>
            <a:fontRef idx="minor">
              <a:schemeClr val="tx1"/>
            </a:fontRef>
          </p:style>
        </p:cxnSp>
        <p:cxnSp>
          <p:nvCxnSpPr>
            <p:cNvPr id="8" name="Conector recto 7"/>
            <p:cNvCxnSpPr>
              <a:stCxn id="6" idx="0"/>
            </p:cNvCxnSpPr>
            <p:nvPr/>
          </p:nvCxnSpPr>
          <p:spPr>
            <a:xfrm flipV="1">
              <a:off x="1663255" y="2284452"/>
              <a:ext cx="1108545" cy="1"/>
            </a:xfrm>
            <a:prstGeom prst="line">
              <a:avLst/>
            </a:prstGeom>
            <a:ln w="28575">
              <a:tailEnd type="triangle"/>
            </a:ln>
          </p:spPr>
          <p:style>
            <a:lnRef idx="1">
              <a:schemeClr val="dk1"/>
            </a:lnRef>
            <a:fillRef idx="0">
              <a:schemeClr val="dk1"/>
            </a:fillRef>
            <a:effectRef idx="0">
              <a:schemeClr val="dk1"/>
            </a:effectRef>
            <a:fontRef idx="minor">
              <a:schemeClr val="tx1"/>
            </a:fontRef>
          </p:style>
        </p:cxnSp>
        <p:cxnSp>
          <p:nvCxnSpPr>
            <p:cNvPr id="9" name="Conector recto 8"/>
            <p:cNvCxnSpPr/>
            <p:nvPr/>
          </p:nvCxnSpPr>
          <p:spPr>
            <a:xfrm flipV="1">
              <a:off x="2483768" y="2895043"/>
              <a:ext cx="288032" cy="2"/>
            </a:xfrm>
            <a:prstGeom prst="line">
              <a:avLst/>
            </a:prstGeom>
            <a:ln w="28575">
              <a:tailEnd type="triangle"/>
            </a:ln>
          </p:spPr>
          <p:style>
            <a:lnRef idx="1">
              <a:schemeClr val="dk1"/>
            </a:lnRef>
            <a:fillRef idx="0">
              <a:schemeClr val="dk1"/>
            </a:fillRef>
            <a:effectRef idx="0">
              <a:schemeClr val="dk1"/>
            </a:effectRef>
            <a:fontRef idx="minor">
              <a:schemeClr val="tx1"/>
            </a:fontRef>
          </p:style>
        </p:cxnSp>
        <p:cxnSp>
          <p:nvCxnSpPr>
            <p:cNvPr id="10" name="Conector angular 9"/>
            <p:cNvCxnSpPr/>
            <p:nvPr/>
          </p:nvCxnSpPr>
          <p:spPr>
            <a:xfrm rot="16200000" flipH="1">
              <a:off x="1655675" y="2392464"/>
              <a:ext cx="432052" cy="216026"/>
            </a:xfrm>
            <a:prstGeom prst="bentConnector3">
              <a:avLst>
                <a:gd name="adj1" fmla="val 9850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AutoShape 40"/>
            <p:cNvSpPr>
              <a:spLocks noChangeArrowheads="1"/>
            </p:cNvSpPr>
            <p:nvPr/>
          </p:nvSpPr>
          <p:spPr bwMode="auto">
            <a:xfrm flipH="1">
              <a:off x="1919829" y="2636912"/>
              <a:ext cx="563939" cy="516263"/>
            </a:xfrm>
            <a:prstGeom prst="moon">
              <a:avLst>
                <a:gd name="adj" fmla="val 81644"/>
              </a:avLst>
            </a:prstGeom>
            <a:solidFill>
              <a:schemeClr val="bg1"/>
            </a:solidFill>
            <a:ln>
              <a:headEnd type="none" w="sm" len="sm"/>
              <a:tailEnd type="none" w="sm" len="sm"/>
            </a:ln>
            <a:extLst/>
          </p:spPr>
          <p:style>
            <a:lnRef idx="2">
              <a:schemeClr val="dk1"/>
            </a:lnRef>
            <a:fillRef idx="1">
              <a:schemeClr val="lt1"/>
            </a:fillRef>
            <a:effectRef idx="0">
              <a:schemeClr val="dk1"/>
            </a:effectRef>
            <a:fontRef idx="minor">
              <a:schemeClr val="dk1"/>
            </a:fontRef>
          </p:style>
          <p:txBody>
            <a:bodyPr wrap="none" anchor="ctr"/>
            <a:lstStyle/>
            <a:p>
              <a:endParaRPr lang="en-US" sz="2000"/>
            </a:p>
          </p:txBody>
        </p:sp>
        <p:sp>
          <p:nvSpPr>
            <p:cNvPr id="12" name="CuadroTexto 11"/>
            <p:cNvSpPr txBox="1"/>
            <p:nvPr/>
          </p:nvSpPr>
          <p:spPr>
            <a:xfrm>
              <a:off x="619475" y="2077914"/>
              <a:ext cx="29527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3" name="CuadroTexto 12"/>
            <p:cNvSpPr txBox="1"/>
            <p:nvPr/>
          </p:nvSpPr>
          <p:spPr>
            <a:xfrm>
              <a:off x="611460" y="2861369"/>
              <a:ext cx="31130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4" name="CuadroTexto 13"/>
            <p:cNvSpPr txBox="1"/>
            <p:nvPr/>
          </p:nvSpPr>
          <p:spPr>
            <a:xfrm>
              <a:off x="2771800" y="2082939"/>
              <a:ext cx="29527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5" name="CuadroTexto 14"/>
            <p:cNvSpPr txBox="1"/>
            <p:nvPr/>
          </p:nvSpPr>
          <p:spPr>
            <a:xfrm>
              <a:off x="2771800" y="2676703"/>
              <a:ext cx="30168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grpSp>
      <p:sp>
        <p:nvSpPr>
          <p:cNvPr id="16" name="Elipse 15"/>
          <p:cNvSpPr/>
          <p:nvPr/>
        </p:nvSpPr>
        <p:spPr>
          <a:xfrm>
            <a:off x="540000"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7" name="Elipse 16"/>
          <p:cNvSpPr/>
          <p:nvPr/>
        </p:nvSpPr>
        <p:spPr>
          <a:xfrm>
            <a:off x="1548000"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 name="Elipse 17"/>
          <p:cNvSpPr/>
          <p:nvPr/>
        </p:nvSpPr>
        <p:spPr>
          <a:xfrm>
            <a:off x="1548000"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 name="Elipse 18"/>
          <p:cNvSpPr/>
          <p:nvPr/>
        </p:nvSpPr>
        <p:spPr>
          <a:xfrm>
            <a:off x="540000"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2" name="Arco 31"/>
          <p:cNvSpPr/>
          <p:nvPr/>
        </p:nvSpPr>
        <p:spPr>
          <a:xfrm rot="19214127">
            <a:off x="666930"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3" name="Arco 32"/>
          <p:cNvSpPr/>
          <p:nvPr/>
        </p:nvSpPr>
        <p:spPr>
          <a:xfrm rot="8400000">
            <a:off x="725186"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9" name="CuadroTexto 38"/>
          <p:cNvSpPr txBox="1"/>
          <p:nvPr/>
        </p:nvSpPr>
        <p:spPr>
          <a:xfrm>
            <a:off x="718248" y="3666928"/>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40" name="CuadroTexto 39"/>
          <p:cNvSpPr txBox="1"/>
          <p:nvPr/>
        </p:nvSpPr>
        <p:spPr>
          <a:xfrm>
            <a:off x="1156350" y="383732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41" name="CuadroTexto 40"/>
          <p:cNvSpPr txBox="1"/>
          <p:nvPr/>
        </p:nvSpPr>
        <p:spPr>
          <a:xfrm>
            <a:off x="241254" y="5381372"/>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42" name="Arco 41"/>
          <p:cNvSpPr/>
          <p:nvPr/>
        </p:nvSpPr>
        <p:spPr>
          <a:xfrm rot="16200000">
            <a:off x="-41420"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Arco 42"/>
          <p:cNvSpPr/>
          <p:nvPr/>
        </p:nvSpPr>
        <p:spPr>
          <a:xfrm rot="5400000">
            <a:off x="33288"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CuadroTexto 43"/>
          <p:cNvSpPr txBox="1"/>
          <p:nvPr/>
        </p:nvSpPr>
        <p:spPr>
          <a:xfrm>
            <a:off x="701554" y="4364205"/>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68" name="Arco 67"/>
          <p:cNvSpPr/>
          <p:nvPr/>
        </p:nvSpPr>
        <p:spPr>
          <a:xfrm rot="16200000">
            <a:off x="964842"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9" name="Arco 68"/>
          <p:cNvSpPr/>
          <p:nvPr/>
        </p:nvSpPr>
        <p:spPr>
          <a:xfrm rot="5400000">
            <a:off x="1039550"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0" name="Arco 69"/>
          <p:cNvSpPr/>
          <p:nvPr/>
        </p:nvSpPr>
        <p:spPr>
          <a:xfrm rot="19214127">
            <a:off x="663861"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1" name="Arco 70"/>
          <p:cNvSpPr/>
          <p:nvPr/>
        </p:nvSpPr>
        <p:spPr>
          <a:xfrm rot="8400000">
            <a:off x="722117"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4" name="Elipse 83"/>
          <p:cNvSpPr/>
          <p:nvPr/>
        </p:nvSpPr>
        <p:spPr>
          <a:xfrm>
            <a:off x="2843352"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5" name="Elipse 84"/>
          <p:cNvSpPr/>
          <p:nvPr/>
        </p:nvSpPr>
        <p:spPr>
          <a:xfrm>
            <a:off x="3851352"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6" name="Elipse 85"/>
          <p:cNvSpPr/>
          <p:nvPr/>
        </p:nvSpPr>
        <p:spPr>
          <a:xfrm>
            <a:off x="3851352"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7" name="Elipse 86"/>
          <p:cNvSpPr/>
          <p:nvPr/>
        </p:nvSpPr>
        <p:spPr>
          <a:xfrm>
            <a:off x="2843352" y="5805264"/>
            <a:ext cx="288032" cy="288032"/>
          </a:xfrm>
          <a:prstGeom prst="ellipse">
            <a:avLst/>
          </a:prstGeom>
          <a:solidFill>
            <a:schemeClr val="tx1">
              <a:lumMod val="75000"/>
              <a:lumOff val="2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8" name="Arco 87"/>
          <p:cNvSpPr/>
          <p:nvPr/>
        </p:nvSpPr>
        <p:spPr>
          <a:xfrm rot="19214127">
            <a:off x="2970282"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9" name="Arco 88"/>
          <p:cNvSpPr/>
          <p:nvPr/>
        </p:nvSpPr>
        <p:spPr>
          <a:xfrm rot="8400000">
            <a:off x="3028538"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0" name="Arco 89"/>
          <p:cNvSpPr/>
          <p:nvPr/>
        </p:nvSpPr>
        <p:spPr>
          <a:xfrm rot="16200000">
            <a:off x="2261932"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1" name="Arco 90"/>
          <p:cNvSpPr/>
          <p:nvPr/>
        </p:nvSpPr>
        <p:spPr>
          <a:xfrm rot="5400000">
            <a:off x="2336640"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2" name="Arco 91"/>
          <p:cNvSpPr/>
          <p:nvPr/>
        </p:nvSpPr>
        <p:spPr>
          <a:xfrm rot="16200000">
            <a:off x="3268194"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3" name="Arco 92"/>
          <p:cNvSpPr/>
          <p:nvPr/>
        </p:nvSpPr>
        <p:spPr>
          <a:xfrm rot="5400000">
            <a:off x="3342902"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4" name="Arco 93"/>
          <p:cNvSpPr/>
          <p:nvPr/>
        </p:nvSpPr>
        <p:spPr>
          <a:xfrm rot="19214127">
            <a:off x="2967213"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5" name="Arco 94"/>
          <p:cNvSpPr/>
          <p:nvPr/>
        </p:nvSpPr>
        <p:spPr>
          <a:xfrm rot="8400000">
            <a:off x="3025469"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4" name="Elipse 103"/>
          <p:cNvSpPr/>
          <p:nvPr/>
        </p:nvSpPr>
        <p:spPr>
          <a:xfrm>
            <a:off x="5142586"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5" name="Elipse 104"/>
          <p:cNvSpPr/>
          <p:nvPr/>
        </p:nvSpPr>
        <p:spPr>
          <a:xfrm>
            <a:off x="6150586"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6" name="Elipse 105"/>
          <p:cNvSpPr/>
          <p:nvPr/>
        </p:nvSpPr>
        <p:spPr>
          <a:xfrm>
            <a:off x="6150586"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7" name="Elipse 106"/>
          <p:cNvSpPr/>
          <p:nvPr/>
        </p:nvSpPr>
        <p:spPr>
          <a:xfrm>
            <a:off x="5142586"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8" name="Arco 107"/>
          <p:cNvSpPr/>
          <p:nvPr/>
        </p:nvSpPr>
        <p:spPr>
          <a:xfrm rot="19214127">
            <a:off x="5269516"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9" name="Arco 108"/>
          <p:cNvSpPr/>
          <p:nvPr/>
        </p:nvSpPr>
        <p:spPr>
          <a:xfrm rot="8400000">
            <a:off x="5327772"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0" name="Arco 109"/>
          <p:cNvSpPr/>
          <p:nvPr/>
        </p:nvSpPr>
        <p:spPr>
          <a:xfrm rot="16200000">
            <a:off x="4561166"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1" name="Arco 110"/>
          <p:cNvSpPr/>
          <p:nvPr/>
        </p:nvSpPr>
        <p:spPr>
          <a:xfrm rot="5400000">
            <a:off x="4635874"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2" name="Arco 111"/>
          <p:cNvSpPr/>
          <p:nvPr/>
        </p:nvSpPr>
        <p:spPr>
          <a:xfrm rot="16200000">
            <a:off x="5567428"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3" name="Arco 112"/>
          <p:cNvSpPr/>
          <p:nvPr/>
        </p:nvSpPr>
        <p:spPr>
          <a:xfrm rot="5400000">
            <a:off x="5642136"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4" name="Arco 113"/>
          <p:cNvSpPr/>
          <p:nvPr/>
        </p:nvSpPr>
        <p:spPr>
          <a:xfrm rot="19214127">
            <a:off x="5266447"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5" name="Arco 114"/>
          <p:cNvSpPr/>
          <p:nvPr/>
        </p:nvSpPr>
        <p:spPr>
          <a:xfrm rot="8400000">
            <a:off x="5324703"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6" name="Elipse 115"/>
          <p:cNvSpPr/>
          <p:nvPr/>
        </p:nvSpPr>
        <p:spPr>
          <a:xfrm>
            <a:off x="7445938"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7" name="Elipse 116"/>
          <p:cNvSpPr/>
          <p:nvPr/>
        </p:nvSpPr>
        <p:spPr>
          <a:xfrm>
            <a:off x="8453938"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8" name="Elipse 117"/>
          <p:cNvSpPr/>
          <p:nvPr/>
        </p:nvSpPr>
        <p:spPr>
          <a:xfrm>
            <a:off x="8453938"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9" name="Elipse 118"/>
          <p:cNvSpPr/>
          <p:nvPr/>
        </p:nvSpPr>
        <p:spPr>
          <a:xfrm>
            <a:off x="7445938"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20" name="Arco 119"/>
          <p:cNvSpPr/>
          <p:nvPr/>
        </p:nvSpPr>
        <p:spPr>
          <a:xfrm rot="19214127">
            <a:off x="7572868"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1" name="Arco 120"/>
          <p:cNvSpPr/>
          <p:nvPr/>
        </p:nvSpPr>
        <p:spPr>
          <a:xfrm rot="8400000">
            <a:off x="7631124"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2" name="Arco 121"/>
          <p:cNvSpPr/>
          <p:nvPr/>
        </p:nvSpPr>
        <p:spPr>
          <a:xfrm rot="16200000">
            <a:off x="6864518"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3" name="Arco 122"/>
          <p:cNvSpPr/>
          <p:nvPr/>
        </p:nvSpPr>
        <p:spPr>
          <a:xfrm rot="5400000">
            <a:off x="6939226"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4" name="Arco 123"/>
          <p:cNvSpPr/>
          <p:nvPr/>
        </p:nvSpPr>
        <p:spPr>
          <a:xfrm rot="16200000">
            <a:off x="7870780"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5" name="Arco 124"/>
          <p:cNvSpPr/>
          <p:nvPr/>
        </p:nvSpPr>
        <p:spPr>
          <a:xfrm rot="5400000">
            <a:off x="7945488"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6" name="Arco 125"/>
          <p:cNvSpPr/>
          <p:nvPr/>
        </p:nvSpPr>
        <p:spPr>
          <a:xfrm rot="19214127">
            <a:off x="7569799"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7" name="Arco 126"/>
          <p:cNvSpPr/>
          <p:nvPr/>
        </p:nvSpPr>
        <p:spPr>
          <a:xfrm rot="8400000">
            <a:off x="7628055"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8" name="Arco 127"/>
          <p:cNvSpPr/>
          <p:nvPr/>
        </p:nvSpPr>
        <p:spPr>
          <a:xfrm>
            <a:off x="5421513" y="4168921"/>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0" name="Arco 129"/>
          <p:cNvSpPr/>
          <p:nvPr/>
        </p:nvSpPr>
        <p:spPr>
          <a:xfrm>
            <a:off x="5429258" y="5835850"/>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2" name="Arco 131"/>
          <p:cNvSpPr/>
          <p:nvPr/>
        </p:nvSpPr>
        <p:spPr>
          <a:xfrm>
            <a:off x="6425183" y="5053781"/>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4" name="Arco 133"/>
          <p:cNvSpPr/>
          <p:nvPr/>
        </p:nvSpPr>
        <p:spPr>
          <a:xfrm>
            <a:off x="6435828" y="3389574"/>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6" name="Arco 135"/>
          <p:cNvSpPr/>
          <p:nvPr/>
        </p:nvSpPr>
        <p:spPr>
          <a:xfrm>
            <a:off x="3121272" y="4165544"/>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9" name="Arco 138"/>
          <p:cNvSpPr/>
          <p:nvPr/>
        </p:nvSpPr>
        <p:spPr>
          <a:xfrm flipH="1" flipV="1">
            <a:off x="3110428" y="5967857"/>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1" name="Arco 140"/>
          <p:cNvSpPr/>
          <p:nvPr/>
        </p:nvSpPr>
        <p:spPr>
          <a:xfrm flipH="1" flipV="1">
            <a:off x="4106353" y="5185788"/>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2" name="Arco 141"/>
          <p:cNvSpPr/>
          <p:nvPr/>
        </p:nvSpPr>
        <p:spPr>
          <a:xfrm>
            <a:off x="4135587" y="3386197"/>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6" name="CuadroTexto 145"/>
          <p:cNvSpPr txBox="1"/>
          <p:nvPr/>
        </p:nvSpPr>
        <p:spPr>
          <a:xfrm>
            <a:off x="730264" y="531923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47" name="CuadroTexto 146"/>
          <p:cNvSpPr txBox="1"/>
          <p:nvPr/>
        </p:nvSpPr>
        <p:spPr>
          <a:xfrm>
            <a:off x="1254720" y="5441634"/>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48" name="CuadroTexto 147"/>
          <p:cNvSpPr txBox="1"/>
          <p:nvPr/>
        </p:nvSpPr>
        <p:spPr>
          <a:xfrm>
            <a:off x="1273635" y="4697442"/>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49" name="CuadroTexto 148"/>
          <p:cNvSpPr txBox="1"/>
          <p:nvPr/>
        </p:nvSpPr>
        <p:spPr>
          <a:xfrm>
            <a:off x="1709216" y="3609239"/>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50" name="CuadroTexto 149"/>
          <p:cNvSpPr txBox="1"/>
          <p:nvPr/>
        </p:nvSpPr>
        <p:spPr>
          <a:xfrm>
            <a:off x="3021747" y="3671508"/>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51" name="CuadroTexto 150"/>
          <p:cNvSpPr txBox="1"/>
          <p:nvPr/>
        </p:nvSpPr>
        <p:spPr>
          <a:xfrm>
            <a:off x="3469793" y="3822216"/>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52" name="CuadroTexto 151"/>
          <p:cNvSpPr txBox="1"/>
          <p:nvPr/>
        </p:nvSpPr>
        <p:spPr>
          <a:xfrm>
            <a:off x="2544753" y="5385952"/>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53" name="CuadroTexto 152"/>
          <p:cNvSpPr txBox="1"/>
          <p:nvPr/>
        </p:nvSpPr>
        <p:spPr>
          <a:xfrm>
            <a:off x="3005053" y="4368785"/>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54" name="CuadroTexto 153"/>
          <p:cNvSpPr txBox="1"/>
          <p:nvPr/>
        </p:nvSpPr>
        <p:spPr>
          <a:xfrm>
            <a:off x="3033763" y="532381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55" name="CuadroTexto 154"/>
          <p:cNvSpPr txBox="1"/>
          <p:nvPr/>
        </p:nvSpPr>
        <p:spPr>
          <a:xfrm>
            <a:off x="3558219" y="5446214"/>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56" name="CuadroTexto 155"/>
          <p:cNvSpPr txBox="1"/>
          <p:nvPr/>
        </p:nvSpPr>
        <p:spPr>
          <a:xfrm>
            <a:off x="3577134" y="4702022"/>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57" name="CuadroTexto 156"/>
          <p:cNvSpPr txBox="1"/>
          <p:nvPr/>
        </p:nvSpPr>
        <p:spPr>
          <a:xfrm>
            <a:off x="4012715" y="3613819"/>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58" name="CuadroTexto 157"/>
          <p:cNvSpPr txBox="1"/>
          <p:nvPr/>
        </p:nvSpPr>
        <p:spPr>
          <a:xfrm>
            <a:off x="5316638" y="367620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59" name="CuadroTexto 158"/>
          <p:cNvSpPr txBox="1"/>
          <p:nvPr/>
        </p:nvSpPr>
        <p:spPr>
          <a:xfrm>
            <a:off x="5802618" y="3827658"/>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60" name="CuadroTexto 159"/>
          <p:cNvSpPr txBox="1"/>
          <p:nvPr/>
        </p:nvSpPr>
        <p:spPr>
          <a:xfrm>
            <a:off x="4839644" y="5390651"/>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1" name="CuadroTexto 160"/>
          <p:cNvSpPr txBox="1"/>
          <p:nvPr/>
        </p:nvSpPr>
        <p:spPr>
          <a:xfrm>
            <a:off x="5299944" y="4373484"/>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2" name="CuadroTexto 161"/>
          <p:cNvSpPr txBox="1"/>
          <p:nvPr/>
        </p:nvSpPr>
        <p:spPr>
          <a:xfrm>
            <a:off x="5328654" y="5328516"/>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63" name="CuadroTexto 162"/>
          <p:cNvSpPr txBox="1"/>
          <p:nvPr/>
        </p:nvSpPr>
        <p:spPr>
          <a:xfrm>
            <a:off x="5853110" y="5450913"/>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64" name="CuadroTexto 163"/>
          <p:cNvSpPr txBox="1"/>
          <p:nvPr/>
        </p:nvSpPr>
        <p:spPr>
          <a:xfrm>
            <a:off x="5872025" y="4706721"/>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5" name="CuadroTexto 164"/>
          <p:cNvSpPr txBox="1"/>
          <p:nvPr/>
        </p:nvSpPr>
        <p:spPr>
          <a:xfrm>
            <a:off x="6307606" y="3618518"/>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6" name="CuadroTexto 165"/>
          <p:cNvSpPr txBox="1"/>
          <p:nvPr/>
        </p:nvSpPr>
        <p:spPr>
          <a:xfrm>
            <a:off x="7614257" y="367620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67" name="CuadroTexto 166"/>
          <p:cNvSpPr txBox="1"/>
          <p:nvPr/>
        </p:nvSpPr>
        <p:spPr>
          <a:xfrm>
            <a:off x="8138713" y="3798604"/>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68" name="CuadroTexto 167"/>
          <p:cNvSpPr txBox="1"/>
          <p:nvPr/>
        </p:nvSpPr>
        <p:spPr>
          <a:xfrm>
            <a:off x="7137263" y="5390651"/>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69" name="CuadroTexto 168"/>
          <p:cNvSpPr txBox="1"/>
          <p:nvPr/>
        </p:nvSpPr>
        <p:spPr>
          <a:xfrm>
            <a:off x="7597563" y="4373484"/>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70" name="CuadroTexto 169"/>
          <p:cNvSpPr txBox="1"/>
          <p:nvPr/>
        </p:nvSpPr>
        <p:spPr>
          <a:xfrm>
            <a:off x="7626273" y="5328516"/>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71" name="CuadroTexto 170"/>
          <p:cNvSpPr txBox="1"/>
          <p:nvPr/>
        </p:nvSpPr>
        <p:spPr>
          <a:xfrm>
            <a:off x="8150729" y="5450913"/>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72" name="CuadroTexto 171"/>
          <p:cNvSpPr txBox="1"/>
          <p:nvPr/>
        </p:nvSpPr>
        <p:spPr>
          <a:xfrm>
            <a:off x="8169644" y="4706721"/>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73" name="CuadroTexto 172"/>
          <p:cNvSpPr txBox="1"/>
          <p:nvPr/>
        </p:nvSpPr>
        <p:spPr>
          <a:xfrm>
            <a:off x="8605225" y="3618518"/>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74" name="CuadroTexto 173"/>
          <p:cNvSpPr txBox="1"/>
          <p:nvPr/>
        </p:nvSpPr>
        <p:spPr>
          <a:xfrm>
            <a:off x="1743689" y="5507940"/>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75" name="CuadroTexto 174"/>
          <p:cNvSpPr txBox="1"/>
          <p:nvPr/>
        </p:nvSpPr>
        <p:spPr>
          <a:xfrm>
            <a:off x="2567193" y="3249186"/>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76" name="CuadroTexto 175"/>
          <p:cNvSpPr txBox="1"/>
          <p:nvPr/>
        </p:nvSpPr>
        <p:spPr>
          <a:xfrm>
            <a:off x="2267744" y="4933965"/>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177" name="CuadroTexto 176"/>
              <p:cNvSpPr txBox="1"/>
              <p:nvPr/>
            </p:nvSpPr>
            <p:spPr>
              <a:xfrm>
                <a:off x="606030" y="3338591"/>
                <a:ext cx="869084" cy="276999"/>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b="0" i="0" smtClean="0">
                          <a:latin typeface="Cambria Math" panose="02040503050406030204" pitchFamily="18" charset="0"/>
                        </a:rPr>
                        <m:t>ab</m:t>
                      </m:r>
                      <m:r>
                        <a:rPr lang="es-ES" b="0" i="1" smtClean="0">
                          <a:latin typeface="Cambria Math" panose="02040503050406030204" pitchFamily="18" charset="0"/>
                        </a:rPr>
                        <m:t>=11</m:t>
                      </m:r>
                    </m:oMath>
                  </m:oMathPara>
                </a14:m>
                <a:endParaRPr lang="en-US" dirty="0"/>
              </a:p>
            </p:txBody>
          </p:sp>
        </mc:Choice>
        <mc:Fallback xmlns="">
          <p:sp>
            <p:nvSpPr>
              <p:cNvPr id="177" name="CuadroTexto 176"/>
              <p:cNvSpPr txBox="1">
                <a:spLocks noRot="1" noChangeAspect="1" noMove="1" noResize="1" noEditPoints="1" noAdjustHandles="1" noChangeArrowheads="1" noChangeShapeType="1" noTextEdit="1"/>
              </p:cNvSpPr>
              <p:nvPr/>
            </p:nvSpPr>
            <p:spPr>
              <a:xfrm>
                <a:off x="606030" y="3338591"/>
                <a:ext cx="869084" cy="276999"/>
              </a:xfrm>
              <a:prstGeom prst="rect">
                <a:avLst/>
              </a:prstGeom>
              <a:blipFill rotWithShape="0">
                <a:blip r:embed="rId4"/>
                <a:stretch>
                  <a:fillRect l="-4895" r="-4895" b="-888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8" name="CuadroTexto 177"/>
              <p:cNvSpPr txBox="1"/>
              <p:nvPr/>
            </p:nvSpPr>
            <p:spPr>
              <a:xfrm>
                <a:off x="-42412" y="3895055"/>
                <a:ext cx="869084" cy="276999"/>
              </a:xfrm>
              <a:prstGeom prst="rect">
                <a:avLst/>
              </a:prstGeom>
              <a:noFill/>
            </p:spPr>
            <p:txBody>
              <a:bodyPr wrap="none" lIns="0" tIns="0" rIns="0" bIns="0" rtlCol="0">
                <a:spAutoFit/>
              </a:bodyPr>
              <a:lstStyle/>
              <a:p>
                <a:pPr/>
                <a14:m>
                  <m:oMathPara xmlns:m="http://schemas.openxmlformats.org/officeDocument/2006/math">
                    <m:oMathParaPr>
                      <m:jc m:val="right"/>
                    </m:oMathParaPr>
                    <m:oMath xmlns:m="http://schemas.openxmlformats.org/officeDocument/2006/math">
                      <m:r>
                        <m:rPr>
                          <m:nor/>
                        </m:rPr>
                        <a:rPr lang="es-ES" b="0" i="0" smtClean="0">
                          <a:latin typeface="Cambria Math" panose="02040503050406030204" pitchFamily="18" charset="0"/>
                        </a:rPr>
                        <m:t>ab</m:t>
                      </m:r>
                      <m:r>
                        <a:rPr lang="es-ES" b="0" i="1" smtClean="0">
                          <a:latin typeface="Cambria Math" panose="02040503050406030204" pitchFamily="18" charset="0"/>
                        </a:rPr>
                        <m:t>=10</m:t>
                      </m:r>
                    </m:oMath>
                  </m:oMathPara>
                </a14:m>
                <a:endParaRPr lang="en-US" dirty="0"/>
              </a:p>
            </p:txBody>
          </p:sp>
        </mc:Choice>
        <mc:Fallback xmlns="">
          <p:sp>
            <p:nvSpPr>
              <p:cNvPr id="178" name="CuadroTexto 177"/>
              <p:cNvSpPr txBox="1">
                <a:spLocks noRot="1" noChangeAspect="1" noMove="1" noResize="1" noEditPoints="1" noAdjustHandles="1" noChangeArrowheads="1" noChangeShapeType="1" noTextEdit="1"/>
              </p:cNvSpPr>
              <p:nvPr/>
            </p:nvSpPr>
            <p:spPr>
              <a:xfrm>
                <a:off x="-42412" y="3895055"/>
                <a:ext cx="869084" cy="276999"/>
              </a:xfrm>
              <a:prstGeom prst="rect">
                <a:avLst/>
              </a:prstGeom>
              <a:blipFill rotWithShape="0">
                <a:blip r:embed="rId5"/>
                <a:stretch>
                  <a:fillRect l="-699" r="-9790" b="-888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79" name="CuadroTexto 178"/>
              <p:cNvSpPr txBox="1"/>
              <p:nvPr/>
            </p:nvSpPr>
            <p:spPr>
              <a:xfrm>
                <a:off x="-36512" y="6032321"/>
                <a:ext cx="869084" cy="276999"/>
              </a:xfrm>
              <a:prstGeom prst="rect">
                <a:avLst/>
              </a:prstGeom>
              <a:noFill/>
            </p:spPr>
            <p:txBody>
              <a:bodyPr wrap="none" lIns="0" tIns="0" rIns="0" bIns="0" rtlCol="0">
                <a:spAutoFit/>
              </a:bodyPr>
              <a:lstStyle/>
              <a:p>
                <a:pPr/>
                <a14:m>
                  <m:oMathPara xmlns:m="http://schemas.openxmlformats.org/officeDocument/2006/math">
                    <m:oMathParaPr>
                      <m:jc m:val="right"/>
                    </m:oMathParaPr>
                    <m:oMath xmlns:m="http://schemas.openxmlformats.org/officeDocument/2006/math">
                      <m:r>
                        <m:rPr>
                          <m:nor/>
                        </m:rPr>
                        <a:rPr lang="es-ES" b="0" i="0" smtClean="0">
                          <a:latin typeface="Cambria Math" panose="02040503050406030204" pitchFamily="18" charset="0"/>
                        </a:rPr>
                        <m:t>ab</m:t>
                      </m:r>
                      <m:r>
                        <a:rPr lang="es-ES" b="0" i="1" smtClean="0">
                          <a:latin typeface="Cambria Math" panose="02040503050406030204" pitchFamily="18" charset="0"/>
                        </a:rPr>
                        <m:t>=0</m:t>
                      </m:r>
                      <m:r>
                        <a:rPr lang="es-ES" b="0" i="0" smtClean="0">
                          <a:latin typeface="Cambria Math" panose="02040503050406030204" pitchFamily="18" charset="0"/>
                        </a:rPr>
                        <m:t>0</m:t>
                      </m:r>
                    </m:oMath>
                  </m:oMathPara>
                </a14:m>
                <a:endParaRPr lang="en-US" dirty="0"/>
              </a:p>
            </p:txBody>
          </p:sp>
        </mc:Choice>
        <mc:Fallback xmlns="">
          <p:sp>
            <p:nvSpPr>
              <p:cNvPr id="179" name="CuadroTexto 178"/>
              <p:cNvSpPr txBox="1">
                <a:spLocks noRot="1" noChangeAspect="1" noMove="1" noResize="1" noEditPoints="1" noAdjustHandles="1" noChangeArrowheads="1" noChangeShapeType="1" noTextEdit="1"/>
              </p:cNvSpPr>
              <p:nvPr/>
            </p:nvSpPr>
            <p:spPr>
              <a:xfrm>
                <a:off x="-36512" y="6032321"/>
                <a:ext cx="869084" cy="276999"/>
              </a:xfrm>
              <a:prstGeom prst="rect">
                <a:avLst/>
              </a:prstGeom>
              <a:blipFill rotWithShape="0">
                <a:blip r:embed="rId6"/>
                <a:stretch>
                  <a:fillRect l="-699" r="-9790" b="-8889"/>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81" name="CuadroTexto 180"/>
              <p:cNvSpPr txBox="1"/>
              <p:nvPr/>
            </p:nvSpPr>
            <p:spPr>
              <a:xfrm>
                <a:off x="740343" y="6170940"/>
                <a:ext cx="83997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b="0" i="0" smtClean="0">
                          <a:latin typeface="Cambria Math" panose="02040503050406030204" pitchFamily="18" charset="0"/>
                        </a:rPr>
                        <m:t>xy</m:t>
                      </m:r>
                      <m:r>
                        <a:rPr lang="es-ES" b="0" i="1" smtClean="0">
                          <a:latin typeface="Cambria Math" panose="02040503050406030204" pitchFamily="18" charset="0"/>
                        </a:rPr>
                        <m:t>=01</m:t>
                      </m:r>
                    </m:oMath>
                  </m:oMathPara>
                </a14:m>
                <a:endParaRPr lang="en-US" dirty="0"/>
              </a:p>
            </p:txBody>
          </p:sp>
        </mc:Choice>
        <mc:Fallback xmlns="">
          <p:sp>
            <p:nvSpPr>
              <p:cNvPr id="181" name="CuadroTexto 180"/>
              <p:cNvSpPr txBox="1">
                <a:spLocks noRot="1" noChangeAspect="1" noMove="1" noResize="1" noEditPoints="1" noAdjustHandles="1" noChangeArrowheads="1" noChangeShapeType="1" noTextEdit="1"/>
              </p:cNvSpPr>
              <p:nvPr/>
            </p:nvSpPr>
            <p:spPr>
              <a:xfrm>
                <a:off x="740343" y="6170940"/>
                <a:ext cx="839974" cy="276999"/>
              </a:xfrm>
              <a:prstGeom prst="rect">
                <a:avLst/>
              </a:prstGeom>
              <a:blipFill rotWithShape="0">
                <a:blip r:embed="rId7"/>
                <a:stretch>
                  <a:fillRect l="-6522" r="-6522" b="-239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3" name="CuadroTexto 182"/>
              <p:cNvSpPr txBox="1"/>
              <p:nvPr/>
            </p:nvSpPr>
            <p:spPr>
              <a:xfrm>
                <a:off x="5439982" y="6176337"/>
                <a:ext cx="83997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b="0" i="0" smtClean="0">
                          <a:latin typeface="Cambria Math" panose="02040503050406030204" pitchFamily="18" charset="0"/>
                        </a:rPr>
                        <m:t>xy</m:t>
                      </m:r>
                      <m:r>
                        <a:rPr lang="es-ES" b="0" i="1" smtClean="0">
                          <a:latin typeface="Cambria Math" panose="02040503050406030204" pitchFamily="18" charset="0"/>
                        </a:rPr>
                        <m:t>=10</m:t>
                      </m:r>
                    </m:oMath>
                  </m:oMathPara>
                </a14:m>
                <a:endParaRPr lang="en-US" dirty="0"/>
              </a:p>
            </p:txBody>
          </p:sp>
        </mc:Choice>
        <mc:Fallback xmlns="">
          <p:sp>
            <p:nvSpPr>
              <p:cNvPr id="183" name="CuadroTexto 182"/>
              <p:cNvSpPr txBox="1">
                <a:spLocks noRot="1" noChangeAspect="1" noMove="1" noResize="1" noEditPoints="1" noAdjustHandles="1" noChangeArrowheads="1" noChangeShapeType="1" noTextEdit="1"/>
              </p:cNvSpPr>
              <p:nvPr/>
            </p:nvSpPr>
            <p:spPr>
              <a:xfrm>
                <a:off x="5439982" y="6176337"/>
                <a:ext cx="839974" cy="276999"/>
              </a:xfrm>
              <a:prstGeom prst="rect">
                <a:avLst/>
              </a:prstGeom>
              <a:blipFill rotWithShape="0">
                <a:blip r:embed="rId9"/>
                <a:stretch>
                  <a:fillRect l="-6522" r="-6522" b="-2391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4" name="CuadroTexto 183"/>
              <p:cNvSpPr txBox="1"/>
              <p:nvPr/>
            </p:nvSpPr>
            <p:spPr>
              <a:xfrm>
                <a:off x="7700513" y="6172212"/>
                <a:ext cx="83997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b="0" i="0" smtClean="0">
                          <a:latin typeface="Cambria Math" panose="02040503050406030204" pitchFamily="18" charset="0"/>
                        </a:rPr>
                        <m:t>xy</m:t>
                      </m:r>
                      <m:r>
                        <a:rPr lang="es-ES" b="0" i="1" smtClean="0">
                          <a:latin typeface="Cambria Math" panose="02040503050406030204" pitchFamily="18" charset="0"/>
                        </a:rPr>
                        <m:t>=11</m:t>
                      </m:r>
                    </m:oMath>
                  </m:oMathPara>
                </a14:m>
                <a:endParaRPr lang="en-US" dirty="0"/>
              </a:p>
            </p:txBody>
          </p:sp>
        </mc:Choice>
        <mc:Fallback xmlns="">
          <p:sp>
            <p:nvSpPr>
              <p:cNvPr id="184" name="CuadroTexto 183"/>
              <p:cNvSpPr txBox="1">
                <a:spLocks noRot="1" noChangeAspect="1" noMove="1" noResize="1" noEditPoints="1" noAdjustHandles="1" noChangeArrowheads="1" noChangeShapeType="1" noTextEdit="1"/>
              </p:cNvSpPr>
              <p:nvPr/>
            </p:nvSpPr>
            <p:spPr>
              <a:xfrm>
                <a:off x="7700513" y="6172212"/>
                <a:ext cx="839974" cy="276999"/>
              </a:xfrm>
              <a:prstGeom prst="rect">
                <a:avLst/>
              </a:prstGeom>
              <a:blipFill rotWithShape="0">
                <a:blip r:embed="rId10"/>
                <a:stretch>
                  <a:fillRect l="-6522" r="-6522" b="-26667"/>
                </a:stretch>
              </a:blipFill>
            </p:spPr>
            <p:txBody>
              <a:bodyPr/>
              <a:lstStyle/>
              <a:p>
                <a:r>
                  <a:rPr lang="en-US">
                    <a:noFill/>
                  </a:rPr>
                  <a:t> </a:t>
                </a:r>
              </a:p>
            </p:txBody>
          </p:sp>
        </mc:Fallback>
      </mc:AlternateContent>
      <p:sp>
        <p:nvSpPr>
          <p:cNvPr id="185" name="Marcador de número de diapositiva 184"/>
          <p:cNvSpPr>
            <a:spLocks noGrp="1"/>
          </p:cNvSpPr>
          <p:nvPr>
            <p:ph type="sldNum" sz="quarter" idx="12"/>
          </p:nvPr>
        </p:nvSpPr>
        <p:spPr/>
        <p:txBody>
          <a:bodyPr/>
          <a:lstStyle/>
          <a:p>
            <a:fld id="{B893DDF5-10A4-42B0-8B2B-0331E49407BA}" type="slidenum">
              <a:rPr lang="en-US" smtClean="0"/>
              <a:t>37</a:t>
            </a:fld>
            <a:endParaRPr lang="en-US"/>
          </a:p>
        </p:txBody>
      </p:sp>
      <p:sp>
        <p:nvSpPr>
          <p:cNvPr id="186" name="CuadroTexto 185"/>
          <p:cNvSpPr txBox="1"/>
          <p:nvPr/>
        </p:nvSpPr>
        <p:spPr>
          <a:xfrm>
            <a:off x="1810439" y="3851756"/>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87" name="CuadroTexto 186"/>
          <p:cNvSpPr txBox="1"/>
          <p:nvPr/>
        </p:nvSpPr>
        <p:spPr>
          <a:xfrm>
            <a:off x="3945987" y="5707508"/>
            <a:ext cx="425116" cy="369332"/>
          </a:xfrm>
          <a:prstGeom prst="rect">
            <a:avLst/>
          </a:prstGeom>
          <a:noFill/>
        </p:spPr>
        <p:txBody>
          <a:bodyPr wrap="none" rtlCol="0">
            <a:spAutoFit/>
          </a:bodyPr>
          <a:lstStyle/>
          <a:p>
            <a:pPr algn="ctr"/>
            <a:r>
              <a:rPr lang="en-US" dirty="0">
                <a:solidFill>
                  <a:schemeClr val="accent2"/>
                </a:solidFill>
                <a:latin typeface="Cambria" panose="02040503050406030204" pitchFamily="18" charset="0"/>
              </a:rPr>
              <a:t>x</a:t>
            </a:r>
            <a:r>
              <a:rPr lang="en-US" dirty="0" smtClean="0">
                <a:solidFill>
                  <a:schemeClr val="accent2"/>
                </a:solidFill>
                <a:latin typeface="Cambria" panose="02040503050406030204" pitchFamily="18" charset="0"/>
              </a:rPr>
              <a:t>−</a:t>
            </a:r>
            <a:endParaRPr lang="en-US" dirty="0">
              <a:solidFill>
                <a:schemeClr val="accent2"/>
              </a:solidFill>
              <a:latin typeface="Cambria" panose="02040503050406030204" pitchFamily="18" charset="0"/>
            </a:endParaRPr>
          </a:p>
        </p:txBody>
      </p:sp>
      <p:sp>
        <p:nvSpPr>
          <p:cNvPr id="188" name="CuadroTexto 187"/>
          <p:cNvSpPr txBox="1"/>
          <p:nvPr/>
        </p:nvSpPr>
        <p:spPr>
          <a:xfrm>
            <a:off x="4890559" y="3058674"/>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89" name="CuadroTexto 188"/>
          <p:cNvSpPr txBox="1"/>
          <p:nvPr/>
        </p:nvSpPr>
        <p:spPr>
          <a:xfrm>
            <a:off x="4572000" y="4941168"/>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90" name="CuadroTexto 189"/>
          <p:cNvSpPr txBox="1"/>
          <p:nvPr/>
        </p:nvSpPr>
        <p:spPr>
          <a:xfrm>
            <a:off x="4136582" y="3851791"/>
            <a:ext cx="425117"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92" name="Arco 191"/>
          <p:cNvSpPr/>
          <p:nvPr/>
        </p:nvSpPr>
        <p:spPr>
          <a:xfrm flipV="1">
            <a:off x="467544" y="4060834"/>
            <a:ext cx="7274245" cy="808326"/>
          </a:xfrm>
          <a:prstGeom prst="arc">
            <a:avLst>
              <a:gd name="adj1" fmla="val 10713516"/>
              <a:gd name="adj2" fmla="val 79035"/>
            </a:avLst>
          </a:prstGeom>
          <a:ln w="28575">
            <a:solidFill>
              <a:schemeClr val="tx1">
                <a:alpha val="6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9" name="Arco 198"/>
          <p:cNvSpPr/>
          <p:nvPr/>
        </p:nvSpPr>
        <p:spPr>
          <a:xfrm flipH="1" flipV="1">
            <a:off x="490734" y="5723116"/>
            <a:ext cx="7274245" cy="808326"/>
          </a:xfrm>
          <a:prstGeom prst="arc">
            <a:avLst>
              <a:gd name="adj1" fmla="val 10716183"/>
              <a:gd name="adj2" fmla="val 95636"/>
            </a:avLst>
          </a:prstGeom>
          <a:ln w="28575">
            <a:solidFill>
              <a:schemeClr val="tx1">
                <a:alpha val="6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1" name="CuadroTexto 200"/>
          <p:cNvSpPr txBox="1"/>
          <p:nvPr/>
        </p:nvSpPr>
        <p:spPr>
          <a:xfrm>
            <a:off x="4118730" y="2712890"/>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202" name="CuadroTexto 201"/>
          <p:cNvSpPr txBox="1"/>
          <p:nvPr/>
        </p:nvSpPr>
        <p:spPr>
          <a:xfrm>
            <a:off x="4041308" y="4355241"/>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203" name="CuadroTexto 202"/>
          <p:cNvSpPr txBox="1"/>
          <p:nvPr/>
        </p:nvSpPr>
        <p:spPr>
          <a:xfrm>
            <a:off x="7177307" y="3069154"/>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204" name="CuadroTexto 203"/>
          <p:cNvSpPr txBox="1"/>
          <p:nvPr/>
        </p:nvSpPr>
        <p:spPr>
          <a:xfrm>
            <a:off x="6454248" y="3841655"/>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205" name="CuadroTexto 204"/>
          <p:cNvSpPr txBox="1"/>
          <p:nvPr/>
        </p:nvSpPr>
        <p:spPr>
          <a:xfrm>
            <a:off x="6347574" y="5507940"/>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206" name="CuadroTexto 205"/>
          <p:cNvSpPr txBox="1"/>
          <p:nvPr/>
        </p:nvSpPr>
        <p:spPr>
          <a:xfrm>
            <a:off x="6876256" y="4714677"/>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207" name="CuadroTexto 206"/>
          <p:cNvSpPr txBox="1"/>
          <p:nvPr/>
        </p:nvSpPr>
        <p:spPr>
          <a:xfrm>
            <a:off x="4156656" y="6456197"/>
            <a:ext cx="425116" cy="369332"/>
          </a:xfrm>
          <a:prstGeom prst="rect">
            <a:avLst/>
          </a:prstGeom>
          <a:noFill/>
        </p:spPr>
        <p:txBody>
          <a:bodyPr wrap="none" rtlCol="0">
            <a:spAutoFit/>
          </a:bodyPr>
          <a:lstStyle/>
          <a:p>
            <a:pPr algn="ctr"/>
            <a:r>
              <a:rPr lang="en-US" dirty="0">
                <a:solidFill>
                  <a:schemeClr val="accent2"/>
                </a:solidFill>
                <a:latin typeface="Cambria" panose="02040503050406030204" pitchFamily="18" charset="0"/>
              </a:rPr>
              <a:t>x</a:t>
            </a:r>
            <a:r>
              <a:rPr lang="en-US" dirty="0" smtClean="0">
                <a:solidFill>
                  <a:schemeClr val="accent2"/>
                </a:solidFill>
                <a:latin typeface="Cambria" panose="02040503050406030204" pitchFamily="18" charset="0"/>
              </a:rPr>
              <a:t>−</a:t>
            </a:r>
            <a:endParaRPr lang="en-US" dirty="0">
              <a:solidFill>
                <a:schemeClr val="accent2"/>
              </a:solidFill>
              <a:latin typeface="Cambria" panose="02040503050406030204" pitchFamily="18" charset="0"/>
            </a:endParaRPr>
          </a:p>
        </p:txBody>
      </p:sp>
      <p:sp>
        <p:nvSpPr>
          <p:cNvPr id="208" name="CuadroTexto 207"/>
          <p:cNvSpPr txBox="1"/>
          <p:nvPr/>
        </p:nvSpPr>
        <p:spPr>
          <a:xfrm>
            <a:off x="4413545" y="4774846"/>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209" name="CuadroTexto 208"/>
          <p:cNvSpPr txBox="1"/>
          <p:nvPr/>
        </p:nvSpPr>
        <p:spPr>
          <a:xfrm>
            <a:off x="3239263" y="1150445"/>
            <a:ext cx="5433425" cy="707886"/>
          </a:xfrm>
          <a:prstGeom prst="rect">
            <a:avLst/>
          </a:prstGeom>
          <a:noFill/>
        </p:spPr>
        <p:txBody>
          <a:bodyPr wrap="square" rtlCol="0">
            <a:spAutoFit/>
          </a:bodyPr>
          <a:lstStyle/>
          <a:p>
            <a:pPr marL="342900" indent="-342900">
              <a:buFont typeface="Wingdings" panose="05000000000000000000" pitchFamily="2" charset="2"/>
              <a:buChar char="q"/>
            </a:pPr>
            <a:r>
              <a:rPr lang="en-US" sz="2000" dirty="0" smtClean="0"/>
              <a:t>Speed-independent</a:t>
            </a:r>
          </a:p>
          <a:p>
            <a:pPr marL="342900" indent="-342900">
              <a:buFont typeface="Wingdings" panose="05000000000000000000" pitchFamily="2" charset="2"/>
              <a:buChar char="q"/>
            </a:pPr>
            <a:r>
              <a:rPr lang="en-US" sz="2000" dirty="0" smtClean="0"/>
              <a:t>Delay-insensitive interfacing</a:t>
            </a:r>
          </a:p>
        </p:txBody>
      </p:sp>
      <p:sp useBgFill="1">
        <p:nvSpPr>
          <p:cNvPr id="265" name="Rectángulo redondeado 264"/>
          <p:cNvSpPr/>
          <p:nvPr/>
        </p:nvSpPr>
        <p:spPr>
          <a:xfrm>
            <a:off x="6150586" y="548680"/>
            <a:ext cx="2536214" cy="23358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82" name="CuadroTexto 181"/>
              <p:cNvSpPr txBox="1"/>
              <p:nvPr/>
            </p:nvSpPr>
            <p:spPr>
              <a:xfrm>
                <a:off x="3086282" y="6166033"/>
                <a:ext cx="839974"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b="0" i="0" smtClean="0">
                          <a:latin typeface="Cambria Math" panose="02040503050406030204" pitchFamily="18" charset="0"/>
                        </a:rPr>
                        <m:t>xy</m:t>
                      </m:r>
                      <m:r>
                        <a:rPr lang="es-ES" b="0" i="1" smtClean="0">
                          <a:latin typeface="Cambria Math" panose="02040503050406030204" pitchFamily="18" charset="0"/>
                        </a:rPr>
                        <m:t>=0</m:t>
                      </m:r>
                      <m:r>
                        <a:rPr lang="es-ES" b="0" i="0" smtClean="0">
                          <a:latin typeface="Cambria Math" panose="02040503050406030204" pitchFamily="18" charset="0"/>
                        </a:rPr>
                        <m:t>0</m:t>
                      </m:r>
                    </m:oMath>
                  </m:oMathPara>
                </a14:m>
                <a:endParaRPr lang="en-US" dirty="0"/>
              </a:p>
            </p:txBody>
          </p:sp>
        </mc:Choice>
        <mc:Fallback xmlns="">
          <p:sp>
            <p:nvSpPr>
              <p:cNvPr id="182" name="CuadroTexto 181"/>
              <p:cNvSpPr txBox="1">
                <a:spLocks noRot="1" noChangeAspect="1" noMove="1" noResize="1" noEditPoints="1" noAdjustHandles="1" noChangeArrowheads="1" noChangeShapeType="1" noTextEdit="1"/>
              </p:cNvSpPr>
              <p:nvPr/>
            </p:nvSpPr>
            <p:spPr>
              <a:xfrm>
                <a:off x="3086282" y="6166033"/>
                <a:ext cx="839974" cy="276999"/>
              </a:xfrm>
              <a:prstGeom prst="rect">
                <a:avLst/>
              </a:prstGeom>
              <a:blipFill rotWithShape="0">
                <a:blip r:embed="rId13"/>
                <a:stretch>
                  <a:fillRect l="-6522" r="-6522" b="-23913"/>
                </a:stretch>
              </a:blipFill>
            </p:spPr>
            <p:txBody>
              <a:bodyPr/>
              <a:lstStyle/>
              <a:p>
                <a:r>
                  <a:rPr lang="es-ES">
                    <a:noFill/>
                  </a:rPr>
                  <a:t> </a:t>
                </a:r>
              </a:p>
            </p:txBody>
          </p:sp>
        </mc:Fallback>
      </mc:AlternateContent>
      <p:sp>
        <p:nvSpPr>
          <p:cNvPr id="22" name="CuadroTexto 21"/>
          <p:cNvSpPr txBox="1"/>
          <p:nvPr/>
        </p:nvSpPr>
        <p:spPr>
          <a:xfrm>
            <a:off x="992903" y="893421"/>
            <a:ext cx="1388457" cy="369332"/>
          </a:xfrm>
          <a:prstGeom prst="rect">
            <a:avLst/>
          </a:prstGeom>
          <a:noFill/>
        </p:spPr>
        <p:txBody>
          <a:bodyPr wrap="none" rtlCol="0">
            <a:spAutoFit/>
          </a:bodyPr>
          <a:lstStyle/>
          <a:p>
            <a:r>
              <a:rPr lang="en-US" dirty="0" smtClean="0">
                <a:solidFill>
                  <a:schemeClr val="bg1"/>
                </a:solidFill>
              </a:rPr>
              <a:t>Environment</a:t>
            </a:r>
            <a:endParaRPr lang="en-US" dirty="0">
              <a:solidFill>
                <a:schemeClr val="bg1"/>
              </a:solidFill>
            </a:endParaRPr>
          </a:p>
        </p:txBody>
      </p:sp>
      <p:pic>
        <p:nvPicPr>
          <p:cNvPr id="23" name="Imagen 22"/>
          <p:cNvPicPr>
            <a:picLocks noChangeAspect="1"/>
          </p:cNvPicPr>
          <p:nvPr/>
        </p:nvPicPr>
        <p:blipFill>
          <a:blip r:embed="rId14"/>
          <a:stretch>
            <a:fillRect/>
          </a:stretch>
        </p:blipFill>
        <p:spPr>
          <a:xfrm>
            <a:off x="6347574" y="739511"/>
            <a:ext cx="2188654" cy="1926503"/>
          </a:xfrm>
          <a:prstGeom prst="rect">
            <a:avLst/>
          </a:prstGeom>
        </p:spPr>
      </p:pic>
      <p:sp>
        <p:nvSpPr>
          <p:cNvPr id="24" name="CuadroTexto 23"/>
          <p:cNvSpPr txBox="1"/>
          <p:nvPr/>
        </p:nvSpPr>
        <p:spPr>
          <a:xfrm>
            <a:off x="6372200" y="2483604"/>
            <a:ext cx="2149114" cy="369332"/>
          </a:xfrm>
          <a:prstGeom prst="rect">
            <a:avLst/>
          </a:prstGeom>
          <a:noFill/>
        </p:spPr>
        <p:txBody>
          <a:bodyPr wrap="none" rtlCol="0">
            <a:spAutoFit/>
          </a:bodyPr>
          <a:lstStyle/>
          <a:p>
            <a:pPr algn="ctr"/>
            <a:r>
              <a:rPr lang="en-US" dirty="0" smtClean="0"/>
              <a:t>Original specification</a:t>
            </a:r>
            <a:endParaRPr lang="en-US" dirty="0"/>
          </a:p>
        </p:txBody>
      </p:sp>
      <p:sp>
        <p:nvSpPr>
          <p:cNvPr id="26" name="CuadroTexto 25"/>
          <p:cNvSpPr txBox="1"/>
          <p:nvPr/>
        </p:nvSpPr>
        <p:spPr>
          <a:xfrm>
            <a:off x="3239263" y="1118194"/>
            <a:ext cx="377026" cy="400110"/>
          </a:xfrm>
          <a:prstGeom prst="rect">
            <a:avLst/>
          </a:prstGeom>
          <a:noFill/>
        </p:spPr>
        <p:txBody>
          <a:bodyPr wrap="none" rtlCol="0">
            <a:spAutoFit/>
          </a:bodyPr>
          <a:lstStyle/>
          <a:p>
            <a:r>
              <a:rPr lang="es-ES" sz="2000" i="1" dirty="0"/>
              <a:t>✓</a:t>
            </a:r>
            <a:endParaRPr lang="en-US" sz="2000" dirty="0"/>
          </a:p>
        </p:txBody>
      </p:sp>
      <p:sp>
        <p:nvSpPr>
          <p:cNvPr id="191" name="CuadroTexto 190"/>
          <p:cNvSpPr txBox="1"/>
          <p:nvPr/>
        </p:nvSpPr>
        <p:spPr>
          <a:xfrm>
            <a:off x="3239263" y="1418092"/>
            <a:ext cx="377026" cy="400110"/>
          </a:xfrm>
          <a:prstGeom prst="rect">
            <a:avLst/>
          </a:prstGeom>
          <a:noFill/>
        </p:spPr>
        <p:txBody>
          <a:bodyPr wrap="none" rtlCol="0">
            <a:spAutoFit/>
          </a:bodyPr>
          <a:lstStyle/>
          <a:p>
            <a:r>
              <a:rPr lang="es-ES" sz="2000" i="1" dirty="0"/>
              <a:t>✓</a:t>
            </a:r>
            <a:endParaRPr lang="en-US" sz="2000" dirty="0"/>
          </a:p>
        </p:txBody>
      </p:sp>
      <p:sp>
        <p:nvSpPr>
          <p:cNvPr id="27" name="Igual que 26"/>
          <p:cNvSpPr/>
          <p:nvPr/>
        </p:nvSpPr>
        <p:spPr>
          <a:xfrm rot="19046055">
            <a:off x="5489106" y="2586727"/>
            <a:ext cx="1001630" cy="998820"/>
          </a:xfrm>
          <a:prstGeom prst="mathEqual">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93476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500" fill="hold"/>
                                        <p:tgtEl>
                                          <p:spTgt spid="209">
                                            <p:txEl>
                                              <p:pRg st="0" end="0"/>
                                            </p:txEl>
                                          </p:spTgt>
                                        </p:tgtEl>
                                        <p:attrNameLst>
                                          <p:attrName>style.color</p:attrName>
                                        </p:attrNameLst>
                                      </p:cBhvr>
                                      <p:to>
                                        <a:schemeClr val="accent2"/>
                                      </p:to>
                                    </p:animClr>
                                  </p:childTnLst>
                                </p:cTn>
                              </p:par>
                              <p:par>
                                <p:cTn id="7" presetID="7" presetClass="emph" presetSubtype="2" fill="hold" nodeType="withEffect">
                                  <p:stCondLst>
                                    <p:cond delay="0"/>
                                  </p:stCondLst>
                                  <p:childTnLst>
                                    <p:animClr clrSpc="rgb" dir="cw">
                                      <p:cBhvr>
                                        <p:cTn id="8" dur="500" fill="hold"/>
                                        <p:tgtEl>
                                          <p:spTgt spid="192"/>
                                        </p:tgtEl>
                                        <p:attrNameLst>
                                          <p:attrName>stroke.color</p:attrName>
                                        </p:attrNameLst>
                                      </p:cBhvr>
                                      <p:to>
                                        <a:schemeClr val="accent2"/>
                                      </p:to>
                                    </p:animClr>
                                    <p:set>
                                      <p:cBhvr>
                                        <p:cTn id="9" dur="500" fill="hold"/>
                                        <p:tgtEl>
                                          <p:spTgt spid="192"/>
                                        </p:tgtEl>
                                        <p:attrNameLst>
                                          <p:attrName>stroke.on</p:attrName>
                                        </p:attrNameLst>
                                      </p:cBhvr>
                                      <p:to>
                                        <p:strVal val="true"/>
                                      </p:to>
                                    </p:set>
                                  </p:childTnLst>
                                </p:cTn>
                              </p:par>
                              <p:par>
                                <p:cTn id="10" presetID="7" presetClass="emph" presetSubtype="2" fill="hold" nodeType="withEffect">
                                  <p:stCondLst>
                                    <p:cond delay="0"/>
                                  </p:stCondLst>
                                  <p:childTnLst>
                                    <p:animClr clrSpc="rgb" dir="cw">
                                      <p:cBhvr>
                                        <p:cTn id="11" dur="500" fill="hold"/>
                                        <p:tgtEl>
                                          <p:spTgt spid="139"/>
                                        </p:tgtEl>
                                        <p:attrNameLst>
                                          <p:attrName>stroke.color</p:attrName>
                                        </p:attrNameLst>
                                      </p:cBhvr>
                                      <p:to>
                                        <a:schemeClr val="accent2"/>
                                      </p:to>
                                    </p:animClr>
                                    <p:set>
                                      <p:cBhvr>
                                        <p:cTn id="12" dur="500" fill="hold"/>
                                        <p:tgtEl>
                                          <p:spTgt spid="139"/>
                                        </p:tgtEl>
                                        <p:attrNameLst>
                                          <p:attrName>stroke.on</p:attrName>
                                        </p:attrNameLst>
                                      </p:cBhvr>
                                      <p:to>
                                        <p:strVal val="true"/>
                                      </p:to>
                                    </p:set>
                                  </p:childTnLst>
                                </p:cTn>
                              </p:par>
                              <p:par>
                                <p:cTn id="13" presetID="19" presetClass="emph" presetSubtype="0" fill="hold" grpId="0" nodeType="withEffect">
                                  <p:stCondLst>
                                    <p:cond delay="0"/>
                                  </p:stCondLst>
                                  <p:childTnLst>
                                    <p:animClr clrSpc="rgb" dir="cw">
                                      <p:cBhvr override="childStyle">
                                        <p:cTn id="14" dur="500" fill="hold"/>
                                        <p:tgtEl>
                                          <p:spTgt spid="16"/>
                                        </p:tgtEl>
                                        <p:attrNameLst>
                                          <p:attrName>style.color</p:attrName>
                                        </p:attrNameLst>
                                      </p:cBhvr>
                                      <p:to>
                                        <a:schemeClr val="accent2"/>
                                      </p:to>
                                    </p:animClr>
                                    <p:animClr clrSpc="rgb" dir="cw">
                                      <p:cBhvr>
                                        <p:cTn id="15" dur="500" fill="hold"/>
                                        <p:tgtEl>
                                          <p:spTgt spid="16"/>
                                        </p:tgtEl>
                                        <p:attrNameLst>
                                          <p:attrName>fillcolor</p:attrName>
                                        </p:attrNameLst>
                                      </p:cBhvr>
                                      <p:to>
                                        <a:schemeClr val="accent2"/>
                                      </p:to>
                                    </p:animClr>
                                    <p:set>
                                      <p:cBhvr>
                                        <p:cTn id="16" dur="500" fill="hold"/>
                                        <p:tgtEl>
                                          <p:spTgt spid="16"/>
                                        </p:tgtEl>
                                        <p:attrNameLst>
                                          <p:attrName>fill.type</p:attrName>
                                        </p:attrNameLst>
                                      </p:cBhvr>
                                      <p:to>
                                        <p:strVal val="solid"/>
                                      </p:to>
                                    </p:set>
                                    <p:set>
                                      <p:cBhvr>
                                        <p:cTn id="17" dur="500" fill="hold"/>
                                        <p:tgtEl>
                                          <p:spTgt spid="16"/>
                                        </p:tgtEl>
                                        <p:attrNameLst>
                                          <p:attrName>fill.on</p:attrName>
                                        </p:attrNameLst>
                                      </p:cBhvr>
                                      <p:to>
                                        <p:strVal val="true"/>
                                      </p:to>
                                    </p:set>
                                  </p:childTnLst>
                                </p:cTn>
                              </p:par>
                              <p:par>
                                <p:cTn id="18" presetID="19" presetClass="emph" presetSubtype="0" fill="hold" grpId="0" nodeType="withEffect">
                                  <p:stCondLst>
                                    <p:cond delay="0"/>
                                  </p:stCondLst>
                                  <p:childTnLst>
                                    <p:animClr clrSpc="rgb" dir="cw">
                                      <p:cBhvr override="childStyle">
                                        <p:cTn id="19" dur="500" fill="hold"/>
                                        <p:tgtEl>
                                          <p:spTgt spid="107"/>
                                        </p:tgtEl>
                                        <p:attrNameLst>
                                          <p:attrName>style.color</p:attrName>
                                        </p:attrNameLst>
                                      </p:cBhvr>
                                      <p:to>
                                        <a:schemeClr val="accent2"/>
                                      </p:to>
                                    </p:animClr>
                                    <p:animClr clrSpc="rgb" dir="cw">
                                      <p:cBhvr>
                                        <p:cTn id="20" dur="500" fill="hold"/>
                                        <p:tgtEl>
                                          <p:spTgt spid="107"/>
                                        </p:tgtEl>
                                        <p:attrNameLst>
                                          <p:attrName>fillcolor</p:attrName>
                                        </p:attrNameLst>
                                      </p:cBhvr>
                                      <p:to>
                                        <a:schemeClr val="accent2"/>
                                      </p:to>
                                    </p:animClr>
                                    <p:set>
                                      <p:cBhvr>
                                        <p:cTn id="21" dur="500" fill="hold"/>
                                        <p:tgtEl>
                                          <p:spTgt spid="107"/>
                                        </p:tgtEl>
                                        <p:attrNameLst>
                                          <p:attrName>fill.type</p:attrName>
                                        </p:attrNameLst>
                                      </p:cBhvr>
                                      <p:to>
                                        <p:strVal val="solid"/>
                                      </p:to>
                                    </p:set>
                                    <p:set>
                                      <p:cBhvr>
                                        <p:cTn id="22" dur="500" fill="hold"/>
                                        <p:tgtEl>
                                          <p:spTgt spid="107"/>
                                        </p:tgtEl>
                                        <p:attrNameLst>
                                          <p:attrName>fill.on</p:attrName>
                                        </p:attrNameLst>
                                      </p:cBhvr>
                                      <p:to>
                                        <p:strVal val="true"/>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500"/>
                                        <p:tgtEl>
                                          <p:spTgt spid="115"/>
                                        </p:tgtEl>
                                      </p:cBhvr>
                                    </p:animEffect>
                                    <p:set>
                                      <p:cBhvr>
                                        <p:cTn id="27" dur="1" fill="hold">
                                          <p:stCondLst>
                                            <p:cond delay="499"/>
                                          </p:stCondLst>
                                        </p:cTn>
                                        <p:tgtEl>
                                          <p:spTgt spid="115"/>
                                        </p:tgtEl>
                                        <p:attrNameLst>
                                          <p:attrName>style.visibility</p:attrName>
                                        </p:attrNameLst>
                                      </p:cBhvr>
                                      <p:to>
                                        <p:strVal val="hidden"/>
                                      </p:to>
                                    </p:set>
                                  </p:childTnLst>
                                </p:cTn>
                              </p:par>
                              <p:par>
                                <p:cTn id="28" presetID="10" presetClass="exit" presetSubtype="0" fill="hold" grpId="0" nodeType="withEffect">
                                  <p:stCondLst>
                                    <p:cond delay="0"/>
                                  </p:stCondLst>
                                  <p:childTnLst>
                                    <p:animEffect transition="out" filter="fade">
                                      <p:cBhvr>
                                        <p:cTn id="29" dur="500"/>
                                        <p:tgtEl>
                                          <p:spTgt spid="163"/>
                                        </p:tgtEl>
                                      </p:cBhvr>
                                    </p:animEffect>
                                    <p:set>
                                      <p:cBhvr>
                                        <p:cTn id="30" dur="1" fill="hold">
                                          <p:stCondLst>
                                            <p:cond delay="499"/>
                                          </p:stCondLst>
                                        </p:cTn>
                                        <p:tgtEl>
                                          <p:spTgt spid="163"/>
                                        </p:tgtEl>
                                        <p:attrNameLst>
                                          <p:attrName>style.visibility</p:attrName>
                                        </p:attrNameLst>
                                      </p:cBhvr>
                                      <p:to>
                                        <p:strVal val="hidden"/>
                                      </p:to>
                                    </p:set>
                                  </p:childTnLst>
                                </p:cTn>
                              </p:par>
                              <p:par>
                                <p:cTn id="31" presetID="10" presetClass="exit" presetSubtype="0" fill="hold" grpId="0" nodeType="withEffect">
                                  <p:stCondLst>
                                    <p:cond delay="0"/>
                                  </p:stCondLst>
                                  <p:childTnLst>
                                    <p:animEffect transition="out" filter="fade">
                                      <p:cBhvr>
                                        <p:cTn id="32" dur="500"/>
                                        <p:tgtEl>
                                          <p:spTgt spid="111"/>
                                        </p:tgtEl>
                                      </p:cBhvr>
                                    </p:animEffect>
                                    <p:set>
                                      <p:cBhvr>
                                        <p:cTn id="33" dur="1" fill="hold">
                                          <p:stCondLst>
                                            <p:cond delay="499"/>
                                          </p:stCondLst>
                                        </p:cTn>
                                        <p:tgtEl>
                                          <p:spTgt spid="111"/>
                                        </p:tgtEl>
                                        <p:attrNameLst>
                                          <p:attrName>style.visibility</p:attrName>
                                        </p:attrNameLst>
                                      </p:cBhvr>
                                      <p:to>
                                        <p:strVal val="hidden"/>
                                      </p:to>
                                    </p:set>
                                  </p:childTnLst>
                                </p:cTn>
                              </p:par>
                              <p:par>
                                <p:cTn id="34" presetID="10" presetClass="exit" presetSubtype="0" fill="hold" grpId="0" nodeType="withEffect">
                                  <p:stCondLst>
                                    <p:cond delay="0"/>
                                  </p:stCondLst>
                                  <p:childTnLst>
                                    <p:animEffect transition="out" filter="fade">
                                      <p:cBhvr>
                                        <p:cTn id="35" dur="500"/>
                                        <p:tgtEl>
                                          <p:spTgt spid="161"/>
                                        </p:tgtEl>
                                      </p:cBhvr>
                                    </p:animEffect>
                                    <p:set>
                                      <p:cBhvr>
                                        <p:cTn id="36" dur="1" fill="hold">
                                          <p:stCondLst>
                                            <p:cond delay="499"/>
                                          </p:stCondLst>
                                        </p:cTn>
                                        <p:tgtEl>
                                          <p:spTgt spid="161"/>
                                        </p:tgtEl>
                                        <p:attrNameLst>
                                          <p:attrName>style.visibility</p:attrName>
                                        </p:attrNameLst>
                                      </p:cBhvr>
                                      <p:to>
                                        <p:strVal val="hidden"/>
                                      </p:to>
                                    </p:set>
                                  </p:childTnLst>
                                </p:cTn>
                              </p:par>
                              <p:par>
                                <p:cTn id="37" presetID="10" presetClass="exit" presetSubtype="0" fill="hold" grpId="0" nodeType="withEffect">
                                  <p:stCondLst>
                                    <p:cond delay="0"/>
                                  </p:stCondLst>
                                  <p:childTnLst>
                                    <p:animEffect transition="out" filter="fade">
                                      <p:cBhvr>
                                        <p:cTn id="38" dur="500"/>
                                        <p:tgtEl>
                                          <p:spTgt spid="42"/>
                                        </p:tgtEl>
                                      </p:cBhvr>
                                    </p:animEffect>
                                    <p:set>
                                      <p:cBhvr>
                                        <p:cTn id="39" dur="1" fill="hold">
                                          <p:stCondLst>
                                            <p:cond delay="499"/>
                                          </p:stCondLst>
                                        </p:cTn>
                                        <p:tgtEl>
                                          <p:spTgt spid="42"/>
                                        </p:tgtEl>
                                        <p:attrNameLst>
                                          <p:attrName>style.visibility</p:attrName>
                                        </p:attrNameLst>
                                      </p:cBhvr>
                                      <p:to>
                                        <p:strVal val="hidden"/>
                                      </p:to>
                                    </p:set>
                                  </p:childTnLst>
                                </p:cTn>
                              </p:par>
                              <p:par>
                                <p:cTn id="40" presetID="10" presetClass="exit" presetSubtype="0" fill="hold" grpId="0" nodeType="withEffect">
                                  <p:stCondLst>
                                    <p:cond delay="0"/>
                                  </p:stCondLst>
                                  <p:childTnLst>
                                    <p:animEffect transition="out" filter="fade">
                                      <p:cBhvr>
                                        <p:cTn id="41" dur="500"/>
                                        <p:tgtEl>
                                          <p:spTgt spid="33"/>
                                        </p:tgtEl>
                                      </p:cBhvr>
                                    </p:animEffect>
                                    <p:set>
                                      <p:cBhvr>
                                        <p:cTn id="42" dur="1" fill="hold">
                                          <p:stCondLst>
                                            <p:cond delay="499"/>
                                          </p:stCondLst>
                                        </p:cTn>
                                        <p:tgtEl>
                                          <p:spTgt spid="33"/>
                                        </p:tgtEl>
                                        <p:attrNameLst>
                                          <p:attrName>style.visibility</p:attrName>
                                        </p:attrNameLst>
                                      </p:cBhvr>
                                      <p:to>
                                        <p:strVal val="hidden"/>
                                      </p:to>
                                    </p:set>
                                  </p:childTnLst>
                                </p:cTn>
                              </p:par>
                              <p:par>
                                <p:cTn id="43" presetID="10" presetClass="exit" presetSubtype="0" fill="hold" grpId="0" nodeType="withEffect">
                                  <p:stCondLst>
                                    <p:cond delay="0"/>
                                  </p:stCondLst>
                                  <p:childTnLst>
                                    <p:animEffect transition="out" filter="fade">
                                      <p:cBhvr>
                                        <p:cTn id="44" dur="500"/>
                                        <p:tgtEl>
                                          <p:spTgt spid="40"/>
                                        </p:tgtEl>
                                      </p:cBhvr>
                                    </p:animEffect>
                                    <p:set>
                                      <p:cBhvr>
                                        <p:cTn id="45" dur="1" fill="hold">
                                          <p:stCondLst>
                                            <p:cond delay="499"/>
                                          </p:stCondLst>
                                        </p:cTn>
                                        <p:tgtEl>
                                          <p:spTgt spid="40"/>
                                        </p:tgtEl>
                                        <p:attrNameLst>
                                          <p:attrName>style.visibility</p:attrName>
                                        </p:attrNameLst>
                                      </p:cBhvr>
                                      <p:to>
                                        <p:strVal val="hidden"/>
                                      </p:to>
                                    </p:set>
                                  </p:childTnLst>
                                </p:cTn>
                              </p:par>
                              <p:par>
                                <p:cTn id="46" presetID="10" presetClass="exit" presetSubtype="0" fill="hold" grpId="0" nodeType="withEffect">
                                  <p:stCondLst>
                                    <p:cond delay="0"/>
                                  </p:stCondLst>
                                  <p:childTnLst>
                                    <p:animEffect transition="out" filter="fade">
                                      <p:cBhvr>
                                        <p:cTn id="47" dur="500"/>
                                        <p:tgtEl>
                                          <p:spTgt spid="41"/>
                                        </p:tgtEl>
                                      </p:cBhvr>
                                    </p:animEffect>
                                    <p:set>
                                      <p:cBhvr>
                                        <p:cTn id="48" dur="1" fill="hold">
                                          <p:stCondLst>
                                            <p:cond delay="499"/>
                                          </p:stCondLst>
                                        </p:cTn>
                                        <p:tgtEl>
                                          <p:spTgt spid="41"/>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grpId="0" nodeType="clickEffect">
                                  <p:stCondLst>
                                    <p:cond delay="0"/>
                                  </p:stCondLst>
                                  <p:childTnLst>
                                    <p:animEffect transition="out" filter="fade">
                                      <p:cBhvr>
                                        <p:cTn id="52" dur="500"/>
                                        <p:tgtEl>
                                          <p:spTgt spid="139"/>
                                        </p:tgtEl>
                                      </p:cBhvr>
                                    </p:animEffect>
                                    <p:set>
                                      <p:cBhvr>
                                        <p:cTn id="53" dur="1" fill="hold">
                                          <p:stCondLst>
                                            <p:cond delay="499"/>
                                          </p:stCondLst>
                                        </p:cTn>
                                        <p:tgtEl>
                                          <p:spTgt spid="139"/>
                                        </p:tgtEl>
                                        <p:attrNameLst>
                                          <p:attrName>style.visibility</p:attrName>
                                        </p:attrNameLst>
                                      </p:cBhvr>
                                      <p:to>
                                        <p:strVal val="hidden"/>
                                      </p:to>
                                    </p:set>
                                  </p:childTnLst>
                                </p:cTn>
                              </p:par>
                              <p:par>
                                <p:cTn id="54" presetID="10" presetClass="exit" presetSubtype="0" fill="hold" grpId="1" nodeType="withEffect">
                                  <p:stCondLst>
                                    <p:cond delay="0"/>
                                  </p:stCondLst>
                                  <p:childTnLst>
                                    <p:animEffect transition="out" filter="fade">
                                      <p:cBhvr>
                                        <p:cTn id="55" dur="500"/>
                                        <p:tgtEl>
                                          <p:spTgt spid="107"/>
                                        </p:tgtEl>
                                      </p:cBhvr>
                                    </p:animEffect>
                                    <p:set>
                                      <p:cBhvr>
                                        <p:cTn id="56" dur="1" fill="hold">
                                          <p:stCondLst>
                                            <p:cond delay="499"/>
                                          </p:stCondLst>
                                        </p:cTn>
                                        <p:tgtEl>
                                          <p:spTgt spid="107"/>
                                        </p:tgtEl>
                                        <p:attrNameLst>
                                          <p:attrName>style.visibility</p:attrName>
                                        </p:attrNameLst>
                                      </p:cBhvr>
                                      <p:to>
                                        <p:strVal val="hidden"/>
                                      </p:to>
                                    </p:set>
                                  </p:childTnLst>
                                </p:cTn>
                              </p:par>
                              <p:par>
                                <p:cTn id="57" presetID="10" presetClass="exit" presetSubtype="0" fill="hold" grpId="0" nodeType="withEffect">
                                  <p:stCondLst>
                                    <p:cond delay="0"/>
                                  </p:stCondLst>
                                  <p:childTnLst>
                                    <p:animEffect transition="out" filter="fade">
                                      <p:cBhvr>
                                        <p:cTn id="58" dur="500"/>
                                        <p:tgtEl>
                                          <p:spTgt spid="187"/>
                                        </p:tgtEl>
                                      </p:cBhvr>
                                    </p:animEffect>
                                    <p:set>
                                      <p:cBhvr>
                                        <p:cTn id="59" dur="1" fill="hold">
                                          <p:stCondLst>
                                            <p:cond delay="499"/>
                                          </p:stCondLst>
                                        </p:cTn>
                                        <p:tgtEl>
                                          <p:spTgt spid="187"/>
                                        </p:tgtEl>
                                        <p:attrNameLst>
                                          <p:attrName>style.visibility</p:attrName>
                                        </p:attrNameLst>
                                      </p:cBhvr>
                                      <p:to>
                                        <p:strVal val="hidden"/>
                                      </p:to>
                                    </p:set>
                                  </p:childTnLst>
                                </p:cTn>
                              </p:par>
                              <p:par>
                                <p:cTn id="60" presetID="10" presetClass="exit" presetSubtype="0" fill="hold" grpId="0" nodeType="withEffect">
                                  <p:stCondLst>
                                    <p:cond delay="0"/>
                                  </p:stCondLst>
                                  <p:childTnLst>
                                    <p:animEffect transition="out" filter="fade">
                                      <p:cBhvr>
                                        <p:cTn id="61" dur="500"/>
                                        <p:tgtEl>
                                          <p:spTgt spid="130"/>
                                        </p:tgtEl>
                                      </p:cBhvr>
                                    </p:animEffect>
                                    <p:set>
                                      <p:cBhvr>
                                        <p:cTn id="62" dur="1" fill="hold">
                                          <p:stCondLst>
                                            <p:cond delay="499"/>
                                          </p:stCondLst>
                                        </p:cTn>
                                        <p:tgtEl>
                                          <p:spTgt spid="130"/>
                                        </p:tgtEl>
                                        <p:attrNameLst>
                                          <p:attrName>style.visibility</p:attrName>
                                        </p:attrNameLst>
                                      </p:cBhvr>
                                      <p:to>
                                        <p:strVal val="hidden"/>
                                      </p:to>
                                    </p:set>
                                  </p:childTnLst>
                                </p:cTn>
                              </p:par>
                              <p:par>
                                <p:cTn id="63" presetID="10" presetClass="exit" presetSubtype="0" fill="hold" grpId="0" nodeType="withEffect">
                                  <p:stCondLst>
                                    <p:cond delay="0"/>
                                  </p:stCondLst>
                                  <p:childTnLst>
                                    <p:animEffect transition="out" filter="fade">
                                      <p:cBhvr>
                                        <p:cTn id="64" dur="500"/>
                                        <p:tgtEl>
                                          <p:spTgt spid="205"/>
                                        </p:tgtEl>
                                      </p:cBhvr>
                                    </p:animEffect>
                                    <p:set>
                                      <p:cBhvr>
                                        <p:cTn id="65" dur="1" fill="hold">
                                          <p:stCondLst>
                                            <p:cond delay="499"/>
                                          </p:stCondLst>
                                        </p:cTn>
                                        <p:tgtEl>
                                          <p:spTgt spid="205"/>
                                        </p:tgtEl>
                                        <p:attrNameLst>
                                          <p:attrName>style.visibility</p:attrName>
                                        </p:attrNameLst>
                                      </p:cBhvr>
                                      <p:to>
                                        <p:strVal val="hidden"/>
                                      </p:to>
                                    </p:set>
                                  </p:childTnLst>
                                </p:cTn>
                              </p:par>
                              <p:par>
                                <p:cTn id="66" presetID="10" presetClass="exit" presetSubtype="0" fill="hold" grpId="0" nodeType="withEffect">
                                  <p:stCondLst>
                                    <p:cond delay="0"/>
                                  </p:stCondLst>
                                  <p:childTnLst>
                                    <p:animEffect transition="out" filter="fade">
                                      <p:cBhvr>
                                        <p:cTn id="67" dur="500"/>
                                        <p:tgtEl>
                                          <p:spTgt spid="162"/>
                                        </p:tgtEl>
                                      </p:cBhvr>
                                    </p:animEffect>
                                    <p:set>
                                      <p:cBhvr>
                                        <p:cTn id="68" dur="1" fill="hold">
                                          <p:stCondLst>
                                            <p:cond delay="499"/>
                                          </p:stCondLst>
                                        </p:cTn>
                                        <p:tgtEl>
                                          <p:spTgt spid="162"/>
                                        </p:tgtEl>
                                        <p:attrNameLst>
                                          <p:attrName>style.visibility</p:attrName>
                                        </p:attrNameLst>
                                      </p:cBhvr>
                                      <p:to>
                                        <p:strVal val="hidden"/>
                                      </p:to>
                                    </p:set>
                                  </p:childTnLst>
                                </p:cTn>
                              </p:par>
                              <p:par>
                                <p:cTn id="69" presetID="10" presetClass="exit" presetSubtype="0" fill="hold" grpId="0" nodeType="withEffect">
                                  <p:stCondLst>
                                    <p:cond delay="0"/>
                                  </p:stCondLst>
                                  <p:childTnLst>
                                    <p:animEffect transition="out" filter="fade">
                                      <p:cBhvr>
                                        <p:cTn id="70" dur="500"/>
                                        <p:tgtEl>
                                          <p:spTgt spid="114"/>
                                        </p:tgtEl>
                                      </p:cBhvr>
                                    </p:animEffect>
                                    <p:set>
                                      <p:cBhvr>
                                        <p:cTn id="71" dur="1" fill="hold">
                                          <p:stCondLst>
                                            <p:cond delay="499"/>
                                          </p:stCondLst>
                                        </p:cTn>
                                        <p:tgtEl>
                                          <p:spTgt spid="114"/>
                                        </p:tgtEl>
                                        <p:attrNameLst>
                                          <p:attrName>style.visibility</p:attrName>
                                        </p:attrNameLst>
                                      </p:cBhvr>
                                      <p:to>
                                        <p:strVal val="hidden"/>
                                      </p:to>
                                    </p:set>
                                  </p:childTnLst>
                                </p:cTn>
                              </p:par>
                              <p:par>
                                <p:cTn id="72" presetID="10" presetClass="exit" presetSubtype="0" fill="hold" grpId="0" nodeType="withEffect">
                                  <p:stCondLst>
                                    <p:cond delay="0"/>
                                  </p:stCondLst>
                                  <p:childTnLst>
                                    <p:animEffect transition="out" filter="fade">
                                      <p:cBhvr>
                                        <p:cTn id="73" dur="500"/>
                                        <p:tgtEl>
                                          <p:spTgt spid="160"/>
                                        </p:tgtEl>
                                      </p:cBhvr>
                                    </p:animEffect>
                                    <p:set>
                                      <p:cBhvr>
                                        <p:cTn id="74" dur="1" fill="hold">
                                          <p:stCondLst>
                                            <p:cond delay="499"/>
                                          </p:stCondLst>
                                        </p:cTn>
                                        <p:tgtEl>
                                          <p:spTgt spid="160"/>
                                        </p:tgtEl>
                                        <p:attrNameLst>
                                          <p:attrName>style.visibility</p:attrName>
                                        </p:attrNameLst>
                                      </p:cBhvr>
                                      <p:to>
                                        <p:strVal val="hidden"/>
                                      </p:to>
                                    </p:set>
                                  </p:childTnLst>
                                </p:cTn>
                              </p:par>
                              <p:par>
                                <p:cTn id="75" presetID="10" presetClass="exit" presetSubtype="0" fill="hold" grpId="0" nodeType="withEffect">
                                  <p:stCondLst>
                                    <p:cond delay="0"/>
                                  </p:stCondLst>
                                  <p:childTnLst>
                                    <p:animEffect transition="out" filter="fade">
                                      <p:cBhvr>
                                        <p:cTn id="76" dur="500"/>
                                        <p:tgtEl>
                                          <p:spTgt spid="110"/>
                                        </p:tgtEl>
                                      </p:cBhvr>
                                    </p:animEffect>
                                    <p:set>
                                      <p:cBhvr>
                                        <p:cTn id="77" dur="1" fill="hold">
                                          <p:stCondLst>
                                            <p:cond delay="499"/>
                                          </p:stCondLst>
                                        </p:cTn>
                                        <p:tgtEl>
                                          <p:spTgt spid="110"/>
                                        </p:tgtEl>
                                        <p:attrNameLst>
                                          <p:attrName>style.visibility</p:attrName>
                                        </p:attrNameLst>
                                      </p:cBhvr>
                                      <p:to>
                                        <p:strVal val="hidden"/>
                                      </p:to>
                                    </p:set>
                                  </p:childTnLst>
                                </p:cTn>
                              </p:par>
                              <p:par>
                                <p:cTn id="78" presetID="10" presetClass="exit" presetSubtype="0" fill="hold" grpId="0" nodeType="withEffect">
                                  <p:stCondLst>
                                    <p:cond delay="0"/>
                                  </p:stCondLst>
                                  <p:childTnLst>
                                    <p:animEffect transition="out" filter="fade">
                                      <p:cBhvr>
                                        <p:cTn id="79" dur="500"/>
                                        <p:tgtEl>
                                          <p:spTgt spid="192"/>
                                        </p:tgtEl>
                                      </p:cBhvr>
                                    </p:animEffect>
                                    <p:set>
                                      <p:cBhvr>
                                        <p:cTn id="80" dur="1" fill="hold">
                                          <p:stCondLst>
                                            <p:cond delay="499"/>
                                          </p:stCondLst>
                                        </p:cTn>
                                        <p:tgtEl>
                                          <p:spTgt spid="192"/>
                                        </p:tgtEl>
                                        <p:attrNameLst>
                                          <p:attrName>style.visibility</p:attrName>
                                        </p:attrNameLst>
                                      </p:cBhvr>
                                      <p:to>
                                        <p:strVal val="hidden"/>
                                      </p:to>
                                    </p:set>
                                  </p:childTnLst>
                                </p:cTn>
                              </p:par>
                              <p:par>
                                <p:cTn id="81" presetID="10" presetClass="exit" presetSubtype="0" fill="hold" grpId="1" nodeType="withEffect">
                                  <p:stCondLst>
                                    <p:cond delay="0"/>
                                  </p:stCondLst>
                                  <p:childTnLst>
                                    <p:animEffect transition="out" filter="fade">
                                      <p:cBhvr>
                                        <p:cTn id="82" dur="500"/>
                                        <p:tgtEl>
                                          <p:spTgt spid="16"/>
                                        </p:tgtEl>
                                      </p:cBhvr>
                                    </p:animEffect>
                                    <p:set>
                                      <p:cBhvr>
                                        <p:cTn id="83" dur="1" fill="hold">
                                          <p:stCondLst>
                                            <p:cond delay="499"/>
                                          </p:stCondLst>
                                        </p:cTn>
                                        <p:tgtEl>
                                          <p:spTgt spid="16"/>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42"/>
                                        </p:tgtEl>
                                      </p:cBhvr>
                                    </p:animEffect>
                                    <p:set>
                                      <p:cBhvr>
                                        <p:cTn id="86" dur="1" fill="hold">
                                          <p:stCondLst>
                                            <p:cond delay="499"/>
                                          </p:stCondLst>
                                        </p:cTn>
                                        <p:tgtEl>
                                          <p:spTgt spid="42"/>
                                        </p:tgtEl>
                                        <p:attrNameLst>
                                          <p:attrName>style.visibility</p:attrName>
                                        </p:attrNameLst>
                                      </p:cBhvr>
                                      <p:to>
                                        <p:strVal val="hidden"/>
                                      </p:to>
                                    </p:set>
                                  </p:childTnLst>
                                </p:cTn>
                              </p:par>
                              <p:par>
                                <p:cTn id="87" presetID="10" presetClass="exit" presetSubtype="0" fill="hold" grpId="1" nodeType="withEffect">
                                  <p:stCondLst>
                                    <p:cond delay="0"/>
                                  </p:stCondLst>
                                  <p:childTnLst>
                                    <p:animEffect transition="out" filter="fade">
                                      <p:cBhvr>
                                        <p:cTn id="88" dur="500"/>
                                        <p:tgtEl>
                                          <p:spTgt spid="33"/>
                                        </p:tgtEl>
                                      </p:cBhvr>
                                    </p:animEffect>
                                    <p:set>
                                      <p:cBhvr>
                                        <p:cTn id="89" dur="1" fill="hold">
                                          <p:stCondLst>
                                            <p:cond delay="499"/>
                                          </p:stCondLst>
                                        </p:cTn>
                                        <p:tgtEl>
                                          <p:spTgt spid="33"/>
                                        </p:tgtEl>
                                        <p:attrNameLst>
                                          <p:attrName>style.visibility</p:attrName>
                                        </p:attrNameLst>
                                      </p:cBhvr>
                                      <p:to>
                                        <p:strVal val="hidden"/>
                                      </p:to>
                                    </p:set>
                                  </p:childTnLst>
                                </p:cTn>
                              </p:par>
                              <p:par>
                                <p:cTn id="90" presetID="10" presetClass="exit" presetSubtype="0" fill="hold" grpId="1" nodeType="withEffect">
                                  <p:stCondLst>
                                    <p:cond delay="0"/>
                                  </p:stCondLst>
                                  <p:childTnLst>
                                    <p:animEffect transition="out" filter="fade">
                                      <p:cBhvr>
                                        <p:cTn id="91" dur="500"/>
                                        <p:tgtEl>
                                          <p:spTgt spid="40"/>
                                        </p:tgtEl>
                                      </p:cBhvr>
                                    </p:animEffect>
                                    <p:set>
                                      <p:cBhvr>
                                        <p:cTn id="92" dur="1" fill="hold">
                                          <p:stCondLst>
                                            <p:cond delay="499"/>
                                          </p:stCondLst>
                                        </p:cTn>
                                        <p:tgtEl>
                                          <p:spTgt spid="40"/>
                                        </p:tgtEl>
                                        <p:attrNameLst>
                                          <p:attrName>style.visibility</p:attrName>
                                        </p:attrNameLst>
                                      </p:cBhvr>
                                      <p:to>
                                        <p:strVal val="hidden"/>
                                      </p:to>
                                    </p:set>
                                  </p:childTnLst>
                                </p:cTn>
                              </p:par>
                              <p:par>
                                <p:cTn id="93" presetID="10" presetClass="exit" presetSubtype="0" fill="hold" grpId="1" nodeType="withEffect">
                                  <p:stCondLst>
                                    <p:cond delay="0"/>
                                  </p:stCondLst>
                                  <p:childTnLst>
                                    <p:animEffect transition="out" filter="fade">
                                      <p:cBhvr>
                                        <p:cTn id="94" dur="500"/>
                                        <p:tgtEl>
                                          <p:spTgt spid="41"/>
                                        </p:tgtEl>
                                      </p:cBhvr>
                                    </p:animEffect>
                                    <p:set>
                                      <p:cBhvr>
                                        <p:cTn id="95" dur="1" fill="hold">
                                          <p:stCondLst>
                                            <p:cond delay="499"/>
                                          </p:stCondLst>
                                        </p:cTn>
                                        <p:tgtEl>
                                          <p:spTgt spid="41"/>
                                        </p:tgtEl>
                                        <p:attrNameLst>
                                          <p:attrName>style.visibility</p:attrName>
                                        </p:attrNameLst>
                                      </p:cBhvr>
                                      <p:to>
                                        <p:strVal val="hidden"/>
                                      </p:to>
                                    </p:set>
                                  </p:childTnLst>
                                </p:cTn>
                              </p:par>
                              <p:par>
                                <p:cTn id="96" presetID="10" presetClass="exit" presetSubtype="0" fill="hold" grpId="0" nodeType="withEffect">
                                  <p:stCondLst>
                                    <p:cond delay="0"/>
                                  </p:stCondLst>
                                  <p:childTnLst>
                                    <p:animEffect transition="out" filter="fade">
                                      <p:cBhvr>
                                        <p:cTn id="97" dur="500"/>
                                        <p:tgtEl>
                                          <p:spTgt spid="43"/>
                                        </p:tgtEl>
                                      </p:cBhvr>
                                    </p:animEffect>
                                    <p:set>
                                      <p:cBhvr>
                                        <p:cTn id="98" dur="1" fill="hold">
                                          <p:stCondLst>
                                            <p:cond delay="499"/>
                                          </p:stCondLst>
                                        </p:cTn>
                                        <p:tgtEl>
                                          <p:spTgt spid="43"/>
                                        </p:tgtEl>
                                        <p:attrNameLst>
                                          <p:attrName>style.visibility</p:attrName>
                                        </p:attrNameLst>
                                      </p:cBhvr>
                                      <p:to>
                                        <p:strVal val="hidden"/>
                                      </p:to>
                                    </p:set>
                                  </p:childTnLst>
                                </p:cTn>
                              </p:par>
                              <p:par>
                                <p:cTn id="99" presetID="10" presetClass="exit" presetSubtype="0" fill="hold" grpId="0" nodeType="withEffect">
                                  <p:stCondLst>
                                    <p:cond delay="0"/>
                                  </p:stCondLst>
                                  <p:childTnLst>
                                    <p:animEffect transition="out" filter="fade">
                                      <p:cBhvr>
                                        <p:cTn id="100" dur="500"/>
                                        <p:tgtEl>
                                          <p:spTgt spid="44"/>
                                        </p:tgtEl>
                                      </p:cBhvr>
                                    </p:animEffect>
                                    <p:set>
                                      <p:cBhvr>
                                        <p:cTn id="101" dur="1" fill="hold">
                                          <p:stCondLst>
                                            <p:cond delay="499"/>
                                          </p:stCondLst>
                                        </p:cTn>
                                        <p:tgtEl>
                                          <p:spTgt spid="44"/>
                                        </p:tgtEl>
                                        <p:attrNameLst>
                                          <p:attrName>style.visibility</p:attrName>
                                        </p:attrNameLst>
                                      </p:cBhvr>
                                      <p:to>
                                        <p:strVal val="hidden"/>
                                      </p:to>
                                    </p:set>
                                  </p:childTnLst>
                                </p:cTn>
                              </p:par>
                              <p:par>
                                <p:cTn id="102" presetID="10" presetClass="exit" presetSubtype="0" fill="hold" grpId="0" nodeType="withEffect">
                                  <p:stCondLst>
                                    <p:cond delay="0"/>
                                  </p:stCondLst>
                                  <p:childTnLst>
                                    <p:animEffect transition="out" filter="fade">
                                      <p:cBhvr>
                                        <p:cTn id="103" dur="500"/>
                                        <p:tgtEl>
                                          <p:spTgt spid="39"/>
                                        </p:tgtEl>
                                      </p:cBhvr>
                                    </p:animEffect>
                                    <p:set>
                                      <p:cBhvr>
                                        <p:cTn id="104" dur="1" fill="hold">
                                          <p:stCondLst>
                                            <p:cond delay="499"/>
                                          </p:stCondLst>
                                        </p:cTn>
                                        <p:tgtEl>
                                          <p:spTgt spid="39"/>
                                        </p:tgtEl>
                                        <p:attrNameLst>
                                          <p:attrName>style.visibility</p:attrName>
                                        </p:attrNameLst>
                                      </p:cBhvr>
                                      <p:to>
                                        <p:strVal val="hidden"/>
                                      </p:to>
                                    </p:set>
                                  </p:childTnLst>
                                </p:cTn>
                              </p:par>
                              <p:par>
                                <p:cTn id="105" presetID="10" presetClass="exit" presetSubtype="0" fill="hold" grpId="0" nodeType="withEffect">
                                  <p:stCondLst>
                                    <p:cond delay="0"/>
                                  </p:stCondLst>
                                  <p:childTnLst>
                                    <p:animEffect transition="out" filter="fade">
                                      <p:cBhvr>
                                        <p:cTn id="106" dur="500"/>
                                        <p:tgtEl>
                                          <p:spTgt spid="32"/>
                                        </p:tgtEl>
                                      </p:cBhvr>
                                    </p:animEffect>
                                    <p:set>
                                      <p:cBhvr>
                                        <p:cTn id="107" dur="1" fill="hold">
                                          <p:stCondLst>
                                            <p:cond delay="499"/>
                                          </p:stCondLst>
                                        </p:cTn>
                                        <p:tgtEl>
                                          <p:spTgt spid="32"/>
                                        </p:tgtEl>
                                        <p:attrNameLst>
                                          <p:attrName>style.visibility</p:attrName>
                                        </p:attrNameLst>
                                      </p:cBhvr>
                                      <p:to>
                                        <p:strVal val="hidden"/>
                                      </p:to>
                                    </p:set>
                                  </p:childTnLst>
                                </p:cTn>
                              </p:par>
                              <p:par>
                                <p:cTn id="108" presetID="10" presetClass="exit" presetSubtype="0" fill="hold" grpId="0" nodeType="withEffect">
                                  <p:stCondLst>
                                    <p:cond delay="0"/>
                                  </p:stCondLst>
                                  <p:childTnLst>
                                    <p:animEffect transition="out" filter="fade">
                                      <p:cBhvr>
                                        <p:cTn id="109" dur="500"/>
                                        <p:tgtEl>
                                          <p:spTgt spid="208"/>
                                        </p:tgtEl>
                                      </p:cBhvr>
                                    </p:animEffect>
                                    <p:set>
                                      <p:cBhvr>
                                        <p:cTn id="110" dur="1" fill="hold">
                                          <p:stCondLst>
                                            <p:cond delay="499"/>
                                          </p:stCondLst>
                                        </p:cTn>
                                        <p:tgtEl>
                                          <p:spTgt spid="208"/>
                                        </p:tgtEl>
                                        <p:attrNameLst>
                                          <p:attrName>style.visibility</p:attrName>
                                        </p:attrNameLst>
                                      </p:cBhvr>
                                      <p:to>
                                        <p:strVal val="hidden"/>
                                      </p:to>
                                    </p:set>
                                  </p:childTnLst>
                                </p:cTn>
                              </p:par>
                              <p:par>
                                <p:cTn id="111" presetID="10" presetClass="exit" presetSubtype="0" fill="hold" grpId="0" nodeType="withEffect">
                                  <p:stCondLst>
                                    <p:cond delay="0"/>
                                  </p:stCondLst>
                                  <p:childTnLst>
                                    <p:animEffect transition="out" filter="fade">
                                      <p:cBhvr>
                                        <p:cTn id="112" dur="500"/>
                                        <p:tgtEl>
                                          <p:spTgt spid="186"/>
                                        </p:tgtEl>
                                      </p:cBhvr>
                                    </p:animEffect>
                                    <p:set>
                                      <p:cBhvr>
                                        <p:cTn id="113" dur="1" fill="hold">
                                          <p:stCondLst>
                                            <p:cond delay="499"/>
                                          </p:stCondLst>
                                        </p:cTn>
                                        <p:tgtEl>
                                          <p:spTgt spid="186"/>
                                        </p:tgtEl>
                                        <p:attrNameLst>
                                          <p:attrName>style.visibility</p:attrName>
                                        </p:attrNameLst>
                                      </p:cBhvr>
                                      <p:to>
                                        <p:strVal val="hidden"/>
                                      </p:to>
                                    </p:set>
                                  </p:childTnLst>
                                </p:cTn>
                              </p:par>
                              <p:par>
                                <p:cTn id="114" presetID="10" presetClass="exit" presetSubtype="0" fill="hold" grpId="0" nodeType="withEffect">
                                  <p:stCondLst>
                                    <p:cond delay="0"/>
                                  </p:stCondLst>
                                  <p:childTnLst>
                                    <p:animEffect transition="out" filter="fade">
                                      <p:cBhvr>
                                        <p:cTn id="115" dur="500"/>
                                        <p:tgtEl>
                                          <p:spTgt spid="96"/>
                                        </p:tgtEl>
                                      </p:cBhvr>
                                    </p:animEffect>
                                    <p:set>
                                      <p:cBhvr>
                                        <p:cTn id="116" dur="1" fill="hold">
                                          <p:stCondLst>
                                            <p:cond delay="499"/>
                                          </p:stCondLst>
                                        </p:cTn>
                                        <p:tgtEl>
                                          <p:spTgt spid="96"/>
                                        </p:tgtEl>
                                        <p:attrNameLst>
                                          <p:attrName>style.visibility</p:attrName>
                                        </p:attrNameLst>
                                      </p:cBhvr>
                                      <p:to>
                                        <p:strVal val="hidden"/>
                                      </p:to>
                                    </p:set>
                                  </p:childTnLst>
                                </p:cTn>
                              </p:par>
                              <p:par>
                                <p:cTn id="117" presetID="10" presetClass="exit" presetSubtype="0" fill="hold" grpId="0" nodeType="withEffect">
                                  <p:stCondLst>
                                    <p:cond delay="0"/>
                                  </p:stCondLst>
                                  <p:childTnLst>
                                    <p:animEffect transition="out" filter="fade">
                                      <p:cBhvr>
                                        <p:cTn id="118" dur="500"/>
                                        <p:tgtEl>
                                          <p:spTgt spid="70"/>
                                        </p:tgtEl>
                                      </p:cBhvr>
                                    </p:animEffect>
                                    <p:set>
                                      <p:cBhvr>
                                        <p:cTn id="119" dur="1" fill="hold">
                                          <p:stCondLst>
                                            <p:cond delay="499"/>
                                          </p:stCondLst>
                                        </p:cTn>
                                        <p:tgtEl>
                                          <p:spTgt spid="70"/>
                                        </p:tgtEl>
                                        <p:attrNameLst>
                                          <p:attrName>style.visibility</p:attrName>
                                        </p:attrNameLst>
                                      </p:cBhvr>
                                      <p:to>
                                        <p:strVal val="hidden"/>
                                      </p:to>
                                    </p:set>
                                  </p:childTnLst>
                                </p:cTn>
                              </p:par>
                              <p:par>
                                <p:cTn id="120" presetID="10" presetClass="exit" presetSubtype="0" fill="hold" grpId="0" nodeType="withEffect">
                                  <p:stCondLst>
                                    <p:cond delay="0"/>
                                  </p:stCondLst>
                                  <p:childTnLst>
                                    <p:animEffect transition="out" filter="fade">
                                      <p:cBhvr>
                                        <p:cTn id="121" dur="500"/>
                                        <p:tgtEl>
                                          <p:spTgt spid="146"/>
                                        </p:tgtEl>
                                      </p:cBhvr>
                                    </p:animEffect>
                                    <p:set>
                                      <p:cBhvr>
                                        <p:cTn id="122" dur="1" fill="hold">
                                          <p:stCondLst>
                                            <p:cond delay="499"/>
                                          </p:stCondLst>
                                        </p:cTn>
                                        <p:tgtEl>
                                          <p:spTgt spid="146"/>
                                        </p:tgtEl>
                                        <p:attrNameLst>
                                          <p:attrName>style.visibility</p:attrName>
                                        </p:attrNameLst>
                                      </p:cBhvr>
                                      <p:to>
                                        <p:strVal val="hidden"/>
                                      </p:to>
                                    </p:set>
                                  </p:childTnLst>
                                </p:cTn>
                              </p:par>
                              <p:par>
                                <p:cTn id="123" presetID="10" presetClass="exit" presetSubtype="0" fill="hold" grpId="0" nodeType="withEffect">
                                  <p:stCondLst>
                                    <p:cond delay="0"/>
                                  </p:stCondLst>
                                  <p:childTnLst>
                                    <p:animEffect transition="out" filter="fade">
                                      <p:cBhvr>
                                        <p:cTn id="124" dur="500"/>
                                        <p:tgtEl>
                                          <p:spTgt spid="155"/>
                                        </p:tgtEl>
                                      </p:cBhvr>
                                    </p:animEffect>
                                    <p:set>
                                      <p:cBhvr>
                                        <p:cTn id="125" dur="1" fill="hold">
                                          <p:stCondLst>
                                            <p:cond delay="499"/>
                                          </p:stCondLst>
                                        </p:cTn>
                                        <p:tgtEl>
                                          <p:spTgt spid="155"/>
                                        </p:tgtEl>
                                        <p:attrNameLst>
                                          <p:attrName>style.visibility</p:attrName>
                                        </p:attrNameLst>
                                      </p:cBhvr>
                                      <p:to>
                                        <p:strVal val="hidden"/>
                                      </p:to>
                                    </p:set>
                                  </p:childTnLst>
                                </p:cTn>
                              </p:par>
                              <p:par>
                                <p:cTn id="126" presetID="10" presetClass="exit" presetSubtype="0" fill="hold" grpId="0" nodeType="withEffect">
                                  <p:stCondLst>
                                    <p:cond delay="0"/>
                                  </p:stCondLst>
                                  <p:childTnLst>
                                    <p:animEffect transition="out" filter="fade">
                                      <p:cBhvr>
                                        <p:cTn id="127" dur="500"/>
                                        <p:tgtEl>
                                          <p:spTgt spid="95"/>
                                        </p:tgtEl>
                                      </p:cBhvr>
                                    </p:animEffect>
                                    <p:set>
                                      <p:cBhvr>
                                        <p:cTn id="128" dur="1" fill="hold">
                                          <p:stCondLst>
                                            <p:cond delay="499"/>
                                          </p:stCondLst>
                                        </p:cTn>
                                        <p:tgtEl>
                                          <p:spTgt spid="95"/>
                                        </p:tgtEl>
                                        <p:attrNameLst>
                                          <p:attrName>style.visibility</p:attrName>
                                        </p:attrNameLst>
                                      </p:cBhvr>
                                      <p:to>
                                        <p:strVal val="hidden"/>
                                      </p:to>
                                    </p:set>
                                  </p:childTnLst>
                                </p:cTn>
                              </p:par>
                              <p:par>
                                <p:cTn id="129" presetID="10" presetClass="exit" presetSubtype="0" fill="hold" grpId="0" nodeType="withEffect">
                                  <p:stCondLst>
                                    <p:cond delay="0"/>
                                  </p:stCondLst>
                                  <p:childTnLst>
                                    <p:animEffect transition="out" filter="fade">
                                      <p:cBhvr>
                                        <p:cTn id="130" dur="500"/>
                                        <p:tgtEl>
                                          <p:spTgt spid="170"/>
                                        </p:tgtEl>
                                      </p:cBhvr>
                                    </p:animEffect>
                                    <p:set>
                                      <p:cBhvr>
                                        <p:cTn id="131" dur="1" fill="hold">
                                          <p:stCondLst>
                                            <p:cond delay="499"/>
                                          </p:stCondLst>
                                        </p:cTn>
                                        <p:tgtEl>
                                          <p:spTgt spid="170"/>
                                        </p:tgtEl>
                                        <p:attrNameLst>
                                          <p:attrName>style.visibility</p:attrName>
                                        </p:attrNameLst>
                                      </p:cBhvr>
                                      <p:to>
                                        <p:strVal val="hidden"/>
                                      </p:to>
                                    </p:set>
                                  </p:childTnLst>
                                </p:cTn>
                              </p:par>
                              <p:par>
                                <p:cTn id="132" presetID="10" presetClass="exit" presetSubtype="0" fill="hold" grpId="0" nodeType="withEffect">
                                  <p:stCondLst>
                                    <p:cond delay="0"/>
                                  </p:stCondLst>
                                  <p:childTnLst>
                                    <p:animEffect transition="out" filter="fade">
                                      <p:cBhvr>
                                        <p:cTn id="133" dur="500"/>
                                        <p:tgtEl>
                                          <p:spTgt spid="126"/>
                                        </p:tgtEl>
                                      </p:cBhvr>
                                    </p:animEffect>
                                    <p:set>
                                      <p:cBhvr>
                                        <p:cTn id="134" dur="1" fill="hold">
                                          <p:stCondLst>
                                            <p:cond delay="499"/>
                                          </p:stCondLst>
                                        </p:cTn>
                                        <p:tgtEl>
                                          <p:spTgt spid="126"/>
                                        </p:tgtEl>
                                        <p:attrNameLst>
                                          <p:attrName>style.visibility</p:attrName>
                                        </p:attrNameLst>
                                      </p:cBhvr>
                                      <p:to>
                                        <p:strVal val="hidden"/>
                                      </p:to>
                                    </p:set>
                                  </p:childTnLst>
                                </p:cTn>
                              </p:par>
                              <p:par>
                                <p:cTn id="135" presetID="10" presetClass="exit" presetSubtype="0" fill="hold" grpId="0" nodeType="withEffect">
                                  <p:stCondLst>
                                    <p:cond delay="0"/>
                                  </p:stCondLst>
                                  <p:childTnLst>
                                    <p:animEffect transition="out" filter="fade">
                                      <p:cBhvr>
                                        <p:cTn id="136" dur="500"/>
                                        <p:tgtEl>
                                          <p:spTgt spid="164"/>
                                        </p:tgtEl>
                                      </p:cBhvr>
                                    </p:animEffect>
                                    <p:set>
                                      <p:cBhvr>
                                        <p:cTn id="137" dur="1" fill="hold">
                                          <p:stCondLst>
                                            <p:cond delay="499"/>
                                          </p:stCondLst>
                                        </p:cTn>
                                        <p:tgtEl>
                                          <p:spTgt spid="164"/>
                                        </p:tgtEl>
                                        <p:attrNameLst>
                                          <p:attrName>style.visibility</p:attrName>
                                        </p:attrNameLst>
                                      </p:cBhvr>
                                      <p:to>
                                        <p:strVal val="hidden"/>
                                      </p:to>
                                    </p:set>
                                  </p:childTnLst>
                                </p:cTn>
                              </p:par>
                              <p:par>
                                <p:cTn id="138" presetID="10" presetClass="exit" presetSubtype="0" fill="hold" grpId="0" nodeType="withEffect">
                                  <p:stCondLst>
                                    <p:cond delay="0"/>
                                  </p:stCondLst>
                                  <p:childTnLst>
                                    <p:animEffect transition="out" filter="fade">
                                      <p:cBhvr>
                                        <p:cTn id="139" dur="500"/>
                                        <p:tgtEl>
                                          <p:spTgt spid="112"/>
                                        </p:tgtEl>
                                      </p:cBhvr>
                                    </p:animEffect>
                                    <p:set>
                                      <p:cBhvr>
                                        <p:cTn id="140" dur="1" fill="hold">
                                          <p:stCondLst>
                                            <p:cond delay="499"/>
                                          </p:stCondLst>
                                        </p:cTn>
                                        <p:tgtEl>
                                          <p:spTgt spid="112"/>
                                        </p:tgtEl>
                                        <p:attrNameLst>
                                          <p:attrName>style.visibility</p:attrName>
                                        </p:attrNameLst>
                                      </p:cBhvr>
                                      <p:to>
                                        <p:strVal val="hidden"/>
                                      </p:to>
                                    </p:set>
                                  </p:childTnLst>
                                </p:cTn>
                              </p:par>
                              <p:par>
                                <p:cTn id="141" presetID="10" presetClass="exit" presetSubtype="0" fill="hold" grpId="0" nodeType="withEffect">
                                  <p:stCondLst>
                                    <p:cond delay="0"/>
                                  </p:stCondLst>
                                  <p:childTnLst>
                                    <p:animEffect transition="out" filter="fade">
                                      <p:cBhvr>
                                        <p:cTn id="142" dur="500"/>
                                        <p:tgtEl>
                                          <p:spTgt spid="172"/>
                                        </p:tgtEl>
                                      </p:cBhvr>
                                    </p:animEffect>
                                    <p:set>
                                      <p:cBhvr>
                                        <p:cTn id="143" dur="1" fill="hold">
                                          <p:stCondLst>
                                            <p:cond delay="499"/>
                                          </p:stCondLst>
                                        </p:cTn>
                                        <p:tgtEl>
                                          <p:spTgt spid="172"/>
                                        </p:tgtEl>
                                        <p:attrNameLst>
                                          <p:attrName>style.visibility</p:attrName>
                                        </p:attrNameLst>
                                      </p:cBhvr>
                                      <p:to>
                                        <p:strVal val="hidden"/>
                                      </p:to>
                                    </p:set>
                                  </p:childTnLst>
                                </p:cTn>
                              </p:par>
                              <p:par>
                                <p:cTn id="144" presetID="10" presetClass="exit" presetSubtype="0" fill="hold" grpId="0" nodeType="withEffect">
                                  <p:stCondLst>
                                    <p:cond delay="0"/>
                                  </p:stCondLst>
                                  <p:childTnLst>
                                    <p:animEffect transition="out" filter="fade">
                                      <p:cBhvr>
                                        <p:cTn id="145" dur="500"/>
                                        <p:tgtEl>
                                          <p:spTgt spid="124"/>
                                        </p:tgtEl>
                                      </p:cBhvr>
                                    </p:animEffect>
                                    <p:set>
                                      <p:cBhvr>
                                        <p:cTn id="146" dur="1" fill="hold">
                                          <p:stCondLst>
                                            <p:cond delay="499"/>
                                          </p:stCondLst>
                                        </p:cTn>
                                        <p:tgtEl>
                                          <p:spTgt spid="124"/>
                                        </p:tgtEl>
                                        <p:attrNameLst>
                                          <p:attrName>style.visibility</p:attrName>
                                        </p:attrNameLst>
                                      </p:cBhvr>
                                      <p:to>
                                        <p:strVal val="hidden"/>
                                      </p:to>
                                    </p:set>
                                  </p:childTnLst>
                                </p:cTn>
                              </p:par>
                              <p:par>
                                <p:cTn id="147" presetID="10" presetClass="exit" presetSubtype="0" fill="hold" grpId="0" nodeType="withEffect">
                                  <p:stCondLst>
                                    <p:cond delay="0"/>
                                  </p:stCondLst>
                                  <p:childTnLst>
                                    <p:animEffect transition="out" filter="fade">
                                      <p:cBhvr>
                                        <p:cTn id="148" dur="500"/>
                                        <p:tgtEl>
                                          <p:spTgt spid="157"/>
                                        </p:tgtEl>
                                      </p:cBhvr>
                                    </p:animEffect>
                                    <p:set>
                                      <p:cBhvr>
                                        <p:cTn id="149" dur="1" fill="hold">
                                          <p:stCondLst>
                                            <p:cond delay="499"/>
                                          </p:stCondLst>
                                        </p:cTn>
                                        <p:tgtEl>
                                          <p:spTgt spid="157"/>
                                        </p:tgtEl>
                                        <p:attrNameLst>
                                          <p:attrName>style.visibility</p:attrName>
                                        </p:attrNameLst>
                                      </p:cBhvr>
                                      <p:to>
                                        <p:strVal val="hidden"/>
                                      </p:to>
                                    </p:set>
                                  </p:childTnLst>
                                </p:cTn>
                              </p:par>
                              <p:par>
                                <p:cTn id="150" presetID="10" presetClass="exit" presetSubtype="0" fill="hold" grpId="0" nodeType="withEffect">
                                  <p:stCondLst>
                                    <p:cond delay="0"/>
                                  </p:stCondLst>
                                  <p:childTnLst>
                                    <p:animEffect transition="out" filter="fade">
                                      <p:cBhvr>
                                        <p:cTn id="151" dur="500"/>
                                        <p:tgtEl>
                                          <p:spTgt spid="93"/>
                                        </p:tgtEl>
                                      </p:cBhvr>
                                    </p:animEffect>
                                    <p:set>
                                      <p:cBhvr>
                                        <p:cTn id="152" dur="1" fill="hold">
                                          <p:stCondLst>
                                            <p:cond delay="499"/>
                                          </p:stCondLst>
                                        </p:cTn>
                                        <p:tgtEl>
                                          <p:spTgt spid="93"/>
                                        </p:tgtEl>
                                        <p:attrNameLst>
                                          <p:attrName>style.visibility</p:attrName>
                                        </p:attrNameLst>
                                      </p:cBhvr>
                                      <p:to>
                                        <p:strVal val="hidden"/>
                                      </p:to>
                                    </p:set>
                                  </p:childTnLst>
                                </p:cTn>
                              </p:par>
                              <p:par>
                                <p:cTn id="153" presetID="10" presetClass="exit" presetSubtype="0" fill="hold" grpId="0" nodeType="withEffect">
                                  <p:stCondLst>
                                    <p:cond delay="0"/>
                                  </p:stCondLst>
                                  <p:childTnLst>
                                    <p:animEffect transition="out" filter="fade">
                                      <p:cBhvr>
                                        <p:cTn id="154" dur="500"/>
                                        <p:tgtEl>
                                          <p:spTgt spid="149"/>
                                        </p:tgtEl>
                                      </p:cBhvr>
                                    </p:animEffect>
                                    <p:set>
                                      <p:cBhvr>
                                        <p:cTn id="155" dur="1" fill="hold">
                                          <p:stCondLst>
                                            <p:cond delay="499"/>
                                          </p:stCondLst>
                                        </p:cTn>
                                        <p:tgtEl>
                                          <p:spTgt spid="149"/>
                                        </p:tgtEl>
                                        <p:attrNameLst>
                                          <p:attrName>style.visibility</p:attrName>
                                        </p:attrNameLst>
                                      </p:cBhvr>
                                      <p:to>
                                        <p:strVal val="hidden"/>
                                      </p:to>
                                    </p:set>
                                  </p:childTnLst>
                                </p:cTn>
                              </p:par>
                              <p:par>
                                <p:cTn id="156" presetID="10" presetClass="exit" presetSubtype="0" fill="hold" grpId="0" nodeType="withEffect">
                                  <p:stCondLst>
                                    <p:cond delay="0"/>
                                  </p:stCondLst>
                                  <p:childTnLst>
                                    <p:animEffect transition="out" filter="fade">
                                      <p:cBhvr>
                                        <p:cTn id="157" dur="500"/>
                                        <p:tgtEl>
                                          <p:spTgt spid="69"/>
                                        </p:tgtEl>
                                      </p:cBhvr>
                                    </p:animEffect>
                                    <p:set>
                                      <p:cBhvr>
                                        <p:cTn id="158" dur="1" fill="hold">
                                          <p:stCondLst>
                                            <p:cond delay="499"/>
                                          </p:stCondLst>
                                        </p:cTn>
                                        <p:tgtEl>
                                          <p:spTgt spid="69"/>
                                        </p:tgtEl>
                                        <p:attrNameLst>
                                          <p:attrName>style.visibility</p:attrName>
                                        </p:attrNameLst>
                                      </p:cBhvr>
                                      <p:to>
                                        <p:strVal val="hidden"/>
                                      </p:to>
                                    </p:set>
                                  </p:childTnLst>
                                </p:cTn>
                              </p:par>
                              <p:par>
                                <p:cTn id="159" presetID="10" presetClass="exit" presetSubtype="0" fill="hold" grpId="0" nodeType="withEffect">
                                  <p:stCondLst>
                                    <p:cond delay="0"/>
                                  </p:stCondLst>
                                  <p:childTnLst>
                                    <p:animEffect transition="out" filter="fade">
                                      <p:cBhvr>
                                        <p:cTn id="160" dur="500"/>
                                        <p:tgtEl>
                                          <p:spTgt spid="153"/>
                                        </p:tgtEl>
                                      </p:cBhvr>
                                    </p:animEffect>
                                    <p:set>
                                      <p:cBhvr>
                                        <p:cTn id="161" dur="1" fill="hold">
                                          <p:stCondLst>
                                            <p:cond delay="499"/>
                                          </p:stCondLst>
                                        </p:cTn>
                                        <p:tgtEl>
                                          <p:spTgt spid="153"/>
                                        </p:tgtEl>
                                        <p:attrNameLst>
                                          <p:attrName>style.visibility</p:attrName>
                                        </p:attrNameLst>
                                      </p:cBhvr>
                                      <p:to>
                                        <p:strVal val="hidden"/>
                                      </p:to>
                                    </p:set>
                                  </p:childTnLst>
                                </p:cTn>
                              </p:par>
                              <p:par>
                                <p:cTn id="162" presetID="10" presetClass="exit" presetSubtype="0" fill="hold" grpId="0" nodeType="withEffect">
                                  <p:stCondLst>
                                    <p:cond delay="0"/>
                                  </p:stCondLst>
                                  <p:childTnLst>
                                    <p:animEffect transition="out" filter="fade">
                                      <p:cBhvr>
                                        <p:cTn id="163" dur="500"/>
                                        <p:tgtEl>
                                          <p:spTgt spid="91"/>
                                        </p:tgtEl>
                                      </p:cBhvr>
                                    </p:animEffect>
                                    <p:set>
                                      <p:cBhvr>
                                        <p:cTn id="164" dur="1" fill="hold">
                                          <p:stCondLst>
                                            <p:cond delay="499"/>
                                          </p:stCondLst>
                                        </p:cTn>
                                        <p:tgtEl>
                                          <p:spTgt spid="91"/>
                                        </p:tgtEl>
                                        <p:attrNameLst>
                                          <p:attrName>style.visibility</p:attrName>
                                        </p:attrNameLst>
                                      </p:cBhvr>
                                      <p:to>
                                        <p:strVal val="hidden"/>
                                      </p:to>
                                    </p:set>
                                  </p:childTnLst>
                                </p:cTn>
                              </p:par>
                              <p:par>
                                <p:cTn id="165" presetID="10" presetClass="exit" presetSubtype="0" fill="hold" grpId="0" nodeType="withEffect">
                                  <p:stCondLst>
                                    <p:cond delay="0"/>
                                  </p:stCondLst>
                                  <p:childTnLst>
                                    <p:animEffect transition="out" filter="fade">
                                      <p:cBhvr>
                                        <p:cTn id="166" dur="500"/>
                                        <p:tgtEl>
                                          <p:spTgt spid="151"/>
                                        </p:tgtEl>
                                      </p:cBhvr>
                                    </p:animEffect>
                                    <p:set>
                                      <p:cBhvr>
                                        <p:cTn id="167" dur="1" fill="hold">
                                          <p:stCondLst>
                                            <p:cond delay="499"/>
                                          </p:stCondLst>
                                        </p:cTn>
                                        <p:tgtEl>
                                          <p:spTgt spid="151"/>
                                        </p:tgtEl>
                                        <p:attrNameLst>
                                          <p:attrName>style.visibility</p:attrName>
                                        </p:attrNameLst>
                                      </p:cBhvr>
                                      <p:to>
                                        <p:strVal val="hidden"/>
                                      </p:to>
                                    </p:set>
                                  </p:childTnLst>
                                </p:cTn>
                              </p:par>
                              <p:par>
                                <p:cTn id="168" presetID="10" presetClass="exit" presetSubtype="0" fill="hold" grpId="0" nodeType="withEffect">
                                  <p:stCondLst>
                                    <p:cond delay="0"/>
                                  </p:stCondLst>
                                  <p:childTnLst>
                                    <p:animEffect transition="out" filter="fade">
                                      <p:cBhvr>
                                        <p:cTn id="169" dur="500"/>
                                        <p:tgtEl>
                                          <p:spTgt spid="89"/>
                                        </p:tgtEl>
                                      </p:cBhvr>
                                    </p:animEffect>
                                    <p:set>
                                      <p:cBhvr>
                                        <p:cTn id="170" dur="1" fill="hold">
                                          <p:stCondLst>
                                            <p:cond delay="499"/>
                                          </p:stCondLst>
                                        </p:cTn>
                                        <p:tgtEl>
                                          <p:spTgt spid="89"/>
                                        </p:tgtEl>
                                        <p:attrNameLst>
                                          <p:attrName>style.visibility</p:attrName>
                                        </p:attrNameLst>
                                      </p:cBhvr>
                                      <p:to>
                                        <p:strVal val="hidden"/>
                                      </p:to>
                                    </p:set>
                                  </p:childTnLst>
                                </p:cTn>
                              </p:par>
                              <p:par>
                                <p:cTn id="171" presetID="10" presetClass="exit" presetSubtype="0" fill="hold" grpId="0" nodeType="withEffect">
                                  <p:stCondLst>
                                    <p:cond delay="0"/>
                                  </p:stCondLst>
                                  <p:childTnLst>
                                    <p:animEffect transition="out" filter="fade">
                                      <p:cBhvr>
                                        <p:cTn id="172" dur="500"/>
                                        <p:tgtEl>
                                          <p:spTgt spid="168"/>
                                        </p:tgtEl>
                                      </p:cBhvr>
                                    </p:animEffect>
                                    <p:set>
                                      <p:cBhvr>
                                        <p:cTn id="173" dur="1" fill="hold">
                                          <p:stCondLst>
                                            <p:cond delay="499"/>
                                          </p:stCondLst>
                                        </p:cTn>
                                        <p:tgtEl>
                                          <p:spTgt spid="168"/>
                                        </p:tgtEl>
                                        <p:attrNameLst>
                                          <p:attrName>style.visibility</p:attrName>
                                        </p:attrNameLst>
                                      </p:cBhvr>
                                      <p:to>
                                        <p:strVal val="hidden"/>
                                      </p:to>
                                    </p:set>
                                  </p:childTnLst>
                                </p:cTn>
                              </p:par>
                              <p:par>
                                <p:cTn id="174" presetID="10" presetClass="exit" presetSubtype="0" fill="hold" grpId="0" nodeType="withEffect">
                                  <p:stCondLst>
                                    <p:cond delay="0"/>
                                  </p:stCondLst>
                                  <p:childTnLst>
                                    <p:animEffect transition="out" filter="fade">
                                      <p:cBhvr>
                                        <p:cTn id="175" dur="500"/>
                                        <p:tgtEl>
                                          <p:spTgt spid="122"/>
                                        </p:tgtEl>
                                      </p:cBhvr>
                                    </p:animEffect>
                                    <p:set>
                                      <p:cBhvr>
                                        <p:cTn id="176" dur="1" fill="hold">
                                          <p:stCondLst>
                                            <p:cond delay="499"/>
                                          </p:stCondLst>
                                        </p:cTn>
                                        <p:tgtEl>
                                          <p:spTgt spid="122"/>
                                        </p:tgtEl>
                                        <p:attrNameLst>
                                          <p:attrName>style.visibility</p:attrName>
                                        </p:attrNameLst>
                                      </p:cBhvr>
                                      <p:to>
                                        <p:strVal val="hidden"/>
                                      </p:to>
                                    </p:set>
                                  </p:childTnLst>
                                </p:cTn>
                              </p:par>
                            </p:childTnLst>
                          </p:cTn>
                        </p:par>
                        <p:par>
                          <p:cTn id="177" fill="hold">
                            <p:stCondLst>
                              <p:cond delay="500"/>
                            </p:stCondLst>
                            <p:childTnLst>
                              <p:par>
                                <p:cTn id="178" presetID="22" presetClass="entr" presetSubtype="8" fill="hold" grpId="0" nodeType="afterEffect">
                                  <p:stCondLst>
                                    <p:cond delay="0"/>
                                  </p:stCondLst>
                                  <p:childTnLst>
                                    <p:set>
                                      <p:cBhvr>
                                        <p:cTn id="179" dur="1" fill="hold">
                                          <p:stCondLst>
                                            <p:cond delay="0"/>
                                          </p:stCondLst>
                                        </p:cTn>
                                        <p:tgtEl>
                                          <p:spTgt spid="26"/>
                                        </p:tgtEl>
                                        <p:attrNameLst>
                                          <p:attrName>style.visibility</p:attrName>
                                        </p:attrNameLst>
                                      </p:cBhvr>
                                      <p:to>
                                        <p:strVal val="visible"/>
                                      </p:to>
                                    </p:set>
                                    <p:animEffect transition="in" filter="wipe(left)">
                                      <p:cBhvr>
                                        <p:cTn id="180" dur="500"/>
                                        <p:tgtEl>
                                          <p:spTgt spid="26"/>
                                        </p:tgtEl>
                                      </p:cBhvr>
                                    </p:animEffect>
                                  </p:childTnLst>
                                </p:cTn>
                              </p:par>
                              <p:par>
                                <p:cTn id="181" presetID="3" presetClass="emph" presetSubtype="2" fill="hold" nodeType="withEffect">
                                  <p:stCondLst>
                                    <p:cond delay="0"/>
                                  </p:stCondLst>
                                  <p:childTnLst>
                                    <p:animClr clrSpc="rgb" dir="cw">
                                      <p:cBhvr override="childStyle">
                                        <p:cTn id="182" dur="500" fill="hold"/>
                                        <p:tgtEl>
                                          <p:spTgt spid="209">
                                            <p:txEl>
                                              <p:pRg st="0" end="0"/>
                                            </p:txEl>
                                          </p:spTgt>
                                        </p:tgtEl>
                                        <p:attrNameLst>
                                          <p:attrName>style.color</p:attrName>
                                        </p:attrNameLst>
                                      </p:cBhvr>
                                      <p:to>
                                        <a:schemeClr val="tx1"/>
                                      </p:to>
                                    </p:animClr>
                                  </p:childTnLst>
                                </p:cTn>
                              </p:par>
                            </p:childTnLst>
                          </p:cTn>
                        </p:par>
                      </p:childTnLst>
                    </p:cTn>
                  </p:par>
                  <p:par>
                    <p:cTn id="183" fill="hold">
                      <p:stCondLst>
                        <p:cond delay="indefinite"/>
                      </p:stCondLst>
                      <p:childTnLst>
                        <p:par>
                          <p:cTn id="184" fill="hold">
                            <p:stCondLst>
                              <p:cond delay="0"/>
                            </p:stCondLst>
                            <p:childTnLst>
                              <p:par>
                                <p:cTn id="185" presetID="3" presetClass="emph" presetSubtype="2" fill="hold" nodeType="clickEffect">
                                  <p:stCondLst>
                                    <p:cond delay="0"/>
                                  </p:stCondLst>
                                  <p:childTnLst>
                                    <p:animClr clrSpc="rgb" dir="cw">
                                      <p:cBhvr override="childStyle">
                                        <p:cTn id="186" dur="500" fill="hold"/>
                                        <p:tgtEl>
                                          <p:spTgt spid="209">
                                            <p:txEl>
                                              <p:pRg st="1" end="1"/>
                                            </p:txEl>
                                          </p:spTgt>
                                        </p:tgtEl>
                                        <p:attrNameLst>
                                          <p:attrName>style.color</p:attrName>
                                        </p:attrNameLst>
                                      </p:cBhvr>
                                      <p:to>
                                        <a:schemeClr val="accent2"/>
                                      </p:to>
                                    </p:animClr>
                                  </p:childTnLst>
                                </p:cTn>
                              </p:par>
                            </p:childTnLst>
                          </p:cTn>
                        </p:par>
                        <p:par>
                          <p:cTn id="187" fill="hold">
                            <p:stCondLst>
                              <p:cond delay="500"/>
                            </p:stCondLst>
                            <p:childTnLst>
                              <p:par>
                                <p:cTn id="188" presetID="7" presetClass="emph" presetSubtype="2" fill="hold" nodeType="afterEffect">
                                  <p:stCondLst>
                                    <p:cond delay="0"/>
                                  </p:stCondLst>
                                  <p:childTnLst>
                                    <p:animClr clrSpc="rgb" dir="cw">
                                      <p:cBhvr>
                                        <p:cTn id="189" dur="500" fill="hold"/>
                                        <p:tgtEl>
                                          <p:spTgt spid="108"/>
                                        </p:tgtEl>
                                        <p:attrNameLst>
                                          <p:attrName>stroke.color</p:attrName>
                                        </p:attrNameLst>
                                      </p:cBhvr>
                                      <p:to>
                                        <a:schemeClr val="accent2"/>
                                      </p:to>
                                    </p:animClr>
                                    <p:set>
                                      <p:cBhvr>
                                        <p:cTn id="190" dur="500" fill="hold"/>
                                        <p:tgtEl>
                                          <p:spTgt spid="108"/>
                                        </p:tgtEl>
                                        <p:attrNameLst>
                                          <p:attrName>stroke.on</p:attrName>
                                        </p:attrNameLst>
                                      </p:cBhvr>
                                      <p:to>
                                        <p:strVal val="true"/>
                                      </p:to>
                                    </p:set>
                                  </p:childTnLst>
                                </p:cTn>
                              </p:par>
                              <p:par>
                                <p:cTn id="191" presetID="7" presetClass="emph" presetSubtype="2" fill="hold" nodeType="withEffect">
                                  <p:stCondLst>
                                    <p:cond delay="0"/>
                                  </p:stCondLst>
                                  <p:childTnLst>
                                    <p:animClr clrSpc="rgb" dir="cw">
                                      <p:cBhvr>
                                        <p:cTn id="192" dur="500" fill="hold"/>
                                        <p:tgtEl>
                                          <p:spTgt spid="120"/>
                                        </p:tgtEl>
                                        <p:attrNameLst>
                                          <p:attrName>stroke.color</p:attrName>
                                        </p:attrNameLst>
                                      </p:cBhvr>
                                      <p:to>
                                        <a:schemeClr val="accent2"/>
                                      </p:to>
                                    </p:animClr>
                                    <p:set>
                                      <p:cBhvr>
                                        <p:cTn id="193" dur="500" fill="hold"/>
                                        <p:tgtEl>
                                          <p:spTgt spid="120"/>
                                        </p:tgtEl>
                                        <p:attrNameLst>
                                          <p:attrName>stroke.on</p:attrName>
                                        </p:attrNameLst>
                                      </p:cBhvr>
                                      <p:to>
                                        <p:strVal val="true"/>
                                      </p:to>
                                    </p:set>
                                  </p:childTnLst>
                                </p:cTn>
                              </p:par>
                            </p:childTnLst>
                          </p:cTn>
                        </p:par>
                      </p:childTnLst>
                    </p:cTn>
                  </p:par>
                  <p:par>
                    <p:cTn id="194" fill="hold">
                      <p:stCondLst>
                        <p:cond delay="indefinite"/>
                      </p:stCondLst>
                      <p:childTnLst>
                        <p:par>
                          <p:cTn id="195" fill="hold">
                            <p:stCondLst>
                              <p:cond delay="0"/>
                            </p:stCondLst>
                            <p:childTnLst>
                              <p:par>
                                <p:cTn id="196" presetID="10" presetClass="exit" presetSubtype="0" fill="hold" grpId="0" nodeType="clickEffect">
                                  <p:stCondLst>
                                    <p:cond delay="0"/>
                                  </p:stCondLst>
                                  <p:childTnLst>
                                    <p:animEffect transition="out" filter="fade">
                                      <p:cBhvr>
                                        <p:cTn id="197" dur="500"/>
                                        <p:tgtEl>
                                          <p:spTgt spid="108"/>
                                        </p:tgtEl>
                                      </p:cBhvr>
                                    </p:animEffect>
                                    <p:set>
                                      <p:cBhvr>
                                        <p:cTn id="198" dur="1" fill="hold">
                                          <p:stCondLst>
                                            <p:cond delay="499"/>
                                          </p:stCondLst>
                                        </p:cTn>
                                        <p:tgtEl>
                                          <p:spTgt spid="108"/>
                                        </p:tgtEl>
                                        <p:attrNameLst>
                                          <p:attrName>style.visibility</p:attrName>
                                        </p:attrNameLst>
                                      </p:cBhvr>
                                      <p:to>
                                        <p:strVal val="hidden"/>
                                      </p:to>
                                    </p:set>
                                  </p:childTnLst>
                                </p:cTn>
                              </p:par>
                              <p:par>
                                <p:cTn id="199" presetID="10" presetClass="exit" presetSubtype="0" fill="hold" grpId="0" nodeType="withEffect">
                                  <p:stCondLst>
                                    <p:cond delay="0"/>
                                  </p:stCondLst>
                                  <p:childTnLst>
                                    <p:animEffect transition="out" filter="fade">
                                      <p:cBhvr>
                                        <p:cTn id="200" dur="500"/>
                                        <p:tgtEl>
                                          <p:spTgt spid="120"/>
                                        </p:tgtEl>
                                      </p:cBhvr>
                                    </p:animEffect>
                                    <p:set>
                                      <p:cBhvr>
                                        <p:cTn id="201" dur="1" fill="hold">
                                          <p:stCondLst>
                                            <p:cond delay="499"/>
                                          </p:stCondLst>
                                        </p:cTn>
                                        <p:tgtEl>
                                          <p:spTgt spid="120"/>
                                        </p:tgtEl>
                                        <p:attrNameLst>
                                          <p:attrName>style.visibility</p:attrName>
                                        </p:attrNameLst>
                                      </p:cBhvr>
                                      <p:to>
                                        <p:strVal val="hidden"/>
                                      </p:to>
                                    </p:set>
                                  </p:childTnLst>
                                </p:cTn>
                              </p:par>
                              <p:par>
                                <p:cTn id="202" presetID="10" presetClass="exit" presetSubtype="0" fill="hold" grpId="0" nodeType="withEffect">
                                  <p:stCondLst>
                                    <p:cond delay="0"/>
                                  </p:stCondLst>
                                  <p:childTnLst>
                                    <p:animEffect transition="out" filter="fade">
                                      <p:cBhvr>
                                        <p:cTn id="203" dur="500"/>
                                        <p:tgtEl>
                                          <p:spTgt spid="158"/>
                                        </p:tgtEl>
                                      </p:cBhvr>
                                    </p:animEffect>
                                    <p:set>
                                      <p:cBhvr>
                                        <p:cTn id="204" dur="1" fill="hold">
                                          <p:stCondLst>
                                            <p:cond delay="499"/>
                                          </p:stCondLst>
                                        </p:cTn>
                                        <p:tgtEl>
                                          <p:spTgt spid="158"/>
                                        </p:tgtEl>
                                        <p:attrNameLst>
                                          <p:attrName>style.visibility</p:attrName>
                                        </p:attrNameLst>
                                      </p:cBhvr>
                                      <p:to>
                                        <p:strVal val="hidden"/>
                                      </p:to>
                                    </p:set>
                                  </p:childTnLst>
                                </p:cTn>
                              </p:par>
                              <p:par>
                                <p:cTn id="205" presetID="10" presetClass="exit" presetSubtype="0" fill="hold" grpId="0" nodeType="withEffect">
                                  <p:stCondLst>
                                    <p:cond delay="0"/>
                                  </p:stCondLst>
                                  <p:childTnLst>
                                    <p:animEffect transition="out" filter="fade">
                                      <p:cBhvr>
                                        <p:cTn id="206" dur="500"/>
                                        <p:tgtEl>
                                          <p:spTgt spid="166"/>
                                        </p:tgtEl>
                                      </p:cBhvr>
                                    </p:animEffect>
                                    <p:set>
                                      <p:cBhvr>
                                        <p:cTn id="207" dur="1" fill="hold">
                                          <p:stCondLst>
                                            <p:cond delay="499"/>
                                          </p:stCondLst>
                                        </p:cTn>
                                        <p:tgtEl>
                                          <p:spTgt spid="166"/>
                                        </p:tgtEl>
                                        <p:attrNameLst>
                                          <p:attrName>style.visibility</p:attrName>
                                        </p:attrNameLst>
                                      </p:cBhvr>
                                      <p:to>
                                        <p:strVal val="hidden"/>
                                      </p:to>
                                    </p:set>
                                  </p:childTnLst>
                                </p:cTn>
                              </p:par>
                              <p:par>
                                <p:cTn id="208" presetID="10" presetClass="exit" presetSubtype="0" fill="hold" grpId="0" nodeType="withEffect">
                                  <p:stCondLst>
                                    <p:cond delay="0"/>
                                  </p:stCondLst>
                                  <p:childTnLst>
                                    <p:animEffect transition="out" filter="fade">
                                      <p:cBhvr>
                                        <p:cTn id="209" dur="500"/>
                                        <p:tgtEl>
                                          <p:spTgt spid="197"/>
                                        </p:tgtEl>
                                      </p:cBhvr>
                                    </p:animEffect>
                                    <p:set>
                                      <p:cBhvr>
                                        <p:cTn id="210" dur="1" fill="hold">
                                          <p:stCondLst>
                                            <p:cond delay="499"/>
                                          </p:stCondLst>
                                        </p:cTn>
                                        <p:tgtEl>
                                          <p:spTgt spid="197"/>
                                        </p:tgtEl>
                                        <p:attrNameLst>
                                          <p:attrName>style.visibility</p:attrName>
                                        </p:attrNameLst>
                                      </p:cBhvr>
                                      <p:to>
                                        <p:strVal val="hidden"/>
                                      </p:to>
                                    </p:set>
                                  </p:childTnLst>
                                </p:cTn>
                              </p:par>
                              <p:par>
                                <p:cTn id="211" presetID="10" presetClass="exit" presetSubtype="0" fill="hold" grpId="0" nodeType="withEffect">
                                  <p:stCondLst>
                                    <p:cond delay="0"/>
                                  </p:stCondLst>
                                  <p:childTnLst>
                                    <p:animEffect transition="out" filter="fade">
                                      <p:cBhvr>
                                        <p:cTn id="212" dur="500"/>
                                        <p:tgtEl>
                                          <p:spTgt spid="17"/>
                                        </p:tgtEl>
                                      </p:cBhvr>
                                    </p:animEffect>
                                    <p:set>
                                      <p:cBhvr>
                                        <p:cTn id="213" dur="1" fill="hold">
                                          <p:stCondLst>
                                            <p:cond delay="499"/>
                                          </p:stCondLst>
                                        </p:cTn>
                                        <p:tgtEl>
                                          <p:spTgt spid="17"/>
                                        </p:tgtEl>
                                        <p:attrNameLst>
                                          <p:attrName>style.visibility</p:attrName>
                                        </p:attrNameLst>
                                      </p:cBhvr>
                                      <p:to>
                                        <p:strVal val="hidden"/>
                                      </p:to>
                                    </p:set>
                                  </p:childTnLst>
                                </p:cTn>
                              </p:par>
                              <p:par>
                                <p:cTn id="214" presetID="10" presetClass="exit" presetSubtype="0" fill="hold" grpId="0" nodeType="withEffect">
                                  <p:stCondLst>
                                    <p:cond delay="0"/>
                                  </p:stCondLst>
                                  <p:childTnLst>
                                    <p:animEffect transition="out" filter="fade">
                                      <p:cBhvr>
                                        <p:cTn id="215" dur="500"/>
                                        <p:tgtEl>
                                          <p:spTgt spid="85"/>
                                        </p:tgtEl>
                                      </p:cBhvr>
                                    </p:animEffect>
                                    <p:set>
                                      <p:cBhvr>
                                        <p:cTn id="216" dur="1" fill="hold">
                                          <p:stCondLst>
                                            <p:cond delay="499"/>
                                          </p:stCondLst>
                                        </p:cTn>
                                        <p:tgtEl>
                                          <p:spTgt spid="85"/>
                                        </p:tgtEl>
                                        <p:attrNameLst>
                                          <p:attrName>style.visibility</p:attrName>
                                        </p:attrNameLst>
                                      </p:cBhvr>
                                      <p:to>
                                        <p:strVal val="hidden"/>
                                      </p:to>
                                    </p:set>
                                  </p:childTnLst>
                                </p:cTn>
                              </p:par>
                              <p:par>
                                <p:cTn id="217" presetID="10" presetClass="exit" presetSubtype="0" fill="hold" grpId="0" nodeType="withEffect">
                                  <p:stCondLst>
                                    <p:cond delay="0"/>
                                  </p:stCondLst>
                                  <p:childTnLst>
                                    <p:animEffect transition="out" filter="fade">
                                      <p:cBhvr>
                                        <p:cTn id="218" dur="500"/>
                                        <p:tgtEl>
                                          <p:spTgt spid="175"/>
                                        </p:tgtEl>
                                      </p:cBhvr>
                                    </p:animEffect>
                                    <p:set>
                                      <p:cBhvr>
                                        <p:cTn id="219" dur="1" fill="hold">
                                          <p:stCondLst>
                                            <p:cond delay="499"/>
                                          </p:stCondLst>
                                        </p:cTn>
                                        <p:tgtEl>
                                          <p:spTgt spid="175"/>
                                        </p:tgtEl>
                                        <p:attrNameLst>
                                          <p:attrName>style.visibility</p:attrName>
                                        </p:attrNameLst>
                                      </p:cBhvr>
                                      <p:to>
                                        <p:strVal val="hidden"/>
                                      </p:to>
                                    </p:set>
                                  </p:childTnLst>
                                </p:cTn>
                              </p:par>
                              <p:par>
                                <p:cTn id="220" presetID="10" presetClass="exit" presetSubtype="0" fill="hold" grpId="0" nodeType="withEffect">
                                  <p:stCondLst>
                                    <p:cond delay="0"/>
                                  </p:stCondLst>
                                  <p:childTnLst>
                                    <p:animEffect transition="out" filter="fade">
                                      <p:cBhvr>
                                        <p:cTn id="221" dur="500"/>
                                        <p:tgtEl>
                                          <p:spTgt spid="103"/>
                                        </p:tgtEl>
                                      </p:cBhvr>
                                    </p:animEffect>
                                    <p:set>
                                      <p:cBhvr>
                                        <p:cTn id="222" dur="1" fill="hold">
                                          <p:stCondLst>
                                            <p:cond delay="499"/>
                                          </p:stCondLst>
                                        </p:cTn>
                                        <p:tgtEl>
                                          <p:spTgt spid="103"/>
                                        </p:tgtEl>
                                        <p:attrNameLst>
                                          <p:attrName>style.visibility</p:attrName>
                                        </p:attrNameLst>
                                      </p:cBhvr>
                                      <p:to>
                                        <p:strVal val="hidden"/>
                                      </p:to>
                                    </p:set>
                                  </p:childTnLst>
                                </p:cTn>
                              </p:par>
                              <p:par>
                                <p:cTn id="223" presetID="10" presetClass="exit" presetSubtype="0" fill="hold" grpId="0" nodeType="withEffect">
                                  <p:stCondLst>
                                    <p:cond delay="0"/>
                                  </p:stCondLst>
                                  <p:childTnLst>
                                    <p:animEffect transition="out" filter="fade">
                                      <p:cBhvr>
                                        <p:cTn id="224" dur="500"/>
                                        <p:tgtEl>
                                          <p:spTgt spid="188"/>
                                        </p:tgtEl>
                                      </p:cBhvr>
                                    </p:animEffect>
                                    <p:set>
                                      <p:cBhvr>
                                        <p:cTn id="225" dur="1" fill="hold">
                                          <p:stCondLst>
                                            <p:cond delay="499"/>
                                          </p:stCondLst>
                                        </p:cTn>
                                        <p:tgtEl>
                                          <p:spTgt spid="188"/>
                                        </p:tgtEl>
                                        <p:attrNameLst>
                                          <p:attrName>style.visibility</p:attrName>
                                        </p:attrNameLst>
                                      </p:cBhvr>
                                      <p:to>
                                        <p:strVal val="hidden"/>
                                      </p:to>
                                    </p:set>
                                  </p:childTnLst>
                                </p:cTn>
                              </p:par>
                              <p:par>
                                <p:cTn id="226" presetID="10" presetClass="exit" presetSubtype="0" fill="hold" grpId="0" nodeType="withEffect">
                                  <p:stCondLst>
                                    <p:cond delay="0"/>
                                  </p:stCondLst>
                                  <p:childTnLst>
                                    <p:animEffect transition="out" filter="fade">
                                      <p:cBhvr>
                                        <p:cTn id="227" dur="500"/>
                                        <p:tgtEl>
                                          <p:spTgt spid="142"/>
                                        </p:tgtEl>
                                      </p:cBhvr>
                                    </p:animEffect>
                                    <p:set>
                                      <p:cBhvr>
                                        <p:cTn id="228" dur="1" fill="hold">
                                          <p:stCondLst>
                                            <p:cond delay="499"/>
                                          </p:stCondLst>
                                        </p:cTn>
                                        <p:tgtEl>
                                          <p:spTgt spid="142"/>
                                        </p:tgtEl>
                                        <p:attrNameLst>
                                          <p:attrName>style.visibility</p:attrName>
                                        </p:attrNameLst>
                                      </p:cBhvr>
                                      <p:to>
                                        <p:strVal val="hidden"/>
                                      </p:to>
                                    </p:set>
                                  </p:childTnLst>
                                </p:cTn>
                              </p:par>
                              <p:par>
                                <p:cTn id="229" presetID="10" presetClass="exit" presetSubtype="0" fill="hold" grpId="0" nodeType="withEffect">
                                  <p:stCondLst>
                                    <p:cond delay="0"/>
                                  </p:stCondLst>
                                  <p:childTnLst>
                                    <p:animEffect transition="out" filter="fade">
                                      <p:cBhvr>
                                        <p:cTn id="230" dur="500"/>
                                        <p:tgtEl>
                                          <p:spTgt spid="203"/>
                                        </p:tgtEl>
                                      </p:cBhvr>
                                    </p:animEffect>
                                    <p:set>
                                      <p:cBhvr>
                                        <p:cTn id="231" dur="1" fill="hold">
                                          <p:stCondLst>
                                            <p:cond delay="499"/>
                                          </p:stCondLst>
                                        </p:cTn>
                                        <p:tgtEl>
                                          <p:spTgt spid="203"/>
                                        </p:tgtEl>
                                        <p:attrNameLst>
                                          <p:attrName>style.visibility</p:attrName>
                                        </p:attrNameLst>
                                      </p:cBhvr>
                                      <p:to>
                                        <p:strVal val="hidden"/>
                                      </p:to>
                                    </p:set>
                                  </p:childTnLst>
                                </p:cTn>
                              </p:par>
                              <p:par>
                                <p:cTn id="232" presetID="10" presetClass="exit" presetSubtype="0" fill="hold" grpId="0" nodeType="withEffect">
                                  <p:stCondLst>
                                    <p:cond delay="0"/>
                                  </p:stCondLst>
                                  <p:childTnLst>
                                    <p:animEffect transition="out" filter="fade">
                                      <p:cBhvr>
                                        <p:cTn id="233" dur="500"/>
                                        <p:tgtEl>
                                          <p:spTgt spid="134"/>
                                        </p:tgtEl>
                                      </p:cBhvr>
                                    </p:animEffect>
                                    <p:set>
                                      <p:cBhvr>
                                        <p:cTn id="234" dur="1" fill="hold">
                                          <p:stCondLst>
                                            <p:cond delay="499"/>
                                          </p:stCondLst>
                                        </p:cTn>
                                        <p:tgtEl>
                                          <p:spTgt spid="134"/>
                                        </p:tgtEl>
                                        <p:attrNameLst>
                                          <p:attrName>style.visibility</p:attrName>
                                        </p:attrNameLst>
                                      </p:cBhvr>
                                      <p:to>
                                        <p:strVal val="hidden"/>
                                      </p:to>
                                    </p:set>
                                  </p:childTnLst>
                                </p:cTn>
                              </p:par>
                              <p:par>
                                <p:cTn id="235" presetID="10" presetClass="exit" presetSubtype="0" fill="hold" grpId="0" nodeType="withEffect">
                                  <p:stCondLst>
                                    <p:cond delay="0"/>
                                  </p:stCondLst>
                                  <p:childTnLst>
                                    <p:animEffect transition="out" filter="fade">
                                      <p:cBhvr>
                                        <p:cTn id="236" dur="500"/>
                                        <p:tgtEl>
                                          <p:spTgt spid="105"/>
                                        </p:tgtEl>
                                      </p:cBhvr>
                                    </p:animEffect>
                                    <p:set>
                                      <p:cBhvr>
                                        <p:cTn id="237" dur="1" fill="hold">
                                          <p:stCondLst>
                                            <p:cond delay="499"/>
                                          </p:stCondLst>
                                        </p:cTn>
                                        <p:tgtEl>
                                          <p:spTgt spid="105"/>
                                        </p:tgtEl>
                                        <p:attrNameLst>
                                          <p:attrName>style.visibility</p:attrName>
                                        </p:attrNameLst>
                                      </p:cBhvr>
                                      <p:to>
                                        <p:strVal val="hidden"/>
                                      </p:to>
                                    </p:set>
                                  </p:childTnLst>
                                </p:cTn>
                              </p:par>
                              <p:par>
                                <p:cTn id="238" presetID="10" presetClass="exit" presetSubtype="0" fill="hold" grpId="0" nodeType="withEffect">
                                  <p:stCondLst>
                                    <p:cond delay="0"/>
                                  </p:stCondLst>
                                  <p:childTnLst>
                                    <p:animEffect transition="out" filter="fade">
                                      <p:cBhvr>
                                        <p:cTn id="239" dur="500"/>
                                        <p:tgtEl>
                                          <p:spTgt spid="117"/>
                                        </p:tgtEl>
                                      </p:cBhvr>
                                    </p:animEffect>
                                    <p:set>
                                      <p:cBhvr>
                                        <p:cTn id="240" dur="1" fill="hold">
                                          <p:stCondLst>
                                            <p:cond delay="499"/>
                                          </p:stCondLst>
                                        </p:cTn>
                                        <p:tgtEl>
                                          <p:spTgt spid="117"/>
                                        </p:tgtEl>
                                        <p:attrNameLst>
                                          <p:attrName>style.visibility</p:attrName>
                                        </p:attrNameLst>
                                      </p:cBhvr>
                                      <p:to>
                                        <p:strVal val="hidden"/>
                                      </p:to>
                                    </p:set>
                                  </p:childTnLst>
                                </p:cTn>
                              </p:par>
                              <p:par>
                                <p:cTn id="241" presetID="10" presetClass="exit" presetSubtype="0" fill="hold" grpId="0" nodeType="withEffect">
                                  <p:stCondLst>
                                    <p:cond delay="0"/>
                                  </p:stCondLst>
                                  <p:childTnLst>
                                    <p:animEffect transition="out" filter="fade">
                                      <p:cBhvr>
                                        <p:cTn id="242" dur="500"/>
                                        <p:tgtEl>
                                          <p:spTgt spid="201"/>
                                        </p:tgtEl>
                                      </p:cBhvr>
                                    </p:animEffect>
                                    <p:set>
                                      <p:cBhvr>
                                        <p:cTn id="243" dur="1" fill="hold">
                                          <p:stCondLst>
                                            <p:cond delay="499"/>
                                          </p:stCondLst>
                                        </p:cTn>
                                        <p:tgtEl>
                                          <p:spTgt spid="201"/>
                                        </p:tgtEl>
                                        <p:attrNameLst>
                                          <p:attrName>style.visibility</p:attrName>
                                        </p:attrNameLst>
                                      </p:cBhvr>
                                      <p:to>
                                        <p:strVal val="hidden"/>
                                      </p:to>
                                    </p:set>
                                  </p:childTnLst>
                                </p:cTn>
                              </p:par>
                              <p:par>
                                <p:cTn id="244" presetID="10" presetClass="exit" presetSubtype="0" fill="hold" grpId="0" nodeType="withEffect">
                                  <p:stCondLst>
                                    <p:cond delay="0"/>
                                  </p:stCondLst>
                                  <p:childTnLst>
                                    <p:animEffect transition="out" filter="fade">
                                      <p:cBhvr>
                                        <p:cTn id="245" dur="500"/>
                                        <p:tgtEl>
                                          <p:spTgt spid="150"/>
                                        </p:tgtEl>
                                      </p:cBhvr>
                                    </p:animEffect>
                                    <p:set>
                                      <p:cBhvr>
                                        <p:cTn id="246" dur="1" fill="hold">
                                          <p:stCondLst>
                                            <p:cond delay="499"/>
                                          </p:stCondLst>
                                        </p:cTn>
                                        <p:tgtEl>
                                          <p:spTgt spid="150"/>
                                        </p:tgtEl>
                                        <p:attrNameLst>
                                          <p:attrName>style.visibility</p:attrName>
                                        </p:attrNameLst>
                                      </p:cBhvr>
                                      <p:to>
                                        <p:strVal val="hidden"/>
                                      </p:to>
                                    </p:set>
                                  </p:childTnLst>
                                </p:cTn>
                              </p:par>
                              <p:par>
                                <p:cTn id="247" presetID="10" presetClass="exit" presetSubtype="0" fill="hold" grpId="0" nodeType="withEffect">
                                  <p:stCondLst>
                                    <p:cond delay="0"/>
                                  </p:stCondLst>
                                  <p:childTnLst>
                                    <p:animEffect transition="out" filter="fade">
                                      <p:cBhvr>
                                        <p:cTn id="248" dur="500"/>
                                        <p:tgtEl>
                                          <p:spTgt spid="88"/>
                                        </p:tgtEl>
                                      </p:cBhvr>
                                    </p:animEffect>
                                    <p:set>
                                      <p:cBhvr>
                                        <p:cTn id="249" dur="1" fill="hold">
                                          <p:stCondLst>
                                            <p:cond delay="499"/>
                                          </p:stCondLst>
                                        </p:cTn>
                                        <p:tgtEl>
                                          <p:spTgt spid="88"/>
                                        </p:tgtEl>
                                        <p:attrNameLst>
                                          <p:attrName>style.visibility</p:attrName>
                                        </p:attrNameLst>
                                      </p:cBhvr>
                                      <p:to>
                                        <p:strVal val="hidden"/>
                                      </p:to>
                                    </p:set>
                                  </p:childTnLst>
                                </p:cTn>
                              </p:par>
                              <p:par>
                                <p:cTn id="250" presetID="10" presetClass="exit" presetSubtype="0" fill="hold" grpId="0" nodeType="withEffect">
                                  <p:stCondLst>
                                    <p:cond delay="0"/>
                                  </p:stCondLst>
                                  <p:childTnLst>
                                    <p:animEffect transition="out" filter="fade">
                                      <p:cBhvr>
                                        <p:cTn id="251" dur="500"/>
                                        <p:tgtEl>
                                          <p:spTgt spid="159"/>
                                        </p:tgtEl>
                                      </p:cBhvr>
                                    </p:animEffect>
                                    <p:set>
                                      <p:cBhvr>
                                        <p:cTn id="252" dur="1" fill="hold">
                                          <p:stCondLst>
                                            <p:cond delay="499"/>
                                          </p:stCondLst>
                                        </p:cTn>
                                        <p:tgtEl>
                                          <p:spTgt spid="159"/>
                                        </p:tgtEl>
                                        <p:attrNameLst>
                                          <p:attrName>style.visibility</p:attrName>
                                        </p:attrNameLst>
                                      </p:cBhvr>
                                      <p:to>
                                        <p:strVal val="hidden"/>
                                      </p:to>
                                    </p:set>
                                  </p:childTnLst>
                                </p:cTn>
                              </p:par>
                              <p:par>
                                <p:cTn id="253" presetID="10" presetClass="exit" presetSubtype="0" fill="hold" grpId="0" nodeType="withEffect">
                                  <p:stCondLst>
                                    <p:cond delay="0"/>
                                  </p:stCondLst>
                                  <p:childTnLst>
                                    <p:animEffect transition="out" filter="fade">
                                      <p:cBhvr>
                                        <p:cTn id="254" dur="500"/>
                                        <p:tgtEl>
                                          <p:spTgt spid="109"/>
                                        </p:tgtEl>
                                      </p:cBhvr>
                                    </p:animEffect>
                                    <p:set>
                                      <p:cBhvr>
                                        <p:cTn id="255" dur="1" fill="hold">
                                          <p:stCondLst>
                                            <p:cond delay="499"/>
                                          </p:stCondLst>
                                        </p:cTn>
                                        <p:tgtEl>
                                          <p:spTgt spid="109"/>
                                        </p:tgtEl>
                                        <p:attrNameLst>
                                          <p:attrName>style.visibility</p:attrName>
                                        </p:attrNameLst>
                                      </p:cBhvr>
                                      <p:to>
                                        <p:strVal val="hidden"/>
                                      </p:to>
                                    </p:set>
                                  </p:childTnLst>
                                </p:cTn>
                              </p:par>
                              <p:par>
                                <p:cTn id="256" presetID="10" presetClass="exit" presetSubtype="0" fill="hold" grpId="0" nodeType="withEffect">
                                  <p:stCondLst>
                                    <p:cond delay="0"/>
                                  </p:stCondLst>
                                  <p:childTnLst>
                                    <p:animEffect transition="out" filter="fade">
                                      <p:cBhvr>
                                        <p:cTn id="257" dur="500"/>
                                        <p:tgtEl>
                                          <p:spTgt spid="173"/>
                                        </p:tgtEl>
                                      </p:cBhvr>
                                    </p:animEffect>
                                    <p:set>
                                      <p:cBhvr>
                                        <p:cTn id="258" dur="1" fill="hold">
                                          <p:stCondLst>
                                            <p:cond delay="499"/>
                                          </p:stCondLst>
                                        </p:cTn>
                                        <p:tgtEl>
                                          <p:spTgt spid="173"/>
                                        </p:tgtEl>
                                        <p:attrNameLst>
                                          <p:attrName>style.visibility</p:attrName>
                                        </p:attrNameLst>
                                      </p:cBhvr>
                                      <p:to>
                                        <p:strVal val="hidden"/>
                                      </p:to>
                                    </p:set>
                                  </p:childTnLst>
                                </p:cTn>
                              </p:par>
                              <p:par>
                                <p:cTn id="259" presetID="10" presetClass="exit" presetSubtype="0" fill="hold" grpId="0" nodeType="withEffect">
                                  <p:stCondLst>
                                    <p:cond delay="0"/>
                                  </p:stCondLst>
                                  <p:childTnLst>
                                    <p:animEffect transition="out" filter="fade">
                                      <p:cBhvr>
                                        <p:cTn id="260" dur="500"/>
                                        <p:tgtEl>
                                          <p:spTgt spid="167"/>
                                        </p:tgtEl>
                                      </p:cBhvr>
                                    </p:animEffect>
                                    <p:set>
                                      <p:cBhvr>
                                        <p:cTn id="261" dur="1" fill="hold">
                                          <p:stCondLst>
                                            <p:cond delay="499"/>
                                          </p:stCondLst>
                                        </p:cTn>
                                        <p:tgtEl>
                                          <p:spTgt spid="167"/>
                                        </p:tgtEl>
                                        <p:attrNameLst>
                                          <p:attrName>style.visibility</p:attrName>
                                        </p:attrNameLst>
                                      </p:cBhvr>
                                      <p:to>
                                        <p:strVal val="hidden"/>
                                      </p:to>
                                    </p:set>
                                  </p:childTnLst>
                                </p:cTn>
                              </p:par>
                              <p:par>
                                <p:cTn id="262" presetID="10" presetClass="exit" presetSubtype="0" fill="hold" grpId="0" nodeType="withEffect">
                                  <p:stCondLst>
                                    <p:cond delay="0"/>
                                  </p:stCondLst>
                                  <p:childTnLst>
                                    <p:animEffect transition="out" filter="fade">
                                      <p:cBhvr>
                                        <p:cTn id="263" dur="500"/>
                                        <p:tgtEl>
                                          <p:spTgt spid="121"/>
                                        </p:tgtEl>
                                      </p:cBhvr>
                                    </p:animEffect>
                                    <p:set>
                                      <p:cBhvr>
                                        <p:cTn id="264" dur="1" fill="hold">
                                          <p:stCondLst>
                                            <p:cond delay="499"/>
                                          </p:stCondLst>
                                        </p:cTn>
                                        <p:tgtEl>
                                          <p:spTgt spid="121"/>
                                        </p:tgtEl>
                                        <p:attrNameLst>
                                          <p:attrName>style.visibility</p:attrName>
                                        </p:attrNameLst>
                                      </p:cBhvr>
                                      <p:to>
                                        <p:strVal val="hidden"/>
                                      </p:to>
                                    </p:set>
                                  </p:childTnLst>
                                </p:cTn>
                              </p:par>
                              <p:par>
                                <p:cTn id="265" presetID="10" presetClass="exit" presetSubtype="0" fill="hold" grpId="0" nodeType="withEffect">
                                  <p:stCondLst>
                                    <p:cond delay="0"/>
                                  </p:stCondLst>
                                  <p:childTnLst>
                                    <p:animEffect transition="out" filter="fade">
                                      <p:cBhvr>
                                        <p:cTn id="266" dur="500"/>
                                        <p:tgtEl>
                                          <p:spTgt spid="148"/>
                                        </p:tgtEl>
                                      </p:cBhvr>
                                    </p:animEffect>
                                    <p:set>
                                      <p:cBhvr>
                                        <p:cTn id="267" dur="1" fill="hold">
                                          <p:stCondLst>
                                            <p:cond delay="499"/>
                                          </p:stCondLst>
                                        </p:cTn>
                                        <p:tgtEl>
                                          <p:spTgt spid="148"/>
                                        </p:tgtEl>
                                        <p:attrNameLst>
                                          <p:attrName>style.visibility</p:attrName>
                                        </p:attrNameLst>
                                      </p:cBhvr>
                                      <p:to>
                                        <p:strVal val="hidden"/>
                                      </p:to>
                                    </p:set>
                                  </p:childTnLst>
                                </p:cTn>
                              </p:par>
                              <p:par>
                                <p:cTn id="268" presetID="10" presetClass="exit" presetSubtype="0" fill="hold" grpId="0" nodeType="withEffect">
                                  <p:stCondLst>
                                    <p:cond delay="0"/>
                                  </p:stCondLst>
                                  <p:childTnLst>
                                    <p:animEffect transition="out" filter="fade">
                                      <p:cBhvr>
                                        <p:cTn id="269" dur="500"/>
                                        <p:tgtEl>
                                          <p:spTgt spid="68"/>
                                        </p:tgtEl>
                                      </p:cBhvr>
                                    </p:animEffect>
                                    <p:set>
                                      <p:cBhvr>
                                        <p:cTn id="270" dur="1" fill="hold">
                                          <p:stCondLst>
                                            <p:cond delay="499"/>
                                          </p:stCondLst>
                                        </p:cTn>
                                        <p:tgtEl>
                                          <p:spTgt spid="68"/>
                                        </p:tgtEl>
                                        <p:attrNameLst>
                                          <p:attrName>style.visibility</p:attrName>
                                        </p:attrNameLst>
                                      </p:cBhvr>
                                      <p:to>
                                        <p:strVal val="hidden"/>
                                      </p:to>
                                    </p:set>
                                  </p:childTnLst>
                                </p:cTn>
                              </p:par>
                              <p:par>
                                <p:cTn id="271" presetID="10" presetClass="exit" presetSubtype="0" fill="hold" grpId="0" nodeType="withEffect">
                                  <p:stCondLst>
                                    <p:cond delay="0"/>
                                  </p:stCondLst>
                                  <p:childTnLst>
                                    <p:animEffect transition="out" filter="fade">
                                      <p:cBhvr>
                                        <p:cTn id="272" dur="500"/>
                                        <p:tgtEl>
                                          <p:spTgt spid="156"/>
                                        </p:tgtEl>
                                      </p:cBhvr>
                                    </p:animEffect>
                                    <p:set>
                                      <p:cBhvr>
                                        <p:cTn id="273" dur="1" fill="hold">
                                          <p:stCondLst>
                                            <p:cond delay="499"/>
                                          </p:stCondLst>
                                        </p:cTn>
                                        <p:tgtEl>
                                          <p:spTgt spid="156"/>
                                        </p:tgtEl>
                                        <p:attrNameLst>
                                          <p:attrName>style.visibility</p:attrName>
                                        </p:attrNameLst>
                                      </p:cBhvr>
                                      <p:to>
                                        <p:strVal val="hidden"/>
                                      </p:to>
                                    </p:set>
                                  </p:childTnLst>
                                </p:cTn>
                              </p:par>
                              <p:par>
                                <p:cTn id="274" presetID="10" presetClass="exit" presetSubtype="0" fill="hold" grpId="0" nodeType="withEffect">
                                  <p:stCondLst>
                                    <p:cond delay="0"/>
                                  </p:stCondLst>
                                  <p:childTnLst>
                                    <p:animEffect transition="out" filter="fade">
                                      <p:cBhvr>
                                        <p:cTn id="275" dur="500"/>
                                        <p:tgtEl>
                                          <p:spTgt spid="92"/>
                                        </p:tgtEl>
                                      </p:cBhvr>
                                    </p:animEffect>
                                    <p:set>
                                      <p:cBhvr>
                                        <p:cTn id="276" dur="1" fill="hold">
                                          <p:stCondLst>
                                            <p:cond delay="499"/>
                                          </p:stCondLst>
                                        </p:cTn>
                                        <p:tgtEl>
                                          <p:spTgt spid="92"/>
                                        </p:tgtEl>
                                        <p:attrNameLst>
                                          <p:attrName>style.visibility</p:attrName>
                                        </p:attrNameLst>
                                      </p:cBhvr>
                                      <p:to>
                                        <p:strVal val="hidden"/>
                                      </p:to>
                                    </p:set>
                                  </p:childTnLst>
                                </p:cTn>
                              </p:par>
                              <p:par>
                                <p:cTn id="277" presetID="10" presetClass="exit" presetSubtype="0" fill="hold" grpId="0" nodeType="withEffect">
                                  <p:stCondLst>
                                    <p:cond delay="0"/>
                                  </p:stCondLst>
                                  <p:childTnLst>
                                    <p:animEffect transition="out" filter="fade">
                                      <p:cBhvr>
                                        <p:cTn id="278" dur="500"/>
                                        <p:tgtEl>
                                          <p:spTgt spid="165"/>
                                        </p:tgtEl>
                                      </p:cBhvr>
                                    </p:animEffect>
                                    <p:set>
                                      <p:cBhvr>
                                        <p:cTn id="279" dur="1" fill="hold">
                                          <p:stCondLst>
                                            <p:cond delay="499"/>
                                          </p:stCondLst>
                                        </p:cTn>
                                        <p:tgtEl>
                                          <p:spTgt spid="165"/>
                                        </p:tgtEl>
                                        <p:attrNameLst>
                                          <p:attrName>style.visibility</p:attrName>
                                        </p:attrNameLst>
                                      </p:cBhvr>
                                      <p:to>
                                        <p:strVal val="hidden"/>
                                      </p:to>
                                    </p:set>
                                  </p:childTnLst>
                                </p:cTn>
                              </p:par>
                              <p:par>
                                <p:cTn id="280" presetID="10" presetClass="exit" presetSubtype="0" fill="hold" grpId="0" nodeType="withEffect">
                                  <p:stCondLst>
                                    <p:cond delay="0"/>
                                  </p:stCondLst>
                                  <p:childTnLst>
                                    <p:animEffect transition="out" filter="fade">
                                      <p:cBhvr>
                                        <p:cTn id="281" dur="500"/>
                                        <p:tgtEl>
                                          <p:spTgt spid="113"/>
                                        </p:tgtEl>
                                      </p:cBhvr>
                                    </p:animEffect>
                                    <p:set>
                                      <p:cBhvr>
                                        <p:cTn id="282" dur="1" fill="hold">
                                          <p:stCondLst>
                                            <p:cond delay="499"/>
                                          </p:stCondLst>
                                        </p:cTn>
                                        <p:tgtEl>
                                          <p:spTgt spid="113"/>
                                        </p:tgtEl>
                                        <p:attrNameLst>
                                          <p:attrName>style.visibility</p:attrName>
                                        </p:attrNameLst>
                                      </p:cBhvr>
                                      <p:to>
                                        <p:strVal val="hidden"/>
                                      </p:to>
                                    </p:set>
                                  </p:childTnLst>
                                </p:cTn>
                              </p:par>
                              <p:par>
                                <p:cTn id="283" presetID="10" presetClass="exit" presetSubtype="0" fill="hold" grpId="0" nodeType="withEffect">
                                  <p:stCondLst>
                                    <p:cond delay="0"/>
                                  </p:stCondLst>
                                  <p:childTnLst>
                                    <p:animEffect transition="out" filter="fade">
                                      <p:cBhvr>
                                        <p:cTn id="284" dur="500"/>
                                        <p:tgtEl>
                                          <p:spTgt spid="202"/>
                                        </p:tgtEl>
                                      </p:cBhvr>
                                    </p:animEffect>
                                    <p:set>
                                      <p:cBhvr>
                                        <p:cTn id="285" dur="1" fill="hold">
                                          <p:stCondLst>
                                            <p:cond delay="499"/>
                                          </p:stCondLst>
                                        </p:cTn>
                                        <p:tgtEl>
                                          <p:spTgt spid="202"/>
                                        </p:tgtEl>
                                        <p:attrNameLst>
                                          <p:attrName>style.visibility</p:attrName>
                                        </p:attrNameLst>
                                      </p:cBhvr>
                                      <p:to>
                                        <p:strVal val="hidden"/>
                                      </p:to>
                                    </p:set>
                                  </p:childTnLst>
                                </p:cTn>
                              </p:par>
                              <p:par>
                                <p:cTn id="286" presetID="10" presetClass="exit" presetSubtype="0" fill="hold" grpId="0" nodeType="withEffect">
                                  <p:stCondLst>
                                    <p:cond delay="0"/>
                                  </p:stCondLst>
                                  <p:childTnLst>
                                    <p:animEffect transition="out" filter="fade">
                                      <p:cBhvr>
                                        <p:cTn id="287" dur="500"/>
                                        <p:tgtEl>
                                          <p:spTgt spid="200"/>
                                        </p:tgtEl>
                                      </p:cBhvr>
                                    </p:animEffect>
                                    <p:set>
                                      <p:cBhvr>
                                        <p:cTn id="288" dur="1" fill="hold">
                                          <p:stCondLst>
                                            <p:cond delay="499"/>
                                          </p:stCondLst>
                                        </p:cTn>
                                        <p:tgtEl>
                                          <p:spTgt spid="200"/>
                                        </p:tgtEl>
                                        <p:attrNameLst>
                                          <p:attrName>style.visibility</p:attrName>
                                        </p:attrNameLst>
                                      </p:cBhvr>
                                      <p:to>
                                        <p:strVal val="hidden"/>
                                      </p:to>
                                    </p:set>
                                  </p:childTnLst>
                                </p:cTn>
                              </p:par>
                              <p:par>
                                <p:cTn id="289" presetID="10" presetClass="exit" presetSubtype="0" fill="hold" grpId="0" nodeType="withEffect">
                                  <p:stCondLst>
                                    <p:cond delay="0"/>
                                  </p:stCondLst>
                                  <p:childTnLst>
                                    <p:animEffect transition="out" filter="fade">
                                      <p:cBhvr>
                                        <p:cTn id="290" dur="500"/>
                                        <p:tgtEl>
                                          <p:spTgt spid="125"/>
                                        </p:tgtEl>
                                      </p:cBhvr>
                                    </p:animEffect>
                                    <p:set>
                                      <p:cBhvr>
                                        <p:cTn id="291" dur="1" fill="hold">
                                          <p:stCondLst>
                                            <p:cond delay="499"/>
                                          </p:stCondLst>
                                        </p:cTn>
                                        <p:tgtEl>
                                          <p:spTgt spid="125"/>
                                        </p:tgtEl>
                                        <p:attrNameLst>
                                          <p:attrName>style.visibility</p:attrName>
                                        </p:attrNameLst>
                                      </p:cBhvr>
                                      <p:to>
                                        <p:strVal val="hidden"/>
                                      </p:to>
                                    </p:set>
                                  </p:childTnLst>
                                </p:cTn>
                              </p:par>
                              <p:par>
                                <p:cTn id="292" presetID="10" presetClass="exit" presetSubtype="0" fill="hold" grpId="0" nodeType="withEffect">
                                  <p:stCondLst>
                                    <p:cond delay="0"/>
                                  </p:stCondLst>
                                  <p:childTnLst>
                                    <p:animEffect transition="out" filter="fade">
                                      <p:cBhvr>
                                        <p:cTn id="293" dur="500"/>
                                        <p:tgtEl>
                                          <p:spTgt spid="189"/>
                                        </p:tgtEl>
                                      </p:cBhvr>
                                    </p:animEffect>
                                    <p:set>
                                      <p:cBhvr>
                                        <p:cTn id="294" dur="1" fill="hold">
                                          <p:stCondLst>
                                            <p:cond delay="499"/>
                                          </p:stCondLst>
                                        </p:cTn>
                                        <p:tgtEl>
                                          <p:spTgt spid="189"/>
                                        </p:tgtEl>
                                        <p:attrNameLst>
                                          <p:attrName>style.visibility</p:attrName>
                                        </p:attrNameLst>
                                      </p:cBhvr>
                                      <p:to>
                                        <p:strVal val="hidden"/>
                                      </p:to>
                                    </p:set>
                                  </p:childTnLst>
                                </p:cTn>
                              </p:par>
                              <p:par>
                                <p:cTn id="295" presetID="10" presetClass="exit" presetSubtype="0" fill="hold" grpId="0" nodeType="withEffect">
                                  <p:stCondLst>
                                    <p:cond delay="0"/>
                                  </p:stCondLst>
                                  <p:childTnLst>
                                    <p:animEffect transition="out" filter="fade">
                                      <p:cBhvr>
                                        <p:cTn id="296" dur="500"/>
                                        <p:tgtEl>
                                          <p:spTgt spid="141"/>
                                        </p:tgtEl>
                                      </p:cBhvr>
                                    </p:animEffect>
                                    <p:set>
                                      <p:cBhvr>
                                        <p:cTn id="297" dur="1" fill="hold">
                                          <p:stCondLst>
                                            <p:cond delay="499"/>
                                          </p:stCondLst>
                                        </p:cTn>
                                        <p:tgtEl>
                                          <p:spTgt spid="141"/>
                                        </p:tgtEl>
                                        <p:attrNameLst>
                                          <p:attrName>style.visibility</p:attrName>
                                        </p:attrNameLst>
                                      </p:cBhvr>
                                      <p:to>
                                        <p:strVal val="hidden"/>
                                      </p:to>
                                    </p:set>
                                  </p:childTnLst>
                                </p:cTn>
                              </p:par>
                              <p:par>
                                <p:cTn id="298" presetID="10" presetClass="exit" presetSubtype="0" fill="hold" grpId="0" nodeType="withEffect">
                                  <p:stCondLst>
                                    <p:cond delay="0"/>
                                  </p:stCondLst>
                                  <p:childTnLst>
                                    <p:animEffect transition="out" filter="fade">
                                      <p:cBhvr>
                                        <p:cTn id="299" dur="500"/>
                                        <p:tgtEl>
                                          <p:spTgt spid="206"/>
                                        </p:tgtEl>
                                      </p:cBhvr>
                                    </p:animEffect>
                                    <p:set>
                                      <p:cBhvr>
                                        <p:cTn id="300" dur="1" fill="hold">
                                          <p:stCondLst>
                                            <p:cond delay="499"/>
                                          </p:stCondLst>
                                        </p:cTn>
                                        <p:tgtEl>
                                          <p:spTgt spid="206"/>
                                        </p:tgtEl>
                                        <p:attrNameLst>
                                          <p:attrName>style.visibility</p:attrName>
                                        </p:attrNameLst>
                                      </p:cBhvr>
                                      <p:to>
                                        <p:strVal val="hidden"/>
                                      </p:to>
                                    </p:set>
                                  </p:childTnLst>
                                </p:cTn>
                              </p:par>
                              <p:par>
                                <p:cTn id="301" presetID="10" presetClass="exit" presetSubtype="0" fill="hold" grpId="0" nodeType="withEffect">
                                  <p:stCondLst>
                                    <p:cond delay="0"/>
                                  </p:stCondLst>
                                  <p:childTnLst>
                                    <p:animEffect transition="out" filter="fade">
                                      <p:cBhvr>
                                        <p:cTn id="302" dur="500"/>
                                        <p:tgtEl>
                                          <p:spTgt spid="132"/>
                                        </p:tgtEl>
                                      </p:cBhvr>
                                    </p:animEffect>
                                    <p:set>
                                      <p:cBhvr>
                                        <p:cTn id="303" dur="1" fill="hold">
                                          <p:stCondLst>
                                            <p:cond delay="499"/>
                                          </p:stCondLst>
                                        </p:cTn>
                                        <p:tgtEl>
                                          <p:spTgt spid="132"/>
                                        </p:tgtEl>
                                        <p:attrNameLst>
                                          <p:attrName>style.visibility</p:attrName>
                                        </p:attrNameLst>
                                      </p:cBhvr>
                                      <p:to>
                                        <p:strVal val="hidden"/>
                                      </p:to>
                                    </p:set>
                                  </p:childTnLst>
                                </p:cTn>
                              </p:par>
                              <p:par>
                                <p:cTn id="304" presetID="10" presetClass="exit" presetSubtype="0" fill="hold" grpId="0" nodeType="withEffect">
                                  <p:stCondLst>
                                    <p:cond delay="0"/>
                                  </p:stCondLst>
                                  <p:childTnLst>
                                    <p:animEffect transition="out" filter="fade">
                                      <p:cBhvr>
                                        <p:cTn id="305" dur="500"/>
                                        <p:tgtEl>
                                          <p:spTgt spid="106"/>
                                        </p:tgtEl>
                                      </p:cBhvr>
                                    </p:animEffect>
                                    <p:set>
                                      <p:cBhvr>
                                        <p:cTn id="306" dur="1" fill="hold">
                                          <p:stCondLst>
                                            <p:cond delay="499"/>
                                          </p:stCondLst>
                                        </p:cTn>
                                        <p:tgtEl>
                                          <p:spTgt spid="106"/>
                                        </p:tgtEl>
                                        <p:attrNameLst>
                                          <p:attrName>style.visibility</p:attrName>
                                        </p:attrNameLst>
                                      </p:cBhvr>
                                      <p:to>
                                        <p:strVal val="hidden"/>
                                      </p:to>
                                    </p:set>
                                  </p:childTnLst>
                                </p:cTn>
                              </p:par>
                              <p:par>
                                <p:cTn id="307" presetID="10" presetClass="exit" presetSubtype="0" fill="hold" grpId="0" nodeType="withEffect">
                                  <p:stCondLst>
                                    <p:cond delay="0"/>
                                  </p:stCondLst>
                                  <p:childTnLst>
                                    <p:animEffect transition="out" filter="fade">
                                      <p:cBhvr>
                                        <p:cTn id="308" dur="500"/>
                                        <p:tgtEl>
                                          <p:spTgt spid="118"/>
                                        </p:tgtEl>
                                      </p:cBhvr>
                                    </p:animEffect>
                                    <p:set>
                                      <p:cBhvr>
                                        <p:cTn id="309" dur="1" fill="hold">
                                          <p:stCondLst>
                                            <p:cond delay="499"/>
                                          </p:stCondLst>
                                        </p:cTn>
                                        <p:tgtEl>
                                          <p:spTgt spid="118"/>
                                        </p:tgtEl>
                                        <p:attrNameLst>
                                          <p:attrName>style.visibility</p:attrName>
                                        </p:attrNameLst>
                                      </p:cBhvr>
                                      <p:to>
                                        <p:strVal val="hidden"/>
                                      </p:to>
                                    </p:set>
                                  </p:childTnLst>
                                </p:cTn>
                              </p:par>
                              <p:par>
                                <p:cTn id="310" presetID="10" presetClass="exit" presetSubtype="0" fill="hold" grpId="0" nodeType="withEffect">
                                  <p:stCondLst>
                                    <p:cond delay="0"/>
                                  </p:stCondLst>
                                  <p:childTnLst>
                                    <p:animEffect transition="out" filter="fade">
                                      <p:cBhvr>
                                        <p:cTn id="311" dur="500"/>
                                        <p:tgtEl>
                                          <p:spTgt spid="171"/>
                                        </p:tgtEl>
                                      </p:cBhvr>
                                    </p:animEffect>
                                    <p:set>
                                      <p:cBhvr>
                                        <p:cTn id="312" dur="1" fill="hold">
                                          <p:stCondLst>
                                            <p:cond delay="499"/>
                                          </p:stCondLst>
                                        </p:cTn>
                                        <p:tgtEl>
                                          <p:spTgt spid="171"/>
                                        </p:tgtEl>
                                        <p:attrNameLst>
                                          <p:attrName>style.visibility</p:attrName>
                                        </p:attrNameLst>
                                      </p:cBhvr>
                                      <p:to>
                                        <p:strVal val="hidden"/>
                                      </p:to>
                                    </p:set>
                                  </p:childTnLst>
                                </p:cTn>
                              </p:par>
                              <p:par>
                                <p:cTn id="313" presetID="10" presetClass="exit" presetSubtype="0" fill="hold" grpId="0" nodeType="withEffect">
                                  <p:stCondLst>
                                    <p:cond delay="0"/>
                                  </p:stCondLst>
                                  <p:childTnLst>
                                    <p:animEffect transition="out" filter="fade">
                                      <p:cBhvr>
                                        <p:cTn id="314" dur="500"/>
                                        <p:tgtEl>
                                          <p:spTgt spid="127"/>
                                        </p:tgtEl>
                                      </p:cBhvr>
                                    </p:animEffect>
                                    <p:set>
                                      <p:cBhvr>
                                        <p:cTn id="315" dur="1" fill="hold">
                                          <p:stCondLst>
                                            <p:cond delay="499"/>
                                          </p:stCondLst>
                                        </p:cTn>
                                        <p:tgtEl>
                                          <p:spTgt spid="127"/>
                                        </p:tgtEl>
                                        <p:attrNameLst>
                                          <p:attrName>style.visibility</p:attrName>
                                        </p:attrNameLst>
                                      </p:cBhvr>
                                      <p:to>
                                        <p:strVal val="hidden"/>
                                      </p:to>
                                    </p:set>
                                  </p:childTnLst>
                                </p:cTn>
                              </p:par>
                            </p:childTnLst>
                          </p:cTn>
                        </p:par>
                        <p:par>
                          <p:cTn id="316" fill="hold">
                            <p:stCondLst>
                              <p:cond delay="500"/>
                            </p:stCondLst>
                            <p:childTnLst>
                              <p:par>
                                <p:cTn id="317" presetID="22" presetClass="entr" presetSubtype="8" fill="hold" grpId="0" nodeType="afterEffect">
                                  <p:stCondLst>
                                    <p:cond delay="0"/>
                                  </p:stCondLst>
                                  <p:childTnLst>
                                    <p:set>
                                      <p:cBhvr>
                                        <p:cTn id="318" dur="1" fill="hold">
                                          <p:stCondLst>
                                            <p:cond delay="0"/>
                                          </p:stCondLst>
                                        </p:cTn>
                                        <p:tgtEl>
                                          <p:spTgt spid="191"/>
                                        </p:tgtEl>
                                        <p:attrNameLst>
                                          <p:attrName>style.visibility</p:attrName>
                                        </p:attrNameLst>
                                      </p:cBhvr>
                                      <p:to>
                                        <p:strVal val="visible"/>
                                      </p:to>
                                    </p:set>
                                    <p:animEffect transition="in" filter="wipe(left)">
                                      <p:cBhvr>
                                        <p:cTn id="319" dur="500"/>
                                        <p:tgtEl>
                                          <p:spTgt spid="191"/>
                                        </p:tgtEl>
                                      </p:cBhvr>
                                    </p:animEffect>
                                  </p:childTnLst>
                                </p:cTn>
                              </p:par>
                            </p:childTnLst>
                          </p:cTn>
                        </p:par>
                      </p:childTnLst>
                    </p:cTn>
                  </p:par>
                  <p:par>
                    <p:cTn id="320" fill="hold">
                      <p:stCondLst>
                        <p:cond delay="indefinite"/>
                      </p:stCondLst>
                      <p:childTnLst>
                        <p:par>
                          <p:cTn id="321" fill="hold">
                            <p:stCondLst>
                              <p:cond delay="0"/>
                            </p:stCondLst>
                            <p:childTnLst>
                              <p:par>
                                <p:cTn id="322" presetID="10" presetClass="entr" presetSubtype="0" fill="hold" nodeType="clickEffect">
                                  <p:stCondLst>
                                    <p:cond delay="0"/>
                                  </p:stCondLst>
                                  <p:childTnLst>
                                    <p:set>
                                      <p:cBhvr>
                                        <p:cTn id="323" dur="1" fill="hold">
                                          <p:stCondLst>
                                            <p:cond delay="0"/>
                                          </p:stCondLst>
                                        </p:cTn>
                                        <p:tgtEl>
                                          <p:spTgt spid="23"/>
                                        </p:tgtEl>
                                        <p:attrNameLst>
                                          <p:attrName>style.visibility</p:attrName>
                                        </p:attrNameLst>
                                      </p:cBhvr>
                                      <p:to>
                                        <p:strVal val="visible"/>
                                      </p:to>
                                    </p:set>
                                    <p:animEffect transition="in" filter="fade">
                                      <p:cBhvr>
                                        <p:cTn id="324" dur="500"/>
                                        <p:tgtEl>
                                          <p:spTgt spid="23"/>
                                        </p:tgtEl>
                                      </p:cBhvr>
                                    </p:animEffect>
                                  </p:childTnLst>
                                </p:cTn>
                              </p:par>
                              <p:par>
                                <p:cTn id="325" presetID="10" presetClass="entr" presetSubtype="0" fill="hold" grpId="0" nodeType="withEffect">
                                  <p:stCondLst>
                                    <p:cond delay="0"/>
                                  </p:stCondLst>
                                  <p:childTnLst>
                                    <p:set>
                                      <p:cBhvr>
                                        <p:cTn id="326" dur="1" fill="hold">
                                          <p:stCondLst>
                                            <p:cond delay="0"/>
                                          </p:stCondLst>
                                        </p:cTn>
                                        <p:tgtEl>
                                          <p:spTgt spid="24"/>
                                        </p:tgtEl>
                                        <p:attrNameLst>
                                          <p:attrName>style.visibility</p:attrName>
                                        </p:attrNameLst>
                                      </p:cBhvr>
                                      <p:to>
                                        <p:strVal val="visible"/>
                                      </p:to>
                                    </p:set>
                                    <p:animEffect transition="in" filter="fade">
                                      <p:cBhvr>
                                        <p:cTn id="327" dur="500"/>
                                        <p:tgtEl>
                                          <p:spTgt spid="24"/>
                                        </p:tgtEl>
                                      </p:cBhvr>
                                    </p:animEffect>
                                  </p:childTnLst>
                                </p:cTn>
                              </p:par>
                              <p:par>
                                <p:cTn id="328" presetID="10" presetClass="entr" presetSubtype="0" fill="hold" grpId="0" nodeType="withEffect">
                                  <p:stCondLst>
                                    <p:cond delay="0"/>
                                  </p:stCondLst>
                                  <p:childTnLst>
                                    <p:set>
                                      <p:cBhvr>
                                        <p:cTn id="329" dur="1" fill="hold">
                                          <p:stCondLst>
                                            <p:cond delay="0"/>
                                          </p:stCondLst>
                                        </p:cTn>
                                        <p:tgtEl>
                                          <p:spTgt spid="265"/>
                                        </p:tgtEl>
                                        <p:attrNameLst>
                                          <p:attrName>style.visibility</p:attrName>
                                        </p:attrNameLst>
                                      </p:cBhvr>
                                      <p:to>
                                        <p:strVal val="visible"/>
                                      </p:to>
                                    </p:set>
                                    <p:animEffect transition="in" filter="fade">
                                      <p:cBhvr>
                                        <p:cTn id="330" dur="500"/>
                                        <p:tgtEl>
                                          <p:spTgt spid="265"/>
                                        </p:tgtEl>
                                      </p:cBhvr>
                                    </p:animEffect>
                                  </p:childTnLst>
                                </p:cTn>
                              </p:par>
                            </p:childTnLst>
                          </p:cTn>
                        </p:par>
                        <p:par>
                          <p:cTn id="331" fill="hold">
                            <p:stCondLst>
                              <p:cond delay="500"/>
                            </p:stCondLst>
                            <p:childTnLst>
                              <p:par>
                                <p:cTn id="332" presetID="10" presetClass="entr" presetSubtype="0" fill="hold" grpId="0" nodeType="afterEffect">
                                  <p:stCondLst>
                                    <p:cond delay="0"/>
                                  </p:stCondLst>
                                  <p:childTnLst>
                                    <p:set>
                                      <p:cBhvr>
                                        <p:cTn id="333" dur="1" fill="hold">
                                          <p:stCondLst>
                                            <p:cond delay="0"/>
                                          </p:stCondLst>
                                        </p:cTn>
                                        <p:tgtEl>
                                          <p:spTgt spid="27"/>
                                        </p:tgtEl>
                                        <p:attrNameLst>
                                          <p:attrName>style.visibility</p:attrName>
                                        </p:attrNameLst>
                                      </p:cBhvr>
                                      <p:to>
                                        <p:strVal val="visible"/>
                                      </p:to>
                                    </p:set>
                                    <p:animEffect transition="in" filter="fade">
                                      <p:cBhvr>
                                        <p:cTn id="334" dur="500"/>
                                        <p:tgtEl>
                                          <p:spTgt spid="27"/>
                                        </p:tgtEl>
                                      </p:cBhvr>
                                    </p:animEffect>
                                  </p:childTnLst>
                                </p:cTn>
                              </p:par>
                              <p:par>
                                <p:cTn id="335" presetID="3" presetClass="emph" presetSubtype="2" fill="hold" nodeType="withEffect">
                                  <p:stCondLst>
                                    <p:cond delay="0"/>
                                  </p:stCondLst>
                                  <p:childTnLst>
                                    <p:animClr clrSpc="rgb" dir="cw">
                                      <p:cBhvr override="childStyle">
                                        <p:cTn id="336" dur="2000" fill="hold"/>
                                        <p:tgtEl>
                                          <p:spTgt spid="209">
                                            <p:txEl>
                                              <p:pRg st="1" end="1"/>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 grpId="0" animBg="1"/>
      <p:bldP spid="197" grpId="0" animBg="1"/>
      <p:bldP spid="96" grpId="0" animBg="1"/>
      <p:bldP spid="103" grpId="0" animBg="1"/>
      <p:bldP spid="16" grpId="0" animBg="1"/>
      <p:bldP spid="16" grpId="1" animBg="1"/>
      <p:bldP spid="17" grpId="0" animBg="1"/>
      <p:bldP spid="32" grpId="0" animBg="1"/>
      <p:bldP spid="33" grpId="0" animBg="1"/>
      <p:bldP spid="33" grpId="1" animBg="1"/>
      <p:bldP spid="39" grpId="0"/>
      <p:bldP spid="40" grpId="0"/>
      <p:bldP spid="40" grpId="1"/>
      <p:bldP spid="41" grpId="0"/>
      <p:bldP spid="41" grpId="1"/>
      <p:bldP spid="42" grpId="0" animBg="1"/>
      <p:bldP spid="42" grpId="1" animBg="1"/>
      <p:bldP spid="43" grpId="0" animBg="1"/>
      <p:bldP spid="44" grpId="0"/>
      <p:bldP spid="68" grpId="0" animBg="1"/>
      <p:bldP spid="69" grpId="0" animBg="1"/>
      <p:bldP spid="70" grpId="0" animBg="1"/>
      <p:bldP spid="85" grpId="0" animBg="1"/>
      <p:bldP spid="88" grpId="0" animBg="1"/>
      <p:bldP spid="89" grpId="0" animBg="1"/>
      <p:bldP spid="91" grpId="0" animBg="1"/>
      <p:bldP spid="92" grpId="0" animBg="1"/>
      <p:bldP spid="93" grpId="0" animBg="1"/>
      <p:bldP spid="95" grpId="0" animBg="1"/>
      <p:bldP spid="105" grpId="0" animBg="1"/>
      <p:bldP spid="106" grpId="0" animBg="1"/>
      <p:bldP spid="107" grpId="0" animBg="1"/>
      <p:bldP spid="107" grpId="1" animBg="1"/>
      <p:bldP spid="108" grpId="0" animBg="1"/>
      <p:bldP spid="109" grpId="0" animBg="1"/>
      <p:bldP spid="110" grpId="0" animBg="1"/>
      <p:bldP spid="111" grpId="0" animBg="1"/>
      <p:bldP spid="112" grpId="0" animBg="1"/>
      <p:bldP spid="113" grpId="0" animBg="1"/>
      <p:bldP spid="114" grpId="0" animBg="1"/>
      <p:bldP spid="115" grpId="0" animBg="1"/>
      <p:bldP spid="117" grpId="0" animBg="1"/>
      <p:bldP spid="118" grpId="0" animBg="1"/>
      <p:bldP spid="120" grpId="0" animBg="1"/>
      <p:bldP spid="121" grpId="0" animBg="1"/>
      <p:bldP spid="122" grpId="0" animBg="1"/>
      <p:bldP spid="124" grpId="0" animBg="1"/>
      <p:bldP spid="125" grpId="0" animBg="1"/>
      <p:bldP spid="126" grpId="0" animBg="1"/>
      <p:bldP spid="127" grpId="0" animBg="1"/>
      <p:bldP spid="130" grpId="0" animBg="1"/>
      <p:bldP spid="132" grpId="0" animBg="1"/>
      <p:bldP spid="134" grpId="0" animBg="1"/>
      <p:bldP spid="139" grpId="0" animBg="1"/>
      <p:bldP spid="141" grpId="0" animBg="1"/>
      <p:bldP spid="142" grpId="0" animBg="1"/>
      <p:bldP spid="146" grpId="0"/>
      <p:bldP spid="148" grpId="0"/>
      <p:bldP spid="149" grpId="0"/>
      <p:bldP spid="150" grpId="0"/>
      <p:bldP spid="151" grpId="0"/>
      <p:bldP spid="153" grpId="0"/>
      <p:bldP spid="155" grpId="0"/>
      <p:bldP spid="156" grpId="0"/>
      <p:bldP spid="157" grpId="0"/>
      <p:bldP spid="158" grpId="0"/>
      <p:bldP spid="159" grpId="0"/>
      <p:bldP spid="160" grpId="0"/>
      <p:bldP spid="161" grpId="0"/>
      <p:bldP spid="162" grpId="0"/>
      <p:bldP spid="163" grpId="0"/>
      <p:bldP spid="164" grpId="0"/>
      <p:bldP spid="165" grpId="0"/>
      <p:bldP spid="166" grpId="0"/>
      <p:bldP spid="167" grpId="0"/>
      <p:bldP spid="168" grpId="0"/>
      <p:bldP spid="170" grpId="0"/>
      <p:bldP spid="171" grpId="0"/>
      <p:bldP spid="172" grpId="0"/>
      <p:bldP spid="173" grpId="0"/>
      <p:bldP spid="175" grpId="0"/>
      <p:bldP spid="186" grpId="0"/>
      <p:bldP spid="187" grpId="0"/>
      <p:bldP spid="188" grpId="0"/>
      <p:bldP spid="189" grpId="0"/>
      <p:bldP spid="192" grpId="0" animBg="1"/>
      <p:bldP spid="201" grpId="0"/>
      <p:bldP spid="202" grpId="0"/>
      <p:bldP spid="203" grpId="0"/>
      <p:bldP spid="205" grpId="0"/>
      <p:bldP spid="206" grpId="0"/>
      <p:bldP spid="208" grpId="0"/>
      <p:bldP spid="265" grpId="0" animBg="1"/>
      <p:bldP spid="24" grpId="0"/>
      <p:bldP spid="26" grpId="0"/>
      <p:bldP spid="191" grpId="0"/>
      <p:bldP spid="27"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Objectives of this work</a:t>
            </a:r>
            <a:endParaRPr lang="en-US" dirty="0"/>
          </a:p>
        </p:txBody>
      </p:sp>
      <p:sp useBgFill="1">
        <p:nvSpPr>
          <p:cNvPr id="4" name="2 Marcador de contenido"/>
          <p:cNvSpPr>
            <a:spLocks noGrp="1"/>
          </p:cNvSpPr>
          <p:nvPr>
            <p:ph idx="1"/>
          </p:nvPr>
        </p:nvSpPr>
        <p:spPr/>
        <p:txBody>
          <a:bodyPr>
            <a:normAutofit/>
          </a:bodyPr>
          <a:lstStyle/>
          <a:p>
            <a:pPr marL="0" indent="0">
              <a:buNone/>
            </a:pPr>
            <a:r>
              <a:rPr lang="en-US" dirty="0" smtClean="0"/>
              <a:t>Can we discover a specification </a:t>
            </a:r>
            <a:r>
              <a:rPr lang="en-US" i="1" dirty="0" smtClean="0"/>
              <a:t>of the interface </a:t>
            </a:r>
            <a:r>
              <a:rPr lang="en-US" dirty="0" smtClean="0"/>
              <a:t>that guarantees a </a:t>
            </a:r>
            <a:r>
              <a:rPr lang="en-US" i="1" dirty="0" smtClean="0"/>
              <a:t>speed-independent</a:t>
            </a:r>
            <a:r>
              <a:rPr lang="en-US" dirty="0" smtClean="0"/>
              <a:t> behavior of the circuit?</a:t>
            </a:r>
          </a:p>
        </p:txBody>
      </p:sp>
      <p:sp>
        <p:nvSpPr>
          <p:cNvPr id="5" name="Marcador de número de diapositiva 4"/>
          <p:cNvSpPr>
            <a:spLocks noGrp="1"/>
          </p:cNvSpPr>
          <p:nvPr>
            <p:ph type="sldNum" sz="quarter" idx="12"/>
          </p:nvPr>
        </p:nvSpPr>
        <p:spPr/>
        <p:txBody>
          <a:bodyPr/>
          <a:lstStyle/>
          <a:p>
            <a:fld id="{B893DDF5-10A4-42B0-8B2B-0331E49407BA}" type="slidenum">
              <a:rPr lang="en-US" smtClean="0"/>
              <a:t>38</a:t>
            </a:fld>
            <a:endParaRPr lang="en-US"/>
          </a:p>
        </p:txBody>
      </p:sp>
      <p:pic>
        <p:nvPicPr>
          <p:cNvPr id="245" name="Imagen 244"/>
          <p:cNvPicPr>
            <a:picLocks noChangeAspect="1"/>
          </p:cNvPicPr>
          <p:nvPr/>
        </p:nvPicPr>
        <p:blipFill>
          <a:blip r:embed="rId3"/>
          <a:stretch>
            <a:fillRect/>
          </a:stretch>
        </p:blipFill>
        <p:spPr>
          <a:xfrm>
            <a:off x="540480" y="3789040"/>
            <a:ext cx="4393190" cy="1894123"/>
          </a:xfrm>
          <a:prstGeom prst="rect">
            <a:avLst/>
          </a:prstGeom>
        </p:spPr>
      </p:pic>
      <p:grpSp>
        <p:nvGrpSpPr>
          <p:cNvPr id="246" name="Grupo 245"/>
          <p:cNvGrpSpPr/>
          <p:nvPr/>
        </p:nvGrpSpPr>
        <p:grpSpPr>
          <a:xfrm>
            <a:off x="6013088" y="3785245"/>
            <a:ext cx="2159312" cy="1824403"/>
            <a:chOff x="3348792" y="1268760"/>
            <a:chExt cx="2159312" cy="1824403"/>
          </a:xfrm>
        </p:grpSpPr>
        <p:sp>
          <p:nvSpPr>
            <p:cNvPr id="247" name="Elipse 246"/>
            <p:cNvSpPr/>
            <p:nvPr/>
          </p:nvSpPr>
          <p:spPr>
            <a:xfrm>
              <a:off x="4623817" y="1268760"/>
              <a:ext cx="288032" cy="288032"/>
            </a:xfrm>
            <a:prstGeom prst="ellipse">
              <a:avLst/>
            </a:prstGeom>
            <a:solidFill>
              <a:schemeClr val="tx1">
                <a:lumMod val="75000"/>
                <a:lumOff val="2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248" name="Conector recto de flecha 247"/>
            <p:cNvCxnSpPr>
              <a:stCxn id="247" idx="2"/>
              <a:endCxn id="252" idx="6"/>
            </p:cNvCxnSpPr>
            <p:nvPr/>
          </p:nvCxnSpPr>
          <p:spPr>
            <a:xfrm flipH="1">
              <a:off x="3636824" y="1412776"/>
              <a:ext cx="986993"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49" name="CuadroTexto 248"/>
            <p:cNvSpPr txBox="1"/>
            <p:nvPr/>
          </p:nvSpPr>
          <p:spPr>
            <a:xfrm>
              <a:off x="3892783" y="1321695"/>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cxnSp>
          <p:nvCxnSpPr>
            <p:cNvPr id="250" name="Conector recto de flecha 249"/>
            <p:cNvCxnSpPr>
              <a:stCxn id="247" idx="5"/>
              <a:endCxn id="251" idx="1"/>
            </p:cNvCxnSpPr>
            <p:nvPr/>
          </p:nvCxnSpPr>
          <p:spPr>
            <a:xfrm>
              <a:off x="4869668" y="1514611"/>
              <a:ext cx="392585" cy="33167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51" name="Elipse 250"/>
            <p:cNvSpPr/>
            <p:nvPr/>
          </p:nvSpPr>
          <p:spPr>
            <a:xfrm>
              <a:off x="5220072" y="180410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52" name="Elipse 251"/>
            <p:cNvSpPr/>
            <p:nvPr/>
          </p:nvSpPr>
          <p:spPr>
            <a:xfrm>
              <a:off x="3348792" y="1268760"/>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53" name="CuadroTexto 252"/>
            <p:cNvSpPr txBox="1"/>
            <p:nvPr/>
          </p:nvSpPr>
          <p:spPr>
            <a:xfrm>
              <a:off x="5004048" y="1345171"/>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254" name="Elipse 253"/>
            <p:cNvSpPr/>
            <p:nvPr/>
          </p:nvSpPr>
          <p:spPr>
            <a:xfrm>
              <a:off x="4623817" y="234502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255" name="Conector recto de flecha 254"/>
            <p:cNvCxnSpPr/>
            <p:nvPr/>
          </p:nvCxnSpPr>
          <p:spPr>
            <a:xfrm flipH="1">
              <a:off x="4883052" y="2060848"/>
              <a:ext cx="392585" cy="33167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56" name="CuadroTexto 255"/>
            <p:cNvSpPr txBox="1"/>
            <p:nvPr/>
          </p:nvSpPr>
          <p:spPr>
            <a:xfrm>
              <a:off x="5042481" y="2119710"/>
              <a:ext cx="43954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cxnSp>
          <p:nvCxnSpPr>
            <p:cNvPr id="257" name="Conector recto de flecha 256"/>
            <p:cNvCxnSpPr>
              <a:stCxn id="258" idx="5"/>
              <a:endCxn id="247" idx="3"/>
            </p:cNvCxnSpPr>
            <p:nvPr/>
          </p:nvCxnSpPr>
          <p:spPr>
            <a:xfrm flipV="1">
              <a:off x="4356418" y="1514611"/>
              <a:ext cx="309580" cy="33021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58" name="Elipse 257"/>
            <p:cNvSpPr/>
            <p:nvPr/>
          </p:nvSpPr>
          <p:spPr>
            <a:xfrm flipV="1">
              <a:off x="4110567" y="1802643"/>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59" name="CuadroTexto 258"/>
            <p:cNvSpPr txBox="1"/>
            <p:nvPr/>
          </p:nvSpPr>
          <p:spPr>
            <a:xfrm>
              <a:off x="4438923" y="1939912"/>
              <a:ext cx="439544" cy="369332"/>
            </a:xfrm>
            <a:prstGeom prst="rect">
              <a:avLst/>
            </a:prstGeom>
            <a:noFill/>
          </p:spPr>
          <p:txBody>
            <a:bodyPr wrap="none" rtlCol="0">
              <a:spAutoFit/>
            </a:bodyPr>
            <a:lstStyle/>
            <a:p>
              <a:pPr algn="ctr"/>
              <a:r>
                <a:rPr lang="en-US" dirty="0">
                  <a:solidFill>
                    <a:schemeClr val="tx2"/>
                  </a:solidFill>
                  <a:latin typeface="Cambria" panose="02040503050406030204" pitchFamily="18" charset="0"/>
                </a:rPr>
                <a:t>b−</a:t>
              </a:r>
            </a:p>
          </p:txBody>
        </p:sp>
        <p:cxnSp>
          <p:nvCxnSpPr>
            <p:cNvPr id="260" name="Conector recto de flecha 259"/>
            <p:cNvCxnSpPr>
              <a:endCxn id="258" idx="7"/>
            </p:cNvCxnSpPr>
            <p:nvPr/>
          </p:nvCxnSpPr>
          <p:spPr>
            <a:xfrm flipH="1" flipV="1">
              <a:off x="4356418" y="2048494"/>
              <a:ext cx="294168" cy="34700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61" name="Conector recto de flecha 260"/>
            <p:cNvCxnSpPr>
              <a:stCxn id="252" idx="4"/>
              <a:endCxn id="262" idx="0"/>
            </p:cNvCxnSpPr>
            <p:nvPr/>
          </p:nvCxnSpPr>
          <p:spPr>
            <a:xfrm>
              <a:off x="3492808" y="1556792"/>
              <a:ext cx="0" cy="38434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62" name="Elipse 261"/>
            <p:cNvSpPr/>
            <p:nvPr/>
          </p:nvSpPr>
          <p:spPr>
            <a:xfrm>
              <a:off x="3348792" y="194113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63" name="CuadroTexto 262"/>
            <p:cNvSpPr txBox="1"/>
            <p:nvPr/>
          </p:nvSpPr>
          <p:spPr>
            <a:xfrm>
              <a:off x="3495334" y="1487846"/>
              <a:ext cx="43954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cxnSp>
          <p:nvCxnSpPr>
            <p:cNvPr id="264" name="Conector recto de flecha 263"/>
            <p:cNvCxnSpPr>
              <a:endCxn id="265" idx="0"/>
            </p:cNvCxnSpPr>
            <p:nvPr/>
          </p:nvCxnSpPr>
          <p:spPr>
            <a:xfrm>
              <a:off x="3492808" y="2242840"/>
              <a:ext cx="0" cy="38434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65" name="Elipse 264"/>
            <p:cNvSpPr/>
            <p:nvPr/>
          </p:nvSpPr>
          <p:spPr>
            <a:xfrm>
              <a:off x="3348792" y="2627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66" name="CuadroTexto 265"/>
            <p:cNvSpPr txBox="1"/>
            <p:nvPr/>
          </p:nvSpPr>
          <p:spPr>
            <a:xfrm>
              <a:off x="3495334" y="2173894"/>
              <a:ext cx="43954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267" name="Elipse 266"/>
            <p:cNvSpPr/>
            <p:nvPr/>
          </p:nvSpPr>
          <p:spPr>
            <a:xfrm flipV="1">
              <a:off x="4105341" y="2629433"/>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268" name="Conector recto de flecha 267"/>
            <p:cNvCxnSpPr>
              <a:stCxn id="267" idx="4"/>
              <a:endCxn id="258" idx="0"/>
            </p:cNvCxnSpPr>
            <p:nvPr/>
          </p:nvCxnSpPr>
          <p:spPr>
            <a:xfrm flipV="1">
              <a:off x="4249357" y="2090675"/>
              <a:ext cx="5226" cy="53875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69" name="CuadroTexto 268"/>
            <p:cNvSpPr txBox="1"/>
            <p:nvPr/>
          </p:nvSpPr>
          <p:spPr>
            <a:xfrm>
              <a:off x="3869423" y="2207429"/>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cxnSp>
          <p:nvCxnSpPr>
            <p:cNvPr id="270" name="Conector recto de flecha 269"/>
            <p:cNvCxnSpPr>
              <a:stCxn id="265" idx="6"/>
              <a:endCxn id="267" idx="2"/>
            </p:cNvCxnSpPr>
            <p:nvPr/>
          </p:nvCxnSpPr>
          <p:spPr>
            <a:xfrm>
              <a:off x="3636824" y="2771198"/>
              <a:ext cx="468517" cy="225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71" name="CuadroTexto 270"/>
            <p:cNvSpPr txBox="1"/>
            <p:nvPr/>
          </p:nvSpPr>
          <p:spPr>
            <a:xfrm>
              <a:off x="3614640" y="2723831"/>
              <a:ext cx="425117" cy="369332"/>
            </a:xfrm>
            <a:prstGeom prst="rect">
              <a:avLst/>
            </a:prstGeom>
            <a:noFill/>
          </p:spPr>
          <p:txBody>
            <a:bodyPr wrap="none" rtlCol="0">
              <a:spAutoFit/>
            </a:bodyPr>
            <a:lstStyle/>
            <a:p>
              <a:pPr algn="ctr"/>
              <a:r>
                <a:rPr lang="en-US" dirty="0">
                  <a:solidFill>
                    <a:schemeClr val="tx2"/>
                  </a:solidFill>
                  <a:latin typeface="Cambria" panose="02040503050406030204" pitchFamily="18" charset="0"/>
                </a:rPr>
                <a:t>a−</a:t>
              </a:r>
            </a:p>
          </p:txBody>
        </p:sp>
      </p:grpSp>
      <p:sp>
        <p:nvSpPr>
          <p:cNvPr id="272" name="Flecha derecha 271"/>
          <p:cNvSpPr/>
          <p:nvPr/>
        </p:nvSpPr>
        <p:spPr>
          <a:xfrm>
            <a:off x="3912432" y="3795217"/>
            <a:ext cx="2433355" cy="1636482"/>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t>Removing input transitions only</a:t>
            </a:r>
            <a:endParaRPr lang="en-US" dirty="0"/>
          </a:p>
        </p:txBody>
      </p:sp>
    </p:spTree>
    <p:extLst>
      <p:ext uri="{BB962C8B-B14F-4D97-AF65-F5344CB8AC3E}">
        <p14:creationId xmlns:p14="http://schemas.microsoft.com/office/powerpoint/2010/main" val="8712197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upo 36"/>
          <p:cNvGrpSpPr/>
          <p:nvPr/>
        </p:nvGrpSpPr>
        <p:grpSpPr>
          <a:xfrm>
            <a:off x="6286438" y="2060848"/>
            <a:ext cx="2462026" cy="1169853"/>
            <a:chOff x="611460" y="2060848"/>
            <a:chExt cx="2462026" cy="1169853"/>
          </a:xfrm>
        </p:grpSpPr>
        <p:cxnSp>
          <p:nvCxnSpPr>
            <p:cNvPr id="6" name="Conector recto 5"/>
            <p:cNvCxnSpPr/>
            <p:nvPr/>
          </p:nvCxnSpPr>
          <p:spPr>
            <a:xfrm>
              <a:off x="914751" y="3068960"/>
              <a:ext cx="1064961" cy="0"/>
            </a:xfrm>
            <a:prstGeom prst="line">
              <a:avLst/>
            </a:prstGeom>
            <a:ln w="28575"/>
          </p:spPr>
          <p:style>
            <a:lnRef idx="1">
              <a:schemeClr val="dk1"/>
            </a:lnRef>
            <a:fillRef idx="0">
              <a:schemeClr val="dk1"/>
            </a:fillRef>
            <a:effectRef idx="0">
              <a:schemeClr val="dk1"/>
            </a:effectRef>
            <a:fontRef idx="minor">
              <a:schemeClr val="tx1"/>
            </a:fontRef>
          </p:style>
        </p:cxnSp>
        <p:sp>
          <p:nvSpPr>
            <p:cNvPr id="7" name="Triángulo isósceles 6"/>
            <p:cNvSpPr/>
            <p:nvPr/>
          </p:nvSpPr>
          <p:spPr>
            <a:xfrm rot="5400000">
              <a:off x="1223627" y="2068428"/>
              <a:ext cx="447207" cy="432048"/>
            </a:xfrm>
            <a:prstGeom prst="triangl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9" name="Conector recto 8"/>
            <p:cNvCxnSpPr>
              <a:endCxn id="7" idx="3"/>
            </p:cNvCxnSpPr>
            <p:nvPr/>
          </p:nvCxnSpPr>
          <p:spPr>
            <a:xfrm>
              <a:off x="914749" y="2284452"/>
              <a:ext cx="316458" cy="1"/>
            </a:xfrm>
            <a:prstGeom prst="line">
              <a:avLst/>
            </a:prstGeom>
            <a:ln w="28575"/>
          </p:spPr>
          <p:style>
            <a:lnRef idx="1">
              <a:schemeClr val="dk1"/>
            </a:lnRef>
            <a:fillRef idx="0">
              <a:schemeClr val="dk1"/>
            </a:fillRef>
            <a:effectRef idx="0">
              <a:schemeClr val="dk1"/>
            </a:effectRef>
            <a:fontRef idx="minor">
              <a:schemeClr val="tx1"/>
            </a:fontRef>
          </p:style>
        </p:cxnSp>
        <p:cxnSp>
          <p:nvCxnSpPr>
            <p:cNvPr id="17" name="Conector recto 16"/>
            <p:cNvCxnSpPr>
              <a:stCxn id="7" idx="0"/>
            </p:cNvCxnSpPr>
            <p:nvPr/>
          </p:nvCxnSpPr>
          <p:spPr>
            <a:xfrm flipV="1">
              <a:off x="1663255" y="2284452"/>
              <a:ext cx="1108545" cy="1"/>
            </a:xfrm>
            <a:prstGeom prst="line">
              <a:avLst/>
            </a:prstGeom>
            <a:ln w="28575">
              <a:tailEnd type="triangle"/>
            </a:ln>
          </p:spPr>
          <p:style>
            <a:lnRef idx="1">
              <a:schemeClr val="dk1"/>
            </a:lnRef>
            <a:fillRef idx="0">
              <a:schemeClr val="dk1"/>
            </a:fillRef>
            <a:effectRef idx="0">
              <a:schemeClr val="dk1"/>
            </a:effectRef>
            <a:fontRef idx="minor">
              <a:schemeClr val="tx1"/>
            </a:fontRef>
          </p:style>
        </p:cxnSp>
        <p:cxnSp>
          <p:nvCxnSpPr>
            <p:cNvPr id="18" name="Conector recto 17"/>
            <p:cNvCxnSpPr/>
            <p:nvPr/>
          </p:nvCxnSpPr>
          <p:spPr>
            <a:xfrm flipV="1">
              <a:off x="2483768" y="2895043"/>
              <a:ext cx="288032" cy="2"/>
            </a:xfrm>
            <a:prstGeom prst="line">
              <a:avLst/>
            </a:prstGeom>
            <a:ln w="28575">
              <a:tailEnd type="triangle"/>
            </a:ln>
          </p:spPr>
          <p:style>
            <a:lnRef idx="1">
              <a:schemeClr val="dk1"/>
            </a:lnRef>
            <a:fillRef idx="0">
              <a:schemeClr val="dk1"/>
            </a:fillRef>
            <a:effectRef idx="0">
              <a:schemeClr val="dk1"/>
            </a:effectRef>
            <a:fontRef idx="minor">
              <a:schemeClr val="tx1"/>
            </a:fontRef>
          </p:style>
        </p:cxnSp>
        <p:cxnSp>
          <p:nvCxnSpPr>
            <p:cNvPr id="21" name="Conector angular 20"/>
            <p:cNvCxnSpPr/>
            <p:nvPr/>
          </p:nvCxnSpPr>
          <p:spPr>
            <a:xfrm rot="16200000" flipH="1">
              <a:off x="1655675" y="2392464"/>
              <a:ext cx="432052" cy="216026"/>
            </a:xfrm>
            <a:prstGeom prst="bentConnector3">
              <a:avLst>
                <a:gd name="adj1" fmla="val 9850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 name="AutoShape 40"/>
            <p:cNvSpPr>
              <a:spLocks noChangeArrowheads="1"/>
            </p:cNvSpPr>
            <p:nvPr/>
          </p:nvSpPr>
          <p:spPr bwMode="auto">
            <a:xfrm flipH="1">
              <a:off x="1919829" y="2636912"/>
              <a:ext cx="563939" cy="516263"/>
            </a:xfrm>
            <a:prstGeom prst="moon">
              <a:avLst>
                <a:gd name="adj" fmla="val 81644"/>
              </a:avLst>
            </a:prstGeom>
            <a:solidFill>
              <a:schemeClr val="bg1"/>
            </a:solidFill>
            <a:ln>
              <a:headEnd type="none" w="sm" len="sm"/>
              <a:tailEnd type="none" w="sm" len="sm"/>
            </a:ln>
            <a:extLst/>
          </p:spPr>
          <p:style>
            <a:lnRef idx="2">
              <a:schemeClr val="dk1"/>
            </a:lnRef>
            <a:fillRef idx="1">
              <a:schemeClr val="lt1"/>
            </a:fillRef>
            <a:effectRef idx="0">
              <a:schemeClr val="dk1"/>
            </a:effectRef>
            <a:fontRef idx="minor">
              <a:schemeClr val="dk1"/>
            </a:fontRef>
          </p:style>
          <p:txBody>
            <a:bodyPr wrap="none" anchor="ctr"/>
            <a:lstStyle/>
            <a:p>
              <a:endParaRPr lang="en-US" sz="2000"/>
            </a:p>
          </p:txBody>
        </p:sp>
        <p:sp>
          <p:nvSpPr>
            <p:cNvPr id="29" name="CuadroTexto 28"/>
            <p:cNvSpPr txBox="1"/>
            <p:nvPr/>
          </p:nvSpPr>
          <p:spPr>
            <a:xfrm>
              <a:off x="619475" y="2077914"/>
              <a:ext cx="29527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30" name="CuadroTexto 29"/>
            <p:cNvSpPr txBox="1"/>
            <p:nvPr/>
          </p:nvSpPr>
          <p:spPr>
            <a:xfrm>
              <a:off x="611460" y="2861369"/>
              <a:ext cx="31130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31" name="CuadroTexto 30"/>
            <p:cNvSpPr txBox="1"/>
            <p:nvPr/>
          </p:nvSpPr>
          <p:spPr>
            <a:xfrm>
              <a:off x="2771800" y="2082939"/>
              <a:ext cx="29527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32" name="CuadroTexto 31"/>
            <p:cNvSpPr txBox="1"/>
            <p:nvPr/>
          </p:nvSpPr>
          <p:spPr>
            <a:xfrm>
              <a:off x="2771800" y="2676703"/>
              <a:ext cx="30168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grpSp>
      <p:sp>
        <p:nvSpPr>
          <p:cNvPr id="36" name="Título 35"/>
          <p:cNvSpPr>
            <a:spLocks noGrp="1"/>
          </p:cNvSpPr>
          <p:nvPr>
            <p:ph type="title"/>
          </p:nvPr>
        </p:nvSpPr>
        <p:spPr/>
        <p:txBody>
          <a:bodyPr/>
          <a:lstStyle/>
          <a:p>
            <a:r>
              <a:rPr lang="en-US" dirty="0" smtClean="0"/>
              <a:t>Background</a:t>
            </a:r>
            <a:endParaRPr lang="en-US" dirty="0"/>
          </a:p>
        </p:txBody>
      </p:sp>
      <p:grpSp>
        <p:nvGrpSpPr>
          <p:cNvPr id="2" name="Grupo 1"/>
          <p:cNvGrpSpPr/>
          <p:nvPr/>
        </p:nvGrpSpPr>
        <p:grpSpPr>
          <a:xfrm>
            <a:off x="3564816" y="1772816"/>
            <a:ext cx="2159312" cy="1824403"/>
            <a:chOff x="3564816" y="1772816"/>
            <a:chExt cx="2159312" cy="1824403"/>
          </a:xfrm>
        </p:grpSpPr>
        <p:sp>
          <p:nvSpPr>
            <p:cNvPr id="33" name="Elipse 32"/>
            <p:cNvSpPr/>
            <p:nvPr/>
          </p:nvSpPr>
          <p:spPr>
            <a:xfrm>
              <a:off x="4839841" y="1772816"/>
              <a:ext cx="288032" cy="288032"/>
            </a:xfrm>
            <a:prstGeom prst="ellipse">
              <a:avLst/>
            </a:prstGeom>
            <a:solidFill>
              <a:schemeClr val="tx1">
                <a:lumMod val="75000"/>
                <a:lumOff val="25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35" name="Conector recto de flecha 34"/>
            <p:cNvCxnSpPr>
              <a:stCxn id="33" idx="2"/>
              <a:endCxn id="44" idx="6"/>
            </p:cNvCxnSpPr>
            <p:nvPr/>
          </p:nvCxnSpPr>
          <p:spPr>
            <a:xfrm flipH="1">
              <a:off x="3852848" y="1916832"/>
              <a:ext cx="986993"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8" name="CuadroTexto 37"/>
            <p:cNvSpPr txBox="1"/>
            <p:nvPr/>
          </p:nvSpPr>
          <p:spPr>
            <a:xfrm>
              <a:off x="4108807" y="1825751"/>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cxnSp>
          <p:nvCxnSpPr>
            <p:cNvPr id="39" name="Conector recto de flecha 38"/>
            <p:cNvCxnSpPr>
              <a:stCxn id="33" idx="5"/>
              <a:endCxn id="42" idx="1"/>
            </p:cNvCxnSpPr>
            <p:nvPr/>
          </p:nvCxnSpPr>
          <p:spPr>
            <a:xfrm>
              <a:off x="5085692" y="2018667"/>
              <a:ext cx="392585" cy="33167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2" name="Elipse 41"/>
            <p:cNvSpPr/>
            <p:nvPr/>
          </p:nvSpPr>
          <p:spPr>
            <a:xfrm>
              <a:off x="5436096" y="230816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4" name="Elipse 43"/>
            <p:cNvSpPr/>
            <p:nvPr/>
          </p:nvSpPr>
          <p:spPr>
            <a:xfrm>
              <a:off x="3564816" y="177281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7" name="CuadroTexto 46"/>
            <p:cNvSpPr txBox="1"/>
            <p:nvPr/>
          </p:nvSpPr>
          <p:spPr>
            <a:xfrm>
              <a:off x="5220072" y="184922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48" name="Elipse 47"/>
            <p:cNvSpPr/>
            <p:nvPr/>
          </p:nvSpPr>
          <p:spPr>
            <a:xfrm>
              <a:off x="4839841" y="28490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59" name="Conector recto de flecha 58"/>
            <p:cNvCxnSpPr/>
            <p:nvPr/>
          </p:nvCxnSpPr>
          <p:spPr>
            <a:xfrm flipH="1">
              <a:off x="5099076" y="2564904"/>
              <a:ext cx="392585" cy="33167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60" name="CuadroTexto 59"/>
            <p:cNvSpPr txBox="1"/>
            <p:nvPr/>
          </p:nvSpPr>
          <p:spPr>
            <a:xfrm>
              <a:off x="5258505" y="2623766"/>
              <a:ext cx="43954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cxnSp>
          <p:nvCxnSpPr>
            <p:cNvPr id="61" name="Conector recto de flecha 60"/>
            <p:cNvCxnSpPr>
              <a:stCxn id="62" idx="5"/>
              <a:endCxn id="33" idx="3"/>
            </p:cNvCxnSpPr>
            <p:nvPr/>
          </p:nvCxnSpPr>
          <p:spPr>
            <a:xfrm flipV="1">
              <a:off x="4572442" y="2018667"/>
              <a:ext cx="309580" cy="33021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62" name="Elipse 61"/>
            <p:cNvSpPr/>
            <p:nvPr/>
          </p:nvSpPr>
          <p:spPr>
            <a:xfrm flipV="1">
              <a:off x="4326591" y="2306699"/>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3" name="CuadroTexto 62"/>
            <p:cNvSpPr txBox="1"/>
            <p:nvPr/>
          </p:nvSpPr>
          <p:spPr>
            <a:xfrm>
              <a:off x="4654947" y="2443968"/>
              <a:ext cx="439544" cy="369332"/>
            </a:xfrm>
            <a:prstGeom prst="rect">
              <a:avLst/>
            </a:prstGeom>
            <a:noFill/>
          </p:spPr>
          <p:txBody>
            <a:bodyPr wrap="none" rtlCol="0">
              <a:spAutoFit/>
            </a:bodyPr>
            <a:lstStyle/>
            <a:p>
              <a:pPr algn="ctr"/>
              <a:r>
                <a:rPr lang="en-US" dirty="0">
                  <a:solidFill>
                    <a:schemeClr val="tx2"/>
                  </a:solidFill>
                  <a:latin typeface="Cambria" panose="02040503050406030204" pitchFamily="18" charset="0"/>
                </a:rPr>
                <a:t>b−</a:t>
              </a:r>
            </a:p>
          </p:txBody>
        </p:sp>
        <p:cxnSp>
          <p:nvCxnSpPr>
            <p:cNvPr id="65" name="Conector recto de flecha 64"/>
            <p:cNvCxnSpPr>
              <a:endCxn id="62" idx="7"/>
            </p:cNvCxnSpPr>
            <p:nvPr/>
          </p:nvCxnSpPr>
          <p:spPr>
            <a:xfrm flipH="1" flipV="1">
              <a:off x="4572442" y="2552550"/>
              <a:ext cx="294168" cy="34700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75" name="Conector recto de flecha 74"/>
            <p:cNvCxnSpPr>
              <a:stCxn id="44" idx="4"/>
              <a:endCxn id="78" idx="0"/>
            </p:cNvCxnSpPr>
            <p:nvPr/>
          </p:nvCxnSpPr>
          <p:spPr>
            <a:xfrm>
              <a:off x="3708832" y="2060848"/>
              <a:ext cx="0" cy="38434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78" name="Elipse 77"/>
            <p:cNvSpPr/>
            <p:nvPr/>
          </p:nvSpPr>
          <p:spPr>
            <a:xfrm>
              <a:off x="3564816" y="2445190"/>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2" name="CuadroTexto 81"/>
            <p:cNvSpPr txBox="1"/>
            <p:nvPr/>
          </p:nvSpPr>
          <p:spPr>
            <a:xfrm>
              <a:off x="3711358" y="1991902"/>
              <a:ext cx="43954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cxnSp>
          <p:nvCxnSpPr>
            <p:cNvPr id="83" name="Conector recto de flecha 82"/>
            <p:cNvCxnSpPr>
              <a:endCxn id="84" idx="0"/>
            </p:cNvCxnSpPr>
            <p:nvPr/>
          </p:nvCxnSpPr>
          <p:spPr>
            <a:xfrm>
              <a:off x="3708832" y="2746896"/>
              <a:ext cx="0" cy="38434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84" name="Elipse 83"/>
            <p:cNvSpPr/>
            <p:nvPr/>
          </p:nvSpPr>
          <p:spPr>
            <a:xfrm>
              <a:off x="3564816" y="3131238"/>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5" name="CuadroTexto 84"/>
            <p:cNvSpPr txBox="1"/>
            <p:nvPr/>
          </p:nvSpPr>
          <p:spPr>
            <a:xfrm>
              <a:off x="3711358" y="2677950"/>
              <a:ext cx="43954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86" name="Elipse 85"/>
            <p:cNvSpPr/>
            <p:nvPr/>
          </p:nvSpPr>
          <p:spPr>
            <a:xfrm flipV="1">
              <a:off x="4321365" y="3133489"/>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88" name="Conector recto de flecha 87"/>
            <p:cNvCxnSpPr>
              <a:stCxn id="86" idx="4"/>
              <a:endCxn id="62" idx="0"/>
            </p:cNvCxnSpPr>
            <p:nvPr/>
          </p:nvCxnSpPr>
          <p:spPr>
            <a:xfrm flipV="1">
              <a:off x="4465381" y="2594731"/>
              <a:ext cx="5226" cy="53875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89" name="CuadroTexto 88"/>
            <p:cNvSpPr txBox="1"/>
            <p:nvPr/>
          </p:nvSpPr>
          <p:spPr>
            <a:xfrm>
              <a:off x="4085447" y="2711485"/>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cxnSp>
          <p:nvCxnSpPr>
            <p:cNvPr id="92" name="Conector recto de flecha 91"/>
            <p:cNvCxnSpPr>
              <a:stCxn id="84" idx="6"/>
              <a:endCxn id="86" idx="2"/>
            </p:cNvCxnSpPr>
            <p:nvPr/>
          </p:nvCxnSpPr>
          <p:spPr>
            <a:xfrm>
              <a:off x="3852848" y="3275254"/>
              <a:ext cx="468517" cy="225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95" name="CuadroTexto 94"/>
            <p:cNvSpPr txBox="1"/>
            <p:nvPr/>
          </p:nvSpPr>
          <p:spPr>
            <a:xfrm>
              <a:off x="3830664" y="3227887"/>
              <a:ext cx="425117" cy="369332"/>
            </a:xfrm>
            <a:prstGeom prst="rect">
              <a:avLst/>
            </a:prstGeom>
            <a:noFill/>
          </p:spPr>
          <p:txBody>
            <a:bodyPr wrap="none" rtlCol="0">
              <a:spAutoFit/>
            </a:bodyPr>
            <a:lstStyle/>
            <a:p>
              <a:pPr algn="ctr"/>
              <a:r>
                <a:rPr lang="en-US" dirty="0">
                  <a:solidFill>
                    <a:schemeClr val="tx2"/>
                  </a:solidFill>
                  <a:latin typeface="Cambria" panose="02040503050406030204" pitchFamily="18" charset="0"/>
                </a:rPr>
                <a:t>a−</a:t>
              </a:r>
            </a:p>
          </p:txBody>
        </p:sp>
        <p:sp>
          <p:nvSpPr>
            <p:cNvPr id="104" name="CuadroTexto 103"/>
            <p:cNvSpPr txBox="1"/>
            <p:nvPr/>
          </p:nvSpPr>
          <p:spPr>
            <a:xfrm>
              <a:off x="4683000" y="2051556"/>
              <a:ext cx="39305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grpSp>
      <p:grpSp>
        <p:nvGrpSpPr>
          <p:cNvPr id="202" name="Grupo 201"/>
          <p:cNvGrpSpPr/>
          <p:nvPr/>
        </p:nvGrpSpPr>
        <p:grpSpPr>
          <a:xfrm>
            <a:off x="741475" y="599116"/>
            <a:ext cx="1369530" cy="6142252"/>
            <a:chOff x="524577" y="608517"/>
            <a:chExt cx="1369530" cy="6142252"/>
          </a:xfrm>
        </p:grpSpPr>
        <p:sp>
          <p:nvSpPr>
            <p:cNvPr id="105" name="Elipse 104"/>
            <p:cNvSpPr>
              <a:spLocks noChangeAspect="1"/>
            </p:cNvSpPr>
            <p:nvPr/>
          </p:nvSpPr>
          <p:spPr>
            <a:xfrm>
              <a:off x="1036612" y="608517"/>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8" name="CuadroTexto 107"/>
            <p:cNvSpPr txBox="1"/>
            <p:nvPr/>
          </p:nvSpPr>
          <p:spPr>
            <a:xfrm>
              <a:off x="532556" y="1081741"/>
              <a:ext cx="425116" cy="369332"/>
            </a:xfrm>
            <a:prstGeom prst="rect">
              <a:avLst/>
            </a:prstGeom>
            <a:noFill/>
          </p:spPr>
          <p:txBody>
            <a:bodyPr wrap="none" rtlCol="0">
              <a:spAutoFit/>
            </a:bodyPr>
            <a:lstStyle/>
            <a:p>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cxnSp>
          <p:nvCxnSpPr>
            <p:cNvPr id="110" name="Conector recto de flecha 109"/>
            <p:cNvCxnSpPr>
              <a:stCxn id="105" idx="3"/>
            </p:cNvCxnSpPr>
            <p:nvPr/>
          </p:nvCxnSpPr>
          <p:spPr>
            <a:xfrm flipH="1">
              <a:off x="820588" y="885068"/>
              <a:ext cx="263473" cy="28648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1" name="Elipse 110"/>
            <p:cNvSpPr>
              <a:spLocks noChangeAspect="1"/>
            </p:cNvSpPr>
            <p:nvPr/>
          </p:nvSpPr>
          <p:spPr>
            <a:xfrm>
              <a:off x="583114" y="1656274"/>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2" name="CuadroTexto 111"/>
            <p:cNvSpPr txBox="1"/>
            <p:nvPr/>
          </p:nvSpPr>
          <p:spPr>
            <a:xfrm>
              <a:off x="533648" y="2182183"/>
              <a:ext cx="439544" cy="369332"/>
            </a:xfrm>
            <a:prstGeom prst="rect">
              <a:avLst/>
            </a:prstGeom>
            <a:noFill/>
          </p:spPr>
          <p:txBody>
            <a:bodyPr wrap="none" rtlCol="0">
              <a:spAutoFit/>
            </a:bodyPr>
            <a:lstStyle/>
            <a:p>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13" name="Elipse 112"/>
            <p:cNvSpPr>
              <a:spLocks noChangeAspect="1"/>
            </p:cNvSpPr>
            <p:nvPr/>
          </p:nvSpPr>
          <p:spPr>
            <a:xfrm>
              <a:off x="1041475" y="2723282"/>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14" name="Conector recto de flecha 113"/>
            <p:cNvCxnSpPr/>
            <p:nvPr/>
          </p:nvCxnSpPr>
          <p:spPr>
            <a:xfrm>
              <a:off x="842838" y="2512612"/>
              <a:ext cx="238539" cy="26239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5" name="CuadroTexto 114"/>
            <p:cNvSpPr txBox="1"/>
            <p:nvPr/>
          </p:nvSpPr>
          <p:spPr>
            <a:xfrm>
              <a:off x="999052" y="3189438"/>
              <a:ext cx="43954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16" name="Elipse 115"/>
            <p:cNvSpPr>
              <a:spLocks noChangeAspect="1"/>
            </p:cNvSpPr>
            <p:nvPr/>
          </p:nvSpPr>
          <p:spPr>
            <a:xfrm>
              <a:off x="1031141" y="3784038"/>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17" name="CuadroTexto 116"/>
            <p:cNvSpPr txBox="1"/>
            <p:nvPr/>
          </p:nvSpPr>
          <p:spPr>
            <a:xfrm>
              <a:off x="1033093" y="6381437"/>
              <a:ext cx="378630" cy="369332"/>
            </a:xfrm>
            <a:prstGeom prst="rect">
              <a:avLst/>
            </a:prstGeom>
            <a:noFill/>
          </p:spPr>
          <p:txBody>
            <a:bodyPr wrap="none" rtlCol="0">
              <a:spAutoFit/>
            </a:bodyPr>
            <a:lstStyle/>
            <a:p>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cxnSp>
          <p:nvCxnSpPr>
            <p:cNvPr id="119" name="Conector recto de flecha 118"/>
            <p:cNvCxnSpPr>
              <a:endCxn id="111" idx="0"/>
            </p:cNvCxnSpPr>
            <p:nvPr/>
          </p:nvCxnSpPr>
          <p:spPr>
            <a:xfrm flipH="1">
              <a:off x="745114" y="1397450"/>
              <a:ext cx="365" cy="25882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21" name="Conector recto de flecha 120"/>
            <p:cNvCxnSpPr>
              <a:stCxn id="111" idx="4"/>
            </p:cNvCxnSpPr>
            <p:nvPr/>
          </p:nvCxnSpPr>
          <p:spPr>
            <a:xfrm>
              <a:off x="745114" y="1980274"/>
              <a:ext cx="0" cy="26434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25" name="Conector recto de flecha 124"/>
            <p:cNvCxnSpPr/>
            <p:nvPr/>
          </p:nvCxnSpPr>
          <p:spPr>
            <a:xfrm flipH="1">
              <a:off x="1197326" y="3059788"/>
              <a:ext cx="365" cy="25882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29" name="Conector recto de flecha 128"/>
            <p:cNvCxnSpPr/>
            <p:nvPr/>
          </p:nvCxnSpPr>
          <p:spPr>
            <a:xfrm>
              <a:off x="1196961" y="3509288"/>
              <a:ext cx="0" cy="26434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31" name="CuadroTexto 130"/>
            <p:cNvSpPr txBox="1"/>
            <p:nvPr/>
          </p:nvSpPr>
          <p:spPr>
            <a:xfrm>
              <a:off x="524577" y="4244079"/>
              <a:ext cx="425116" cy="369332"/>
            </a:xfrm>
            <a:prstGeom prst="rect">
              <a:avLst/>
            </a:prstGeom>
            <a:noFill/>
          </p:spPr>
          <p:txBody>
            <a:bodyPr wrap="none" rtlCol="0">
              <a:spAutoFit/>
            </a:bodyPr>
            <a:lstStyle/>
            <a:p>
              <a:r>
                <a:rPr lang="en-US" dirty="0">
                  <a:solidFill>
                    <a:schemeClr val="tx2"/>
                  </a:solidFill>
                  <a:latin typeface="Cambria" panose="02040503050406030204" pitchFamily="18" charset="0"/>
                </a:rPr>
                <a:t>a</a:t>
              </a:r>
              <a:r>
                <a:rPr lang="en-US" dirty="0" smtClean="0">
                  <a:solidFill>
                    <a:schemeClr val="tx2"/>
                  </a:solidFill>
                  <a:latin typeface="Cambria" panose="02040503050406030204" pitchFamily="18" charset="0"/>
                </a:rPr>
                <a:t>−</a:t>
              </a:r>
              <a:endParaRPr lang="en-US" dirty="0">
                <a:solidFill>
                  <a:schemeClr val="tx2"/>
                </a:solidFill>
                <a:latin typeface="Cambria" panose="02040503050406030204" pitchFamily="18" charset="0"/>
              </a:endParaRPr>
            </a:p>
          </p:txBody>
        </p:sp>
        <p:cxnSp>
          <p:nvCxnSpPr>
            <p:cNvPr id="132" name="Conector recto de flecha 131"/>
            <p:cNvCxnSpPr/>
            <p:nvPr/>
          </p:nvCxnSpPr>
          <p:spPr>
            <a:xfrm flipH="1">
              <a:off x="832758" y="4052751"/>
              <a:ext cx="263473" cy="28648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3" name="Elipse 132"/>
            <p:cNvSpPr>
              <a:spLocks noChangeAspect="1"/>
            </p:cNvSpPr>
            <p:nvPr/>
          </p:nvSpPr>
          <p:spPr>
            <a:xfrm>
              <a:off x="583114" y="4818612"/>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4" name="CuadroTexto 133"/>
            <p:cNvSpPr txBox="1"/>
            <p:nvPr/>
          </p:nvSpPr>
          <p:spPr>
            <a:xfrm>
              <a:off x="533648" y="5344521"/>
              <a:ext cx="425116" cy="369332"/>
            </a:xfrm>
            <a:prstGeom prst="rect">
              <a:avLst/>
            </a:prstGeom>
            <a:noFill/>
          </p:spPr>
          <p:txBody>
            <a:bodyPr wrap="none" rtlCol="0">
              <a:spAutoFit/>
            </a:bodyPr>
            <a:lstStyle/>
            <a:p>
              <a:r>
                <a:rPr lang="en-US" dirty="0">
                  <a:solidFill>
                    <a:schemeClr val="accent2"/>
                  </a:solidFill>
                  <a:latin typeface="Cambria" panose="02040503050406030204" pitchFamily="18" charset="0"/>
                </a:rPr>
                <a:t>x</a:t>
              </a:r>
              <a:r>
                <a:rPr lang="en-US" dirty="0" smtClean="0">
                  <a:solidFill>
                    <a:schemeClr val="accent2"/>
                  </a:solidFill>
                  <a:latin typeface="Cambria" panose="02040503050406030204" pitchFamily="18" charset="0"/>
                </a:rPr>
                <a:t>−</a:t>
              </a:r>
              <a:endParaRPr lang="en-US" dirty="0">
                <a:solidFill>
                  <a:schemeClr val="accent2"/>
                </a:solidFill>
                <a:latin typeface="Cambria" panose="02040503050406030204" pitchFamily="18" charset="0"/>
              </a:endParaRPr>
            </a:p>
          </p:txBody>
        </p:sp>
        <p:sp>
          <p:nvSpPr>
            <p:cNvPr id="135" name="Elipse 134"/>
            <p:cNvSpPr>
              <a:spLocks noChangeAspect="1"/>
            </p:cNvSpPr>
            <p:nvPr/>
          </p:nvSpPr>
          <p:spPr>
            <a:xfrm>
              <a:off x="1041024" y="5913421"/>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36" name="Conector recto de flecha 135"/>
            <p:cNvCxnSpPr/>
            <p:nvPr/>
          </p:nvCxnSpPr>
          <p:spPr>
            <a:xfrm>
              <a:off x="845433" y="5666049"/>
              <a:ext cx="263473" cy="28648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Conector recto de flecha 136"/>
            <p:cNvCxnSpPr>
              <a:endCxn id="133" idx="0"/>
            </p:cNvCxnSpPr>
            <p:nvPr/>
          </p:nvCxnSpPr>
          <p:spPr>
            <a:xfrm flipH="1">
              <a:off x="745114" y="4559788"/>
              <a:ext cx="365" cy="25882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38" name="Conector recto de flecha 137"/>
            <p:cNvCxnSpPr>
              <a:stCxn id="133" idx="4"/>
            </p:cNvCxnSpPr>
            <p:nvPr/>
          </p:nvCxnSpPr>
          <p:spPr>
            <a:xfrm>
              <a:off x="745114" y="5142612"/>
              <a:ext cx="0" cy="26434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39" name="Conector recto de flecha 138"/>
            <p:cNvCxnSpPr/>
            <p:nvPr/>
          </p:nvCxnSpPr>
          <p:spPr>
            <a:xfrm flipH="1">
              <a:off x="1200673" y="6237421"/>
              <a:ext cx="365" cy="25882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40" name="CuadroTexto 139"/>
            <p:cNvSpPr txBox="1"/>
            <p:nvPr/>
          </p:nvSpPr>
          <p:spPr>
            <a:xfrm>
              <a:off x="1454563" y="1610942"/>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cxnSp>
          <p:nvCxnSpPr>
            <p:cNvPr id="142" name="Conector recto de flecha 141"/>
            <p:cNvCxnSpPr>
              <a:stCxn id="105" idx="5"/>
              <a:endCxn id="140" idx="0"/>
            </p:cNvCxnSpPr>
            <p:nvPr/>
          </p:nvCxnSpPr>
          <p:spPr>
            <a:xfrm>
              <a:off x="1313163" y="885068"/>
              <a:ext cx="361172" cy="72587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44" name="Conector recto de flecha 143"/>
            <p:cNvCxnSpPr>
              <a:endCxn id="113" idx="7"/>
            </p:cNvCxnSpPr>
            <p:nvPr/>
          </p:nvCxnSpPr>
          <p:spPr>
            <a:xfrm flipH="1">
              <a:off x="1318026" y="1981200"/>
              <a:ext cx="291699" cy="78953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47" name="CuadroTexto 146"/>
            <p:cNvSpPr txBox="1"/>
            <p:nvPr/>
          </p:nvSpPr>
          <p:spPr>
            <a:xfrm>
              <a:off x="1472998" y="4801291"/>
              <a:ext cx="40267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cxnSp>
          <p:nvCxnSpPr>
            <p:cNvPr id="149" name="Conector recto de flecha 148"/>
            <p:cNvCxnSpPr>
              <a:stCxn id="116" idx="5"/>
            </p:cNvCxnSpPr>
            <p:nvPr/>
          </p:nvCxnSpPr>
          <p:spPr>
            <a:xfrm>
              <a:off x="1307692" y="4060589"/>
              <a:ext cx="278221" cy="73524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51" name="Conector recto de flecha 150"/>
            <p:cNvCxnSpPr>
              <a:stCxn id="147" idx="2"/>
              <a:endCxn id="135" idx="7"/>
            </p:cNvCxnSpPr>
            <p:nvPr/>
          </p:nvCxnSpPr>
          <p:spPr>
            <a:xfrm flipH="1">
              <a:off x="1317575" y="5170623"/>
              <a:ext cx="356760" cy="79024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52" name="Elipse 151"/>
            <p:cNvSpPr>
              <a:spLocks noChangeAspect="1"/>
            </p:cNvSpPr>
            <p:nvPr/>
          </p:nvSpPr>
          <p:spPr>
            <a:xfrm>
              <a:off x="1504180" y="3234770"/>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3" name="Elipse 152"/>
            <p:cNvSpPr>
              <a:spLocks noChangeAspect="1"/>
            </p:cNvSpPr>
            <p:nvPr/>
          </p:nvSpPr>
          <p:spPr>
            <a:xfrm>
              <a:off x="575592" y="3239611"/>
              <a:ext cx="324000" cy="324000"/>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55" name="Conector recto de flecha 154"/>
            <p:cNvCxnSpPr>
              <a:endCxn id="153" idx="0"/>
            </p:cNvCxnSpPr>
            <p:nvPr/>
          </p:nvCxnSpPr>
          <p:spPr>
            <a:xfrm>
              <a:off x="737592" y="2551515"/>
              <a:ext cx="0" cy="68809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61" name="Conector recto de flecha 160"/>
            <p:cNvCxnSpPr>
              <a:stCxn id="153" idx="4"/>
              <a:endCxn id="131" idx="0"/>
            </p:cNvCxnSpPr>
            <p:nvPr/>
          </p:nvCxnSpPr>
          <p:spPr>
            <a:xfrm flipH="1">
              <a:off x="737135" y="3563611"/>
              <a:ext cx="457" cy="68046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7" name="Conector recto de flecha 186"/>
            <p:cNvCxnSpPr>
              <a:stCxn id="140" idx="2"/>
            </p:cNvCxnSpPr>
            <p:nvPr/>
          </p:nvCxnSpPr>
          <p:spPr>
            <a:xfrm flipH="1">
              <a:off x="1669748" y="1980274"/>
              <a:ext cx="4587" cy="1250427"/>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188" name="Conector recto de flecha 187"/>
            <p:cNvCxnSpPr>
              <a:endCxn id="147" idx="0"/>
            </p:cNvCxnSpPr>
            <p:nvPr/>
          </p:nvCxnSpPr>
          <p:spPr>
            <a:xfrm>
              <a:off x="1669749" y="3554701"/>
              <a:ext cx="4586" cy="124659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8" name="Conector angular 197"/>
            <p:cNvCxnSpPr>
              <a:stCxn id="117" idx="3"/>
              <a:endCxn id="105" idx="6"/>
            </p:cNvCxnSpPr>
            <p:nvPr/>
          </p:nvCxnSpPr>
          <p:spPr>
            <a:xfrm flipH="1" flipV="1">
              <a:off x="1360612" y="770517"/>
              <a:ext cx="51111" cy="5795586"/>
            </a:xfrm>
            <a:prstGeom prst="bentConnector3">
              <a:avLst>
                <a:gd name="adj1" fmla="val -1536249"/>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00" name="CuadroTexto 199"/>
          <p:cNvSpPr txBox="1"/>
          <p:nvPr/>
        </p:nvSpPr>
        <p:spPr>
          <a:xfrm>
            <a:off x="265242" y="5763334"/>
            <a:ext cx="2340962"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dirty="0" smtClean="0"/>
              <a:t>Signal Transition </a:t>
            </a:r>
            <a:r>
              <a:rPr lang="en-US" dirty="0" smtClean="0"/>
              <a:t>Graph</a:t>
            </a:r>
            <a:endParaRPr lang="en-US" i="1" dirty="0"/>
          </a:p>
        </p:txBody>
      </p:sp>
      <p:sp>
        <p:nvSpPr>
          <p:cNvPr id="203" name="CuadroTexto 202"/>
          <p:cNvSpPr txBox="1"/>
          <p:nvPr/>
        </p:nvSpPr>
        <p:spPr>
          <a:xfrm>
            <a:off x="3931130" y="5754128"/>
            <a:ext cx="1291379"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dirty="0" smtClean="0"/>
              <a:t>State Graph</a:t>
            </a:r>
            <a:endParaRPr lang="en-US" dirty="0"/>
          </a:p>
        </p:txBody>
      </p:sp>
      <p:sp>
        <p:nvSpPr>
          <p:cNvPr id="204" name="CuadroTexto 203"/>
          <p:cNvSpPr txBox="1"/>
          <p:nvPr/>
        </p:nvSpPr>
        <p:spPr>
          <a:xfrm>
            <a:off x="7153077" y="5751036"/>
            <a:ext cx="794833"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dirty="0" smtClean="0"/>
              <a:t>Netlist</a:t>
            </a:r>
            <a:endParaRPr lang="en-US" dirty="0"/>
          </a:p>
        </p:txBody>
      </p:sp>
      <p:sp>
        <p:nvSpPr>
          <p:cNvPr id="207" name="Flecha curvada hacia abajo 206"/>
          <p:cNvSpPr/>
          <p:nvPr/>
        </p:nvSpPr>
        <p:spPr>
          <a:xfrm>
            <a:off x="1257922" y="978868"/>
            <a:ext cx="6682358" cy="1442020"/>
          </a:xfrm>
          <a:prstGeom prst="curvedDownArrow">
            <a:avLst>
              <a:gd name="adj1" fmla="val 21449"/>
              <a:gd name="adj2" fmla="val 50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09" name="Flecha curvada hacia arriba 208"/>
          <p:cNvSpPr/>
          <p:nvPr/>
        </p:nvSpPr>
        <p:spPr>
          <a:xfrm flipH="1">
            <a:off x="1043608" y="3520663"/>
            <a:ext cx="3208119" cy="1612547"/>
          </a:xfrm>
          <a:prstGeom prst="curved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
        <p:nvSpPr>
          <p:cNvPr id="210" name="Flecha curvada hacia arriba 209"/>
          <p:cNvSpPr/>
          <p:nvPr/>
        </p:nvSpPr>
        <p:spPr>
          <a:xfrm flipH="1">
            <a:off x="4572000" y="3520663"/>
            <a:ext cx="3208119" cy="1612547"/>
          </a:xfrm>
          <a:prstGeom prst="curvedUp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
        <p:nvSpPr>
          <p:cNvPr id="211" name="Rectángulo redondeado 210"/>
          <p:cNvSpPr/>
          <p:nvPr/>
        </p:nvSpPr>
        <p:spPr>
          <a:xfrm>
            <a:off x="3995936" y="847484"/>
            <a:ext cx="1222496" cy="3990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Synthesis</a:t>
            </a:r>
            <a:endParaRPr lang="en-US" dirty="0"/>
          </a:p>
        </p:txBody>
      </p:sp>
      <p:sp>
        <p:nvSpPr>
          <p:cNvPr id="212" name="Rectángulo redondeado 211"/>
          <p:cNvSpPr/>
          <p:nvPr/>
        </p:nvSpPr>
        <p:spPr>
          <a:xfrm>
            <a:off x="3844352" y="4790698"/>
            <a:ext cx="1447728" cy="561311"/>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dirty="0" smtClean="0"/>
              <a:t>Specification Mining</a:t>
            </a:r>
            <a:endParaRPr lang="en-US" dirty="0"/>
          </a:p>
        </p:txBody>
      </p:sp>
      <p:sp>
        <p:nvSpPr>
          <p:cNvPr id="213" name="Marcador de número de diapositiva 212"/>
          <p:cNvSpPr>
            <a:spLocks noGrp="1"/>
          </p:cNvSpPr>
          <p:nvPr>
            <p:ph type="sldNum" sz="quarter" idx="12"/>
          </p:nvPr>
        </p:nvSpPr>
        <p:spPr/>
        <p:txBody>
          <a:bodyPr/>
          <a:lstStyle/>
          <a:p>
            <a:fld id="{B893DDF5-10A4-42B0-8B2B-0331E49407BA}" type="slidenum">
              <a:rPr lang="en-US" smtClean="0"/>
              <a:t>4</a:t>
            </a:fld>
            <a:endParaRPr lang="en-US"/>
          </a:p>
        </p:txBody>
      </p:sp>
      <p:sp>
        <p:nvSpPr>
          <p:cNvPr id="214" name="CuadroTexto 213"/>
          <p:cNvSpPr txBox="1"/>
          <p:nvPr/>
        </p:nvSpPr>
        <p:spPr>
          <a:xfrm>
            <a:off x="2926689" y="6131232"/>
            <a:ext cx="3300262"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dirty="0" smtClean="0"/>
              <a:t>(Labeled Transition </a:t>
            </a:r>
            <a:r>
              <a:rPr lang="en-US" dirty="0" smtClean="0"/>
              <a:t>System - </a:t>
            </a:r>
            <a:r>
              <a:rPr lang="en-US" i="1" dirty="0" smtClean="0"/>
              <a:t>LTS</a:t>
            </a:r>
            <a:r>
              <a:rPr lang="en-US" dirty="0" smtClean="0"/>
              <a:t>)</a:t>
            </a:r>
            <a:endParaRPr lang="en-US" dirty="0"/>
          </a:p>
        </p:txBody>
      </p:sp>
      <p:sp>
        <p:nvSpPr>
          <p:cNvPr id="3" name="Elipse 2"/>
          <p:cNvSpPr>
            <a:spLocks noChangeAspect="1"/>
          </p:cNvSpPr>
          <p:nvPr/>
        </p:nvSpPr>
        <p:spPr>
          <a:xfrm>
            <a:off x="1347059" y="693377"/>
            <a:ext cx="144016" cy="144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1" name="CuadroTexto 90"/>
          <p:cNvSpPr txBox="1"/>
          <p:nvPr/>
        </p:nvSpPr>
        <p:spPr>
          <a:xfrm>
            <a:off x="857198" y="6148003"/>
            <a:ext cx="1157048"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dirty="0" smtClean="0"/>
              <a:t>(Petri Net)</a:t>
            </a:r>
            <a:endParaRPr lang="en-US" dirty="0"/>
          </a:p>
        </p:txBody>
      </p:sp>
    </p:spTree>
    <p:extLst>
      <p:ext uri="{BB962C8B-B14F-4D97-AF65-F5344CB8AC3E}">
        <p14:creationId xmlns:p14="http://schemas.microsoft.com/office/powerpoint/2010/main" val="258106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7"/>
                                        </p:tgtEl>
                                        <p:attrNameLst>
                                          <p:attrName>style.visibility</p:attrName>
                                        </p:attrNameLst>
                                      </p:cBhvr>
                                      <p:to>
                                        <p:strVal val="visible"/>
                                      </p:to>
                                    </p:set>
                                    <p:animEffect transition="in" filter="wipe(left)">
                                      <p:cBhvr>
                                        <p:cTn id="7" dur="500"/>
                                        <p:tgtEl>
                                          <p:spTgt spid="20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1"/>
                                        </p:tgtEl>
                                        <p:attrNameLst>
                                          <p:attrName>style.visibility</p:attrName>
                                        </p:attrNameLst>
                                      </p:cBhvr>
                                      <p:to>
                                        <p:strVal val="visible"/>
                                      </p:to>
                                    </p:set>
                                    <p:animEffect transition="in" filter="fade">
                                      <p:cBhvr>
                                        <p:cTn id="10" dur="500"/>
                                        <p:tgtEl>
                                          <p:spTgt spid="2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10"/>
                                        </p:tgtEl>
                                        <p:attrNameLst>
                                          <p:attrName>style.visibility</p:attrName>
                                        </p:attrNameLst>
                                      </p:cBhvr>
                                      <p:to>
                                        <p:strVal val="visible"/>
                                      </p:to>
                                    </p:set>
                                    <p:animEffect transition="in" filter="fade">
                                      <p:cBhvr>
                                        <p:cTn id="15" dur="500"/>
                                        <p:tgtEl>
                                          <p:spTgt spid="2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12"/>
                                        </p:tgtEl>
                                        <p:attrNameLst>
                                          <p:attrName>style.visibility</p:attrName>
                                        </p:attrNameLst>
                                      </p:cBhvr>
                                      <p:to>
                                        <p:strVal val="visible"/>
                                      </p:to>
                                    </p:set>
                                    <p:animEffect transition="in" filter="fade">
                                      <p:cBhvr>
                                        <p:cTn id="18" dur="500"/>
                                        <p:tgtEl>
                                          <p:spTgt spid="2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09"/>
                                        </p:tgtEl>
                                        <p:attrNameLst>
                                          <p:attrName>style.visibility</p:attrName>
                                        </p:attrNameLst>
                                      </p:cBhvr>
                                      <p:to>
                                        <p:strVal val="visible"/>
                                      </p:to>
                                    </p:set>
                                    <p:animEffect transition="in" filter="fade">
                                      <p:cBhvr>
                                        <p:cTn id="23" dur="500"/>
                                        <p:tgtEl>
                                          <p:spTgt spid="2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 grpId="0" animBg="1"/>
      <p:bldP spid="209" grpId="0" animBg="1"/>
      <p:bldP spid="210" grpId="0" animBg="1"/>
      <p:bldP spid="211" grpId="0" animBg="1"/>
      <p:bldP spid="2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Specifications with properties</a:t>
            </a:r>
            <a:endParaRPr lang="en-US" dirty="0"/>
          </a:p>
        </p:txBody>
      </p:sp>
      <p:sp>
        <p:nvSpPr>
          <p:cNvPr id="3" name="Marcador de contenido 2"/>
          <p:cNvSpPr>
            <a:spLocks noGrp="1"/>
          </p:cNvSpPr>
          <p:nvPr>
            <p:ph idx="1"/>
          </p:nvPr>
        </p:nvSpPr>
        <p:spPr>
          <a:xfrm>
            <a:off x="3139526" y="980728"/>
            <a:ext cx="5547274" cy="5145435"/>
          </a:xfrm>
        </p:spPr>
        <p:txBody>
          <a:bodyPr>
            <a:normAutofit/>
          </a:bodyPr>
          <a:lstStyle/>
          <a:p>
            <a:pPr marL="252000" indent="-252000"/>
            <a:r>
              <a:rPr lang="en-US" sz="2400" dirty="0" smtClean="0"/>
              <a:t>Mined specifications must satisfy a set of</a:t>
            </a:r>
            <a:r>
              <a:rPr lang="en-US" sz="2400" dirty="0"/>
              <a:t> </a:t>
            </a:r>
            <a:r>
              <a:rPr lang="en-US" sz="2400" dirty="0" smtClean="0"/>
              <a:t>behavioral </a:t>
            </a:r>
            <a:r>
              <a:rPr lang="en-US" sz="2400" i="1" dirty="0" smtClean="0"/>
              <a:t>properties</a:t>
            </a:r>
          </a:p>
          <a:p>
            <a:pPr lvl="1"/>
            <a:r>
              <a:rPr lang="en-US" sz="2000" dirty="0" smtClean="0"/>
              <a:t>E.g., only show hazard-free behavior</a:t>
            </a:r>
          </a:p>
          <a:p>
            <a:pPr marL="0" indent="0">
              <a:buNone/>
            </a:pPr>
            <a:endParaRPr lang="en-US" sz="2000" dirty="0" smtClean="0"/>
          </a:p>
          <a:p>
            <a:pPr marL="252000" indent="-252000"/>
            <a:r>
              <a:rPr lang="en-US" sz="2400" dirty="0" smtClean="0"/>
              <a:t>Nothing is known about the environment</a:t>
            </a:r>
          </a:p>
          <a:p>
            <a:pPr lvl="1"/>
            <a:r>
              <a:rPr lang="en-US" sz="2000" dirty="0" smtClean="0"/>
              <a:t>Initially assume free (unrestricted) env.</a:t>
            </a:r>
          </a:p>
          <a:p>
            <a:pPr lvl="1"/>
            <a:r>
              <a:rPr lang="en-US" sz="2000" dirty="0" smtClean="0"/>
              <a:t>Circuit may exhibit hazards under free env.</a:t>
            </a:r>
          </a:p>
          <a:p>
            <a:pPr lvl="1"/>
            <a:endParaRPr lang="en-US" sz="2000" dirty="0"/>
          </a:p>
          <a:p>
            <a:r>
              <a:rPr lang="en-US" sz="2400" dirty="0" smtClean="0"/>
              <a:t>To ensure the specification satisfies the set of properties…</a:t>
            </a:r>
          </a:p>
          <a:p>
            <a:pPr lvl="1"/>
            <a:r>
              <a:rPr lang="en-US" sz="2000" dirty="0" smtClean="0"/>
              <a:t>Circuit behavior cannot be changed</a:t>
            </a:r>
          </a:p>
          <a:p>
            <a:pPr lvl="1">
              <a:buFont typeface="Wingdings" panose="05000000000000000000" pitchFamily="2" charset="2"/>
              <a:buChar char="Ø"/>
            </a:pPr>
            <a:r>
              <a:rPr lang="en-US" sz="2000" dirty="0" smtClean="0"/>
              <a:t>Discover c</a:t>
            </a:r>
            <a:r>
              <a:rPr lang="en-US" sz="2000" i="1" dirty="0" smtClean="0"/>
              <a:t>onstrained</a:t>
            </a:r>
            <a:r>
              <a:rPr lang="en-US" sz="2000" dirty="0" smtClean="0"/>
              <a:t> environment where the circuit satisfies all properties</a:t>
            </a:r>
          </a:p>
        </p:txBody>
      </p:sp>
      <p:sp>
        <p:nvSpPr>
          <p:cNvPr id="4" name="Marcador de número de diapositiva 3"/>
          <p:cNvSpPr>
            <a:spLocks noGrp="1"/>
          </p:cNvSpPr>
          <p:nvPr>
            <p:ph type="sldNum" sz="quarter" idx="12"/>
          </p:nvPr>
        </p:nvSpPr>
        <p:spPr/>
        <p:txBody>
          <a:bodyPr/>
          <a:lstStyle/>
          <a:p>
            <a:fld id="{B893DDF5-10A4-42B0-8B2B-0331E49407BA}" type="slidenum">
              <a:rPr lang="en-US" smtClean="0"/>
              <a:t>5</a:t>
            </a:fld>
            <a:endParaRPr lang="en-US"/>
          </a:p>
        </p:txBody>
      </p:sp>
      <p:grpSp>
        <p:nvGrpSpPr>
          <p:cNvPr id="5" name="Grupo 4"/>
          <p:cNvGrpSpPr/>
          <p:nvPr/>
        </p:nvGrpSpPr>
        <p:grpSpPr>
          <a:xfrm>
            <a:off x="425003" y="1088653"/>
            <a:ext cx="2524259" cy="1599475"/>
            <a:chOff x="425003" y="1088653"/>
            <a:chExt cx="2524259" cy="1599475"/>
          </a:xfrm>
        </p:grpSpPr>
        <p:sp>
          <p:nvSpPr>
            <p:cNvPr id="6" name="Forma libre 5"/>
            <p:cNvSpPr/>
            <p:nvPr/>
          </p:nvSpPr>
          <p:spPr>
            <a:xfrm>
              <a:off x="425003" y="1095441"/>
              <a:ext cx="2524259" cy="1592687"/>
            </a:xfrm>
            <a:custGeom>
              <a:avLst/>
              <a:gdLst>
                <a:gd name="connsiteX0" fmla="*/ 321972 w 2524259"/>
                <a:gd name="connsiteY0" fmla="*/ 1592687 h 1592687"/>
                <a:gd name="connsiteX1" fmla="*/ 321972 w 2524259"/>
                <a:gd name="connsiteY1" fmla="*/ 313386 h 1592687"/>
                <a:gd name="connsiteX2" fmla="*/ 2185115 w 2524259"/>
                <a:gd name="connsiteY2" fmla="*/ 313386 h 1592687"/>
                <a:gd name="connsiteX3" fmla="*/ 2185115 w 2524259"/>
                <a:gd name="connsiteY3" fmla="*/ 1558344 h 1592687"/>
                <a:gd name="connsiteX4" fmla="*/ 2524259 w 2524259"/>
                <a:gd name="connsiteY4" fmla="*/ 1558344 h 1592687"/>
                <a:gd name="connsiteX5" fmla="*/ 2524259 w 2524259"/>
                <a:gd name="connsiteY5" fmla="*/ 0 h 1592687"/>
                <a:gd name="connsiteX6" fmla="*/ 0 w 2524259"/>
                <a:gd name="connsiteY6" fmla="*/ 0 h 1592687"/>
                <a:gd name="connsiteX7" fmla="*/ 0 w 2524259"/>
                <a:gd name="connsiteY7" fmla="*/ 1584101 h 1592687"/>
                <a:gd name="connsiteX8" fmla="*/ 321972 w 2524259"/>
                <a:gd name="connsiteY8" fmla="*/ 1592687 h 159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4259" h="1592687">
                  <a:moveTo>
                    <a:pt x="321972" y="1592687"/>
                  </a:moveTo>
                  <a:lnTo>
                    <a:pt x="321972" y="313386"/>
                  </a:lnTo>
                  <a:lnTo>
                    <a:pt x="2185115" y="313386"/>
                  </a:lnTo>
                  <a:lnTo>
                    <a:pt x="2185115" y="1558344"/>
                  </a:lnTo>
                  <a:lnTo>
                    <a:pt x="2524259" y="1558344"/>
                  </a:lnTo>
                  <a:lnTo>
                    <a:pt x="2524259" y="0"/>
                  </a:lnTo>
                  <a:lnTo>
                    <a:pt x="0" y="0"/>
                  </a:lnTo>
                  <a:lnTo>
                    <a:pt x="0" y="1584101"/>
                  </a:lnTo>
                  <a:lnTo>
                    <a:pt x="321972" y="1592687"/>
                  </a:lnTo>
                  <a:close/>
                </a:path>
              </a:pathLst>
            </a:custGeom>
            <a:solidFill>
              <a:schemeClr val="accent6"/>
            </a:solid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ES" dirty="0"/>
            </a:p>
          </p:txBody>
        </p:sp>
        <p:sp>
          <p:nvSpPr>
            <p:cNvPr id="7" name="CuadroTexto 6"/>
            <p:cNvSpPr txBox="1"/>
            <p:nvPr/>
          </p:nvSpPr>
          <p:spPr>
            <a:xfrm>
              <a:off x="992903" y="1088653"/>
              <a:ext cx="1388457" cy="369332"/>
            </a:xfrm>
            <a:prstGeom prst="rect">
              <a:avLst/>
            </a:prstGeom>
            <a:noFill/>
            <a:effectLst/>
          </p:spPr>
          <p:txBody>
            <a:bodyPr wrap="none" rtlCol="0">
              <a:spAutoFit/>
            </a:bodyPr>
            <a:lstStyle/>
            <a:p>
              <a:r>
                <a:rPr lang="en-US" dirty="0" smtClean="0">
                  <a:solidFill>
                    <a:schemeClr val="bg1"/>
                  </a:solidFill>
                </a:rPr>
                <a:t>Environment</a:t>
              </a:r>
              <a:endParaRPr lang="en-US" dirty="0">
                <a:solidFill>
                  <a:schemeClr val="bg1"/>
                </a:solidFill>
              </a:endParaRPr>
            </a:p>
          </p:txBody>
        </p:sp>
      </p:grpSp>
      <p:sp>
        <p:nvSpPr>
          <p:cNvPr id="8" name="CuadroTexto 7"/>
          <p:cNvSpPr txBox="1"/>
          <p:nvPr/>
        </p:nvSpPr>
        <p:spPr>
          <a:xfrm>
            <a:off x="1026822" y="2771636"/>
            <a:ext cx="1320618" cy="369332"/>
          </a:xfrm>
          <a:prstGeom prst="rect">
            <a:avLst/>
          </a:prstGeom>
          <a:noFill/>
        </p:spPr>
        <p:txBody>
          <a:bodyPr wrap="none" rtlCol="0">
            <a:spAutoFit/>
          </a:bodyPr>
          <a:lstStyle/>
          <a:p>
            <a:pPr algn="ctr"/>
            <a:r>
              <a:rPr lang="en-US" dirty="0" smtClean="0"/>
              <a:t>Input netlist</a:t>
            </a:r>
            <a:endParaRPr lang="en-US" dirty="0"/>
          </a:p>
        </p:txBody>
      </p:sp>
      <p:grpSp>
        <p:nvGrpSpPr>
          <p:cNvPr id="9" name="Grupo 8"/>
          <p:cNvGrpSpPr/>
          <p:nvPr/>
        </p:nvGrpSpPr>
        <p:grpSpPr>
          <a:xfrm>
            <a:off x="457200" y="1516140"/>
            <a:ext cx="2462026" cy="1169853"/>
            <a:chOff x="611460" y="2060848"/>
            <a:chExt cx="2462026" cy="1169853"/>
          </a:xfrm>
        </p:grpSpPr>
        <p:cxnSp>
          <p:nvCxnSpPr>
            <p:cNvPr id="10" name="Conector recto 9"/>
            <p:cNvCxnSpPr/>
            <p:nvPr/>
          </p:nvCxnSpPr>
          <p:spPr>
            <a:xfrm>
              <a:off x="914751" y="3068960"/>
              <a:ext cx="1064961" cy="0"/>
            </a:xfrm>
            <a:prstGeom prst="line">
              <a:avLst/>
            </a:prstGeom>
            <a:ln w="28575"/>
          </p:spPr>
          <p:style>
            <a:lnRef idx="1">
              <a:schemeClr val="dk1"/>
            </a:lnRef>
            <a:fillRef idx="0">
              <a:schemeClr val="dk1"/>
            </a:fillRef>
            <a:effectRef idx="0">
              <a:schemeClr val="dk1"/>
            </a:effectRef>
            <a:fontRef idx="minor">
              <a:schemeClr val="tx1"/>
            </a:fontRef>
          </p:style>
        </p:cxnSp>
        <p:sp>
          <p:nvSpPr>
            <p:cNvPr id="11" name="Triángulo isósceles 10"/>
            <p:cNvSpPr/>
            <p:nvPr/>
          </p:nvSpPr>
          <p:spPr>
            <a:xfrm rot="5400000">
              <a:off x="1223627" y="2068428"/>
              <a:ext cx="447207" cy="432048"/>
            </a:xfrm>
            <a:prstGeom prst="triangl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2" name="Conector recto 11"/>
            <p:cNvCxnSpPr>
              <a:endCxn id="11" idx="3"/>
            </p:cNvCxnSpPr>
            <p:nvPr/>
          </p:nvCxnSpPr>
          <p:spPr>
            <a:xfrm>
              <a:off x="914749" y="2284452"/>
              <a:ext cx="316458" cy="1"/>
            </a:xfrm>
            <a:prstGeom prst="line">
              <a:avLst/>
            </a:prstGeom>
            <a:ln w="28575"/>
          </p:spPr>
          <p:style>
            <a:lnRef idx="1">
              <a:schemeClr val="dk1"/>
            </a:lnRef>
            <a:fillRef idx="0">
              <a:schemeClr val="dk1"/>
            </a:fillRef>
            <a:effectRef idx="0">
              <a:schemeClr val="dk1"/>
            </a:effectRef>
            <a:fontRef idx="minor">
              <a:schemeClr val="tx1"/>
            </a:fontRef>
          </p:style>
        </p:cxnSp>
        <p:cxnSp>
          <p:nvCxnSpPr>
            <p:cNvPr id="13" name="Conector recto 12"/>
            <p:cNvCxnSpPr>
              <a:stCxn id="11" idx="0"/>
            </p:cNvCxnSpPr>
            <p:nvPr/>
          </p:nvCxnSpPr>
          <p:spPr>
            <a:xfrm flipV="1">
              <a:off x="1663255" y="2284452"/>
              <a:ext cx="1108545" cy="1"/>
            </a:xfrm>
            <a:prstGeom prst="line">
              <a:avLst/>
            </a:prstGeom>
            <a:ln w="28575">
              <a:tailEnd type="triangle"/>
            </a:ln>
          </p:spPr>
          <p:style>
            <a:lnRef idx="1">
              <a:schemeClr val="dk1"/>
            </a:lnRef>
            <a:fillRef idx="0">
              <a:schemeClr val="dk1"/>
            </a:fillRef>
            <a:effectRef idx="0">
              <a:schemeClr val="dk1"/>
            </a:effectRef>
            <a:fontRef idx="minor">
              <a:schemeClr val="tx1"/>
            </a:fontRef>
          </p:style>
        </p:cxnSp>
        <p:cxnSp>
          <p:nvCxnSpPr>
            <p:cNvPr id="14" name="Conector recto 13"/>
            <p:cNvCxnSpPr/>
            <p:nvPr/>
          </p:nvCxnSpPr>
          <p:spPr>
            <a:xfrm flipV="1">
              <a:off x="2483768" y="2895043"/>
              <a:ext cx="288032" cy="2"/>
            </a:xfrm>
            <a:prstGeom prst="line">
              <a:avLst/>
            </a:prstGeom>
            <a:ln w="28575">
              <a:tailEnd type="triangle"/>
            </a:ln>
          </p:spPr>
          <p:style>
            <a:lnRef idx="1">
              <a:schemeClr val="dk1"/>
            </a:lnRef>
            <a:fillRef idx="0">
              <a:schemeClr val="dk1"/>
            </a:fillRef>
            <a:effectRef idx="0">
              <a:schemeClr val="dk1"/>
            </a:effectRef>
            <a:fontRef idx="minor">
              <a:schemeClr val="tx1"/>
            </a:fontRef>
          </p:style>
        </p:cxnSp>
        <p:cxnSp>
          <p:nvCxnSpPr>
            <p:cNvPr id="15" name="Conector angular 14"/>
            <p:cNvCxnSpPr/>
            <p:nvPr/>
          </p:nvCxnSpPr>
          <p:spPr>
            <a:xfrm rot="16200000" flipH="1">
              <a:off x="1655675" y="2392464"/>
              <a:ext cx="432052" cy="216026"/>
            </a:xfrm>
            <a:prstGeom prst="bentConnector3">
              <a:avLst>
                <a:gd name="adj1" fmla="val 9850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AutoShape 40"/>
            <p:cNvSpPr>
              <a:spLocks noChangeArrowheads="1"/>
            </p:cNvSpPr>
            <p:nvPr/>
          </p:nvSpPr>
          <p:spPr bwMode="auto">
            <a:xfrm flipH="1">
              <a:off x="1919829" y="2636912"/>
              <a:ext cx="563939" cy="516263"/>
            </a:xfrm>
            <a:prstGeom prst="moon">
              <a:avLst>
                <a:gd name="adj" fmla="val 81644"/>
              </a:avLst>
            </a:prstGeom>
            <a:solidFill>
              <a:schemeClr val="bg1"/>
            </a:solidFill>
            <a:ln>
              <a:headEnd type="none" w="sm" len="sm"/>
              <a:tailEnd type="none" w="sm" len="sm"/>
            </a:ln>
            <a:extLst/>
          </p:spPr>
          <p:style>
            <a:lnRef idx="2">
              <a:schemeClr val="dk1"/>
            </a:lnRef>
            <a:fillRef idx="1">
              <a:schemeClr val="lt1"/>
            </a:fillRef>
            <a:effectRef idx="0">
              <a:schemeClr val="dk1"/>
            </a:effectRef>
            <a:fontRef idx="minor">
              <a:schemeClr val="dk1"/>
            </a:fontRef>
          </p:style>
          <p:txBody>
            <a:bodyPr wrap="none" anchor="ctr"/>
            <a:lstStyle/>
            <a:p>
              <a:endParaRPr lang="en-US" sz="2000"/>
            </a:p>
          </p:txBody>
        </p:sp>
        <p:sp>
          <p:nvSpPr>
            <p:cNvPr id="17" name="CuadroTexto 16"/>
            <p:cNvSpPr txBox="1"/>
            <p:nvPr/>
          </p:nvSpPr>
          <p:spPr>
            <a:xfrm>
              <a:off x="619475" y="2077914"/>
              <a:ext cx="29527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8" name="CuadroTexto 17"/>
            <p:cNvSpPr txBox="1"/>
            <p:nvPr/>
          </p:nvSpPr>
          <p:spPr>
            <a:xfrm>
              <a:off x="611460" y="2861369"/>
              <a:ext cx="31130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9" name="CuadroTexto 18"/>
            <p:cNvSpPr txBox="1"/>
            <p:nvPr/>
          </p:nvSpPr>
          <p:spPr>
            <a:xfrm>
              <a:off x="2771800" y="2082939"/>
              <a:ext cx="29527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20" name="CuadroTexto 19"/>
            <p:cNvSpPr txBox="1"/>
            <p:nvPr/>
          </p:nvSpPr>
          <p:spPr>
            <a:xfrm>
              <a:off x="2771800" y="2676703"/>
              <a:ext cx="30168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grpSp>
      <p:sp>
        <p:nvSpPr>
          <p:cNvPr id="21" name="Elipse 20"/>
          <p:cNvSpPr>
            <a:spLocks noChangeAspect="1"/>
          </p:cNvSpPr>
          <p:nvPr/>
        </p:nvSpPr>
        <p:spPr>
          <a:xfrm>
            <a:off x="643131" y="3865149"/>
            <a:ext cx="2088000" cy="208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Free environment</a:t>
            </a:r>
          </a:p>
          <a:p>
            <a:pPr algn="ctr"/>
            <a:endParaRPr lang="en-US" dirty="0"/>
          </a:p>
          <a:p>
            <a:pPr algn="ctr"/>
            <a:endParaRPr lang="en-US" dirty="0" smtClean="0"/>
          </a:p>
          <a:p>
            <a:pPr algn="ctr"/>
            <a:endParaRPr lang="en-US" dirty="0"/>
          </a:p>
          <a:p>
            <a:pPr algn="ctr"/>
            <a:endParaRPr lang="en-US" dirty="0" smtClean="0"/>
          </a:p>
          <a:p>
            <a:pPr algn="ctr"/>
            <a:endParaRPr lang="en-US" dirty="0"/>
          </a:p>
        </p:txBody>
      </p:sp>
      <p:grpSp>
        <p:nvGrpSpPr>
          <p:cNvPr id="79" name="Grupo 78"/>
          <p:cNvGrpSpPr/>
          <p:nvPr/>
        </p:nvGrpSpPr>
        <p:grpSpPr>
          <a:xfrm>
            <a:off x="658312" y="3927735"/>
            <a:ext cx="2105004" cy="2094400"/>
            <a:chOff x="658312" y="3927735"/>
            <a:chExt cx="2105004" cy="2094400"/>
          </a:xfrm>
        </p:grpSpPr>
        <p:sp>
          <p:nvSpPr>
            <p:cNvPr id="22" name="CuadroTexto 21"/>
            <p:cNvSpPr txBox="1"/>
            <p:nvPr/>
          </p:nvSpPr>
          <p:spPr>
            <a:xfrm>
              <a:off x="2018084" y="43600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5" name="CuadroTexto 44"/>
            <p:cNvSpPr txBox="1"/>
            <p:nvPr/>
          </p:nvSpPr>
          <p:spPr>
            <a:xfrm>
              <a:off x="902260" y="501251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 name="CuadroTexto 45"/>
            <p:cNvSpPr txBox="1"/>
            <p:nvPr/>
          </p:nvSpPr>
          <p:spPr>
            <a:xfrm>
              <a:off x="944644" y="454616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 name="CuadroTexto 46"/>
            <p:cNvSpPr txBox="1"/>
            <p:nvPr/>
          </p:nvSpPr>
          <p:spPr>
            <a:xfrm>
              <a:off x="747880" y="435690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 name="CuadroTexto 47"/>
            <p:cNvSpPr txBox="1"/>
            <p:nvPr/>
          </p:nvSpPr>
          <p:spPr>
            <a:xfrm>
              <a:off x="658312" y="473543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9" name="CuadroTexto 48"/>
            <p:cNvSpPr txBox="1"/>
            <p:nvPr/>
          </p:nvSpPr>
          <p:spPr>
            <a:xfrm>
              <a:off x="2170484" y="45124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50" name="CuadroTexto 49"/>
            <p:cNvSpPr txBox="1"/>
            <p:nvPr/>
          </p:nvSpPr>
          <p:spPr>
            <a:xfrm>
              <a:off x="1046927" y="4096427"/>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51" name="CuadroTexto 50"/>
            <p:cNvSpPr txBox="1"/>
            <p:nvPr/>
          </p:nvSpPr>
          <p:spPr>
            <a:xfrm>
              <a:off x="1301966" y="41431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52" name="CuadroTexto 51"/>
            <p:cNvSpPr txBox="1"/>
            <p:nvPr/>
          </p:nvSpPr>
          <p:spPr>
            <a:xfrm>
              <a:off x="1596048" y="4034457"/>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53" name="CuadroTexto 52"/>
            <p:cNvSpPr txBox="1"/>
            <p:nvPr/>
          </p:nvSpPr>
          <p:spPr>
            <a:xfrm>
              <a:off x="2322884" y="46648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55" name="CuadroTexto 54"/>
            <p:cNvSpPr txBox="1"/>
            <p:nvPr/>
          </p:nvSpPr>
          <p:spPr>
            <a:xfrm>
              <a:off x="2311435" y="43004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56" name="CuadroTexto 55"/>
            <p:cNvSpPr txBox="1"/>
            <p:nvPr/>
          </p:nvSpPr>
          <p:spPr>
            <a:xfrm>
              <a:off x="2262851" y="492707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57" name="CuadroTexto 56"/>
            <p:cNvSpPr txBox="1"/>
            <p:nvPr/>
          </p:nvSpPr>
          <p:spPr>
            <a:xfrm>
              <a:off x="1685703" y="510354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58" name="CuadroTexto 57"/>
            <p:cNvSpPr txBox="1"/>
            <p:nvPr/>
          </p:nvSpPr>
          <p:spPr>
            <a:xfrm>
              <a:off x="2258491" y="51853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59" name="CuadroTexto 58"/>
            <p:cNvSpPr txBox="1"/>
            <p:nvPr/>
          </p:nvSpPr>
          <p:spPr>
            <a:xfrm>
              <a:off x="2475284" y="48172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0" name="CuadroTexto 59"/>
            <p:cNvSpPr txBox="1"/>
            <p:nvPr/>
          </p:nvSpPr>
          <p:spPr>
            <a:xfrm>
              <a:off x="1890923" y="531836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1" name="CuadroTexto 60"/>
            <p:cNvSpPr txBox="1"/>
            <p:nvPr/>
          </p:nvSpPr>
          <p:spPr>
            <a:xfrm>
              <a:off x="849150" y="533604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2" name="CuadroTexto 61"/>
            <p:cNvSpPr txBox="1"/>
            <p:nvPr/>
          </p:nvSpPr>
          <p:spPr>
            <a:xfrm>
              <a:off x="978855" y="476473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3" name="CuadroTexto 62"/>
            <p:cNvSpPr txBox="1"/>
            <p:nvPr/>
          </p:nvSpPr>
          <p:spPr>
            <a:xfrm>
              <a:off x="1115149" y="538544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4" name="CuadroTexto 63"/>
            <p:cNvSpPr txBox="1"/>
            <p:nvPr/>
          </p:nvSpPr>
          <p:spPr>
            <a:xfrm>
              <a:off x="1377087" y="524746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5" name="CuadroTexto 64"/>
            <p:cNvSpPr txBox="1"/>
            <p:nvPr/>
          </p:nvSpPr>
          <p:spPr>
            <a:xfrm>
              <a:off x="1654457" y="52666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6" name="CuadroTexto 65"/>
            <p:cNvSpPr txBox="1"/>
            <p:nvPr/>
          </p:nvSpPr>
          <p:spPr>
            <a:xfrm>
              <a:off x="2118835" y="544866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7" name="CuadroTexto 66"/>
            <p:cNvSpPr txBox="1"/>
            <p:nvPr/>
          </p:nvSpPr>
          <p:spPr>
            <a:xfrm>
              <a:off x="1777101" y="564441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8" name="CuadroTexto 67"/>
            <p:cNvSpPr txBox="1"/>
            <p:nvPr/>
          </p:nvSpPr>
          <p:spPr>
            <a:xfrm>
              <a:off x="1290124" y="565280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69" name="CuadroTexto 68"/>
            <p:cNvSpPr txBox="1"/>
            <p:nvPr/>
          </p:nvSpPr>
          <p:spPr>
            <a:xfrm>
              <a:off x="1836062" y="39956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70" name="CuadroTexto 69"/>
            <p:cNvSpPr txBox="1"/>
            <p:nvPr/>
          </p:nvSpPr>
          <p:spPr>
            <a:xfrm>
              <a:off x="2071089" y="408734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71" name="CuadroTexto 70"/>
            <p:cNvSpPr txBox="1"/>
            <p:nvPr/>
          </p:nvSpPr>
          <p:spPr>
            <a:xfrm>
              <a:off x="784917" y="4101456"/>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72" name="CuadroTexto 71"/>
            <p:cNvSpPr txBox="1"/>
            <p:nvPr/>
          </p:nvSpPr>
          <p:spPr>
            <a:xfrm>
              <a:off x="1098083" y="436800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73" name="CuadroTexto 72"/>
            <p:cNvSpPr txBox="1"/>
            <p:nvPr/>
          </p:nvSpPr>
          <p:spPr>
            <a:xfrm>
              <a:off x="1863604" y="496593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74" name="CuadroTexto 73"/>
            <p:cNvSpPr txBox="1"/>
            <p:nvPr/>
          </p:nvSpPr>
          <p:spPr>
            <a:xfrm>
              <a:off x="671143" y="503333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75" name="CuadroTexto 74"/>
            <p:cNvSpPr txBox="1"/>
            <p:nvPr/>
          </p:nvSpPr>
          <p:spPr>
            <a:xfrm>
              <a:off x="1759397" y="4395406"/>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89" name="CuadroTexto 88"/>
            <p:cNvSpPr txBox="1"/>
            <p:nvPr/>
          </p:nvSpPr>
          <p:spPr>
            <a:xfrm>
              <a:off x="1191148" y="392773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90" name="CuadroTexto 89"/>
            <p:cNvSpPr txBox="1"/>
            <p:nvPr/>
          </p:nvSpPr>
          <p:spPr>
            <a:xfrm>
              <a:off x="1514801" y="54824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91" name="CuadroTexto 90"/>
            <p:cNvSpPr txBox="1"/>
            <p:nvPr/>
          </p:nvSpPr>
          <p:spPr>
            <a:xfrm>
              <a:off x="1766077" y="545117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92" name="CuadroTexto 91"/>
            <p:cNvSpPr txBox="1"/>
            <p:nvPr/>
          </p:nvSpPr>
          <p:spPr>
            <a:xfrm>
              <a:off x="1944684" y="4523682"/>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grpSp>
      <p:sp>
        <p:nvSpPr>
          <p:cNvPr id="76" name="CuadroTexto 75"/>
          <p:cNvSpPr txBox="1"/>
          <p:nvPr/>
        </p:nvSpPr>
        <p:spPr>
          <a:xfrm>
            <a:off x="2800445" y="3995772"/>
            <a:ext cx="905536" cy="369332"/>
          </a:xfrm>
          <a:prstGeom prst="rect">
            <a:avLst/>
          </a:prstGeom>
          <a:noFill/>
        </p:spPr>
        <p:txBody>
          <a:bodyPr wrap="square" rtlCol="0">
            <a:spAutoFit/>
          </a:bodyPr>
          <a:lstStyle/>
          <a:p>
            <a:pPr algn="ctr"/>
            <a:r>
              <a:rPr lang="en-US" dirty="0" smtClean="0">
                <a:solidFill>
                  <a:schemeClr val="accent2"/>
                </a:solidFill>
                <a:effectLst>
                  <a:outerShdw blurRad="38100" dist="38100" dir="2700000" algn="tl">
                    <a:srgbClr val="000000">
                      <a:alpha val="43137"/>
                    </a:srgbClr>
                  </a:outerShdw>
                </a:effectLst>
              </a:rPr>
              <a:t>Hazard</a:t>
            </a:r>
            <a:endParaRPr lang="en-US" dirty="0">
              <a:solidFill>
                <a:schemeClr val="accent2"/>
              </a:solidFill>
              <a:effectLst>
                <a:outerShdw blurRad="38100" dist="38100" dir="2700000" algn="tl">
                  <a:srgbClr val="000000">
                    <a:alpha val="43137"/>
                  </a:srgbClr>
                </a:outerShdw>
              </a:effectLst>
            </a:endParaRPr>
          </a:p>
        </p:txBody>
      </p:sp>
      <p:cxnSp>
        <p:nvCxnSpPr>
          <p:cNvPr id="77" name="Conector recto de flecha 76"/>
          <p:cNvCxnSpPr/>
          <p:nvPr/>
        </p:nvCxnSpPr>
        <p:spPr>
          <a:xfrm flipH="1">
            <a:off x="2052044" y="4180289"/>
            <a:ext cx="745483"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2" name="Elipse 81"/>
          <p:cNvSpPr/>
          <p:nvPr/>
        </p:nvSpPr>
        <p:spPr>
          <a:xfrm rot="2954076">
            <a:off x="1257738" y="4526951"/>
            <a:ext cx="636673" cy="1017289"/>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5" name="Elipse 84"/>
          <p:cNvSpPr/>
          <p:nvPr/>
        </p:nvSpPr>
        <p:spPr>
          <a:xfrm>
            <a:off x="2091258" y="4804053"/>
            <a:ext cx="269599" cy="758310"/>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86" name="Elipse 85"/>
          <p:cNvSpPr/>
          <p:nvPr/>
        </p:nvSpPr>
        <p:spPr>
          <a:xfrm>
            <a:off x="1306890" y="4364954"/>
            <a:ext cx="590979" cy="941621"/>
          </a:xfrm>
          <a:prstGeom prst="ellipse">
            <a:avLst/>
          </a:prstGeom>
          <a:solidFill>
            <a:schemeClr val="accent5">
              <a:alpha val="7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075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 presetClass="emph" presetSubtype="2" fill="hold" nodeType="clickEffect">
                                  <p:stCondLst>
                                    <p:cond delay="0"/>
                                  </p:stCondLst>
                                  <p:childTnLst>
                                    <p:animClr clrSpc="rgb" dir="cw">
                                      <p:cBhvr override="childStyle">
                                        <p:cTn id="13" dur="500" fill="hold"/>
                                        <p:tgtEl>
                                          <p:spTgt spid="3">
                                            <p:txEl>
                                              <p:pRg st="4" end="4"/>
                                            </p:txEl>
                                          </p:spTgt>
                                        </p:tgtEl>
                                        <p:attrNameLst>
                                          <p:attrName>style.color</p:attrName>
                                        </p:attrNameLst>
                                      </p:cBhvr>
                                      <p:to>
                                        <a:schemeClr val="tx2"/>
                                      </p:to>
                                    </p:animClr>
                                  </p:childTnLst>
                                  <p:subTnLst>
                                    <p:animClr clrSpc="rgb" dir="cw">
                                      <p:cBhvr override="childStyle">
                                        <p:cTn dur="1" fill="hold" display="0" masterRel="nextClick" afterEffect="1"/>
                                        <p:tgtEl>
                                          <p:spTgt spid="3">
                                            <p:txEl>
                                              <p:pRg st="4" end="4"/>
                                            </p:txEl>
                                          </p:spTgt>
                                        </p:tgtEl>
                                        <p:attrNameLst>
                                          <p:attrName>ppt_c</p:attrName>
                                        </p:attrNameLst>
                                      </p:cBhvr>
                                      <p:to>
                                        <a:schemeClr val="tx1"/>
                                      </p:to>
                                    </p:animClr>
                                  </p:subTnLst>
                                </p:cTn>
                              </p:par>
                              <p:par>
                                <p:cTn id="14" presetID="10"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mph" presetSubtype="2" fill="hold" nodeType="clickEffect">
                                  <p:stCondLst>
                                    <p:cond delay="0"/>
                                  </p:stCondLst>
                                  <p:childTnLst>
                                    <p:animClr clrSpc="rgb" dir="cw">
                                      <p:cBhvr override="childStyle">
                                        <p:cTn id="20" dur="500" fill="hold"/>
                                        <p:tgtEl>
                                          <p:spTgt spid="3">
                                            <p:txEl>
                                              <p:pRg st="5" end="5"/>
                                            </p:txEl>
                                          </p:spTgt>
                                        </p:tgtEl>
                                        <p:attrNameLst>
                                          <p:attrName>style.color</p:attrName>
                                        </p:attrNameLst>
                                      </p:cBhvr>
                                      <p:to>
                                        <a:schemeClr val="accent2"/>
                                      </p:to>
                                    </p:animClr>
                                  </p:childTnLst>
                                  <p:subTnLst>
                                    <p:animClr clrSpc="rgb" dir="cw">
                                      <p:cBhvr override="childStyle">
                                        <p:cTn dur="1" fill="hold" display="0" masterRel="nextClick" afterEffect="1"/>
                                        <p:tgtEl>
                                          <p:spTgt spid="3">
                                            <p:txEl>
                                              <p:pRg st="5" end="5"/>
                                            </p:txEl>
                                          </p:spTgt>
                                        </p:tgtEl>
                                        <p:attrNameLst>
                                          <p:attrName>ppt_c</p:attrName>
                                        </p:attrNameLst>
                                      </p:cBhvr>
                                      <p:to>
                                        <a:schemeClr val="tx1"/>
                                      </p:to>
                                    </p:animClr>
                                  </p:subTnLst>
                                </p:cTn>
                              </p:par>
                              <p:par>
                                <p:cTn id="21" presetID="10" presetClass="entr" presetSubtype="0" fill="hold" nodeType="withEffect">
                                  <p:stCondLst>
                                    <p:cond delay="0"/>
                                  </p:stCondLst>
                                  <p:childTnLst>
                                    <p:set>
                                      <p:cBhvr>
                                        <p:cTn id="22" dur="1" fill="hold">
                                          <p:stCondLst>
                                            <p:cond delay="0"/>
                                          </p:stCondLst>
                                        </p:cTn>
                                        <p:tgtEl>
                                          <p:spTgt spid="79"/>
                                        </p:tgtEl>
                                        <p:attrNameLst>
                                          <p:attrName>style.visibility</p:attrName>
                                        </p:attrNameLst>
                                      </p:cBhvr>
                                      <p:to>
                                        <p:strVal val="visible"/>
                                      </p:to>
                                    </p:set>
                                    <p:animEffect transition="in" filter="fade">
                                      <p:cBhvr>
                                        <p:cTn id="23" dur="500"/>
                                        <p:tgtEl>
                                          <p:spTgt spid="79"/>
                                        </p:tgtEl>
                                      </p:cBhvr>
                                    </p:animEffect>
                                  </p:childTnLst>
                                </p:cTn>
                              </p:par>
                              <p:par>
                                <p:cTn id="24" presetID="10" presetClass="entr" presetSubtype="0" fill="hold" nodeType="withEffect">
                                  <p:stCondLst>
                                    <p:cond delay="0"/>
                                  </p:stCondLst>
                                  <p:childTnLst>
                                    <p:set>
                                      <p:cBhvr>
                                        <p:cTn id="25" dur="1" fill="hold">
                                          <p:stCondLst>
                                            <p:cond delay="0"/>
                                          </p:stCondLst>
                                        </p:cTn>
                                        <p:tgtEl>
                                          <p:spTgt spid="77"/>
                                        </p:tgtEl>
                                        <p:attrNameLst>
                                          <p:attrName>style.visibility</p:attrName>
                                        </p:attrNameLst>
                                      </p:cBhvr>
                                      <p:to>
                                        <p:strVal val="visible"/>
                                      </p:to>
                                    </p:set>
                                    <p:animEffect transition="in" filter="fade">
                                      <p:cBhvr>
                                        <p:cTn id="26" dur="500"/>
                                        <p:tgtEl>
                                          <p:spTgt spid="7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76"/>
                                        </p:tgtEl>
                                        <p:attrNameLst>
                                          <p:attrName>style.visibility</p:attrName>
                                        </p:attrNameLst>
                                      </p:cBhvr>
                                      <p:to>
                                        <p:strVal val="visible"/>
                                      </p:to>
                                    </p:set>
                                    <p:animEffect transition="in" filter="fade">
                                      <p:cBhvr>
                                        <p:cTn id="29" dur="500"/>
                                        <p:tgtEl>
                                          <p:spTgt spid="7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grpId="1" nodeType="clickEffect">
                                  <p:stCondLst>
                                    <p:cond delay="0"/>
                                  </p:stCondLst>
                                  <p:childTnLst>
                                    <p:animEffect transition="out" filter="fade">
                                      <p:cBhvr>
                                        <p:cTn id="33" dur="500"/>
                                        <p:tgtEl>
                                          <p:spTgt spid="76"/>
                                        </p:tgtEl>
                                      </p:cBhvr>
                                    </p:animEffect>
                                    <p:set>
                                      <p:cBhvr>
                                        <p:cTn id="34" dur="1" fill="hold">
                                          <p:stCondLst>
                                            <p:cond delay="499"/>
                                          </p:stCondLst>
                                        </p:cTn>
                                        <p:tgtEl>
                                          <p:spTgt spid="76"/>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77"/>
                                        </p:tgtEl>
                                      </p:cBhvr>
                                    </p:animEffect>
                                    <p:set>
                                      <p:cBhvr>
                                        <p:cTn id="37" dur="1" fill="hold">
                                          <p:stCondLst>
                                            <p:cond delay="499"/>
                                          </p:stCondLst>
                                        </p:cTn>
                                        <p:tgtEl>
                                          <p:spTgt spid="77"/>
                                        </p:tgtEl>
                                        <p:attrNameLst>
                                          <p:attrName>style.visibility</p:attrName>
                                        </p:attrNameLst>
                                      </p:cBhvr>
                                      <p:to>
                                        <p:strVal val="hidden"/>
                                      </p:to>
                                    </p:set>
                                  </p:childTnLst>
                                </p:cTn>
                              </p:par>
                              <p:par>
                                <p:cTn id="38" presetID="10" presetClass="entr" presetSubtype="0" fill="hold" nodeType="with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500"/>
                                        <p:tgtEl>
                                          <p:spTgt spid="3">
                                            <p:txEl>
                                              <p:pRg st="7" end="7"/>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Effect transition="in" filter="fade">
                                      <p:cBhvr>
                                        <p:cTn id="43" dur="500"/>
                                        <p:tgtEl>
                                          <p:spTgt spid="3">
                                            <p:txEl>
                                              <p:pRg st="8" end="8"/>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fade">
                                      <p:cBhvr>
                                        <p:cTn id="46" dur="500"/>
                                        <p:tgtEl>
                                          <p:spTgt spid="3">
                                            <p:txEl>
                                              <p:pRg st="9" end="9"/>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82"/>
                                        </p:tgtEl>
                                        <p:attrNameLst>
                                          <p:attrName>style.visibility</p:attrName>
                                        </p:attrNameLst>
                                      </p:cBhvr>
                                      <p:to>
                                        <p:strVal val="visible"/>
                                      </p:to>
                                    </p:set>
                                    <p:animEffect transition="in" filter="fade">
                                      <p:cBhvr>
                                        <p:cTn id="51" dur="500"/>
                                        <p:tgtEl>
                                          <p:spTgt spid="82"/>
                                        </p:tgtEl>
                                      </p:cBhvr>
                                    </p:animEffect>
                                  </p:childTnLst>
                                </p:cTn>
                              </p:par>
                              <p:par>
                                <p:cTn id="52" presetID="3" presetClass="emph" presetSubtype="2" fill="hold" nodeType="withEffect">
                                  <p:stCondLst>
                                    <p:cond delay="0"/>
                                  </p:stCondLst>
                                  <p:childTnLst>
                                    <p:animClr clrSpc="rgb" dir="cw">
                                      <p:cBhvr override="childStyle">
                                        <p:cTn id="53" dur="500" fill="hold"/>
                                        <p:tgtEl>
                                          <p:spTgt spid="3">
                                            <p:txEl>
                                              <p:pRg st="9" end="9"/>
                                            </p:txEl>
                                          </p:spTgt>
                                        </p:tgtEl>
                                        <p:attrNameLst>
                                          <p:attrName>style.color</p:attrName>
                                        </p:attrNameLst>
                                      </p:cBhvr>
                                      <p:to>
                                        <a:srgbClr val="4BACC6"/>
                                      </p:to>
                                    </p:animClr>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85"/>
                                        </p:tgtEl>
                                        <p:attrNameLst>
                                          <p:attrName>style.visibility</p:attrName>
                                        </p:attrNameLst>
                                      </p:cBhvr>
                                      <p:to>
                                        <p:strVal val="visible"/>
                                      </p:to>
                                    </p:set>
                                    <p:animEffect transition="in" filter="fade">
                                      <p:cBhvr>
                                        <p:cTn id="58" dur="500"/>
                                        <p:tgtEl>
                                          <p:spTgt spid="85"/>
                                        </p:tgtEl>
                                      </p:cBhvr>
                                    </p:animEffect>
                                  </p:childTnLst>
                                </p:cTn>
                              </p:par>
                            </p:childTnLst>
                          </p:cTn>
                        </p:par>
                        <p:par>
                          <p:cTn id="59" fill="hold">
                            <p:stCondLst>
                              <p:cond delay="500"/>
                            </p:stCondLst>
                            <p:childTnLst>
                              <p:par>
                                <p:cTn id="60" presetID="10" presetClass="entr" presetSubtype="0" fill="hold" grpId="0" nodeType="afterEffect">
                                  <p:stCondLst>
                                    <p:cond delay="0"/>
                                  </p:stCondLst>
                                  <p:childTnLst>
                                    <p:set>
                                      <p:cBhvr>
                                        <p:cTn id="61" dur="1" fill="hold">
                                          <p:stCondLst>
                                            <p:cond delay="0"/>
                                          </p:stCondLst>
                                        </p:cTn>
                                        <p:tgtEl>
                                          <p:spTgt spid="86"/>
                                        </p:tgtEl>
                                        <p:attrNameLst>
                                          <p:attrName>style.visibility</p:attrName>
                                        </p:attrNameLst>
                                      </p:cBhvr>
                                      <p:to>
                                        <p:strVal val="visible"/>
                                      </p:to>
                                    </p:set>
                                    <p:animEffect transition="in" filter="fade">
                                      <p:cBhvr>
                                        <p:cTn id="62"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76" grpId="0"/>
      <p:bldP spid="76" grpId="1"/>
      <p:bldP spid="82" grpId="0" animBg="1"/>
      <p:bldP spid="85" grpId="0" animBg="1"/>
      <p:bldP spid="8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smtClean="0"/>
              <a:t>LTS under free environment</a:t>
            </a:r>
            <a:endParaRPr lang="en-US" dirty="0"/>
          </a:p>
        </p:txBody>
      </p:sp>
      <p:grpSp>
        <p:nvGrpSpPr>
          <p:cNvPr id="35" name="Grupo 34"/>
          <p:cNvGrpSpPr/>
          <p:nvPr/>
        </p:nvGrpSpPr>
        <p:grpSpPr>
          <a:xfrm>
            <a:off x="43323" y="2661759"/>
            <a:ext cx="9163616" cy="3925540"/>
            <a:chOff x="43323" y="2661759"/>
            <a:chExt cx="9163616" cy="3925540"/>
          </a:xfrm>
        </p:grpSpPr>
        <p:sp>
          <p:nvSpPr>
            <p:cNvPr id="36" name="Arco 35"/>
            <p:cNvSpPr/>
            <p:nvPr/>
          </p:nvSpPr>
          <p:spPr>
            <a:xfrm flipH="1">
              <a:off x="1900517" y="4661636"/>
              <a:ext cx="6802144" cy="808326"/>
            </a:xfrm>
            <a:prstGeom prst="arc">
              <a:avLst>
                <a:gd name="adj1" fmla="val 10846088"/>
                <a:gd name="adj2" fmla="val 21566735"/>
              </a:avLst>
            </a:prstGeom>
            <a:ln w="28575">
              <a:solidFill>
                <a:schemeClr val="tx1">
                  <a:alpha val="6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CuadroTexto 36"/>
            <p:cNvSpPr txBox="1"/>
            <p:nvPr/>
          </p:nvSpPr>
          <p:spPr>
            <a:xfrm>
              <a:off x="4905449" y="2661759"/>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38" name="Arco 37"/>
            <p:cNvSpPr/>
            <p:nvPr/>
          </p:nvSpPr>
          <p:spPr>
            <a:xfrm>
              <a:off x="1913604" y="2996952"/>
              <a:ext cx="6802144" cy="808326"/>
            </a:xfrm>
            <a:prstGeom prst="arc">
              <a:avLst>
                <a:gd name="adj1" fmla="val 10846088"/>
                <a:gd name="adj2" fmla="val 21544945"/>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9" name="CuadroTexto 38"/>
                <p:cNvSpPr txBox="1"/>
                <p:nvPr/>
              </p:nvSpPr>
              <p:spPr>
                <a:xfrm>
                  <a:off x="72377" y="6223339"/>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=00</m:t>
                        </m:r>
                      </m:oMath>
                    </m:oMathPara>
                  </a14:m>
                  <a:endParaRPr lang="en-US" sz="1600" dirty="0"/>
                </a:p>
              </p:txBody>
            </p:sp>
          </mc:Choice>
          <mc:Fallback xmlns="">
            <p:sp>
              <p:nvSpPr>
                <p:cNvPr id="39" name="CuadroTexto 38"/>
                <p:cNvSpPr txBox="1">
                  <a:spLocks noRot="1" noChangeAspect="1" noMove="1" noResize="1" noEditPoints="1" noAdjustHandles="1" noChangeArrowheads="1" noChangeShapeType="1" noTextEdit="1"/>
                </p:cNvSpPr>
                <p:nvPr/>
              </p:nvSpPr>
              <p:spPr>
                <a:xfrm>
                  <a:off x="72377" y="6223339"/>
                  <a:ext cx="755207" cy="246221"/>
                </a:xfrm>
                <a:prstGeom prst="rect">
                  <a:avLst/>
                </a:prstGeom>
                <a:blipFill rotWithShape="0">
                  <a:blip r:embed="rId3"/>
                  <a:stretch>
                    <a:fillRect l="-6452" r="-4032" b="-7500"/>
                  </a:stretch>
                </a:blipFill>
              </p:spPr>
              <p:txBody>
                <a:bodyPr/>
                <a:lstStyle/>
                <a:p>
                  <a:r>
                    <a:rPr lang="en-US">
                      <a:noFill/>
                    </a:rPr>
                    <a:t> </a:t>
                  </a:r>
                </a:p>
              </p:txBody>
            </p:sp>
          </mc:Fallback>
        </mc:AlternateContent>
        <p:sp>
          <p:nvSpPr>
            <p:cNvPr id="40" name="Arco 39"/>
            <p:cNvSpPr/>
            <p:nvPr/>
          </p:nvSpPr>
          <p:spPr>
            <a:xfrm>
              <a:off x="968843" y="4168921"/>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1" name="Arco 40"/>
            <p:cNvSpPr/>
            <p:nvPr/>
          </p:nvSpPr>
          <p:spPr>
            <a:xfrm>
              <a:off x="976588" y="5835850"/>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2" name="Arco 41"/>
            <p:cNvSpPr/>
            <p:nvPr/>
          </p:nvSpPr>
          <p:spPr>
            <a:xfrm flipH="1" flipV="1">
              <a:off x="1953924" y="5189165"/>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3" name="Arco 42"/>
            <p:cNvSpPr/>
            <p:nvPr/>
          </p:nvSpPr>
          <p:spPr>
            <a:xfrm flipH="1" flipV="1">
              <a:off x="1964569" y="3524958"/>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4" name="Elipse 43"/>
            <p:cNvSpPr/>
            <p:nvPr/>
          </p:nvSpPr>
          <p:spPr>
            <a:xfrm>
              <a:off x="689916"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5" name="Elipse 44"/>
            <p:cNvSpPr/>
            <p:nvPr/>
          </p:nvSpPr>
          <p:spPr>
            <a:xfrm>
              <a:off x="1697916"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6" name="Elipse 45"/>
            <p:cNvSpPr/>
            <p:nvPr/>
          </p:nvSpPr>
          <p:spPr>
            <a:xfrm>
              <a:off x="1697916"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7" name="Elipse 46"/>
            <p:cNvSpPr/>
            <p:nvPr/>
          </p:nvSpPr>
          <p:spPr>
            <a:xfrm>
              <a:off x="689916"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8" name="Arco 47"/>
            <p:cNvSpPr/>
            <p:nvPr/>
          </p:nvSpPr>
          <p:spPr>
            <a:xfrm rot="19214127">
              <a:off x="816846"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Arco 48"/>
            <p:cNvSpPr/>
            <p:nvPr/>
          </p:nvSpPr>
          <p:spPr>
            <a:xfrm rot="8400000">
              <a:off x="875102"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CuadroTexto 49"/>
            <p:cNvSpPr txBox="1"/>
            <p:nvPr/>
          </p:nvSpPr>
          <p:spPr>
            <a:xfrm>
              <a:off x="947442" y="3528439"/>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51" name="CuadroTexto 50"/>
            <p:cNvSpPr txBox="1"/>
            <p:nvPr/>
          </p:nvSpPr>
          <p:spPr>
            <a:xfrm>
              <a:off x="1366147" y="3816206"/>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52" name="CuadroTexto 51"/>
            <p:cNvSpPr txBox="1"/>
            <p:nvPr/>
          </p:nvSpPr>
          <p:spPr>
            <a:xfrm>
              <a:off x="369834" y="4941168"/>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53" name="Arco 52"/>
            <p:cNvSpPr/>
            <p:nvPr/>
          </p:nvSpPr>
          <p:spPr>
            <a:xfrm rot="16200000">
              <a:off x="108496"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4" name="Arco 53"/>
            <p:cNvSpPr/>
            <p:nvPr/>
          </p:nvSpPr>
          <p:spPr>
            <a:xfrm rot="5400000">
              <a:off x="183204"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CuadroTexto 54"/>
            <p:cNvSpPr txBox="1"/>
            <p:nvPr/>
          </p:nvSpPr>
          <p:spPr>
            <a:xfrm>
              <a:off x="879674" y="4947023"/>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56" name="Arco 55"/>
            <p:cNvSpPr/>
            <p:nvPr/>
          </p:nvSpPr>
          <p:spPr>
            <a:xfrm rot="16200000">
              <a:off x="1114758"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Arco 56"/>
            <p:cNvSpPr/>
            <p:nvPr/>
          </p:nvSpPr>
          <p:spPr>
            <a:xfrm rot="5400000">
              <a:off x="1189466"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8" name="Arco 57"/>
            <p:cNvSpPr/>
            <p:nvPr/>
          </p:nvSpPr>
          <p:spPr>
            <a:xfrm rot="19214127">
              <a:off x="813777"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9" name="Arco 58"/>
            <p:cNvSpPr/>
            <p:nvPr/>
          </p:nvSpPr>
          <p:spPr>
            <a:xfrm rot="8400000">
              <a:off x="872033"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0" name="Elipse 59"/>
            <p:cNvSpPr/>
            <p:nvPr/>
          </p:nvSpPr>
          <p:spPr>
            <a:xfrm>
              <a:off x="2993268"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1" name="Elipse 60"/>
            <p:cNvSpPr/>
            <p:nvPr/>
          </p:nvSpPr>
          <p:spPr>
            <a:xfrm>
              <a:off x="4001268"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2" name="Elipse 61"/>
            <p:cNvSpPr/>
            <p:nvPr/>
          </p:nvSpPr>
          <p:spPr>
            <a:xfrm>
              <a:off x="4001268"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3" name="Elipse 62"/>
            <p:cNvSpPr/>
            <p:nvPr/>
          </p:nvSpPr>
          <p:spPr>
            <a:xfrm>
              <a:off x="2993268" y="5805264"/>
              <a:ext cx="288032" cy="28803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4" name="Arco 63"/>
            <p:cNvSpPr/>
            <p:nvPr/>
          </p:nvSpPr>
          <p:spPr>
            <a:xfrm rot="19214127">
              <a:off x="3120198"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Arco 64"/>
            <p:cNvSpPr/>
            <p:nvPr/>
          </p:nvSpPr>
          <p:spPr>
            <a:xfrm rot="8400000">
              <a:off x="3178454"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Arco 65"/>
            <p:cNvSpPr/>
            <p:nvPr/>
          </p:nvSpPr>
          <p:spPr>
            <a:xfrm rot="16200000">
              <a:off x="2411848"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7" name="Arco 66"/>
            <p:cNvSpPr/>
            <p:nvPr/>
          </p:nvSpPr>
          <p:spPr>
            <a:xfrm rot="5400000">
              <a:off x="2486556"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8" name="Arco 67"/>
            <p:cNvSpPr/>
            <p:nvPr/>
          </p:nvSpPr>
          <p:spPr>
            <a:xfrm rot="16200000">
              <a:off x="3418110"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9" name="Arco 68"/>
            <p:cNvSpPr/>
            <p:nvPr/>
          </p:nvSpPr>
          <p:spPr>
            <a:xfrm rot="5400000">
              <a:off x="3492818"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0" name="Arco 69"/>
            <p:cNvSpPr/>
            <p:nvPr/>
          </p:nvSpPr>
          <p:spPr>
            <a:xfrm rot="19214127">
              <a:off x="3117129"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1" name="Arco 70"/>
            <p:cNvSpPr/>
            <p:nvPr/>
          </p:nvSpPr>
          <p:spPr>
            <a:xfrm rot="8400000">
              <a:off x="3175385"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2" name="Elipse 71"/>
            <p:cNvSpPr/>
            <p:nvPr/>
          </p:nvSpPr>
          <p:spPr>
            <a:xfrm>
              <a:off x="5292502"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3" name="Elipse 72"/>
            <p:cNvSpPr/>
            <p:nvPr/>
          </p:nvSpPr>
          <p:spPr>
            <a:xfrm>
              <a:off x="6300502"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4" name="Elipse 73"/>
            <p:cNvSpPr/>
            <p:nvPr/>
          </p:nvSpPr>
          <p:spPr>
            <a:xfrm>
              <a:off x="6300502"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5" name="Elipse 74"/>
            <p:cNvSpPr/>
            <p:nvPr/>
          </p:nvSpPr>
          <p:spPr>
            <a:xfrm>
              <a:off x="5292502"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76" name="Arco 75"/>
            <p:cNvSpPr/>
            <p:nvPr/>
          </p:nvSpPr>
          <p:spPr>
            <a:xfrm rot="19214127">
              <a:off x="5419432"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7" name="Arco 76"/>
            <p:cNvSpPr/>
            <p:nvPr/>
          </p:nvSpPr>
          <p:spPr>
            <a:xfrm rot="8400000">
              <a:off x="5477688"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8" name="Arco 77"/>
            <p:cNvSpPr/>
            <p:nvPr/>
          </p:nvSpPr>
          <p:spPr>
            <a:xfrm rot="16200000">
              <a:off x="4711082"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9" name="Arco 78"/>
            <p:cNvSpPr/>
            <p:nvPr/>
          </p:nvSpPr>
          <p:spPr>
            <a:xfrm rot="5400000">
              <a:off x="4785790"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0" name="Arco 79"/>
            <p:cNvSpPr/>
            <p:nvPr/>
          </p:nvSpPr>
          <p:spPr>
            <a:xfrm rot="16200000">
              <a:off x="5717344"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1" name="Arco 80"/>
            <p:cNvSpPr/>
            <p:nvPr/>
          </p:nvSpPr>
          <p:spPr>
            <a:xfrm rot="5400000">
              <a:off x="5792052"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2" name="Arco 81"/>
            <p:cNvSpPr/>
            <p:nvPr/>
          </p:nvSpPr>
          <p:spPr>
            <a:xfrm rot="19214127">
              <a:off x="5416363"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3" name="Arco 82"/>
            <p:cNvSpPr/>
            <p:nvPr/>
          </p:nvSpPr>
          <p:spPr>
            <a:xfrm rot="8400000">
              <a:off x="5474619"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4" name="Elipse 83"/>
            <p:cNvSpPr/>
            <p:nvPr/>
          </p:nvSpPr>
          <p:spPr>
            <a:xfrm>
              <a:off x="7595854"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5" name="Elipse 84"/>
            <p:cNvSpPr/>
            <p:nvPr/>
          </p:nvSpPr>
          <p:spPr>
            <a:xfrm>
              <a:off x="8603854"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6" name="Elipse 85"/>
            <p:cNvSpPr/>
            <p:nvPr/>
          </p:nvSpPr>
          <p:spPr>
            <a:xfrm>
              <a:off x="8603854"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7" name="Elipse 86"/>
            <p:cNvSpPr/>
            <p:nvPr/>
          </p:nvSpPr>
          <p:spPr>
            <a:xfrm>
              <a:off x="7595854"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88" name="Arco 87"/>
            <p:cNvSpPr/>
            <p:nvPr/>
          </p:nvSpPr>
          <p:spPr>
            <a:xfrm rot="19214127">
              <a:off x="7722784"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9" name="Arco 88"/>
            <p:cNvSpPr/>
            <p:nvPr/>
          </p:nvSpPr>
          <p:spPr>
            <a:xfrm rot="8400000">
              <a:off x="7781040"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0" name="Arco 89"/>
            <p:cNvSpPr/>
            <p:nvPr/>
          </p:nvSpPr>
          <p:spPr>
            <a:xfrm rot="16200000">
              <a:off x="7014434"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1" name="Arco 90"/>
            <p:cNvSpPr/>
            <p:nvPr/>
          </p:nvSpPr>
          <p:spPr>
            <a:xfrm rot="5400000">
              <a:off x="7089142"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2" name="Arco 91"/>
            <p:cNvSpPr/>
            <p:nvPr/>
          </p:nvSpPr>
          <p:spPr>
            <a:xfrm rot="16200000">
              <a:off x="8020696"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3" name="Arco 92"/>
            <p:cNvSpPr/>
            <p:nvPr/>
          </p:nvSpPr>
          <p:spPr>
            <a:xfrm rot="5400000">
              <a:off x="8095404"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4" name="Arco 93"/>
            <p:cNvSpPr/>
            <p:nvPr/>
          </p:nvSpPr>
          <p:spPr>
            <a:xfrm rot="19214127">
              <a:off x="7719715"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5" name="Arco 94"/>
            <p:cNvSpPr/>
            <p:nvPr/>
          </p:nvSpPr>
          <p:spPr>
            <a:xfrm rot="8400000">
              <a:off x="7777971"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6" name="Arco 95"/>
            <p:cNvSpPr/>
            <p:nvPr/>
          </p:nvSpPr>
          <p:spPr>
            <a:xfrm>
              <a:off x="5571429" y="4168921"/>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7" name="Arco 96"/>
            <p:cNvSpPr/>
            <p:nvPr/>
          </p:nvSpPr>
          <p:spPr>
            <a:xfrm>
              <a:off x="5579174" y="5835850"/>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8" name="Arco 97"/>
            <p:cNvSpPr/>
            <p:nvPr/>
          </p:nvSpPr>
          <p:spPr>
            <a:xfrm>
              <a:off x="6575099" y="5053781"/>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9" name="Arco 98"/>
            <p:cNvSpPr/>
            <p:nvPr/>
          </p:nvSpPr>
          <p:spPr>
            <a:xfrm>
              <a:off x="6585744" y="3389574"/>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0" name="Arco 99"/>
            <p:cNvSpPr/>
            <p:nvPr/>
          </p:nvSpPr>
          <p:spPr>
            <a:xfrm>
              <a:off x="3271188" y="4165544"/>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1" name="Arco 100"/>
            <p:cNvSpPr/>
            <p:nvPr/>
          </p:nvSpPr>
          <p:spPr>
            <a:xfrm flipH="1" flipV="1">
              <a:off x="3260344" y="5967857"/>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2" name="Arco 101"/>
            <p:cNvSpPr/>
            <p:nvPr/>
          </p:nvSpPr>
          <p:spPr>
            <a:xfrm flipH="1" flipV="1">
              <a:off x="4256269" y="5185788"/>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3" name="Arco 102"/>
            <p:cNvSpPr/>
            <p:nvPr/>
          </p:nvSpPr>
          <p:spPr>
            <a:xfrm>
              <a:off x="4285503" y="3386197"/>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4" name="CuadroTexto 103"/>
            <p:cNvSpPr txBox="1"/>
            <p:nvPr/>
          </p:nvSpPr>
          <p:spPr>
            <a:xfrm>
              <a:off x="974741" y="5219109"/>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05" name="CuadroTexto 104"/>
            <p:cNvSpPr txBox="1"/>
            <p:nvPr/>
          </p:nvSpPr>
          <p:spPr>
            <a:xfrm>
              <a:off x="1417540" y="5456173"/>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06" name="CuadroTexto 105"/>
            <p:cNvSpPr txBox="1"/>
            <p:nvPr/>
          </p:nvSpPr>
          <p:spPr>
            <a:xfrm>
              <a:off x="1389000" y="4202155"/>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07" name="CuadroTexto 106"/>
            <p:cNvSpPr txBox="1"/>
            <p:nvPr/>
          </p:nvSpPr>
          <p:spPr>
            <a:xfrm>
              <a:off x="1898461" y="4203367"/>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08" name="CuadroTexto 107"/>
            <p:cNvSpPr txBox="1"/>
            <p:nvPr/>
          </p:nvSpPr>
          <p:spPr>
            <a:xfrm>
              <a:off x="3130951" y="3648341"/>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09" name="CuadroTexto 108"/>
            <p:cNvSpPr txBox="1"/>
            <p:nvPr/>
          </p:nvSpPr>
          <p:spPr>
            <a:xfrm>
              <a:off x="3634300" y="3861048"/>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10" name="CuadroTexto 109"/>
            <p:cNvSpPr txBox="1"/>
            <p:nvPr/>
          </p:nvSpPr>
          <p:spPr>
            <a:xfrm>
              <a:off x="2699277" y="4854443"/>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11" name="CuadroTexto 110"/>
            <p:cNvSpPr txBox="1"/>
            <p:nvPr/>
          </p:nvSpPr>
          <p:spPr>
            <a:xfrm>
              <a:off x="3177049" y="4846851"/>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12" name="CuadroTexto 111"/>
            <p:cNvSpPr txBox="1"/>
            <p:nvPr/>
          </p:nvSpPr>
          <p:spPr>
            <a:xfrm>
              <a:off x="3270932" y="5224204"/>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13" name="CuadroTexto 112"/>
            <p:cNvSpPr txBox="1"/>
            <p:nvPr/>
          </p:nvSpPr>
          <p:spPr>
            <a:xfrm>
              <a:off x="3698376" y="5493262"/>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14" name="CuadroTexto 113"/>
            <p:cNvSpPr txBox="1"/>
            <p:nvPr/>
          </p:nvSpPr>
          <p:spPr>
            <a:xfrm>
              <a:off x="3707458" y="4237137"/>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15" name="CuadroTexto 114"/>
            <p:cNvSpPr txBox="1"/>
            <p:nvPr/>
          </p:nvSpPr>
          <p:spPr>
            <a:xfrm>
              <a:off x="4179729" y="4226249"/>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16" name="CuadroTexto 115"/>
            <p:cNvSpPr txBox="1"/>
            <p:nvPr/>
          </p:nvSpPr>
          <p:spPr>
            <a:xfrm>
              <a:off x="5453808" y="3644621"/>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17" name="CuadroTexto 116"/>
            <p:cNvSpPr txBox="1"/>
            <p:nvPr/>
          </p:nvSpPr>
          <p:spPr>
            <a:xfrm>
              <a:off x="5946052" y="3851756"/>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18" name="CuadroTexto 117"/>
            <p:cNvSpPr txBox="1"/>
            <p:nvPr/>
          </p:nvSpPr>
          <p:spPr>
            <a:xfrm>
              <a:off x="5012686" y="4849777"/>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19" name="CuadroTexto 118"/>
            <p:cNvSpPr txBox="1"/>
            <p:nvPr/>
          </p:nvSpPr>
          <p:spPr>
            <a:xfrm>
              <a:off x="5465899" y="4841535"/>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20" name="CuadroTexto 119"/>
            <p:cNvSpPr txBox="1"/>
            <p:nvPr/>
          </p:nvSpPr>
          <p:spPr>
            <a:xfrm>
              <a:off x="5534883" y="5252080"/>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21" name="CuadroTexto 120"/>
            <p:cNvSpPr txBox="1"/>
            <p:nvPr/>
          </p:nvSpPr>
          <p:spPr>
            <a:xfrm>
              <a:off x="6028211" y="544993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22" name="CuadroTexto 121"/>
            <p:cNvSpPr txBox="1"/>
            <p:nvPr/>
          </p:nvSpPr>
          <p:spPr>
            <a:xfrm>
              <a:off x="6003539" y="4244483"/>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23" name="CuadroTexto 122"/>
            <p:cNvSpPr txBox="1"/>
            <p:nvPr/>
          </p:nvSpPr>
          <p:spPr>
            <a:xfrm>
              <a:off x="6473934" y="4223410"/>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24" name="CuadroTexto 123"/>
            <p:cNvSpPr txBox="1"/>
            <p:nvPr/>
          </p:nvSpPr>
          <p:spPr>
            <a:xfrm>
              <a:off x="7726954" y="3644621"/>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25" name="CuadroTexto 124"/>
            <p:cNvSpPr txBox="1"/>
            <p:nvPr/>
          </p:nvSpPr>
          <p:spPr>
            <a:xfrm>
              <a:off x="8250308" y="3851756"/>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26" name="CuadroTexto 125"/>
            <p:cNvSpPr txBox="1"/>
            <p:nvPr/>
          </p:nvSpPr>
          <p:spPr>
            <a:xfrm>
              <a:off x="7295085" y="4724078"/>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27" name="CuadroTexto 126"/>
            <p:cNvSpPr txBox="1"/>
            <p:nvPr/>
          </p:nvSpPr>
          <p:spPr>
            <a:xfrm>
              <a:off x="7763634" y="4724078"/>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28" name="CuadroTexto 127"/>
            <p:cNvSpPr txBox="1"/>
            <p:nvPr/>
          </p:nvSpPr>
          <p:spPr>
            <a:xfrm>
              <a:off x="7902458" y="5170933"/>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29" name="CuadroTexto 128"/>
            <p:cNvSpPr txBox="1"/>
            <p:nvPr/>
          </p:nvSpPr>
          <p:spPr>
            <a:xfrm>
              <a:off x="8352725" y="545037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30" name="CuadroTexto 129"/>
            <p:cNvSpPr txBox="1"/>
            <p:nvPr/>
          </p:nvSpPr>
          <p:spPr>
            <a:xfrm>
              <a:off x="8311408" y="4211296"/>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31" name="CuadroTexto 130"/>
            <p:cNvSpPr txBox="1"/>
            <p:nvPr/>
          </p:nvSpPr>
          <p:spPr>
            <a:xfrm>
              <a:off x="8781823" y="4198895"/>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32" name="CuadroTexto 131"/>
            <p:cNvSpPr txBox="1"/>
            <p:nvPr/>
          </p:nvSpPr>
          <p:spPr>
            <a:xfrm>
              <a:off x="1864988" y="5745789"/>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33" name="CuadroTexto 132"/>
            <p:cNvSpPr txBox="1"/>
            <p:nvPr/>
          </p:nvSpPr>
          <p:spPr>
            <a:xfrm>
              <a:off x="2717109" y="3249186"/>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34" name="CuadroTexto 133"/>
            <p:cNvSpPr txBox="1"/>
            <p:nvPr/>
          </p:nvSpPr>
          <p:spPr>
            <a:xfrm>
              <a:off x="2462207" y="5150371"/>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135" name="CuadroTexto 134"/>
                <p:cNvSpPr txBox="1"/>
                <p:nvPr/>
              </p:nvSpPr>
              <p:spPr>
                <a:xfrm>
                  <a:off x="994398" y="5971746"/>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=01</m:t>
                        </m:r>
                      </m:oMath>
                    </m:oMathPara>
                  </a14:m>
                  <a:endParaRPr lang="en-US" sz="1600" dirty="0"/>
                </a:p>
              </p:txBody>
            </p:sp>
          </mc:Choice>
          <mc:Fallback xmlns="">
            <p:sp>
              <p:nvSpPr>
                <p:cNvPr id="135" name="CuadroTexto 134"/>
                <p:cNvSpPr txBox="1">
                  <a:spLocks noRot="1" noChangeAspect="1" noMove="1" noResize="1" noEditPoints="1" noAdjustHandles="1" noChangeArrowheads="1" noChangeShapeType="1" noTextEdit="1"/>
                </p:cNvSpPr>
                <p:nvPr/>
              </p:nvSpPr>
              <p:spPr>
                <a:xfrm>
                  <a:off x="994398" y="5971746"/>
                  <a:ext cx="745589" cy="246221"/>
                </a:xfrm>
                <a:prstGeom prst="rect">
                  <a:avLst/>
                </a:prstGeom>
                <a:blipFill rotWithShape="0">
                  <a:blip r:embed="rId4"/>
                  <a:stretch>
                    <a:fillRect l="-6557" r="-5738"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6" name="CuadroTexto 135"/>
                <p:cNvSpPr txBox="1"/>
                <p:nvPr/>
              </p:nvSpPr>
              <p:spPr>
                <a:xfrm>
                  <a:off x="5063723" y="6135107"/>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=10</m:t>
                        </m:r>
                      </m:oMath>
                    </m:oMathPara>
                  </a14:m>
                  <a:endParaRPr lang="en-US" sz="1600" dirty="0"/>
                </a:p>
              </p:txBody>
            </p:sp>
          </mc:Choice>
          <mc:Fallback xmlns="">
            <p:sp>
              <p:nvSpPr>
                <p:cNvPr id="136" name="CuadroTexto 135"/>
                <p:cNvSpPr txBox="1">
                  <a:spLocks noRot="1" noChangeAspect="1" noMove="1" noResize="1" noEditPoints="1" noAdjustHandles="1" noChangeArrowheads="1" noChangeShapeType="1" noTextEdit="1"/>
                </p:cNvSpPr>
                <p:nvPr/>
              </p:nvSpPr>
              <p:spPr>
                <a:xfrm>
                  <a:off x="5063723" y="6135107"/>
                  <a:ext cx="745589" cy="246221"/>
                </a:xfrm>
                <a:prstGeom prst="rect">
                  <a:avLst/>
                </a:prstGeom>
                <a:blipFill rotWithShape="0">
                  <a:blip r:embed="rId5"/>
                  <a:stretch>
                    <a:fillRect l="-6557" r="-4918" b="-219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7" name="CuadroTexto 136"/>
                <p:cNvSpPr txBox="1"/>
                <p:nvPr/>
              </p:nvSpPr>
              <p:spPr>
                <a:xfrm>
                  <a:off x="7929377" y="5972340"/>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=11</m:t>
                        </m:r>
                      </m:oMath>
                    </m:oMathPara>
                  </a14:m>
                  <a:endParaRPr lang="en-US" sz="1600" dirty="0"/>
                </a:p>
              </p:txBody>
            </p:sp>
          </mc:Choice>
          <mc:Fallback xmlns="">
            <p:sp>
              <p:nvSpPr>
                <p:cNvPr id="137" name="CuadroTexto 136"/>
                <p:cNvSpPr txBox="1">
                  <a:spLocks noRot="1" noChangeAspect="1" noMove="1" noResize="1" noEditPoints="1" noAdjustHandles="1" noChangeArrowheads="1" noChangeShapeType="1" noTextEdit="1"/>
                </p:cNvSpPr>
                <p:nvPr/>
              </p:nvSpPr>
              <p:spPr>
                <a:xfrm>
                  <a:off x="7929377" y="5972340"/>
                  <a:ext cx="745589" cy="246221"/>
                </a:xfrm>
                <a:prstGeom prst="rect">
                  <a:avLst/>
                </a:prstGeom>
                <a:blipFill rotWithShape="0">
                  <a:blip r:embed="rId6"/>
                  <a:stretch>
                    <a:fillRect l="-6557" r="-4918" b="-25000"/>
                  </a:stretch>
                </a:blipFill>
              </p:spPr>
              <p:txBody>
                <a:bodyPr/>
                <a:lstStyle/>
                <a:p>
                  <a:r>
                    <a:rPr lang="en-US">
                      <a:noFill/>
                    </a:rPr>
                    <a:t> </a:t>
                  </a:r>
                </a:p>
              </p:txBody>
            </p:sp>
          </mc:Fallback>
        </mc:AlternateContent>
        <p:sp>
          <p:nvSpPr>
            <p:cNvPr id="138" name="CuadroTexto 137"/>
            <p:cNvSpPr txBox="1"/>
            <p:nvPr/>
          </p:nvSpPr>
          <p:spPr>
            <a:xfrm>
              <a:off x="2113634" y="3801891"/>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39" name="CuadroTexto 138"/>
            <p:cNvSpPr txBox="1"/>
            <p:nvPr/>
          </p:nvSpPr>
          <p:spPr>
            <a:xfrm>
              <a:off x="4095903" y="5707508"/>
              <a:ext cx="425116" cy="369332"/>
            </a:xfrm>
            <a:prstGeom prst="rect">
              <a:avLst/>
            </a:prstGeom>
            <a:noFill/>
          </p:spPr>
          <p:txBody>
            <a:bodyPr wrap="none" rtlCol="0">
              <a:spAutoFit/>
            </a:bodyPr>
            <a:lstStyle/>
            <a:p>
              <a:pPr algn="ctr"/>
              <a:r>
                <a:rPr lang="en-US" dirty="0">
                  <a:solidFill>
                    <a:schemeClr val="accent2"/>
                  </a:solidFill>
                  <a:latin typeface="Cambria" panose="02040503050406030204" pitchFamily="18" charset="0"/>
                </a:rPr>
                <a:t>x</a:t>
              </a:r>
              <a:r>
                <a:rPr lang="en-US" dirty="0" smtClean="0">
                  <a:solidFill>
                    <a:schemeClr val="accent2"/>
                  </a:solidFill>
                  <a:latin typeface="Cambria" panose="02040503050406030204" pitchFamily="18" charset="0"/>
                </a:rPr>
                <a:t>−</a:t>
              </a:r>
              <a:endParaRPr lang="en-US" dirty="0">
                <a:solidFill>
                  <a:schemeClr val="accent2"/>
                </a:solidFill>
                <a:latin typeface="Cambria" panose="02040503050406030204" pitchFamily="18" charset="0"/>
              </a:endParaRPr>
            </a:p>
          </p:txBody>
        </p:sp>
        <p:sp>
          <p:nvSpPr>
            <p:cNvPr id="140" name="CuadroTexto 139"/>
            <p:cNvSpPr txBox="1"/>
            <p:nvPr/>
          </p:nvSpPr>
          <p:spPr>
            <a:xfrm>
              <a:off x="5040475" y="3058674"/>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41" name="CuadroTexto 140"/>
            <p:cNvSpPr txBox="1"/>
            <p:nvPr/>
          </p:nvSpPr>
          <p:spPr>
            <a:xfrm>
              <a:off x="4815703" y="5134819"/>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42" name="CuadroTexto 141"/>
            <p:cNvSpPr txBox="1"/>
            <p:nvPr/>
          </p:nvSpPr>
          <p:spPr>
            <a:xfrm>
              <a:off x="4286498" y="3851791"/>
              <a:ext cx="425117"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43" name="Arco 142"/>
            <p:cNvSpPr/>
            <p:nvPr/>
          </p:nvSpPr>
          <p:spPr>
            <a:xfrm flipV="1">
              <a:off x="617460" y="4060834"/>
              <a:ext cx="7274245" cy="808326"/>
            </a:xfrm>
            <a:prstGeom prst="arc">
              <a:avLst>
                <a:gd name="adj1" fmla="val 10713516"/>
                <a:gd name="adj2" fmla="val 79035"/>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4" name="Arco 143"/>
            <p:cNvSpPr/>
            <p:nvPr/>
          </p:nvSpPr>
          <p:spPr>
            <a:xfrm flipH="1" flipV="1">
              <a:off x="640650" y="5723116"/>
              <a:ext cx="7274245" cy="808326"/>
            </a:xfrm>
            <a:prstGeom prst="arc">
              <a:avLst>
                <a:gd name="adj1" fmla="val 10716183"/>
                <a:gd name="adj2" fmla="val 95636"/>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5" name="CuadroTexto 144"/>
            <p:cNvSpPr txBox="1"/>
            <p:nvPr/>
          </p:nvSpPr>
          <p:spPr>
            <a:xfrm>
              <a:off x="4751011" y="4350393"/>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46" name="CuadroTexto 145"/>
            <p:cNvSpPr txBox="1"/>
            <p:nvPr/>
          </p:nvSpPr>
          <p:spPr>
            <a:xfrm>
              <a:off x="7327223" y="3314649"/>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47" name="CuadroTexto 146"/>
            <p:cNvSpPr txBox="1"/>
            <p:nvPr/>
          </p:nvSpPr>
          <p:spPr>
            <a:xfrm>
              <a:off x="6604164" y="3841655"/>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48" name="CuadroTexto 147"/>
            <p:cNvSpPr txBox="1"/>
            <p:nvPr/>
          </p:nvSpPr>
          <p:spPr>
            <a:xfrm>
              <a:off x="6497490" y="5507940"/>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49" name="CuadroTexto 148"/>
            <p:cNvSpPr txBox="1"/>
            <p:nvPr/>
          </p:nvSpPr>
          <p:spPr>
            <a:xfrm>
              <a:off x="7147221" y="4949704"/>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150" name="CuadroTexto 149"/>
            <p:cNvSpPr txBox="1"/>
            <p:nvPr/>
          </p:nvSpPr>
          <p:spPr>
            <a:xfrm>
              <a:off x="4164029" y="6217967"/>
              <a:ext cx="425116" cy="369332"/>
            </a:xfrm>
            <a:prstGeom prst="rect">
              <a:avLst/>
            </a:prstGeom>
            <a:noFill/>
          </p:spPr>
          <p:txBody>
            <a:bodyPr wrap="none" rtlCol="0">
              <a:spAutoFit/>
            </a:bodyPr>
            <a:lstStyle/>
            <a:p>
              <a:pPr algn="ctr"/>
              <a:r>
                <a:rPr lang="en-US" dirty="0">
                  <a:solidFill>
                    <a:schemeClr val="accent2"/>
                  </a:solidFill>
                  <a:latin typeface="Cambria" panose="02040503050406030204" pitchFamily="18" charset="0"/>
                </a:rPr>
                <a:t>x</a:t>
              </a:r>
              <a:r>
                <a:rPr lang="en-US" dirty="0" smtClean="0">
                  <a:solidFill>
                    <a:schemeClr val="accent2"/>
                  </a:solidFill>
                  <a:latin typeface="Cambria" panose="02040503050406030204" pitchFamily="18" charset="0"/>
                </a:rPr>
                <a:t>−</a:t>
              </a:r>
              <a:endParaRPr lang="en-US" dirty="0">
                <a:solidFill>
                  <a:schemeClr val="accent2"/>
                </a:solidFill>
                <a:latin typeface="Cambria" panose="02040503050406030204" pitchFamily="18" charset="0"/>
              </a:endParaRPr>
            </a:p>
          </p:txBody>
        </p:sp>
        <p:sp>
          <p:nvSpPr>
            <p:cNvPr id="151" name="CuadroTexto 150"/>
            <p:cNvSpPr txBox="1"/>
            <p:nvPr/>
          </p:nvSpPr>
          <p:spPr>
            <a:xfrm>
              <a:off x="4563461" y="4774846"/>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152" name="CuadroTexto 151"/>
                <p:cNvSpPr txBox="1"/>
                <p:nvPr/>
              </p:nvSpPr>
              <p:spPr>
                <a:xfrm>
                  <a:off x="2758157" y="6130375"/>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=0</m:t>
                        </m:r>
                        <m:r>
                          <a:rPr lang="es-ES" sz="1600" b="0" i="0" smtClean="0">
                            <a:latin typeface="Cambria Math" panose="02040503050406030204" pitchFamily="18" charset="0"/>
                          </a:rPr>
                          <m:t>0</m:t>
                        </m:r>
                      </m:oMath>
                    </m:oMathPara>
                  </a14:m>
                  <a:endParaRPr lang="en-US" sz="1600" dirty="0"/>
                </a:p>
              </p:txBody>
            </p:sp>
          </mc:Choice>
          <mc:Fallback xmlns="">
            <p:sp>
              <p:nvSpPr>
                <p:cNvPr id="152" name="CuadroTexto 151"/>
                <p:cNvSpPr txBox="1">
                  <a:spLocks noRot="1" noChangeAspect="1" noMove="1" noResize="1" noEditPoints="1" noAdjustHandles="1" noChangeArrowheads="1" noChangeShapeType="1" noTextEdit="1"/>
                </p:cNvSpPr>
                <p:nvPr/>
              </p:nvSpPr>
              <p:spPr>
                <a:xfrm>
                  <a:off x="2758157" y="6130375"/>
                  <a:ext cx="745589" cy="246221"/>
                </a:xfrm>
                <a:prstGeom prst="rect">
                  <a:avLst/>
                </a:prstGeom>
                <a:blipFill rotWithShape="0">
                  <a:blip r:embed="rId7"/>
                  <a:stretch>
                    <a:fillRect l="-6504" r="-4878"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3" name="CuadroTexto 152"/>
                <p:cNvSpPr txBox="1"/>
                <p:nvPr/>
              </p:nvSpPr>
              <p:spPr>
                <a:xfrm>
                  <a:off x="43323" y="3910797"/>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=10</m:t>
                        </m:r>
                      </m:oMath>
                    </m:oMathPara>
                  </a14:m>
                  <a:endParaRPr lang="en-US" sz="1600" dirty="0"/>
                </a:p>
              </p:txBody>
            </p:sp>
          </mc:Choice>
          <mc:Fallback xmlns="">
            <p:sp>
              <p:nvSpPr>
                <p:cNvPr id="153" name="CuadroTexto 152"/>
                <p:cNvSpPr txBox="1">
                  <a:spLocks noRot="1" noChangeAspect="1" noMove="1" noResize="1" noEditPoints="1" noAdjustHandles="1" noChangeArrowheads="1" noChangeShapeType="1" noTextEdit="1"/>
                </p:cNvSpPr>
                <p:nvPr/>
              </p:nvSpPr>
              <p:spPr>
                <a:xfrm>
                  <a:off x="43323" y="3910797"/>
                  <a:ext cx="755207" cy="246221"/>
                </a:xfrm>
                <a:prstGeom prst="rect">
                  <a:avLst/>
                </a:prstGeom>
                <a:blipFill rotWithShape="0">
                  <a:blip r:embed="rId8"/>
                  <a:stretch>
                    <a:fillRect l="-6452" r="-4839" b="-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4" name="CuadroTexto 153"/>
                <p:cNvSpPr txBox="1"/>
                <p:nvPr/>
              </p:nvSpPr>
              <p:spPr>
                <a:xfrm>
                  <a:off x="960491" y="3086094"/>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=11</m:t>
                        </m:r>
                      </m:oMath>
                    </m:oMathPara>
                  </a14:m>
                  <a:endParaRPr lang="en-US" sz="1600" dirty="0"/>
                </a:p>
              </p:txBody>
            </p:sp>
          </mc:Choice>
          <mc:Fallback xmlns="">
            <p:sp>
              <p:nvSpPr>
                <p:cNvPr id="154" name="CuadroTexto 153"/>
                <p:cNvSpPr txBox="1">
                  <a:spLocks noRot="1" noChangeAspect="1" noMove="1" noResize="1" noEditPoints="1" noAdjustHandles="1" noChangeArrowheads="1" noChangeShapeType="1" noTextEdit="1"/>
                </p:cNvSpPr>
                <p:nvPr/>
              </p:nvSpPr>
              <p:spPr>
                <a:xfrm>
                  <a:off x="960491" y="3086094"/>
                  <a:ext cx="755207" cy="246221"/>
                </a:xfrm>
                <a:prstGeom prst="rect">
                  <a:avLst/>
                </a:prstGeom>
                <a:blipFill rotWithShape="0">
                  <a:blip r:embed="rId9"/>
                  <a:stretch>
                    <a:fillRect l="-6504" r="-4878" b="-48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5" name="CuadroTexto 154"/>
                <p:cNvSpPr txBox="1"/>
                <p:nvPr/>
              </p:nvSpPr>
              <p:spPr>
                <a:xfrm>
                  <a:off x="1005823" y="4788359"/>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=01</m:t>
                        </m:r>
                      </m:oMath>
                    </m:oMathPara>
                  </a14:m>
                  <a:endParaRPr lang="en-US" sz="1600" dirty="0"/>
                </a:p>
              </p:txBody>
            </p:sp>
          </mc:Choice>
          <mc:Fallback xmlns="">
            <p:sp>
              <p:nvSpPr>
                <p:cNvPr id="155" name="CuadroTexto 154"/>
                <p:cNvSpPr txBox="1">
                  <a:spLocks noRot="1" noChangeAspect="1" noMove="1" noResize="1" noEditPoints="1" noAdjustHandles="1" noChangeArrowheads="1" noChangeShapeType="1" noTextEdit="1"/>
                </p:cNvSpPr>
                <p:nvPr/>
              </p:nvSpPr>
              <p:spPr>
                <a:xfrm>
                  <a:off x="1005823" y="4788359"/>
                  <a:ext cx="755207" cy="246221"/>
                </a:xfrm>
                <a:prstGeom prst="rect">
                  <a:avLst/>
                </a:prstGeom>
                <a:blipFill rotWithShape="0">
                  <a:blip r:embed="rId10"/>
                  <a:stretch>
                    <a:fillRect l="-6452" r="-4032" b="-4878"/>
                  </a:stretch>
                </a:blipFill>
              </p:spPr>
              <p:txBody>
                <a:bodyPr/>
                <a:lstStyle/>
                <a:p>
                  <a:r>
                    <a:rPr lang="en-US">
                      <a:noFill/>
                    </a:rPr>
                    <a:t> </a:t>
                  </a:r>
                </a:p>
              </p:txBody>
            </p:sp>
          </mc:Fallback>
        </mc:AlternateContent>
      </p:grpSp>
      <p:pic>
        <p:nvPicPr>
          <p:cNvPr id="4" name="Imagen 3"/>
          <p:cNvPicPr>
            <a:picLocks noChangeAspect="1"/>
          </p:cNvPicPr>
          <p:nvPr/>
        </p:nvPicPr>
        <p:blipFill>
          <a:blip r:embed="rId11"/>
          <a:stretch>
            <a:fillRect/>
          </a:stretch>
        </p:blipFill>
        <p:spPr>
          <a:xfrm>
            <a:off x="0" y="2614567"/>
            <a:ext cx="9266723" cy="4054191"/>
          </a:xfrm>
          <a:prstGeom prst="rect">
            <a:avLst/>
          </a:prstGeom>
        </p:spPr>
      </p:pic>
      <p:grpSp>
        <p:nvGrpSpPr>
          <p:cNvPr id="20" name="Grupo 19"/>
          <p:cNvGrpSpPr/>
          <p:nvPr/>
        </p:nvGrpSpPr>
        <p:grpSpPr>
          <a:xfrm>
            <a:off x="425003" y="1088653"/>
            <a:ext cx="2524259" cy="1599475"/>
            <a:chOff x="425003" y="1088653"/>
            <a:chExt cx="2524259" cy="1599475"/>
          </a:xfrm>
        </p:grpSpPr>
        <p:sp>
          <p:nvSpPr>
            <p:cNvPr id="21" name="Forma libre 20"/>
            <p:cNvSpPr/>
            <p:nvPr/>
          </p:nvSpPr>
          <p:spPr>
            <a:xfrm>
              <a:off x="425003" y="1095441"/>
              <a:ext cx="2524259" cy="1592687"/>
            </a:xfrm>
            <a:custGeom>
              <a:avLst/>
              <a:gdLst>
                <a:gd name="connsiteX0" fmla="*/ 321972 w 2524259"/>
                <a:gd name="connsiteY0" fmla="*/ 1592687 h 1592687"/>
                <a:gd name="connsiteX1" fmla="*/ 321972 w 2524259"/>
                <a:gd name="connsiteY1" fmla="*/ 313386 h 1592687"/>
                <a:gd name="connsiteX2" fmla="*/ 2185115 w 2524259"/>
                <a:gd name="connsiteY2" fmla="*/ 313386 h 1592687"/>
                <a:gd name="connsiteX3" fmla="*/ 2185115 w 2524259"/>
                <a:gd name="connsiteY3" fmla="*/ 1558344 h 1592687"/>
                <a:gd name="connsiteX4" fmla="*/ 2524259 w 2524259"/>
                <a:gd name="connsiteY4" fmla="*/ 1558344 h 1592687"/>
                <a:gd name="connsiteX5" fmla="*/ 2524259 w 2524259"/>
                <a:gd name="connsiteY5" fmla="*/ 0 h 1592687"/>
                <a:gd name="connsiteX6" fmla="*/ 0 w 2524259"/>
                <a:gd name="connsiteY6" fmla="*/ 0 h 1592687"/>
                <a:gd name="connsiteX7" fmla="*/ 0 w 2524259"/>
                <a:gd name="connsiteY7" fmla="*/ 1584101 h 1592687"/>
                <a:gd name="connsiteX8" fmla="*/ 321972 w 2524259"/>
                <a:gd name="connsiteY8" fmla="*/ 1592687 h 159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4259" h="1592687">
                  <a:moveTo>
                    <a:pt x="321972" y="1592687"/>
                  </a:moveTo>
                  <a:lnTo>
                    <a:pt x="321972" y="313386"/>
                  </a:lnTo>
                  <a:lnTo>
                    <a:pt x="2185115" y="313386"/>
                  </a:lnTo>
                  <a:lnTo>
                    <a:pt x="2185115" y="1558344"/>
                  </a:lnTo>
                  <a:lnTo>
                    <a:pt x="2524259" y="1558344"/>
                  </a:lnTo>
                  <a:lnTo>
                    <a:pt x="2524259" y="0"/>
                  </a:lnTo>
                  <a:lnTo>
                    <a:pt x="0" y="0"/>
                  </a:lnTo>
                  <a:lnTo>
                    <a:pt x="0" y="1584101"/>
                  </a:lnTo>
                  <a:lnTo>
                    <a:pt x="321972" y="1592687"/>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2" name="CuadroTexto 21"/>
            <p:cNvSpPr txBox="1"/>
            <p:nvPr/>
          </p:nvSpPr>
          <p:spPr>
            <a:xfrm>
              <a:off x="757968" y="1088653"/>
              <a:ext cx="1858329" cy="369332"/>
            </a:xfrm>
            <a:prstGeom prst="rect">
              <a:avLst/>
            </a:prstGeom>
            <a:noFill/>
            <a:effectLst/>
          </p:spPr>
          <p:txBody>
            <a:bodyPr wrap="none" rtlCol="0">
              <a:spAutoFit/>
            </a:bodyPr>
            <a:lstStyle/>
            <a:p>
              <a:pPr algn="ctr"/>
              <a:r>
                <a:rPr lang="en-US" dirty="0" smtClean="0">
                  <a:solidFill>
                    <a:schemeClr val="bg1"/>
                  </a:solidFill>
                </a:rPr>
                <a:t>Free environment</a:t>
              </a:r>
              <a:endParaRPr lang="en-US" dirty="0">
                <a:solidFill>
                  <a:schemeClr val="bg1"/>
                </a:solidFill>
              </a:endParaRPr>
            </a:p>
          </p:txBody>
        </p:sp>
      </p:grpSp>
      <p:grpSp>
        <p:nvGrpSpPr>
          <p:cNvPr id="23" name="Grupo 22"/>
          <p:cNvGrpSpPr/>
          <p:nvPr/>
        </p:nvGrpSpPr>
        <p:grpSpPr>
          <a:xfrm>
            <a:off x="457200" y="1516140"/>
            <a:ext cx="2462026" cy="1169853"/>
            <a:chOff x="611460" y="2060848"/>
            <a:chExt cx="2462026" cy="1169853"/>
          </a:xfrm>
        </p:grpSpPr>
        <p:cxnSp>
          <p:nvCxnSpPr>
            <p:cNvPr id="24" name="Conector recto 23"/>
            <p:cNvCxnSpPr/>
            <p:nvPr/>
          </p:nvCxnSpPr>
          <p:spPr>
            <a:xfrm>
              <a:off x="914751" y="3068960"/>
              <a:ext cx="1064961" cy="0"/>
            </a:xfrm>
            <a:prstGeom prst="line">
              <a:avLst/>
            </a:prstGeom>
            <a:ln w="28575"/>
          </p:spPr>
          <p:style>
            <a:lnRef idx="1">
              <a:schemeClr val="dk1"/>
            </a:lnRef>
            <a:fillRef idx="0">
              <a:schemeClr val="dk1"/>
            </a:fillRef>
            <a:effectRef idx="0">
              <a:schemeClr val="dk1"/>
            </a:effectRef>
            <a:fontRef idx="minor">
              <a:schemeClr val="tx1"/>
            </a:fontRef>
          </p:style>
        </p:cxnSp>
        <p:sp>
          <p:nvSpPr>
            <p:cNvPr id="25" name="Triángulo isósceles 24"/>
            <p:cNvSpPr/>
            <p:nvPr/>
          </p:nvSpPr>
          <p:spPr>
            <a:xfrm rot="5400000">
              <a:off x="1223627" y="2068428"/>
              <a:ext cx="447207" cy="432048"/>
            </a:xfrm>
            <a:prstGeom prst="triangl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26" name="Conector recto 25"/>
            <p:cNvCxnSpPr>
              <a:endCxn id="25" idx="3"/>
            </p:cNvCxnSpPr>
            <p:nvPr/>
          </p:nvCxnSpPr>
          <p:spPr>
            <a:xfrm>
              <a:off x="914749" y="2284452"/>
              <a:ext cx="316458" cy="1"/>
            </a:xfrm>
            <a:prstGeom prst="line">
              <a:avLst/>
            </a:prstGeom>
            <a:ln w="28575"/>
          </p:spPr>
          <p:style>
            <a:lnRef idx="1">
              <a:schemeClr val="dk1"/>
            </a:lnRef>
            <a:fillRef idx="0">
              <a:schemeClr val="dk1"/>
            </a:fillRef>
            <a:effectRef idx="0">
              <a:schemeClr val="dk1"/>
            </a:effectRef>
            <a:fontRef idx="minor">
              <a:schemeClr val="tx1"/>
            </a:fontRef>
          </p:style>
        </p:cxnSp>
        <p:cxnSp>
          <p:nvCxnSpPr>
            <p:cNvPr id="27" name="Conector recto 26"/>
            <p:cNvCxnSpPr>
              <a:stCxn id="25" idx="0"/>
            </p:cNvCxnSpPr>
            <p:nvPr/>
          </p:nvCxnSpPr>
          <p:spPr>
            <a:xfrm flipV="1">
              <a:off x="1663255" y="2284452"/>
              <a:ext cx="1108545" cy="1"/>
            </a:xfrm>
            <a:prstGeom prst="line">
              <a:avLst/>
            </a:prstGeom>
            <a:ln w="28575">
              <a:tailEnd type="triangle"/>
            </a:ln>
          </p:spPr>
          <p:style>
            <a:lnRef idx="1">
              <a:schemeClr val="dk1"/>
            </a:lnRef>
            <a:fillRef idx="0">
              <a:schemeClr val="dk1"/>
            </a:fillRef>
            <a:effectRef idx="0">
              <a:schemeClr val="dk1"/>
            </a:effectRef>
            <a:fontRef idx="minor">
              <a:schemeClr val="tx1"/>
            </a:fontRef>
          </p:style>
        </p:cxnSp>
        <p:cxnSp>
          <p:nvCxnSpPr>
            <p:cNvPr id="28" name="Conector recto 27"/>
            <p:cNvCxnSpPr/>
            <p:nvPr/>
          </p:nvCxnSpPr>
          <p:spPr>
            <a:xfrm flipV="1">
              <a:off x="2483768" y="2895043"/>
              <a:ext cx="288032" cy="2"/>
            </a:xfrm>
            <a:prstGeom prst="line">
              <a:avLst/>
            </a:prstGeom>
            <a:ln w="28575">
              <a:tailEnd type="triangle"/>
            </a:ln>
          </p:spPr>
          <p:style>
            <a:lnRef idx="1">
              <a:schemeClr val="dk1"/>
            </a:lnRef>
            <a:fillRef idx="0">
              <a:schemeClr val="dk1"/>
            </a:fillRef>
            <a:effectRef idx="0">
              <a:schemeClr val="dk1"/>
            </a:effectRef>
            <a:fontRef idx="minor">
              <a:schemeClr val="tx1"/>
            </a:fontRef>
          </p:style>
        </p:cxnSp>
        <p:cxnSp>
          <p:nvCxnSpPr>
            <p:cNvPr id="29" name="Conector angular 28"/>
            <p:cNvCxnSpPr/>
            <p:nvPr/>
          </p:nvCxnSpPr>
          <p:spPr>
            <a:xfrm rot="16200000" flipH="1">
              <a:off x="1655675" y="2392464"/>
              <a:ext cx="432052" cy="216026"/>
            </a:xfrm>
            <a:prstGeom prst="bentConnector3">
              <a:avLst>
                <a:gd name="adj1" fmla="val 9850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AutoShape 40"/>
            <p:cNvSpPr>
              <a:spLocks noChangeArrowheads="1"/>
            </p:cNvSpPr>
            <p:nvPr/>
          </p:nvSpPr>
          <p:spPr bwMode="auto">
            <a:xfrm flipH="1">
              <a:off x="1919829" y="2636912"/>
              <a:ext cx="563939" cy="516263"/>
            </a:xfrm>
            <a:prstGeom prst="moon">
              <a:avLst>
                <a:gd name="adj" fmla="val 81644"/>
              </a:avLst>
            </a:prstGeom>
            <a:solidFill>
              <a:schemeClr val="bg1"/>
            </a:solidFill>
            <a:ln>
              <a:headEnd type="none" w="sm" len="sm"/>
              <a:tailEnd type="none" w="sm" len="sm"/>
            </a:ln>
            <a:extLst/>
          </p:spPr>
          <p:style>
            <a:lnRef idx="2">
              <a:schemeClr val="dk1"/>
            </a:lnRef>
            <a:fillRef idx="1">
              <a:schemeClr val="lt1"/>
            </a:fillRef>
            <a:effectRef idx="0">
              <a:schemeClr val="dk1"/>
            </a:effectRef>
            <a:fontRef idx="minor">
              <a:schemeClr val="dk1"/>
            </a:fontRef>
          </p:style>
          <p:txBody>
            <a:bodyPr wrap="none" anchor="ctr"/>
            <a:lstStyle/>
            <a:p>
              <a:endParaRPr lang="en-US" sz="2000"/>
            </a:p>
          </p:txBody>
        </p:sp>
        <p:sp>
          <p:nvSpPr>
            <p:cNvPr id="31" name="CuadroTexto 30"/>
            <p:cNvSpPr txBox="1"/>
            <p:nvPr/>
          </p:nvSpPr>
          <p:spPr>
            <a:xfrm>
              <a:off x="619475" y="2077914"/>
              <a:ext cx="29527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32" name="CuadroTexto 31"/>
            <p:cNvSpPr txBox="1"/>
            <p:nvPr/>
          </p:nvSpPr>
          <p:spPr>
            <a:xfrm>
              <a:off x="611460" y="2861369"/>
              <a:ext cx="31130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33" name="CuadroTexto 32"/>
            <p:cNvSpPr txBox="1"/>
            <p:nvPr/>
          </p:nvSpPr>
          <p:spPr>
            <a:xfrm>
              <a:off x="2771800" y="2082939"/>
              <a:ext cx="29527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34" name="CuadroTexto 33"/>
            <p:cNvSpPr txBox="1"/>
            <p:nvPr/>
          </p:nvSpPr>
          <p:spPr>
            <a:xfrm>
              <a:off x="2771800" y="2676703"/>
              <a:ext cx="30168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grpSp>
      <p:sp>
        <p:nvSpPr>
          <p:cNvPr id="659" name="Elipse 658"/>
          <p:cNvSpPr/>
          <p:nvPr/>
        </p:nvSpPr>
        <p:spPr>
          <a:xfrm>
            <a:off x="2993783"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60" name="Elipse 659"/>
          <p:cNvSpPr/>
          <p:nvPr/>
        </p:nvSpPr>
        <p:spPr>
          <a:xfrm>
            <a:off x="2993783" y="5805264"/>
            <a:ext cx="288032" cy="288032"/>
          </a:xfrm>
          <a:prstGeom prst="ellipse">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61" name="Arco 660"/>
          <p:cNvSpPr/>
          <p:nvPr/>
        </p:nvSpPr>
        <p:spPr>
          <a:xfrm rot="16200000">
            <a:off x="2412363"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2" name="Arco 661"/>
          <p:cNvSpPr/>
          <p:nvPr/>
        </p:nvSpPr>
        <p:spPr>
          <a:xfrm rot="5400000">
            <a:off x="2487071"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3" name="Elipse 662"/>
          <p:cNvSpPr/>
          <p:nvPr/>
        </p:nvSpPr>
        <p:spPr>
          <a:xfrm>
            <a:off x="5293017"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64" name="Elipse 663"/>
          <p:cNvSpPr/>
          <p:nvPr/>
        </p:nvSpPr>
        <p:spPr>
          <a:xfrm>
            <a:off x="5293017"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65" name="Arco 664"/>
          <p:cNvSpPr/>
          <p:nvPr/>
        </p:nvSpPr>
        <p:spPr>
          <a:xfrm rot="16200000">
            <a:off x="4711597"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6" name="Arco 665"/>
          <p:cNvSpPr/>
          <p:nvPr/>
        </p:nvSpPr>
        <p:spPr>
          <a:xfrm rot="5400000">
            <a:off x="4786305"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7" name="Arco 666"/>
          <p:cNvSpPr/>
          <p:nvPr/>
        </p:nvSpPr>
        <p:spPr>
          <a:xfrm>
            <a:off x="3271703" y="4165544"/>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8" name="Arco 667"/>
          <p:cNvSpPr/>
          <p:nvPr/>
        </p:nvSpPr>
        <p:spPr>
          <a:xfrm flipH="1" flipV="1">
            <a:off x="3260859" y="5967857"/>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9" name="CuadroTexto 668"/>
          <p:cNvSpPr txBox="1"/>
          <p:nvPr/>
        </p:nvSpPr>
        <p:spPr>
          <a:xfrm>
            <a:off x="2699792" y="4854443"/>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670" name="CuadroTexto 669"/>
          <p:cNvSpPr txBox="1"/>
          <p:nvPr/>
        </p:nvSpPr>
        <p:spPr>
          <a:xfrm>
            <a:off x="3177564" y="4846851"/>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671" name="CuadroTexto 670"/>
          <p:cNvSpPr txBox="1"/>
          <p:nvPr/>
        </p:nvSpPr>
        <p:spPr>
          <a:xfrm>
            <a:off x="5013201" y="4849777"/>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672" name="CuadroTexto 671"/>
          <p:cNvSpPr txBox="1"/>
          <p:nvPr/>
        </p:nvSpPr>
        <p:spPr>
          <a:xfrm>
            <a:off x="5466414" y="4841535"/>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673" name="CuadroTexto 672"/>
          <p:cNvSpPr txBox="1"/>
          <p:nvPr/>
        </p:nvSpPr>
        <p:spPr>
          <a:xfrm>
            <a:off x="4096418" y="5707508"/>
            <a:ext cx="425116" cy="369332"/>
          </a:xfrm>
          <a:prstGeom prst="rect">
            <a:avLst/>
          </a:prstGeom>
          <a:noFill/>
        </p:spPr>
        <p:txBody>
          <a:bodyPr wrap="none" rtlCol="0">
            <a:spAutoFit/>
          </a:bodyPr>
          <a:lstStyle/>
          <a:p>
            <a:pPr algn="ctr"/>
            <a:r>
              <a:rPr lang="en-US" dirty="0">
                <a:solidFill>
                  <a:schemeClr val="accent2"/>
                </a:solidFill>
                <a:latin typeface="Cambria" panose="02040503050406030204" pitchFamily="18" charset="0"/>
              </a:rPr>
              <a:t>x</a:t>
            </a:r>
            <a:r>
              <a:rPr lang="en-US" dirty="0" smtClean="0">
                <a:solidFill>
                  <a:schemeClr val="accent2"/>
                </a:solidFill>
                <a:latin typeface="Cambria" panose="02040503050406030204" pitchFamily="18" charset="0"/>
              </a:rPr>
              <a:t>−</a:t>
            </a:r>
            <a:endParaRPr lang="en-US" dirty="0">
              <a:solidFill>
                <a:schemeClr val="accent2"/>
              </a:solidFill>
              <a:latin typeface="Cambria" panose="02040503050406030204" pitchFamily="18" charset="0"/>
            </a:endParaRPr>
          </a:p>
        </p:txBody>
      </p:sp>
      <p:sp>
        <p:nvSpPr>
          <p:cNvPr id="674" name="CuadroTexto 673"/>
          <p:cNvSpPr txBox="1"/>
          <p:nvPr/>
        </p:nvSpPr>
        <p:spPr>
          <a:xfrm>
            <a:off x="4287013" y="3851791"/>
            <a:ext cx="425117"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85" name="Marcador de número de diapositiva 184"/>
          <p:cNvSpPr>
            <a:spLocks noGrp="1"/>
          </p:cNvSpPr>
          <p:nvPr>
            <p:ph type="sldNum" sz="quarter" idx="12"/>
          </p:nvPr>
        </p:nvSpPr>
        <p:spPr/>
        <p:txBody>
          <a:bodyPr/>
          <a:lstStyle/>
          <a:p>
            <a:fld id="{B893DDF5-10A4-42B0-8B2B-0331E49407BA}" type="slidenum">
              <a:rPr lang="en-US" smtClean="0"/>
              <a:t>6</a:t>
            </a:fld>
            <a:endParaRPr lang="en-US"/>
          </a:p>
        </p:txBody>
      </p:sp>
      <p:sp>
        <p:nvSpPr>
          <p:cNvPr id="675" name="CuadroTexto 674"/>
          <p:cNvSpPr txBox="1"/>
          <p:nvPr/>
        </p:nvSpPr>
        <p:spPr>
          <a:xfrm>
            <a:off x="3531748" y="1095441"/>
            <a:ext cx="29527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676" name="Rectángulo 675"/>
          <p:cNvSpPr/>
          <p:nvPr/>
        </p:nvSpPr>
        <p:spPr>
          <a:xfrm>
            <a:off x="3923928" y="891879"/>
            <a:ext cx="4751038" cy="778459"/>
          </a:xfrm>
          <a:prstGeom prst="rect">
            <a:avLst/>
          </a:prstGeom>
          <a:solidFill>
            <a:schemeClr val="lt1">
              <a:alpha val="3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77" name="Rectángulo 676"/>
          <p:cNvSpPr/>
          <p:nvPr/>
        </p:nvSpPr>
        <p:spPr>
          <a:xfrm>
            <a:off x="3918148" y="1814271"/>
            <a:ext cx="4756818" cy="778459"/>
          </a:xfrm>
          <a:prstGeom prst="rect">
            <a:avLst/>
          </a:prstGeom>
          <a:solidFill>
            <a:schemeClr val="lt1">
              <a:alpha val="30000"/>
            </a:schemeClr>
          </a:solidFill>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678" name="CuadroTexto 677"/>
          <p:cNvSpPr txBox="1"/>
          <p:nvPr/>
        </p:nvSpPr>
        <p:spPr>
          <a:xfrm>
            <a:off x="3531748" y="1956030"/>
            <a:ext cx="29527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cxnSp>
        <p:nvCxnSpPr>
          <p:cNvPr id="680" name="Conector angular 679"/>
          <p:cNvCxnSpPr/>
          <p:nvPr/>
        </p:nvCxnSpPr>
        <p:spPr>
          <a:xfrm flipV="1">
            <a:off x="4147805" y="910447"/>
            <a:ext cx="793467" cy="739319"/>
          </a:xfrm>
          <a:prstGeom prst="bentConnector3">
            <a:avLst/>
          </a:prstGeom>
        </p:spPr>
        <p:style>
          <a:lnRef idx="3">
            <a:schemeClr val="accent6"/>
          </a:lnRef>
          <a:fillRef idx="0">
            <a:schemeClr val="accent6"/>
          </a:fillRef>
          <a:effectRef idx="2">
            <a:schemeClr val="accent6"/>
          </a:effectRef>
          <a:fontRef idx="minor">
            <a:schemeClr val="tx1"/>
          </a:fontRef>
        </p:style>
      </p:cxnSp>
      <p:cxnSp>
        <p:nvCxnSpPr>
          <p:cNvPr id="683" name="Conector recto 682"/>
          <p:cNvCxnSpPr/>
          <p:nvPr/>
        </p:nvCxnSpPr>
        <p:spPr>
          <a:xfrm>
            <a:off x="4179729" y="2564904"/>
            <a:ext cx="783840" cy="0"/>
          </a:xfrm>
          <a:prstGeom prst="line">
            <a:avLst/>
          </a:prstGeom>
        </p:spPr>
        <p:style>
          <a:lnRef idx="3">
            <a:schemeClr val="dk1"/>
          </a:lnRef>
          <a:fillRef idx="0">
            <a:schemeClr val="dk1"/>
          </a:fillRef>
          <a:effectRef idx="2">
            <a:schemeClr val="dk1"/>
          </a:effectRef>
          <a:fontRef idx="minor">
            <a:schemeClr val="tx1"/>
          </a:fontRef>
        </p:style>
      </p:cxnSp>
      <p:sp>
        <p:nvSpPr>
          <p:cNvPr id="686" name="CuadroTexto 685"/>
          <p:cNvSpPr txBox="1"/>
          <p:nvPr/>
        </p:nvSpPr>
        <p:spPr>
          <a:xfrm>
            <a:off x="3030636" y="4402865"/>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cxnSp>
        <p:nvCxnSpPr>
          <p:cNvPr id="166" name="Conector angular 165"/>
          <p:cNvCxnSpPr/>
          <p:nvPr/>
        </p:nvCxnSpPr>
        <p:spPr>
          <a:xfrm flipV="1">
            <a:off x="4963569" y="1822948"/>
            <a:ext cx="793467" cy="739319"/>
          </a:xfrm>
          <a:prstGeom prst="bentConnector3">
            <a:avLst/>
          </a:prstGeom>
          <a:ln>
            <a:prstDash val="sysDot"/>
          </a:ln>
        </p:spPr>
        <p:style>
          <a:lnRef idx="3">
            <a:schemeClr val="accent5"/>
          </a:lnRef>
          <a:fillRef idx="0">
            <a:schemeClr val="accent5"/>
          </a:fillRef>
          <a:effectRef idx="2">
            <a:schemeClr val="accent5"/>
          </a:effectRef>
          <a:fontRef idx="minor">
            <a:schemeClr val="tx1"/>
          </a:fontRef>
        </p:style>
      </p:cxnSp>
      <p:cxnSp>
        <p:nvCxnSpPr>
          <p:cNvPr id="167" name="Conector angular 166"/>
          <p:cNvCxnSpPr/>
          <p:nvPr/>
        </p:nvCxnSpPr>
        <p:spPr>
          <a:xfrm flipH="1" flipV="1">
            <a:off x="4941272" y="910447"/>
            <a:ext cx="793467" cy="739319"/>
          </a:xfrm>
          <a:prstGeom prst="bentConnector3">
            <a:avLst/>
          </a:prstGeom>
        </p:spPr>
        <p:style>
          <a:lnRef idx="3">
            <a:schemeClr val="accent6"/>
          </a:lnRef>
          <a:fillRef idx="0">
            <a:schemeClr val="accent6"/>
          </a:fillRef>
          <a:effectRef idx="2">
            <a:schemeClr val="accent6"/>
          </a:effectRef>
          <a:fontRef idx="minor">
            <a:schemeClr val="tx1"/>
          </a:fontRef>
        </p:style>
      </p:cxnSp>
      <p:sp>
        <p:nvSpPr>
          <p:cNvPr id="3" name="CuadroTexto 2"/>
          <p:cNvSpPr txBox="1"/>
          <p:nvPr/>
        </p:nvSpPr>
        <p:spPr>
          <a:xfrm>
            <a:off x="2492943" y="3313561"/>
            <a:ext cx="4280531" cy="369332"/>
          </a:xfrm>
          <a:prstGeom prst="rect">
            <a:avLst/>
          </a:prstGeom>
          <a:solidFill>
            <a:schemeClr val="bg1">
              <a:alpha val="15000"/>
            </a:schemeClr>
          </a:solidFill>
        </p:spPr>
        <p:txBody>
          <a:bodyPr wrap="none" rtlCol="0">
            <a:spAutoFit/>
          </a:bodyPr>
          <a:lstStyle/>
          <a:p>
            <a:pPr algn="ctr"/>
            <a:r>
              <a:rPr lang="en-US" dirty="0" smtClean="0">
                <a:solidFill>
                  <a:schemeClr val="accent2"/>
                </a:solidFill>
                <a:latin typeface="Cambria" panose="02040503050406030204" pitchFamily="18" charset="0"/>
              </a:rPr>
              <a:t>x+ </a:t>
            </a:r>
            <a:r>
              <a:rPr lang="en-US" dirty="0" smtClean="0"/>
              <a:t>is not </a:t>
            </a:r>
            <a:r>
              <a:rPr lang="en-US" i="1" dirty="0" smtClean="0"/>
              <a:t>persistent</a:t>
            </a:r>
            <a:r>
              <a:rPr lang="en-US" dirty="0" smtClean="0">
                <a:solidFill>
                  <a:schemeClr val="accent2"/>
                </a:solidFill>
              </a:rPr>
              <a:t> </a:t>
            </a:r>
            <a:r>
              <a:rPr lang="en-US" dirty="0" smtClean="0"/>
              <a:t>under free environment</a:t>
            </a:r>
            <a:endParaRPr lang="en-US" dirty="0"/>
          </a:p>
        </p:txBody>
      </p:sp>
      <p:sp>
        <p:nvSpPr>
          <p:cNvPr id="171" name="Elipse 170"/>
          <p:cNvSpPr>
            <a:spLocks noChangeAspect="1"/>
          </p:cNvSpPr>
          <p:nvPr/>
        </p:nvSpPr>
        <p:spPr>
          <a:xfrm>
            <a:off x="643131" y="3865149"/>
            <a:ext cx="2088000" cy="208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Free environment</a:t>
            </a:r>
          </a:p>
          <a:p>
            <a:pPr algn="ctr"/>
            <a:endParaRPr lang="en-US" dirty="0"/>
          </a:p>
          <a:p>
            <a:pPr algn="ctr"/>
            <a:endParaRPr lang="en-US" dirty="0" smtClean="0"/>
          </a:p>
          <a:p>
            <a:pPr algn="ctr"/>
            <a:endParaRPr lang="en-US" dirty="0"/>
          </a:p>
          <a:p>
            <a:pPr algn="ctr"/>
            <a:endParaRPr lang="en-US" dirty="0" smtClean="0"/>
          </a:p>
          <a:p>
            <a:pPr algn="ctr"/>
            <a:endParaRPr lang="en-US" dirty="0"/>
          </a:p>
        </p:txBody>
      </p:sp>
      <p:grpSp>
        <p:nvGrpSpPr>
          <p:cNvPr id="174" name="Grupo 173"/>
          <p:cNvGrpSpPr/>
          <p:nvPr/>
        </p:nvGrpSpPr>
        <p:grpSpPr>
          <a:xfrm>
            <a:off x="658312" y="3927735"/>
            <a:ext cx="2105004" cy="2094400"/>
            <a:chOff x="658312" y="3927735"/>
            <a:chExt cx="2105004" cy="2094400"/>
          </a:xfrm>
        </p:grpSpPr>
        <p:sp>
          <p:nvSpPr>
            <p:cNvPr id="175" name="CuadroTexto 174"/>
            <p:cNvSpPr txBox="1"/>
            <p:nvPr/>
          </p:nvSpPr>
          <p:spPr>
            <a:xfrm>
              <a:off x="2018084" y="43600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76" name="CuadroTexto 175"/>
            <p:cNvSpPr txBox="1"/>
            <p:nvPr/>
          </p:nvSpPr>
          <p:spPr>
            <a:xfrm>
              <a:off x="902260" y="501251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77" name="CuadroTexto 176"/>
            <p:cNvSpPr txBox="1"/>
            <p:nvPr/>
          </p:nvSpPr>
          <p:spPr>
            <a:xfrm>
              <a:off x="944644" y="454616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78" name="CuadroTexto 177"/>
            <p:cNvSpPr txBox="1"/>
            <p:nvPr/>
          </p:nvSpPr>
          <p:spPr>
            <a:xfrm>
              <a:off x="747880" y="435690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79" name="CuadroTexto 178"/>
            <p:cNvSpPr txBox="1"/>
            <p:nvPr/>
          </p:nvSpPr>
          <p:spPr>
            <a:xfrm>
              <a:off x="658312" y="473543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80" name="CuadroTexto 179"/>
            <p:cNvSpPr txBox="1"/>
            <p:nvPr/>
          </p:nvSpPr>
          <p:spPr>
            <a:xfrm>
              <a:off x="2170484" y="45124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81" name="CuadroTexto 180"/>
            <p:cNvSpPr txBox="1"/>
            <p:nvPr/>
          </p:nvSpPr>
          <p:spPr>
            <a:xfrm>
              <a:off x="1046927" y="4096427"/>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82" name="CuadroTexto 181"/>
            <p:cNvSpPr txBox="1"/>
            <p:nvPr/>
          </p:nvSpPr>
          <p:spPr>
            <a:xfrm>
              <a:off x="1301966" y="41431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83" name="CuadroTexto 182"/>
            <p:cNvSpPr txBox="1"/>
            <p:nvPr/>
          </p:nvSpPr>
          <p:spPr>
            <a:xfrm>
              <a:off x="1596048" y="4034457"/>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84" name="CuadroTexto 183"/>
            <p:cNvSpPr txBox="1"/>
            <p:nvPr/>
          </p:nvSpPr>
          <p:spPr>
            <a:xfrm>
              <a:off x="2322884" y="46648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86" name="CuadroTexto 185"/>
            <p:cNvSpPr txBox="1"/>
            <p:nvPr/>
          </p:nvSpPr>
          <p:spPr>
            <a:xfrm>
              <a:off x="2311435" y="43004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87" name="CuadroTexto 186"/>
            <p:cNvSpPr txBox="1"/>
            <p:nvPr/>
          </p:nvSpPr>
          <p:spPr>
            <a:xfrm>
              <a:off x="2262851" y="492707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88" name="CuadroTexto 187"/>
            <p:cNvSpPr txBox="1"/>
            <p:nvPr/>
          </p:nvSpPr>
          <p:spPr>
            <a:xfrm>
              <a:off x="1685703" y="510354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89" name="CuadroTexto 188"/>
            <p:cNvSpPr txBox="1"/>
            <p:nvPr/>
          </p:nvSpPr>
          <p:spPr>
            <a:xfrm>
              <a:off x="2258491" y="51853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90" name="CuadroTexto 189"/>
            <p:cNvSpPr txBox="1"/>
            <p:nvPr/>
          </p:nvSpPr>
          <p:spPr>
            <a:xfrm>
              <a:off x="2475284" y="48172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91" name="CuadroTexto 190"/>
            <p:cNvSpPr txBox="1"/>
            <p:nvPr/>
          </p:nvSpPr>
          <p:spPr>
            <a:xfrm>
              <a:off x="1890923" y="531836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92" name="CuadroTexto 191"/>
            <p:cNvSpPr txBox="1"/>
            <p:nvPr/>
          </p:nvSpPr>
          <p:spPr>
            <a:xfrm>
              <a:off x="849150" y="533604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93" name="CuadroTexto 192"/>
            <p:cNvSpPr txBox="1"/>
            <p:nvPr/>
          </p:nvSpPr>
          <p:spPr>
            <a:xfrm>
              <a:off x="978855" y="476473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94" name="CuadroTexto 193"/>
            <p:cNvSpPr txBox="1"/>
            <p:nvPr/>
          </p:nvSpPr>
          <p:spPr>
            <a:xfrm>
              <a:off x="1115149" y="538544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95" name="CuadroTexto 194"/>
            <p:cNvSpPr txBox="1"/>
            <p:nvPr/>
          </p:nvSpPr>
          <p:spPr>
            <a:xfrm>
              <a:off x="1377087" y="524746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96" name="CuadroTexto 195"/>
            <p:cNvSpPr txBox="1"/>
            <p:nvPr/>
          </p:nvSpPr>
          <p:spPr>
            <a:xfrm>
              <a:off x="1654457" y="52666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97" name="CuadroTexto 196"/>
            <p:cNvSpPr txBox="1"/>
            <p:nvPr/>
          </p:nvSpPr>
          <p:spPr>
            <a:xfrm>
              <a:off x="2118835" y="544866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98" name="CuadroTexto 197"/>
            <p:cNvSpPr txBox="1"/>
            <p:nvPr/>
          </p:nvSpPr>
          <p:spPr>
            <a:xfrm>
              <a:off x="1777101" y="564441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199" name="CuadroTexto 198"/>
            <p:cNvSpPr txBox="1"/>
            <p:nvPr/>
          </p:nvSpPr>
          <p:spPr>
            <a:xfrm>
              <a:off x="1290124" y="565280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200" name="CuadroTexto 199"/>
            <p:cNvSpPr txBox="1"/>
            <p:nvPr/>
          </p:nvSpPr>
          <p:spPr>
            <a:xfrm>
              <a:off x="1836062" y="39956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201" name="CuadroTexto 200"/>
            <p:cNvSpPr txBox="1"/>
            <p:nvPr/>
          </p:nvSpPr>
          <p:spPr>
            <a:xfrm>
              <a:off x="2071089" y="408734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202" name="CuadroTexto 201"/>
            <p:cNvSpPr txBox="1"/>
            <p:nvPr/>
          </p:nvSpPr>
          <p:spPr>
            <a:xfrm>
              <a:off x="784917" y="4101456"/>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203" name="CuadroTexto 202"/>
            <p:cNvSpPr txBox="1"/>
            <p:nvPr/>
          </p:nvSpPr>
          <p:spPr>
            <a:xfrm>
              <a:off x="1098083" y="436800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204" name="CuadroTexto 203"/>
            <p:cNvSpPr txBox="1"/>
            <p:nvPr/>
          </p:nvSpPr>
          <p:spPr>
            <a:xfrm>
              <a:off x="1863604" y="496593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205" name="CuadroTexto 204"/>
            <p:cNvSpPr txBox="1"/>
            <p:nvPr/>
          </p:nvSpPr>
          <p:spPr>
            <a:xfrm>
              <a:off x="671143" y="503333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206" name="CuadroTexto 205"/>
            <p:cNvSpPr txBox="1"/>
            <p:nvPr/>
          </p:nvSpPr>
          <p:spPr>
            <a:xfrm>
              <a:off x="1759397" y="4395406"/>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207" name="CuadroTexto 206"/>
            <p:cNvSpPr txBox="1"/>
            <p:nvPr/>
          </p:nvSpPr>
          <p:spPr>
            <a:xfrm>
              <a:off x="1191148" y="392773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208" name="CuadroTexto 207"/>
            <p:cNvSpPr txBox="1"/>
            <p:nvPr/>
          </p:nvSpPr>
          <p:spPr>
            <a:xfrm>
              <a:off x="1514801" y="54824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209" name="CuadroTexto 208"/>
            <p:cNvSpPr txBox="1"/>
            <p:nvPr/>
          </p:nvSpPr>
          <p:spPr>
            <a:xfrm>
              <a:off x="1766077" y="545117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210" name="CuadroTexto 209"/>
            <p:cNvSpPr txBox="1"/>
            <p:nvPr/>
          </p:nvSpPr>
          <p:spPr>
            <a:xfrm>
              <a:off x="1944684" y="4523682"/>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grpSp>
      <p:sp>
        <p:nvSpPr>
          <p:cNvPr id="215" name="CuadroTexto 214"/>
          <p:cNvSpPr txBox="1"/>
          <p:nvPr/>
        </p:nvSpPr>
        <p:spPr>
          <a:xfrm>
            <a:off x="5043964" y="633202"/>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sp>
        <p:nvSpPr>
          <p:cNvPr id="216" name="Elipse 215"/>
          <p:cNvSpPr/>
          <p:nvPr/>
        </p:nvSpPr>
        <p:spPr>
          <a:xfrm rot="2954076">
            <a:off x="1257738" y="4526951"/>
            <a:ext cx="636673" cy="101728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nchor="ctr">
            <a:normAutofit/>
          </a:bodyPr>
          <a:lstStyle/>
          <a:p>
            <a:pPr algn="ctr"/>
            <a:endParaRPr lang="en-US" dirty="0"/>
          </a:p>
        </p:txBody>
      </p:sp>
      <p:sp>
        <p:nvSpPr>
          <p:cNvPr id="217" name="Arco 216"/>
          <p:cNvSpPr/>
          <p:nvPr/>
        </p:nvSpPr>
        <p:spPr>
          <a:xfrm>
            <a:off x="3280619" y="5824887"/>
            <a:ext cx="2052000" cy="72000"/>
          </a:xfrm>
          <a:prstGeom prst="arc">
            <a:avLst>
              <a:gd name="adj1" fmla="val 10790898"/>
              <a:gd name="adj2" fmla="val 0"/>
            </a:avLst>
          </a:prstGeom>
          <a:ln>
            <a:solidFill>
              <a:schemeClr val="accent5">
                <a:alpha val="50000"/>
              </a:schemeClr>
            </a:solidFill>
            <a:prstDash val="sysDot"/>
            <a:tailEnd type="triangle"/>
          </a:ln>
        </p:spPr>
        <p:style>
          <a:lnRef idx="2">
            <a:schemeClr val="accent5"/>
          </a:lnRef>
          <a:fillRef idx="0">
            <a:schemeClr val="accent5"/>
          </a:fillRef>
          <a:effectRef idx="1">
            <a:schemeClr val="accent5"/>
          </a:effectRef>
          <a:fontRef idx="minor">
            <a:schemeClr val="tx1"/>
          </a:fontRef>
        </p:style>
        <p:txBody>
          <a:bodyPr rtlCol="0" anchor="ctr"/>
          <a:lstStyle/>
          <a:p>
            <a:pPr algn="ctr"/>
            <a:endParaRPr lang="en-US"/>
          </a:p>
        </p:txBody>
      </p:sp>
      <p:sp>
        <p:nvSpPr>
          <p:cNvPr id="218" name="CuadroTexto 217"/>
          <p:cNvSpPr txBox="1"/>
          <p:nvPr/>
        </p:nvSpPr>
        <p:spPr>
          <a:xfrm>
            <a:off x="3814138" y="5491019"/>
            <a:ext cx="522900" cy="369332"/>
          </a:xfrm>
          <a:prstGeom prst="rect">
            <a:avLst/>
          </a:prstGeom>
          <a:noFill/>
        </p:spPr>
        <p:txBody>
          <a:bodyPr wrap="none" rtlCol="0">
            <a:spAutoFit/>
          </a:bodyPr>
          <a:lstStyle/>
          <a:p>
            <a:pPr algn="ctr"/>
            <a:r>
              <a:rPr lang="en-US" dirty="0" smtClean="0">
                <a:solidFill>
                  <a:schemeClr val="accent5">
                    <a:alpha val="70000"/>
                  </a:schemeClr>
                </a:solidFill>
                <a:latin typeface="Cambria" panose="02040503050406030204" pitchFamily="18" charset="0"/>
              </a:rPr>
              <a:t>x+?</a:t>
            </a:r>
            <a:endParaRPr lang="en-US" dirty="0">
              <a:solidFill>
                <a:schemeClr val="accent5">
                  <a:alpha val="70000"/>
                </a:schemeClr>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220" name="CuadroTexto 219"/>
              <p:cNvSpPr txBox="1"/>
              <p:nvPr/>
            </p:nvSpPr>
            <p:spPr>
              <a:xfrm>
                <a:off x="2899338" y="6089993"/>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=00</m:t>
                      </m:r>
                    </m:oMath>
                  </m:oMathPara>
                </a14:m>
                <a:endParaRPr lang="en-US" sz="1600" dirty="0"/>
              </a:p>
            </p:txBody>
          </p:sp>
        </mc:Choice>
        <mc:Fallback xmlns="">
          <p:sp>
            <p:nvSpPr>
              <p:cNvPr id="220" name="CuadroTexto 219"/>
              <p:cNvSpPr txBox="1">
                <a:spLocks noRot="1" noChangeAspect="1" noMove="1" noResize="1" noEditPoints="1" noAdjustHandles="1" noChangeArrowheads="1" noChangeShapeType="1" noTextEdit="1"/>
              </p:cNvSpPr>
              <p:nvPr/>
            </p:nvSpPr>
            <p:spPr>
              <a:xfrm>
                <a:off x="2899338" y="6089993"/>
                <a:ext cx="755207" cy="246221"/>
              </a:xfrm>
              <a:prstGeom prst="rect">
                <a:avLst/>
              </a:prstGeom>
              <a:blipFill rotWithShape="0">
                <a:blip r:embed="rId12"/>
                <a:stretch>
                  <a:fillRect l="-6504" r="-4878" b="-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1" name="CuadroTexto 220"/>
              <p:cNvSpPr txBox="1"/>
              <p:nvPr/>
            </p:nvSpPr>
            <p:spPr>
              <a:xfrm>
                <a:off x="2910557" y="6282775"/>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=0</m:t>
                      </m:r>
                      <m:r>
                        <a:rPr lang="es-ES" sz="1600" b="0" i="0" smtClean="0">
                          <a:latin typeface="Cambria Math" panose="02040503050406030204" pitchFamily="18" charset="0"/>
                        </a:rPr>
                        <m:t>0</m:t>
                      </m:r>
                    </m:oMath>
                  </m:oMathPara>
                </a14:m>
                <a:endParaRPr lang="en-US" sz="1600" dirty="0"/>
              </a:p>
            </p:txBody>
          </p:sp>
        </mc:Choice>
        <mc:Fallback xmlns="">
          <p:sp>
            <p:nvSpPr>
              <p:cNvPr id="221" name="CuadroTexto 220"/>
              <p:cNvSpPr txBox="1">
                <a:spLocks noRot="1" noChangeAspect="1" noMove="1" noResize="1" noEditPoints="1" noAdjustHandles="1" noChangeArrowheads="1" noChangeShapeType="1" noTextEdit="1"/>
              </p:cNvSpPr>
              <p:nvPr/>
            </p:nvSpPr>
            <p:spPr>
              <a:xfrm>
                <a:off x="2910557" y="6282775"/>
                <a:ext cx="745589" cy="246221"/>
              </a:xfrm>
              <a:prstGeom prst="rect">
                <a:avLst/>
              </a:prstGeom>
              <a:blipFill rotWithShape="0">
                <a:blip r:embed="rId13"/>
                <a:stretch>
                  <a:fillRect l="-6504" r="-4878" b="-25000"/>
                </a:stretch>
              </a:blipFill>
            </p:spPr>
            <p:txBody>
              <a:bodyPr/>
              <a:lstStyle/>
              <a:p>
                <a:r>
                  <a:rPr lang="en-US">
                    <a:noFill/>
                  </a:rPr>
                  <a:t> </a:t>
                </a:r>
              </a:p>
            </p:txBody>
          </p:sp>
        </mc:Fallback>
      </mc:AlternateContent>
      <p:sp>
        <p:nvSpPr>
          <p:cNvPr id="7" name="CuadroTexto 6"/>
          <p:cNvSpPr txBox="1"/>
          <p:nvPr/>
        </p:nvSpPr>
        <p:spPr>
          <a:xfrm>
            <a:off x="5925525" y="4635445"/>
            <a:ext cx="2801246" cy="923330"/>
          </a:xfrm>
          <a:prstGeom prst="rect">
            <a:avLst/>
          </a:prstGeom>
          <a:solidFill>
            <a:schemeClr val="bg1">
              <a:alpha val="15000"/>
            </a:schemeClr>
          </a:solidFill>
        </p:spPr>
        <p:txBody>
          <a:bodyPr wrap="square" rtlCol="0">
            <a:spAutoFit/>
          </a:bodyPr>
          <a:lstStyle/>
          <a:p>
            <a:pPr algn="just"/>
            <a:r>
              <a:rPr lang="en-US" dirty="0" smtClean="0"/>
              <a:t>Select a </a:t>
            </a:r>
            <a:r>
              <a:rPr lang="en-US" dirty="0" smtClean="0">
                <a:solidFill>
                  <a:schemeClr val="accent4"/>
                </a:solidFill>
              </a:rPr>
              <a:t>subset</a:t>
            </a:r>
            <a:r>
              <a:rPr lang="en-US" dirty="0" smtClean="0"/>
              <a:t> of </a:t>
            </a:r>
            <a:r>
              <a:rPr lang="en-US" i="1" dirty="0" smtClean="0"/>
              <a:t>input transition</a:t>
            </a:r>
            <a:r>
              <a:rPr lang="en-US" dirty="0" smtClean="0"/>
              <a:t> arcs that satisfy all behavioral properties</a:t>
            </a:r>
            <a:endParaRPr lang="en-US" dirty="0"/>
          </a:p>
        </p:txBody>
      </p:sp>
      <p:sp>
        <p:nvSpPr>
          <p:cNvPr id="8" name="CuadroTexto 7"/>
          <p:cNvSpPr txBox="1"/>
          <p:nvPr/>
        </p:nvSpPr>
        <p:spPr>
          <a:xfrm>
            <a:off x="1157785" y="4804426"/>
            <a:ext cx="934808" cy="461665"/>
          </a:xfrm>
          <a:prstGeom prst="rect">
            <a:avLst/>
          </a:prstGeom>
          <a:noFill/>
        </p:spPr>
        <p:txBody>
          <a:bodyPr wrap="none" rtlCol="0">
            <a:spAutoFit/>
          </a:bodyPr>
          <a:lstStyle/>
          <a:p>
            <a:r>
              <a:rPr lang="en-US" sz="1200" dirty="0" smtClean="0">
                <a:solidFill>
                  <a:schemeClr val="bg1"/>
                </a:solidFill>
              </a:rPr>
              <a:t>Constrained</a:t>
            </a:r>
          </a:p>
          <a:p>
            <a:pPr algn="ctr"/>
            <a:r>
              <a:rPr lang="en-US" sz="1200" dirty="0" smtClean="0">
                <a:solidFill>
                  <a:schemeClr val="bg1"/>
                </a:solidFill>
              </a:rPr>
              <a:t> env.</a:t>
            </a:r>
            <a:endParaRPr lang="en-US" sz="1200" dirty="0">
              <a:solidFill>
                <a:schemeClr val="bg1"/>
              </a:solidFill>
            </a:endParaRPr>
          </a:p>
        </p:txBody>
      </p:sp>
      <p:sp>
        <p:nvSpPr>
          <p:cNvPr id="6" name="Forma libre 5"/>
          <p:cNvSpPr/>
          <p:nvPr/>
        </p:nvSpPr>
        <p:spPr>
          <a:xfrm>
            <a:off x="4981168" y="2209193"/>
            <a:ext cx="1463040" cy="385958"/>
          </a:xfrm>
          <a:custGeom>
            <a:avLst/>
            <a:gdLst>
              <a:gd name="connsiteX0" fmla="*/ 0 w 1463040"/>
              <a:gd name="connsiteY0" fmla="*/ 352117 h 385958"/>
              <a:gd name="connsiteX1" fmla="*/ 422030 w 1463040"/>
              <a:gd name="connsiteY1" fmla="*/ 352117 h 385958"/>
              <a:gd name="connsiteX2" fmla="*/ 717452 w 1463040"/>
              <a:gd name="connsiteY2" fmla="*/ 424 h 385958"/>
              <a:gd name="connsiteX3" fmla="*/ 1012874 w 1463040"/>
              <a:gd name="connsiteY3" fmla="*/ 281778 h 385958"/>
              <a:gd name="connsiteX4" fmla="*/ 1463040 w 1463040"/>
              <a:gd name="connsiteY4" fmla="*/ 352117 h 385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3040" h="385958">
                <a:moveTo>
                  <a:pt x="0" y="352117"/>
                </a:moveTo>
                <a:cubicBezTo>
                  <a:pt x="151227" y="381425"/>
                  <a:pt x="302455" y="410733"/>
                  <a:pt x="422030" y="352117"/>
                </a:cubicBezTo>
                <a:cubicBezTo>
                  <a:pt x="541605" y="293501"/>
                  <a:pt x="618978" y="12147"/>
                  <a:pt x="717452" y="424"/>
                </a:cubicBezTo>
                <a:cubicBezTo>
                  <a:pt x="815926" y="-11299"/>
                  <a:pt x="888609" y="223162"/>
                  <a:pt x="1012874" y="281778"/>
                </a:cubicBezTo>
                <a:cubicBezTo>
                  <a:pt x="1137139" y="340393"/>
                  <a:pt x="1355188" y="347428"/>
                  <a:pt x="1463040" y="352117"/>
                </a:cubicBezTo>
              </a:path>
            </a:pathLst>
          </a:custGeom>
        </p:spPr>
        <p:style>
          <a:lnRef idx="3">
            <a:schemeClr val="accent5"/>
          </a:lnRef>
          <a:fillRef idx="0">
            <a:schemeClr val="accent5"/>
          </a:fillRef>
          <a:effectRef idx="2">
            <a:schemeClr val="accent5"/>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44353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xit" presetSubtype="0" fill="hold" nodeType="withEffect">
                                  <p:stCondLst>
                                    <p:cond delay="0"/>
                                  </p:stCondLst>
                                  <p:childTnLst>
                                    <p:animEffect transition="out" filter="fade">
                                      <p:cBhvr>
                                        <p:cTn id="9" dur="1000"/>
                                        <p:tgtEl>
                                          <p:spTgt spid="35"/>
                                        </p:tgtEl>
                                      </p:cBhvr>
                                    </p:animEffect>
                                    <p:set>
                                      <p:cBhvr>
                                        <p:cTn id="10" dur="1" fill="hold">
                                          <p:stCondLst>
                                            <p:cond delay="999"/>
                                          </p:stCondLst>
                                        </p:cTn>
                                        <p:tgtEl>
                                          <p:spTgt spid="35"/>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220"/>
                                        </p:tgtEl>
                                        <p:attrNameLst>
                                          <p:attrName>style.visibility</p:attrName>
                                        </p:attrNameLst>
                                      </p:cBhvr>
                                      <p:to>
                                        <p:strVal val="visible"/>
                                      </p:to>
                                    </p:set>
                                    <p:animEffect transition="in" filter="fade">
                                      <p:cBhvr>
                                        <p:cTn id="13" dur="500"/>
                                        <p:tgtEl>
                                          <p:spTgt spid="2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21"/>
                                        </p:tgtEl>
                                        <p:attrNameLst>
                                          <p:attrName>style.visibility</p:attrName>
                                        </p:attrNameLst>
                                      </p:cBhvr>
                                      <p:to>
                                        <p:strVal val="visible"/>
                                      </p:to>
                                    </p:set>
                                    <p:animEffect transition="in" filter="fade">
                                      <p:cBhvr>
                                        <p:cTn id="16" dur="500"/>
                                        <p:tgtEl>
                                          <p:spTgt spid="22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680"/>
                                        </p:tgtEl>
                                        <p:attrNameLst>
                                          <p:attrName>style.visibility</p:attrName>
                                        </p:attrNameLst>
                                      </p:cBhvr>
                                      <p:to>
                                        <p:strVal val="visible"/>
                                      </p:to>
                                    </p:set>
                                    <p:animEffect transition="in" filter="wipe(left)">
                                      <p:cBhvr>
                                        <p:cTn id="21" dur="500"/>
                                        <p:tgtEl>
                                          <p:spTgt spid="680"/>
                                        </p:tgtEl>
                                      </p:cBhvr>
                                    </p:animEffect>
                                  </p:childTnLst>
                                </p:cTn>
                              </p:par>
                              <p:par>
                                <p:cTn id="22" presetID="22" presetClass="entr" presetSubtype="8" fill="hold" nodeType="withEffect">
                                  <p:stCondLst>
                                    <p:cond delay="0"/>
                                  </p:stCondLst>
                                  <p:childTnLst>
                                    <p:set>
                                      <p:cBhvr>
                                        <p:cTn id="23" dur="1" fill="hold">
                                          <p:stCondLst>
                                            <p:cond delay="0"/>
                                          </p:stCondLst>
                                        </p:cTn>
                                        <p:tgtEl>
                                          <p:spTgt spid="683"/>
                                        </p:tgtEl>
                                        <p:attrNameLst>
                                          <p:attrName>style.visibility</p:attrName>
                                        </p:attrNameLst>
                                      </p:cBhvr>
                                      <p:to>
                                        <p:strVal val="visible"/>
                                      </p:to>
                                    </p:set>
                                    <p:animEffect transition="in" filter="wipe(left)">
                                      <p:cBhvr>
                                        <p:cTn id="24" dur="500"/>
                                        <p:tgtEl>
                                          <p:spTgt spid="683"/>
                                        </p:tgtEl>
                                      </p:cBhvr>
                                    </p:animEffect>
                                  </p:childTnLst>
                                </p:cTn>
                              </p:par>
                              <p:par>
                                <p:cTn id="25" presetID="7" presetClass="emph" presetSubtype="2" fill="hold" nodeType="withEffect">
                                  <p:stCondLst>
                                    <p:cond delay="0"/>
                                  </p:stCondLst>
                                  <p:childTnLst>
                                    <p:animClr clrSpc="rgb" dir="cw">
                                      <p:cBhvr>
                                        <p:cTn id="26" dur="500" fill="hold"/>
                                        <p:tgtEl>
                                          <p:spTgt spid="661"/>
                                        </p:tgtEl>
                                        <p:attrNameLst>
                                          <p:attrName>stroke.color</p:attrName>
                                        </p:attrNameLst>
                                      </p:cBhvr>
                                      <p:to>
                                        <a:srgbClr val="F79646"/>
                                      </p:to>
                                    </p:animClr>
                                    <p:set>
                                      <p:cBhvr>
                                        <p:cTn id="27" dur="500" fill="hold"/>
                                        <p:tgtEl>
                                          <p:spTgt spid="661"/>
                                        </p:tgtEl>
                                        <p:attrNameLst>
                                          <p:attrName>stroke.on</p:attrName>
                                        </p:attrNameLst>
                                      </p:cBhvr>
                                      <p:to>
                                        <p:strVal val="true"/>
                                      </p:to>
                                    </p:set>
                                  </p:childTnLst>
                                </p:cTn>
                              </p:par>
                              <p:par>
                                <p:cTn id="28" presetID="1" presetClass="emph" presetSubtype="2" fill="hold" nodeType="withEffect">
                                  <p:stCondLst>
                                    <p:cond delay="0"/>
                                  </p:stCondLst>
                                  <p:childTnLst>
                                    <p:animClr clrSpc="rgb" dir="cw">
                                      <p:cBhvr>
                                        <p:cTn id="29" dur="500" fill="hold"/>
                                        <p:tgtEl>
                                          <p:spTgt spid="660"/>
                                        </p:tgtEl>
                                        <p:attrNameLst>
                                          <p:attrName>fillcolor</p:attrName>
                                        </p:attrNameLst>
                                      </p:cBhvr>
                                      <p:to>
                                        <a:srgbClr val="FFFFFF"/>
                                      </p:to>
                                    </p:animClr>
                                    <p:set>
                                      <p:cBhvr>
                                        <p:cTn id="30" dur="500" fill="hold"/>
                                        <p:tgtEl>
                                          <p:spTgt spid="660"/>
                                        </p:tgtEl>
                                        <p:attrNameLst>
                                          <p:attrName>fill.type</p:attrName>
                                        </p:attrNameLst>
                                      </p:cBhvr>
                                      <p:to>
                                        <p:strVal val="solid"/>
                                      </p:to>
                                    </p:set>
                                    <p:set>
                                      <p:cBhvr>
                                        <p:cTn id="31" dur="500" fill="hold"/>
                                        <p:tgtEl>
                                          <p:spTgt spid="660"/>
                                        </p:tgtEl>
                                        <p:attrNameLst>
                                          <p:attrName>fill.on</p:attrName>
                                        </p:attrNameLst>
                                      </p:cBhvr>
                                      <p:to>
                                        <p:strVal val="true"/>
                                      </p:to>
                                    </p:set>
                                  </p:childTnLst>
                                </p:cTn>
                              </p:par>
                              <p:par>
                                <p:cTn id="32" presetID="1" presetClass="emph" presetSubtype="2" fill="hold" nodeType="withEffect">
                                  <p:stCondLst>
                                    <p:cond delay="0"/>
                                  </p:stCondLst>
                                  <p:childTnLst>
                                    <p:animClr clrSpc="rgb" dir="cw">
                                      <p:cBhvr>
                                        <p:cTn id="33" dur="500" fill="hold"/>
                                        <p:tgtEl>
                                          <p:spTgt spid="659"/>
                                        </p:tgtEl>
                                        <p:attrNameLst>
                                          <p:attrName>fillcolor</p:attrName>
                                        </p:attrNameLst>
                                      </p:cBhvr>
                                      <p:to>
                                        <a:srgbClr val="F79646"/>
                                      </p:to>
                                    </p:animClr>
                                    <p:set>
                                      <p:cBhvr>
                                        <p:cTn id="34" dur="500" fill="hold"/>
                                        <p:tgtEl>
                                          <p:spTgt spid="659"/>
                                        </p:tgtEl>
                                        <p:attrNameLst>
                                          <p:attrName>fill.type</p:attrName>
                                        </p:attrNameLst>
                                      </p:cBhvr>
                                      <p:to>
                                        <p:strVal val="solid"/>
                                      </p:to>
                                    </p:set>
                                    <p:set>
                                      <p:cBhvr>
                                        <p:cTn id="35" dur="500" fill="hold"/>
                                        <p:tgtEl>
                                          <p:spTgt spid="659"/>
                                        </p:tgtEl>
                                        <p:attrNameLst>
                                          <p:attrName>fill.on</p:attrName>
                                        </p:attrNameLst>
                                      </p:cBhvr>
                                      <p:to>
                                        <p:strVal val="true"/>
                                      </p:to>
                                    </p:set>
                                  </p:childTnLst>
                                </p:cTn>
                              </p:par>
                            </p:childTnLst>
                          </p:cTn>
                        </p:par>
                      </p:childTnLst>
                    </p:cTn>
                  </p:par>
                  <p:par>
                    <p:cTn id="36" fill="hold">
                      <p:stCondLst>
                        <p:cond delay="indefinite"/>
                      </p:stCondLst>
                      <p:childTnLst>
                        <p:par>
                          <p:cTn id="37" fill="hold">
                            <p:stCondLst>
                              <p:cond delay="0"/>
                            </p:stCondLst>
                            <p:childTnLst>
                              <p:par>
                                <p:cTn id="38" presetID="7" presetClass="emph" presetSubtype="2" fill="hold" nodeType="clickEffect">
                                  <p:stCondLst>
                                    <p:cond delay="0"/>
                                  </p:stCondLst>
                                  <p:childTnLst>
                                    <p:animClr clrSpc="rgb" dir="cw">
                                      <p:cBhvr>
                                        <p:cTn id="39" dur="500" fill="hold"/>
                                        <p:tgtEl>
                                          <p:spTgt spid="667"/>
                                        </p:tgtEl>
                                        <p:attrNameLst>
                                          <p:attrName>stroke.color</p:attrName>
                                        </p:attrNameLst>
                                      </p:cBhvr>
                                      <p:to>
                                        <a:srgbClr val="4BACC6"/>
                                      </p:to>
                                    </p:animClr>
                                    <p:set>
                                      <p:cBhvr>
                                        <p:cTn id="40" dur="500" fill="hold"/>
                                        <p:tgtEl>
                                          <p:spTgt spid="667"/>
                                        </p:tgtEl>
                                        <p:attrNameLst>
                                          <p:attrName>stroke.on</p:attrName>
                                        </p:attrNameLst>
                                      </p:cBhvr>
                                      <p:to>
                                        <p:strVal val="true"/>
                                      </p:to>
                                    </p:set>
                                  </p:childTnLst>
                                </p:cTn>
                              </p:par>
                            </p:childTnLst>
                          </p:cTn>
                        </p:par>
                        <p:par>
                          <p:cTn id="41" fill="hold">
                            <p:stCondLst>
                              <p:cond delay="500"/>
                            </p:stCondLst>
                            <p:childTnLst>
                              <p:par>
                                <p:cTn id="42" presetID="22" presetClass="entr" presetSubtype="8" fill="hold" nodeType="afterEffect">
                                  <p:stCondLst>
                                    <p:cond delay="0"/>
                                  </p:stCondLst>
                                  <p:childTnLst>
                                    <p:set>
                                      <p:cBhvr>
                                        <p:cTn id="43" dur="1" fill="hold">
                                          <p:stCondLst>
                                            <p:cond delay="0"/>
                                          </p:stCondLst>
                                        </p:cTn>
                                        <p:tgtEl>
                                          <p:spTgt spid="166"/>
                                        </p:tgtEl>
                                        <p:attrNameLst>
                                          <p:attrName>style.visibility</p:attrName>
                                        </p:attrNameLst>
                                      </p:cBhvr>
                                      <p:to>
                                        <p:strVal val="visible"/>
                                      </p:to>
                                    </p:set>
                                    <p:animEffect transition="in" filter="wipe(left)">
                                      <p:cBhvr>
                                        <p:cTn id="44" dur="500"/>
                                        <p:tgtEl>
                                          <p:spTgt spid="166"/>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167"/>
                                        </p:tgtEl>
                                        <p:attrNameLst>
                                          <p:attrName>style.visibility</p:attrName>
                                        </p:attrNameLst>
                                      </p:cBhvr>
                                      <p:to>
                                        <p:strVal val="visible"/>
                                      </p:to>
                                    </p:set>
                                    <p:animEffect transition="in" filter="wipe(left)">
                                      <p:cBhvr>
                                        <p:cTn id="49" dur="500"/>
                                        <p:tgtEl>
                                          <p:spTgt spid="167"/>
                                        </p:tgtEl>
                                      </p:cBhvr>
                                    </p:animEffect>
                                  </p:childTnLst>
                                </p:cTn>
                              </p:par>
                              <p:par>
                                <p:cTn id="50" presetID="7" presetClass="emph" presetSubtype="2" fill="hold" nodeType="withEffect">
                                  <p:stCondLst>
                                    <p:cond delay="0"/>
                                  </p:stCondLst>
                                  <p:childTnLst>
                                    <p:animClr clrSpc="rgb" dir="cw">
                                      <p:cBhvr>
                                        <p:cTn id="51" dur="500" fill="hold"/>
                                        <p:tgtEl>
                                          <p:spTgt spid="662"/>
                                        </p:tgtEl>
                                        <p:attrNameLst>
                                          <p:attrName>stroke.color</p:attrName>
                                        </p:attrNameLst>
                                      </p:cBhvr>
                                      <p:to>
                                        <a:srgbClr val="F79646"/>
                                      </p:to>
                                    </p:animClr>
                                    <p:set>
                                      <p:cBhvr>
                                        <p:cTn id="52" dur="500" fill="hold"/>
                                        <p:tgtEl>
                                          <p:spTgt spid="662"/>
                                        </p:tgtEl>
                                        <p:attrNameLst>
                                          <p:attrName>stroke.on</p:attrName>
                                        </p:attrNameLst>
                                      </p:cBhvr>
                                      <p:to>
                                        <p:strVal val="true"/>
                                      </p:to>
                                    </p:set>
                                  </p:childTnLst>
                                </p:cTn>
                              </p:par>
                              <p:par>
                                <p:cTn id="53" presetID="1" presetClass="emph" presetSubtype="2" fill="hold" nodeType="withEffect">
                                  <p:stCondLst>
                                    <p:cond delay="0"/>
                                  </p:stCondLst>
                                  <p:childTnLst>
                                    <p:animClr clrSpc="rgb" dir="cw">
                                      <p:cBhvr>
                                        <p:cTn id="54" dur="500" fill="hold"/>
                                        <p:tgtEl>
                                          <p:spTgt spid="659"/>
                                        </p:tgtEl>
                                        <p:attrNameLst>
                                          <p:attrName>fillcolor</p:attrName>
                                        </p:attrNameLst>
                                      </p:cBhvr>
                                      <p:to>
                                        <a:srgbClr val="FFFFFF"/>
                                      </p:to>
                                    </p:animClr>
                                    <p:set>
                                      <p:cBhvr>
                                        <p:cTn id="55" dur="500" fill="hold"/>
                                        <p:tgtEl>
                                          <p:spTgt spid="659"/>
                                        </p:tgtEl>
                                        <p:attrNameLst>
                                          <p:attrName>fill.type</p:attrName>
                                        </p:attrNameLst>
                                      </p:cBhvr>
                                      <p:to>
                                        <p:strVal val="solid"/>
                                      </p:to>
                                    </p:set>
                                    <p:set>
                                      <p:cBhvr>
                                        <p:cTn id="56" dur="500" fill="hold"/>
                                        <p:tgtEl>
                                          <p:spTgt spid="659"/>
                                        </p:tgtEl>
                                        <p:attrNameLst>
                                          <p:attrName>fill.on</p:attrName>
                                        </p:attrNameLst>
                                      </p:cBhvr>
                                      <p:to>
                                        <p:strVal val="true"/>
                                      </p:to>
                                    </p:set>
                                  </p:childTnLst>
                                </p:cTn>
                              </p:par>
                              <p:par>
                                <p:cTn id="57" presetID="1" presetClass="emph" presetSubtype="2" fill="hold" nodeType="withEffect">
                                  <p:stCondLst>
                                    <p:cond delay="0"/>
                                  </p:stCondLst>
                                  <p:childTnLst>
                                    <p:animClr clrSpc="rgb" dir="cw">
                                      <p:cBhvr>
                                        <p:cTn id="58" dur="500" fill="hold"/>
                                        <p:tgtEl>
                                          <p:spTgt spid="660"/>
                                        </p:tgtEl>
                                        <p:attrNameLst>
                                          <p:attrName>fillcolor</p:attrName>
                                        </p:attrNameLst>
                                      </p:cBhvr>
                                      <p:to>
                                        <a:srgbClr val="F79646"/>
                                      </p:to>
                                    </p:animClr>
                                    <p:set>
                                      <p:cBhvr>
                                        <p:cTn id="59" dur="500" fill="hold"/>
                                        <p:tgtEl>
                                          <p:spTgt spid="660"/>
                                        </p:tgtEl>
                                        <p:attrNameLst>
                                          <p:attrName>fill.type</p:attrName>
                                        </p:attrNameLst>
                                      </p:cBhvr>
                                      <p:to>
                                        <p:strVal val="solid"/>
                                      </p:to>
                                    </p:set>
                                    <p:set>
                                      <p:cBhvr>
                                        <p:cTn id="60" dur="500" fill="hold"/>
                                        <p:tgtEl>
                                          <p:spTgt spid="660"/>
                                        </p:tgtEl>
                                        <p:attrNameLst>
                                          <p:attrName>fill.on</p:attrName>
                                        </p:attrNameLst>
                                      </p:cBhvr>
                                      <p:to>
                                        <p:strVal val="true"/>
                                      </p:to>
                                    </p:se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217"/>
                                        </p:tgtEl>
                                        <p:attrNameLst>
                                          <p:attrName>style.visibility</p:attrName>
                                        </p:attrNameLst>
                                      </p:cBhvr>
                                      <p:to>
                                        <p:strVal val="visible"/>
                                      </p:to>
                                    </p:set>
                                    <p:animEffect transition="in" filter="fade">
                                      <p:cBhvr>
                                        <p:cTn id="64" dur="500"/>
                                        <p:tgtEl>
                                          <p:spTgt spid="21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18"/>
                                        </p:tgtEl>
                                        <p:attrNameLst>
                                          <p:attrName>style.visibility</p:attrName>
                                        </p:attrNameLst>
                                      </p:cBhvr>
                                      <p:to>
                                        <p:strVal val="visible"/>
                                      </p:to>
                                    </p:set>
                                    <p:animEffect transition="in" filter="fade">
                                      <p:cBhvr>
                                        <p:cTn id="67" dur="500"/>
                                        <p:tgtEl>
                                          <p:spTgt spid="21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
                                        </p:tgtEl>
                                        <p:attrNameLst>
                                          <p:attrName>style.visibility</p:attrName>
                                        </p:attrNameLst>
                                      </p:cBhvr>
                                      <p:to>
                                        <p:strVal val="visible"/>
                                      </p:to>
                                    </p:set>
                                    <p:animEffect transition="in" filter="fade">
                                      <p:cBhvr>
                                        <p:cTn id="70" dur="500"/>
                                        <p:tgtEl>
                                          <p:spTgt spid="3"/>
                                        </p:tgtEl>
                                      </p:cBhvr>
                                    </p:animEffect>
                                  </p:childTnLst>
                                </p:cTn>
                              </p:par>
                            </p:childTnLst>
                          </p:cTn>
                        </p:par>
                        <p:par>
                          <p:cTn id="71" fill="hold">
                            <p:stCondLst>
                              <p:cond delay="1000"/>
                            </p:stCondLst>
                            <p:childTnLst>
                              <p:par>
                                <p:cTn id="72" presetID="22" presetClass="entr" presetSubtype="8" fill="hold" grpId="0" nodeType="afterEffect">
                                  <p:stCondLst>
                                    <p:cond delay="0"/>
                                  </p:stCondLst>
                                  <p:childTnLst>
                                    <p:set>
                                      <p:cBhvr>
                                        <p:cTn id="73" dur="1" fill="hold">
                                          <p:stCondLst>
                                            <p:cond delay="0"/>
                                          </p:stCondLst>
                                        </p:cTn>
                                        <p:tgtEl>
                                          <p:spTgt spid="6"/>
                                        </p:tgtEl>
                                        <p:attrNameLst>
                                          <p:attrName>style.visibility</p:attrName>
                                        </p:attrNameLst>
                                      </p:cBhvr>
                                      <p:to>
                                        <p:strVal val="visible"/>
                                      </p:to>
                                    </p:set>
                                    <p:animEffect transition="in" filter="wipe(left)">
                                      <p:cBhvr>
                                        <p:cTn id="74" dur="500"/>
                                        <p:tgtEl>
                                          <p:spTgt spid="6"/>
                                        </p:tgtEl>
                                      </p:cBhvr>
                                    </p:animEffect>
                                  </p:childTnLst>
                                </p:cTn>
                              </p:par>
                              <p:par>
                                <p:cTn id="75" presetID="9" presetClass="emph" presetSubtype="0" nodeType="withEffect">
                                  <p:stCondLst>
                                    <p:cond delay="0"/>
                                  </p:stCondLst>
                                  <p:childTnLst>
                                    <p:set>
                                      <p:cBhvr rctx="PPT">
                                        <p:cTn id="76" dur="indefinite"/>
                                        <p:tgtEl>
                                          <p:spTgt spid="166"/>
                                        </p:tgtEl>
                                        <p:attrNameLst>
                                          <p:attrName>style.opacity</p:attrName>
                                        </p:attrNameLst>
                                      </p:cBhvr>
                                      <p:to>
                                        <p:strVal val="0.5"/>
                                      </p:to>
                                    </p:set>
                                    <p:animEffect filter="image" prLst="opacity: 0.5">
                                      <p:cBhvr rctx="IE">
                                        <p:cTn id="77" dur="indefinite"/>
                                        <p:tgtEl>
                                          <p:spTgt spid="166"/>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686"/>
                                        </p:tgtEl>
                                        <p:attrNameLst>
                                          <p:attrName>style.visibility</p:attrName>
                                        </p:attrNameLst>
                                      </p:cBhvr>
                                      <p:to>
                                        <p:strVal val="visible"/>
                                      </p:to>
                                    </p:set>
                                    <p:animEffect transition="in" filter="fade">
                                      <p:cBhvr>
                                        <p:cTn id="82" dur="500"/>
                                        <p:tgtEl>
                                          <p:spTgt spid="686"/>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215"/>
                                        </p:tgtEl>
                                        <p:attrNameLst>
                                          <p:attrName>style.visibility</p:attrName>
                                        </p:attrNameLst>
                                      </p:cBhvr>
                                      <p:to>
                                        <p:strVal val="visible"/>
                                      </p:to>
                                    </p:set>
                                    <p:animEffect transition="in" filter="fade">
                                      <p:cBhvr>
                                        <p:cTn id="85" dur="500"/>
                                        <p:tgtEl>
                                          <p:spTgt spid="215"/>
                                        </p:tgtEl>
                                      </p:cBhvr>
                                    </p:animEffec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171"/>
                                        </p:tgtEl>
                                        <p:attrNameLst>
                                          <p:attrName>style.visibility</p:attrName>
                                        </p:attrNameLst>
                                      </p:cBhvr>
                                      <p:to>
                                        <p:strVal val="visible"/>
                                      </p:to>
                                    </p:set>
                                    <p:animEffect transition="in" filter="fade">
                                      <p:cBhvr>
                                        <p:cTn id="90" dur="500"/>
                                        <p:tgtEl>
                                          <p:spTgt spid="171"/>
                                        </p:tgtEl>
                                      </p:cBhvr>
                                    </p:animEffect>
                                  </p:childTnLst>
                                </p:cTn>
                              </p:par>
                              <p:par>
                                <p:cTn id="91" presetID="10" presetClass="entr" presetSubtype="0" fill="hold" nodeType="withEffect">
                                  <p:stCondLst>
                                    <p:cond delay="0"/>
                                  </p:stCondLst>
                                  <p:childTnLst>
                                    <p:set>
                                      <p:cBhvr>
                                        <p:cTn id="92" dur="1" fill="hold">
                                          <p:stCondLst>
                                            <p:cond delay="0"/>
                                          </p:stCondLst>
                                        </p:cTn>
                                        <p:tgtEl>
                                          <p:spTgt spid="174"/>
                                        </p:tgtEl>
                                        <p:attrNameLst>
                                          <p:attrName>style.visibility</p:attrName>
                                        </p:attrNameLst>
                                      </p:cBhvr>
                                      <p:to>
                                        <p:strVal val="visible"/>
                                      </p:to>
                                    </p:set>
                                    <p:animEffect transition="in" filter="fade">
                                      <p:cBhvr>
                                        <p:cTn id="93" dur="500"/>
                                        <p:tgtEl>
                                          <p:spTgt spid="174"/>
                                        </p:tgtEl>
                                      </p:cBhvr>
                                    </p:animEffect>
                                  </p:childTnLst>
                                </p:cTn>
                              </p:par>
                            </p:childTnLst>
                          </p:cTn>
                        </p:par>
                      </p:childTnLst>
                    </p:cTn>
                  </p:par>
                  <p:par>
                    <p:cTn id="94" fill="hold">
                      <p:stCondLst>
                        <p:cond delay="indefinite"/>
                      </p:stCondLst>
                      <p:childTnLst>
                        <p:par>
                          <p:cTn id="95" fill="hold">
                            <p:stCondLst>
                              <p:cond delay="0"/>
                            </p:stCondLst>
                            <p:childTnLst>
                              <p:par>
                                <p:cTn id="96" presetID="8" presetClass="entr" presetSubtype="16" fill="hold" grpId="0" nodeType="clickEffect">
                                  <p:stCondLst>
                                    <p:cond delay="0"/>
                                  </p:stCondLst>
                                  <p:childTnLst>
                                    <p:set>
                                      <p:cBhvr>
                                        <p:cTn id="97" dur="1" fill="hold">
                                          <p:stCondLst>
                                            <p:cond delay="0"/>
                                          </p:stCondLst>
                                        </p:cTn>
                                        <p:tgtEl>
                                          <p:spTgt spid="216"/>
                                        </p:tgtEl>
                                        <p:attrNameLst>
                                          <p:attrName>style.visibility</p:attrName>
                                        </p:attrNameLst>
                                      </p:cBhvr>
                                      <p:to>
                                        <p:strVal val="visible"/>
                                      </p:to>
                                    </p:set>
                                    <p:animEffect transition="in" filter="diamond(in)">
                                      <p:cBhvr>
                                        <p:cTn id="98" dur="500"/>
                                        <p:tgtEl>
                                          <p:spTgt spid="216"/>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8"/>
                                        </p:tgtEl>
                                        <p:attrNameLst>
                                          <p:attrName>style.visibility</p:attrName>
                                        </p:attrNameLst>
                                      </p:cBhvr>
                                      <p:to>
                                        <p:strVal val="visible"/>
                                      </p:to>
                                    </p:set>
                                    <p:animEffect transition="in" filter="fade">
                                      <p:cBhvr>
                                        <p:cTn id="101" dur="500"/>
                                        <p:tgtEl>
                                          <p:spTgt spid="8"/>
                                        </p:tgtEl>
                                      </p:cBhvr>
                                    </p:animEffect>
                                  </p:childTnLst>
                                </p:cTn>
                              </p:par>
                              <p:par>
                                <p:cTn id="102" presetID="10" presetClass="exit" presetSubtype="0" fill="hold" grpId="1" nodeType="withEffect">
                                  <p:stCondLst>
                                    <p:cond delay="0"/>
                                  </p:stCondLst>
                                  <p:childTnLst>
                                    <p:animEffect transition="out" filter="fade">
                                      <p:cBhvr>
                                        <p:cTn id="103" dur="500"/>
                                        <p:tgtEl>
                                          <p:spTgt spid="217"/>
                                        </p:tgtEl>
                                      </p:cBhvr>
                                    </p:animEffect>
                                    <p:set>
                                      <p:cBhvr>
                                        <p:cTn id="104" dur="1" fill="hold">
                                          <p:stCondLst>
                                            <p:cond delay="499"/>
                                          </p:stCondLst>
                                        </p:cTn>
                                        <p:tgtEl>
                                          <p:spTgt spid="217"/>
                                        </p:tgtEl>
                                        <p:attrNameLst>
                                          <p:attrName>style.visibility</p:attrName>
                                        </p:attrNameLst>
                                      </p:cBhvr>
                                      <p:to>
                                        <p:strVal val="hidden"/>
                                      </p:to>
                                    </p:set>
                                  </p:childTnLst>
                                </p:cTn>
                              </p:par>
                              <p:par>
                                <p:cTn id="105" presetID="10" presetClass="exit" presetSubtype="0" fill="hold" grpId="1" nodeType="withEffect">
                                  <p:stCondLst>
                                    <p:cond delay="0"/>
                                  </p:stCondLst>
                                  <p:childTnLst>
                                    <p:animEffect transition="out" filter="fade">
                                      <p:cBhvr>
                                        <p:cTn id="106" dur="500"/>
                                        <p:tgtEl>
                                          <p:spTgt spid="218"/>
                                        </p:tgtEl>
                                      </p:cBhvr>
                                    </p:animEffect>
                                    <p:set>
                                      <p:cBhvr>
                                        <p:cTn id="107" dur="1" fill="hold">
                                          <p:stCondLst>
                                            <p:cond delay="499"/>
                                          </p:stCondLst>
                                        </p:cTn>
                                        <p:tgtEl>
                                          <p:spTgt spid="218"/>
                                        </p:tgtEl>
                                        <p:attrNameLst>
                                          <p:attrName>style.visibility</p:attrName>
                                        </p:attrNameLst>
                                      </p:cBhvr>
                                      <p:to>
                                        <p:strVal val="hidden"/>
                                      </p:to>
                                    </p:set>
                                  </p:childTnLst>
                                </p:cTn>
                              </p:par>
                            </p:childTnLst>
                          </p:cTn>
                        </p:par>
                        <p:par>
                          <p:cTn id="108" fill="hold">
                            <p:stCondLst>
                              <p:cond delay="500"/>
                            </p:stCondLst>
                            <p:childTnLst>
                              <p:par>
                                <p:cTn id="109" presetID="10" presetClass="exit" presetSubtype="0" fill="hold" grpId="0" nodeType="afterEffect">
                                  <p:stCondLst>
                                    <p:cond delay="0"/>
                                  </p:stCondLst>
                                  <p:childTnLst>
                                    <p:animEffect transition="out" filter="fade">
                                      <p:cBhvr>
                                        <p:cTn id="110" dur="500"/>
                                        <p:tgtEl>
                                          <p:spTgt spid="662"/>
                                        </p:tgtEl>
                                      </p:cBhvr>
                                    </p:animEffect>
                                    <p:set>
                                      <p:cBhvr>
                                        <p:cTn id="111" dur="1" fill="hold">
                                          <p:stCondLst>
                                            <p:cond delay="499"/>
                                          </p:stCondLst>
                                        </p:cTn>
                                        <p:tgtEl>
                                          <p:spTgt spid="662"/>
                                        </p:tgtEl>
                                        <p:attrNameLst>
                                          <p:attrName>style.visibility</p:attrName>
                                        </p:attrNameLst>
                                      </p:cBhvr>
                                      <p:to>
                                        <p:strVal val="hidden"/>
                                      </p:to>
                                    </p:set>
                                  </p:childTnLst>
                                </p:cTn>
                              </p:par>
                              <p:par>
                                <p:cTn id="112" presetID="10" presetClass="exit" presetSubtype="0" fill="hold" grpId="1" nodeType="withEffect">
                                  <p:stCondLst>
                                    <p:cond delay="0"/>
                                  </p:stCondLst>
                                  <p:childTnLst>
                                    <p:animEffect transition="out" filter="fade">
                                      <p:cBhvr>
                                        <p:cTn id="113" dur="500"/>
                                        <p:tgtEl>
                                          <p:spTgt spid="686"/>
                                        </p:tgtEl>
                                      </p:cBhvr>
                                    </p:animEffect>
                                    <p:set>
                                      <p:cBhvr>
                                        <p:cTn id="114" dur="1" fill="hold">
                                          <p:stCondLst>
                                            <p:cond delay="499"/>
                                          </p:stCondLst>
                                        </p:cTn>
                                        <p:tgtEl>
                                          <p:spTgt spid="686"/>
                                        </p:tgtEl>
                                        <p:attrNameLst>
                                          <p:attrName>style.visibility</p:attrName>
                                        </p:attrNameLst>
                                      </p:cBhvr>
                                      <p:to>
                                        <p:strVal val="hidden"/>
                                      </p:to>
                                    </p:set>
                                  </p:childTnLst>
                                </p:cTn>
                              </p:par>
                              <p:par>
                                <p:cTn id="115" presetID="10" presetClass="exit" presetSubtype="0" fill="hold" grpId="0" nodeType="withEffect">
                                  <p:stCondLst>
                                    <p:cond delay="0"/>
                                  </p:stCondLst>
                                  <p:childTnLst>
                                    <p:animEffect transition="out" filter="fade">
                                      <p:cBhvr>
                                        <p:cTn id="116" dur="500"/>
                                        <p:tgtEl>
                                          <p:spTgt spid="670"/>
                                        </p:tgtEl>
                                      </p:cBhvr>
                                    </p:animEffect>
                                    <p:set>
                                      <p:cBhvr>
                                        <p:cTn id="117" dur="1" fill="hold">
                                          <p:stCondLst>
                                            <p:cond delay="499"/>
                                          </p:stCondLst>
                                        </p:cTn>
                                        <p:tgtEl>
                                          <p:spTgt spid="670"/>
                                        </p:tgtEl>
                                        <p:attrNameLst>
                                          <p:attrName>style.visibility</p:attrName>
                                        </p:attrNameLst>
                                      </p:cBhvr>
                                      <p:to>
                                        <p:strVal val="hidden"/>
                                      </p:to>
                                    </p:set>
                                  </p:childTnLst>
                                </p:cTn>
                              </p:par>
                            </p:childTnLst>
                          </p:cTn>
                        </p:par>
                        <p:par>
                          <p:cTn id="118" fill="hold">
                            <p:stCondLst>
                              <p:cond delay="1000"/>
                            </p:stCondLst>
                            <p:childTnLst>
                              <p:par>
                                <p:cTn id="119" presetID="10" presetClass="exit" presetSubtype="0" fill="hold" grpId="0" nodeType="afterEffect">
                                  <p:stCondLst>
                                    <p:cond delay="0"/>
                                  </p:stCondLst>
                                  <p:childTnLst>
                                    <p:animEffect transition="out" filter="fade">
                                      <p:cBhvr>
                                        <p:cTn id="120" dur="500"/>
                                        <p:tgtEl>
                                          <p:spTgt spid="671"/>
                                        </p:tgtEl>
                                      </p:cBhvr>
                                    </p:animEffect>
                                    <p:set>
                                      <p:cBhvr>
                                        <p:cTn id="121" dur="1" fill="hold">
                                          <p:stCondLst>
                                            <p:cond delay="499"/>
                                          </p:stCondLst>
                                        </p:cTn>
                                        <p:tgtEl>
                                          <p:spTgt spid="671"/>
                                        </p:tgtEl>
                                        <p:attrNameLst>
                                          <p:attrName>style.visibility</p:attrName>
                                        </p:attrNameLst>
                                      </p:cBhvr>
                                      <p:to>
                                        <p:strVal val="hidden"/>
                                      </p:to>
                                    </p:set>
                                  </p:childTnLst>
                                </p:cTn>
                              </p:par>
                              <p:par>
                                <p:cTn id="122" presetID="10" presetClass="exit" presetSubtype="0" fill="hold" grpId="0" nodeType="withEffect">
                                  <p:stCondLst>
                                    <p:cond delay="0"/>
                                  </p:stCondLst>
                                  <p:childTnLst>
                                    <p:animEffect transition="out" filter="fade">
                                      <p:cBhvr>
                                        <p:cTn id="123" dur="500"/>
                                        <p:tgtEl>
                                          <p:spTgt spid="665"/>
                                        </p:tgtEl>
                                      </p:cBhvr>
                                    </p:animEffect>
                                    <p:set>
                                      <p:cBhvr>
                                        <p:cTn id="124" dur="1" fill="hold">
                                          <p:stCondLst>
                                            <p:cond delay="499"/>
                                          </p:stCondLst>
                                        </p:cTn>
                                        <p:tgtEl>
                                          <p:spTgt spid="665"/>
                                        </p:tgtEl>
                                        <p:attrNameLst>
                                          <p:attrName>style.visibility</p:attrName>
                                        </p:attrNameLst>
                                      </p:cBhvr>
                                      <p:to>
                                        <p:strVal val="hidden"/>
                                      </p:to>
                                    </p:set>
                                  </p:childTnLst>
                                </p:cTn>
                              </p:par>
                            </p:childTnLst>
                          </p:cTn>
                        </p:par>
                        <p:par>
                          <p:cTn id="125" fill="hold">
                            <p:stCondLst>
                              <p:cond delay="1500"/>
                            </p:stCondLst>
                            <p:childTnLst>
                              <p:par>
                                <p:cTn id="126" presetID="10" presetClass="exit" presetSubtype="0" fill="hold" grpId="1" nodeType="afterEffect">
                                  <p:stCondLst>
                                    <p:cond delay="0"/>
                                  </p:stCondLst>
                                  <p:childTnLst>
                                    <p:animEffect transition="out" filter="fade">
                                      <p:cBhvr>
                                        <p:cTn id="127" dur="500"/>
                                        <p:tgtEl>
                                          <p:spTgt spid="3"/>
                                        </p:tgtEl>
                                      </p:cBhvr>
                                    </p:animEffect>
                                    <p:set>
                                      <p:cBhvr>
                                        <p:cTn id="128" dur="1" fill="hold">
                                          <p:stCondLst>
                                            <p:cond delay="499"/>
                                          </p:stCondLst>
                                        </p:cTn>
                                        <p:tgtEl>
                                          <p:spTgt spid="3"/>
                                        </p:tgtEl>
                                        <p:attrNameLst>
                                          <p:attrName>style.visibility</p:attrName>
                                        </p:attrNameLst>
                                      </p:cBhvr>
                                      <p:to>
                                        <p:strVal val="hidden"/>
                                      </p:to>
                                    </p:set>
                                  </p:childTnLst>
                                </p:cTn>
                              </p:par>
                              <p:par>
                                <p:cTn id="129" presetID="10" presetClass="entr" presetSubtype="0" fill="hold" grpId="0" nodeType="withEffect">
                                  <p:stCondLst>
                                    <p:cond delay="0"/>
                                  </p:stCondLst>
                                  <p:childTnLst>
                                    <p:set>
                                      <p:cBhvr>
                                        <p:cTn id="130" dur="1" fill="hold">
                                          <p:stCondLst>
                                            <p:cond delay="0"/>
                                          </p:stCondLst>
                                        </p:cTn>
                                        <p:tgtEl>
                                          <p:spTgt spid="7"/>
                                        </p:tgtEl>
                                        <p:attrNameLst>
                                          <p:attrName>style.visibility</p:attrName>
                                        </p:attrNameLst>
                                      </p:cBhvr>
                                      <p:to>
                                        <p:strVal val="visible"/>
                                      </p:to>
                                    </p:set>
                                    <p:animEffect transition="in" filter="fade">
                                      <p:cBhvr>
                                        <p:cTn id="131" dur="500"/>
                                        <p:tgtEl>
                                          <p:spTgt spid="7"/>
                                        </p:tgtEl>
                                      </p:cBhvr>
                                    </p:animEffect>
                                  </p:childTnLst>
                                </p:cTn>
                              </p:par>
                            </p:childTnLst>
                          </p:cTn>
                        </p:par>
                        <p:par>
                          <p:cTn id="132" fill="hold">
                            <p:stCondLst>
                              <p:cond delay="2000"/>
                            </p:stCondLst>
                            <p:childTnLst>
                              <p:par>
                                <p:cTn id="133" presetID="7" presetClass="emph" presetSubtype="2" fill="hold" nodeType="afterEffect">
                                  <p:stCondLst>
                                    <p:cond delay="0"/>
                                  </p:stCondLst>
                                  <p:childTnLst>
                                    <p:animClr clrSpc="rgb" dir="cw">
                                      <p:cBhvr>
                                        <p:cTn id="134" dur="500" fill="hold"/>
                                        <p:tgtEl>
                                          <p:spTgt spid="661"/>
                                        </p:tgtEl>
                                        <p:attrNameLst>
                                          <p:attrName>stroke.color</p:attrName>
                                        </p:attrNameLst>
                                      </p:cBhvr>
                                      <p:to>
                                        <a:srgbClr val="8064A2"/>
                                      </p:to>
                                    </p:animClr>
                                    <p:set>
                                      <p:cBhvr>
                                        <p:cTn id="135" dur="500" fill="hold"/>
                                        <p:tgtEl>
                                          <p:spTgt spid="661"/>
                                        </p:tgtEl>
                                        <p:attrNameLst>
                                          <p:attrName>stroke.on</p:attrName>
                                        </p:attrNameLst>
                                      </p:cBhvr>
                                      <p:to>
                                        <p:strVal val="true"/>
                                      </p:to>
                                    </p:set>
                                  </p:childTnLst>
                                </p:cTn>
                              </p:par>
                              <p:par>
                                <p:cTn id="136" presetID="7" presetClass="emph" presetSubtype="2" fill="hold" nodeType="withEffect">
                                  <p:stCondLst>
                                    <p:cond delay="0"/>
                                  </p:stCondLst>
                                  <p:childTnLst>
                                    <p:animClr clrSpc="rgb" dir="cw">
                                      <p:cBhvr>
                                        <p:cTn id="137" dur="500" fill="hold"/>
                                        <p:tgtEl>
                                          <p:spTgt spid="667"/>
                                        </p:tgtEl>
                                        <p:attrNameLst>
                                          <p:attrName>stroke.color</p:attrName>
                                        </p:attrNameLst>
                                      </p:cBhvr>
                                      <p:to>
                                        <a:srgbClr val="8064A2"/>
                                      </p:to>
                                    </p:animClr>
                                    <p:set>
                                      <p:cBhvr>
                                        <p:cTn id="138" dur="500" fill="hold"/>
                                        <p:tgtEl>
                                          <p:spTgt spid="667"/>
                                        </p:tgtEl>
                                        <p:attrNameLst>
                                          <p:attrName>stroke.on</p:attrName>
                                        </p:attrNameLst>
                                      </p:cBhvr>
                                      <p:to>
                                        <p:strVal val="true"/>
                                      </p:to>
                                    </p:set>
                                  </p:childTnLst>
                                </p:cTn>
                              </p:par>
                              <p:par>
                                <p:cTn id="139" presetID="7" presetClass="emph" presetSubtype="2" fill="hold" nodeType="withEffect">
                                  <p:stCondLst>
                                    <p:cond delay="0"/>
                                  </p:stCondLst>
                                  <p:childTnLst>
                                    <p:animClr clrSpc="rgb" dir="cw">
                                      <p:cBhvr>
                                        <p:cTn id="140" dur="500" fill="hold"/>
                                        <p:tgtEl>
                                          <p:spTgt spid="666"/>
                                        </p:tgtEl>
                                        <p:attrNameLst>
                                          <p:attrName>stroke.color</p:attrName>
                                        </p:attrNameLst>
                                      </p:cBhvr>
                                      <p:to>
                                        <a:srgbClr val="8064A2"/>
                                      </p:to>
                                    </p:animClr>
                                    <p:set>
                                      <p:cBhvr>
                                        <p:cTn id="141" dur="500" fill="hold"/>
                                        <p:tgtEl>
                                          <p:spTgt spid="666"/>
                                        </p:tgtEl>
                                        <p:attrNameLst>
                                          <p:attrName>stroke.on</p:attrName>
                                        </p:attrNameLst>
                                      </p:cBhvr>
                                      <p:to>
                                        <p:strVal val="true"/>
                                      </p:to>
                                    </p:set>
                                  </p:childTnLst>
                                </p:cTn>
                              </p:par>
                              <p:par>
                                <p:cTn id="142" presetID="7" presetClass="emph" presetSubtype="2" fill="hold" nodeType="withEffect">
                                  <p:stCondLst>
                                    <p:cond delay="0"/>
                                  </p:stCondLst>
                                  <p:childTnLst>
                                    <p:animClr clrSpc="rgb" dir="cw">
                                      <p:cBhvr>
                                        <p:cTn id="143" dur="500" fill="hold"/>
                                        <p:tgtEl>
                                          <p:spTgt spid="668"/>
                                        </p:tgtEl>
                                        <p:attrNameLst>
                                          <p:attrName>stroke.color</p:attrName>
                                        </p:attrNameLst>
                                      </p:cBhvr>
                                      <p:to>
                                        <a:srgbClr val="8064A2"/>
                                      </p:to>
                                    </p:animClr>
                                    <p:set>
                                      <p:cBhvr>
                                        <p:cTn id="144" dur="500" fill="hold"/>
                                        <p:tgtEl>
                                          <p:spTgt spid="668"/>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2" grpId="0" animBg="1"/>
      <p:bldP spid="665" grpId="0" animBg="1"/>
      <p:bldP spid="670" grpId="0"/>
      <p:bldP spid="671" grpId="0"/>
      <p:bldP spid="686" grpId="0"/>
      <p:bldP spid="686" grpId="1"/>
      <p:bldP spid="3" grpId="0" animBg="1"/>
      <p:bldP spid="3" grpId="1" animBg="1"/>
      <p:bldP spid="171" grpId="0" animBg="1"/>
      <p:bldP spid="215" grpId="0"/>
      <p:bldP spid="216" grpId="0" animBg="1"/>
      <p:bldP spid="217" grpId="0" animBg="1"/>
      <p:bldP spid="217" grpId="1" animBg="1"/>
      <p:bldP spid="218" grpId="0"/>
      <p:bldP spid="218" grpId="1"/>
      <p:bldP spid="220" grpId="0"/>
      <p:bldP spid="221" grpId="0"/>
      <p:bldP spid="7" grpId="0" animBg="1"/>
      <p:bldP spid="8" grpId="0"/>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US" dirty="0" smtClean="0"/>
              <a:t>Hazards under free environment</a:t>
            </a:r>
            <a:endParaRPr lang="en-US"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7</a:t>
            </a:fld>
            <a:endParaRPr lang="en-US"/>
          </a:p>
        </p:txBody>
      </p:sp>
      <p:grpSp>
        <p:nvGrpSpPr>
          <p:cNvPr id="153" name="Grupo 152"/>
          <p:cNvGrpSpPr/>
          <p:nvPr/>
        </p:nvGrpSpPr>
        <p:grpSpPr>
          <a:xfrm>
            <a:off x="425003" y="1088653"/>
            <a:ext cx="2524259" cy="1599475"/>
            <a:chOff x="425003" y="1088653"/>
            <a:chExt cx="2524259" cy="1599475"/>
          </a:xfrm>
        </p:grpSpPr>
        <p:sp>
          <p:nvSpPr>
            <p:cNvPr id="155" name="Forma libre 154"/>
            <p:cNvSpPr/>
            <p:nvPr/>
          </p:nvSpPr>
          <p:spPr>
            <a:xfrm>
              <a:off x="425003" y="1095441"/>
              <a:ext cx="2524259" cy="1592687"/>
            </a:xfrm>
            <a:custGeom>
              <a:avLst/>
              <a:gdLst>
                <a:gd name="connsiteX0" fmla="*/ 321972 w 2524259"/>
                <a:gd name="connsiteY0" fmla="*/ 1592687 h 1592687"/>
                <a:gd name="connsiteX1" fmla="*/ 321972 w 2524259"/>
                <a:gd name="connsiteY1" fmla="*/ 313386 h 1592687"/>
                <a:gd name="connsiteX2" fmla="*/ 2185115 w 2524259"/>
                <a:gd name="connsiteY2" fmla="*/ 313386 h 1592687"/>
                <a:gd name="connsiteX3" fmla="*/ 2185115 w 2524259"/>
                <a:gd name="connsiteY3" fmla="*/ 1558344 h 1592687"/>
                <a:gd name="connsiteX4" fmla="*/ 2524259 w 2524259"/>
                <a:gd name="connsiteY4" fmla="*/ 1558344 h 1592687"/>
                <a:gd name="connsiteX5" fmla="*/ 2524259 w 2524259"/>
                <a:gd name="connsiteY5" fmla="*/ 0 h 1592687"/>
                <a:gd name="connsiteX6" fmla="*/ 0 w 2524259"/>
                <a:gd name="connsiteY6" fmla="*/ 0 h 1592687"/>
                <a:gd name="connsiteX7" fmla="*/ 0 w 2524259"/>
                <a:gd name="connsiteY7" fmla="*/ 1584101 h 1592687"/>
                <a:gd name="connsiteX8" fmla="*/ 321972 w 2524259"/>
                <a:gd name="connsiteY8" fmla="*/ 1592687 h 159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4259" h="1592687">
                  <a:moveTo>
                    <a:pt x="321972" y="1592687"/>
                  </a:moveTo>
                  <a:lnTo>
                    <a:pt x="321972" y="313386"/>
                  </a:lnTo>
                  <a:lnTo>
                    <a:pt x="2185115" y="313386"/>
                  </a:lnTo>
                  <a:lnTo>
                    <a:pt x="2185115" y="1558344"/>
                  </a:lnTo>
                  <a:lnTo>
                    <a:pt x="2524259" y="1558344"/>
                  </a:lnTo>
                  <a:lnTo>
                    <a:pt x="2524259" y="0"/>
                  </a:lnTo>
                  <a:lnTo>
                    <a:pt x="0" y="0"/>
                  </a:lnTo>
                  <a:lnTo>
                    <a:pt x="0" y="1584101"/>
                  </a:lnTo>
                  <a:lnTo>
                    <a:pt x="321972" y="1592687"/>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156" name="CuadroTexto 155"/>
            <p:cNvSpPr txBox="1"/>
            <p:nvPr/>
          </p:nvSpPr>
          <p:spPr>
            <a:xfrm>
              <a:off x="757968" y="1088653"/>
              <a:ext cx="1858329" cy="369332"/>
            </a:xfrm>
            <a:prstGeom prst="rect">
              <a:avLst/>
            </a:prstGeom>
            <a:noFill/>
            <a:effectLst/>
          </p:spPr>
          <p:txBody>
            <a:bodyPr wrap="none" rtlCol="0">
              <a:spAutoFit/>
            </a:bodyPr>
            <a:lstStyle/>
            <a:p>
              <a:pPr algn="ctr"/>
              <a:r>
                <a:rPr lang="en-US" dirty="0" smtClean="0">
                  <a:solidFill>
                    <a:schemeClr val="bg1"/>
                  </a:solidFill>
                </a:rPr>
                <a:t>Free environment</a:t>
              </a:r>
              <a:endParaRPr lang="en-US" dirty="0">
                <a:solidFill>
                  <a:schemeClr val="bg1"/>
                </a:solidFill>
              </a:endParaRPr>
            </a:p>
          </p:txBody>
        </p:sp>
      </p:grpSp>
      <p:grpSp>
        <p:nvGrpSpPr>
          <p:cNvPr id="157" name="Grupo 156"/>
          <p:cNvGrpSpPr/>
          <p:nvPr/>
        </p:nvGrpSpPr>
        <p:grpSpPr>
          <a:xfrm>
            <a:off x="457200" y="1516140"/>
            <a:ext cx="2462026" cy="1169853"/>
            <a:chOff x="611460" y="2060848"/>
            <a:chExt cx="2462026" cy="1169853"/>
          </a:xfrm>
        </p:grpSpPr>
        <p:cxnSp>
          <p:nvCxnSpPr>
            <p:cNvPr id="158" name="Conector recto 157"/>
            <p:cNvCxnSpPr/>
            <p:nvPr/>
          </p:nvCxnSpPr>
          <p:spPr>
            <a:xfrm>
              <a:off x="914751" y="3068960"/>
              <a:ext cx="1064961" cy="0"/>
            </a:xfrm>
            <a:prstGeom prst="line">
              <a:avLst/>
            </a:prstGeom>
            <a:ln w="28575"/>
          </p:spPr>
          <p:style>
            <a:lnRef idx="1">
              <a:schemeClr val="dk1"/>
            </a:lnRef>
            <a:fillRef idx="0">
              <a:schemeClr val="dk1"/>
            </a:fillRef>
            <a:effectRef idx="0">
              <a:schemeClr val="dk1"/>
            </a:effectRef>
            <a:fontRef idx="minor">
              <a:schemeClr val="tx1"/>
            </a:fontRef>
          </p:style>
        </p:cxnSp>
        <p:sp>
          <p:nvSpPr>
            <p:cNvPr id="159" name="Triángulo isósceles 158"/>
            <p:cNvSpPr/>
            <p:nvPr/>
          </p:nvSpPr>
          <p:spPr>
            <a:xfrm rot="5400000">
              <a:off x="1223627" y="2068428"/>
              <a:ext cx="447207" cy="432048"/>
            </a:xfrm>
            <a:prstGeom prst="triangl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60" name="Conector recto 159"/>
            <p:cNvCxnSpPr>
              <a:endCxn id="159" idx="3"/>
            </p:cNvCxnSpPr>
            <p:nvPr/>
          </p:nvCxnSpPr>
          <p:spPr>
            <a:xfrm>
              <a:off x="914749" y="2284452"/>
              <a:ext cx="316458" cy="1"/>
            </a:xfrm>
            <a:prstGeom prst="line">
              <a:avLst/>
            </a:prstGeom>
            <a:ln w="28575"/>
          </p:spPr>
          <p:style>
            <a:lnRef idx="1">
              <a:schemeClr val="dk1"/>
            </a:lnRef>
            <a:fillRef idx="0">
              <a:schemeClr val="dk1"/>
            </a:fillRef>
            <a:effectRef idx="0">
              <a:schemeClr val="dk1"/>
            </a:effectRef>
            <a:fontRef idx="minor">
              <a:schemeClr val="tx1"/>
            </a:fontRef>
          </p:style>
        </p:cxnSp>
        <p:cxnSp>
          <p:nvCxnSpPr>
            <p:cNvPr id="161" name="Conector recto 160"/>
            <p:cNvCxnSpPr>
              <a:stCxn id="159" idx="0"/>
            </p:cNvCxnSpPr>
            <p:nvPr/>
          </p:nvCxnSpPr>
          <p:spPr>
            <a:xfrm flipV="1">
              <a:off x="1663255" y="2284452"/>
              <a:ext cx="1108545" cy="1"/>
            </a:xfrm>
            <a:prstGeom prst="line">
              <a:avLst/>
            </a:prstGeom>
            <a:ln w="28575">
              <a:tailEnd type="triangle"/>
            </a:ln>
          </p:spPr>
          <p:style>
            <a:lnRef idx="1">
              <a:schemeClr val="dk1"/>
            </a:lnRef>
            <a:fillRef idx="0">
              <a:schemeClr val="dk1"/>
            </a:fillRef>
            <a:effectRef idx="0">
              <a:schemeClr val="dk1"/>
            </a:effectRef>
            <a:fontRef idx="minor">
              <a:schemeClr val="tx1"/>
            </a:fontRef>
          </p:style>
        </p:cxnSp>
        <p:cxnSp>
          <p:nvCxnSpPr>
            <p:cNvPr id="164" name="Conector recto 163"/>
            <p:cNvCxnSpPr/>
            <p:nvPr/>
          </p:nvCxnSpPr>
          <p:spPr>
            <a:xfrm flipV="1">
              <a:off x="2483768" y="2895043"/>
              <a:ext cx="288032" cy="2"/>
            </a:xfrm>
            <a:prstGeom prst="line">
              <a:avLst/>
            </a:prstGeom>
            <a:ln w="28575">
              <a:tailEnd type="triangle"/>
            </a:ln>
          </p:spPr>
          <p:style>
            <a:lnRef idx="1">
              <a:schemeClr val="dk1"/>
            </a:lnRef>
            <a:fillRef idx="0">
              <a:schemeClr val="dk1"/>
            </a:fillRef>
            <a:effectRef idx="0">
              <a:schemeClr val="dk1"/>
            </a:effectRef>
            <a:fontRef idx="minor">
              <a:schemeClr val="tx1"/>
            </a:fontRef>
          </p:style>
        </p:cxnSp>
        <p:cxnSp>
          <p:nvCxnSpPr>
            <p:cNvPr id="165" name="Conector angular 164"/>
            <p:cNvCxnSpPr/>
            <p:nvPr/>
          </p:nvCxnSpPr>
          <p:spPr>
            <a:xfrm rot="16200000" flipH="1">
              <a:off x="1655675" y="2392464"/>
              <a:ext cx="432052" cy="216026"/>
            </a:xfrm>
            <a:prstGeom prst="bentConnector3">
              <a:avLst>
                <a:gd name="adj1" fmla="val 9850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9" name="AutoShape 40"/>
            <p:cNvSpPr>
              <a:spLocks noChangeArrowheads="1"/>
            </p:cNvSpPr>
            <p:nvPr/>
          </p:nvSpPr>
          <p:spPr bwMode="auto">
            <a:xfrm flipH="1">
              <a:off x="1919829" y="2636912"/>
              <a:ext cx="563939" cy="516263"/>
            </a:xfrm>
            <a:prstGeom prst="moon">
              <a:avLst>
                <a:gd name="adj" fmla="val 81644"/>
              </a:avLst>
            </a:prstGeom>
            <a:solidFill>
              <a:schemeClr val="bg1"/>
            </a:solidFill>
            <a:ln>
              <a:headEnd type="none" w="sm" len="sm"/>
              <a:tailEnd type="none" w="sm" len="sm"/>
            </a:ln>
            <a:extLst/>
          </p:spPr>
          <p:style>
            <a:lnRef idx="2">
              <a:schemeClr val="dk1"/>
            </a:lnRef>
            <a:fillRef idx="1">
              <a:schemeClr val="lt1"/>
            </a:fillRef>
            <a:effectRef idx="0">
              <a:schemeClr val="dk1"/>
            </a:effectRef>
            <a:fontRef idx="minor">
              <a:schemeClr val="dk1"/>
            </a:fontRef>
          </p:style>
          <p:txBody>
            <a:bodyPr wrap="none" anchor="ctr"/>
            <a:lstStyle/>
            <a:p>
              <a:endParaRPr lang="en-US" sz="2000"/>
            </a:p>
          </p:txBody>
        </p:sp>
        <p:sp>
          <p:nvSpPr>
            <p:cNvPr id="170" name="CuadroTexto 169"/>
            <p:cNvSpPr txBox="1"/>
            <p:nvPr/>
          </p:nvSpPr>
          <p:spPr>
            <a:xfrm>
              <a:off x="619475" y="2077914"/>
              <a:ext cx="29527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71" name="CuadroTexto 170"/>
            <p:cNvSpPr txBox="1"/>
            <p:nvPr/>
          </p:nvSpPr>
          <p:spPr>
            <a:xfrm>
              <a:off x="611460" y="2861369"/>
              <a:ext cx="31130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72" name="CuadroTexto 171"/>
            <p:cNvSpPr txBox="1"/>
            <p:nvPr/>
          </p:nvSpPr>
          <p:spPr>
            <a:xfrm>
              <a:off x="2771800" y="2082939"/>
              <a:ext cx="29527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73" name="CuadroTexto 172"/>
            <p:cNvSpPr txBox="1"/>
            <p:nvPr/>
          </p:nvSpPr>
          <p:spPr>
            <a:xfrm>
              <a:off x="2771800" y="2676703"/>
              <a:ext cx="30168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grpSp>
      <p:sp>
        <p:nvSpPr>
          <p:cNvPr id="174" name="Arco 173"/>
          <p:cNvSpPr/>
          <p:nvPr/>
        </p:nvSpPr>
        <p:spPr>
          <a:xfrm flipH="1">
            <a:off x="1900517" y="4661636"/>
            <a:ext cx="6802144" cy="808326"/>
          </a:xfrm>
          <a:prstGeom prst="arc">
            <a:avLst>
              <a:gd name="adj1" fmla="val 10846088"/>
              <a:gd name="adj2" fmla="val 21566735"/>
            </a:avLst>
          </a:prstGeom>
          <a:ln w="28575">
            <a:solidFill>
              <a:schemeClr val="tx1">
                <a:alpha val="6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5" name="Arco 174"/>
          <p:cNvSpPr/>
          <p:nvPr/>
        </p:nvSpPr>
        <p:spPr>
          <a:xfrm>
            <a:off x="1913604" y="2996952"/>
            <a:ext cx="6802144" cy="808326"/>
          </a:xfrm>
          <a:prstGeom prst="arc">
            <a:avLst>
              <a:gd name="adj1" fmla="val 10846088"/>
              <a:gd name="adj2" fmla="val 21544945"/>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76" name="CuadroTexto 175"/>
              <p:cNvSpPr txBox="1"/>
              <p:nvPr/>
            </p:nvSpPr>
            <p:spPr>
              <a:xfrm>
                <a:off x="72377" y="6223339"/>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=00</m:t>
                      </m:r>
                    </m:oMath>
                  </m:oMathPara>
                </a14:m>
                <a:endParaRPr lang="en-US" sz="1600" dirty="0"/>
              </a:p>
            </p:txBody>
          </p:sp>
        </mc:Choice>
        <mc:Fallback xmlns="">
          <p:sp>
            <p:nvSpPr>
              <p:cNvPr id="176" name="CuadroTexto 175"/>
              <p:cNvSpPr txBox="1">
                <a:spLocks noRot="1" noChangeAspect="1" noMove="1" noResize="1" noEditPoints="1" noAdjustHandles="1" noChangeArrowheads="1" noChangeShapeType="1" noTextEdit="1"/>
              </p:cNvSpPr>
              <p:nvPr/>
            </p:nvSpPr>
            <p:spPr>
              <a:xfrm>
                <a:off x="72377" y="6223339"/>
                <a:ext cx="755207" cy="246221"/>
              </a:xfrm>
              <a:prstGeom prst="rect">
                <a:avLst/>
              </a:prstGeom>
              <a:blipFill rotWithShape="0">
                <a:blip r:embed="rId3"/>
                <a:stretch>
                  <a:fillRect l="-6452" r="-4032" b="-7500"/>
                </a:stretch>
              </a:blipFill>
            </p:spPr>
            <p:txBody>
              <a:bodyPr/>
              <a:lstStyle/>
              <a:p>
                <a:r>
                  <a:rPr lang="en-US">
                    <a:noFill/>
                  </a:rPr>
                  <a:t> </a:t>
                </a:r>
              </a:p>
            </p:txBody>
          </p:sp>
        </mc:Fallback>
      </mc:AlternateContent>
      <p:sp>
        <p:nvSpPr>
          <p:cNvPr id="177" name="Arco 176"/>
          <p:cNvSpPr/>
          <p:nvPr/>
        </p:nvSpPr>
        <p:spPr>
          <a:xfrm>
            <a:off x="968843" y="4168921"/>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8" name="Arco 177"/>
          <p:cNvSpPr/>
          <p:nvPr/>
        </p:nvSpPr>
        <p:spPr>
          <a:xfrm>
            <a:off x="976588" y="5835850"/>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9" name="Arco 178"/>
          <p:cNvSpPr/>
          <p:nvPr/>
        </p:nvSpPr>
        <p:spPr>
          <a:xfrm flipH="1" flipV="1">
            <a:off x="1953924" y="5189165"/>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0" name="Arco 179"/>
          <p:cNvSpPr/>
          <p:nvPr/>
        </p:nvSpPr>
        <p:spPr>
          <a:xfrm flipH="1" flipV="1">
            <a:off x="1964569" y="3524958"/>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1" name="Elipse 180"/>
          <p:cNvSpPr/>
          <p:nvPr/>
        </p:nvSpPr>
        <p:spPr>
          <a:xfrm>
            <a:off x="689916"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2" name="Elipse 181"/>
          <p:cNvSpPr/>
          <p:nvPr/>
        </p:nvSpPr>
        <p:spPr>
          <a:xfrm>
            <a:off x="1697916"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3" name="Elipse 182"/>
          <p:cNvSpPr/>
          <p:nvPr/>
        </p:nvSpPr>
        <p:spPr>
          <a:xfrm>
            <a:off x="1697916"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4" name="Elipse 183"/>
          <p:cNvSpPr/>
          <p:nvPr/>
        </p:nvSpPr>
        <p:spPr>
          <a:xfrm>
            <a:off x="689916"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5" name="Arco 184"/>
          <p:cNvSpPr/>
          <p:nvPr/>
        </p:nvSpPr>
        <p:spPr>
          <a:xfrm rot="19214127">
            <a:off x="816846"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6" name="Arco 185"/>
          <p:cNvSpPr/>
          <p:nvPr/>
        </p:nvSpPr>
        <p:spPr>
          <a:xfrm rot="8400000">
            <a:off x="875102"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7" name="CuadroTexto 186"/>
          <p:cNvSpPr txBox="1"/>
          <p:nvPr/>
        </p:nvSpPr>
        <p:spPr>
          <a:xfrm>
            <a:off x="947442" y="3528439"/>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88" name="CuadroTexto 187"/>
          <p:cNvSpPr txBox="1"/>
          <p:nvPr/>
        </p:nvSpPr>
        <p:spPr>
          <a:xfrm>
            <a:off x="1366147" y="3816206"/>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89" name="CuadroTexto 188"/>
          <p:cNvSpPr txBox="1"/>
          <p:nvPr/>
        </p:nvSpPr>
        <p:spPr>
          <a:xfrm>
            <a:off x="369834" y="4941168"/>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90" name="Arco 189"/>
          <p:cNvSpPr/>
          <p:nvPr/>
        </p:nvSpPr>
        <p:spPr>
          <a:xfrm rot="16200000">
            <a:off x="108496"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1" name="Arco 190"/>
          <p:cNvSpPr/>
          <p:nvPr/>
        </p:nvSpPr>
        <p:spPr>
          <a:xfrm rot="5400000">
            <a:off x="183204"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2" name="CuadroTexto 191"/>
          <p:cNvSpPr txBox="1"/>
          <p:nvPr/>
        </p:nvSpPr>
        <p:spPr>
          <a:xfrm>
            <a:off x="879674" y="4947023"/>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93" name="Arco 192"/>
          <p:cNvSpPr/>
          <p:nvPr/>
        </p:nvSpPr>
        <p:spPr>
          <a:xfrm rot="16200000">
            <a:off x="1114758"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4" name="Arco 193"/>
          <p:cNvSpPr/>
          <p:nvPr/>
        </p:nvSpPr>
        <p:spPr>
          <a:xfrm rot="5400000">
            <a:off x="1189466"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5" name="Arco 194"/>
          <p:cNvSpPr/>
          <p:nvPr/>
        </p:nvSpPr>
        <p:spPr>
          <a:xfrm rot="19214127">
            <a:off x="813777"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6" name="Arco 195"/>
          <p:cNvSpPr/>
          <p:nvPr/>
        </p:nvSpPr>
        <p:spPr>
          <a:xfrm rot="8400000">
            <a:off x="872033"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7" name="Elipse 196"/>
          <p:cNvSpPr/>
          <p:nvPr/>
        </p:nvSpPr>
        <p:spPr>
          <a:xfrm>
            <a:off x="2993268"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8" name="Elipse 197"/>
          <p:cNvSpPr/>
          <p:nvPr/>
        </p:nvSpPr>
        <p:spPr>
          <a:xfrm>
            <a:off x="4001268"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9" name="Elipse 198"/>
          <p:cNvSpPr/>
          <p:nvPr/>
        </p:nvSpPr>
        <p:spPr>
          <a:xfrm>
            <a:off x="4001268"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00" name="Elipse 199"/>
          <p:cNvSpPr/>
          <p:nvPr/>
        </p:nvSpPr>
        <p:spPr>
          <a:xfrm>
            <a:off x="2993268" y="5805264"/>
            <a:ext cx="288032" cy="28803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01" name="Arco 200"/>
          <p:cNvSpPr/>
          <p:nvPr/>
        </p:nvSpPr>
        <p:spPr>
          <a:xfrm rot="19214127">
            <a:off x="3120198"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2" name="Arco 201"/>
          <p:cNvSpPr/>
          <p:nvPr/>
        </p:nvSpPr>
        <p:spPr>
          <a:xfrm rot="8400000">
            <a:off x="3178454"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3" name="Arco 202"/>
          <p:cNvSpPr/>
          <p:nvPr/>
        </p:nvSpPr>
        <p:spPr>
          <a:xfrm rot="16200000">
            <a:off x="2411848"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4" name="Arco 203"/>
          <p:cNvSpPr/>
          <p:nvPr/>
        </p:nvSpPr>
        <p:spPr>
          <a:xfrm rot="5400000">
            <a:off x="2486556"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5" name="Arco 204"/>
          <p:cNvSpPr/>
          <p:nvPr/>
        </p:nvSpPr>
        <p:spPr>
          <a:xfrm rot="16200000">
            <a:off x="3418110"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6" name="Arco 205"/>
          <p:cNvSpPr/>
          <p:nvPr/>
        </p:nvSpPr>
        <p:spPr>
          <a:xfrm rot="5400000">
            <a:off x="3492818"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7" name="Arco 206"/>
          <p:cNvSpPr/>
          <p:nvPr/>
        </p:nvSpPr>
        <p:spPr>
          <a:xfrm rot="19214127">
            <a:off x="3117129"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8" name="Arco 207"/>
          <p:cNvSpPr/>
          <p:nvPr/>
        </p:nvSpPr>
        <p:spPr>
          <a:xfrm rot="8400000">
            <a:off x="3175385"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9" name="Elipse 208"/>
          <p:cNvSpPr/>
          <p:nvPr/>
        </p:nvSpPr>
        <p:spPr>
          <a:xfrm>
            <a:off x="5292502"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10" name="Elipse 209"/>
          <p:cNvSpPr/>
          <p:nvPr/>
        </p:nvSpPr>
        <p:spPr>
          <a:xfrm>
            <a:off x="6300502"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11" name="Elipse 210"/>
          <p:cNvSpPr/>
          <p:nvPr/>
        </p:nvSpPr>
        <p:spPr>
          <a:xfrm>
            <a:off x="6300502"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12" name="Elipse 211"/>
          <p:cNvSpPr/>
          <p:nvPr/>
        </p:nvSpPr>
        <p:spPr>
          <a:xfrm>
            <a:off x="5292502"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13" name="Arco 212"/>
          <p:cNvSpPr/>
          <p:nvPr/>
        </p:nvSpPr>
        <p:spPr>
          <a:xfrm rot="19214127">
            <a:off x="5419432"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4" name="Arco 213"/>
          <p:cNvSpPr/>
          <p:nvPr/>
        </p:nvSpPr>
        <p:spPr>
          <a:xfrm rot="8400000">
            <a:off x="5477688"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5" name="Arco 214"/>
          <p:cNvSpPr/>
          <p:nvPr/>
        </p:nvSpPr>
        <p:spPr>
          <a:xfrm rot="16200000">
            <a:off x="4711082"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6" name="Arco 215"/>
          <p:cNvSpPr/>
          <p:nvPr/>
        </p:nvSpPr>
        <p:spPr>
          <a:xfrm rot="5400000">
            <a:off x="4785790"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7" name="Arco 216"/>
          <p:cNvSpPr/>
          <p:nvPr/>
        </p:nvSpPr>
        <p:spPr>
          <a:xfrm rot="16200000">
            <a:off x="5717344"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8" name="Arco 217"/>
          <p:cNvSpPr/>
          <p:nvPr/>
        </p:nvSpPr>
        <p:spPr>
          <a:xfrm rot="5400000">
            <a:off x="5792052"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9" name="Arco 218"/>
          <p:cNvSpPr/>
          <p:nvPr/>
        </p:nvSpPr>
        <p:spPr>
          <a:xfrm rot="19214127">
            <a:off x="5416363"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0" name="Arco 219"/>
          <p:cNvSpPr/>
          <p:nvPr/>
        </p:nvSpPr>
        <p:spPr>
          <a:xfrm rot="8400000">
            <a:off x="5474619"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1" name="Elipse 220"/>
          <p:cNvSpPr/>
          <p:nvPr/>
        </p:nvSpPr>
        <p:spPr>
          <a:xfrm>
            <a:off x="7595854"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22" name="Elipse 221"/>
          <p:cNvSpPr/>
          <p:nvPr/>
        </p:nvSpPr>
        <p:spPr>
          <a:xfrm>
            <a:off x="8603854"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23" name="Elipse 222"/>
          <p:cNvSpPr/>
          <p:nvPr/>
        </p:nvSpPr>
        <p:spPr>
          <a:xfrm>
            <a:off x="8603854"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24" name="Elipse 223"/>
          <p:cNvSpPr/>
          <p:nvPr/>
        </p:nvSpPr>
        <p:spPr>
          <a:xfrm>
            <a:off x="7595854"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25" name="Arco 224"/>
          <p:cNvSpPr/>
          <p:nvPr/>
        </p:nvSpPr>
        <p:spPr>
          <a:xfrm rot="19214127">
            <a:off x="7722784" y="3812846"/>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6" name="Arco 225"/>
          <p:cNvSpPr/>
          <p:nvPr/>
        </p:nvSpPr>
        <p:spPr>
          <a:xfrm rot="8400000">
            <a:off x="7781040" y="3888719"/>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7" name="Arco 226"/>
          <p:cNvSpPr/>
          <p:nvPr/>
        </p:nvSpPr>
        <p:spPr>
          <a:xfrm rot="16200000">
            <a:off x="7014434"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8" name="Arco 227"/>
          <p:cNvSpPr/>
          <p:nvPr/>
        </p:nvSpPr>
        <p:spPr>
          <a:xfrm rot="5400000">
            <a:off x="7089142"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9" name="Arco 228"/>
          <p:cNvSpPr/>
          <p:nvPr/>
        </p:nvSpPr>
        <p:spPr>
          <a:xfrm rot="16200000">
            <a:off x="8020696"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0" name="Arco 229"/>
          <p:cNvSpPr/>
          <p:nvPr/>
        </p:nvSpPr>
        <p:spPr>
          <a:xfrm rot="5400000">
            <a:off x="8095404"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1" name="Arco 230"/>
          <p:cNvSpPr/>
          <p:nvPr/>
        </p:nvSpPr>
        <p:spPr>
          <a:xfrm rot="19214127">
            <a:off x="7719715"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2" name="Arco 231"/>
          <p:cNvSpPr/>
          <p:nvPr/>
        </p:nvSpPr>
        <p:spPr>
          <a:xfrm rot="8400000">
            <a:off x="7777971"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3" name="Arco 232"/>
          <p:cNvSpPr/>
          <p:nvPr/>
        </p:nvSpPr>
        <p:spPr>
          <a:xfrm>
            <a:off x="5571429" y="4168921"/>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4" name="Arco 233"/>
          <p:cNvSpPr/>
          <p:nvPr/>
        </p:nvSpPr>
        <p:spPr>
          <a:xfrm>
            <a:off x="5579174" y="5835850"/>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5" name="Arco 234"/>
          <p:cNvSpPr/>
          <p:nvPr/>
        </p:nvSpPr>
        <p:spPr>
          <a:xfrm>
            <a:off x="6575099" y="5053781"/>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6" name="Arco 235"/>
          <p:cNvSpPr/>
          <p:nvPr/>
        </p:nvSpPr>
        <p:spPr>
          <a:xfrm>
            <a:off x="6585744" y="3389574"/>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7" name="Arco 236"/>
          <p:cNvSpPr/>
          <p:nvPr/>
        </p:nvSpPr>
        <p:spPr>
          <a:xfrm>
            <a:off x="3271188" y="4165544"/>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8" name="Arco 237"/>
          <p:cNvSpPr/>
          <p:nvPr/>
        </p:nvSpPr>
        <p:spPr>
          <a:xfrm flipH="1" flipV="1">
            <a:off x="3260344" y="5967857"/>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9" name="Arco 238"/>
          <p:cNvSpPr/>
          <p:nvPr/>
        </p:nvSpPr>
        <p:spPr>
          <a:xfrm flipH="1" flipV="1">
            <a:off x="4256269" y="5185788"/>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0" name="Arco 239"/>
          <p:cNvSpPr/>
          <p:nvPr/>
        </p:nvSpPr>
        <p:spPr>
          <a:xfrm>
            <a:off x="4285503" y="3386197"/>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1" name="CuadroTexto 240"/>
          <p:cNvSpPr txBox="1"/>
          <p:nvPr/>
        </p:nvSpPr>
        <p:spPr>
          <a:xfrm>
            <a:off x="974741" y="5219109"/>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242" name="CuadroTexto 241"/>
          <p:cNvSpPr txBox="1"/>
          <p:nvPr/>
        </p:nvSpPr>
        <p:spPr>
          <a:xfrm>
            <a:off x="1417540" y="5456173"/>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243" name="CuadroTexto 242"/>
          <p:cNvSpPr txBox="1"/>
          <p:nvPr/>
        </p:nvSpPr>
        <p:spPr>
          <a:xfrm>
            <a:off x="1389000" y="4202155"/>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244" name="CuadroTexto 243"/>
          <p:cNvSpPr txBox="1"/>
          <p:nvPr/>
        </p:nvSpPr>
        <p:spPr>
          <a:xfrm>
            <a:off x="1898461" y="4203367"/>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245" name="CuadroTexto 244"/>
          <p:cNvSpPr txBox="1"/>
          <p:nvPr/>
        </p:nvSpPr>
        <p:spPr>
          <a:xfrm>
            <a:off x="3130951" y="3648341"/>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246" name="CuadroTexto 245"/>
          <p:cNvSpPr txBox="1"/>
          <p:nvPr/>
        </p:nvSpPr>
        <p:spPr>
          <a:xfrm>
            <a:off x="3634300" y="3861048"/>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247" name="CuadroTexto 246"/>
          <p:cNvSpPr txBox="1"/>
          <p:nvPr/>
        </p:nvSpPr>
        <p:spPr>
          <a:xfrm>
            <a:off x="2699277" y="4854443"/>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248" name="CuadroTexto 247"/>
          <p:cNvSpPr txBox="1"/>
          <p:nvPr/>
        </p:nvSpPr>
        <p:spPr>
          <a:xfrm>
            <a:off x="3177049" y="4846851"/>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249" name="CuadroTexto 248"/>
          <p:cNvSpPr txBox="1"/>
          <p:nvPr/>
        </p:nvSpPr>
        <p:spPr>
          <a:xfrm>
            <a:off x="3270932" y="5224204"/>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250" name="CuadroTexto 249"/>
          <p:cNvSpPr txBox="1"/>
          <p:nvPr/>
        </p:nvSpPr>
        <p:spPr>
          <a:xfrm>
            <a:off x="3698376" y="5493262"/>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251" name="CuadroTexto 250"/>
          <p:cNvSpPr txBox="1"/>
          <p:nvPr/>
        </p:nvSpPr>
        <p:spPr>
          <a:xfrm>
            <a:off x="3707458" y="4237137"/>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252" name="CuadroTexto 251"/>
          <p:cNvSpPr txBox="1"/>
          <p:nvPr/>
        </p:nvSpPr>
        <p:spPr>
          <a:xfrm>
            <a:off x="4179729" y="4226249"/>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253" name="CuadroTexto 252"/>
          <p:cNvSpPr txBox="1"/>
          <p:nvPr/>
        </p:nvSpPr>
        <p:spPr>
          <a:xfrm>
            <a:off x="5453808" y="3644621"/>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254" name="CuadroTexto 253"/>
          <p:cNvSpPr txBox="1"/>
          <p:nvPr/>
        </p:nvSpPr>
        <p:spPr>
          <a:xfrm>
            <a:off x="5946052" y="3851756"/>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255" name="CuadroTexto 254"/>
          <p:cNvSpPr txBox="1"/>
          <p:nvPr/>
        </p:nvSpPr>
        <p:spPr>
          <a:xfrm>
            <a:off x="5012686" y="4849777"/>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256" name="CuadroTexto 255"/>
          <p:cNvSpPr txBox="1"/>
          <p:nvPr/>
        </p:nvSpPr>
        <p:spPr>
          <a:xfrm>
            <a:off x="5465899" y="4841535"/>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257" name="CuadroTexto 256"/>
          <p:cNvSpPr txBox="1"/>
          <p:nvPr/>
        </p:nvSpPr>
        <p:spPr>
          <a:xfrm>
            <a:off x="5534883" y="5252080"/>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258" name="CuadroTexto 257"/>
          <p:cNvSpPr txBox="1"/>
          <p:nvPr/>
        </p:nvSpPr>
        <p:spPr>
          <a:xfrm>
            <a:off x="6028211" y="544993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259" name="CuadroTexto 258"/>
          <p:cNvSpPr txBox="1"/>
          <p:nvPr/>
        </p:nvSpPr>
        <p:spPr>
          <a:xfrm>
            <a:off x="6003539" y="4244483"/>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260" name="CuadroTexto 259"/>
          <p:cNvSpPr txBox="1"/>
          <p:nvPr/>
        </p:nvSpPr>
        <p:spPr>
          <a:xfrm>
            <a:off x="6473934" y="4223410"/>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261" name="CuadroTexto 260"/>
          <p:cNvSpPr txBox="1"/>
          <p:nvPr/>
        </p:nvSpPr>
        <p:spPr>
          <a:xfrm>
            <a:off x="7726954" y="3644621"/>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262" name="CuadroTexto 261"/>
          <p:cNvSpPr txBox="1"/>
          <p:nvPr/>
        </p:nvSpPr>
        <p:spPr>
          <a:xfrm>
            <a:off x="8250308" y="3851756"/>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263" name="CuadroTexto 262"/>
          <p:cNvSpPr txBox="1"/>
          <p:nvPr/>
        </p:nvSpPr>
        <p:spPr>
          <a:xfrm>
            <a:off x="7295085" y="4724078"/>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264" name="CuadroTexto 263"/>
          <p:cNvSpPr txBox="1"/>
          <p:nvPr/>
        </p:nvSpPr>
        <p:spPr>
          <a:xfrm>
            <a:off x="7763634" y="4724078"/>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265" name="CuadroTexto 264"/>
          <p:cNvSpPr txBox="1"/>
          <p:nvPr/>
        </p:nvSpPr>
        <p:spPr>
          <a:xfrm>
            <a:off x="7902458" y="5170933"/>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385" name="CuadroTexto 384"/>
          <p:cNvSpPr txBox="1"/>
          <p:nvPr/>
        </p:nvSpPr>
        <p:spPr>
          <a:xfrm>
            <a:off x="8352725" y="5450377"/>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387" name="CuadroTexto 386"/>
          <p:cNvSpPr txBox="1"/>
          <p:nvPr/>
        </p:nvSpPr>
        <p:spPr>
          <a:xfrm>
            <a:off x="8311408" y="4211296"/>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388" name="CuadroTexto 387"/>
          <p:cNvSpPr txBox="1"/>
          <p:nvPr/>
        </p:nvSpPr>
        <p:spPr>
          <a:xfrm>
            <a:off x="8781823" y="4198895"/>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389" name="CuadroTexto 388"/>
          <p:cNvSpPr txBox="1"/>
          <p:nvPr/>
        </p:nvSpPr>
        <p:spPr>
          <a:xfrm>
            <a:off x="1864988" y="5745789"/>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390" name="CuadroTexto 389"/>
          <p:cNvSpPr txBox="1"/>
          <p:nvPr/>
        </p:nvSpPr>
        <p:spPr>
          <a:xfrm>
            <a:off x="2717109" y="3249186"/>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391" name="CuadroTexto 390"/>
          <p:cNvSpPr txBox="1"/>
          <p:nvPr/>
        </p:nvSpPr>
        <p:spPr>
          <a:xfrm>
            <a:off x="2462207" y="5150371"/>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392" name="CuadroTexto 391"/>
              <p:cNvSpPr txBox="1"/>
              <p:nvPr/>
            </p:nvSpPr>
            <p:spPr>
              <a:xfrm>
                <a:off x="994398" y="5971746"/>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=01</m:t>
                      </m:r>
                    </m:oMath>
                  </m:oMathPara>
                </a14:m>
                <a:endParaRPr lang="en-US" sz="1600" dirty="0"/>
              </a:p>
            </p:txBody>
          </p:sp>
        </mc:Choice>
        <mc:Fallback xmlns="">
          <p:sp>
            <p:nvSpPr>
              <p:cNvPr id="392" name="CuadroTexto 391"/>
              <p:cNvSpPr txBox="1">
                <a:spLocks noRot="1" noChangeAspect="1" noMove="1" noResize="1" noEditPoints="1" noAdjustHandles="1" noChangeArrowheads="1" noChangeShapeType="1" noTextEdit="1"/>
              </p:cNvSpPr>
              <p:nvPr/>
            </p:nvSpPr>
            <p:spPr>
              <a:xfrm>
                <a:off x="994398" y="5971746"/>
                <a:ext cx="745589" cy="246221"/>
              </a:xfrm>
              <a:prstGeom prst="rect">
                <a:avLst/>
              </a:prstGeom>
              <a:blipFill rotWithShape="0">
                <a:blip r:embed="rId4"/>
                <a:stretch>
                  <a:fillRect l="-6557" r="-5738"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3" name="CuadroTexto 392"/>
              <p:cNvSpPr txBox="1"/>
              <p:nvPr/>
            </p:nvSpPr>
            <p:spPr>
              <a:xfrm>
                <a:off x="5063723" y="6135107"/>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=10</m:t>
                      </m:r>
                    </m:oMath>
                  </m:oMathPara>
                </a14:m>
                <a:endParaRPr lang="en-US" sz="1600" dirty="0"/>
              </a:p>
            </p:txBody>
          </p:sp>
        </mc:Choice>
        <mc:Fallback xmlns="">
          <p:sp>
            <p:nvSpPr>
              <p:cNvPr id="393" name="CuadroTexto 392"/>
              <p:cNvSpPr txBox="1">
                <a:spLocks noRot="1" noChangeAspect="1" noMove="1" noResize="1" noEditPoints="1" noAdjustHandles="1" noChangeArrowheads="1" noChangeShapeType="1" noTextEdit="1"/>
              </p:cNvSpPr>
              <p:nvPr/>
            </p:nvSpPr>
            <p:spPr>
              <a:xfrm>
                <a:off x="5063723" y="6135107"/>
                <a:ext cx="745589" cy="246221"/>
              </a:xfrm>
              <a:prstGeom prst="rect">
                <a:avLst/>
              </a:prstGeom>
              <a:blipFill rotWithShape="0">
                <a:blip r:embed="rId5"/>
                <a:stretch>
                  <a:fillRect l="-6557" r="-4918" b="-2195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4" name="CuadroTexto 393"/>
              <p:cNvSpPr txBox="1"/>
              <p:nvPr/>
            </p:nvSpPr>
            <p:spPr>
              <a:xfrm>
                <a:off x="7929377" y="5972340"/>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=11</m:t>
                      </m:r>
                    </m:oMath>
                  </m:oMathPara>
                </a14:m>
                <a:endParaRPr lang="en-US" sz="1600" dirty="0"/>
              </a:p>
            </p:txBody>
          </p:sp>
        </mc:Choice>
        <mc:Fallback xmlns="">
          <p:sp>
            <p:nvSpPr>
              <p:cNvPr id="394" name="CuadroTexto 393"/>
              <p:cNvSpPr txBox="1">
                <a:spLocks noRot="1" noChangeAspect="1" noMove="1" noResize="1" noEditPoints="1" noAdjustHandles="1" noChangeArrowheads="1" noChangeShapeType="1" noTextEdit="1"/>
              </p:cNvSpPr>
              <p:nvPr/>
            </p:nvSpPr>
            <p:spPr>
              <a:xfrm>
                <a:off x="7929377" y="5972340"/>
                <a:ext cx="745589" cy="246221"/>
              </a:xfrm>
              <a:prstGeom prst="rect">
                <a:avLst/>
              </a:prstGeom>
              <a:blipFill rotWithShape="0">
                <a:blip r:embed="rId6"/>
                <a:stretch>
                  <a:fillRect l="-6557" r="-4918" b="-25000"/>
                </a:stretch>
              </a:blipFill>
            </p:spPr>
            <p:txBody>
              <a:bodyPr/>
              <a:lstStyle/>
              <a:p>
                <a:r>
                  <a:rPr lang="en-US">
                    <a:noFill/>
                  </a:rPr>
                  <a:t> </a:t>
                </a:r>
              </a:p>
            </p:txBody>
          </p:sp>
        </mc:Fallback>
      </mc:AlternateContent>
      <p:sp>
        <p:nvSpPr>
          <p:cNvPr id="395" name="CuadroTexto 394"/>
          <p:cNvSpPr txBox="1"/>
          <p:nvPr/>
        </p:nvSpPr>
        <p:spPr>
          <a:xfrm>
            <a:off x="2113634" y="3801891"/>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396" name="CuadroTexto 395"/>
          <p:cNvSpPr txBox="1"/>
          <p:nvPr/>
        </p:nvSpPr>
        <p:spPr>
          <a:xfrm>
            <a:off x="4095903" y="5707508"/>
            <a:ext cx="425116" cy="369332"/>
          </a:xfrm>
          <a:prstGeom prst="rect">
            <a:avLst/>
          </a:prstGeom>
          <a:noFill/>
        </p:spPr>
        <p:txBody>
          <a:bodyPr wrap="none" rtlCol="0">
            <a:spAutoFit/>
          </a:bodyPr>
          <a:lstStyle/>
          <a:p>
            <a:pPr algn="ctr"/>
            <a:r>
              <a:rPr lang="en-US" dirty="0">
                <a:solidFill>
                  <a:schemeClr val="accent2"/>
                </a:solidFill>
                <a:latin typeface="Cambria" panose="02040503050406030204" pitchFamily="18" charset="0"/>
              </a:rPr>
              <a:t>x</a:t>
            </a:r>
            <a:r>
              <a:rPr lang="en-US" dirty="0" smtClean="0">
                <a:solidFill>
                  <a:schemeClr val="accent2"/>
                </a:solidFill>
                <a:latin typeface="Cambria" panose="02040503050406030204" pitchFamily="18" charset="0"/>
              </a:rPr>
              <a:t>−</a:t>
            </a:r>
            <a:endParaRPr lang="en-US" dirty="0">
              <a:solidFill>
                <a:schemeClr val="accent2"/>
              </a:solidFill>
              <a:latin typeface="Cambria" panose="02040503050406030204" pitchFamily="18" charset="0"/>
            </a:endParaRPr>
          </a:p>
        </p:txBody>
      </p:sp>
      <p:sp>
        <p:nvSpPr>
          <p:cNvPr id="397" name="CuadroTexto 396"/>
          <p:cNvSpPr txBox="1"/>
          <p:nvPr/>
        </p:nvSpPr>
        <p:spPr>
          <a:xfrm>
            <a:off x="5040475" y="3058674"/>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398" name="CuadroTexto 397"/>
          <p:cNvSpPr txBox="1"/>
          <p:nvPr/>
        </p:nvSpPr>
        <p:spPr>
          <a:xfrm>
            <a:off x="4815703" y="5134819"/>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399" name="CuadroTexto 398"/>
          <p:cNvSpPr txBox="1"/>
          <p:nvPr/>
        </p:nvSpPr>
        <p:spPr>
          <a:xfrm>
            <a:off x="4286498" y="3851791"/>
            <a:ext cx="425117"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400" name="Arco 399"/>
          <p:cNvSpPr/>
          <p:nvPr/>
        </p:nvSpPr>
        <p:spPr>
          <a:xfrm flipV="1">
            <a:off x="617460" y="4060834"/>
            <a:ext cx="7274245" cy="808326"/>
          </a:xfrm>
          <a:prstGeom prst="arc">
            <a:avLst>
              <a:gd name="adj1" fmla="val 10713516"/>
              <a:gd name="adj2" fmla="val 79035"/>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1" name="Arco 400"/>
          <p:cNvSpPr/>
          <p:nvPr/>
        </p:nvSpPr>
        <p:spPr>
          <a:xfrm flipH="1" flipV="1">
            <a:off x="640650" y="5723116"/>
            <a:ext cx="7274245" cy="808326"/>
          </a:xfrm>
          <a:prstGeom prst="arc">
            <a:avLst>
              <a:gd name="adj1" fmla="val 10716183"/>
              <a:gd name="adj2" fmla="val 95636"/>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2" name="CuadroTexto 401"/>
          <p:cNvSpPr txBox="1"/>
          <p:nvPr/>
        </p:nvSpPr>
        <p:spPr>
          <a:xfrm>
            <a:off x="4751011" y="4350393"/>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403" name="CuadroTexto 402"/>
          <p:cNvSpPr txBox="1"/>
          <p:nvPr/>
        </p:nvSpPr>
        <p:spPr>
          <a:xfrm>
            <a:off x="7327223" y="3314649"/>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404" name="CuadroTexto 403"/>
          <p:cNvSpPr txBox="1"/>
          <p:nvPr/>
        </p:nvSpPr>
        <p:spPr>
          <a:xfrm>
            <a:off x="6604164" y="3841655"/>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405" name="CuadroTexto 404"/>
          <p:cNvSpPr txBox="1"/>
          <p:nvPr/>
        </p:nvSpPr>
        <p:spPr>
          <a:xfrm>
            <a:off x="6497490" y="5507940"/>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406" name="CuadroTexto 405"/>
          <p:cNvSpPr txBox="1"/>
          <p:nvPr/>
        </p:nvSpPr>
        <p:spPr>
          <a:xfrm>
            <a:off x="7147221" y="4949704"/>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407" name="CuadroTexto 406"/>
          <p:cNvSpPr txBox="1"/>
          <p:nvPr/>
        </p:nvSpPr>
        <p:spPr>
          <a:xfrm>
            <a:off x="4164029" y="6217967"/>
            <a:ext cx="425116" cy="369332"/>
          </a:xfrm>
          <a:prstGeom prst="rect">
            <a:avLst/>
          </a:prstGeom>
          <a:noFill/>
        </p:spPr>
        <p:txBody>
          <a:bodyPr wrap="none" rtlCol="0">
            <a:spAutoFit/>
          </a:bodyPr>
          <a:lstStyle/>
          <a:p>
            <a:pPr algn="ctr"/>
            <a:r>
              <a:rPr lang="en-US" dirty="0">
                <a:solidFill>
                  <a:schemeClr val="accent2"/>
                </a:solidFill>
                <a:latin typeface="Cambria" panose="02040503050406030204" pitchFamily="18" charset="0"/>
              </a:rPr>
              <a:t>x</a:t>
            </a:r>
            <a:r>
              <a:rPr lang="en-US" dirty="0" smtClean="0">
                <a:solidFill>
                  <a:schemeClr val="accent2"/>
                </a:solidFill>
                <a:latin typeface="Cambria" panose="02040503050406030204" pitchFamily="18" charset="0"/>
              </a:rPr>
              <a:t>−</a:t>
            </a:r>
            <a:endParaRPr lang="en-US" dirty="0">
              <a:solidFill>
                <a:schemeClr val="accent2"/>
              </a:solidFill>
              <a:latin typeface="Cambria" panose="02040503050406030204" pitchFamily="18" charset="0"/>
            </a:endParaRPr>
          </a:p>
        </p:txBody>
      </p:sp>
      <p:sp>
        <p:nvSpPr>
          <p:cNvPr id="408" name="CuadroTexto 407"/>
          <p:cNvSpPr txBox="1"/>
          <p:nvPr/>
        </p:nvSpPr>
        <p:spPr>
          <a:xfrm>
            <a:off x="4563461" y="4774846"/>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409" name="CuadroTexto 408"/>
              <p:cNvSpPr txBox="1"/>
              <p:nvPr/>
            </p:nvSpPr>
            <p:spPr>
              <a:xfrm>
                <a:off x="2758157" y="6130375"/>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=0</m:t>
                      </m:r>
                      <m:r>
                        <a:rPr lang="es-ES" sz="1600" b="0" i="0" smtClean="0">
                          <a:latin typeface="Cambria Math" panose="02040503050406030204" pitchFamily="18" charset="0"/>
                        </a:rPr>
                        <m:t>0</m:t>
                      </m:r>
                    </m:oMath>
                  </m:oMathPara>
                </a14:m>
                <a:endParaRPr lang="en-US" sz="1600" dirty="0"/>
              </a:p>
            </p:txBody>
          </p:sp>
        </mc:Choice>
        <mc:Fallback xmlns="">
          <p:sp>
            <p:nvSpPr>
              <p:cNvPr id="409" name="CuadroTexto 408"/>
              <p:cNvSpPr txBox="1">
                <a:spLocks noRot="1" noChangeAspect="1" noMove="1" noResize="1" noEditPoints="1" noAdjustHandles="1" noChangeArrowheads="1" noChangeShapeType="1" noTextEdit="1"/>
              </p:cNvSpPr>
              <p:nvPr/>
            </p:nvSpPr>
            <p:spPr>
              <a:xfrm>
                <a:off x="2758157" y="6130375"/>
                <a:ext cx="745589" cy="246221"/>
              </a:xfrm>
              <a:prstGeom prst="rect">
                <a:avLst/>
              </a:prstGeom>
              <a:blipFill rotWithShape="0">
                <a:blip r:embed="rId7"/>
                <a:stretch>
                  <a:fillRect l="-6504" r="-4878"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0" name="CuadroTexto 409"/>
              <p:cNvSpPr txBox="1"/>
              <p:nvPr/>
            </p:nvSpPr>
            <p:spPr>
              <a:xfrm>
                <a:off x="43323" y="3910797"/>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=10</m:t>
                      </m:r>
                    </m:oMath>
                  </m:oMathPara>
                </a14:m>
                <a:endParaRPr lang="en-US" sz="1600" dirty="0"/>
              </a:p>
            </p:txBody>
          </p:sp>
        </mc:Choice>
        <mc:Fallback xmlns="">
          <p:sp>
            <p:nvSpPr>
              <p:cNvPr id="410" name="CuadroTexto 409"/>
              <p:cNvSpPr txBox="1">
                <a:spLocks noRot="1" noChangeAspect="1" noMove="1" noResize="1" noEditPoints="1" noAdjustHandles="1" noChangeArrowheads="1" noChangeShapeType="1" noTextEdit="1"/>
              </p:cNvSpPr>
              <p:nvPr/>
            </p:nvSpPr>
            <p:spPr>
              <a:xfrm>
                <a:off x="43323" y="3910797"/>
                <a:ext cx="755207" cy="246221"/>
              </a:xfrm>
              <a:prstGeom prst="rect">
                <a:avLst/>
              </a:prstGeom>
              <a:blipFill rotWithShape="0">
                <a:blip r:embed="rId8"/>
                <a:stretch>
                  <a:fillRect l="-6452" r="-4839" b="-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1" name="CuadroTexto 410"/>
              <p:cNvSpPr txBox="1"/>
              <p:nvPr/>
            </p:nvSpPr>
            <p:spPr>
              <a:xfrm>
                <a:off x="960491" y="3086094"/>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=11</m:t>
                      </m:r>
                    </m:oMath>
                  </m:oMathPara>
                </a14:m>
                <a:endParaRPr lang="en-US" sz="1600" dirty="0"/>
              </a:p>
            </p:txBody>
          </p:sp>
        </mc:Choice>
        <mc:Fallback xmlns="">
          <p:sp>
            <p:nvSpPr>
              <p:cNvPr id="411" name="CuadroTexto 410"/>
              <p:cNvSpPr txBox="1">
                <a:spLocks noRot="1" noChangeAspect="1" noMove="1" noResize="1" noEditPoints="1" noAdjustHandles="1" noChangeArrowheads="1" noChangeShapeType="1" noTextEdit="1"/>
              </p:cNvSpPr>
              <p:nvPr/>
            </p:nvSpPr>
            <p:spPr>
              <a:xfrm>
                <a:off x="960491" y="3086094"/>
                <a:ext cx="755207" cy="246221"/>
              </a:xfrm>
              <a:prstGeom prst="rect">
                <a:avLst/>
              </a:prstGeom>
              <a:blipFill rotWithShape="0">
                <a:blip r:embed="rId9"/>
                <a:stretch>
                  <a:fillRect l="-6504" r="-4878" b="-48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2" name="CuadroTexto 411"/>
              <p:cNvSpPr txBox="1"/>
              <p:nvPr/>
            </p:nvSpPr>
            <p:spPr>
              <a:xfrm>
                <a:off x="1005823" y="4788359"/>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=01</m:t>
                      </m:r>
                    </m:oMath>
                  </m:oMathPara>
                </a14:m>
                <a:endParaRPr lang="en-US" sz="1600" dirty="0"/>
              </a:p>
            </p:txBody>
          </p:sp>
        </mc:Choice>
        <mc:Fallback xmlns="">
          <p:sp>
            <p:nvSpPr>
              <p:cNvPr id="412" name="CuadroTexto 411"/>
              <p:cNvSpPr txBox="1">
                <a:spLocks noRot="1" noChangeAspect="1" noMove="1" noResize="1" noEditPoints="1" noAdjustHandles="1" noChangeArrowheads="1" noChangeShapeType="1" noTextEdit="1"/>
              </p:cNvSpPr>
              <p:nvPr/>
            </p:nvSpPr>
            <p:spPr>
              <a:xfrm>
                <a:off x="1005823" y="4788359"/>
                <a:ext cx="755207" cy="246221"/>
              </a:xfrm>
              <a:prstGeom prst="rect">
                <a:avLst/>
              </a:prstGeom>
              <a:blipFill rotWithShape="0">
                <a:blip r:embed="rId10"/>
                <a:stretch>
                  <a:fillRect l="-6452" r="-4032" b="-4878"/>
                </a:stretch>
              </a:blipFill>
            </p:spPr>
            <p:txBody>
              <a:bodyPr/>
              <a:lstStyle/>
              <a:p>
                <a:r>
                  <a:rPr lang="en-US">
                    <a:noFill/>
                  </a:rPr>
                  <a:t> </a:t>
                </a:r>
              </a:p>
            </p:txBody>
          </p:sp>
        </mc:Fallback>
      </mc:AlternateContent>
      <p:sp>
        <p:nvSpPr>
          <p:cNvPr id="453" name="Elipse 452"/>
          <p:cNvSpPr>
            <a:spLocks noChangeAspect="1"/>
          </p:cNvSpPr>
          <p:nvPr/>
        </p:nvSpPr>
        <p:spPr>
          <a:xfrm>
            <a:off x="6516216" y="812717"/>
            <a:ext cx="2088000" cy="208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Free environment</a:t>
            </a:r>
          </a:p>
          <a:p>
            <a:pPr algn="ctr"/>
            <a:endParaRPr lang="en-US" dirty="0"/>
          </a:p>
          <a:p>
            <a:pPr algn="ctr"/>
            <a:endParaRPr lang="en-US" dirty="0" smtClean="0"/>
          </a:p>
          <a:p>
            <a:pPr algn="ctr"/>
            <a:endParaRPr lang="en-US" dirty="0"/>
          </a:p>
          <a:p>
            <a:pPr algn="ctr"/>
            <a:endParaRPr lang="en-US" dirty="0" smtClean="0"/>
          </a:p>
          <a:p>
            <a:pPr algn="ctr"/>
            <a:endParaRPr lang="en-US" dirty="0"/>
          </a:p>
        </p:txBody>
      </p:sp>
      <p:grpSp>
        <p:nvGrpSpPr>
          <p:cNvPr id="454" name="Grupo 453"/>
          <p:cNvGrpSpPr/>
          <p:nvPr/>
        </p:nvGrpSpPr>
        <p:grpSpPr>
          <a:xfrm>
            <a:off x="6531397" y="875303"/>
            <a:ext cx="2105004" cy="2094400"/>
            <a:chOff x="658312" y="3927735"/>
            <a:chExt cx="2105004" cy="2094400"/>
          </a:xfrm>
        </p:grpSpPr>
        <p:sp>
          <p:nvSpPr>
            <p:cNvPr id="457" name="CuadroTexto 456"/>
            <p:cNvSpPr txBox="1"/>
            <p:nvPr/>
          </p:nvSpPr>
          <p:spPr>
            <a:xfrm>
              <a:off x="2018084" y="43600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58" name="CuadroTexto 457"/>
            <p:cNvSpPr txBox="1"/>
            <p:nvPr/>
          </p:nvSpPr>
          <p:spPr>
            <a:xfrm>
              <a:off x="902260" y="501251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59" name="CuadroTexto 458"/>
            <p:cNvSpPr txBox="1"/>
            <p:nvPr/>
          </p:nvSpPr>
          <p:spPr>
            <a:xfrm>
              <a:off x="944644" y="454616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0" name="CuadroTexto 459"/>
            <p:cNvSpPr txBox="1"/>
            <p:nvPr/>
          </p:nvSpPr>
          <p:spPr>
            <a:xfrm>
              <a:off x="747880" y="435690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1" name="CuadroTexto 460"/>
            <p:cNvSpPr txBox="1"/>
            <p:nvPr/>
          </p:nvSpPr>
          <p:spPr>
            <a:xfrm>
              <a:off x="658312" y="473543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2" name="CuadroTexto 461"/>
            <p:cNvSpPr txBox="1"/>
            <p:nvPr/>
          </p:nvSpPr>
          <p:spPr>
            <a:xfrm>
              <a:off x="2170484" y="45124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3" name="CuadroTexto 462"/>
            <p:cNvSpPr txBox="1"/>
            <p:nvPr/>
          </p:nvSpPr>
          <p:spPr>
            <a:xfrm>
              <a:off x="1046927" y="4096427"/>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4" name="CuadroTexto 463"/>
            <p:cNvSpPr txBox="1"/>
            <p:nvPr/>
          </p:nvSpPr>
          <p:spPr>
            <a:xfrm>
              <a:off x="1301966" y="41431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5" name="CuadroTexto 464"/>
            <p:cNvSpPr txBox="1"/>
            <p:nvPr/>
          </p:nvSpPr>
          <p:spPr>
            <a:xfrm>
              <a:off x="1596048" y="4034457"/>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6" name="CuadroTexto 465"/>
            <p:cNvSpPr txBox="1"/>
            <p:nvPr/>
          </p:nvSpPr>
          <p:spPr>
            <a:xfrm>
              <a:off x="2322884" y="46648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7" name="CuadroTexto 466"/>
            <p:cNvSpPr txBox="1"/>
            <p:nvPr/>
          </p:nvSpPr>
          <p:spPr>
            <a:xfrm>
              <a:off x="2311435" y="43004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8" name="CuadroTexto 467"/>
            <p:cNvSpPr txBox="1"/>
            <p:nvPr/>
          </p:nvSpPr>
          <p:spPr>
            <a:xfrm>
              <a:off x="2262851" y="492707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9" name="CuadroTexto 468"/>
            <p:cNvSpPr txBox="1"/>
            <p:nvPr/>
          </p:nvSpPr>
          <p:spPr>
            <a:xfrm>
              <a:off x="1685703" y="510354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0" name="CuadroTexto 469"/>
            <p:cNvSpPr txBox="1"/>
            <p:nvPr/>
          </p:nvSpPr>
          <p:spPr>
            <a:xfrm>
              <a:off x="2258491" y="51853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1" name="CuadroTexto 470"/>
            <p:cNvSpPr txBox="1"/>
            <p:nvPr/>
          </p:nvSpPr>
          <p:spPr>
            <a:xfrm>
              <a:off x="2475284" y="48172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2" name="CuadroTexto 471"/>
            <p:cNvSpPr txBox="1"/>
            <p:nvPr/>
          </p:nvSpPr>
          <p:spPr>
            <a:xfrm>
              <a:off x="1890923" y="531836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3" name="CuadroTexto 472"/>
            <p:cNvSpPr txBox="1"/>
            <p:nvPr/>
          </p:nvSpPr>
          <p:spPr>
            <a:xfrm>
              <a:off x="849150" y="533604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4" name="CuadroTexto 473"/>
            <p:cNvSpPr txBox="1"/>
            <p:nvPr/>
          </p:nvSpPr>
          <p:spPr>
            <a:xfrm>
              <a:off x="978855" y="476473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5" name="CuadroTexto 474"/>
            <p:cNvSpPr txBox="1"/>
            <p:nvPr/>
          </p:nvSpPr>
          <p:spPr>
            <a:xfrm>
              <a:off x="1115149" y="538544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6" name="CuadroTexto 475"/>
            <p:cNvSpPr txBox="1"/>
            <p:nvPr/>
          </p:nvSpPr>
          <p:spPr>
            <a:xfrm>
              <a:off x="1377087" y="524746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7" name="CuadroTexto 476"/>
            <p:cNvSpPr txBox="1"/>
            <p:nvPr/>
          </p:nvSpPr>
          <p:spPr>
            <a:xfrm>
              <a:off x="1654457" y="52666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8" name="CuadroTexto 477"/>
            <p:cNvSpPr txBox="1"/>
            <p:nvPr/>
          </p:nvSpPr>
          <p:spPr>
            <a:xfrm>
              <a:off x="2118835" y="544866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9" name="CuadroTexto 478"/>
            <p:cNvSpPr txBox="1"/>
            <p:nvPr/>
          </p:nvSpPr>
          <p:spPr>
            <a:xfrm>
              <a:off x="1777101" y="564441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0" name="CuadroTexto 479"/>
            <p:cNvSpPr txBox="1"/>
            <p:nvPr/>
          </p:nvSpPr>
          <p:spPr>
            <a:xfrm>
              <a:off x="1290124" y="565280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1" name="CuadroTexto 480"/>
            <p:cNvSpPr txBox="1"/>
            <p:nvPr/>
          </p:nvSpPr>
          <p:spPr>
            <a:xfrm>
              <a:off x="1836062" y="39956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2" name="CuadroTexto 481"/>
            <p:cNvSpPr txBox="1"/>
            <p:nvPr/>
          </p:nvSpPr>
          <p:spPr>
            <a:xfrm>
              <a:off x="2071089" y="408734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3" name="CuadroTexto 482"/>
            <p:cNvSpPr txBox="1"/>
            <p:nvPr/>
          </p:nvSpPr>
          <p:spPr>
            <a:xfrm>
              <a:off x="784917" y="4101456"/>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4" name="CuadroTexto 483"/>
            <p:cNvSpPr txBox="1"/>
            <p:nvPr/>
          </p:nvSpPr>
          <p:spPr>
            <a:xfrm>
              <a:off x="1098083" y="436800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5" name="CuadroTexto 484"/>
            <p:cNvSpPr txBox="1"/>
            <p:nvPr/>
          </p:nvSpPr>
          <p:spPr>
            <a:xfrm>
              <a:off x="1863604" y="496593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6" name="CuadroTexto 485"/>
            <p:cNvSpPr txBox="1"/>
            <p:nvPr/>
          </p:nvSpPr>
          <p:spPr>
            <a:xfrm>
              <a:off x="671143" y="503333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7" name="CuadroTexto 486"/>
            <p:cNvSpPr txBox="1"/>
            <p:nvPr/>
          </p:nvSpPr>
          <p:spPr>
            <a:xfrm>
              <a:off x="1759397" y="4395406"/>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8" name="CuadroTexto 487"/>
            <p:cNvSpPr txBox="1"/>
            <p:nvPr/>
          </p:nvSpPr>
          <p:spPr>
            <a:xfrm>
              <a:off x="1191148" y="392773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9" name="CuadroTexto 488"/>
            <p:cNvSpPr txBox="1"/>
            <p:nvPr/>
          </p:nvSpPr>
          <p:spPr>
            <a:xfrm>
              <a:off x="1514801" y="54824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90" name="CuadroTexto 489"/>
            <p:cNvSpPr txBox="1"/>
            <p:nvPr/>
          </p:nvSpPr>
          <p:spPr>
            <a:xfrm>
              <a:off x="1766077" y="545117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91" name="CuadroTexto 490"/>
            <p:cNvSpPr txBox="1"/>
            <p:nvPr/>
          </p:nvSpPr>
          <p:spPr>
            <a:xfrm>
              <a:off x="1944684" y="4523682"/>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grpSp>
      <p:sp>
        <p:nvSpPr>
          <p:cNvPr id="492" name="CuadroTexto 491"/>
          <p:cNvSpPr txBox="1"/>
          <p:nvPr/>
        </p:nvSpPr>
        <p:spPr>
          <a:xfrm>
            <a:off x="636323" y="4507494"/>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sp>
        <p:nvSpPr>
          <p:cNvPr id="493" name="CuadroTexto 492"/>
          <p:cNvSpPr txBox="1"/>
          <p:nvPr/>
        </p:nvSpPr>
        <p:spPr>
          <a:xfrm>
            <a:off x="3998476" y="5365353"/>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sp>
        <p:nvSpPr>
          <p:cNvPr id="494" name="CuadroTexto 493"/>
          <p:cNvSpPr txBox="1"/>
          <p:nvPr/>
        </p:nvSpPr>
        <p:spPr>
          <a:xfrm>
            <a:off x="4905449" y="2661759"/>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496" name="CuadroTexto 495"/>
          <p:cNvSpPr txBox="1"/>
          <p:nvPr/>
        </p:nvSpPr>
        <p:spPr>
          <a:xfrm>
            <a:off x="1426681" y="3756480"/>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sp>
        <p:nvSpPr>
          <p:cNvPr id="497" name="CuadroTexto 496"/>
          <p:cNvSpPr txBox="1"/>
          <p:nvPr/>
        </p:nvSpPr>
        <p:spPr>
          <a:xfrm>
            <a:off x="6417190" y="5214561"/>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sp>
        <p:nvSpPr>
          <p:cNvPr id="498" name="CuadroTexto 497"/>
          <p:cNvSpPr txBox="1"/>
          <p:nvPr/>
        </p:nvSpPr>
        <p:spPr>
          <a:xfrm>
            <a:off x="7874064" y="4786588"/>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sp>
        <p:nvSpPr>
          <p:cNvPr id="499" name="CuadroTexto 498"/>
          <p:cNvSpPr txBox="1"/>
          <p:nvPr/>
        </p:nvSpPr>
        <p:spPr>
          <a:xfrm>
            <a:off x="3026598" y="4426966"/>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sp>
        <p:nvSpPr>
          <p:cNvPr id="500" name="CuadroTexto 499"/>
          <p:cNvSpPr txBox="1"/>
          <p:nvPr/>
        </p:nvSpPr>
        <p:spPr>
          <a:xfrm>
            <a:off x="4978763" y="4398681"/>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sp>
        <p:nvSpPr>
          <p:cNvPr id="501" name="CuadroTexto 500"/>
          <p:cNvSpPr txBox="1"/>
          <p:nvPr/>
        </p:nvSpPr>
        <p:spPr>
          <a:xfrm>
            <a:off x="943008" y="3089960"/>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sp>
        <p:nvSpPr>
          <p:cNvPr id="502" name="CuadroTexto 501"/>
          <p:cNvSpPr txBox="1"/>
          <p:nvPr/>
        </p:nvSpPr>
        <p:spPr>
          <a:xfrm>
            <a:off x="3468413" y="3302036"/>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sp>
        <p:nvSpPr>
          <p:cNvPr id="503" name="CuadroTexto 502"/>
          <p:cNvSpPr txBox="1"/>
          <p:nvPr/>
        </p:nvSpPr>
        <p:spPr>
          <a:xfrm>
            <a:off x="6003206" y="3784557"/>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sp>
        <p:nvSpPr>
          <p:cNvPr id="504" name="CuadroTexto 503"/>
          <p:cNvSpPr txBox="1"/>
          <p:nvPr/>
        </p:nvSpPr>
        <p:spPr>
          <a:xfrm>
            <a:off x="4053932" y="3769700"/>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sp>
        <p:nvSpPr>
          <p:cNvPr id="505" name="CuadroTexto 504"/>
          <p:cNvSpPr txBox="1"/>
          <p:nvPr/>
        </p:nvSpPr>
        <p:spPr>
          <a:xfrm>
            <a:off x="7279962" y="4303701"/>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sp>
        <p:nvSpPr>
          <p:cNvPr id="506" name="CuadroTexto 505"/>
          <p:cNvSpPr txBox="1"/>
          <p:nvPr/>
        </p:nvSpPr>
        <p:spPr>
          <a:xfrm>
            <a:off x="8257409" y="3712653"/>
            <a:ext cx="573201" cy="1200329"/>
          </a:xfrm>
          <a:prstGeom prst="rect">
            <a:avLst/>
          </a:prstGeom>
          <a:noFill/>
        </p:spPr>
        <p:txBody>
          <a:bodyPr wrap="square" rtlCol="0">
            <a:spAutoFit/>
          </a:bodyPr>
          <a:lstStyle/>
          <a:p>
            <a:pPr algn="ctr"/>
            <a:r>
              <a:rPr lang="en-US" sz="7200" b="1" dirty="0">
                <a:solidFill>
                  <a:schemeClr val="accent2"/>
                </a:solidFill>
                <a:effectLst>
                  <a:outerShdw blurRad="50800" dist="38100" dir="2700000" algn="tl" rotWithShape="0">
                    <a:prstClr val="black">
                      <a:alpha val="40000"/>
                    </a:prstClr>
                  </a:outerShdw>
                </a:effectLst>
              </a:rPr>
              <a:t>×</a:t>
            </a:r>
          </a:p>
        </p:txBody>
      </p:sp>
    </p:spTree>
    <p:extLst>
      <p:ext uri="{BB962C8B-B14F-4D97-AF65-F5344CB8AC3E}">
        <p14:creationId xmlns:p14="http://schemas.microsoft.com/office/powerpoint/2010/main" val="162031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92"/>
                                        </p:tgtEl>
                                        <p:attrNameLst>
                                          <p:attrName>style.visibility</p:attrName>
                                        </p:attrNameLst>
                                      </p:cBhvr>
                                      <p:to>
                                        <p:strVal val="visible"/>
                                      </p:to>
                                    </p:set>
                                    <p:animEffect transition="in" filter="fade">
                                      <p:cBhvr>
                                        <p:cTn id="7" dur="500"/>
                                        <p:tgtEl>
                                          <p:spTgt spid="49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93"/>
                                        </p:tgtEl>
                                        <p:attrNameLst>
                                          <p:attrName>style.visibility</p:attrName>
                                        </p:attrNameLst>
                                      </p:cBhvr>
                                      <p:to>
                                        <p:strVal val="visible"/>
                                      </p:to>
                                    </p:set>
                                    <p:animEffect transition="in" filter="fade">
                                      <p:cBhvr>
                                        <p:cTn id="10" dur="500"/>
                                        <p:tgtEl>
                                          <p:spTgt spid="49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96"/>
                                        </p:tgtEl>
                                        <p:attrNameLst>
                                          <p:attrName>style.visibility</p:attrName>
                                        </p:attrNameLst>
                                      </p:cBhvr>
                                      <p:to>
                                        <p:strVal val="visible"/>
                                      </p:to>
                                    </p:set>
                                    <p:animEffect transition="in" filter="fade">
                                      <p:cBhvr>
                                        <p:cTn id="13" dur="500"/>
                                        <p:tgtEl>
                                          <p:spTgt spid="49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97"/>
                                        </p:tgtEl>
                                        <p:attrNameLst>
                                          <p:attrName>style.visibility</p:attrName>
                                        </p:attrNameLst>
                                      </p:cBhvr>
                                      <p:to>
                                        <p:strVal val="visible"/>
                                      </p:to>
                                    </p:set>
                                    <p:animEffect transition="in" filter="fade">
                                      <p:cBhvr>
                                        <p:cTn id="16" dur="500"/>
                                        <p:tgtEl>
                                          <p:spTgt spid="497"/>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98"/>
                                        </p:tgtEl>
                                        <p:attrNameLst>
                                          <p:attrName>style.visibility</p:attrName>
                                        </p:attrNameLst>
                                      </p:cBhvr>
                                      <p:to>
                                        <p:strVal val="visible"/>
                                      </p:to>
                                    </p:set>
                                    <p:animEffect transition="in" filter="fade">
                                      <p:cBhvr>
                                        <p:cTn id="19" dur="500"/>
                                        <p:tgtEl>
                                          <p:spTgt spid="49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99"/>
                                        </p:tgtEl>
                                        <p:attrNameLst>
                                          <p:attrName>style.visibility</p:attrName>
                                        </p:attrNameLst>
                                      </p:cBhvr>
                                      <p:to>
                                        <p:strVal val="visible"/>
                                      </p:to>
                                    </p:set>
                                    <p:animEffect transition="in" filter="fade">
                                      <p:cBhvr>
                                        <p:cTn id="22" dur="500"/>
                                        <p:tgtEl>
                                          <p:spTgt spid="49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00"/>
                                        </p:tgtEl>
                                        <p:attrNameLst>
                                          <p:attrName>style.visibility</p:attrName>
                                        </p:attrNameLst>
                                      </p:cBhvr>
                                      <p:to>
                                        <p:strVal val="visible"/>
                                      </p:to>
                                    </p:set>
                                    <p:animEffect transition="in" filter="fade">
                                      <p:cBhvr>
                                        <p:cTn id="25" dur="500"/>
                                        <p:tgtEl>
                                          <p:spTgt spid="50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01"/>
                                        </p:tgtEl>
                                        <p:attrNameLst>
                                          <p:attrName>style.visibility</p:attrName>
                                        </p:attrNameLst>
                                      </p:cBhvr>
                                      <p:to>
                                        <p:strVal val="visible"/>
                                      </p:to>
                                    </p:set>
                                    <p:animEffect transition="in" filter="fade">
                                      <p:cBhvr>
                                        <p:cTn id="28" dur="500"/>
                                        <p:tgtEl>
                                          <p:spTgt spid="50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02"/>
                                        </p:tgtEl>
                                        <p:attrNameLst>
                                          <p:attrName>style.visibility</p:attrName>
                                        </p:attrNameLst>
                                      </p:cBhvr>
                                      <p:to>
                                        <p:strVal val="visible"/>
                                      </p:to>
                                    </p:set>
                                    <p:animEffect transition="in" filter="fade">
                                      <p:cBhvr>
                                        <p:cTn id="31" dur="500"/>
                                        <p:tgtEl>
                                          <p:spTgt spid="50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03"/>
                                        </p:tgtEl>
                                        <p:attrNameLst>
                                          <p:attrName>style.visibility</p:attrName>
                                        </p:attrNameLst>
                                      </p:cBhvr>
                                      <p:to>
                                        <p:strVal val="visible"/>
                                      </p:to>
                                    </p:set>
                                    <p:animEffect transition="in" filter="fade">
                                      <p:cBhvr>
                                        <p:cTn id="34" dur="500"/>
                                        <p:tgtEl>
                                          <p:spTgt spid="503"/>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504"/>
                                        </p:tgtEl>
                                        <p:attrNameLst>
                                          <p:attrName>style.visibility</p:attrName>
                                        </p:attrNameLst>
                                      </p:cBhvr>
                                      <p:to>
                                        <p:strVal val="visible"/>
                                      </p:to>
                                    </p:set>
                                    <p:animEffect transition="in" filter="fade">
                                      <p:cBhvr>
                                        <p:cTn id="37" dur="500"/>
                                        <p:tgtEl>
                                          <p:spTgt spid="504"/>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505"/>
                                        </p:tgtEl>
                                        <p:attrNameLst>
                                          <p:attrName>style.visibility</p:attrName>
                                        </p:attrNameLst>
                                      </p:cBhvr>
                                      <p:to>
                                        <p:strVal val="visible"/>
                                      </p:to>
                                    </p:set>
                                    <p:animEffect transition="in" filter="fade">
                                      <p:cBhvr>
                                        <p:cTn id="40" dur="500"/>
                                        <p:tgtEl>
                                          <p:spTgt spid="50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506"/>
                                        </p:tgtEl>
                                        <p:attrNameLst>
                                          <p:attrName>style.visibility</p:attrName>
                                        </p:attrNameLst>
                                      </p:cBhvr>
                                      <p:to>
                                        <p:strVal val="visible"/>
                                      </p:to>
                                    </p:set>
                                    <p:animEffect transition="in" filter="fade">
                                      <p:cBhvr>
                                        <p:cTn id="43" dur="500"/>
                                        <p:tgtEl>
                                          <p:spTgt spid="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2" grpId="0"/>
      <p:bldP spid="493" grpId="0"/>
      <p:bldP spid="496" grpId="0"/>
      <p:bldP spid="497" grpId="0"/>
      <p:bldP spid="498" grpId="0"/>
      <p:bldP spid="499" grpId="0"/>
      <p:bldP spid="500" grpId="0"/>
      <p:bldP spid="501" grpId="0"/>
      <p:bldP spid="502" grpId="0"/>
      <p:bldP spid="503" grpId="0"/>
      <p:bldP spid="504" grpId="0"/>
      <p:bldP spid="505" grpId="0"/>
      <p:bldP spid="50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US" dirty="0" smtClean="0"/>
              <a:t>Constraining the environment</a:t>
            </a:r>
            <a:endParaRPr lang="en-US"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8</a:t>
            </a:fld>
            <a:endParaRPr lang="en-US"/>
          </a:p>
        </p:txBody>
      </p:sp>
      <p:grpSp>
        <p:nvGrpSpPr>
          <p:cNvPr id="153" name="Grupo 152"/>
          <p:cNvGrpSpPr/>
          <p:nvPr/>
        </p:nvGrpSpPr>
        <p:grpSpPr>
          <a:xfrm>
            <a:off x="425003" y="1088653"/>
            <a:ext cx="2524259" cy="1599475"/>
            <a:chOff x="425003" y="1088653"/>
            <a:chExt cx="2524259" cy="1599475"/>
          </a:xfrm>
        </p:grpSpPr>
        <p:sp>
          <p:nvSpPr>
            <p:cNvPr id="155" name="Forma libre 154"/>
            <p:cNvSpPr/>
            <p:nvPr/>
          </p:nvSpPr>
          <p:spPr>
            <a:xfrm>
              <a:off x="425003" y="1095441"/>
              <a:ext cx="2524259" cy="1592687"/>
            </a:xfrm>
            <a:custGeom>
              <a:avLst/>
              <a:gdLst>
                <a:gd name="connsiteX0" fmla="*/ 321972 w 2524259"/>
                <a:gd name="connsiteY0" fmla="*/ 1592687 h 1592687"/>
                <a:gd name="connsiteX1" fmla="*/ 321972 w 2524259"/>
                <a:gd name="connsiteY1" fmla="*/ 313386 h 1592687"/>
                <a:gd name="connsiteX2" fmla="*/ 2185115 w 2524259"/>
                <a:gd name="connsiteY2" fmla="*/ 313386 h 1592687"/>
                <a:gd name="connsiteX3" fmla="*/ 2185115 w 2524259"/>
                <a:gd name="connsiteY3" fmla="*/ 1558344 h 1592687"/>
                <a:gd name="connsiteX4" fmla="*/ 2524259 w 2524259"/>
                <a:gd name="connsiteY4" fmla="*/ 1558344 h 1592687"/>
                <a:gd name="connsiteX5" fmla="*/ 2524259 w 2524259"/>
                <a:gd name="connsiteY5" fmla="*/ 0 h 1592687"/>
                <a:gd name="connsiteX6" fmla="*/ 0 w 2524259"/>
                <a:gd name="connsiteY6" fmla="*/ 0 h 1592687"/>
                <a:gd name="connsiteX7" fmla="*/ 0 w 2524259"/>
                <a:gd name="connsiteY7" fmla="*/ 1584101 h 1592687"/>
                <a:gd name="connsiteX8" fmla="*/ 321972 w 2524259"/>
                <a:gd name="connsiteY8" fmla="*/ 1592687 h 159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4259" h="1592687">
                  <a:moveTo>
                    <a:pt x="321972" y="1592687"/>
                  </a:moveTo>
                  <a:lnTo>
                    <a:pt x="321972" y="313386"/>
                  </a:lnTo>
                  <a:lnTo>
                    <a:pt x="2185115" y="313386"/>
                  </a:lnTo>
                  <a:lnTo>
                    <a:pt x="2185115" y="1558344"/>
                  </a:lnTo>
                  <a:lnTo>
                    <a:pt x="2524259" y="1558344"/>
                  </a:lnTo>
                  <a:lnTo>
                    <a:pt x="2524259" y="0"/>
                  </a:lnTo>
                  <a:lnTo>
                    <a:pt x="0" y="0"/>
                  </a:lnTo>
                  <a:lnTo>
                    <a:pt x="0" y="1584101"/>
                  </a:lnTo>
                  <a:lnTo>
                    <a:pt x="321972" y="1592687"/>
                  </a:lnTo>
                  <a:close/>
                </a:path>
              </a:pathLst>
            </a:cu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ES" dirty="0"/>
            </a:p>
          </p:txBody>
        </p:sp>
        <p:sp>
          <p:nvSpPr>
            <p:cNvPr id="156" name="CuadroTexto 155"/>
            <p:cNvSpPr txBox="1"/>
            <p:nvPr/>
          </p:nvSpPr>
          <p:spPr>
            <a:xfrm>
              <a:off x="808494" y="1088653"/>
              <a:ext cx="1757276" cy="369332"/>
            </a:xfrm>
            <a:prstGeom prst="rect">
              <a:avLst/>
            </a:prstGeom>
            <a:noFill/>
            <a:effectLst/>
          </p:spPr>
          <p:txBody>
            <a:bodyPr wrap="none" rtlCol="0">
              <a:spAutoFit/>
            </a:bodyPr>
            <a:lstStyle/>
            <a:p>
              <a:pPr algn="ctr"/>
              <a:r>
                <a:rPr lang="en-US" dirty="0" smtClean="0">
                  <a:solidFill>
                    <a:schemeClr val="bg1"/>
                  </a:solidFill>
                </a:rPr>
                <a:t>Constrained env.</a:t>
              </a:r>
              <a:endParaRPr lang="en-US" dirty="0">
                <a:solidFill>
                  <a:schemeClr val="bg1"/>
                </a:solidFill>
              </a:endParaRPr>
            </a:p>
          </p:txBody>
        </p:sp>
      </p:grpSp>
      <p:grpSp>
        <p:nvGrpSpPr>
          <p:cNvPr id="157" name="Grupo 156"/>
          <p:cNvGrpSpPr/>
          <p:nvPr/>
        </p:nvGrpSpPr>
        <p:grpSpPr>
          <a:xfrm>
            <a:off x="457200" y="1516140"/>
            <a:ext cx="2462026" cy="1169853"/>
            <a:chOff x="611460" y="2060848"/>
            <a:chExt cx="2462026" cy="1169853"/>
          </a:xfrm>
        </p:grpSpPr>
        <p:cxnSp>
          <p:nvCxnSpPr>
            <p:cNvPr id="158" name="Conector recto 157"/>
            <p:cNvCxnSpPr/>
            <p:nvPr/>
          </p:nvCxnSpPr>
          <p:spPr>
            <a:xfrm>
              <a:off x="914751" y="3068960"/>
              <a:ext cx="1064961" cy="0"/>
            </a:xfrm>
            <a:prstGeom prst="line">
              <a:avLst/>
            </a:prstGeom>
            <a:ln w="28575"/>
          </p:spPr>
          <p:style>
            <a:lnRef idx="1">
              <a:schemeClr val="dk1"/>
            </a:lnRef>
            <a:fillRef idx="0">
              <a:schemeClr val="dk1"/>
            </a:fillRef>
            <a:effectRef idx="0">
              <a:schemeClr val="dk1"/>
            </a:effectRef>
            <a:fontRef idx="minor">
              <a:schemeClr val="tx1"/>
            </a:fontRef>
          </p:style>
        </p:cxnSp>
        <p:sp>
          <p:nvSpPr>
            <p:cNvPr id="159" name="Triángulo isósceles 158"/>
            <p:cNvSpPr/>
            <p:nvPr/>
          </p:nvSpPr>
          <p:spPr>
            <a:xfrm rot="5400000">
              <a:off x="1223627" y="2068428"/>
              <a:ext cx="447207" cy="432048"/>
            </a:xfrm>
            <a:prstGeom prst="triangl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60" name="Conector recto 159"/>
            <p:cNvCxnSpPr>
              <a:endCxn id="159" idx="3"/>
            </p:cNvCxnSpPr>
            <p:nvPr/>
          </p:nvCxnSpPr>
          <p:spPr>
            <a:xfrm>
              <a:off x="914749" y="2284452"/>
              <a:ext cx="316458" cy="1"/>
            </a:xfrm>
            <a:prstGeom prst="line">
              <a:avLst/>
            </a:prstGeom>
            <a:ln w="28575"/>
          </p:spPr>
          <p:style>
            <a:lnRef idx="1">
              <a:schemeClr val="dk1"/>
            </a:lnRef>
            <a:fillRef idx="0">
              <a:schemeClr val="dk1"/>
            </a:fillRef>
            <a:effectRef idx="0">
              <a:schemeClr val="dk1"/>
            </a:effectRef>
            <a:fontRef idx="minor">
              <a:schemeClr val="tx1"/>
            </a:fontRef>
          </p:style>
        </p:cxnSp>
        <p:cxnSp>
          <p:nvCxnSpPr>
            <p:cNvPr id="161" name="Conector recto 160"/>
            <p:cNvCxnSpPr>
              <a:stCxn id="159" idx="0"/>
            </p:cNvCxnSpPr>
            <p:nvPr/>
          </p:nvCxnSpPr>
          <p:spPr>
            <a:xfrm flipV="1">
              <a:off x="1663255" y="2284452"/>
              <a:ext cx="1108545" cy="1"/>
            </a:xfrm>
            <a:prstGeom prst="line">
              <a:avLst/>
            </a:prstGeom>
            <a:ln w="28575">
              <a:tailEnd type="triangle"/>
            </a:ln>
          </p:spPr>
          <p:style>
            <a:lnRef idx="1">
              <a:schemeClr val="dk1"/>
            </a:lnRef>
            <a:fillRef idx="0">
              <a:schemeClr val="dk1"/>
            </a:fillRef>
            <a:effectRef idx="0">
              <a:schemeClr val="dk1"/>
            </a:effectRef>
            <a:fontRef idx="minor">
              <a:schemeClr val="tx1"/>
            </a:fontRef>
          </p:style>
        </p:cxnSp>
        <p:cxnSp>
          <p:nvCxnSpPr>
            <p:cNvPr id="164" name="Conector recto 163"/>
            <p:cNvCxnSpPr/>
            <p:nvPr/>
          </p:nvCxnSpPr>
          <p:spPr>
            <a:xfrm flipV="1">
              <a:off x="2483768" y="2895043"/>
              <a:ext cx="288032" cy="2"/>
            </a:xfrm>
            <a:prstGeom prst="line">
              <a:avLst/>
            </a:prstGeom>
            <a:ln w="28575">
              <a:tailEnd type="triangle"/>
            </a:ln>
          </p:spPr>
          <p:style>
            <a:lnRef idx="1">
              <a:schemeClr val="dk1"/>
            </a:lnRef>
            <a:fillRef idx="0">
              <a:schemeClr val="dk1"/>
            </a:fillRef>
            <a:effectRef idx="0">
              <a:schemeClr val="dk1"/>
            </a:effectRef>
            <a:fontRef idx="minor">
              <a:schemeClr val="tx1"/>
            </a:fontRef>
          </p:style>
        </p:cxnSp>
        <p:cxnSp>
          <p:nvCxnSpPr>
            <p:cNvPr id="165" name="Conector angular 164"/>
            <p:cNvCxnSpPr/>
            <p:nvPr/>
          </p:nvCxnSpPr>
          <p:spPr>
            <a:xfrm rot="16200000" flipH="1">
              <a:off x="1655675" y="2392464"/>
              <a:ext cx="432052" cy="216026"/>
            </a:xfrm>
            <a:prstGeom prst="bentConnector3">
              <a:avLst>
                <a:gd name="adj1" fmla="val 9850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9" name="AutoShape 40"/>
            <p:cNvSpPr>
              <a:spLocks noChangeArrowheads="1"/>
            </p:cNvSpPr>
            <p:nvPr/>
          </p:nvSpPr>
          <p:spPr bwMode="auto">
            <a:xfrm flipH="1">
              <a:off x="1919829" y="2636912"/>
              <a:ext cx="563939" cy="516263"/>
            </a:xfrm>
            <a:prstGeom prst="moon">
              <a:avLst>
                <a:gd name="adj" fmla="val 81644"/>
              </a:avLst>
            </a:prstGeom>
            <a:solidFill>
              <a:schemeClr val="bg1"/>
            </a:solidFill>
            <a:ln>
              <a:headEnd type="none" w="sm" len="sm"/>
              <a:tailEnd type="none" w="sm" len="sm"/>
            </a:ln>
            <a:extLst/>
          </p:spPr>
          <p:style>
            <a:lnRef idx="2">
              <a:schemeClr val="dk1"/>
            </a:lnRef>
            <a:fillRef idx="1">
              <a:schemeClr val="lt1"/>
            </a:fillRef>
            <a:effectRef idx="0">
              <a:schemeClr val="dk1"/>
            </a:effectRef>
            <a:fontRef idx="minor">
              <a:schemeClr val="dk1"/>
            </a:fontRef>
          </p:style>
          <p:txBody>
            <a:bodyPr wrap="none" anchor="ctr"/>
            <a:lstStyle/>
            <a:p>
              <a:endParaRPr lang="en-US" sz="2000"/>
            </a:p>
          </p:txBody>
        </p:sp>
        <p:sp>
          <p:nvSpPr>
            <p:cNvPr id="170" name="CuadroTexto 169"/>
            <p:cNvSpPr txBox="1"/>
            <p:nvPr/>
          </p:nvSpPr>
          <p:spPr>
            <a:xfrm>
              <a:off x="619475" y="2077914"/>
              <a:ext cx="29527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71" name="CuadroTexto 170"/>
            <p:cNvSpPr txBox="1"/>
            <p:nvPr/>
          </p:nvSpPr>
          <p:spPr>
            <a:xfrm>
              <a:off x="611460" y="2861369"/>
              <a:ext cx="31130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72" name="CuadroTexto 171"/>
            <p:cNvSpPr txBox="1"/>
            <p:nvPr/>
          </p:nvSpPr>
          <p:spPr>
            <a:xfrm>
              <a:off x="2771800" y="2082939"/>
              <a:ext cx="29527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73" name="CuadroTexto 172"/>
            <p:cNvSpPr txBox="1"/>
            <p:nvPr/>
          </p:nvSpPr>
          <p:spPr>
            <a:xfrm>
              <a:off x="2771800" y="2676703"/>
              <a:ext cx="30168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76" name="CuadroTexto 175"/>
              <p:cNvSpPr txBox="1"/>
              <p:nvPr/>
            </p:nvSpPr>
            <p:spPr>
              <a:xfrm>
                <a:off x="72377" y="6223339"/>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=00</m:t>
                      </m:r>
                    </m:oMath>
                  </m:oMathPara>
                </a14:m>
                <a:endParaRPr lang="en-US" sz="1600" dirty="0"/>
              </a:p>
            </p:txBody>
          </p:sp>
        </mc:Choice>
        <mc:Fallback xmlns="">
          <p:sp>
            <p:nvSpPr>
              <p:cNvPr id="176" name="CuadroTexto 175"/>
              <p:cNvSpPr txBox="1">
                <a:spLocks noRot="1" noChangeAspect="1" noMove="1" noResize="1" noEditPoints="1" noAdjustHandles="1" noChangeArrowheads="1" noChangeShapeType="1" noTextEdit="1"/>
              </p:cNvSpPr>
              <p:nvPr/>
            </p:nvSpPr>
            <p:spPr>
              <a:xfrm>
                <a:off x="72377" y="6223339"/>
                <a:ext cx="755207" cy="246221"/>
              </a:xfrm>
              <a:prstGeom prst="rect">
                <a:avLst/>
              </a:prstGeom>
              <a:blipFill rotWithShape="0">
                <a:blip r:embed="rId3"/>
                <a:stretch>
                  <a:fillRect l="-6452" r="-4032" b="-7500"/>
                </a:stretch>
              </a:blipFill>
            </p:spPr>
            <p:txBody>
              <a:bodyPr/>
              <a:lstStyle/>
              <a:p>
                <a:r>
                  <a:rPr lang="en-US">
                    <a:noFill/>
                  </a:rPr>
                  <a:t> </a:t>
                </a:r>
              </a:p>
            </p:txBody>
          </p:sp>
        </mc:Fallback>
      </mc:AlternateContent>
      <p:sp>
        <p:nvSpPr>
          <p:cNvPr id="178" name="Arco 177"/>
          <p:cNvSpPr/>
          <p:nvPr/>
        </p:nvSpPr>
        <p:spPr>
          <a:xfrm>
            <a:off x="976588" y="5835850"/>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9" name="Arco 178"/>
          <p:cNvSpPr/>
          <p:nvPr/>
        </p:nvSpPr>
        <p:spPr>
          <a:xfrm flipH="1" flipV="1">
            <a:off x="1953924" y="5189165"/>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3" name="Elipse 182"/>
          <p:cNvSpPr/>
          <p:nvPr/>
        </p:nvSpPr>
        <p:spPr>
          <a:xfrm>
            <a:off x="1697916"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4" name="Elipse 183"/>
          <p:cNvSpPr/>
          <p:nvPr/>
        </p:nvSpPr>
        <p:spPr>
          <a:xfrm>
            <a:off x="689916"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6" name="Arco 195"/>
          <p:cNvSpPr/>
          <p:nvPr/>
        </p:nvSpPr>
        <p:spPr>
          <a:xfrm rot="8400000">
            <a:off x="872033"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7" name="Elipse 196"/>
          <p:cNvSpPr/>
          <p:nvPr/>
        </p:nvSpPr>
        <p:spPr>
          <a:xfrm>
            <a:off x="2993268"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9" name="Elipse 198"/>
          <p:cNvSpPr/>
          <p:nvPr/>
        </p:nvSpPr>
        <p:spPr>
          <a:xfrm>
            <a:off x="4001268"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00" name="Elipse 199"/>
          <p:cNvSpPr/>
          <p:nvPr/>
        </p:nvSpPr>
        <p:spPr>
          <a:xfrm>
            <a:off x="2993268" y="5805264"/>
            <a:ext cx="288032" cy="28803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03" name="Arco 202"/>
          <p:cNvSpPr/>
          <p:nvPr/>
        </p:nvSpPr>
        <p:spPr>
          <a:xfrm rot="16200000">
            <a:off x="2411848" y="508123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7" name="Arco 206"/>
          <p:cNvSpPr/>
          <p:nvPr/>
        </p:nvSpPr>
        <p:spPr>
          <a:xfrm rot="19214127">
            <a:off x="3117129"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9" name="Elipse 208"/>
          <p:cNvSpPr/>
          <p:nvPr/>
        </p:nvSpPr>
        <p:spPr>
          <a:xfrm>
            <a:off x="5292502"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21" name="Elipse 220"/>
          <p:cNvSpPr/>
          <p:nvPr/>
        </p:nvSpPr>
        <p:spPr>
          <a:xfrm>
            <a:off x="7595854" y="413893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24" name="Elipse 223"/>
          <p:cNvSpPr/>
          <p:nvPr/>
        </p:nvSpPr>
        <p:spPr>
          <a:xfrm>
            <a:off x="7595854"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28" name="Arco 227"/>
          <p:cNvSpPr/>
          <p:nvPr/>
        </p:nvSpPr>
        <p:spPr>
          <a:xfrm rot="5400000">
            <a:off x="7089142" y="507806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3" name="Arco 232"/>
          <p:cNvSpPr/>
          <p:nvPr/>
        </p:nvSpPr>
        <p:spPr>
          <a:xfrm>
            <a:off x="5571429" y="4168921"/>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7" name="Arco 236"/>
          <p:cNvSpPr/>
          <p:nvPr/>
        </p:nvSpPr>
        <p:spPr>
          <a:xfrm>
            <a:off x="3271188" y="4165544"/>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2" name="CuadroTexto 241"/>
          <p:cNvSpPr txBox="1"/>
          <p:nvPr/>
        </p:nvSpPr>
        <p:spPr>
          <a:xfrm>
            <a:off x="1417540" y="5456173"/>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247" name="CuadroTexto 246"/>
          <p:cNvSpPr txBox="1"/>
          <p:nvPr/>
        </p:nvSpPr>
        <p:spPr>
          <a:xfrm>
            <a:off x="2699277" y="4854443"/>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249" name="CuadroTexto 248"/>
          <p:cNvSpPr txBox="1"/>
          <p:nvPr/>
        </p:nvSpPr>
        <p:spPr>
          <a:xfrm>
            <a:off x="3270932" y="5224204"/>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264" name="CuadroTexto 263"/>
          <p:cNvSpPr txBox="1"/>
          <p:nvPr/>
        </p:nvSpPr>
        <p:spPr>
          <a:xfrm>
            <a:off x="7763634" y="4724078"/>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389" name="CuadroTexto 388"/>
          <p:cNvSpPr txBox="1"/>
          <p:nvPr/>
        </p:nvSpPr>
        <p:spPr>
          <a:xfrm>
            <a:off x="1864988" y="5745789"/>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391" name="CuadroTexto 390"/>
          <p:cNvSpPr txBox="1"/>
          <p:nvPr/>
        </p:nvSpPr>
        <p:spPr>
          <a:xfrm>
            <a:off x="2462207" y="5150371"/>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392" name="CuadroTexto 391"/>
              <p:cNvSpPr txBox="1"/>
              <p:nvPr/>
            </p:nvSpPr>
            <p:spPr>
              <a:xfrm>
                <a:off x="994398" y="5971746"/>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=01</m:t>
                      </m:r>
                    </m:oMath>
                  </m:oMathPara>
                </a14:m>
                <a:endParaRPr lang="en-US" sz="1600" dirty="0"/>
              </a:p>
            </p:txBody>
          </p:sp>
        </mc:Choice>
        <mc:Fallback xmlns="">
          <p:sp>
            <p:nvSpPr>
              <p:cNvPr id="392" name="CuadroTexto 391"/>
              <p:cNvSpPr txBox="1">
                <a:spLocks noRot="1" noChangeAspect="1" noMove="1" noResize="1" noEditPoints="1" noAdjustHandles="1" noChangeArrowheads="1" noChangeShapeType="1" noTextEdit="1"/>
              </p:cNvSpPr>
              <p:nvPr/>
            </p:nvSpPr>
            <p:spPr>
              <a:xfrm>
                <a:off x="994398" y="5971746"/>
                <a:ext cx="745589" cy="246221"/>
              </a:xfrm>
              <a:prstGeom prst="rect">
                <a:avLst/>
              </a:prstGeom>
              <a:blipFill rotWithShape="0">
                <a:blip r:embed="rId4"/>
                <a:stretch>
                  <a:fillRect l="-6557" r="-5738"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3" name="CuadroTexto 392"/>
              <p:cNvSpPr txBox="1"/>
              <p:nvPr/>
            </p:nvSpPr>
            <p:spPr>
              <a:xfrm>
                <a:off x="5063723" y="4478923"/>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=10</m:t>
                      </m:r>
                    </m:oMath>
                  </m:oMathPara>
                </a14:m>
                <a:endParaRPr lang="en-US" sz="1600" dirty="0"/>
              </a:p>
            </p:txBody>
          </p:sp>
        </mc:Choice>
        <mc:Fallback xmlns="">
          <p:sp>
            <p:nvSpPr>
              <p:cNvPr id="393" name="CuadroTexto 392"/>
              <p:cNvSpPr txBox="1">
                <a:spLocks noRot="1" noChangeAspect="1" noMove="1" noResize="1" noEditPoints="1" noAdjustHandles="1" noChangeArrowheads="1" noChangeShapeType="1" noTextEdit="1"/>
              </p:cNvSpPr>
              <p:nvPr/>
            </p:nvSpPr>
            <p:spPr>
              <a:xfrm>
                <a:off x="5063723" y="4478923"/>
                <a:ext cx="745589" cy="246221"/>
              </a:xfrm>
              <a:prstGeom prst="rect">
                <a:avLst/>
              </a:prstGeom>
              <a:blipFill rotWithShape="0">
                <a:blip r:embed="rId5"/>
                <a:stretch>
                  <a:fillRect l="-6557" r="-4918"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4" name="CuadroTexto 393"/>
              <p:cNvSpPr txBox="1"/>
              <p:nvPr/>
            </p:nvSpPr>
            <p:spPr>
              <a:xfrm>
                <a:off x="7929377" y="5972340"/>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=11</m:t>
                      </m:r>
                    </m:oMath>
                  </m:oMathPara>
                </a14:m>
                <a:endParaRPr lang="en-US" sz="1600" dirty="0"/>
              </a:p>
            </p:txBody>
          </p:sp>
        </mc:Choice>
        <mc:Fallback xmlns="">
          <p:sp>
            <p:nvSpPr>
              <p:cNvPr id="394" name="CuadroTexto 393"/>
              <p:cNvSpPr txBox="1">
                <a:spLocks noRot="1" noChangeAspect="1" noMove="1" noResize="1" noEditPoints="1" noAdjustHandles="1" noChangeArrowheads="1" noChangeShapeType="1" noTextEdit="1"/>
              </p:cNvSpPr>
              <p:nvPr/>
            </p:nvSpPr>
            <p:spPr>
              <a:xfrm>
                <a:off x="7929377" y="5972340"/>
                <a:ext cx="745589" cy="246221"/>
              </a:xfrm>
              <a:prstGeom prst="rect">
                <a:avLst/>
              </a:prstGeom>
              <a:blipFill rotWithShape="0">
                <a:blip r:embed="rId6"/>
                <a:stretch>
                  <a:fillRect l="-6557" r="-4918" b="-25000"/>
                </a:stretch>
              </a:blipFill>
            </p:spPr>
            <p:txBody>
              <a:bodyPr/>
              <a:lstStyle/>
              <a:p>
                <a:r>
                  <a:rPr lang="en-US">
                    <a:noFill/>
                  </a:rPr>
                  <a:t> </a:t>
                </a:r>
              </a:p>
            </p:txBody>
          </p:sp>
        </mc:Fallback>
      </mc:AlternateContent>
      <p:sp>
        <p:nvSpPr>
          <p:cNvPr id="399" name="CuadroTexto 398"/>
          <p:cNvSpPr txBox="1"/>
          <p:nvPr/>
        </p:nvSpPr>
        <p:spPr>
          <a:xfrm>
            <a:off x="4286498" y="3851791"/>
            <a:ext cx="425117"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401" name="Arco 400"/>
          <p:cNvSpPr/>
          <p:nvPr/>
        </p:nvSpPr>
        <p:spPr>
          <a:xfrm flipH="1" flipV="1">
            <a:off x="640650" y="5723116"/>
            <a:ext cx="7274245" cy="808326"/>
          </a:xfrm>
          <a:prstGeom prst="arc">
            <a:avLst>
              <a:gd name="adj1" fmla="val 10716183"/>
              <a:gd name="adj2" fmla="val 95636"/>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04" name="CuadroTexto 403"/>
          <p:cNvSpPr txBox="1"/>
          <p:nvPr/>
        </p:nvSpPr>
        <p:spPr>
          <a:xfrm>
            <a:off x="6604164" y="3841655"/>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407" name="CuadroTexto 406"/>
          <p:cNvSpPr txBox="1"/>
          <p:nvPr/>
        </p:nvSpPr>
        <p:spPr>
          <a:xfrm>
            <a:off x="4164029" y="6217967"/>
            <a:ext cx="425116" cy="369332"/>
          </a:xfrm>
          <a:prstGeom prst="rect">
            <a:avLst/>
          </a:prstGeom>
          <a:noFill/>
        </p:spPr>
        <p:txBody>
          <a:bodyPr wrap="none" rtlCol="0">
            <a:spAutoFit/>
          </a:bodyPr>
          <a:lstStyle/>
          <a:p>
            <a:pPr algn="ctr"/>
            <a:r>
              <a:rPr lang="en-US" dirty="0">
                <a:solidFill>
                  <a:schemeClr val="accent2"/>
                </a:solidFill>
                <a:latin typeface="Cambria" panose="02040503050406030204" pitchFamily="18" charset="0"/>
              </a:rPr>
              <a:t>x</a:t>
            </a:r>
            <a:r>
              <a:rPr lang="en-US" dirty="0" smtClean="0">
                <a:solidFill>
                  <a:schemeClr val="accent2"/>
                </a:solidFill>
                <a:latin typeface="Cambria" panose="02040503050406030204" pitchFamily="18" charset="0"/>
              </a:rPr>
              <a:t>−</a:t>
            </a:r>
            <a:endParaRPr lang="en-US" dirty="0">
              <a:solidFill>
                <a:schemeClr val="accent2"/>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409" name="CuadroTexto 408"/>
              <p:cNvSpPr txBox="1"/>
              <p:nvPr/>
            </p:nvSpPr>
            <p:spPr>
              <a:xfrm>
                <a:off x="2758157" y="6130375"/>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=0</m:t>
                      </m:r>
                      <m:r>
                        <a:rPr lang="es-ES" sz="1600" b="0" i="0" smtClean="0">
                          <a:latin typeface="Cambria Math" panose="02040503050406030204" pitchFamily="18" charset="0"/>
                        </a:rPr>
                        <m:t>0</m:t>
                      </m:r>
                    </m:oMath>
                  </m:oMathPara>
                </a14:m>
                <a:endParaRPr lang="en-US" sz="1600" dirty="0"/>
              </a:p>
            </p:txBody>
          </p:sp>
        </mc:Choice>
        <mc:Fallback xmlns="">
          <p:sp>
            <p:nvSpPr>
              <p:cNvPr id="409" name="CuadroTexto 408"/>
              <p:cNvSpPr txBox="1">
                <a:spLocks noRot="1" noChangeAspect="1" noMove="1" noResize="1" noEditPoints="1" noAdjustHandles="1" noChangeArrowheads="1" noChangeShapeType="1" noTextEdit="1"/>
              </p:cNvSpPr>
              <p:nvPr/>
            </p:nvSpPr>
            <p:spPr>
              <a:xfrm>
                <a:off x="2758157" y="6130375"/>
                <a:ext cx="745589" cy="246221"/>
              </a:xfrm>
              <a:prstGeom prst="rect">
                <a:avLst/>
              </a:prstGeom>
              <a:blipFill rotWithShape="0">
                <a:blip r:embed="rId7"/>
                <a:stretch>
                  <a:fillRect l="-6504" r="-4878"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0" name="CuadroTexto 409"/>
              <p:cNvSpPr txBox="1"/>
              <p:nvPr/>
            </p:nvSpPr>
            <p:spPr>
              <a:xfrm>
                <a:off x="2195736" y="3910797"/>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=10</m:t>
                      </m:r>
                    </m:oMath>
                  </m:oMathPara>
                </a14:m>
                <a:endParaRPr lang="en-US" sz="1600" dirty="0"/>
              </a:p>
            </p:txBody>
          </p:sp>
        </mc:Choice>
        <mc:Fallback xmlns="">
          <p:sp>
            <p:nvSpPr>
              <p:cNvPr id="410" name="CuadroTexto 409"/>
              <p:cNvSpPr txBox="1">
                <a:spLocks noRot="1" noChangeAspect="1" noMove="1" noResize="1" noEditPoints="1" noAdjustHandles="1" noChangeArrowheads="1" noChangeShapeType="1" noTextEdit="1"/>
              </p:cNvSpPr>
              <p:nvPr/>
            </p:nvSpPr>
            <p:spPr>
              <a:xfrm>
                <a:off x="2195736" y="3910797"/>
                <a:ext cx="755207" cy="246221"/>
              </a:xfrm>
              <a:prstGeom prst="rect">
                <a:avLst/>
              </a:prstGeom>
              <a:blipFill rotWithShape="0">
                <a:blip r:embed="rId8"/>
                <a:stretch>
                  <a:fillRect l="-6452" r="-4839" b="-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2" name="CuadroTexto 411"/>
              <p:cNvSpPr txBox="1"/>
              <p:nvPr/>
            </p:nvSpPr>
            <p:spPr>
              <a:xfrm>
                <a:off x="1005823" y="4788359"/>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=01</m:t>
                      </m:r>
                    </m:oMath>
                  </m:oMathPara>
                </a14:m>
                <a:endParaRPr lang="en-US" sz="1600" dirty="0"/>
              </a:p>
            </p:txBody>
          </p:sp>
        </mc:Choice>
        <mc:Fallback xmlns="">
          <p:sp>
            <p:nvSpPr>
              <p:cNvPr id="412" name="CuadroTexto 411"/>
              <p:cNvSpPr txBox="1">
                <a:spLocks noRot="1" noChangeAspect="1" noMove="1" noResize="1" noEditPoints="1" noAdjustHandles="1" noChangeArrowheads="1" noChangeShapeType="1" noTextEdit="1"/>
              </p:cNvSpPr>
              <p:nvPr/>
            </p:nvSpPr>
            <p:spPr>
              <a:xfrm>
                <a:off x="1005823" y="4788359"/>
                <a:ext cx="755207" cy="246221"/>
              </a:xfrm>
              <a:prstGeom prst="rect">
                <a:avLst/>
              </a:prstGeom>
              <a:blipFill rotWithShape="0">
                <a:blip r:embed="rId9"/>
                <a:stretch>
                  <a:fillRect l="-6452" r="-4032" b="-4878"/>
                </a:stretch>
              </a:blipFill>
            </p:spPr>
            <p:txBody>
              <a:bodyPr/>
              <a:lstStyle/>
              <a:p>
                <a:r>
                  <a:rPr lang="en-US">
                    <a:noFill/>
                  </a:rPr>
                  <a:t> </a:t>
                </a:r>
              </a:p>
            </p:txBody>
          </p:sp>
        </mc:Fallback>
      </mc:AlternateContent>
      <p:sp>
        <p:nvSpPr>
          <p:cNvPr id="453" name="Elipse 452"/>
          <p:cNvSpPr>
            <a:spLocks noChangeAspect="1"/>
          </p:cNvSpPr>
          <p:nvPr/>
        </p:nvSpPr>
        <p:spPr>
          <a:xfrm>
            <a:off x="6516216" y="812717"/>
            <a:ext cx="2088000" cy="208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Free environment</a:t>
            </a:r>
          </a:p>
          <a:p>
            <a:pPr algn="ctr"/>
            <a:endParaRPr lang="en-US" dirty="0"/>
          </a:p>
          <a:p>
            <a:pPr algn="ctr"/>
            <a:endParaRPr lang="en-US" dirty="0" smtClean="0"/>
          </a:p>
          <a:p>
            <a:pPr algn="ctr"/>
            <a:endParaRPr lang="en-US" dirty="0"/>
          </a:p>
          <a:p>
            <a:pPr algn="ctr"/>
            <a:endParaRPr lang="en-US" dirty="0" smtClean="0"/>
          </a:p>
          <a:p>
            <a:pPr algn="ctr"/>
            <a:endParaRPr lang="en-US" dirty="0"/>
          </a:p>
        </p:txBody>
      </p:sp>
      <p:grpSp>
        <p:nvGrpSpPr>
          <p:cNvPr id="454" name="Grupo 453"/>
          <p:cNvGrpSpPr/>
          <p:nvPr/>
        </p:nvGrpSpPr>
        <p:grpSpPr>
          <a:xfrm>
            <a:off x="6531397" y="875303"/>
            <a:ext cx="2105004" cy="2094400"/>
            <a:chOff x="658312" y="3927735"/>
            <a:chExt cx="2105004" cy="2094400"/>
          </a:xfrm>
        </p:grpSpPr>
        <p:sp>
          <p:nvSpPr>
            <p:cNvPr id="457" name="CuadroTexto 456"/>
            <p:cNvSpPr txBox="1"/>
            <p:nvPr/>
          </p:nvSpPr>
          <p:spPr>
            <a:xfrm>
              <a:off x="2018084" y="43600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58" name="CuadroTexto 457"/>
            <p:cNvSpPr txBox="1"/>
            <p:nvPr/>
          </p:nvSpPr>
          <p:spPr>
            <a:xfrm>
              <a:off x="902260" y="501251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59" name="CuadroTexto 458"/>
            <p:cNvSpPr txBox="1"/>
            <p:nvPr/>
          </p:nvSpPr>
          <p:spPr>
            <a:xfrm>
              <a:off x="944644" y="454616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0" name="CuadroTexto 459"/>
            <p:cNvSpPr txBox="1"/>
            <p:nvPr/>
          </p:nvSpPr>
          <p:spPr>
            <a:xfrm>
              <a:off x="747880" y="435690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1" name="CuadroTexto 460"/>
            <p:cNvSpPr txBox="1"/>
            <p:nvPr/>
          </p:nvSpPr>
          <p:spPr>
            <a:xfrm>
              <a:off x="658312" y="473543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2" name="CuadroTexto 461"/>
            <p:cNvSpPr txBox="1"/>
            <p:nvPr/>
          </p:nvSpPr>
          <p:spPr>
            <a:xfrm>
              <a:off x="2170484" y="45124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3" name="CuadroTexto 462"/>
            <p:cNvSpPr txBox="1"/>
            <p:nvPr/>
          </p:nvSpPr>
          <p:spPr>
            <a:xfrm>
              <a:off x="1046927" y="4096427"/>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4" name="CuadroTexto 463"/>
            <p:cNvSpPr txBox="1"/>
            <p:nvPr/>
          </p:nvSpPr>
          <p:spPr>
            <a:xfrm>
              <a:off x="1301966" y="41431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5" name="CuadroTexto 464"/>
            <p:cNvSpPr txBox="1"/>
            <p:nvPr/>
          </p:nvSpPr>
          <p:spPr>
            <a:xfrm>
              <a:off x="1596048" y="4034457"/>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6" name="CuadroTexto 465"/>
            <p:cNvSpPr txBox="1"/>
            <p:nvPr/>
          </p:nvSpPr>
          <p:spPr>
            <a:xfrm>
              <a:off x="2322884" y="46648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7" name="CuadroTexto 466"/>
            <p:cNvSpPr txBox="1"/>
            <p:nvPr/>
          </p:nvSpPr>
          <p:spPr>
            <a:xfrm>
              <a:off x="2311435" y="43004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8" name="CuadroTexto 467"/>
            <p:cNvSpPr txBox="1"/>
            <p:nvPr/>
          </p:nvSpPr>
          <p:spPr>
            <a:xfrm>
              <a:off x="2262851" y="492707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9" name="CuadroTexto 468"/>
            <p:cNvSpPr txBox="1"/>
            <p:nvPr/>
          </p:nvSpPr>
          <p:spPr>
            <a:xfrm>
              <a:off x="1685703" y="510354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0" name="CuadroTexto 469"/>
            <p:cNvSpPr txBox="1"/>
            <p:nvPr/>
          </p:nvSpPr>
          <p:spPr>
            <a:xfrm>
              <a:off x="2258491" y="51853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1" name="CuadroTexto 470"/>
            <p:cNvSpPr txBox="1"/>
            <p:nvPr/>
          </p:nvSpPr>
          <p:spPr>
            <a:xfrm>
              <a:off x="2475284" y="48172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2" name="CuadroTexto 471"/>
            <p:cNvSpPr txBox="1"/>
            <p:nvPr/>
          </p:nvSpPr>
          <p:spPr>
            <a:xfrm>
              <a:off x="1890923" y="531836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3" name="CuadroTexto 472"/>
            <p:cNvSpPr txBox="1"/>
            <p:nvPr/>
          </p:nvSpPr>
          <p:spPr>
            <a:xfrm>
              <a:off x="849150" y="533604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4" name="CuadroTexto 473"/>
            <p:cNvSpPr txBox="1"/>
            <p:nvPr/>
          </p:nvSpPr>
          <p:spPr>
            <a:xfrm>
              <a:off x="978855" y="476473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5" name="CuadroTexto 474"/>
            <p:cNvSpPr txBox="1"/>
            <p:nvPr/>
          </p:nvSpPr>
          <p:spPr>
            <a:xfrm>
              <a:off x="1115149" y="538544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6" name="CuadroTexto 475"/>
            <p:cNvSpPr txBox="1"/>
            <p:nvPr/>
          </p:nvSpPr>
          <p:spPr>
            <a:xfrm>
              <a:off x="1377087" y="524746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7" name="CuadroTexto 476"/>
            <p:cNvSpPr txBox="1"/>
            <p:nvPr/>
          </p:nvSpPr>
          <p:spPr>
            <a:xfrm>
              <a:off x="1654457" y="52666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8" name="CuadroTexto 477"/>
            <p:cNvSpPr txBox="1"/>
            <p:nvPr/>
          </p:nvSpPr>
          <p:spPr>
            <a:xfrm>
              <a:off x="2118835" y="544866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9" name="CuadroTexto 478"/>
            <p:cNvSpPr txBox="1"/>
            <p:nvPr/>
          </p:nvSpPr>
          <p:spPr>
            <a:xfrm>
              <a:off x="1777101" y="564441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0" name="CuadroTexto 479"/>
            <p:cNvSpPr txBox="1"/>
            <p:nvPr/>
          </p:nvSpPr>
          <p:spPr>
            <a:xfrm>
              <a:off x="1290124" y="565280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1" name="CuadroTexto 480"/>
            <p:cNvSpPr txBox="1"/>
            <p:nvPr/>
          </p:nvSpPr>
          <p:spPr>
            <a:xfrm>
              <a:off x="1836062" y="39956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2" name="CuadroTexto 481"/>
            <p:cNvSpPr txBox="1"/>
            <p:nvPr/>
          </p:nvSpPr>
          <p:spPr>
            <a:xfrm>
              <a:off x="2071089" y="408734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3" name="CuadroTexto 482"/>
            <p:cNvSpPr txBox="1"/>
            <p:nvPr/>
          </p:nvSpPr>
          <p:spPr>
            <a:xfrm>
              <a:off x="784917" y="4101456"/>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4" name="CuadroTexto 483"/>
            <p:cNvSpPr txBox="1"/>
            <p:nvPr/>
          </p:nvSpPr>
          <p:spPr>
            <a:xfrm>
              <a:off x="1098083" y="436800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5" name="CuadroTexto 484"/>
            <p:cNvSpPr txBox="1"/>
            <p:nvPr/>
          </p:nvSpPr>
          <p:spPr>
            <a:xfrm>
              <a:off x="1863604" y="496593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6" name="CuadroTexto 485"/>
            <p:cNvSpPr txBox="1"/>
            <p:nvPr/>
          </p:nvSpPr>
          <p:spPr>
            <a:xfrm>
              <a:off x="671143" y="503333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7" name="CuadroTexto 486"/>
            <p:cNvSpPr txBox="1"/>
            <p:nvPr/>
          </p:nvSpPr>
          <p:spPr>
            <a:xfrm>
              <a:off x="1759397" y="4395406"/>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8" name="CuadroTexto 487"/>
            <p:cNvSpPr txBox="1"/>
            <p:nvPr/>
          </p:nvSpPr>
          <p:spPr>
            <a:xfrm>
              <a:off x="1191148" y="392773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9" name="CuadroTexto 488"/>
            <p:cNvSpPr txBox="1"/>
            <p:nvPr/>
          </p:nvSpPr>
          <p:spPr>
            <a:xfrm>
              <a:off x="1514801" y="54824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90" name="CuadroTexto 489"/>
            <p:cNvSpPr txBox="1"/>
            <p:nvPr/>
          </p:nvSpPr>
          <p:spPr>
            <a:xfrm>
              <a:off x="1766077" y="545117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91" name="CuadroTexto 490"/>
            <p:cNvSpPr txBox="1"/>
            <p:nvPr/>
          </p:nvSpPr>
          <p:spPr>
            <a:xfrm>
              <a:off x="1944684" y="4523682"/>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grpSp>
      <p:sp>
        <p:nvSpPr>
          <p:cNvPr id="455" name="Elipse 454"/>
          <p:cNvSpPr/>
          <p:nvPr/>
        </p:nvSpPr>
        <p:spPr>
          <a:xfrm rot="2954076">
            <a:off x="7130823" y="1474519"/>
            <a:ext cx="636673" cy="101728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nchor="ctr">
            <a:normAutofit/>
          </a:bodyPr>
          <a:lstStyle/>
          <a:p>
            <a:pPr algn="ctr"/>
            <a:endParaRPr lang="en-US" dirty="0"/>
          </a:p>
        </p:txBody>
      </p:sp>
      <p:sp>
        <p:nvSpPr>
          <p:cNvPr id="456" name="CuadroTexto 455"/>
          <p:cNvSpPr txBox="1"/>
          <p:nvPr/>
        </p:nvSpPr>
        <p:spPr>
          <a:xfrm>
            <a:off x="7030870" y="1751994"/>
            <a:ext cx="934808" cy="461665"/>
          </a:xfrm>
          <a:prstGeom prst="rect">
            <a:avLst/>
          </a:prstGeom>
          <a:noFill/>
        </p:spPr>
        <p:txBody>
          <a:bodyPr wrap="none" rtlCol="0">
            <a:spAutoFit/>
          </a:bodyPr>
          <a:lstStyle/>
          <a:p>
            <a:r>
              <a:rPr lang="en-US" sz="1200" dirty="0" smtClean="0">
                <a:solidFill>
                  <a:schemeClr val="bg1"/>
                </a:solidFill>
              </a:rPr>
              <a:t>Constrained</a:t>
            </a:r>
          </a:p>
          <a:p>
            <a:pPr algn="ctr"/>
            <a:r>
              <a:rPr lang="en-US" sz="1200" dirty="0" smtClean="0">
                <a:solidFill>
                  <a:schemeClr val="bg1"/>
                </a:solidFill>
              </a:rPr>
              <a:t> env.</a:t>
            </a:r>
            <a:endParaRPr lang="en-US" sz="1200" dirty="0">
              <a:solidFill>
                <a:schemeClr val="bg1"/>
              </a:solidFill>
            </a:endParaRPr>
          </a:p>
        </p:txBody>
      </p:sp>
      <p:sp>
        <p:nvSpPr>
          <p:cNvPr id="268" name="CuadroTexto 267"/>
          <p:cNvSpPr txBox="1"/>
          <p:nvPr/>
        </p:nvSpPr>
        <p:spPr>
          <a:xfrm>
            <a:off x="3323493" y="1358931"/>
            <a:ext cx="2801246" cy="923330"/>
          </a:xfrm>
          <a:prstGeom prst="rect">
            <a:avLst/>
          </a:prstGeom>
          <a:solidFill>
            <a:schemeClr val="bg1">
              <a:alpha val="15000"/>
            </a:schemeClr>
          </a:solidFill>
        </p:spPr>
        <p:txBody>
          <a:bodyPr wrap="square" rtlCol="0">
            <a:spAutoFit/>
          </a:bodyPr>
          <a:lstStyle/>
          <a:p>
            <a:pPr algn="just"/>
            <a:r>
              <a:rPr lang="en-US" dirty="0" smtClean="0"/>
              <a:t>Select a </a:t>
            </a:r>
            <a:r>
              <a:rPr lang="en-US" dirty="0" smtClean="0">
                <a:solidFill>
                  <a:schemeClr val="accent4"/>
                </a:solidFill>
              </a:rPr>
              <a:t>subset</a:t>
            </a:r>
            <a:r>
              <a:rPr lang="en-US" dirty="0" smtClean="0"/>
              <a:t> of </a:t>
            </a:r>
            <a:r>
              <a:rPr lang="en-US" i="1" dirty="0" smtClean="0"/>
              <a:t>input</a:t>
            </a:r>
            <a:r>
              <a:rPr lang="en-US" dirty="0" smtClean="0"/>
              <a:t> </a:t>
            </a:r>
            <a:r>
              <a:rPr lang="en-US" i="1" dirty="0" smtClean="0"/>
              <a:t>transition</a:t>
            </a:r>
            <a:r>
              <a:rPr lang="en-US" dirty="0" smtClean="0"/>
              <a:t> arcs that satisfy all behavioral properties</a:t>
            </a:r>
            <a:endParaRPr lang="en-US" dirty="0"/>
          </a:p>
        </p:txBody>
      </p:sp>
    </p:spTree>
    <p:extLst>
      <p:ext uri="{BB962C8B-B14F-4D97-AF65-F5344CB8AC3E}">
        <p14:creationId xmlns:p14="http://schemas.microsoft.com/office/powerpoint/2010/main" val="2967668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n-US" dirty="0" smtClean="0"/>
              <a:t>More than one specification</a:t>
            </a:r>
            <a:endParaRPr lang="en-US" dirty="0"/>
          </a:p>
        </p:txBody>
      </p:sp>
      <p:sp>
        <p:nvSpPr>
          <p:cNvPr id="4" name="Marcador de número de diapositiva 3"/>
          <p:cNvSpPr>
            <a:spLocks noGrp="1"/>
          </p:cNvSpPr>
          <p:nvPr>
            <p:ph type="sldNum" sz="quarter" idx="12"/>
          </p:nvPr>
        </p:nvSpPr>
        <p:spPr/>
        <p:txBody>
          <a:bodyPr/>
          <a:lstStyle/>
          <a:p>
            <a:fld id="{B893DDF5-10A4-42B0-8B2B-0331E49407BA}" type="slidenum">
              <a:rPr lang="en-US" smtClean="0"/>
              <a:t>9</a:t>
            </a:fld>
            <a:endParaRPr lang="en-US"/>
          </a:p>
        </p:txBody>
      </p:sp>
      <p:grpSp>
        <p:nvGrpSpPr>
          <p:cNvPr id="153" name="Grupo 152"/>
          <p:cNvGrpSpPr/>
          <p:nvPr/>
        </p:nvGrpSpPr>
        <p:grpSpPr>
          <a:xfrm>
            <a:off x="425003" y="1088653"/>
            <a:ext cx="2524259" cy="1599475"/>
            <a:chOff x="425003" y="1088653"/>
            <a:chExt cx="2524259" cy="1599475"/>
          </a:xfrm>
        </p:grpSpPr>
        <p:sp>
          <p:nvSpPr>
            <p:cNvPr id="155" name="Forma libre 154"/>
            <p:cNvSpPr/>
            <p:nvPr/>
          </p:nvSpPr>
          <p:spPr>
            <a:xfrm>
              <a:off x="425003" y="1095441"/>
              <a:ext cx="2524259" cy="1592687"/>
            </a:xfrm>
            <a:custGeom>
              <a:avLst/>
              <a:gdLst>
                <a:gd name="connsiteX0" fmla="*/ 321972 w 2524259"/>
                <a:gd name="connsiteY0" fmla="*/ 1592687 h 1592687"/>
                <a:gd name="connsiteX1" fmla="*/ 321972 w 2524259"/>
                <a:gd name="connsiteY1" fmla="*/ 313386 h 1592687"/>
                <a:gd name="connsiteX2" fmla="*/ 2185115 w 2524259"/>
                <a:gd name="connsiteY2" fmla="*/ 313386 h 1592687"/>
                <a:gd name="connsiteX3" fmla="*/ 2185115 w 2524259"/>
                <a:gd name="connsiteY3" fmla="*/ 1558344 h 1592687"/>
                <a:gd name="connsiteX4" fmla="*/ 2524259 w 2524259"/>
                <a:gd name="connsiteY4" fmla="*/ 1558344 h 1592687"/>
                <a:gd name="connsiteX5" fmla="*/ 2524259 w 2524259"/>
                <a:gd name="connsiteY5" fmla="*/ 0 h 1592687"/>
                <a:gd name="connsiteX6" fmla="*/ 0 w 2524259"/>
                <a:gd name="connsiteY6" fmla="*/ 0 h 1592687"/>
                <a:gd name="connsiteX7" fmla="*/ 0 w 2524259"/>
                <a:gd name="connsiteY7" fmla="*/ 1584101 h 1592687"/>
                <a:gd name="connsiteX8" fmla="*/ 321972 w 2524259"/>
                <a:gd name="connsiteY8" fmla="*/ 1592687 h 1592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24259" h="1592687">
                  <a:moveTo>
                    <a:pt x="321972" y="1592687"/>
                  </a:moveTo>
                  <a:lnTo>
                    <a:pt x="321972" y="313386"/>
                  </a:lnTo>
                  <a:lnTo>
                    <a:pt x="2185115" y="313386"/>
                  </a:lnTo>
                  <a:lnTo>
                    <a:pt x="2185115" y="1558344"/>
                  </a:lnTo>
                  <a:lnTo>
                    <a:pt x="2524259" y="1558344"/>
                  </a:lnTo>
                  <a:lnTo>
                    <a:pt x="2524259" y="0"/>
                  </a:lnTo>
                  <a:lnTo>
                    <a:pt x="0" y="0"/>
                  </a:lnTo>
                  <a:lnTo>
                    <a:pt x="0" y="1584101"/>
                  </a:lnTo>
                  <a:lnTo>
                    <a:pt x="321972" y="1592687"/>
                  </a:lnTo>
                  <a:close/>
                </a:path>
              </a:pathLst>
            </a:cu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ES" dirty="0"/>
            </a:p>
          </p:txBody>
        </p:sp>
        <p:sp>
          <p:nvSpPr>
            <p:cNvPr id="156" name="CuadroTexto 155"/>
            <p:cNvSpPr txBox="1"/>
            <p:nvPr/>
          </p:nvSpPr>
          <p:spPr>
            <a:xfrm>
              <a:off x="672882" y="1088653"/>
              <a:ext cx="2028504" cy="369332"/>
            </a:xfrm>
            <a:prstGeom prst="rect">
              <a:avLst/>
            </a:prstGeom>
            <a:noFill/>
            <a:effectLst/>
          </p:spPr>
          <p:txBody>
            <a:bodyPr wrap="none" rtlCol="0">
              <a:spAutoFit/>
            </a:bodyPr>
            <a:lstStyle/>
            <a:p>
              <a:pPr algn="ctr"/>
              <a:r>
                <a:rPr lang="en-US" dirty="0" smtClean="0">
                  <a:solidFill>
                    <a:schemeClr val="bg1"/>
                  </a:solidFill>
                </a:rPr>
                <a:t>Constrained env. #2</a:t>
              </a:r>
              <a:endParaRPr lang="en-US" dirty="0">
                <a:solidFill>
                  <a:schemeClr val="bg1"/>
                </a:solidFill>
              </a:endParaRPr>
            </a:p>
          </p:txBody>
        </p:sp>
      </p:grpSp>
      <p:grpSp>
        <p:nvGrpSpPr>
          <p:cNvPr id="157" name="Grupo 156"/>
          <p:cNvGrpSpPr/>
          <p:nvPr/>
        </p:nvGrpSpPr>
        <p:grpSpPr>
          <a:xfrm>
            <a:off x="457200" y="1516140"/>
            <a:ext cx="2462026" cy="1169853"/>
            <a:chOff x="611460" y="2060848"/>
            <a:chExt cx="2462026" cy="1169853"/>
          </a:xfrm>
        </p:grpSpPr>
        <p:cxnSp>
          <p:nvCxnSpPr>
            <p:cNvPr id="158" name="Conector recto 157"/>
            <p:cNvCxnSpPr/>
            <p:nvPr/>
          </p:nvCxnSpPr>
          <p:spPr>
            <a:xfrm>
              <a:off x="914751" y="3068960"/>
              <a:ext cx="1064961" cy="0"/>
            </a:xfrm>
            <a:prstGeom prst="line">
              <a:avLst/>
            </a:prstGeom>
            <a:ln w="28575"/>
          </p:spPr>
          <p:style>
            <a:lnRef idx="1">
              <a:schemeClr val="dk1"/>
            </a:lnRef>
            <a:fillRef idx="0">
              <a:schemeClr val="dk1"/>
            </a:fillRef>
            <a:effectRef idx="0">
              <a:schemeClr val="dk1"/>
            </a:effectRef>
            <a:fontRef idx="minor">
              <a:schemeClr val="tx1"/>
            </a:fontRef>
          </p:style>
        </p:cxnSp>
        <p:sp>
          <p:nvSpPr>
            <p:cNvPr id="159" name="Triángulo isósceles 158"/>
            <p:cNvSpPr/>
            <p:nvPr/>
          </p:nvSpPr>
          <p:spPr>
            <a:xfrm rot="5400000">
              <a:off x="1223627" y="2068428"/>
              <a:ext cx="447207" cy="432048"/>
            </a:xfrm>
            <a:prstGeom prst="triangl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60" name="Conector recto 159"/>
            <p:cNvCxnSpPr>
              <a:endCxn id="159" idx="3"/>
            </p:cNvCxnSpPr>
            <p:nvPr/>
          </p:nvCxnSpPr>
          <p:spPr>
            <a:xfrm>
              <a:off x="914749" y="2284452"/>
              <a:ext cx="316458" cy="1"/>
            </a:xfrm>
            <a:prstGeom prst="line">
              <a:avLst/>
            </a:prstGeom>
            <a:ln w="28575"/>
          </p:spPr>
          <p:style>
            <a:lnRef idx="1">
              <a:schemeClr val="dk1"/>
            </a:lnRef>
            <a:fillRef idx="0">
              <a:schemeClr val="dk1"/>
            </a:fillRef>
            <a:effectRef idx="0">
              <a:schemeClr val="dk1"/>
            </a:effectRef>
            <a:fontRef idx="minor">
              <a:schemeClr val="tx1"/>
            </a:fontRef>
          </p:style>
        </p:cxnSp>
        <p:cxnSp>
          <p:nvCxnSpPr>
            <p:cNvPr id="161" name="Conector recto 160"/>
            <p:cNvCxnSpPr>
              <a:stCxn id="159" idx="0"/>
            </p:cNvCxnSpPr>
            <p:nvPr/>
          </p:nvCxnSpPr>
          <p:spPr>
            <a:xfrm flipV="1">
              <a:off x="1663255" y="2284452"/>
              <a:ext cx="1108545" cy="1"/>
            </a:xfrm>
            <a:prstGeom prst="line">
              <a:avLst/>
            </a:prstGeom>
            <a:ln w="28575">
              <a:tailEnd type="triangle"/>
            </a:ln>
          </p:spPr>
          <p:style>
            <a:lnRef idx="1">
              <a:schemeClr val="dk1"/>
            </a:lnRef>
            <a:fillRef idx="0">
              <a:schemeClr val="dk1"/>
            </a:fillRef>
            <a:effectRef idx="0">
              <a:schemeClr val="dk1"/>
            </a:effectRef>
            <a:fontRef idx="minor">
              <a:schemeClr val="tx1"/>
            </a:fontRef>
          </p:style>
        </p:cxnSp>
        <p:cxnSp>
          <p:nvCxnSpPr>
            <p:cNvPr id="164" name="Conector recto 163"/>
            <p:cNvCxnSpPr/>
            <p:nvPr/>
          </p:nvCxnSpPr>
          <p:spPr>
            <a:xfrm flipV="1">
              <a:off x="2483768" y="2895043"/>
              <a:ext cx="288032" cy="2"/>
            </a:xfrm>
            <a:prstGeom prst="line">
              <a:avLst/>
            </a:prstGeom>
            <a:ln w="28575">
              <a:tailEnd type="triangle"/>
            </a:ln>
          </p:spPr>
          <p:style>
            <a:lnRef idx="1">
              <a:schemeClr val="dk1"/>
            </a:lnRef>
            <a:fillRef idx="0">
              <a:schemeClr val="dk1"/>
            </a:fillRef>
            <a:effectRef idx="0">
              <a:schemeClr val="dk1"/>
            </a:effectRef>
            <a:fontRef idx="minor">
              <a:schemeClr val="tx1"/>
            </a:fontRef>
          </p:style>
        </p:cxnSp>
        <p:cxnSp>
          <p:nvCxnSpPr>
            <p:cNvPr id="165" name="Conector angular 164"/>
            <p:cNvCxnSpPr/>
            <p:nvPr/>
          </p:nvCxnSpPr>
          <p:spPr>
            <a:xfrm rot="16200000" flipH="1">
              <a:off x="1655675" y="2392464"/>
              <a:ext cx="432052" cy="216026"/>
            </a:xfrm>
            <a:prstGeom prst="bentConnector3">
              <a:avLst>
                <a:gd name="adj1" fmla="val 98501"/>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9" name="AutoShape 40"/>
            <p:cNvSpPr>
              <a:spLocks noChangeArrowheads="1"/>
            </p:cNvSpPr>
            <p:nvPr/>
          </p:nvSpPr>
          <p:spPr bwMode="auto">
            <a:xfrm flipH="1">
              <a:off x="1919829" y="2636912"/>
              <a:ext cx="563939" cy="516263"/>
            </a:xfrm>
            <a:prstGeom prst="moon">
              <a:avLst>
                <a:gd name="adj" fmla="val 81644"/>
              </a:avLst>
            </a:prstGeom>
            <a:solidFill>
              <a:schemeClr val="bg1"/>
            </a:solidFill>
            <a:ln>
              <a:headEnd type="none" w="sm" len="sm"/>
              <a:tailEnd type="none" w="sm" len="sm"/>
            </a:ln>
            <a:extLst/>
          </p:spPr>
          <p:style>
            <a:lnRef idx="2">
              <a:schemeClr val="dk1"/>
            </a:lnRef>
            <a:fillRef idx="1">
              <a:schemeClr val="lt1"/>
            </a:fillRef>
            <a:effectRef idx="0">
              <a:schemeClr val="dk1"/>
            </a:effectRef>
            <a:fontRef idx="minor">
              <a:schemeClr val="dk1"/>
            </a:fontRef>
          </p:style>
          <p:txBody>
            <a:bodyPr wrap="none" anchor="ctr"/>
            <a:lstStyle/>
            <a:p>
              <a:endParaRPr lang="en-US" sz="2000"/>
            </a:p>
          </p:txBody>
        </p:sp>
        <p:sp>
          <p:nvSpPr>
            <p:cNvPr id="170" name="CuadroTexto 169"/>
            <p:cNvSpPr txBox="1"/>
            <p:nvPr/>
          </p:nvSpPr>
          <p:spPr>
            <a:xfrm>
              <a:off x="619475" y="2077914"/>
              <a:ext cx="29527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171" name="CuadroTexto 170"/>
            <p:cNvSpPr txBox="1"/>
            <p:nvPr/>
          </p:nvSpPr>
          <p:spPr>
            <a:xfrm>
              <a:off x="611460" y="2861369"/>
              <a:ext cx="31130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172" name="CuadroTexto 171"/>
            <p:cNvSpPr txBox="1"/>
            <p:nvPr/>
          </p:nvSpPr>
          <p:spPr>
            <a:xfrm>
              <a:off x="2771800" y="2082939"/>
              <a:ext cx="295274"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173" name="CuadroTexto 172"/>
            <p:cNvSpPr txBox="1"/>
            <p:nvPr/>
          </p:nvSpPr>
          <p:spPr>
            <a:xfrm>
              <a:off x="2771800" y="2676703"/>
              <a:ext cx="30168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grpSp>
      <p:sp>
        <p:nvSpPr>
          <p:cNvPr id="174" name="Arco 173"/>
          <p:cNvSpPr/>
          <p:nvPr/>
        </p:nvSpPr>
        <p:spPr>
          <a:xfrm flipH="1">
            <a:off x="1900517" y="4661636"/>
            <a:ext cx="6802144" cy="808326"/>
          </a:xfrm>
          <a:prstGeom prst="arc">
            <a:avLst>
              <a:gd name="adj1" fmla="val 10846088"/>
              <a:gd name="adj2" fmla="val 21566735"/>
            </a:avLst>
          </a:prstGeom>
          <a:ln w="28575">
            <a:solidFill>
              <a:schemeClr val="tx1">
                <a:alpha val="60000"/>
              </a:schemeClr>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5" name="Arco 174"/>
          <p:cNvSpPr/>
          <p:nvPr/>
        </p:nvSpPr>
        <p:spPr>
          <a:xfrm>
            <a:off x="1913604" y="2996952"/>
            <a:ext cx="6802144" cy="808326"/>
          </a:xfrm>
          <a:prstGeom prst="arc">
            <a:avLst>
              <a:gd name="adj1" fmla="val 10846088"/>
              <a:gd name="adj2" fmla="val 21544945"/>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76" name="CuadroTexto 175"/>
              <p:cNvSpPr txBox="1"/>
              <p:nvPr/>
            </p:nvSpPr>
            <p:spPr>
              <a:xfrm>
                <a:off x="72377" y="6223339"/>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=00</m:t>
                      </m:r>
                    </m:oMath>
                  </m:oMathPara>
                </a14:m>
                <a:endParaRPr lang="en-US" sz="1600" dirty="0"/>
              </a:p>
            </p:txBody>
          </p:sp>
        </mc:Choice>
        <mc:Fallback xmlns="">
          <p:sp>
            <p:nvSpPr>
              <p:cNvPr id="176" name="CuadroTexto 175"/>
              <p:cNvSpPr txBox="1">
                <a:spLocks noRot="1" noChangeAspect="1" noMove="1" noResize="1" noEditPoints="1" noAdjustHandles="1" noChangeArrowheads="1" noChangeShapeType="1" noTextEdit="1"/>
              </p:cNvSpPr>
              <p:nvPr/>
            </p:nvSpPr>
            <p:spPr>
              <a:xfrm>
                <a:off x="72377" y="6223339"/>
                <a:ext cx="755207" cy="246221"/>
              </a:xfrm>
              <a:prstGeom prst="rect">
                <a:avLst/>
              </a:prstGeom>
              <a:blipFill rotWithShape="0">
                <a:blip r:embed="rId3"/>
                <a:stretch>
                  <a:fillRect l="-6452" r="-4032" b="-7500"/>
                </a:stretch>
              </a:blipFill>
            </p:spPr>
            <p:txBody>
              <a:bodyPr/>
              <a:lstStyle/>
              <a:p>
                <a:r>
                  <a:rPr lang="en-US">
                    <a:noFill/>
                  </a:rPr>
                  <a:t> </a:t>
                </a:r>
              </a:p>
            </p:txBody>
          </p:sp>
        </mc:Fallback>
      </mc:AlternateContent>
      <p:sp>
        <p:nvSpPr>
          <p:cNvPr id="178" name="Arco 177"/>
          <p:cNvSpPr/>
          <p:nvPr/>
        </p:nvSpPr>
        <p:spPr>
          <a:xfrm>
            <a:off x="976588" y="5835850"/>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9" name="Arco 178"/>
          <p:cNvSpPr/>
          <p:nvPr/>
        </p:nvSpPr>
        <p:spPr>
          <a:xfrm flipH="1" flipV="1">
            <a:off x="1953924" y="5189165"/>
            <a:ext cx="2052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2" name="Elipse 181"/>
          <p:cNvSpPr/>
          <p:nvPr/>
        </p:nvSpPr>
        <p:spPr>
          <a:xfrm>
            <a:off x="1697916"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3" name="Elipse 182"/>
          <p:cNvSpPr/>
          <p:nvPr/>
        </p:nvSpPr>
        <p:spPr>
          <a:xfrm>
            <a:off x="1697916"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84" name="Elipse 183"/>
          <p:cNvSpPr/>
          <p:nvPr/>
        </p:nvSpPr>
        <p:spPr>
          <a:xfrm>
            <a:off x="689916" y="5805264"/>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93" name="Arco 192"/>
          <p:cNvSpPr/>
          <p:nvPr/>
        </p:nvSpPr>
        <p:spPr>
          <a:xfrm rot="16200000">
            <a:off x="1114758" y="4285587"/>
            <a:ext cx="1380541"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6" name="Arco 195"/>
          <p:cNvSpPr/>
          <p:nvPr/>
        </p:nvSpPr>
        <p:spPr>
          <a:xfrm rot="8400000">
            <a:off x="872033" y="5562995"/>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99" name="Elipse 198"/>
          <p:cNvSpPr/>
          <p:nvPr/>
        </p:nvSpPr>
        <p:spPr>
          <a:xfrm>
            <a:off x="4001268"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00" name="Elipse 199"/>
          <p:cNvSpPr/>
          <p:nvPr/>
        </p:nvSpPr>
        <p:spPr>
          <a:xfrm>
            <a:off x="2993268" y="5805264"/>
            <a:ext cx="288032" cy="288032"/>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07" name="Arco 206"/>
          <p:cNvSpPr/>
          <p:nvPr/>
        </p:nvSpPr>
        <p:spPr>
          <a:xfrm rot="19214127">
            <a:off x="3117129" y="5487122"/>
            <a:ext cx="10080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2" name="Elipse 221"/>
          <p:cNvSpPr/>
          <p:nvPr/>
        </p:nvSpPr>
        <p:spPr>
          <a:xfrm>
            <a:off x="8603854" y="3339182"/>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23" name="Elipse 222"/>
          <p:cNvSpPr/>
          <p:nvPr/>
        </p:nvSpPr>
        <p:spPr>
          <a:xfrm>
            <a:off x="8603854" y="5013176"/>
            <a:ext cx="288032" cy="288032"/>
          </a:xfrm>
          <a:prstGeom prst="ellipse">
            <a:avLst/>
          </a:prstGeom>
          <a:solidFill>
            <a:schemeClr val="bg1"/>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230" name="Arco 229"/>
          <p:cNvSpPr/>
          <p:nvPr/>
        </p:nvSpPr>
        <p:spPr>
          <a:xfrm rot="5400000">
            <a:off x="8095404" y="4282414"/>
            <a:ext cx="1382400" cy="72000"/>
          </a:xfrm>
          <a:prstGeom prst="arc">
            <a:avLst>
              <a:gd name="adj1" fmla="val 10790898"/>
              <a:gd name="adj2" fmla="val 0"/>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2" name="CuadroTexto 241"/>
          <p:cNvSpPr txBox="1"/>
          <p:nvPr/>
        </p:nvSpPr>
        <p:spPr>
          <a:xfrm>
            <a:off x="1417540" y="5456173"/>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243" name="CuadroTexto 242"/>
          <p:cNvSpPr txBox="1"/>
          <p:nvPr/>
        </p:nvSpPr>
        <p:spPr>
          <a:xfrm>
            <a:off x="1389000" y="4202155"/>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249" name="CuadroTexto 248"/>
          <p:cNvSpPr txBox="1"/>
          <p:nvPr/>
        </p:nvSpPr>
        <p:spPr>
          <a:xfrm>
            <a:off x="3270932" y="5224204"/>
            <a:ext cx="439544"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b+</a:t>
            </a:r>
            <a:endParaRPr lang="en-US" dirty="0">
              <a:solidFill>
                <a:schemeClr val="tx2"/>
              </a:solidFill>
              <a:latin typeface="Cambria" panose="02040503050406030204" pitchFamily="18" charset="0"/>
            </a:endParaRPr>
          </a:p>
        </p:txBody>
      </p:sp>
      <p:sp>
        <p:nvSpPr>
          <p:cNvPr id="388" name="CuadroTexto 387"/>
          <p:cNvSpPr txBox="1"/>
          <p:nvPr/>
        </p:nvSpPr>
        <p:spPr>
          <a:xfrm>
            <a:off x="8781823" y="4198895"/>
            <a:ext cx="425116" cy="369332"/>
          </a:xfrm>
          <a:prstGeom prst="rect">
            <a:avLst/>
          </a:prstGeom>
          <a:noFill/>
        </p:spPr>
        <p:txBody>
          <a:bodyPr wrap="none" rtlCol="0">
            <a:spAutoFit/>
          </a:bodyPr>
          <a:lstStyle/>
          <a:p>
            <a:pPr algn="ctr"/>
            <a:r>
              <a:rPr lang="en-US" dirty="0" smtClean="0">
                <a:solidFill>
                  <a:schemeClr val="tx2"/>
                </a:solidFill>
                <a:latin typeface="Cambria" panose="02040503050406030204" pitchFamily="18" charset="0"/>
              </a:rPr>
              <a:t>a−</a:t>
            </a:r>
            <a:endParaRPr lang="en-US" dirty="0">
              <a:solidFill>
                <a:schemeClr val="tx2"/>
              </a:solidFill>
              <a:latin typeface="Cambria" panose="02040503050406030204" pitchFamily="18" charset="0"/>
            </a:endParaRPr>
          </a:p>
        </p:txBody>
      </p:sp>
      <p:sp>
        <p:nvSpPr>
          <p:cNvPr id="389" name="CuadroTexto 388"/>
          <p:cNvSpPr txBox="1"/>
          <p:nvPr/>
        </p:nvSpPr>
        <p:spPr>
          <a:xfrm>
            <a:off x="1864988" y="5745789"/>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p:sp>
        <p:nvSpPr>
          <p:cNvPr id="391" name="CuadroTexto 390"/>
          <p:cNvSpPr txBox="1"/>
          <p:nvPr/>
        </p:nvSpPr>
        <p:spPr>
          <a:xfrm>
            <a:off x="2462207" y="5150371"/>
            <a:ext cx="42992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y+</a:t>
            </a:r>
            <a:endParaRPr lang="en-US" dirty="0">
              <a:solidFill>
                <a:schemeClr val="accent2"/>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392" name="CuadroTexto 391"/>
              <p:cNvSpPr txBox="1"/>
              <p:nvPr/>
            </p:nvSpPr>
            <p:spPr>
              <a:xfrm>
                <a:off x="994398" y="5971746"/>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=01</m:t>
                      </m:r>
                    </m:oMath>
                  </m:oMathPara>
                </a14:m>
                <a:endParaRPr lang="en-US" sz="1600" dirty="0"/>
              </a:p>
            </p:txBody>
          </p:sp>
        </mc:Choice>
        <mc:Fallback xmlns="">
          <p:sp>
            <p:nvSpPr>
              <p:cNvPr id="392" name="CuadroTexto 391"/>
              <p:cNvSpPr txBox="1">
                <a:spLocks noRot="1" noChangeAspect="1" noMove="1" noResize="1" noEditPoints="1" noAdjustHandles="1" noChangeArrowheads="1" noChangeShapeType="1" noTextEdit="1"/>
              </p:cNvSpPr>
              <p:nvPr/>
            </p:nvSpPr>
            <p:spPr>
              <a:xfrm>
                <a:off x="994398" y="5971746"/>
                <a:ext cx="745589" cy="246221"/>
              </a:xfrm>
              <a:prstGeom prst="rect">
                <a:avLst/>
              </a:prstGeom>
              <a:blipFill rotWithShape="0">
                <a:blip r:embed="rId4"/>
                <a:stretch>
                  <a:fillRect l="-6557" r="-5738"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94" name="CuadroTexto 393"/>
              <p:cNvSpPr txBox="1"/>
              <p:nvPr/>
            </p:nvSpPr>
            <p:spPr>
              <a:xfrm>
                <a:off x="7936783" y="5308118"/>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=11</m:t>
                      </m:r>
                    </m:oMath>
                  </m:oMathPara>
                </a14:m>
                <a:endParaRPr lang="en-US" sz="1600" dirty="0"/>
              </a:p>
            </p:txBody>
          </p:sp>
        </mc:Choice>
        <mc:Fallback xmlns="">
          <p:sp>
            <p:nvSpPr>
              <p:cNvPr id="394" name="CuadroTexto 393"/>
              <p:cNvSpPr txBox="1">
                <a:spLocks noRot="1" noChangeAspect="1" noMove="1" noResize="1" noEditPoints="1" noAdjustHandles="1" noChangeArrowheads="1" noChangeShapeType="1" noTextEdit="1"/>
              </p:cNvSpPr>
              <p:nvPr/>
            </p:nvSpPr>
            <p:spPr>
              <a:xfrm>
                <a:off x="7936783" y="5308118"/>
                <a:ext cx="745589" cy="246221"/>
              </a:xfrm>
              <a:prstGeom prst="rect">
                <a:avLst/>
              </a:prstGeom>
              <a:blipFill rotWithShape="0">
                <a:blip r:embed="rId5"/>
                <a:stretch>
                  <a:fillRect l="-6557" r="-4918" b="-25000"/>
                </a:stretch>
              </a:blipFill>
            </p:spPr>
            <p:txBody>
              <a:bodyPr/>
              <a:lstStyle/>
              <a:p>
                <a:r>
                  <a:rPr lang="en-US">
                    <a:noFill/>
                  </a:rPr>
                  <a:t> </a:t>
                </a:r>
              </a:p>
            </p:txBody>
          </p:sp>
        </mc:Fallback>
      </mc:AlternateContent>
      <p:sp>
        <p:nvSpPr>
          <p:cNvPr id="402" name="CuadroTexto 401"/>
          <p:cNvSpPr txBox="1"/>
          <p:nvPr/>
        </p:nvSpPr>
        <p:spPr>
          <a:xfrm>
            <a:off x="4751011" y="4350393"/>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mc:AlternateContent xmlns:mc="http://schemas.openxmlformats.org/markup-compatibility/2006" xmlns:a14="http://schemas.microsoft.com/office/drawing/2010/main">
        <mc:Choice Requires="a14">
          <p:sp>
            <p:nvSpPr>
              <p:cNvPr id="409" name="CuadroTexto 408"/>
              <p:cNvSpPr txBox="1"/>
              <p:nvPr/>
            </p:nvSpPr>
            <p:spPr>
              <a:xfrm>
                <a:off x="2758157" y="6130375"/>
                <a:ext cx="74558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xy</m:t>
                      </m:r>
                      <m:r>
                        <a:rPr lang="es-ES" sz="1600" b="0" i="1" smtClean="0">
                          <a:latin typeface="Cambria Math" panose="02040503050406030204" pitchFamily="18" charset="0"/>
                        </a:rPr>
                        <m:t>=0</m:t>
                      </m:r>
                      <m:r>
                        <a:rPr lang="es-ES" sz="1600" b="0" i="0" smtClean="0">
                          <a:latin typeface="Cambria Math" panose="02040503050406030204" pitchFamily="18" charset="0"/>
                        </a:rPr>
                        <m:t>0</m:t>
                      </m:r>
                    </m:oMath>
                  </m:oMathPara>
                </a14:m>
                <a:endParaRPr lang="en-US" sz="1600" dirty="0"/>
              </a:p>
            </p:txBody>
          </p:sp>
        </mc:Choice>
        <mc:Fallback xmlns="">
          <p:sp>
            <p:nvSpPr>
              <p:cNvPr id="409" name="CuadroTexto 408"/>
              <p:cNvSpPr txBox="1">
                <a:spLocks noRot="1" noChangeAspect="1" noMove="1" noResize="1" noEditPoints="1" noAdjustHandles="1" noChangeArrowheads="1" noChangeShapeType="1" noTextEdit="1"/>
              </p:cNvSpPr>
              <p:nvPr/>
            </p:nvSpPr>
            <p:spPr>
              <a:xfrm>
                <a:off x="2758157" y="6130375"/>
                <a:ext cx="745589" cy="246221"/>
              </a:xfrm>
              <a:prstGeom prst="rect">
                <a:avLst/>
              </a:prstGeom>
              <a:blipFill rotWithShape="0">
                <a:blip r:embed="rId6"/>
                <a:stretch>
                  <a:fillRect l="-6504" r="-4878"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1" name="CuadroTexto 410"/>
              <p:cNvSpPr txBox="1"/>
              <p:nvPr/>
            </p:nvSpPr>
            <p:spPr>
              <a:xfrm>
                <a:off x="960491" y="3086094"/>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=11</m:t>
                      </m:r>
                    </m:oMath>
                  </m:oMathPara>
                </a14:m>
                <a:endParaRPr lang="en-US" sz="1600" dirty="0"/>
              </a:p>
            </p:txBody>
          </p:sp>
        </mc:Choice>
        <mc:Fallback xmlns="">
          <p:sp>
            <p:nvSpPr>
              <p:cNvPr id="411" name="CuadroTexto 410"/>
              <p:cNvSpPr txBox="1">
                <a:spLocks noRot="1" noChangeAspect="1" noMove="1" noResize="1" noEditPoints="1" noAdjustHandles="1" noChangeArrowheads="1" noChangeShapeType="1" noTextEdit="1"/>
              </p:cNvSpPr>
              <p:nvPr/>
            </p:nvSpPr>
            <p:spPr>
              <a:xfrm>
                <a:off x="960491" y="3086094"/>
                <a:ext cx="755207" cy="246221"/>
              </a:xfrm>
              <a:prstGeom prst="rect">
                <a:avLst/>
              </a:prstGeom>
              <a:blipFill rotWithShape="0">
                <a:blip r:embed="rId7"/>
                <a:stretch>
                  <a:fillRect l="-6504" r="-4878" b="-48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2" name="CuadroTexto 411"/>
              <p:cNvSpPr txBox="1"/>
              <p:nvPr/>
            </p:nvSpPr>
            <p:spPr>
              <a:xfrm>
                <a:off x="1005823" y="4788359"/>
                <a:ext cx="755207" cy="246221"/>
              </a:xfrm>
              <a:prstGeom prst="rect">
                <a:avLst/>
              </a:prstGeom>
              <a:noFill/>
            </p:spPr>
            <p:txBody>
              <a:bodyPr wrap="none" lIns="0" tIns="0" rIns="0" bIns="0" rtlCol="0">
                <a:spAutoFit/>
              </a:bodyPr>
              <a:lstStyle/>
              <a:p>
                <a:pPr algn="r"/>
                <a14:m>
                  <m:oMathPara xmlns:m="http://schemas.openxmlformats.org/officeDocument/2006/math">
                    <m:oMathParaPr>
                      <m:jc m:val="centerGroup"/>
                    </m:oMathParaPr>
                    <m:oMath xmlns:m="http://schemas.openxmlformats.org/officeDocument/2006/math">
                      <m:r>
                        <m:rPr>
                          <m:nor/>
                        </m:rPr>
                        <a:rPr lang="es-ES" sz="1600" b="0" i="0" smtClean="0">
                          <a:latin typeface="Cambria Math" panose="02040503050406030204" pitchFamily="18" charset="0"/>
                        </a:rPr>
                        <m:t>ab</m:t>
                      </m:r>
                      <m:r>
                        <a:rPr lang="es-ES" sz="1600" b="0" i="1" smtClean="0">
                          <a:latin typeface="Cambria Math" panose="02040503050406030204" pitchFamily="18" charset="0"/>
                        </a:rPr>
                        <m:t>=01</m:t>
                      </m:r>
                    </m:oMath>
                  </m:oMathPara>
                </a14:m>
                <a:endParaRPr lang="en-US" sz="1600" dirty="0"/>
              </a:p>
            </p:txBody>
          </p:sp>
        </mc:Choice>
        <mc:Fallback xmlns="">
          <p:sp>
            <p:nvSpPr>
              <p:cNvPr id="412" name="CuadroTexto 411"/>
              <p:cNvSpPr txBox="1">
                <a:spLocks noRot="1" noChangeAspect="1" noMove="1" noResize="1" noEditPoints="1" noAdjustHandles="1" noChangeArrowheads="1" noChangeShapeType="1" noTextEdit="1"/>
              </p:cNvSpPr>
              <p:nvPr/>
            </p:nvSpPr>
            <p:spPr>
              <a:xfrm>
                <a:off x="1005823" y="4788359"/>
                <a:ext cx="755207" cy="246221"/>
              </a:xfrm>
              <a:prstGeom prst="rect">
                <a:avLst/>
              </a:prstGeom>
              <a:blipFill rotWithShape="0">
                <a:blip r:embed="rId8"/>
                <a:stretch>
                  <a:fillRect l="-6452" r="-4032" b="-4878"/>
                </a:stretch>
              </a:blipFill>
            </p:spPr>
            <p:txBody>
              <a:bodyPr/>
              <a:lstStyle/>
              <a:p>
                <a:r>
                  <a:rPr lang="en-US">
                    <a:noFill/>
                  </a:rPr>
                  <a:t> </a:t>
                </a:r>
              </a:p>
            </p:txBody>
          </p:sp>
        </mc:Fallback>
      </mc:AlternateContent>
      <p:sp>
        <p:nvSpPr>
          <p:cNvPr id="453" name="Elipse 452"/>
          <p:cNvSpPr>
            <a:spLocks noChangeAspect="1"/>
          </p:cNvSpPr>
          <p:nvPr/>
        </p:nvSpPr>
        <p:spPr>
          <a:xfrm>
            <a:off x="6516216" y="812717"/>
            <a:ext cx="2088000" cy="208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Free environment</a:t>
            </a:r>
          </a:p>
          <a:p>
            <a:pPr algn="ctr"/>
            <a:endParaRPr lang="en-US" dirty="0"/>
          </a:p>
          <a:p>
            <a:pPr algn="ctr"/>
            <a:endParaRPr lang="en-US" dirty="0" smtClean="0"/>
          </a:p>
          <a:p>
            <a:pPr algn="ctr"/>
            <a:endParaRPr lang="en-US" dirty="0"/>
          </a:p>
          <a:p>
            <a:pPr algn="ctr"/>
            <a:endParaRPr lang="en-US" dirty="0" smtClean="0"/>
          </a:p>
          <a:p>
            <a:pPr algn="ctr"/>
            <a:endParaRPr lang="en-US" dirty="0"/>
          </a:p>
        </p:txBody>
      </p:sp>
      <p:grpSp>
        <p:nvGrpSpPr>
          <p:cNvPr id="454" name="Grupo 453"/>
          <p:cNvGrpSpPr/>
          <p:nvPr/>
        </p:nvGrpSpPr>
        <p:grpSpPr>
          <a:xfrm>
            <a:off x="6531397" y="875303"/>
            <a:ext cx="2105004" cy="2094400"/>
            <a:chOff x="658312" y="3927735"/>
            <a:chExt cx="2105004" cy="2094400"/>
          </a:xfrm>
        </p:grpSpPr>
        <p:sp>
          <p:nvSpPr>
            <p:cNvPr id="457" name="CuadroTexto 456"/>
            <p:cNvSpPr txBox="1"/>
            <p:nvPr/>
          </p:nvSpPr>
          <p:spPr>
            <a:xfrm>
              <a:off x="2018084" y="43600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58" name="CuadroTexto 457"/>
            <p:cNvSpPr txBox="1"/>
            <p:nvPr/>
          </p:nvSpPr>
          <p:spPr>
            <a:xfrm>
              <a:off x="902260" y="501251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59" name="CuadroTexto 458"/>
            <p:cNvSpPr txBox="1"/>
            <p:nvPr/>
          </p:nvSpPr>
          <p:spPr>
            <a:xfrm>
              <a:off x="944644" y="454616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0" name="CuadroTexto 459"/>
            <p:cNvSpPr txBox="1"/>
            <p:nvPr/>
          </p:nvSpPr>
          <p:spPr>
            <a:xfrm>
              <a:off x="747880" y="435690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1" name="CuadroTexto 460"/>
            <p:cNvSpPr txBox="1"/>
            <p:nvPr/>
          </p:nvSpPr>
          <p:spPr>
            <a:xfrm>
              <a:off x="658312" y="473543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2" name="CuadroTexto 461"/>
            <p:cNvSpPr txBox="1"/>
            <p:nvPr/>
          </p:nvSpPr>
          <p:spPr>
            <a:xfrm>
              <a:off x="2170484" y="45124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3" name="CuadroTexto 462"/>
            <p:cNvSpPr txBox="1"/>
            <p:nvPr/>
          </p:nvSpPr>
          <p:spPr>
            <a:xfrm>
              <a:off x="1046927" y="4096427"/>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4" name="CuadroTexto 463"/>
            <p:cNvSpPr txBox="1"/>
            <p:nvPr/>
          </p:nvSpPr>
          <p:spPr>
            <a:xfrm>
              <a:off x="1301966" y="41431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5" name="CuadroTexto 464"/>
            <p:cNvSpPr txBox="1"/>
            <p:nvPr/>
          </p:nvSpPr>
          <p:spPr>
            <a:xfrm>
              <a:off x="1596048" y="4034457"/>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6" name="CuadroTexto 465"/>
            <p:cNvSpPr txBox="1"/>
            <p:nvPr/>
          </p:nvSpPr>
          <p:spPr>
            <a:xfrm>
              <a:off x="2322884" y="46648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7" name="CuadroTexto 466"/>
            <p:cNvSpPr txBox="1"/>
            <p:nvPr/>
          </p:nvSpPr>
          <p:spPr>
            <a:xfrm>
              <a:off x="2311435" y="43004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8" name="CuadroTexto 467"/>
            <p:cNvSpPr txBox="1"/>
            <p:nvPr/>
          </p:nvSpPr>
          <p:spPr>
            <a:xfrm>
              <a:off x="2262851" y="492707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69" name="CuadroTexto 468"/>
            <p:cNvSpPr txBox="1"/>
            <p:nvPr/>
          </p:nvSpPr>
          <p:spPr>
            <a:xfrm>
              <a:off x="1685703" y="510354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0" name="CuadroTexto 469"/>
            <p:cNvSpPr txBox="1"/>
            <p:nvPr/>
          </p:nvSpPr>
          <p:spPr>
            <a:xfrm>
              <a:off x="2258491" y="51853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1" name="CuadroTexto 470"/>
            <p:cNvSpPr txBox="1"/>
            <p:nvPr/>
          </p:nvSpPr>
          <p:spPr>
            <a:xfrm>
              <a:off x="2475284" y="481725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2" name="CuadroTexto 471"/>
            <p:cNvSpPr txBox="1"/>
            <p:nvPr/>
          </p:nvSpPr>
          <p:spPr>
            <a:xfrm>
              <a:off x="1890923" y="531836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3" name="CuadroTexto 472"/>
            <p:cNvSpPr txBox="1"/>
            <p:nvPr/>
          </p:nvSpPr>
          <p:spPr>
            <a:xfrm>
              <a:off x="849150" y="5336040"/>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4" name="CuadroTexto 473"/>
            <p:cNvSpPr txBox="1"/>
            <p:nvPr/>
          </p:nvSpPr>
          <p:spPr>
            <a:xfrm>
              <a:off x="978855" y="476473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5" name="CuadroTexto 474"/>
            <p:cNvSpPr txBox="1"/>
            <p:nvPr/>
          </p:nvSpPr>
          <p:spPr>
            <a:xfrm>
              <a:off x="1115149" y="538544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6" name="CuadroTexto 475"/>
            <p:cNvSpPr txBox="1"/>
            <p:nvPr/>
          </p:nvSpPr>
          <p:spPr>
            <a:xfrm>
              <a:off x="1377087" y="524746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7" name="CuadroTexto 476"/>
            <p:cNvSpPr txBox="1"/>
            <p:nvPr/>
          </p:nvSpPr>
          <p:spPr>
            <a:xfrm>
              <a:off x="1654457" y="5266621"/>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8" name="CuadroTexto 477"/>
            <p:cNvSpPr txBox="1"/>
            <p:nvPr/>
          </p:nvSpPr>
          <p:spPr>
            <a:xfrm>
              <a:off x="2118835" y="544866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79" name="CuadroTexto 478"/>
            <p:cNvSpPr txBox="1"/>
            <p:nvPr/>
          </p:nvSpPr>
          <p:spPr>
            <a:xfrm>
              <a:off x="1777101" y="564441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0" name="CuadroTexto 479"/>
            <p:cNvSpPr txBox="1"/>
            <p:nvPr/>
          </p:nvSpPr>
          <p:spPr>
            <a:xfrm>
              <a:off x="1290124" y="565280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1" name="CuadroTexto 480"/>
            <p:cNvSpPr txBox="1"/>
            <p:nvPr/>
          </p:nvSpPr>
          <p:spPr>
            <a:xfrm>
              <a:off x="1836062" y="39956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2" name="CuadroTexto 481"/>
            <p:cNvSpPr txBox="1"/>
            <p:nvPr/>
          </p:nvSpPr>
          <p:spPr>
            <a:xfrm>
              <a:off x="2071089" y="408734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3" name="CuadroTexto 482"/>
            <p:cNvSpPr txBox="1"/>
            <p:nvPr/>
          </p:nvSpPr>
          <p:spPr>
            <a:xfrm>
              <a:off x="784917" y="4101456"/>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4" name="CuadroTexto 483"/>
            <p:cNvSpPr txBox="1"/>
            <p:nvPr/>
          </p:nvSpPr>
          <p:spPr>
            <a:xfrm>
              <a:off x="1098083" y="4368008"/>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5" name="CuadroTexto 484"/>
            <p:cNvSpPr txBox="1"/>
            <p:nvPr/>
          </p:nvSpPr>
          <p:spPr>
            <a:xfrm>
              <a:off x="1863604" y="496593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6" name="CuadroTexto 485"/>
            <p:cNvSpPr txBox="1"/>
            <p:nvPr/>
          </p:nvSpPr>
          <p:spPr>
            <a:xfrm>
              <a:off x="671143" y="503333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7" name="CuadroTexto 486"/>
            <p:cNvSpPr txBox="1"/>
            <p:nvPr/>
          </p:nvSpPr>
          <p:spPr>
            <a:xfrm>
              <a:off x="1759397" y="4395406"/>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8" name="CuadroTexto 487"/>
            <p:cNvSpPr txBox="1"/>
            <p:nvPr/>
          </p:nvSpPr>
          <p:spPr>
            <a:xfrm>
              <a:off x="1191148" y="3927735"/>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89" name="CuadroTexto 488"/>
            <p:cNvSpPr txBox="1"/>
            <p:nvPr/>
          </p:nvSpPr>
          <p:spPr>
            <a:xfrm>
              <a:off x="1514801" y="5482423"/>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90" name="CuadroTexto 489"/>
            <p:cNvSpPr txBox="1"/>
            <p:nvPr/>
          </p:nvSpPr>
          <p:spPr>
            <a:xfrm>
              <a:off x="1766077" y="5451179"/>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sp>
          <p:nvSpPr>
            <p:cNvPr id="491" name="CuadroTexto 490"/>
            <p:cNvSpPr txBox="1"/>
            <p:nvPr/>
          </p:nvSpPr>
          <p:spPr>
            <a:xfrm>
              <a:off x="1944684" y="4523682"/>
              <a:ext cx="288032" cy="369332"/>
            </a:xfrm>
            <a:prstGeom prst="rect">
              <a:avLst/>
            </a:prstGeom>
            <a:noFill/>
          </p:spPr>
          <p:txBody>
            <a:bodyPr wrap="square" rtlCol="0">
              <a:spAutoFit/>
            </a:bodyPr>
            <a:lstStyle/>
            <a:p>
              <a:r>
                <a:rPr lang="en-US" b="1" dirty="0">
                  <a:solidFill>
                    <a:schemeClr val="accent2"/>
                  </a:solidFill>
                  <a:effectLst>
                    <a:outerShdw blurRad="50800" dist="38100" dir="2700000" algn="tl" rotWithShape="0">
                      <a:prstClr val="black">
                        <a:alpha val="40000"/>
                      </a:prstClr>
                    </a:outerShdw>
                  </a:effectLst>
                </a:rPr>
                <a:t>×</a:t>
              </a:r>
            </a:p>
          </p:txBody>
        </p:sp>
      </p:grpSp>
      <p:sp>
        <p:nvSpPr>
          <p:cNvPr id="455" name="Elipse 454"/>
          <p:cNvSpPr/>
          <p:nvPr/>
        </p:nvSpPr>
        <p:spPr>
          <a:xfrm rot="2954076">
            <a:off x="7130823" y="1474519"/>
            <a:ext cx="636673" cy="1017289"/>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nchor="ctr">
            <a:normAutofit/>
          </a:bodyPr>
          <a:lstStyle/>
          <a:p>
            <a:pPr algn="ctr"/>
            <a:endParaRPr lang="en-US" dirty="0"/>
          </a:p>
        </p:txBody>
      </p:sp>
      <p:sp>
        <p:nvSpPr>
          <p:cNvPr id="266" name="CuadroTexto 265"/>
          <p:cNvSpPr txBox="1"/>
          <p:nvPr/>
        </p:nvSpPr>
        <p:spPr>
          <a:xfrm>
            <a:off x="4905449" y="2661759"/>
            <a:ext cx="425116" cy="369332"/>
          </a:xfrm>
          <a:prstGeom prst="rect">
            <a:avLst/>
          </a:prstGeom>
          <a:noFill/>
        </p:spPr>
        <p:txBody>
          <a:bodyPr wrap="none" rtlCol="0">
            <a:spAutoFit/>
          </a:bodyPr>
          <a:lstStyle/>
          <a:p>
            <a:pPr algn="ctr"/>
            <a:r>
              <a:rPr lang="en-US" dirty="0" smtClean="0">
                <a:solidFill>
                  <a:schemeClr val="accent2"/>
                </a:solidFill>
                <a:latin typeface="Cambria" panose="02040503050406030204" pitchFamily="18" charset="0"/>
              </a:rPr>
              <a:t>x+</a:t>
            </a:r>
            <a:endParaRPr lang="en-US" dirty="0">
              <a:solidFill>
                <a:schemeClr val="accent2"/>
              </a:solidFill>
              <a:latin typeface="Cambria" panose="02040503050406030204" pitchFamily="18" charset="0"/>
            </a:endParaRPr>
          </a:p>
        </p:txBody>
      </p:sp>
      <p:sp>
        <p:nvSpPr>
          <p:cNvPr id="3" name="Elipse 2"/>
          <p:cNvSpPr/>
          <p:nvPr/>
        </p:nvSpPr>
        <p:spPr>
          <a:xfrm>
            <a:off x="7327223" y="1712306"/>
            <a:ext cx="952729" cy="338811"/>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56" name="CuadroTexto 455"/>
          <p:cNvSpPr txBox="1"/>
          <p:nvPr/>
        </p:nvSpPr>
        <p:spPr>
          <a:xfrm>
            <a:off x="7336183" y="1674694"/>
            <a:ext cx="934808" cy="461665"/>
          </a:xfrm>
          <a:prstGeom prst="rect">
            <a:avLst/>
          </a:prstGeom>
          <a:noFill/>
        </p:spPr>
        <p:txBody>
          <a:bodyPr wrap="none" rtlCol="0">
            <a:spAutoFit/>
          </a:bodyPr>
          <a:lstStyle/>
          <a:p>
            <a:r>
              <a:rPr lang="en-US" sz="1200" dirty="0" smtClean="0">
                <a:solidFill>
                  <a:schemeClr val="bg1"/>
                </a:solidFill>
              </a:rPr>
              <a:t>Constrained</a:t>
            </a:r>
          </a:p>
          <a:p>
            <a:pPr algn="ctr"/>
            <a:r>
              <a:rPr lang="en-US" sz="1200" dirty="0" smtClean="0">
                <a:solidFill>
                  <a:schemeClr val="bg1"/>
                </a:solidFill>
              </a:rPr>
              <a:t> env. #2</a:t>
            </a:r>
            <a:endParaRPr lang="en-US" sz="1200" dirty="0">
              <a:solidFill>
                <a:schemeClr val="bg1"/>
              </a:solidFill>
            </a:endParaRPr>
          </a:p>
        </p:txBody>
      </p:sp>
      <p:sp>
        <p:nvSpPr>
          <p:cNvPr id="88" name="CuadroTexto 87"/>
          <p:cNvSpPr txBox="1"/>
          <p:nvPr/>
        </p:nvSpPr>
        <p:spPr>
          <a:xfrm>
            <a:off x="3207948" y="1088653"/>
            <a:ext cx="3076771" cy="923330"/>
          </a:xfrm>
          <a:prstGeom prst="rect">
            <a:avLst/>
          </a:prstGeom>
          <a:solidFill>
            <a:schemeClr val="bg1">
              <a:alpha val="15000"/>
            </a:schemeClr>
          </a:solidFill>
        </p:spPr>
        <p:txBody>
          <a:bodyPr wrap="square" rtlCol="0">
            <a:spAutoFit/>
          </a:bodyPr>
          <a:lstStyle/>
          <a:p>
            <a:pPr algn="just"/>
            <a:r>
              <a:rPr lang="en-US" dirty="0" smtClean="0"/>
              <a:t>There might more than one environment that satisfies the properties</a:t>
            </a:r>
          </a:p>
        </p:txBody>
      </p:sp>
    </p:spTree>
    <p:extLst>
      <p:ext uri="{BB962C8B-B14F-4D97-AF65-F5344CB8AC3E}">
        <p14:creationId xmlns:p14="http://schemas.microsoft.com/office/powerpoint/2010/main" val="1165899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Tema</Template>
  <TotalTime>3779</TotalTime>
  <Words>4650</Words>
  <Application>Microsoft Office PowerPoint</Application>
  <PresentationFormat>Presentación en pantalla (4:3)</PresentationFormat>
  <Paragraphs>1284</Paragraphs>
  <Slides>38</Slides>
  <Notes>37</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38</vt:i4>
      </vt:variant>
    </vt:vector>
  </HeadingPairs>
  <TitlesOfParts>
    <vt:vector size="44" baseType="lpstr">
      <vt:lpstr>Arial</vt:lpstr>
      <vt:lpstr>Calibri</vt:lpstr>
      <vt:lpstr>Cambria</vt:lpstr>
      <vt:lpstr>Cambria Math</vt:lpstr>
      <vt:lpstr>Wingdings</vt:lpstr>
      <vt:lpstr>Tema</vt:lpstr>
      <vt:lpstr>Specification mining for asynchronous controllers</vt:lpstr>
      <vt:lpstr>Specification mining</vt:lpstr>
      <vt:lpstr>Outline</vt:lpstr>
      <vt:lpstr>Background</vt:lpstr>
      <vt:lpstr>Specifications with properties</vt:lpstr>
      <vt:lpstr>LTS under free environment</vt:lpstr>
      <vt:lpstr>Hazards under free environment</vt:lpstr>
      <vt:lpstr>Constraining the environment</vt:lpstr>
      <vt:lpstr>More than one specification</vt:lpstr>
      <vt:lpstr>Overview of mining flow</vt:lpstr>
      <vt:lpstr>Outline</vt:lpstr>
      <vt:lpstr>Properties</vt:lpstr>
      <vt:lpstr>Modeling properties using SAT</vt:lpstr>
      <vt:lpstr>Causality patterns in LTS</vt:lpstr>
      <vt:lpstr>Behavioral properties</vt:lpstr>
      <vt:lpstr>Example: speed-independence</vt:lpstr>
      <vt:lpstr>Multi-environments</vt:lpstr>
      <vt:lpstr>Properties of the specification model</vt:lpstr>
      <vt:lpstr>Outline</vt:lpstr>
      <vt:lpstr>SAT model</vt:lpstr>
      <vt:lpstr>Mining algorithm: MaxSAT</vt:lpstr>
      <vt:lpstr>Overview of mining flow</vt:lpstr>
      <vt:lpstr>Outline</vt:lpstr>
      <vt:lpstr>Case study: 4-phase latch controller</vt:lpstr>
      <vt:lpstr>Some 4-phase examples</vt:lpstr>
      <vt:lpstr>Why multi-environment constraint?</vt:lpstr>
      <vt:lpstr>Controllers with choice</vt:lpstr>
      <vt:lpstr>Example: alloc-outbound</vt:lpstr>
      <vt:lpstr>Resynthesis: 1-bit variable</vt:lpstr>
      <vt:lpstr>Conclusions</vt:lpstr>
      <vt:lpstr>Presentación de PowerPoint</vt:lpstr>
      <vt:lpstr>BACKUP</vt:lpstr>
      <vt:lpstr>OLD</vt:lpstr>
      <vt:lpstr>Big LTS template</vt:lpstr>
      <vt:lpstr>Snippet 2</vt:lpstr>
      <vt:lpstr>LTS under free environment</vt:lpstr>
      <vt:lpstr>Constraining environment</vt:lpstr>
      <vt:lpstr>Objectives of this work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Javier</dc:creator>
  <cp:lastModifiedBy>Javier de San Pedro</cp:lastModifiedBy>
  <cp:revision>316</cp:revision>
  <dcterms:created xsi:type="dcterms:W3CDTF">2016-04-25T10:14:19Z</dcterms:created>
  <dcterms:modified xsi:type="dcterms:W3CDTF">2016-05-10T17:30:41Z</dcterms:modified>
</cp:coreProperties>
</file>