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1" r:id="rId3"/>
    <p:sldId id="257" r:id="rId4"/>
    <p:sldId id="260" r:id="rId5"/>
    <p:sldId id="266" r:id="rId6"/>
    <p:sldId id="264" r:id="rId7"/>
    <p:sldId id="267" r:id="rId8"/>
    <p:sldId id="265" r:id="rId9"/>
    <p:sldId id="268" r:id="rId10"/>
    <p:sldId id="293" r:id="rId11"/>
    <p:sldId id="269" r:id="rId12"/>
    <p:sldId id="281" r:id="rId13"/>
    <p:sldId id="282" r:id="rId14"/>
    <p:sldId id="283" r:id="rId15"/>
    <p:sldId id="284" r:id="rId16"/>
    <p:sldId id="274" r:id="rId17"/>
    <p:sldId id="259" r:id="rId18"/>
    <p:sldId id="263" r:id="rId19"/>
    <p:sldId id="286" r:id="rId20"/>
    <p:sldId id="287" r:id="rId21"/>
    <p:sldId id="270" r:id="rId22"/>
    <p:sldId id="278" r:id="rId23"/>
    <p:sldId id="289" r:id="rId24"/>
    <p:sldId id="288" r:id="rId25"/>
    <p:sldId id="279" r:id="rId26"/>
    <p:sldId id="290" r:id="rId27"/>
    <p:sldId id="291" r:id="rId28"/>
    <p:sldId id="271" r:id="rId29"/>
    <p:sldId id="275" r:id="rId30"/>
    <p:sldId id="27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57" autoAdjust="0"/>
    <p:restoredTop sz="94660"/>
  </p:normalViewPr>
  <p:slideViewPr>
    <p:cSldViewPr snapToGrid="0">
      <p:cViewPr varScale="1">
        <p:scale>
          <a:sx n="88" d="100"/>
          <a:sy n="88" d="100"/>
        </p:scale>
        <p:origin x="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A702C-D168-4409-A91A-C0CFA60F474E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F757C-A71B-4047-A4BC-1CC81F6880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90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F757C-A71B-4047-A4BC-1CC81F6880C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9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02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17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2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256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96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87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8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49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74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38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14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DA874-5602-482B-AE21-74C5D9560DE4}" type="datetimeFigureOut">
              <a:rPr lang="en-GB" smtClean="0"/>
              <a:t>29/06/2017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64D6F-387D-4BA0-AF02-F432C6C3AA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74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05919"/>
            <a:ext cx="12192000" cy="227973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Process Windows</a:t>
            </a:r>
            <a:endParaRPr lang="en-GB" sz="9600" dirty="0">
              <a:solidFill>
                <a:schemeClr val="accent1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372" y="4572001"/>
            <a:ext cx="11134586" cy="604597"/>
          </a:xfrm>
        </p:spPr>
        <p:txBody>
          <a:bodyPr anchor="ctr">
            <a:noAutofit/>
          </a:bodyPr>
          <a:lstStyle/>
          <a:p>
            <a:r>
              <a:rPr lang="en-GB" sz="3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Andrey Mokhov, Jordi Cortadella, Alessandro de Gennaro</a:t>
            </a:r>
            <a:endParaRPr lang="en-GB" sz="3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16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8790" y="246405"/>
            <a:ext cx="3697670" cy="121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5" y="246405"/>
            <a:ext cx="5251058" cy="1101359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3940730" y="5876428"/>
            <a:ext cx="4301870" cy="598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June 2017, Zaragoza</a:t>
            </a:r>
            <a:endParaRPr lang="en-GB" sz="3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 descr="C:\Users\nam83\Google Drive\Documents\Presentations\2014 Flexible Microarchitectures\fig\EPSRC-lowr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31" y="246405"/>
            <a:ext cx="1870833" cy="10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6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84" y="233088"/>
            <a:ext cx="4996467" cy="48600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688" y="1703125"/>
            <a:ext cx="2648373" cy="44809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17" y="294687"/>
            <a:ext cx="2924251" cy="43509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6" name="Right Arrow 5"/>
          <p:cNvSpPr/>
          <p:nvPr/>
        </p:nvSpPr>
        <p:spPr>
          <a:xfrm>
            <a:off x="8280923" y="5524477"/>
            <a:ext cx="945096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6200000">
            <a:off x="7617696" y="4980056"/>
            <a:ext cx="945096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521112" y="5326369"/>
            <a:ext cx="695117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These are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windows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showing parts of the system behaviour.</a:t>
            </a:r>
            <a:endParaRPr lang="en-GB" sz="4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6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3" y="106996"/>
            <a:ext cx="8143549" cy="66440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58958" y="344070"/>
            <a:ext cx="350231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Each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window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covers a part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of the system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behaviour, i.e.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scenario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58958" y="3850716"/>
            <a:ext cx="350231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Each transition is covered by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at least one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window.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8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 flipH="1">
            <a:off x="6327127" y="1072035"/>
            <a:ext cx="1890191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7" t="41446" r="25664" b="-1"/>
          <a:stretch/>
        </p:blipFill>
        <p:spPr>
          <a:xfrm>
            <a:off x="520037" y="109741"/>
            <a:ext cx="7085517" cy="6664519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flipH="1">
            <a:off x="4619668" y="3732467"/>
            <a:ext cx="3653267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4596" y="293219"/>
            <a:ext cx="376233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initial state is covered by both windows.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64596" y="2697967"/>
            <a:ext cx="3762330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>Firing </a:t>
            </a:r>
            <a:r>
              <a:rPr lang="en-GB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</a:t>
            </a:r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> is only possible in the second 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window, hence the first one becomes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inactive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43" b="53278"/>
          <a:stretch/>
        </p:blipFill>
        <p:spPr>
          <a:xfrm>
            <a:off x="197576" y="1862124"/>
            <a:ext cx="8443709" cy="4729357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2195342" y="1320418"/>
            <a:ext cx="342358" cy="54170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309843" y="123054"/>
            <a:ext cx="411335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s1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first window is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active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 flipH="1">
            <a:off x="7995583" y="4599197"/>
            <a:ext cx="810390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8766970" y="2897056"/>
            <a:ext cx="3302241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When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a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x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fire (in any order), the second window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wakes up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77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3" t="23045" r="26621" b="26404"/>
          <a:stretch/>
        </p:blipFill>
        <p:spPr>
          <a:xfrm>
            <a:off x="1243756" y="918948"/>
            <a:ext cx="6080111" cy="5324393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flipH="1">
            <a:off x="4650003" y="3424778"/>
            <a:ext cx="3653267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8103924" y="2030408"/>
            <a:ext cx="376233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s4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both windows are active and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b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can be fired in both of them.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3" y="106996"/>
            <a:ext cx="8143549" cy="66440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76618" y="357071"/>
            <a:ext cx="354564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Note: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when a window wakes up it must be correctly initialised with a </a:t>
            </a:r>
            <a:r>
              <a:rPr lang="en-GB" sz="4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wake-up marking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3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60" y="352147"/>
            <a:ext cx="3768205" cy="488077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694" y="191961"/>
            <a:ext cx="7571890" cy="5201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91024" y="5476968"/>
            <a:ext cx="67217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 decomposition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U-Turn Arrow 6"/>
          <p:cNvSpPr/>
          <p:nvPr/>
        </p:nvSpPr>
        <p:spPr>
          <a:xfrm flipV="1">
            <a:off x="1970314" y="5476968"/>
            <a:ext cx="8363132" cy="1127760"/>
          </a:xfrm>
          <a:prstGeom prst="uturnArrow">
            <a:avLst>
              <a:gd name="adj1" fmla="val 2455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8" y="1072242"/>
            <a:ext cx="5739022" cy="3619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0804" y="5433421"/>
            <a:ext cx="1033039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5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Which description do you prefer?</a:t>
            </a:r>
            <a:endParaRPr lang="en-GB" sz="5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72" y="807411"/>
            <a:ext cx="6028325" cy="41408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66348" y="82629"/>
            <a:ext cx="5578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 decomposition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826" y="82629"/>
            <a:ext cx="37077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Direct synthesis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797" y="1281272"/>
            <a:ext cx="11399520" cy="4295457"/>
          </a:xfrm>
        </p:spPr>
        <p:txBody>
          <a:bodyPr>
            <a:noAutofit/>
          </a:bodyPr>
          <a:lstStyle/>
          <a:p>
            <a:pPr algn="ctr"/>
            <a:r>
              <a:rPr lang="en-GB" sz="9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Part II:</a:t>
            </a: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Automated Window Decomposition</a:t>
            </a:r>
            <a:endParaRPr lang="en-GB" sz="9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5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>
          <a:xfrm>
            <a:off x="283285" y="188259"/>
            <a:ext cx="11625430" cy="647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5400" dirty="0" smtClean="0">
                <a:solidFill>
                  <a:schemeClr val="accent1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Windows Decomposition Problem</a:t>
            </a:r>
          </a:p>
          <a:p>
            <a:pPr marL="0" indent="0">
              <a:buNone/>
            </a:pPr>
            <a:endParaRPr lang="en-GB" sz="16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Given:</a:t>
            </a:r>
            <a:endParaRPr lang="en-GB" sz="3600" b="1" dirty="0" smtClean="0">
              <a:solidFill>
                <a:srgbClr val="2F65B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labelled transition system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set of desired structural properties, e.g. forward and backward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persistence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determinism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connectedness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...</a:t>
            </a:r>
            <a:endParaRPr lang="en-GB" sz="36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GB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Result: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set of windows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</a:t>
            </a:r>
            <a:r>
              <a:rPr lang="en-GB" sz="3600" baseline="-25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1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  <a:r>
              <a:rPr lang="en-GB" sz="36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</a:t>
            </a:r>
            <a:r>
              <a:rPr lang="en-GB" sz="3600" baseline="-250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n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such that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</a:t>
            </a:r>
            <a:r>
              <a:rPr lang="en-GB" sz="3600" baseline="-25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1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3600" dirty="0" smtClean="0"/>
              <a:t>∪ … ∪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36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</a:t>
            </a:r>
            <a:r>
              <a:rPr lang="en-GB" sz="3600" baseline="-250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n</a:t>
            </a:r>
            <a:endParaRPr lang="en-GB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Each window </a:t>
            </a:r>
            <a:r>
              <a:rPr lang="en-GB" sz="36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</a:t>
            </a:r>
            <a:r>
              <a:rPr lang="en-GB" sz="3600" baseline="-250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k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satisfies the structural properties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Wake-up condition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c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marking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m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 each window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endParaRPr lang="en-GB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0" y="1281272"/>
            <a:ext cx="9398000" cy="4295457"/>
          </a:xfrm>
        </p:spPr>
        <p:txBody>
          <a:bodyPr>
            <a:noAutofit/>
          </a:bodyPr>
          <a:lstStyle/>
          <a:p>
            <a:pPr algn="ctr"/>
            <a:r>
              <a:rPr lang="en-GB" sz="9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Part I:</a:t>
            </a: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Motivation and Main Idea</a:t>
            </a:r>
            <a:endParaRPr lang="en-GB" sz="9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94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>
          <a:xfrm>
            <a:off x="242684" y="188259"/>
            <a:ext cx="11706632" cy="647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5400" dirty="0" smtClean="0">
                <a:solidFill>
                  <a:schemeClr val="accent1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Implementation (sketch)</a:t>
            </a:r>
          </a:p>
          <a:p>
            <a:pPr marL="0" indent="0">
              <a:buNone/>
            </a:pPr>
            <a:endParaRPr lang="en-GB" sz="16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Discovering windows:</a:t>
            </a:r>
            <a:endParaRPr lang="en-GB" sz="3600" b="1" dirty="0" smtClean="0">
              <a:solidFill>
                <a:srgbClr val="2F65B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Inspired by </a:t>
            </a:r>
            <a:r>
              <a:rPr lang="en-GB" sz="3600" dirty="0"/>
              <a:t>Javier de San Pedro and Jordi </a:t>
            </a:r>
            <a:r>
              <a:rPr lang="en-GB" sz="3600" dirty="0" smtClean="0"/>
              <a:t>Cortadella (2016)</a:t>
            </a:r>
            <a:endParaRPr lang="en-GB" sz="36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SAT formulation: one Boolean variable per transition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Desired structural properties are Boolean constraints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Successively discover largest possible windows</a:t>
            </a:r>
            <a:endParaRPr lang="en-GB" sz="36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GB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Deriving wake-up conditions and markings: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Build a wake-up truth table: one row per state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Perform Boolean minimisation (see paper for details)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endParaRPr lang="en-GB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9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1215958"/>
            <a:ext cx="11399520" cy="4183357"/>
          </a:xfrm>
        </p:spPr>
        <p:txBody>
          <a:bodyPr>
            <a:noAutofit/>
          </a:bodyPr>
          <a:lstStyle/>
          <a:p>
            <a:pPr algn="ctr"/>
            <a:r>
              <a:rPr lang="en-GB" sz="9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Part III:</a:t>
            </a: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9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  <a:endParaRPr lang="en-GB" sz="9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2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209" y="411192"/>
            <a:ext cx="8032315" cy="604428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296874" y="1955672"/>
            <a:ext cx="1270791" cy="3813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10799" y="1293490"/>
            <a:ext cx="336879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Asynchronous power management controller</a:t>
            </a:r>
            <a:endParaRPr lang="en-GB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7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0" y="813287"/>
            <a:ext cx="11957980" cy="34350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1164" y="4325924"/>
            <a:ext cx="9109673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Petri net model synthesised from</a:t>
            </a:r>
            <a:b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underlying transition system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75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81" y="1680963"/>
            <a:ext cx="11644638" cy="19350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18" y="258971"/>
            <a:ext cx="10452964" cy="11695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83" y="3989822"/>
            <a:ext cx="11644638" cy="1528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1014" y="5812106"/>
            <a:ext cx="7747976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Discovered process windows</a:t>
            </a:r>
            <a:endParaRPr lang="en-GB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3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78" y="1156620"/>
            <a:ext cx="11875644" cy="4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3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8" y="139948"/>
            <a:ext cx="4502099" cy="65781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13"/>
          <a:stretch/>
        </p:blipFill>
        <p:spPr>
          <a:xfrm>
            <a:off x="7193053" y="2158158"/>
            <a:ext cx="4529468" cy="43695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27549" y="139949"/>
            <a:ext cx="4460476" cy="15702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Discovered</a:t>
            </a:r>
            <a:b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process windows</a:t>
            </a:r>
            <a:endParaRPr lang="en-GB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3923" y="140571"/>
            <a:ext cx="337816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Synthesised</a:t>
            </a:r>
            <a:b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Petri </a:t>
            </a:r>
            <a:r>
              <a:rPr lang="en-GB" sz="4800" dirty="0">
                <a:latin typeface="Segoe UI" panose="020B0502040204020203" pitchFamily="34" charset="0"/>
                <a:cs typeface="Segoe UI" panose="020B0502040204020203" pitchFamily="34" charset="0"/>
              </a:rPr>
              <a:t>net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790106" y="198627"/>
            <a:ext cx="0" cy="6288847"/>
          </a:xfrm>
          <a:prstGeom prst="line">
            <a:avLst/>
          </a:prstGeom>
          <a:ln w="190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7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682" y="345992"/>
            <a:ext cx="9728636" cy="5235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385" y="5768769"/>
            <a:ext cx="1080523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Discovering common patterns in scenarios</a:t>
            </a:r>
            <a:endParaRPr lang="en-GB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101819" y="2710518"/>
            <a:ext cx="1244790" cy="50669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2692593"/>
            <a:ext cx="11399520" cy="1472814"/>
          </a:xfrm>
        </p:spPr>
        <p:txBody>
          <a:bodyPr>
            <a:noAutofit/>
          </a:bodyPr>
          <a:lstStyle/>
          <a:p>
            <a:pPr algn="ctr"/>
            <a:r>
              <a:rPr lang="en-GB" sz="9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Summary</a:t>
            </a:r>
            <a:endParaRPr lang="en-GB" sz="9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>
          <a:xfrm>
            <a:off x="342900" y="364671"/>
            <a:ext cx="11506200" cy="61395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Process windows</a:t>
            </a:r>
            <a:endParaRPr lang="en-GB" sz="3600" b="1" dirty="0" smtClean="0">
              <a:solidFill>
                <a:srgbClr val="2F65B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new approach to representing complex processes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Automated discovery of windows with desirable structural properties, such as marked graphs 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Implemented in </a:t>
            </a: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Workcraft</a:t>
            </a: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toolkit (ask for a demo!)</a:t>
            </a:r>
          </a:p>
          <a:p>
            <a:endParaRPr lang="en-GB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Future research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Beyond choice-free scenarios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Exploit the structure for efficient process analysis</a:t>
            </a:r>
          </a:p>
          <a:p>
            <a:pPr marL="457200" indent="-288000">
              <a:buFont typeface="Calibri" panose="020F0502020204030204" pitchFamily="34" charset="0"/>
              <a:buChar char="–"/>
            </a:pPr>
            <a:r>
              <a:rPr lang="en-GB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Circuit synthesis</a:t>
            </a:r>
          </a:p>
        </p:txBody>
      </p:sp>
    </p:spTree>
    <p:extLst>
      <p:ext uri="{BB962C8B-B14F-4D97-AF65-F5344CB8AC3E}">
        <p14:creationId xmlns:p14="http://schemas.microsoft.com/office/powerpoint/2010/main" val="164234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" y="73259"/>
            <a:ext cx="5181600" cy="6711482"/>
          </a:xfrm>
        </p:spPr>
      </p:pic>
      <p:sp>
        <p:nvSpPr>
          <p:cNvPr id="2" name="TextBox 1"/>
          <p:cNvSpPr txBox="1"/>
          <p:nvPr/>
        </p:nvSpPr>
        <p:spPr>
          <a:xfrm>
            <a:off x="7113814" y="274290"/>
            <a:ext cx="4404604" cy="6309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Once </a:t>
            </a:r>
            <a:r>
              <a:rPr lang="en-GB" sz="4800" i="1" dirty="0">
                <a:latin typeface="Segoe UI" panose="020B0502040204020203" pitchFamily="34" charset="0"/>
                <a:cs typeface="Segoe UI" panose="020B0502040204020203" pitchFamily="34" charset="0"/>
              </a:rPr>
              <a:t>upon </a:t>
            </a: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time there was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 transition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system...</a:t>
            </a:r>
          </a:p>
          <a:p>
            <a:pPr>
              <a:spcBef>
                <a:spcPts val="2400"/>
              </a:spcBef>
            </a:pP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…it lacked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persistency, but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had a few nice</a:t>
            </a:r>
            <a:b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diamonds.</a:t>
            </a:r>
            <a:endParaRPr lang="en-GB" sz="48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75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6409" y="2085184"/>
            <a:ext cx="6361364" cy="2687633"/>
          </a:xfrm>
        </p:spPr>
        <p:txBody>
          <a:bodyPr>
            <a:noAutofit/>
          </a:bodyPr>
          <a:lstStyle/>
          <a:p>
            <a:pPr algn="ctr"/>
            <a:r>
              <a:rPr lang="en-GB" sz="9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Thank you!</a:t>
            </a:r>
            <a:endParaRPr lang="en-GB" sz="9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693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95" y="353611"/>
            <a:ext cx="3768205" cy="4880779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0" y="552894"/>
            <a:ext cx="7106920" cy="4482211"/>
          </a:xfrm>
          <a:prstGeom prst="rect">
            <a:avLst/>
          </a:prstGeom>
        </p:spPr>
      </p:pic>
      <p:sp>
        <p:nvSpPr>
          <p:cNvPr id="6" name="U-Turn Arrow 5"/>
          <p:cNvSpPr/>
          <p:nvPr/>
        </p:nvSpPr>
        <p:spPr>
          <a:xfrm flipV="1">
            <a:off x="2219960" y="5389880"/>
            <a:ext cx="7863840" cy="1127760"/>
          </a:xfrm>
          <a:prstGeom prst="uturnArrow">
            <a:avLst>
              <a:gd name="adj1" fmla="val 2455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5037" y="5389880"/>
            <a:ext cx="2693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95" y="353611"/>
            <a:ext cx="3768205" cy="4880779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0" y="552894"/>
            <a:ext cx="7106920" cy="44822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98720" y="5114647"/>
            <a:ext cx="7102394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4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Ouch!</a:t>
            </a:r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Can you</a:t>
            </a:r>
            <a:b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understand this Petri net?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00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5" y="231687"/>
            <a:ext cx="3768205" cy="4880779"/>
          </a:xfrm>
        </p:spPr>
      </p:pic>
      <p:sp>
        <p:nvSpPr>
          <p:cNvPr id="7" name="TextBox 6"/>
          <p:cNvSpPr txBox="1"/>
          <p:nvPr/>
        </p:nvSpPr>
        <p:spPr>
          <a:xfrm>
            <a:off x="3995680" y="5400254"/>
            <a:ext cx="4312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Decomposition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00" y="242063"/>
            <a:ext cx="4996467" cy="4860029"/>
          </a:xfrm>
          <a:prstGeom prst="rect">
            <a:avLst/>
          </a:prstGeom>
        </p:spPr>
      </p:pic>
      <p:sp>
        <p:nvSpPr>
          <p:cNvPr id="9" name="U-Turn Arrow 8"/>
          <p:cNvSpPr/>
          <p:nvPr/>
        </p:nvSpPr>
        <p:spPr>
          <a:xfrm flipV="1">
            <a:off x="2219960" y="5389880"/>
            <a:ext cx="7863840" cy="1127760"/>
          </a:xfrm>
          <a:prstGeom prst="uturnArrow">
            <a:avLst>
              <a:gd name="adj1" fmla="val 2455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5" y="231687"/>
            <a:ext cx="3768205" cy="488077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00" y="242063"/>
            <a:ext cx="4996467" cy="4860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41533" y="5283376"/>
            <a:ext cx="6461000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4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Idea:</a:t>
            </a: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Keep the diamonds,</a:t>
            </a:r>
            <a:b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remove non-persistency</a:t>
            </a:r>
            <a:endParaRPr lang="en-GB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04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05037" y="5389880"/>
            <a:ext cx="2693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  <a:endParaRPr lang="en-GB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84" y="233088"/>
            <a:ext cx="4996467" cy="48600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880" y="977305"/>
            <a:ext cx="5755640" cy="3371593"/>
          </a:xfrm>
          <a:prstGeom prst="rect">
            <a:avLst/>
          </a:prstGeom>
        </p:spPr>
      </p:pic>
      <p:sp>
        <p:nvSpPr>
          <p:cNvPr id="9" name="U-Turn Arrow 8"/>
          <p:cNvSpPr/>
          <p:nvPr/>
        </p:nvSpPr>
        <p:spPr>
          <a:xfrm flipV="1">
            <a:off x="2219960" y="5389880"/>
            <a:ext cx="7863840" cy="1127760"/>
          </a:xfrm>
          <a:prstGeom prst="uturnArrow">
            <a:avLst>
              <a:gd name="adj1" fmla="val 2455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77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84" y="233088"/>
            <a:ext cx="4996467" cy="48600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880" y="977305"/>
            <a:ext cx="5755640" cy="3371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5946" y="4603019"/>
            <a:ext cx="5707508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Aha, these </a:t>
            </a: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are just</a:t>
            </a:r>
            <a:b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marked graphs, but</a:t>
            </a:r>
            <a:b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what do they mean?</a:t>
            </a:r>
            <a:endParaRPr lang="en-GB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97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4707</TotalTime>
  <Words>351</Words>
  <Application>Microsoft Office PowerPoint</Application>
  <PresentationFormat>Widescreen</PresentationFormat>
  <Paragraphs>66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Segoe UI</vt:lpstr>
      <vt:lpstr>Segoe UI Semibold</vt:lpstr>
      <vt:lpstr>Office Theme</vt:lpstr>
      <vt:lpstr>Process Windows</vt:lpstr>
      <vt:lpstr>Part I: Motivation and Main Idea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II: Automated Window Decomposition</vt:lpstr>
      <vt:lpstr>PowerPoint Presentation</vt:lpstr>
      <vt:lpstr>PowerPoint Presentation</vt:lpstr>
      <vt:lpstr>Part III: Applications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  <vt:lpstr>Thank you!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Asynchronous Arbitration Primitives</dc:title>
  <dc:creator>Andrey Mokhov</dc:creator>
  <cp:lastModifiedBy>Andrey Mokhov</cp:lastModifiedBy>
  <cp:revision>60</cp:revision>
  <dcterms:created xsi:type="dcterms:W3CDTF">2017-05-06T07:34:16Z</dcterms:created>
  <dcterms:modified xsi:type="dcterms:W3CDTF">2017-06-29T10:43:30Z</dcterms:modified>
</cp:coreProperties>
</file>