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8"/>
  </p:notesMasterIdLst>
  <p:sldIdLst>
    <p:sldId id="28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91" r:id="rId16"/>
    <p:sldId id="292" r:id="rId17"/>
    <p:sldId id="273" r:id="rId18"/>
    <p:sldId id="293" r:id="rId19"/>
    <p:sldId id="275" r:id="rId20"/>
    <p:sldId id="274" r:id="rId21"/>
    <p:sldId id="276" r:id="rId22"/>
    <p:sldId id="256" r:id="rId23"/>
    <p:sldId id="294" r:id="rId24"/>
    <p:sldId id="299" r:id="rId25"/>
    <p:sldId id="295" r:id="rId26"/>
    <p:sldId id="300" r:id="rId27"/>
    <p:sldId id="301" r:id="rId28"/>
    <p:sldId id="296" r:id="rId29"/>
    <p:sldId id="302" r:id="rId30"/>
    <p:sldId id="303" r:id="rId31"/>
    <p:sldId id="297" r:id="rId32"/>
    <p:sldId id="298" r:id="rId33"/>
    <p:sldId id="287" r:id="rId34"/>
    <p:sldId id="290" r:id="rId35"/>
    <p:sldId id="284" r:id="rId36"/>
    <p:sldId id="285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-107" charset="0"/>
        <a:ea typeface="+mn-ea"/>
        <a:cs typeface="+mn-cs"/>
        <a:sym typeface="Arial" pitchFamily="-107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-107" charset="0"/>
        <a:ea typeface="+mn-ea"/>
        <a:cs typeface="+mn-cs"/>
        <a:sym typeface="Arial" pitchFamily="-107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-107" charset="0"/>
        <a:ea typeface="+mn-ea"/>
        <a:cs typeface="+mn-cs"/>
        <a:sym typeface="Arial" pitchFamily="-107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-107" charset="0"/>
        <a:ea typeface="+mn-ea"/>
        <a:cs typeface="+mn-cs"/>
        <a:sym typeface="Arial" pitchFamily="-107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-107" charset="0"/>
        <a:ea typeface="+mn-ea"/>
        <a:cs typeface="+mn-cs"/>
        <a:sym typeface="Arial" pitchFamily="-107" charset="0"/>
      </a:defRPr>
    </a:lvl5pPr>
    <a:lvl6pPr marL="2286000" algn="l" defTabSz="457200" rtl="0" eaLnBrk="1" latinLnBrk="0" hangingPunct="1">
      <a:defRPr kern="1200">
        <a:solidFill>
          <a:srgbClr val="000000"/>
        </a:solidFill>
        <a:latin typeface="Arial" pitchFamily="-107" charset="0"/>
        <a:ea typeface="+mn-ea"/>
        <a:cs typeface="+mn-cs"/>
        <a:sym typeface="Arial" pitchFamily="-107" charset="0"/>
      </a:defRPr>
    </a:lvl6pPr>
    <a:lvl7pPr marL="2743200" algn="l" defTabSz="457200" rtl="0" eaLnBrk="1" latinLnBrk="0" hangingPunct="1">
      <a:defRPr kern="1200">
        <a:solidFill>
          <a:srgbClr val="000000"/>
        </a:solidFill>
        <a:latin typeface="Arial" pitchFamily="-107" charset="0"/>
        <a:ea typeface="+mn-ea"/>
        <a:cs typeface="+mn-cs"/>
        <a:sym typeface="Arial" pitchFamily="-107" charset="0"/>
      </a:defRPr>
    </a:lvl7pPr>
    <a:lvl8pPr marL="3200400" algn="l" defTabSz="457200" rtl="0" eaLnBrk="1" latinLnBrk="0" hangingPunct="1">
      <a:defRPr kern="1200">
        <a:solidFill>
          <a:srgbClr val="000000"/>
        </a:solidFill>
        <a:latin typeface="Arial" pitchFamily="-107" charset="0"/>
        <a:ea typeface="+mn-ea"/>
        <a:cs typeface="+mn-cs"/>
        <a:sym typeface="Arial" pitchFamily="-107" charset="0"/>
      </a:defRPr>
    </a:lvl8pPr>
    <a:lvl9pPr marL="3657600" algn="l" defTabSz="457200" rtl="0" eaLnBrk="1" latinLnBrk="0" hangingPunct="1">
      <a:defRPr kern="1200">
        <a:solidFill>
          <a:srgbClr val="000000"/>
        </a:solidFill>
        <a:latin typeface="Arial" pitchFamily="-107" charset="0"/>
        <a:ea typeface="+mn-ea"/>
        <a:cs typeface="+mn-cs"/>
        <a:sym typeface="Arial" pitchFamily="-107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ヒラギノ角ゴ ProN W3" pitchFamily="-107" charset="-128"/>
                <a:cs typeface="ヒラギノ角ゴ ProN W3" pitchFamily="-107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N W3" pitchFamily="-107" charset="-128"/>
                <a:cs typeface="ヒラギノ角ゴ ProN W3" pitchFamily="-107" charset="-128"/>
              </a:defRPr>
            </a:lvl1pPr>
          </a:lstStyle>
          <a:p>
            <a:pPr>
              <a:defRPr/>
            </a:pPr>
            <a:fld id="{FDBB7015-A86A-324E-96C8-8CB1288926E7}" type="datetime1">
              <a:rPr lang="en-US"/>
              <a:pPr>
                <a:defRPr/>
              </a:pPr>
              <a:t>2/23/2009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_tradnl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_tradnl" noProof="0"/>
              <a:t>Click to edit Master text styles</a:t>
            </a:r>
          </a:p>
          <a:p>
            <a:pPr lvl="1"/>
            <a:r>
              <a:rPr lang="es-ES_tradnl" noProof="0"/>
              <a:t>Second level</a:t>
            </a:r>
          </a:p>
          <a:p>
            <a:pPr lvl="2"/>
            <a:r>
              <a:rPr lang="es-ES_tradnl" noProof="0"/>
              <a:t>Third level</a:t>
            </a:r>
          </a:p>
          <a:p>
            <a:pPr lvl="3"/>
            <a:r>
              <a:rPr lang="es-ES_tradnl" noProof="0"/>
              <a:t>Fourth level</a:t>
            </a:r>
          </a:p>
          <a:p>
            <a:pPr lvl="4"/>
            <a:r>
              <a:rPr lang="es-ES_tradnl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ヒラギノ角ゴ ProN W3" pitchFamily="-107" charset="-128"/>
                <a:cs typeface="ヒラギノ角ゴ ProN W3" pitchFamily="-107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N W3" pitchFamily="-107" charset="-128"/>
                <a:cs typeface="ヒラギノ角ゴ ProN W3" pitchFamily="-107" charset="-128"/>
              </a:defRPr>
            </a:lvl1pPr>
          </a:lstStyle>
          <a:p>
            <a:pPr>
              <a:defRPr/>
            </a:pPr>
            <a:fld id="{6F3F5464-6969-8B4B-9C7F-6DFDC5453CFB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ＭＳ Ｐゴシック" pitchFamily="-107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5891616-1148-D64F-B7C9-9FF6FF3B26A4}" type="slidenum">
              <a:rPr lang="es-ES_tradnl"/>
              <a:pPr/>
              <a:t>1</a:t>
            </a:fld>
            <a:endParaRPr lang="es-ES_trad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F32E7A-D1B8-5840-9CF6-EA5DEF3F0052}" type="slidenum">
              <a:rPr lang="es-ES_tradnl"/>
              <a:pPr/>
              <a:t>10</a:t>
            </a:fld>
            <a:endParaRPr lang="es-ES_trad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F8DF64A-3EC4-F442-A166-0ED157FFA400}" type="slidenum">
              <a:rPr lang="es-ES_tradnl"/>
              <a:pPr/>
              <a:t>11</a:t>
            </a:fld>
            <a:endParaRPr lang="es-ES_trad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9557C22-B1B4-AF40-9BA6-3E1FDE4BD27B}" type="slidenum">
              <a:rPr lang="es-ES_tradnl"/>
              <a:pPr/>
              <a:t>12</a:t>
            </a:fld>
            <a:endParaRPr lang="es-ES_trad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DC2C4E4-2771-524F-99E7-6BF489603BBC}" type="slidenum">
              <a:rPr lang="es-ES_tradnl"/>
              <a:pPr/>
              <a:t>13</a:t>
            </a:fld>
            <a:endParaRPr lang="es-ES_trad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306D13A-EF8A-4C45-ADD3-98ACF19E0115}" type="slidenum">
              <a:rPr lang="es-ES_tradnl"/>
              <a:pPr/>
              <a:t>14</a:t>
            </a:fld>
            <a:endParaRPr lang="es-ES_trad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3F5464-6969-8B4B-9C7F-6DFDC5453CFB}" type="slidenum">
              <a:rPr lang="es-ES_tradnl" smtClean="0"/>
              <a:pPr>
                <a:defRPr/>
              </a:pPr>
              <a:t>15</a:t>
            </a:fld>
            <a:endParaRPr lang="es-ES_trad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3F5464-6969-8B4B-9C7F-6DFDC5453CFB}" type="slidenum">
              <a:rPr lang="es-ES_tradnl" smtClean="0"/>
              <a:pPr>
                <a:defRPr/>
              </a:pPr>
              <a:t>16</a:t>
            </a:fld>
            <a:endParaRPr lang="es-ES_trad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4127C9-2B21-1543-A59C-F70742E08AAF}" type="slidenum">
              <a:rPr lang="es-ES_tradnl"/>
              <a:pPr/>
              <a:t>17</a:t>
            </a:fld>
            <a:endParaRPr lang="es-ES_trad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3F5464-6969-8B4B-9C7F-6DFDC5453CFB}" type="slidenum">
              <a:rPr lang="es-ES_tradnl" smtClean="0"/>
              <a:pPr>
                <a:defRPr/>
              </a:pPr>
              <a:t>18</a:t>
            </a:fld>
            <a:endParaRPr lang="es-ES_trad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9635E7B-DBD2-564C-8E21-77CDFFDC6033}" type="slidenum">
              <a:rPr lang="es-ES_tradnl"/>
              <a:pPr/>
              <a:t>19</a:t>
            </a:fld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719DFF-B512-CE47-9352-F08A207E86D1}" type="slidenum">
              <a:rPr lang="es-ES_tradnl"/>
              <a:pPr/>
              <a:t>2</a:t>
            </a:fld>
            <a:endParaRPr lang="es-ES_trad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D92E921-8E40-0444-88BC-419C92F81FE7}" type="slidenum">
              <a:rPr lang="es-ES_tradnl"/>
              <a:pPr/>
              <a:t>20</a:t>
            </a:fld>
            <a:endParaRPr lang="es-ES_trad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72581F-CF87-DC48-A81C-3E740158F9ED}" type="slidenum">
              <a:rPr lang="es-ES_tradnl"/>
              <a:pPr/>
              <a:t>21</a:t>
            </a:fld>
            <a:endParaRPr lang="es-ES_trad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0284CB8-1856-BD47-87B0-66AEE689F75A}" type="slidenum">
              <a:rPr lang="es-ES_tradnl"/>
              <a:pPr/>
              <a:t>22</a:t>
            </a:fld>
            <a:endParaRPr lang="es-ES_tradn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3F5464-6969-8B4B-9C7F-6DFDC5453CFB}" type="slidenum">
              <a:rPr lang="es-ES_tradnl" smtClean="0"/>
              <a:pPr>
                <a:defRPr/>
              </a:pPr>
              <a:t>23</a:t>
            </a:fld>
            <a:endParaRPr lang="es-ES_tradn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90499D0-B3CE-7B48-91C9-89A5E29DA8CC}" type="slidenum">
              <a:rPr lang="es-ES"/>
              <a:pPr/>
              <a:t>24</a:t>
            </a:fld>
            <a:endParaRPr lang="es-E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Text Box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1225" y="4341813"/>
            <a:ext cx="5035550" cy="4116387"/>
          </a:xfrm>
          <a:noFill/>
        </p:spPr>
        <p:txBody>
          <a:bodyPr wrap="none" lIns="91416" tIns="45706" rIns="91416" bIns="45706" anchor="ctr"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3F5464-6969-8B4B-9C7F-6DFDC5453CFB}" type="slidenum">
              <a:rPr lang="es-ES_tradnl" smtClean="0"/>
              <a:pPr>
                <a:defRPr/>
              </a:pPr>
              <a:t>25</a:t>
            </a:fld>
            <a:endParaRPr lang="es-ES_tradn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90499D0-B3CE-7B48-91C9-89A5E29DA8CC}" type="slidenum">
              <a:rPr lang="es-ES"/>
              <a:pPr/>
              <a:t>26</a:t>
            </a:fld>
            <a:endParaRPr lang="es-E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Text Box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1225" y="4341813"/>
            <a:ext cx="5035550" cy="4116387"/>
          </a:xfrm>
          <a:noFill/>
        </p:spPr>
        <p:txBody>
          <a:bodyPr wrap="none" lIns="91416" tIns="45706" rIns="91416" bIns="45706" anchor="ctr"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3F5464-6969-8B4B-9C7F-6DFDC5453CFB}" type="slidenum">
              <a:rPr lang="es-ES_tradnl" smtClean="0"/>
              <a:pPr>
                <a:defRPr/>
              </a:pPr>
              <a:t>27</a:t>
            </a:fld>
            <a:endParaRPr lang="es-ES_tradn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3F5464-6969-8B4B-9C7F-6DFDC5453CFB}" type="slidenum">
              <a:rPr lang="es-ES_tradnl" smtClean="0"/>
              <a:pPr>
                <a:defRPr/>
              </a:pPr>
              <a:t>28</a:t>
            </a:fld>
            <a:endParaRPr lang="es-ES_tradn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3F5464-6969-8B4B-9C7F-6DFDC5453CFB}" type="slidenum">
              <a:rPr lang="es-ES_tradnl" smtClean="0"/>
              <a:pPr>
                <a:defRPr/>
              </a:pPr>
              <a:t>29</a:t>
            </a:fld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3415C2A-0F1C-E445-B148-14F6FA765610}" type="slidenum">
              <a:rPr lang="es-ES_tradnl"/>
              <a:pPr/>
              <a:t>3</a:t>
            </a:fld>
            <a:endParaRPr lang="es-ES_tradn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3F5464-6969-8B4B-9C7F-6DFDC5453CFB}" type="slidenum">
              <a:rPr lang="es-ES_tradnl" smtClean="0"/>
              <a:pPr>
                <a:defRPr/>
              </a:pPr>
              <a:t>30</a:t>
            </a:fld>
            <a:endParaRPr lang="es-ES_tradn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3F5464-6969-8B4B-9C7F-6DFDC5453CFB}" type="slidenum">
              <a:rPr lang="es-ES_tradnl" smtClean="0"/>
              <a:pPr>
                <a:defRPr/>
              </a:pPr>
              <a:t>31</a:t>
            </a:fld>
            <a:endParaRPr lang="es-ES_tradn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3F5464-6969-8B4B-9C7F-6DFDC5453CFB}" type="slidenum">
              <a:rPr lang="es-ES_tradnl" smtClean="0"/>
              <a:pPr>
                <a:defRPr/>
              </a:pPr>
              <a:t>32</a:t>
            </a:fld>
            <a:endParaRPr lang="es-ES_tradn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90499D0-B3CE-7B48-91C9-89A5E29DA8CC}" type="slidenum">
              <a:rPr lang="es-ES"/>
              <a:pPr/>
              <a:t>33</a:t>
            </a:fld>
            <a:endParaRPr lang="es-E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Text Box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1225" y="4341813"/>
            <a:ext cx="5035550" cy="4116387"/>
          </a:xfrm>
          <a:noFill/>
        </p:spPr>
        <p:txBody>
          <a:bodyPr wrap="none" lIns="91416" tIns="45706" rIns="91416" bIns="45706" anchor="ctr"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111A0C3-DEFB-8641-B045-147727AEDE9A}" type="slidenum">
              <a:rPr lang="es-ES"/>
              <a:pPr/>
              <a:t>34</a:t>
            </a:fld>
            <a:endParaRPr lang="es-E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Text Box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1225" y="4341813"/>
            <a:ext cx="5035550" cy="4116387"/>
          </a:xfrm>
          <a:noFill/>
        </p:spPr>
        <p:txBody>
          <a:bodyPr wrap="none" lIns="91416" tIns="45706" rIns="91416" bIns="45706" anchor="ctr"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E8306FE-51FF-C846-B230-EEE886CDAA4C}" type="slidenum">
              <a:rPr lang="es-ES_tradnl"/>
              <a:pPr/>
              <a:t>35</a:t>
            </a:fld>
            <a:endParaRPr lang="es-ES_tradnl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3615071-8C14-7349-8036-35E20FB67C5B}" type="slidenum">
              <a:rPr lang="es-ES_tradnl"/>
              <a:pPr/>
              <a:t>36</a:t>
            </a:fld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329E0E-22B5-814F-BA1D-149447C7505F}" type="slidenum">
              <a:rPr lang="es-ES_tradnl"/>
              <a:pPr/>
              <a:t>4</a:t>
            </a:fld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8A43288-5995-EB49-9AAE-2462801DABE3}" type="slidenum">
              <a:rPr lang="es-ES_tradnl"/>
              <a:pPr/>
              <a:t>5</a:t>
            </a:fld>
            <a:endParaRPr 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1622E12-5DE9-8B47-AD2A-647885032C07}" type="slidenum">
              <a:rPr lang="es-ES_tradnl"/>
              <a:pPr/>
              <a:t>6</a:t>
            </a:fld>
            <a:endParaRPr lang="es-ES_trad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D7C2C21-D424-B44D-A322-81EAA56CB0C0}" type="slidenum">
              <a:rPr lang="es-ES_tradnl"/>
              <a:pPr/>
              <a:t>7</a:t>
            </a:fld>
            <a:endParaRPr lang="es-ES_trad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99711C-1651-1C45-AD29-107602D0CDD2}" type="slidenum">
              <a:rPr lang="es-ES_tradnl"/>
              <a:pPr/>
              <a:t>8</a:t>
            </a:fld>
            <a:endParaRPr lang="es-ES_trad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6CD7B6E-FB1D-674A-B9FA-EE59232397C9}" type="slidenum">
              <a:rPr lang="es-ES_tradnl"/>
              <a:pPr/>
              <a:t>9</a:t>
            </a:fld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Click to edit Master subtitle style</a:t>
            </a:r>
            <a:endParaRPr lang="es-ES_tradnl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73BB3-61A4-EA49-92D6-064F1C83D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7E7BD-BFCC-A545-BEF6-3A91627AA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488"/>
            <a:ext cx="2057400" cy="6767512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0488"/>
            <a:ext cx="6019800" cy="6767512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2F16B-D2CD-C24A-9C10-EE32E5AFA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0037F-1061-BA4F-8F33-8FD7F652E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E69C3-92C8-9A4E-A08E-C5026D3F1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A2457-AA4C-8A4C-A9C0-0EA461CD3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27A9A-3C36-F24C-B910-9CB53ECDC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246BA-28A0-B34D-B75F-56A05BB0E8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3E333-3BE1-0746-B599-5B0F5BF88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C53B4-D850-E34E-91C2-AF3B34E90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smtClean="0">
              <a:sym typeface="Arial" pitchFamily="-107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00781-2E10-D74F-ABBF-01E14A44C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0488"/>
            <a:ext cx="8229600" cy="1509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pitchFamily="-107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pitchFamily="-107" charset="0"/>
              </a:rPr>
              <a:t>Click to edit Master text styles</a:t>
            </a:r>
          </a:p>
          <a:p>
            <a:pPr lvl="1"/>
            <a:r>
              <a:rPr lang="en-US">
                <a:sym typeface="Arial" pitchFamily="-107" charset="0"/>
              </a:rPr>
              <a:t>Second level</a:t>
            </a:r>
          </a:p>
          <a:p>
            <a:pPr lvl="2"/>
            <a:r>
              <a:rPr lang="en-US">
                <a:sym typeface="Arial" pitchFamily="-107" charset="0"/>
              </a:rPr>
              <a:t>Third level</a:t>
            </a:r>
          </a:p>
          <a:p>
            <a:pPr lvl="3"/>
            <a:r>
              <a:rPr lang="en-US">
                <a:sym typeface="Arial" pitchFamily="-107" charset="0"/>
              </a:rPr>
              <a:t>Fourth level</a:t>
            </a:r>
          </a:p>
          <a:p>
            <a:pPr lvl="4"/>
            <a:r>
              <a:rPr lang="en-US">
                <a:sym typeface="Arial" pitchFamily="-107" charset="0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ea typeface="Arial" pitchFamily="-107" charset="0"/>
                <a:cs typeface="Arial" pitchFamily="-107" charset="0"/>
              </a:defRPr>
            </a:lvl1pPr>
          </a:lstStyle>
          <a:p>
            <a:pPr>
              <a:defRPr/>
            </a:pPr>
            <a:fld id="{94E4D2CC-73DC-6942-9E85-B2E72E618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Arial" pitchFamily="-107" charset="0"/>
        </a:defRPr>
      </a:lvl1pPr>
      <a:lvl2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7" charset="0"/>
          <a:ea typeface="ヒラギノ角ゴ ProN W3" pitchFamily="-107" charset="-128"/>
          <a:cs typeface="ヒラギノ角ゴ ProN W3" pitchFamily="-107" charset="-128"/>
          <a:sym typeface="Arial" pitchFamily="-107" charset="0"/>
        </a:defRPr>
      </a:lvl2pPr>
      <a:lvl3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7" charset="0"/>
          <a:ea typeface="ヒラギノ角ゴ ProN W3" pitchFamily="-107" charset="-128"/>
          <a:cs typeface="ヒラギノ角ゴ ProN W3" pitchFamily="-107" charset="-128"/>
          <a:sym typeface="Arial" pitchFamily="-107" charset="0"/>
        </a:defRPr>
      </a:lvl3pPr>
      <a:lvl4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7" charset="0"/>
          <a:ea typeface="ヒラギノ角ゴ ProN W3" pitchFamily="-107" charset="-128"/>
          <a:cs typeface="ヒラギノ角ゴ ProN W3" pitchFamily="-107" charset="-128"/>
          <a:sym typeface="Arial" pitchFamily="-107" charset="0"/>
        </a:defRPr>
      </a:lvl4pPr>
      <a:lvl5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7" charset="0"/>
          <a:ea typeface="ヒラギノ角ゴ ProN W3" pitchFamily="-107" charset="-128"/>
          <a:cs typeface="ヒラギノ角ゴ ProN W3" pitchFamily="-107" charset="-128"/>
          <a:sym typeface="Arial" pitchFamily="-107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7" charset="0"/>
          <a:ea typeface="ヒラギノ角ゴ ProN W3" pitchFamily="-107" charset="-128"/>
          <a:cs typeface="ヒラギノ角ゴ ProN W3" pitchFamily="-107" charset="-128"/>
          <a:sym typeface="Arial" pitchFamily="-107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7" charset="0"/>
          <a:ea typeface="ヒラギノ角ゴ ProN W3" pitchFamily="-107" charset="-128"/>
          <a:cs typeface="ヒラギノ角ゴ ProN W3" pitchFamily="-107" charset="-128"/>
          <a:sym typeface="Arial" pitchFamily="-107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7" charset="0"/>
          <a:ea typeface="ヒラギノ角ゴ ProN W3" pitchFamily="-107" charset="-128"/>
          <a:cs typeface="ヒラギノ角ゴ ProN W3" pitchFamily="-107" charset="-128"/>
          <a:sym typeface="Arial" pitchFamily="-107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7" charset="0"/>
          <a:ea typeface="ヒラギノ角ゴ ProN W3" pitchFamily="-107" charset="-128"/>
          <a:cs typeface="ヒラギノ角ゴ ProN W3" pitchFamily="-107" charset="-128"/>
          <a:sym typeface="Arial" pitchFamily="-107" charset="0"/>
        </a:defRPr>
      </a:lvl9pPr>
    </p:titleStyle>
    <p:bodyStyle>
      <a:lvl1pPr marL="382588" indent="-342900" algn="l" rtl="0" eaLnBrk="0" fontAlgn="base" hangingPunct="0">
        <a:spcBef>
          <a:spcPts val="700"/>
        </a:spcBef>
        <a:spcAft>
          <a:spcPct val="0"/>
        </a:spcAft>
        <a:buSzPct val="100000"/>
        <a:buFont typeface="Thonburi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1pPr>
      <a:lvl2pPr marL="731838" indent="-285750" algn="l" rtl="0" eaLnBrk="0" fontAlgn="base" hangingPunct="0">
        <a:spcBef>
          <a:spcPts val="600"/>
        </a:spcBef>
        <a:spcAft>
          <a:spcPct val="0"/>
        </a:spcAft>
        <a:buSzPct val="100000"/>
        <a:buFont typeface="Thonburi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2pPr>
      <a:lvl3pPr marL="1131888" indent="-228600" algn="l" rtl="0" eaLnBrk="0" fontAlgn="base" hangingPunct="0">
        <a:spcBef>
          <a:spcPts val="600"/>
        </a:spcBef>
        <a:spcAft>
          <a:spcPct val="0"/>
        </a:spcAft>
        <a:buSzPct val="100000"/>
        <a:buFont typeface="Thonburi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3pPr>
      <a:lvl4pPr marL="15890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Thonburi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4pPr>
      <a:lvl5pPr marL="20462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Geeza Pro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SzPct val="100000"/>
        <a:buFont typeface="Geeza Pro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SzPct val="100000"/>
        <a:buFont typeface="Geeza Pro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SzPct val="100000"/>
        <a:buFont typeface="Geeza Pro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SzPct val="100000"/>
        <a:buFont typeface="Geeza Pro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94438" y="4789488"/>
            <a:ext cx="2849562" cy="206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44675"/>
            <a:ext cx="7772400" cy="2041525"/>
          </a:xfrm>
        </p:spPr>
        <p:txBody>
          <a:bodyPr rIns="132080"/>
          <a:lstStyle/>
          <a:p>
            <a:pPr indent="0" eaLnBrk="1" hangingPunct="1"/>
            <a:r>
              <a:rPr lang="en-US"/>
              <a:t>Inteligencia Artificial</a:t>
            </a:r>
            <a:br>
              <a:rPr lang="en-US"/>
            </a:br>
            <a:r>
              <a:rPr lang="en-US" sz="4000"/>
              <a:t> Resolver problemas mediante búsqueda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</p:spPr>
        <p:txBody>
          <a:bodyPr rIns="132080"/>
          <a:lstStyle/>
          <a:p>
            <a:pPr marL="39688" indent="0" algn="ctr" eaLnBrk="1" hangingPunct="1">
              <a:buFont typeface="Thonburi" charset="0"/>
              <a:buNone/>
            </a:pPr>
            <a:r>
              <a:rPr lang="es-ES" dirty="0" smtClean="0"/>
              <a:t>Primavera 2009</a:t>
            </a:r>
          </a:p>
          <a:p>
            <a:pPr marL="39688" indent="0" algn="ctr" eaLnBrk="1" hangingPunct="1">
              <a:buFont typeface="Thonburi" charset="0"/>
              <a:buNone/>
            </a:pPr>
            <a:endParaRPr lang="es-ES" dirty="0" smtClean="0"/>
          </a:p>
          <a:p>
            <a:pPr marL="39688" indent="0" algn="ctr" eaLnBrk="1" hangingPunct="1">
              <a:buFont typeface="Thonburi" charset="0"/>
              <a:buNone/>
            </a:pPr>
            <a:r>
              <a:rPr lang="es-ES" sz="2800" dirty="0" smtClean="0"/>
              <a:t>profesor: Luigi Ceccaroni</a:t>
            </a:r>
            <a:endParaRPr lang="es-E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s-ES"/>
              <a:t>Ejemplo: 8 puzzle</a:t>
            </a:r>
            <a:endParaRPr lang="es-ES">
              <a:ea typeface="ヒラギノ角ゴ ProN W6" pitchFamily="-107" charset="-128"/>
              <a:cs typeface="ヒラギノ角ゴ ProN W6" pitchFamily="-107" charset="-128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00188"/>
            <a:ext cx="8258175" cy="5257800"/>
          </a:xfrm>
        </p:spPr>
        <p:txBody>
          <a:bodyPr rIns="132080"/>
          <a:lstStyle/>
          <a:p>
            <a:pPr eaLnBrk="1" hangingPunct="1">
              <a:lnSpc>
                <a:spcPct val="80000"/>
              </a:lnSpc>
            </a:pPr>
            <a:r>
              <a:rPr lang="es-ES" sz="2800" b="1"/>
              <a:t>Espacio de estados</a:t>
            </a:r>
            <a:r>
              <a:rPr lang="es-ES" sz="2800"/>
              <a:t>: 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400"/>
              <a:t>configuraciones de 8 fichas en el tablero</a:t>
            </a:r>
          </a:p>
          <a:p>
            <a:pPr eaLnBrk="1" hangingPunct="1">
              <a:lnSpc>
                <a:spcPct val="80000"/>
              </a:lnSpc>
            </a:pPr>
            <a:r>
              <a:rPr lang="es-ES" sz="2800" b="1"/>
              <a:t>Estado inicial</a:t>
            </a:r>
            <a:r>
              <a:rPr lang="es-ES" sz="2800"/>
              <a:t>: 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400"/>
              <a:t>cualquier configuración</a:t>
            </a:r>
          </a:p>
          <a:p>
            <a:pPr eaLnBrk="1" hangingPunct="1">
              <a:lnSpc>
                <a:spcPct val="80000"/>
              </a:lnSpc>
            </a:pPr>
            <a:r>
              <a:rPr lang="es-ES" sz="2800" b="1"/>
              <a:t>Estado final</a:t>
            </a:r>
            <a:r>
              <a:rPr lang="es-ES" sz="2800"/>
              <a:t>: 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400"/>
              <a:t>fichas en orden específico</a:t>
            </a:r>
          </a:p>
          <a:p>
            <a:pPr eaLnBrk="1" hangingPunct="1">
              <a:lnSpc>
                <a:spcPct val="80000"/>
              </a:lnSpc>
            </a:pPr>
            <a:r>
              <a:rPr lang="es-ES" sz="2800" b="1"/>
              <a:t>Acción</a:t>
            </a:r>
            <a:r>
              <a:rPr lang="es-ES" sz="2800"/>
              <a:t>: 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400"/>
              <a:t>“mover hueco”</a:t>
            </a:r>
          </a:p>
          <a:p>
            <a:pPr marL="1182688" lvl="2" eaLnBrk="1" hangingPunct="1">
              <a:lnSpc>
                <a:spcPct val="80000"/>
              </a:lnSpc>
              <a:buClr>
                <a:srgbClr val="000000"/>
              </a:buClr>
              <a:buSzPct val="60000"/>
              <a:buFont typeface="Wingdings" pitchFamily="-107" charset="2"/>
              <a:buChar char="q"/>
            </a:pPr>
            <a:r>
              <a:rPr lang="es-ES" sz="2000"/>
              <a:t>Condiciones: </a:t>
            </a:r>
          </a:p>
          <a:p>
            <a:pPr marL="1639888" lvl="3" eaLnBrk="1" hangingPunct="1">
              <a:lnSpc>
                <a:spcPct val="80000"/>
              </a:lnSpc>
              <a:buClr>
                <a:srgbClr val="000000"/>
              </a:buClr>
              <a:buSzPct val="60000"/>
              <a:buFont typeface="Wingdings" pitchFamily="-107" charset="2"/>
              <a:buChar char="q"/>
            </a:pPr>
            <a:r>
              <a:rPr lang="es-ES" sz="1600"/>
              <a:t>el movimiento está dentro del tablero</a:t>
            </a:r>
          </a:p>
          <a:p>
            <a:pPr marL="1182688" lvl="2" eaLnBrk="1" hangingPunct="1">
              <a:lnSpc>
                <a:spcPct val="80000"/>
              </a:lnSpc>
              <a:buClr>
                <a:srgbClr val="000000"/>
              </a:buClr>
              <a:buSzPct val="60000"/>
              <a:buFont typeface="Wingdings" pitchFamily="-107" charset="2"/>
              <a:buChar char="q"/>
            </a:pPr>
            <a:r>
              <a:rPr lang="es-ES" sz="2000"/>
              <a:t>Transformación: </a:t>
            </a:r>
          </a:p>
          <a:p>
            <a:pPr marL="1639888" lvl="3" eaLnBrk="1" hangingPunct="1">
              <a:lnSpc>
                <a:spcPct val="80000"/>
              </a:lnSpc>
              <a:buClr>
                <a:srgbClr val="000000"/>
              </a:buClr>
              <a:buSzPct val="60000"/>
              <a:buFont typeface="Wingdings" pitchFamily="-107" charset="2"/>
              <a:buChar char="q"/>
            </a:pPr>
            <a:r>
              <a:rPr lang="es-ES" sz="1600"/>
              <a:t>“mover el hueco” a la </a:t>
            </a:r>
            <a:r>
              <a:rPr lang="es-ES" sz="1600" i="1"/>
              <a:t>Izquierda</a:t>
            </a:r>
            <a:r>
              <a:rPr lang="es-ES" sz="1600"/>
              <a:t>, </a:t>
            </a:r>
            <a:r>
              <a:rPr lang="es-ES" sz="1600" i="1"/>
              <a:t>Derecha</a:t>
            </a:r>
            <a:r>
              <a:rPr lang="es-ES" sz="1600"/>
              <a:t>, </a:t>
            </a:r>
            <a:r>
              <a:rPr lang="es-ES" sz="1600" i="1"/>
              <a:t>Arriba</a:t>
            </a:r>
            <a:r>
              <a:rPr lang="es-ES" sz="1600"/>
              <a:t> y </a:t>
            </a:r>
            <a:r>
              <a:rPr lang="es-ES" sz="1600" i="1"/>
              <a:t>Abajo</a:t>
            </a:r>
            <a:endParaRPr lang="es-ES" sz="2400"/>
          </a:p>
          <a:p>
            <a:pPr eaLnBrk="1" hangingPunct="1">
              <a:lnSpc>
                <a:spcPct val="80000"/>
              </a:lnSpc>
            </a:pPr>
            <a:r>
              <a:rPr lang="es-ES" sz="2800" b="1"/>
              <a:t>Solución</a:t>
            </a:r>
            <a:r>
              <a:rPr lang="es-ES" sz="2800"/>
              <a:t>: Qué pasos + El menor número</a:t>
            </a:r>
          </a:p>
        </p:txBody>
      </p:sp>
      <p:sp>
        <p:nvSpPr>
          <p:cNvPr id="32772" name="Rectangle 3"/>
          <p:cNvSpPr>
            <a:spLocks/>
          </p:cNvSpPr>
          <p:nvPr/>
        </p:nvSpPr>
        <p:spPr bwMode="auto">
          <a:xfrm>
            <a:off x="6065838" y="2565400"/>
            <a:ext cx="2879725" cy="2808288"/>
          </a:xfrm>
          <a:prstGeom prst="rect">
            <a:avLst/>
          </a:prstGeom>
          <a:solidFill>
            <a:srgbClr val="B6FF5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grpSp>
        <p:nvGrpSpPr>
          <p:cNvPr id="32773" name="Group 4"/>
          <p:cNvGrpSpPr>
            <a:grpSpLocks/>
          </p:cNvGrpSpPr>
          <p:nvPr/>
        </p:nvGrpSpPr>
        <p:grpSpPr bwMode="auto">
          <a:xfrm>
            <a:off x="6281738" y="2781300"/>
            <a:ext cx="2447925" cy="2376488"/>
            <a:chOff x="0" y="0"/>
            <a:chExt cx="1542" cy="1497"/>
          </a:xfrm>
        </p:grpSpPr>
        <p:sp>
          <p:nvSpPr>
            <p:cNvPr id="32787" name="Rectangle 5"/>
            <p:cNvSpPr>
              <a:spLocks/>
            </p:cNvSpPr>
            <p:nvPr/>
          </p:nvSpPr>
          <p:spPr bwMode="auto">
            <a:xfrm>
              <a:off x="0" y="0"/>
              <a:ext cx="1542" cy="1497"/>
            </a:xfrm>
            <a:prstGeom prst="rect">
              <a:avLst/>
            </a:prstGeom>
            <a:solidFill>
              <a:srgbClr val="009D9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788" name="Rectangle 6"/>
            <p:cNvSpPr>
              <a:spLocks/>
            </p:cNvSpPr>
            <p:nvPr/>
          </p:nvSpPr>
          <p:spPr bwMode="auto">
            <a:xfrm>
              <a:off x="0" y="0"/>
              <a:ext cx="1541" cy="1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sp>
        <p:nvSpPr>
          <p:cNvPr id="32774" name="Line 7"/>
          <p:cNvSpPr>
            <a:spLocks noChangeShapeType="1"/>
          </p:cNvSpPr>
          <p:nvPr/>
        </p:nvSpPr>
        <p:spPr bwMode="auto">
          <a:xfrm>
            <a:off x="7073900" y="2781300"/>
            <a:ext cx="1588" cy="2376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5" name="Line 8"/>
          <p:cNvSpPr>
            <a:spLocks noChangeShapeType="1"/>
          </p:cNvSpPr>
          <p:nvPr/>
        </p:nvSpPr>
        <p:spPr bwMode="auto">
          <a:xfrm>
            <a:off x="7937500" y="2781300"/>
            <a:ext cx="1588" cy="2376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6" name="Line 9"/>
          <p:cNvSpPr>
            <a:spLocks noChangeShapeType="1"/>
          </p:cNvSpPr>
          <p:nvPr/>
        </p:nvSpPr>
        <p:spPr bwMode="auto">
          <a:xfrm>
            <a:off x="6281738" y="3500438"/>
            <a:ext cx="24479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7" name="Line 10"/>
          <p:cNvSpPr>
            <a:spLocks noChangeShapeType="1"/>
          </p:cNvSpPr>
          <p:nvPr/>
        </p:nvSpPr>
        <p:spPr bwMode="auto">
          <a:xfrm>
            <a:off x="6281738" y="4292600"/>
            <a:ext cx="244792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8" name="Rectangle 11"/>
          <p:cNvSpPr>
            <a:spLocks/>
          </p:cNvSpPr>
          <p:nvPr/>
        </p:nvSpPr>
        <p:spPr bwMode="auto">
          <a:xfrm>
            <a:off x="7289800" y="4581525"/>
            <a:ext cx="38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/>
            <a:r>
              <a:rPr lang="es-ES" sz="2800" b="1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8</a:t>
            </a:r>
          </a:p>
        </p:txBody>
      </p:sp>
      <p:sp>
        <p:nvSpPr>
          <p:cNvPr id="32779" name="Rectangle 12"/>
          <p:cNvSpPr>
            <a:spLocks/>
          </p:cNvSpPr>
          <p:nvPr/>
        </p:nvSpPr>
        <p:spPr bwMode="auto">
          <a:xfrm>
            <a:off x="7289800" y="2924175"/>
            <a:ext cx="38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/>
            <a:r>
              <a:rPr lang="es-ES" sz="2800" b="1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2</a:t>
            </a:r>
          </a:p>
        </p:txBody>
      </p:sp>
      <p:sp>
        <p:nvSpPr>
          <p:cNvPr id="32780" name="Rectangle 13"/>
          <p:cNvSpPr>
            <a:spLocks/>
          </p:cNvSpPr>
          <p:nvPr/>
        </p:nvSpPr>
        <p:spPr bwMode="auto">
          <a:xfrm>
            <a:off x="8153400" y="2924175"/>
            <a:ext cx="38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/>
            <a:r>
              <a:rPr lang="es-ES" sz="2800" b="1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3</a:t>
            </a:r>
          </a:p>
        </p:txBody>
      </p:sp>
      <p:sp>
        <p:nvSpPr>
          <p:cNvPr id="32781" name="Rectangle 14"/>
          <p:cNvSpPr>
            <a:spLocks/>
          </p:cNvSpPr>
          <p:nvPr/>
        </p:nvSpPr>
        <p:spPr bwMode="auto">
          <a:xfrm>
            <a:off x="6497638" y="3716338"/>
            <a:ext cx="38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/>
            <a:r>
              <a:rPr lang="es-ES" sz="2800" b="1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4</a:t>
            </a:r>
          </a:p>
        </p:txBody>
      </p:sp>
      <p:sp>
        <p:nvSpPr>
          <p:cNvPr id="32782" name="Rectangle 15"/>
          <p:cNvSpPr>
            <a:spLocks/>
          </p:cNvSpPr>
          <p:nvPr/>
        </p:nvSpPr>
        <p:spPr bwMode="auto">
          <a:xfrm>
            <a:off x="6405563" y="2924175"/>
            <a:ext cx="38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/>
            <a:r>
              <a:rPr lang="es-ES" sz="2800" b="1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1</a:t>
            </a:r>
          </a:p>
        </p:txBody>
      </p:sp>
      <p:sp>
        <p:nvSpPr>
          <p:cNvPr id="32783" name="Rectangle 16"/>
          <p:cNvSpPr>
            <a:spLocks/>
          </p:cNvSpPr>
          <p:nvPr/>
        </p:nvSpPr>
        <p:spPr bwMode="auto">
          <a:xfrm>
            <a:off x="8153400" y="3716338"/>
            <a:ext cx="38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/>
            <a:r>
              <a:rPr lang="es-ES" sz="2800" b="1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6</a:t>
            </a:r>
          </a:p>
        </p:txBody>
      </p:sp>
      <p:sp>
        <p:nvSpPr>
          <p:cNvPr id="32784" name="Rectangle 17"/>
          <p:cNvSpPr>
            <a:spLocks/>
          </p:cNvSpPr>
          <p:nvPr/>
        </p:nvSpPr>
        <p:spPr bwMode="auto">
          <a:xfrm>
            <a:off x="6497638" y="4581525"/>
            <a:ext cx="38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/>
            <a:r>
              <a:rPr lang="es-ES" sz="2800" b="1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7</a:t>
            </a:r>
          </a:p>
        </p:txBody>
      </p:sp>
      <p:sp>
        <p:nvSpPr>
          <p:cNvPr id="32785" name="Rectangle 18"/>
          <p:cNvSpPr>
            <a:spLocks/>
          </p:cNvSpPr>
          <p:nvPr/>
        </p:nvSpPr>
        <p:spPr bwMode="auto">
          <a:xfrm>
            <a:off x="7289800" y="3716338"/>
            <a:ext cx="38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/>
            <a:r>
              <a:rPr lang="es-ES" sz="2800" b="1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5</a:t>
            </a:r>
          </a:p>
        </p:txBody>
      </p:sp>
      <p:sp>
        <p:nvSpPr>
          <p:cNvPr id="32786" name="Rectangle 19"/>
          <p:cNvSpPr>
            <a:spLocks/>
          </p:cNvSpPr>
          <p:nvPr/>
        </p:nvSpPr>
        <p:spPr bwMode="auto">
          <a:xfrm>
            <a:off x="7937500" y="4292600"/>
            <a:ext cx="792163" cy="865188"/>
          </a:xfrm>
          <a:prstGeom prst="rect">
            <a:avLst/>
          </a:prstGeom>
          <a:solidFill>
            <a:srgbClr val="B6FF5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/>
              <a:t>Ejemplo: </a:t>
            </a:r>
            <a:r>
              <a:rPr lang="en-US" i="1"/>
              <a:t>n</a:t>
            </a:r>
            <a:r>
              <a:rPr lang="en-US"/>
              <a:t> reinas</a:t>
            </a:r>
            <a:r>
              <a:rPr lang="en-US" sz="4000">
                <a:ea typeface="ヒラギノ角ゴ ProN W6" pitchFamily="-107" charset="-128"/>
                <a:cs typeface="ヒラギノ角ゴ ProN W6" pitchFamily="-107" charset="-128"/>
              </a:rPr>
              <a:t/>
            </a:r>
            <a:br>
              <a:rPr lang="en-US" sz="4000">
                <a:ea typeface="ヒラギノ角ゴ ProN W6" pitchFamily="-107" charset="-128"/>
                <a:cs typeface="ヒラギノ角ゴ ProN W6" pitchFamily="-107" charset="-128"/>
              </a:rPr>
            </a:br>
            <a:r>
              <a:rPr lang="en-US" sz="4000" i="1"/>
              <a:t>n</a:t>
            </a:r>
            <a:r>
              <a:rPr lang="en-US" sz="4000"/>
              <a:t> = 4                       n = 8</a:t>
            </a:r>
            <a:endParaRPr lang="en-US" sz="4000">
              <a:ea typeface="ヒラギノ角ゴ ProN W6" pitchFamily="-107" charset="-128"/>
              <a:cs typeface="ヒラギノ角ゴ ProN W6" pitchFamily="-107" charset="-128"/>
            </a:endParaRPr>
          </a:p>
        </p:txBody>
      </p:sp>
      <p:pic>
        <p:nvPicPr>
          <p:cNvPr id="34819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4463" y="1925638"/>
            <a:ext cx="4932363" cy="493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3"/>
          <p:cNvPicPr>
            <a:picLocks noChangeArrowheads="1"/>
          </p:cNvPicPr>
          <p:nvPr/>
        </p:nvPicPr>
        <p:blipFill>
          <a:blip r:embed="rId4"/>
          <a:srcRect t="3848" b="15567"/>
          <a:stretch>
            <a:fillRect/>
          </a:stretch>
        </p:blipFill>
        <p:spPr bwMode="auto">
          <a:xfrm>
            <a:off x="4643438" y="2251075"/>
            <a:ext cx="4321175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/>
              <a:t>Ejemplo: </a:t>
            </a:r>
            <a:r>
              <a:rPr lang="en-US" i="1"/>
              <a:t>n</a:t>
            </a:r>
            <a:r>
              <a:rPr lang="en-US"/>
              <a:t> reinas</a:t>
            </a:r>
            <a:endParaRPr lang="en-US">
              <a:ea typeface="ヒラギノ角ゴ ProN W6" pitchFamily="-107" charset="-128"/>
              <a:cs typeface="ヒラギノ角ゴ ProN W6" pitchFamily="-107" charset="-128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>
              <a:lnSpc>
                <a:spcPct val="80000"/>
              </a:lnSpc>
            </a:pPr>
            <a:r>
              <a:rPr lang="es-ES" sz="2400" b="1"/>
              <a:t>Estado inicial</a:t>
            </a:r>
            <a:r>
              <a:rPr lang="es-ES" sz="2400"/>
              <a:t>: 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000"/>
              <a:t>configuración sin reinas en el tablero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b="1"/>
              <a:t>Espacio de estados</a:t>
            </a:r>
            <a:r>
              <a:rPr lang="es-ES" sz="2400"/>
              <a:t>: 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000"/>
              <a:t>configuraciones de 0 a n reinas en el tablero con sólo una por fila y columna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b="1"/>
              <a:t>Estado final</a:t>
            </a:r>
            <a:r>
              <a:rPr lang="es-ES" sz="2400"/>
              <a:t>: 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000"/>
              <a:t>configuración en la que ninguna reina se mata entre sí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b="1"/>
              <a:t>Operadores</a:t>
            </a:r>
            <a:r>
              <a:rPr lang="es-ES" sz="2400"/>
              <a:t>: 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000"/>
              <a:t>colocar una reina en una fila y columna</a:t>
            </a:r>
          </a:p>
          <a:p>
            <a:pPr marL="1182688" lvl="2" eaLnBrk="1" hangingPunct="1">
              <a:lnSpc>
                <a:spcPct val="80000"/>
              </a:lnSpc>
              <a:buClr>
                <a:srgbClr val="000000"/>
              </a:buClr>
              <a:buSzPct val="60000"/>
              <a:buFont typeface="Wingdings" pitchFamily="-107" charset="2"/>
              <a:buChar char="q"/>
            </a:pPr>
            <a:r>
              <a:rPr lang="es-ES" sz="1800"/>
              <a:t>Condiciones: </a:t>
            </a:r>
          </a:p>
          <a:p>
            <a:pPr marL="1639888" lvl="3" eaLnBrk="1" hangingPunct="1">
              <a:lnSpc>
                <a:spcPct val="80000"/>
              </a:lnSpc>
              <a:buClr>
                <a:srgbClr val="000000"/>
              </a:buClr>
              <a:buSzPct val="60000"/>
              <a:buFont typeface="Wingdings" pitchFamily="-107" charset="2"/>
              <a:buChar char="q"/>
            </a:pPr>
            <a:r>
              <a:rPr lang="es-ES" sz="1400"/>
              <a:t>la reina no es matada por ninguna ya colocada</a:t>
            </a:r>
          </a:p>
          <a:p>
            <a:pPr marL="1182688" lvl="2" eaLnBrk="1" hangingPunct="1">
              <a:lnSpc>
                <a:spcPct val="80000"/>
              </a:lnSpc>
              <a:buClr>
                <a:srgbClr val="000000"/>
              </a:buClr>
              <a:buSzPct val="60000"/>
              <a:buFont typeface="Wingdings" pitchFamily="-107" charset="2"/>
              <a:buChar char="q"/>
            </a:pPr>
            <a:r>
              <a:rPr lang="es-ES" sz="1800"/>
              <a:t>Transformación: </a:t>
            </a:r>
          </a:p>
          <a:p>
            <a:pPr marL="1639888" lvl="3" eaLnBrk="1" hangingPunct="1">
              <a:lnSpc>
                <a:spcPct val="80000"/>
              </a:lnSpc>
              <a:buClr>
                <a:srgbClr val="000000"/>
              </a:buClr>
              <a:buSzPct val="60000"/>
              <a:buFont typeface="Wingdings" pitchFamily="-107" charset="2"/>
              <a:buChar char="q"/>
            </a:pPr>
            <a:r>
              <a:rPr lang="es-ES" sz="1400"/>
              <a:t>colocar una reina más en el tablero en una fila y columna determinada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b="1"/>
              <a:t>Solución</a:t>
            </a:r>
            <a:r>
              <a:rPr lang="es-ES" sz="2400"/>
              <a:t>: 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000"/>
              <a:t>una solución, pero no importan los pasos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/>
              <a:t>Búsqueda en el espacio de estados</a:t>
            </a:r>
            <a:endParaRPr lang="en-US">
              <a:ea typeface="ヒラギノ角ゴ ProN W6" pitchFamily="-107" charset="-128"/>
              <a:cs typeface="ヒラギノ角ゴ ProN W6" pitchFamily="-107" charset="-128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>
              <a:lnSpc>
                <a:spcPct val="90000"/>
              </a:lnSpc>
            </a:pPr>
            <a:r>
              <a:rPr lang="en-US" sz="3000"/>
              <a:t>Se define una representación del espacio de estados para poder implementar algoritmos que busquen soluciones.</a:t>
            </a:r>
          </a:p>
          <a:p>
            <a:pPr eaLnBrk="1" hangingPunct="1">
              <a:lnSpc>
                <a:spcPct val="90000"/>
              </a:lnSpc>
            </a:pPr>
            <a:r>
              <a:rPr lang="en-US" sz="3000"/>
              <a:t>La resolución de un problema con esta representación pasa por explorar el espacio de estados.</a:t>
            </a:r>
          </a:p>
          <a:p>
            <a:pPr eaLnBrk="1" hangingPunct="1">
              <a:lnSpc>
                <a:spcPct val="90000"/>
              </a:lnSpc>
            </a:pPr>
            <a:r>
              <a:rPr lang="en-US" sz="3000"/>
              <a:t>Se empieza del estado inicial y se evalúa cada paso hasta encontrar un estado final.</a:t>
            </a:r>
          </a:p>
          <a:p>
            <a:pPr eaLnBrk="1" hangingPunct="1">
              <a:lnSpc>
                <a:spcPct val="90000"/>
              </a:lnSpc>
            </a:pPr>
            <a:r>
              <a:rPr lang="en-US" sz="3000"/>
              <a:t>En el caso peor se exploran todos los posibles caminos entre el estado inicial del problema y el estado final.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/>
              <a:t>Estructura del espacio de estados</a:t>
            </a:r>
            <a:endParaRPr lang="en-US">
              <a:ea typeface="ヒラギノ角ゴ ProN W6" pitchFamily="-107" charset="-128"/>
              <a:cs typeface="ヒラギノ角ゴ ProN W6" pitchFamily="-107" charset="-128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>
              <a:lnSpc>
                <a:spcPct val="90000"/>
              </a:lnSpc>
            </a:pPr>
            <a:r>
              <a:rPr lang="en-US" b="1"/>
              <a:t>Estructuras de datos</a:t>
            </a:r>
            <a:r>
              <a:rPr lang="en-US"/>
              <a:t>: árboles y grafos</a:t>
            </a:r>
          </a:p>
          <a:p>
            <a:pPr eaLnBrk="1" hangingPunct="1">
              <a:lnSpc>
                <a:spcPct val="90000"/>
              </a:lnSpc>
            </a:pPr>
            <a:r>
              <a:rPr lang="en-US" b="1"/>
              <a:t>Estados</a:t>
            </a:r>
            <a:r>
              <a:rPr lang="en-US"/>
              <a:t> = nodos</a:t>
            </a:r>
          </a:p>
          <a:p>
            <a:pPr eaLnBrk="1" hangingPunct="1">
              <a:lnSpc>
                <a:spcPct val="90000"/>
              </a:lnSpc>
            </a:pPr>
            <a:r>
              <a:rPr lang="en-US" b="1"/>
              <a:t>Operadores</a:t>
            </a:r>
            <a:r>
              <a:rPr lang="en-US"/>
              <a:t> = arcos entre nodos (dirigidos)</a:t>
            </a:r>
          </a:p>
          <a:p>
            <a:pPr eaLnBrk="1" hangingPunct="1">
              <a:lnSpc>
                <a:spcPct val="90000"/>
              </a:lnSpc>
            </a:pPr>
            <a:r>
              <a:rPr lang="en-US" b="1"/>
              <a:t>Árboles</a:t>
            </a:r>
            <a:r>
              <a:rPr lang="en-US"/>
              <a:t>: sólo un camino lleva a un nodo</a:t>
            </a:r>
          </a:p>
          <a:p>
            <a:pPr eaLnBrk="1" hangingPunct="1">
              <a:lnSpc>
                <a:spcPct val="90000"/>
              </a:lnSpc>
            </a:pPr>
            <a:r>
              <a:rPr lang="en-US" b="1"/>
              <a:t>Grafos</a:t>
            </a:r>
            <a:r>
              <a:rPr lang="en-US"/>
              <a:t>: varios caminos pueden llevar a un nodo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Algoritmo básico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smtClean="0"/>
              <a:t>Basado en búsqueda y recorrido en árboles y grafos</a:t>
            </a:r>
          </a:p>
          <a:p>
            <a:pPr>
              <a:lnSpc>
                <a:spcPct val="80000"/>
              </a:lnSpc>
              <a:buClr>
                <a:srgbClr val="000000"/>
              </a:buClr>
            </a:pPr>
            <a:r>
              <a:rPr lang="es-ES" sz="2800" dirty="0" smtClean="0"/>
              <a:t>La estructura se construye a medida que se hace la búsqueda.</a:t>
            </a:r>
            <a:endParaRPr lang="es-ES" sz="2800" dirty="0" smtClean="0">
              <a:ea typeface="Arial" pitchFamily="-107" charset="0"/>
              <a:cs typeface="Arial" pitchFamily="-107" charset="0"/>
            </a:endParaRPr>
          </a:p>
          <a:p>
            <a:r>
              <a:rPr lang="es-ES" sz="2800" dirty="0" smtClean="0"/>
              <a:t>Algoritmo para una solución:</a:t>
            </a:r>
          </a:p>
          <a:p>
            <a:pPr lvl="1">
              <a:buNone/>
            </a:pPr>
            <a:r>
              <a:rPr lang="es-ES" sz="2000" b="1" dirty="0" smtClean="0"/>
              <a:t>función</a:t>
            </a:r>
            <a:r>
              <a:rPr lang="es-ES" sz="2000" dirty="0" smtClean="0"/>
              <a:t> Búsqueda_en_espacio_de_estados </a:t>
            </a:r>
            <a:r>
              <a:rPr lang="es-ES" sz="2000" b="1" dirty="0" smtClean="0"/>
              <a:t>retorna</a:t>
            </a:r>
            <a:r>
              <a:rPr lang="es-ES" sz="2000" dirty="0" smtClean="0"/>
              <a:t> solución</a:t>
            </a:r>
          </a:p>
          <a:p>
            <a:pPr lvl="1">
              <a:buNone/>
            </a:pPr>
            <a:r>
              <a:rPr lang="es-ES" sz="2000" dirty="0" smtClean="0"/>
              <a:t>	Seleccionar el primer estado como el estado actual.</a:t>
            </a:r>
          </a:p>
          <a:p>
            <a:pPr lvl="1">
              <a:buNone/>
            </a:pPr>
            <a:r>
              <a:rPr lang="es-ES" sz="2000" dirty="0" smtClean="0"/>
              <a:t>	</a:t>
            </a:r>
            <a:r>
              <a:rPr lang="es-ES" sz="2000" b="1" dirty="0" smtClean="0"/>
              <a:t>mientras</a:t>
            </a:r>
            <a:r>
              <a:rPr lang="es-ES" sz="2000" dirty="0" smtClean="0"/>
              <a:t> el estado actual no es el estado final </a:t>
            </a:r>
            <a:r>
              <a:rPr lang="es-ES" sz="2000" b="1" dirty="0" smtClean="0"/>
              <a:t>hacer</a:t>
            </a:r>
          </a:p>
          <a:p>
            <a:pPr lvl="1">
              <a:buNone/>
            </a:pPr>
            <a:r>
              <a:rPr lang="es-ES" sz="2000" dirty="0" smtClean="0"/>
              <a:t>		Generar y guardar sucesores del estado actual (expansión).</a:t>
            </a:r>
          </a:p>
          <a:p>
            <a:pPr lvl="1">
              <a:buNone/>
            </a:pPr>
            <a:r>
              <a:rPr lang="es-ES" sz="2000" dirty="0" smtClean="0"/>
              <a:t>		Escoger el siguiente estado entre los pendientes (selección).</a:t>
            </a:r>
          </a:p>
          <a:p>
            <a:pPr lvl="1">
              <a:buNone/>
            </a:pPr>
            <a:r>
              <a:rPr lang="es-ES" sz="2000" dirty="0" smtClean="0"/>
              <a:t>	</a:t>
            </a:r>
            <a:r>
              <a:rPr lang="es-ES" sz="2000" b="1" dirty="0" err="1" smtClean="0"/>
              <a:t>fmientras</a:t>
            </a:r>
            <a:endParaRPr lang="es-ES" sz="2000" b="1" dirty="0" smtClean="0"/>
          </a:p>
          <a:p>
            <a:pPr lvl="1">
              <a:buNone/>
            </a:pPr>
            <a:r>
              <a:rPr lang="es-ES" sz="2000" dirty="0" smtClean="0"/>
              <a:t>	</a:t>
            </a:r>
            <a:r>
              <a:rPr lang="es-ES" sz="2000" b="1" dirty="0" smtClean="0"/>
              <a:t>retorna</a:t>
            </a:r>
            <a:r>
              <a:rPr lang="es-ES" sz="2000" dirty="0" smtClean="0"/>
              <a:t> solución</a:t>
            </a:r>
          </a:p>
          <a:p>
            <a:pPr lvl="1">
              <a:buNone/>
            </a:pPr>
            <a:r>
              <a:rPr lang="es-ES" sz="2000" b="1" dirty="0" err="1" smtClean="0"/>
              <a:t>ffunción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B0037F-1061-BA4F-8F33-8FD7F652EBC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Algoritmo básico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selección del siguiente nodo determina el tipo de búsqueda</a:t>
            </a:r>
          </a:p>
          <a:p>
            <a:pPr lvl="1"/>
            <a:r>
              <a:rPr lang="es-ES" dirty="0" smtClean="0"/>
              <a:t>orden de selección o expansión</a:t>
            </a:r>
          </a:p>
          <a:p>
            <a:pPr lvl="1"/>
            <a:r>
              <a:rPr lang="es-ES" dirty="0" smtClean="0"/>
              <a:t>política de inserción de los nodos generados en la estructura</a:t>
            </a:r>
          </a:p>
          <a:p>
            <a:r>
              <a:rPr lang="es-ES" dirty="0" smtClean="0"/>
              <a:t>Es necesario definir un orden entre los sucesores de un nodo (orden de generación).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B0037F-1061-BA4F-8F33-8FD7F652EBC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/>
              <a:t>Tipos de nodos</a:t>
            </a:r>
            <a:endParaRPr lang="en-US">
              <a:ea typeface="ヒラギノ角ゴ ProN W6" pitchFamily="-107" charset="-128"/>
              <a:cs typeface="ヒラギノ角ゴ ProN W6" pitchFamily="-107" charset="-128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>
              <a:lnSpc>
                <a:spcPct val="80000"/>
              </a:lnSpc>
            </a:pPr>
            <a:r>
              <a:rPr lang="es-ES" dirty="0"/>
              <a:t>Nodos </a:t>
            </a:r>
            <a:r>
              <a:rPr lang="es-ES" b="1" dirty="0"/>
              <a:t>abiertos</a:t>
            </a:r>
            <a:r>
              <a:rPr lang="es-ES" dirty="0"/>
              <a:t>: </a:t>
            </a:r>
          </a:p>
          <a:p>
            <a:pPr marL="782638" lvl="1" eaLnBrk="1" hangingPunct="1">
              <a:lnSpc>
                <a:spcPct val="80000"/>
              </a:lnSpc>
            </a:pPr>
            <a:r>
              <a:rPr lang="es-ES" dirty="0"/>
              <a:t>Estados generados pero aún no visitados (frontera)</a:t>
            </a:r>
          </a:p>
          <a:p>
            <a:pPr marL="782638" lvl="1" eaLnBrk="1" hangingPunct="1">
              <a:lnSpc>
                <a:spcPct val="80000"/>
              </a:lnSpc>
            </a:pPr>
            <a:r>
              <a:rPr lang="es-ES" dirty="0"/>
              <a:t>Estados visitados pero aún no expandidos</a:t>
            </a:r>
          </a:p>
          <a:p>
            <a:pPr eaLnBrk="1" hangingPunct="1">
              <a:lnSpc>
                <a:spcPct val="80000"/>
              </a:lnSpc>
            </a:pPr>
            <a:r>
              <a:rPr lang="es-ES" dirty="0"/>
              <a:t>Nodos </a:t>
            </a:r>
            <a:r>
              <a:rPr lang="es-ES" b="1" dirty="0"/>
              <a:t>cerrados</a:t>
            </a:r>
            <a:r>
              <a:rPr lang="es-ES" dirty="0"/>
              <a:t>: estados visitados y que ya se han expandido</a:t>
            </a:r>
          </a:p>
          <a:p>
            <a:pPr eaLnBrk="1" hangingPunct="1">
              <a:lnSpc>
                <a:spcPct val="80000"/>
              </a:lnSpc>
            </a:pPr>
            <a:r>
              <a:rPr lang="es-ES" dirty="0" smtClean="0"/>
              <a:t>Si </a:t>
            </a:r>
            <a:r>
              <a:rPr lang="es-ES" dirty="0"/>
              <a:t>se explora un grafo puede ser necesario tener en cuenta los estados repetidos (esto significa tener una estructura para los nodos cerrados).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Algoritmo general de búsqueda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B0037F-1061-BA4F-8F33-8FD7F652EBC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9088" y="1214422"/>
            <a:ext cx="850582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4"/>
          <p:cNvSpPr>
            <a:spLocks/>
          </p:cNvSpPr>
          <p:nvPr/>
        </p:nvSpPr>
        <p:spPr bwMode="auto">
          <a:xfrm>
            <a:off x="971550" y="4649815"/>
            <a:ext cx="7556500" cy="192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82588" indent="-34290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honburi" charset="0"/>
              <a:buChar char="•"/>
            </a:pPr>
            <a:r>
              <a:rPr lang="es-ES" sz="2400" dirty="0">
                <a:solidFill>
                  <a:schemeClr val="tx1"/>
                </a:solidFill>
              </a:rPr>
              <a:t>Variando la estructura de abiertos varía el comportamiento del algoritmo (orden de visita de los nodos).</a:t>
            </a:r>
          </a:p>
          <a:p>
            <a:pPr marL="382588" indent="-34290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honburi" charset="0"/>
              <a:buChar char="•"/>
            </a:pPr>
            <a:r>
              <a:rPr lang="es-ES" sz="2400" dirty="0">
                <a:solidFill>
                  <a:schemeClr val="tx1"/>
                </a:solidFill>
              </a:rPr>
              <a:t>La función </a:t>
            </a:r>
            <a:r>
              <a:rPr lang="es-ES" sz="2400" i="1" dirty="0" err="1" smtClean="0"/>
              <a:t>generar_sucesores</a:t>
            </a:r>
            <a:r>
              <a:rPr lang="es-ES" sz="2400" dirty="0" smtClean="0"/>
              <a:t> </a:t>
            </a:r>
            <a:r>
              <a:rPr lang="es-ES" sz="2400" dirty="0" smtClean="0">
                <a:solidFill>
                  <a:schemeClr val="tx1"/>
                </a:solidFill>
              </a:rPr>
              <a:t>sigue </a:t>
            </a:r>
            <a:r>
              <a:rPr lang="es-ES" sz="2400" dirty="0">
                <a:solidFill>
                  <a:schemeClr val="tx1"/>
                </a:solidFill>
              </a:rPr>
              <a:t>el orden de generación de sucesores definido en el problema (si está definido</a:t>
            </a:r>
            <a:r>
              <a:rPr lang="es-ES" sz="2400" dirty="0" smtClean="0">
                <a:solidFill>
                  <a:schemeClr val="tx1"/>
                </a:solidFill>
              </a:rPr>
              <a:t>).</a:t>
            </a:r>
            <a:endParaRPr lang="es-E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35100"/>
          </a:xfrm>
        </p:spPr>
        <p:txBody>
          <a:bodyPr rIns="132080"/>
          <a:lstStyle/>
          <a:p>
            <a:pPr indent="0" eaLnBrk="1" hangingPunct="1"/>
            <a:r>
              <a:rPr lang="es-ES" dirty="0"/>
              <a:t>Algoritmo general de búsqueda</a:t>
            </a:r>
            <a:endParaRPr lang="es-ES" dirty="0">
              <a:ea typeface="ヒラギノ角ゴ ProN W6" pitchFamily="-107" charset="-128"/>
              <a:cs typeface="ヒラギノ角ゴ ProN W6" pitchFamily="-107" charset="-128"/>
            </a:endParaRPr>
          </a:p>
        </p:txBody>
      </p:sp>
      <p:sp>
        <p:nvSpPr>
          <p:cNvPr id="45059" name="Rectangle 2"/>
          <p:cNvSpPr>
            <a:spLocks/>
          </p:cNvSpPr>
          <p:nvPr/>
        </p:nvSpPr>
        <p:spPr bwMode="auto">
          <a:xfrm>
            <a:off x="857250" y="1412875"/>
            <a:ext cx="7675563" cy="2663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5060" name="Rectangle 3"/>
          <p:cNvSpPr>
            <a:spLocks/>
          </p:cNvSpPr>
          <p:nvPr/>
        </p:nvSpPr>
        <p:spPr bwMode="auto">
          <a:xfrm>
            <a:off x="928688" y="1473200"/>
            <a:ext cx="7670800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/>
            <a:r>
              <a:rPr lang="es-ES" sz="1600" b="1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función</a:t>
            </a:r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 </a:t>
            </a:r>
            <a:r>
              <a:rPr lang="es-ES" sz="1600" dirty="0">
                <a:solidFill>
                  <a:schemeClr val="accent2"/>
                </a:solidFill>
                <a:ea typeface="Arial" pitchFamily="-107" charset="0"/>
                <a:cs typeface="Arial" pitchFamily="-107" charset="0"/>
              </a:rPr>
              <a:t>Búsqueda-Grafos</a:t>
            </a:r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(</a:t>
            </a:r>
            <a:r>
              <a:rPr lang="es-ES" sz="1600" i="1" dirty="0" err="1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problema</a:t>
            </a:r>
            <a:r>
              <a:rPr lang="es-ES" sz="1600" dirty="0" err="1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,</a:t>
            </a:r>
            <a:r>
              <a:rPr lang="es-ES" sz="1600" i="1" dirty="0" err="1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frontera</a:t>
            </a:r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) </a:t>
            </a:r>
            <a:r>
              <a:rPr lang="es-ES" sz="1600" b="1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devuelve</a:t>
            </a:r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 una solución, o fallo</a:t>
            </a:r>
          </a:p>
          <a:p>
            <a:pPr marL="39688"/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   </a:t>
            </a:r>
            <a:r>
              <a:rPr lang="es-ES" sz="1600" i="1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cerrado</a:t>
            </a:r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 </a:t>
            </a:r>
            <a:r>
              <a:rPr lang="es-ES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← </a:t>
            </a:r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conjunto vacío</a:t>
            </a:r>
          </a:p>
          <a:p>
            <a:pPr marL="39688"/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   </a:t>
            </a:r>
            <a:r>
              <a:rPr lang="es-ES" sz="1600" i="1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frontera</a:t>
            </a:r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 </a:t>
            </a:r>
            <a:r>
              <a:rPr lang="es-ES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←</a:t>
            </a:r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 </a:t>
            </a:r>
            <a:r>
              <a:rPr lang="es-ES" sz="1600" dirty="0">
                <a:solidFill>
                  <a:schemeClr val="accent2"/>
                </a:solidFill>
                <a:ea typeface="Arial" pitchFamily="-107" charset="0"/>
                <a:cs typeface="Arial" pitchFamily="-107" charset="0"/>
              </a:rPr>
              <a:t>Insertar</a:t>
            </a:r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(</a:t>
            </a:r>
            <a:r>
              <a:rPr lang="es-ES" sz="1600" dirty="0">
                <a:solidFill>
                  <a:schemeClr val="accent2"/>
                </a:solidFill>
                <a:ea typeface="Arial" pitchFamily="-107" charset="0"/>
                <a:cs typeface="Arial" pitchFamily="-107" charset="0"/>
              </a:rPr>
              <a:t>Hacer-Nodo</a:t>
            </a:r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(</a:t>
            </a:r>
            <a:r>
              <a:rPr lang="es-ES" sz="1600" dirty="0">
                <a:solidFill>
                  <a:schemeClr val="accent2"/>
                </a:solidFill>
                <a:ea typeface="Arial" pitchFamily="-107" charset="0"/>
                <a:cs typeface="Arial" pitchFamily="-107" charset="0"/>
              </a:rPr>
              <a:t>Estado-Inicial</a:t>
            </a:r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[</a:t>
            </a:r>
            <a:r>
              <a:rPr lang="es-ES" sz="1600" i="1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problema</a:t>
            </a:r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]),</a:t>
            </a:r>
            <a:r>
              <a:rPr lang="es-ES" sz="1600" i="1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frontera</a:t>
            </a:r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)</a:t>
            </a:r>
          </a:p>
          <a:p>
            <a:pPr marL="39688"/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   </a:t>
            </a:r>
            <a:r>
              <a:rPr lang="es-ES" sz="1600" b="1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bucle hacer</a:t>
            </a:r>
          </a:p>
          <a:p>
            <a:pPr marL="39688"/>
            <a:r>
              <a:rPr lang="es-ES" sz="1600" b="1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      si </a:t>
            </a:r>
            <a:r>
              <a:rPr lang="es-ES" sz="1600" dirty="0" err="1">
                <a:solidFill>
                  <a:schemeClr val="accent2"/>
                </a:solidFill>
                <a:ea typeface="Arial" pitchFamily="-107" charset="0"/>
                <a:cs typeface="Arial" pitchFamily="-107" charset="0"/>
              </a:rPr>
              <a:t>Vacia</a:t>
            </a:r>
            <a:r>
              <a:rPr lang="es-ES" sz="1600" dirty="0">
                <a:solidFill>
                  <a:schemeClr val="accent2"/>
                </a:solidFill>
                <a:ea typeface="Arial" pitchFamily="-107" charset="0"/>
                <a:cs typeface="Arial" pitchFamily="-107" charset="0"/>
              </a:rPr>
              <a:t>?</a:t>
            </a:r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(</a:t>
            </a:r>
            <a:r>
              <a:rPr lang="es-ES" sz="1600" i="1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frontera</a:t>
            </a:r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) </a:t>
            </a:r>
            <a:r>
              <a:rPr lang="es-ES" sz="1600" b="1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entonces devolver</a:t>
            </a:r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 fallo</a:t>
            </a:r>
          </a:p>
          <a:p>
            <a:pPr marL="39688"/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      </a:t>
            </a:r>
            <a:r>
              <a:rPr lang="es-ES" sz="1600" i="1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nodo</a:t>
            </a:r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 </a:t>
            </a:r>
            <a:r>
              <a:rPr lang="es-ES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←</a:t>
            </a:r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 </a:t>
            </a:r>
            <a:r>
              <a:rPr lang="es-ES" sz="1600" dirty="0">
                <a:solidFill>
                  <a:schemeClr val="accent2"/>
                </a:solidFill>
                <a:ea typeface="Arial" pitchFamily="-107" charset="0"/>
                <a:cs typeface="Arial" pitchFamily="-107" charset="0"/>
              </a:rPr>
              <a:t>Borrar-Primero</a:t>
            </a:r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(</a:t>
            </a:r>
            <a:r>
              <a:rPr lang="es-ES" sz="1600" i="1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frontera</a:t>
            </a:r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)</a:t>
            </a:r>
          </a:p>
          <a:p>
            <a:pPr marL="39688"/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      </a:t>
            </a:r>
            <a:r>
              <a:rPr lang="es-ES" sz="1600" b="1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si</a:t>
            </a:r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 </a:t>
            </a:r>
            <a:r>
              <a:rPr lang="es-ES" sz="1600" dirty="0">
                <a:solidFill>
                  <a:schemeClr val="accent2"/>
                </a:solidFill>
                <a:ea typeface="Arial" pitchFamily="-107" charset="0"/>
                <a:cs typeface="Arial" pitchFamily="-107" charset="0"/>
              </a:rPr>
              <a:t>Test-Objetivo</a:t>
            </a:r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[</a:t>
            </a:r>
            <a:r>
              <a:rPr lang="es-ES" sz="1600" i="1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problema</a:t>
            </a:r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](</a:t>
            </a:r>
            <a:r>
              <a:rPr lang="es-ES" sz="1600" dirty="0">
                <a:solidFill>
                  <a:schemeClr val="accent2"/>
                </a:solidFill>
                <a:ea typeface="Arial" pitchFamily="-107" charset="0"/>
                <a:cs typeface="Arial" pitchFamily="-107" charset="0"/>
              </a:rPr>
              <a:t>Estado</a:t>
            </a:r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[</a:t>
            </a:r>
            <a:r>
              <a:rPr lang="es-ES" sz="1600" i="1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nodo</a:t>
            </a:r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]) </a:t>
            </a:r>
            <a:r>
              <a:rPr lang="es-ES" sz="1600" b="1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entonces devolver</a:t>
            </a:r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 </a:t>
            </a:r>
            <a:r>
              <a:rPr lang="es-ES" sz="1600" dirty="0">
                <a:solidFill>
                  <a:schemeClr val="accent2"/>
                </a:solidFill>
                <a:ea typeface="Arial" pitchFamily="-107" charset="0"/>
                <a:cs typeface="Arial" pitchFamily="-107" charset="0"/>
              </a:rPr>
              <a:t>Solución</a:t>
            </a:r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(</a:t>
            </a:r>
            <a:r>
              <a:rPr lang="es-ES" sz="1600" i="1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nodo</a:t>
            </a:r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)</a:t>
            </a:r>
          </a:p>
          <a:p>
            <a:pPr marL="39688"/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      si </a:t>
            </a:r>
            <a:r>
              <a:rPr lang="es-ES" sz="1600" dirty="0">
                <a:solidFill>
                  <a:schemeClr val="accent2"/>
                </a:solidFill>
                <a:ea typeface="Arial" pitchFamily="-107" charset="0"/>
                <a:cs typeface="Arial" pitchFamily="-107" charset="0"/>
              </a:rPr>
              <a:t>Estado</a:t>
            </a:r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[</a:t>
            </a:r>
            <a:r>
              <a:rPr lang="es-ES" sz="1600" i="1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nodo</a:t>
            </a:r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] no está en </a:t>
            </a:r>
            <a:r>
              <a:rPr lang="es-ES" sz="1600" i="1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cerrado</a:t>
            </a:r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 </a:t>
            </a:r>
            <a:r>
              <a:rPr lang="es-ES" sz="1600" b="1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entonces</a:t>
            </a:r>
          </a:p>
          <a:p>
            <a:pPr marL="39688"/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         añadir </a:t>
            </a:r>
            <a:r>
              <a:rPr lang="es-ES" sz="1600" dirty="0">
                <a:solidFill>
                  <a:schemeClr val="accent2"/>
                </a:solidFill>
                <a:ea typeface="Arial" pitchFamily="-107" charset="0"/>
                <a:cs typeface="Arial" pitchFamily="-107" charset="0"/>
              </a:rPr>
              <a:t>Estado</a:t>
            </a:r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[</a:t>
            </a:r>
            <a:r>
              <a:rPr lang="es-ES" sz="1600" i="1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nodo</a:t>
            </a:r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] a </a:t>
            </a:r>
            <a:r>
              <a:rPr lang="es-ES" sz="1600" i="1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cerrado</a:t>
            </a:r>
          </a:p>
          <a:p>
            <a:pPr marL="39688"/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         </a:t>
            </a:r>
            <a:r>
              <a:rPr lang="es-ES" sz="1600" i="1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frontera</a:t>
            </a:r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 </a:t>
            </a:r>
            <a:r>
              <a:rPr lang="es-ES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←</a:t>
            </a:r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 </a:t>
            </a:r>
            <a:r>
              <a:rPr lang="es-ES" sz="1600" dirty="0">
                <a:solidFill>
                  <a:schemeClr val="accent2"/>
                </a:solidFill>
                <a:ea typeface="Arial" pitchFamily="-107" charset="0"/>
                <a:cs typeface="Arial" pitchFamily="-107" charset="0"/>
              </a:rPr>
              <a:t>Insertar-Todo</a:t>
            </a:r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(</a:t>
            </a:r>
            <a:r>
              <a:rPr lang="es-ES" sz="1600" dirty="0">
                <a:solidFill>
                  <a:schemeClr val="accent2"/>
                </a:solidFill>
                <a:ea typeface="Arial" pitchFamily="-107" charset="0"/>
                <a:cs typeface="Arial" pitchFamily="-107" charset="0"/>
              </a:rPr>
              <a:t>Expandir</a:t>
            </a:r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(</a:t>
            </a:r>
            <a:r>
              <a:rPr lang="es-ES" sz="1600" i="1" dirty="0" err="1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nodo</a:t>
            </a:r>
            <a:r>
              <a:rPr lang="es-ES" sz="1600" dirty="0" err="1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,</a:t>
            </a:r>
            <a:r>
              <a:rPr lang="es-ES" sz="1600" i="1" dirty="0" err="1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problema</a:t>
            </a:r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),</a:t>
            </a:r>
            <a:r>
              <a:rPr lang="es-ES" sz="1600" i="1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frontera</a:t>
            </a:r>
            <a:r>
              <a:rPr lang="es-ES" sz="16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)</a:t>
            </a:r>
          </a:p>
        </p:txBody>
      </p:sp>
      <p:sp>
        <p:nvSpPr>
          <p:cNvPr id="45061" name="Rectangle 4"/>
          <p:cNvSpPr>
            <a:spLocks/>
          </p:cNvSpPr>
          <p:nvPr/>
        </p:nvSpPr>
        <p:spPr bwMode="auto">
          <a:xfrm>
            <a:off x="971550" y="4221163"/>
            <a:ext cx="7556500" cy="263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82588" indent="-34290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honburi" charset="0"/>
              <a:buChar char="•"/>
            </a:pPr>
            <a:r>
              <a:rPr lang="es-ES" sz="2400" dirty="0">
                <a:solidFill>
                  <a:schemeClr val="tx1"/>
                </a:solidFill>
              </a:rPr>
              <a:t>Variando la estructura de abiertos varía el comportamiento del algoritmo (orden de visita de los nodos).</a:t>
            </a:r>
          </a:p>
          <a:p>
            <a:pPr marL="382588" indent="-34290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honburi" charset="0"/>
              <a:buChar char="•"/>
            </a:pPr>
            <a:r>
              <a:rPr lang="es-ES" sz="2400" dirty="0">
                <a:solidFill>
                  <a:schemeClr val="tx1"/>
                </a:solidFill>
              </a:rPr>
              <a:t>La función </a:t>
            </a:r>
            <a:r>
              <a:rPr lang="es-ES" sz="2400" i="1" dirty="0" smtClean="0">
                <a:solidFill>
                  <a:schemeClr val="tx1"/>
                </a:solidFill>
              </a:rPr>
              <a:t>Expandir</a:t>
            </a:r>
            <a:r>
              <a:rPr lang="es-ES" sz="2400" dirty="0" smtClean="0">
                <a:solidFill>
                  <a:schemeClr val="tx1"/>
                </a:solidFill>
              </a:rPr>
              <a:t> sigue </a:t>
            </a:r>
            <a:r>
              <a:rPr lang="es-ES" sz="2400" dirty="0">
                <a:solidFill>
                  <a:schemeClr val="tx1"/>
                </a:solidFill>
              </a:rPr>
              <a:t>el orden de generación de sucesores definido en el problema (si está definido</a:t>
            </a:r>
            <a:r>
              <a:rPr lang="es-ES" sz="2400" dirty="0" smtClean="0">
                <a:solidFill>
                  <a:schemeClr val="tx1"/>
                </a:solidFill>
              </a:rPr>
              <a:t>).</a:t>
            </a:r>
            <a:endParaRPr lang="es-E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s-ES"/>
              <a:t>Resolución</a:t>
            </a:r>
            <a:r>
              <a:rPr lang="en-US"/>
              <a:t> de problemas</a:t>
            </a:r>
            <a:endParaRPr lang="en-US">
              <a:ea typeface="ヒラギノ角ゴ ProN W6" pitchFamily="-107" charset="-128"/>
              <a:cs typeface="ヒラギノ角ゴ ProN W6" pitchFamily="-107" charset="-128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/>
            <a:r>
              <a:rPr lang="en-US"/>
              <a:t>Se quiere:</a:t>
            </a:r>
          </a:p>
          <a:p>
            <a:pPr marL="782638" lvl="1" eaLnBrk="1" hangingPunct="1">
              <a:buClr>
                <a:srgbClr val="000000"/>
              </a:buClr>
              <a:buSzPct val="60000"/>
              <a:buFont typeface="Wingdings" pitchFamily="-107" charset="2"/>
              <a:buChar char="q"/>
            </a:pPr>
            <a:r>
              <a:rPr lang="en-US"/>
              <a:t>Resolver automáticamente un problema</a:t>
            </a:r>
          </a:p>
          <a:p>
            <a:pPr eaLnBrk="1" hangingPunct="1"/>
            <a:endParaRPr lang="en-US" sz="2800"/>
          </a:p>
          <a:p>
            <a:pPr eaLnBrk="1" hangingPunct="1"/>
            <a:r>
              <a:rPr lang="en-US"/>
              <a:t>Se necesita:</a:t>
            </a:r>
          </a:p>
          <a:p>
            <a:pPr marL="782638" lvl="1" eaLnBrk="1" hangingPunct="1">
              <a:buClr>
                <a:srgbClr val="000000"/>
              </a:buClr>
              <a:buSzPct val="60000"/>
              <a:buFont typeface="Wingdings" pitchFamily="-107" charset="2"/>
              <a:buChar char="q"/>
            </a:pPr>
            <a:r>
              <a:rPr lang="en-US"/>
              <a:t>Una representación del problema</a:t>
            </a:r>
          </a:p>
          <a:p>
            <a:pPr marL="782638" lvl="1" eaLnBrk="1" hangingPunct="1">
              <a:buClr>
                <a:srgbClr val="000000"/>
              </a:buClr>
              <a:buSzPct val="60000"/>
              <a:buFont typeface="Wingdings" pitchFamily="-107" charset="2"/>
              <a:buChar char="q"/>
            </a:pPr>
            <a:r>
              <a:rPr lang="en-US"/>
              <a:t>Algoritmos que usen alguna estrategia para resolver el problema definido en esa representación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s-ES"/>
              <a:t>Características de los algoritmos</a:t>
            </a:r>
            <a:endParaRPr lang="es-ES">
              <a:ea typeface="ヒラギノ角ゴ ProN W6" pitchFamily="-107" charset="-128"/>
              <a:cs typeface="ヒラギノ角ゴ ProN W6" pitchFamily="-107" charset="-128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/>
            <a:r>
              <a:rPr lang="es-ES" b="1"/>
              <a:t>Completitud</a:t>
            </a:r>
            <a:r>
              <a:rPr lang="es-ES"/>
              <a:t>: ¿encontrará una solución?</a:t>
            </a:r>
          </a:p>
          <a:p>
            <a:pPr eaLnBrk="1" hangingPunct="1"/>
            <a:endParaRPr lang="es-ES"/>
          </a:p>
          <a:p>
            <a:pPr eaLnBrk="1" hangingPunct="1"/>
            <a:r>
              <a:rPr lang="es-ES" b="1"/>
              <a:t>Complejidad temporal</a:t>
            </a:r>
            <a:r>
              <a:rPr lang="es-ES"/>
              <a:t>: ¿cuánto tardará?</a:t>
            </a:r>
          </a:p>
          <a:p>
            <a:pPr eaLnBrk="1" hangingPunct="1"/>
            <a:endParaRPr lang="es-ES"/>
          </a:p>
          <a:p>
            <a:pPr eaLnBrk="1" hangingPunct="1"/>
            <a:r>
              <a:rPr lang="es-ES" b="1"/>
              <a:t>Complejidad espacial</a:t>
            </a:r>
            <a:r>
              <a:rPr lang="es-ES"/>
              <a:t>: ¿cuánta memoria gastará?</a:t>
            </a:r>
          </a:p>
          <a:p>
            <a:pPr eaLnBrk="1" hangingPunct="1"/>
            <a:endParaRPr lang="es-ES"/>
          </a:p>
          <a:p>
            <a:pPr eaLnBrk="1" hangingPunct="1"/>
            <a:r>
              <a:rPr lang="es-ES" b="1"/>
              <a:t>Optimización</a:t>
            </a:r>
            <a:r>
              <a:rPr lang="es-ES"/>
              <a:t>: ¿encontrará la solución óptima?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ChangeArrowheads="1"/>
          </p:cNvSpPr>
          <p:nvPr>
            <p:ph type="title"/>
          </p:nvPr>
        </p:nvSpPr>
        <p:spPr>
          <a:xfrm>
            <a:off x="687388" y="0"/>
            <a:ext cx="7775575" cy="1146175"/>
          </a:xfrm>
        </p:spPr>
        <p:txBody>
          <a:bodyPr rIns="39200"/>
          <a:lstStyle/>
          <a:p>
            <a:pPr marL="38100" indent="0" eaLnBrk="1" hangingPunct="1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/>
              <a:t>Tipos de algoritmos</a:t>
            </a:r>
            <a:endParaRPr lang="es-ES">
              <a:ea typeface="ヒラギノ角ゴ ProN W6" pitchFamily="-107" charset="-128"/>
              <a:cs typeface="ヒラギノ角ゴ ProN W6" pitchFamily="-107" charset="-128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410200"/>
          </a:xfrm>
        </p:spPr>
        <p:txBody>
          <a:bodyPr rIns="39200"/>
          <a:lstStyle/>
          <a:p>
            <a:pPr marL="377825" indent="-339725" eaLnBrk="1" hangingPunct="1">
              <a:spcBef>
                <a:spcPct val="0"/>
              </a:spcBef>
              <a:buClr>
                <a:srgbClr val="000000"/>
              </a:buClr>
              <a:buFont typeface="Arial" pitchFamily="-107" charset="0"/>
              <a:buChar char="•"/>
              <a:tabLst>
                <a:tab pos="317500" algn="l"/>
                <a:tab pos="342900" algn="l"/>
                <a:tab pos="774700" algn="l"/>
                <a:tab pos="800100" algn="l"/>
                <a:tab pos="1231900" algn="l"/>
                <a:tab pos="1257300" algn="l"/>
                <a:tab pos="1689100" algn="l"/>
                <a:tab pos="1714500" algn="l"/>
                <a:tab pos="2146300" algn="l"/>
                <a:tab pos="2171700" algn="l"/>
                <a:tab pos="2603500" algn="l"/>
                <a:tab pos="2628900" algn="l"/>
                <a:tab pos="3060700" algn="l"/>
                <a:tab pos="3086100" algn="l"/>
                <a:tab pos="3517900" algn="l"/>
                <a:tab pos="3543300" algn="l"/>
                <a:tab pos="3975100" algn="l"/>
                <a:tab pos="4000500" algn="l"/>
                <a:tab pos="4432300" algn="l"/>
                <a:tab pos="4457700" algn="l"/>
                <a:tab pos="48895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042400" algn="l"/>
              </a:tabLst>
            </a:pPr>
            <a:r>
              <a:rPr lang="es-ES" sz="2800"/>
              <a:t>Algoritmos de búsqueda ciega (o no informada)</a:t>
            </a:r>
          </a:p>
          <a:p>
            <a:pPr marL="777875" lvl="1" indent="-282575" eaLnBrk="1" hangingPunct="1">
              <a:spcBef>
                <a:spcPts val="500"/>
              </a:spcBef>
              <a:buClr>
                <a:srgbClr val="000000"/>
              </a:buClr>
              <a:buFont typeface="Arial" pitchFamily="-107" charset="0"/>
              <a:buChar char="–"/>
              <a:tabLst>
                <a:tab pos="317500" algn="l"/>
                <a:tab pos="342900" algn="l"/>
                <a:tab pos="774700" algn="l"/>
                <a:tab pos="800100" algn="l"/>
                <a:tab pos="1231900" algn="l"/>
                <a:tab pos="1257300" algn="l"/>
                <a:tab pos="1689100" algn="l"/>
                <a:tab pos="1714500" algn="l"/>
                <a:tab pos="2146300" algn="l"/>
                <a:tab pos="2171700" algn="l"/>
                <a:tab pos="2603500" algn="l"/>
                <a:tab pos="2628900" algn="l"/>
                <a:tab pos="3060700" algn="l"/>
                <a:tab pos="3086100" algn="l"/>
                <a:tab pos="3517900" algn="l"/>
                <a:tab pos="3543300" algn="l"/>
                <a:tab pos="3975100" algn="l"/>
                <a:tab pos="4000500" algn="l"/>
                <a:tab pos="4432300" algn="l"/>
                <a:tab pos="4457700" algn="l"/>
                <a:tab pos="48895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042400" algn="l"/>
              </a:tabLst>
            </a:pPr>
            <a:r>
              <a:rPr lang="es-ES" sz="2400" b="1"/>
              <a:t>No tienen en cuenta el coste</a:t>
            </a:r>
            <a:r>
              <a:rPr lang="es-ES" sz="2400"/>
              <a:t> de la solución en la búsqueda.</a:t>
            </a:r>
          </a:p>
          <a:p>
            <a:pPr marL="1177925" lvl="2" indent="-282575" eaLnBrk="1" hangingPunct="1">
              <a:spcBef>
                <a:spcPts val="500"/>
              </a:spcBef>
              <a:buClr>
                <a:srgbClr val="000000"/>
              </a:buClr>
              <a:buFont typeface="Arial" pitchFamily="-107" charset="0"/>
              <a:buChar char="–"/>
              <a:tabLst>
                <a:tab pos="317500" algn="l"/>
                <a:tab pos="342900" algn="l"/>
                <a:tab pos="774700" algn="l"/>
                <a:tab pos="800100" algn="l"/>
                <a:tab pos="1231900" algn="l"/>
                <a:tab pos="1257300" algn="l"/>
                <a:tab pos="1689100" algn="l"/>
                <a:tab pos="1714500" algn="l"/>
                <a:tab pos="2146300" algn="l"/>
                <a:tab pos="2171700" algn="l"/>
                <a:tab pos="2603500" algn="l"/>
                <a:tab pos="2628900" algn="l"/>
                <a:tab pos="3060700" algn="l"/>
                <a:tab pos="3086100" algn="l"/>
                <a:tab pos="3517900" algn="l"/>
                <a:tab pos="3543300" algn="l"/>
                <a:tab pos="3975100" algn="l"/>
                <a:tab pos="4000500" algn="l"/>
                <a:tab pos="4432300" algn="l"/>
                <a:tab pos="4457700" algn="l"/>
                <a:tab pos="48895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042400" algn="l"/>
              </a:tabLst>
            </a:pPr>
            <a:r>
              <a:rPr lang="es-ES" sz="2000"/>
              <a:t>Su funcionamiento es sistemático, siguen un orden de visitas y generación de nodos establecido por la estructura del espacio de búsqueda.</a:t>
            </a:r>
          </a:p>
          <a:p>
            <a:pPr marL="777875" lvl="1" indent="-282575" eaLnBrk="1" hangingPunct="1">
              <a:spcBef>
                <a:spcPts val="500"/>
              </a:spcBef>
              <a:buClr>
                <a:srgbClr val="000000"/>
              </a:buClr>
              <a:buFont typeface="Arial" pitchFamily="-107" charset="0"/>
              <a:buChar char="–"/>
              <a:tabLst>
                <a:tab pos="317500" algn="l"/>
                <a:tab pos="342900" algn="l"/>
                <a:tab pos="774700" algn="l"/>
                <a:tab pos="800100" algn="l"/>
                <a:tab pos="1231900" algn="l"/>
                <a:tab pos="1257300" algn="l"/>
                <a:tab pos="1689100" algn="l"/>
                <a:tab pos="1714500" algn="l"/>
                <a:tab pos="2146300" algn="l"/>
                <a:tab pos="2171700" algn="l"/>
                <a:tab pos="2603500" algn="l"/>
                <a:tab pos="2628900" algn="l"/>
                <a:tab pos="3060700" algn="l"/>
                <a:tab pos="3086100" algn="l"/>
                <a:tab pos="3517900" algn="l"/>
                <a:tab pos="3543300" algn="l"/>
                <a:tab pos="3975100" algn="l"/>
                <a:tab pos="4000500" algn="l"/>
                <a:tab pos="4432300" algn="l"/>
                <a:tab pos="4457700" algn="l"/>
                <a:tab pos="48895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042400" algn="l"/>
              </a:tabLst>
            </a:pPr>
            <a:r>
              <a:rPr lang="es-ES" sz="2400"/>
              <a:t>Ejemplos: </a:t>
            </a:r>
          </a:p>
          <a:p>
            <a:pPr marL="1177925" lvl="2" indent="-282575" eaLnBrk="1" hangingPunct="1">
              <a:spcBef>
                <a:spcPts val="500"/>
              </a:spcBef>
              <a:buClr>
                <a:srgbClr val="000000"/>
              </a:buClr>
              <a:buFont typeface="Arial" pitchFamily="-107" charset="0"/>
              <a:buChar char="–"/>
              <a:tabLst>
                <a:tab pos="317500" algn="l"/>
                <a:tab pos="342900" algn="l"/>
                <a:tab pos="774700" algn="l"/>
                <a:tab pos="800100" algn="l"/>
                <a:tab pos="1231900" algn="l"/>
                <a:tab pos="1257300" algn="l"/>
                <a:tab pos="1689100" algn="l"/>
                <a:tab pos="1714500" algn="l"/>
                <a:tab pos="2146300" algn="l"/>
                <a:tab pos="2171700" algn="l"/>
                <a:tab pos="2603500" algn="l"/>
                <a:tab pos="2628900" algn="l"/>
                <a:tab pos="3060700" algn="l"/>
                <a:tab pos="3086100" algn="l"/>
                <a:tab pos="3517900" algn="l"/>
                <a:tab pos="3543300" algn="l"/>
                <a:tab pos="3975100" algn="l"/>
                <a:tab pos="4000500" algn="l"/>
                <a:tab pos="4432300" algn="l"/>
                <a:tab pos="4457700" algn="l"/>
                <a:tab pos="48895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042400" algn="l"/>
              </a:tabLst>
            </a:pPr>
            <a:r>
              <a:rPr lang="es-ES"/>
              <a:t>primero en anchura</a:t>
            </a:r>
          </a:p>
          <a:p>
            <a:pPr marL="1177925" lvl="2" indent="-282575" eaLnBrk="1" hangingPunct="1">
              <a:spcBef>
                <a:spcPts val="500"/>
              </a:spcBef>
              <a:buClr>
                <a:srgbClr val="000000"/>
              </a:buClr>
              <a:buFont typeface="Arial" pitchFamily="-107" charset="0"/>
              <a:buChar char="–"/>
              <a:tabLst>
                <a:tab pos="317500" algn="l"/>
                <a:tab pos="342900" algn="l"/>
                <a:tab pos="774700" algn="l"/>
                <a:tab pos="800100" algn="l"/>
                <a:tab pos="1231900" algn="l"/>
                <a:tab pos="1257300" algn="l"/>
                <a:tab pos="1689100" algn="l"/>
                <a:tab pos="1714500" algn="l"/>
                <a:tab pos="2146300" algn="l"/>
                <a:tab pos="2171700" algn="l"/>
                <a:tab pos="2603500" algn="l"/>
                <a:tab pos="2628900" algn="l"/>
                <a:tab pos="3060700" algn="l"/>
                <a:tab pos="3086100" algn="l"/>
                <a:tab pos="3517900" algn="l"/>
                <a:tab pos="3543300" algn="l"/>
                <a:tab pos="3975100" algn="l"/>
                <a:tab pos="4000500" algn="l"/>
                <a:tab pos="4432300" algn="l"/>
                <a:tab pos="4457700" algn="l"/>
                <a:tab pos="48895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042400" algn="l"/>
              </a:tabLst>
            </a:pPr>
            <a:r>
              <a:rPr lang="es-ES"/>
              <a:t>primero en profundidad</a:t>
            </a:r>
          </a:p>
          <a:p>
            <a:pPr marL="1177925" lvl="2" indent="-282575" eaLnBrk="1" hangingPunct="1">
              <a:spcBef>
                <a:spcPts val="500"/>
              </a:spcBef>
              <a:buClr>
                <a:srgbClr val="000000"/>
              </a:buClr>
              <a:buFont typeface="Arial" pitchFamily="-107" charset="0"/>
              <a:buChar char="–"/>
              <a:tabLst>
                <a:tab pos="317500" algn="l"/>
                <a:tab pos="342900" algn="l"/>
                <a:tab pos="774700" algn="l"/>
                <a:tab pos="800100" algn="l"/>
                <a:tab pos="1231900" algn="l"/>
                <a:tab pos="1257300" algn="l"/>
                <a:tab pos="1689100" algn="l"/>
                <a:tab pos="1714500" algn="l"/>
                <a:tab pos="2146300" algn="l"/>
                <a:tab pos="2171700" algn="l"/>
                <a:tab pos="2603500" algn="l"/>
                <a:tab pos="2628900" algn="l"/>
                <a:tab pos="3060700" algn="l"/>
                <a:tab pos="3086100" algn="l"/>
                <a:tab pos="3517900" algn="l"/>
                <a:tab pos="3543300" algn="l"/>
                <a:tab pos="3975100" algn="l"/>
                <a:tab pos="4000500" algn="l"/>
                <a:tab pos="4432300" algn="l"/>
                <a:tab pos="4457700" algn="l"/>
                <a:tab pos="48895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042400" algn="l"/>
              </a:tabLst>
            </a:pPr>
            <a:r>
              <a:rPr lang="es-ES"/>
              <a:t>primero en profundidad con profundidad iterativa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ChangeArrowheads="1"/>
          </p:cNvSpPr>
          <p:nvPr>
            <p:ph type="title"/>
          </p:nvPr>
        </p:nvSpPr>
        <p:spPr>
          <a:xfrm>
            <a:off x="687388" y="0"/>
            <a:ext cx="7775575" cy="1146175"/>
          </a:xfrm>
        </p:spPr>
        <p:txBody>
          <a:bodyPr rIns="39200"/>
          <a:lstStyle/>
          <a:p>
            <a:pPr marL="38100" indent="0" eaLnBrk="1" hangingPunct="1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/>
              <a:t>Tipos de algoritmos</a:t>
            </a:r>
            <a:endParaRPr lang="es-ES">
              <a:ea typeface="ヒラギノ角ゴ ProN W6" pitchFamily="-107" charset="-128"/>
              <a:cs typeface="ヒラギノ角ゴ ProN W6" pitchFamily="-107" charset="-128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410200"/>
          </a:xfrm>
        </p:spPr>
        <p:txBody>
          <a:bodyPr rIns="39200"/>
          <a:lstStyle/>
          <a:p>
            <a:pPr marL="377825" indent="-339725" eaLnBrk="1" hangingPunct="1">
              <a:spcBef>
                <a:spcPct val="0"/>
              </a:spcBef>
              <a:buClr>
                <a:srgbClr val="000000"/>
              </a:buClr>
              <a:buFont typeface="Arial" pitchFamily="-107" charset="0"/>
              <a:buChar char="•"/>
              <a:tabLst>
                <a:tab pos="317500" algn="l"/>
                <a:tab pos="342900" algn="l"/>
                <a:tab pos="774700" algn="l"/>
                <a:tab pos="800100" algn="l"/>
                <a:tab pos="1231900" algn="l"/>
                <a:tab pos="1257300" algn="l"/>
                <a:tab pos="1689100" algn="l"/>
                <a:tab pos="1714500" algn="l"/>
                <a:tab pos="2146300" algn="l"/>
                <a:tab pos="2171700" algn="l"/>
                <a:tab pos="2603500" algn="l"/>
                <a:tab pos="2628900" algn="l"/>
                <a:tab pos="3060700" algn="l"/>
                <a:tab pos="3086100" algn="l"/>
                <a:tab pos="3517900" algn="l"/>
                <a:tab pos="3543300" algn="l"/>
                <a:tab pos="3975100" algn="l"/>
                <a:tab pos="4000500" algn="l"/>
                <a:tab pos="4432300" algn="l"/>
                <a:tab pos="4457700" algn="l"/>
                <a:tab pos="48895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042400" algn="l"/>
              </a:tabLst>
            </a:pPr>
            <a:r>
              <a:rPr lang="es-ES" sz="2900"/>
              <a:t>Algoritmos de búsqueda heurística (o informada)</a:t>
            </a:r>
          </a:p>
          <a:p>
            <a:pPr marL="777875" lvl="1" indent="-282575" eaLnBrk="1" hangingPunct="1">
              <a:spcBef>
                <a:spcPts val="500"/>
              </a:spcBef>
              <a:buClr>
                <a:srgbClr val="000000"/>
              </a:buClr>
              <a:buFont typeface="Arial" pitchFamily="-107" charset="0"/>
              <a:buChar char="–"/>
              <a:tabLst>
                <a:tab pos="317500" algn="l"/>
                <a:tab pos="342900" algn="l"/>
                <a:tab pos="774700" algn="l"/>
                <a:tab pos="800100" algn="l"/>
                <a:tab pos="1231900" algn="l"/>
                <a:tab pos="1257300" algn="l"/>
                <a:tab pos="1689100" algn="l"/>
                <a:tab pos="1714500" algn="l"/>
                <a:tab pos="2146300" algn="l"/>
                <a:tab pos="2171700" algn="l"/>
                <a:tab pos="2603500" algn="l"/>
                <a:tab pos="2628900" algn="l"/>
                <a:tab pos="3060700" algn="l"/>
                <a:tab pos="3086100" algn="l"/>
                <a:tab pos="3517900" algn="l"/>
                <a:tab pos="3543300" algn="l"/>
                <a:tab pos="3975100" algn="l"/>
                <a:tab pos="4000500" algn="l"/>
                <a:tab pos="4432300" algn="l"/>
                <a:tab pos="4457700" algn="l"/>
                <a:tab pos="48895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042400" algn="l"/>
              </a:tabLst>
            </a:pPr>
            <a:r>
              <a:rPr lang="es-ES" sz="2500" b="1"/>
              <a:t>Utilizan una estimación del coste</a:t>
            </a:r>
            <a:r>
              <a:rPr lang="es-ES" sz="2500"/>
              <a:t> de la solución para guiar la búsqueda.</a:t>
            </a:r>
          </a:p>
          <a:p>
            <a:pPr marL="777875" lvl="1" indent="-282575" eaLnBrk="1" hangingPunct="1">
              <a:spcBef>
                <a:spcPts val="500"/>
              </a:spcBef>
              <a:buClr>
                <a:srgbClr val="000000"/>
              </a:buClr>
              <a:buFont typeface="Arial" pitchFamily="-107" charset="0"/>
              <a:buChar char="–"/>
              <a:tabLst>
                <a:tab pos="317500" algn="l"/>
                <a:tab pos="342900" algn="l"/>
                <a:tab pos="774700" algn="l"/>
                <a:tab pos="800100" algn="l"/>
                <a:tab pos="1231900" algn="l"/>
                <a:tab pos="1257300" algn="l"/>
                <a:tab pos="1689100" algn="l"/>
                <a:tab pos="1714500" algn="l"/>
                <a:tab pos="2146300" algn="l"/>
                <a:tab pos="2171700" algn="l"/>
                <a:tab pos="2603500" algn="l"/>
                <a:tab pos="2628900" algn="l"/>
                <a:tab pos="3060700" algn="l"/>
                <a:tab pos="3086100" algn="l"/>
                <a:tab pos="3517900" algn="l"/>
                <a:tab pos="3543300" algn="l"/>
                <a:tab pos="3975100" algn="l"/>
                <a:tab pos="4000500" algn="l"/>
                <a:tab pos="4432300" algn="l"/>
                <a:tab pos="4457700" algn="l"/>
                <a:tab pos="48895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042400" algn="l"/>
              </a:tabLst>
            </a:pPr>
            <a:r>
              <a:rPr lang="es-ES" sz="2500"/>
              <a:t>No siempre garantizan el óptimo, ni una solución.</a:t>
            </a:r>
          </a:p>
          <a:p>
            <a:pPr marL="777875" lvl="1" indent="-282575" eaLnBrk="1" hangingPunct="1">
              <a:spcBef>
                <a:spcPts val="500"/>
              </a:spcBef>
              <a:buClr>
                <a:srgbClr val="000000"/>
              </a:buClr>
              <a:buFont typeface="Arial" pitchFamily="-107" charset="0"/>
              <a:buChar char="–"/>
              <a:tabLst>
                <a:tab pos="317500" algn="l"/>
                <a:tab pos="342900" algn="l"/>
                <a:tab pos="774700" algn="l"/>
                <a:tab pos="800100" algn="l"/>
                <a:tab pos="1231900" algn="l"/>
                <a:tab pos="1257300" algn="l"/>
                <a:tab pos="1689100" algn="l"/>
                <a:tab pos="1714500" algn="l"/>
                <a:tab pos="2146300" algn="l"/>
                <a:tab pos="2171700" algn="l"/>
                <a:tab pos="2603500" algn="l"/>
                <a:tab pos="2628900" algn="l"/>
                <a:tab pos="3060700" algn="l"/>
                <a:tab pos="3086100" algn="l"/>
                <a:tab pos="3517900" algn="l"/>
                <a:tab pos="3543300" algn="l"/>
                <a:tab pos="3975100" algn="l"/>
                <a:tab pos="4000500" algn="l"/>
                <a:tab pos="4432300" algn="l"/>
                <a:tab pos="4457700" algn="l"/>
                <a:tab pos="48895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042400" algn="l"/>
              </a:tabLst>
            </a:pPr>
            <a:r>
              <a:rPr lang="es-ES" sz="2500"/>
              <a:t>Ejemplos: </a:t>
            </a:r>
          </a:p>
          <a:p>
            <a:pPr marL="1236663" lvl="2" indent="-282575" eaLnBrk="1" hangingPunct="1">
              <a:spcBef>
                <a:spcPts val="500"/>
              </a:spcBef>
              <a:buClr>
                <a:srgbClr val="000000"/>
              </a:buClr>
              <a:buFont typeface="Arial" pitchFamily="-107" charset="0"/>
              <a:buChar char="–"/>
              <a:tabLst>
                <a:tab pos="317500" algn="l"/>
                <a:tab pos="342900" algn="l"/>
                <a:tab pos="774700" algn="l"/>
                <a:tab pos="800100" algn="l"/>
                <a:tab pos="1231900" algn="l"/>
                <a:tab pos="1257300" algn="l"/>
                <a:tab pos="1689100" algn="l"/>
                <a:tab pos="1714500" algn="l"/>
                <a:tab pos="2146300" algn="l"/>
                <a:tab pos="2171700" algn="l"/>
                <a:tab pos="2603500" algn="l"/>
                <a:tab pos="2628900" algn="l"/>
                <a:tab pos="3060700" algn="l"/>
                <a:tab pos="3086100" algn="l"/>
                <a:tab pos="3517900" algn="l"/>
                <a:tab pos="3543300" algn="l"/>
                <a:tab pos="3975100" algn="l"/>
                <a:tab pos="4000500" algn="l"/>
                <a:tab pos="4432300" algn="l"/>
                <a:tab pos="4457700" algn="l"/>
                <a:tab pos="48895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042400" algn="l"/>
              </a:tabLst>
            </a:pPr>
            <a:r>
              <a:rPr lang="es-ES" sz="2500"/>
              <a:t>ascensión de colinas</a:t>
            </a:r>
          </a:p>
          <a:p>
            <a:pPr marL="1236663" lvl="2" indent="-282575" eaLnBrk="1" hangingPunct="1">
              <a:spcBef>
                <a:spcPts val="500"/>
              </a:spcBef>
              <a:buClr>
                <a:srgbClr val="000000"/>
              </a:buClr>
              <a:buFont typeface="Arial" pitchFamily="-107" charset="0"/>
              <a:buChar char="–"/>
              <a:tabLst>
                <a:tab pos="317500" algn="l"/>
                <a:tab pos="342900" algn="l"/>
                <a:tab pos="774700" algn="l"/>
                <a:tab pos="800100" algn="l"/>
                <a:tab pos="1231900" algn="l"/>
                <a:tab pos="1257300" algn="l"/>
                <a:tab pos="1689100" algn="l"/>
                <a:tab pos="1714500" algn="l"/>
                <a:tab pos="2146300" algn="l"/>
                <a:tab pos="2171700" algn="l"/>
                <a:tab pos="2603500" algn="l"/>
                <a:tab pos="2628900" algn="l"/>
                <a:tab pos="3060700" algn="l"/>
                <a:tab pos="3086100" algn="l"/>
                <a:tab pos="3517900" algn="l"/>
                <a:tab pos="3543300" algn="l"/>
                <a:tab pos="3975100" algn="l"/>
                <a:tab pos="4000500" algn="l"/>
                <a:tab pos="4432300" algn="l"/>
                <a:tab pos="4457700" algn="l"/>
                <a:tab pos="48895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042400" algn="l"/>
              </a:tabLst>
            </a:pPr>
            <a:r>
              <a:rPr lang="es-ES" sz="2500"/>
              <a:t>primero el mejor</a:t>
            </a:r>
          </a:p>
          <a:p>
            <a:pPr marL="1236663" lvl="2" indent="-282575" eaLnBrk="1" hangingPunct="1">
              <a:spcBef>
                <a:spcPts val="500"/>
              </a:spcBef>
              <a:buClr>
                <a:srgbClr val="000000"/>
              </a:buClr>
              <a:buFont typeface="Arial" pitchFamily="-107" charset="0"/>
              <a:buChar char="–"/>
              <a:tabLst>
                <a:tab pos="317500" algn="l"/>
                <a:tab pos="342900" algn="l"/>
                <a:tab pos="774700" algn="l"/>
                <a:tab pos="800100" algn="l"/>
                <a:tab pos="1231900" algn="l"/>
                <a:tab pos="1257300" algn="l"/>
                <a:tab pos="1689100" algn="l"/>
                <a:tab pos="1714500" algn="l"/>
                <a:tab pos="2146300" algn="l"/>
                <a:tab pos="2171700" algn="l"/>
                <a:tab pos="2603500" algn="l"/>
                <a:tab pos="2628900" algn="l"/>
                <a:tab pos="3060700" algn="l"/>
                <a:tab pos="3086100" algn="l"/>
                <a:tab pos="3517900" algn="l"/>
                <a:tab pos="3543300" algn="l"/>
                <a:tab pos="3975100" algn="l"/>
                <a:tab pos="4000500" algn="l"/>
                <a:tab pos="4432300" algn="l"/>
                <a:tab pos="4457700" algn="l"/>
                <a:tab pos="48895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042400" algn="l"/>
              </a:tabLst>
            </a:pPr>
            <a:r>
              <a:rPr lang="es-ES" sz="2500"/>
              <a:t>A*</a:t>
            </a:r>
          </a:p>
          <a:p>
            <a:pPr marL="1236663" lvl="2" indent="-282575" eaLnBrk="1" hangingPunct="1">
              <a:spcBef>
                <a:spcPts val="500"/>
              </a:spcBef>
              <a:buClr>
                <a:srgbClr val="000000"/>
              </a:buClr>
              <a:buFont typeface="Arial" pitchFamily="-107" charset="0"/>
              <a:buChar char="–"/>
              <a:tabLst>
                <a:tab pos="317500" algn="l"/>
                <a:tab pos="342900" algn="l"/>
                <a:tab pos="774700" algn="l"/>
                <a:tab pos="800100" algn="l"/>
                <a:tab pos="1231900" algn="l"/>
                <a:tab pos="1257300" algn="l"/>
                <a:tab pos="1689100" algn="l"/>
                <a:tab pos="1714500" algn="l"/>
                <a:tab pos="2146300" algn="l"/>
                <a:tab pos="2171700" algn="l"/>
                <a:tab pos="2603500" algn="l"/>
                <a:tab pos="2628900" algn="l"/>
                <a:tab pos="3060700" algn="l"/>
                <a:tab pos="3086100" algn="l"/>
                <a:tab pos="3517900" algn="l"/>
                <a:tab pos="3543300" algn="l"/>
                <a:tab pos="3975100" algn="l"/>
                <a:tab pos="4000500" algn="l"/>
                <a:tab pos="4432300" algn="l"/>
                <a:tab pos="4457700" algn="l"/>
                <a:tab pos="48895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042400" algn="l"/>
              </a:tabLst>
            </a:pPr>
            <a:r>
              <a:rPr lang="es-ES" sz="2500"/>
              <a:t>A*PI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Búsqueda primero en anchura (BPA)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77825" indent="-339725" algn="ctr" eaLnBrk="1" hangingPunct="1">
              <a:lnSpc>
                <a:spcPct val="80000"/>
              </a:lnSpc>
              <a:spcBef>
                <a:spcPct val="0"/>
              </a:spcBef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s-ES" sz="2000" b="1" dirty="0" smtClean="0"/>
              <a:t>No expandir nodos de nivel </a:t>
            </a:r>
            <a:r>
              <a:rPr lang="es-ES" sz="2000" b="1" i="1" dirty="0" smtClean="0"/>
              <a:t>n</a:t>
            </a:r>
            <a:r>
              <a:rPr lang="es-ES" sz="2000" b="1" dirty="0" smtClean="0"/>
              <a:t> hasta que todos los nodos de </a:t>
            </a:r>
            <a:endParaRPr lang="es-ES" sz="2000" b="1" dirty="0" smtClean="0">
              <a:ea typeface="ヒラギノ角ゴ ProN W6" pitchFamily="-107" charset="-128"/>
              <a:cs typeface="ヒラギノ角ゴ ProN W6" pitchFamily="-107" charset="-128"/>
            </a:endParaRPr>
          </a:p>
          <a:p>
            <a:pPr marL="377825" indent="-339725" algn="ctr" eaLnBrk="1" hangingPunct="1">
              <a:lnSpc>
                <a:spcPct val="80000"/>
              </a:lnSpc>
              <a:spcBef>
                <a:spcPts val="600"/>
              </a:spcBef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s-ES" sz="2000" b="1" dirty="0" smtClean="0"/>
              <a:t>nivel </a:t>
            </a:r>
            <a:r>
              <a:rPr lang="es-ES" sz="2000" b="1" i="1" dirty="0" smtClean="0"/>
              <a:t>n-1</a:t>
            </a:r>
            <a:r>
              <a:rPr lang="es-ES" sz="2000" b="1" dirty="0" smtClean="0"/>
              <a:t> han sido expandidos </a:t>
            </a:r>
            <a:endParaRPr lang="es-ES" sz="2000" b="1" dirty="0" smtClean="0">
              <a:ea typeface="ヒラギノ角ゴ ProN W6" pitchFamily="-107" charset="-128"/>
              <a:cs typeface="ヒラギノ角ゴ ProN W6" pitchFamily="-107" charset="-128"/>
            </a:endParaRPr>
          </a:p>
          <a:p>
            <a:pPr marL="377825" indent="-339725" algn="ctr" eaLnBrk="1" hangingPunct="1">
              <a:lnSpc>
                <a:spcPct val="80000"/>
              </a:lnSpc>
              <a:spcBef>
                <a:spcPts val="600"/>
              </a:spcBef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s-ES" sz="2000" b="1" dirty="0" smtClean="0">
              <a:ea typeface="ヒラギノ角ゴ ProN W6" pitchFamily="-107" charset="-128"/>
              <a:cs typeface="ヒラギノ角ゴ ProN W6" pitchFamily="-107" charset="-128"/>
            </a:endParaRPr>
          </a:p>
          <a:p>
            <a:pPr marL="377825" indent="-339725" eaLnBrk="1" hangingPunct="1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Font typeface="Arial" pitchFamily="-107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s-ES" sz="2000" dirty="0" smtClean="0"/>
              <a:t>Los nodos se visitan y generan por niveles.</a:t>
            </a:r>
          </a:p>
          <a:p>
            <a:pPr marL="377825" indent="-339725" eaLnBrk="1" hangingPunct="1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Font typeface="Arial" pitchFamily="-107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s-ES" sz="2000" dirty="0" smtClean="0"/>
              <a:t>La estructura para los nodos abiertos es una </a:t>
            </a:r>
            <a:r>
              <a:rPr lang="es-ES" sz="2000" b="1" dirty="0" smtClean="0"/>
              <a:t>cola</a:t>
            </a:r>
            <a:r>
              <a:rPr lang="es-ES" sz="2000" dirty="0" smtClean="0"/>
              <a:t> (FIFO).</a:t>
            </a:r>
          </a:p>
          <a:p>
            <a:pPr marL="377825" indent="-339725" eaLnBrk="1" hangingPunct="1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Font typeface="Arial" pitchFamily="-107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s-ES" sz="2000" dirty="0" smtClean="0"/>
              <a:t>Un nodo es visitado cuando todos los nodos de los niveles superiores y sus hermanos precedentes han sido visitados.</a:t>
            </a:r>
          </a:p>
          <a:p>
            <a:pPr marL="377825" indent="-339725" eaLnBrk="1" hangingPunct="1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Font typeface="Arial" pitchFamily="-107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s-ES" sz="2000" dirty="0" smtClean="0"/>
              <a:t>Características:</a:t>
            </a:r>
          </a:p>
          <a:p>
            <a:pPr marL="777875" lvl="1" indent="-282575"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Font typeface="Arial" pitchFamily="-107" charset="0"/>
              <a:buChar char="–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s-ES" sz="1800" b="1" dirty="0" smtClean="0"/>
              <a:t>Completitud</a:t>
            </a:r>
            <a:r>
              <a:rPr lang="es-ES" sz="1800" dirty="0" smtClean="0"/>
              <a:t>: el algoritmo siempre encuentra una solución.</a:t>
            </a:r>
          </a:p>
          <a:p>
            <a:pPr marL="777875" lvl="1" indent="-282575"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Font typeface="Arial" pitchFamily="-107" charset="0"/>
              <a:buChar char="–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s-ES" sz="1800" b="1" dirty="0" smtClean="0"/>
              <a:t>Complejidad temporal</a:t>
            </a:r>
            <a:r>
              <a:rPr lang="es-ES" sz="1800" dirty="0" smtClean="0"/>
              <a:t>: exponencial respecto a la profundidad de la solución O(r</a:t>
            </a:r>
            <a:r>
              <a:rPr lang="es-ES" sz="1800" baseline="30000" dirty="0" smtClean="0"/>
              <a:t>p+1</a:t>
            </a:r>
            <a:r>
              <a:rPr lang="es-ES" sz="1800" dirty="0" smtClean="0"/>
              <a:t>). </a:t>
            </a:r>
          </a:p>
          <a:p>
            <a:pPr marL="777875" lvl="1" indent="-282575"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Font typeface="Arial" pitchFamily="-107" charset="0"/>
              <a:buChar char="–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s-ES" sz="1800" b="1" dirty="0" smtClean="0"/>
              <a:t>Complejidad espacial</a:t>
            </a:r>
            <a:r>
              <a:rPr lang="es-ES" sz="1800" dirty="0" smtClean="0"/>
              <a:t>: exponencial respecto a la profundidad de la solución O(r</a:t>
            </a:r>
            <a:r>
              <a:rPr lang="es-ES" sz="1800" baseline="30000" dirty="0" smtClean="0"/>
              <a:t>p+1</a:t>
            </a:r>
            <a:r>
              <a:rPr lang="es-ES" sz="1800" dirty="0" smtClean="0"/>
              <a:t>).</a:t>
            </a:r>
          </a:p>
          <a:p>
            <a:pPr marL="777875" lvl="1" indent="-282575"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Font typeface="Arial" pitchFamily="-107" charset="0"/>
              <a:buChar char="–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s-ES" sz="1800" b="1" dirty="0" smtClean="0"/>
              <a:t>Optimización</a:t>
            </a:r>
            <a:r>
              <a:rPr lang="es-ES" sz="1800" dirty="0" smtClean="0"/>
              <a:t>: la solución que se encuentra es </a:t>
            </a:r>
            <a:r>
              <a:rPr lang="es-ES" sz="1800" b="1" u="sng" dirty="0" smtClean="0"/>
              <a:t>óptima</a:t>
            </a:r>
            <a:r>
              <a:rPr lang="es-ES" sz="1800" dirty="0" smtClean="0"/>
              <a:t> en número de niveles desde la raíz.</a:t>
            </a:r>
          </a:p>
          <a:p>
            <a:pPr marL="777875" lvl="1" indent="-282575"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Font typeface="Arial" pitchFamily="-107" charset="0"/>
              <a:buChar char="–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s-ES" sz="1800" dirty="0" smtClean="0"/>
          </a:p>
          <a:p>
            <a:pPr marL="777875" lvl="1" indent="-282575"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s-ES" sz="1800" dirty="0" smtClean="0"/>
              <a:t>(r = factor de ramificación)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B0037F-1061-BA4F-8F33-8FD7F652EBC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52F6F379-CC5E-B747-B79C-1DFF9B37D5B7}" type="slidenum">
              <a:rPr lang="en-US"/>
              <a:pPr/>
              <a:t>24</a:t>
            </a:fld>
            <a:endParaRPr lang="en-US"/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642938" y="2397125"/>
            <a:ext cx="7832725" cy="3590925"/>
            <a:chOff x="642910" y="2397504"/>
            <a:chExt cx="7832250" cy="3591336"/>
          </a:xfrm>
        </p:grpSpPr>
        <p:sp>
          <p:nvSpPr>
            <p:cNvPr id="61445" name="Line 26"/>
            <p:cNvSpPr>
              <a:spLocks noChangeShapeType="1"/>
            </p:cNvSpPr>
            <p:nvPr/>
          </p:nvSpPr>
          <p:spPr bwMode="auto">
            <a:xfrm>
              <a:off x="4390599" y="2736628"/>
              <a:ext cx="3181797" cy="119243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46" name="Line 27"/>
            <p:cNvSpPr>
              <a:spLocks noChangeShapeType="1"/>
            </p:cNvSpPr>
            <p:nvPr/>
          </p:nvSpPr>
          <p:spPr bwMode="auto">
            <a:xfrm>
              <a:off x="4390599" y="2736628"/>
              <a:ext cx="1176328" cy="123169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47" name="Text Box 46"/>
            <p:cNvSpPr txBox="1">
              <a:spLocks noChangeArrowheads="1"/>
            </p:cNvSpPr>
            <p:nvPr/>
          </p:nvSpPr>
          <p:spPr bwMode="auto">
            <a:xfrm>
              <a:off x="4495778" y="2397504"/>
              <a:ext cx="539735" cy="5314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eaLnBrk="0" hangingPunct="0"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Times New Roman" pitchFamily="-107" charset="0"/>
                </a:rPr>
                <a:t>A</a:t>
              </a:r>
            </a:p>
          </p:txBody>
        </p:sp>
        <p:sp>
          <p:nvSpPr>
            <p:cNvPr id="61448" name="Text Box 47"/>
            <p:cNvSpPr txBox="1">
              <a:spLocks noChangeArrowheads="1"/>
            </p:cNvSpPr>
            <p:nvPr/>
          </p:nvSpPr>
          <p:spPr bwMode="auto">
            <a:xfrm>
              <a:off x="1643042" y="3786190"/>
              <a:ext cx="5867610" cy="3099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eaLnBrk="0" hangingPunct="0"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Times New Roman" pitchFamily="-107" charset="0"/>
                </a:rPr>
                <a:t>  B                             C                                            D                                        E</a:t>
              </a:r>
            </a:p>
          </p:txBody>
        </p:sp>
        <p:sp>
          <p:nvSpPr>
            <p:cNvPr id="61449" name="Text Box 3"/>
            <p:cNvSpPr txBox="1">
              <a:spLocks noChangeArrowheads="1"/>
            </p:cNvSpPr>
            <p:nvPr/>
          </p:nvSpPr>
          <p:spPr bwMode="auto">
            <a:xfrm>
              <a:off x="4112534" y="2714620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50" name="Text Box 4"/>
            <p:cNvSpPr txBox="1">
              <a:spLocks noChangeArrowheads="1"/>
            </p:cNvSpPr>
            <p:nvPr/>
          </p:nvSpPr>
          <p:spPr bwMode="auto">
            <a:xfrm>
              <a:off x="1214414" y="3929066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51" name="Text Box 5"/>
            <p:cNvSpPr txBox="1">
              <a:spLocks noChangeArrowheads="1"/>
            </p:cNvSpPr>
            <p:nvPr/>
          </p:nvSpPr>
          <p:spPr bwMode="auto">
            <a:xfrm>
              <a:off x="3183840" y="3968326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52" name="Text Box 6"/>
            <p:cNvSpPr txBox="1">
              <a:spLocks noChangeArrowheads="1"/>
            </p:cNvSpPr>
            <p:nvPr/>
          </p:nvSpPr>
          <p:spPr bwMode="auto">
            <a:xfrm>
              <a:off x="5317817" y="3968326"/>
              <a:ext cx="465001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53" name="Text Box 7"/>
            <p:cNvSpPr txBox="1">
              <a:spLocks noChangeArrowheads="1"/>
            </p:cNvSpPr>
            <p:nvPr/>
          </p:nvSpPr>
          <p:spPr bwMode="auto">
            <a:xfrm>
              <a:off x="7310694" y="3968326"/>
              <a:ext cx="465001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54" name="Text Box 8"/>
            <p:cNvSpPr txBox="1">
              <a:spLocks noChangeArrowheads="1"/>
            </p:cNvSpPr>
            <p:nvPr/>
          </p:nvSpPr>
          <p:spPr bwMode="auto">
            <a:xfrm>
              <a:off x="642910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55" name="Text Box 9"/>
            <p:cNvSpPr txBox="1">
              <a:spLocks noChangeArrowheads="1"/>
            </p:cNvSpPr>
            <p:nvPr/>
          </p:nvSpPr>
          <p:spPr bwMode="auto">
            <a:xfrm>
              <a:off x="1041483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56" name="Text Box 10"/>
            <p:cNvSpPr txBox="1">
              <a:spLocks noChangeArrowheads="1"/>
            </p:cNvSpPr>
            <p:nvPr/>
          </p:nvSpPr>
          <p:spPr bwMode="auto">
            <a:xfrm>
              <a:off x="1440055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57" name="Text Box 11"/>
            <p:cNvSpPr txBox="1">
              <a:spLocks noChangeArrowheads="1"/>
            </p:cNvSpPr>
            <p:nvPr/>
          </p:nvSpPr>
          <p:spPr bwMode="auto">
            <a:xfrm>
              <a:off x="1838628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58" name="Text Box 12"/>
            <p:cNvSpPr txBox="1">
              <a:spLocks noChangeArrowheads="1"/>
            </p:cNvSpPr>
            <p:nvPr/>
          </p:nvSpPr>
          <p:spPr bwMode="auto">
            <a:xfrm>
              <a:off x="2643174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59" name="Text Box 13"/>
            <p:cNvSpPr txBox="1">
              <a:spLocks noChangeArrowheads="1"/>
            </p:cNvSpPr>
            <p:nvPr/>
          </p:nvSpPr>
          <p:spPr bwMode="auto">
            <a:xfrm>
              <a:off x="3041747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60" name="Text Box 14"/>
            <p:cNvSpPr txBox="1">
              <a:spLocks noChangeArrowheads="1"/>
            </p:cNvSpPr>
            <p:nvPr/>
          </p:nvSpPr>
          <p:spPr bwMode="auto">
            <a:xfrm>
              <a:off x="3440319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61" name="Text Box 15"/>
            <p:cNvSpPr txBox="1">
              <a:spLocks noChangeArrowheads="1"/>
            </p:cNvSpPr>
            <p:nvPr/>
          </p:nvSpPr>
          <p:spPr bwMode="auto">
            <a:xfrm>
              <a:off x="3838892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62" name="Text Box 16"/>
            <p:cNvSpPr txBox="1">
              <a:spLocks noChangeArrowheads="1"/>
            </p:cNvSpPr>
            <p:nvPr/>
          </p:nvSpPr>
          <p:spPr bwMode="auto">
            <a:xfrm>
              <a:off x="4786314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63" name="Text Box 17"/>
            <p:cNvSpPr txBox="1">
              <a:spLocks noChangeArrowheads="1"/>
            </p:cNvSpPr>
            <p:nvPr/>
          </p:nvSpPr>
          <p:spPr bwMode="auto">
            <a:xfrm>
              <a:off x="5184887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64" name="Text Box 18"/>
            <p:cNvSpPr txBox="1">
              <a:spLocks noChangeArrowheads="1"/>
            </p:cNvSpPr>
            <p:nvPr/>
          </p:nvSpPr>
          <p:spPr bwMode="auto">
            <a:xfrm>
              <a:off x="5583459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65" name="Text Box 19"/>
            <p:cNvSpPr txBox="1">
              <a:spLocks noChangeArrowheads="1"/>
            </p:cNvSpPr>
            <p:nvPr/>
          </p:nvSpPr>
          <p:spPr bwMode="auto">
            <a:xfrm>
              <a:off x="5982032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66" name="Text Box 20"/>
            <p:cNvSpPr txBox="1">
              <a:spLocks noChangeArrowheads="1"/>
            </p:cNvSpPr>
            <p:nvPr/>
          </p:nvSpPr>
          <p:spPr bwMode="auto">
            <a:xfrm>
              <a:off x="6779177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67" name="Text Box 21"/>
            <p:cNvSpPr txBox="1">
              <a:spLocks noChangeArrowheads="1"/>
            </p:cNvSpPr>
            <p:nvPr/>
          </p:nvSpPr>
          <p:spPr bwMode="auto">
            <a:xfrm>
              <a:off x="7177749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68" name="Text Box 22"/>
            <p:cNvSpPr txBox="1">
              <a:spLocks noChangeArrowheads="1"/>
            </p:cNvSpPr>
            <p:nvPr/>
          </p:nvSpPr>
          <p:spPr bwMode="auto">
            <a:xfrm>
              <a:off x="7576322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69" name="Text Box 23"/>
            <p:cNvSpPr txBox="1">
              <a:spLocks noChangeArrowheads="1"/>
            </p:cNvSpPr>
            <p:nvPr/>
          </p:nvSpPr>
          <p:spPr bwMode="auto">
            <a:xfrm>
              <a:off x="7974894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70" name="Line 24"/>
            <p:cNvSpPr>
              <a:spLocks noChangeShapeType="1"/>
            </p:cNvSpPr>
            <p:nvPr/>
          </p:nvSpPr>
          <p:spPr bwMode="auto">
            <a:xfrm flipH="1">
              <a:off x="1462198" y="2736628"/>
              <a:ext cx="2933937" cy="119571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71" name="Line 25"/>
            <p:cNvSpPr>
              <a:spLocks noChangeShapeType="1"/>
            </p:cNvSpPr>
            <p:nvPr/>
          </p:nvSpPr>
          <p:spPr bwMode="auto">
            <a:xfrm flipH="1">
              <a:off x="3500429" y="2736628"/>
              <a:ext cx="895704" cy="119243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72" name="Line 28"/>
            <p:cNvSpPr>
              <a:spLocks noChangeShapeType="1"/>
            </p:cNvSpPr>
            <p:nvPr/>
          </p:nvSpPr>
          <p:spPr bwMode="auto">
            <a:xfrm flipH="1">
              <a:off x="930768" y="3932346"/>
              <a:ext cx="542502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73" name="Line 29"/>
            <p:cNvSpPr>
              <a:spLocks noChangeShapeType="1"/>
            </p:cNvSpPr>
            <p:nvPr/>
          </p:nvSpPr>
          <p:spPr bwMode="auto">
            <a:xfrm flipH="1">
              <a:off x="1329341" y="3932346"/>
              <a:ext cx="143929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74" name="Line 30"/>
            <p:cNvSpPr>
              <a:spLocks noChangeShapeType="1"/>
            </p:cNvSpPr>
            <p:nvPr/>
          </p:nvSpPr>
          <p:spPr bwMode="auto">
            <a:xfrm>
              <a:off x="1467734" y="3932346"/>
              <a:ext cx="664288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75" name="Line 31"/>
            <p:cNvSpPr>
              <a:spLocks noChangeShapeType="1"/>
            </p:cNvSpPr>
            <p:nvPr/>
          </p:nvSpPr>
          <p:spPr bwMode="auto">
            <a:xfrm>
              <a:off x="1467734" y="3932346"/>
              <a:ext cx="265715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76" name="Line 32"/>
            <p:cNvSpPr>
              <a:spLocks noChangeShapeType="1"/>
            </p:cNvSpPr>
            <p:nvPr/>
          </p:nvSpPr>
          <p:spPr bwMode="auto">
            <a:xfrm flipH="1">
              <a:off x="2923631" y="3932346"/>
              <a:ext cx="542502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77" name="Line 33"/>
            <p:cNvSpPr>
              <a:spLocks noChangeShapeType="1"/>
            </p:cNvSpPr>
            <p:nvPr/>
          </p:nvSpPr>
          <p:spPr bwMode="auto">
            <a:xfrm flipH="1">
              <a:off x="3322203" y="3932346"/>
              <a:ext cx="143929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78" name="Line 34"/>
            <p:cNvSpPr>
              <a:spLocks noChangeShapeType="1"/>
            </p:cNvSpPr>
            <p:nvPr/>
          </p:nvSpPr>
          <p:spPr bwMode="auto">
            <a:xfrm>
              <a:off x="3460597" y="3932346"/>
              <a:ext cx="664288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79" name="Line 35"/>
            <p:cNvSpPr>
              <a:spLocks noChangeShapeType="1"/>
            </p:cNvSpPr>
            <p:nvPr/>
          </p:nvSpPr>
          <p:spPr bwMode="auto">
            <a:xfrm>
              <a:off x="3460597" y="3932346"/>
              <a:ext cx="265715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80" name="Line 36"/>
            <p:cNvSpPr>
              <a:spLocks noChangeShapeType="1"/>
            </p:cNvSpPr>
            <p:nvPr/>
          </p:nvSpPr>
          <p:spPr bwMode="auto">
            <a:xfrm flipH="1">
              <a:off x="5049351" y="3932346"/>
              <a:ext cx="542502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81" name="Line 37"/>
            <p:cNvSpPr>
              <a:spLocks noChangeShapeType="1"/>
            </p:cNvSpPr>
            <p:nvPr/>
          </p:nvSpPr>
          <p:spPr bwMode="auto">
            <a:xfrm flipH="1">
              <a:off x="5447924" y="3932346"/>
              <a:ext cx="143929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82" name="Line 38"/>
            <p:cNvSpPr>
              <a:spLocks noChangeShapeType="1"/>
            </p:cNvSpPr>
            <p:nvPr/>
          </p:nvSpPr>
          <p:spPr bwMode="auto">
            <a:xfrm>
              <a:off x="5586317" y="3932346"/>
              <a:ext cx="664288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83" name="Line 39"/>
            <p:cNvSpPr>
              <a:spLocks noChangeShapeType="1"/>
            </p:cNvSpPr>
            <p:nvPr/>
          </p:nvSpPr>
          <p:spPr bwMode="auto">
            <a:xfrm>
              <a:off x="5586317" y="3932346"/>
              <a:ext cx="265715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84" name="Line 40"/>
            <p:cNvSpPr>
              <a:spLocks noChangeShapeType="1"/>
            </p:cNvSpPr>
            <p:nvPr/>
          </p:nvSpPr>
          <p:spPr bwMode="auto">
            <a:xfrm flipH="1">
              <a:off x="7042214" y="3932346"/>
              <a:ext cx="542502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85" name="Line 41"/>
            <p:cNvSpPr>
              <a:spLocks noChangeShapeType="1"/>
            </p:cNvSpPr>
            <p:nvPr/>
          </p:nvSpPr>
          <p:spPr bwMode="auto">
            <a:xfrm flipH="1">
              <a:off x="7440786" y="3932346"/>
              <a:ext cx="143929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86" name="Line 42"/>
            <p:cNvSpPr>
              <a:spLocks noChangeShapeType="1"/>
            </p:cNvSpPr>
            <p:nvPr/>
          </p:nvSpPr>
          <p:spPr bwMode="auto">
            <a:xfrm>
              <a:off x="7579180" y="3932346"/>
              <a:ext cx="664288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87" name="Line 43"/>
            <p:cNvSpPr>
              <a:spLocks noChangeShapeType="1"/>
            </p:cNvSpPr>
            <p:nvPr/>
          </p:nvSpPr>
          <p:spPr bwMode="auto">
            <a:xfrm>
              <a:off x="7579180" y="3932346"/>
              <a:ext cx="265715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88" name="Text Box 48"/>
            <p:cNvSpPr txBox="1">
              <a:spLocks noChangeArrowheads="1"/>
            </p:cNvSpPr>
            <p:nvPr/>
          </p:nvSpPr>
          <p:spPr bwMode="auto">
            <a:xfrm>
              <a:off x="642910" y="5678882"/>
              <a:ext cx="7832250" cy="3099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eaLnBrk="0" hangingPunct="0"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Times New Roman" pitchFamily="-107" charset="0"/>
                </a:rPr>
                <a:t>   F      G       H       I                J       K      L       M                  N      O      P       Q               R      S       T      U</a:t>
              </a:r>
            </a:p>
          </p:txBody>
        </p:sp>
      </p:grpSp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457200" y="90488"/>
            <a:ext cx="8229600" cy="1509712"/>
          </a:xfrm>
        </p:spPr>
        <p:txBody>
          <a:bodyPr/>
          <a:lstStyle/>
          <a:p>
            <a:r>
              <a:rPr lang="es-ES" dirty="0" smtClean="0"/>
              <a:t>Búsqueda primero en anchura (BPA)</a:t>
            </a:r>
            <a:endParaRPr lang="es-ES" dirty="0"/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Búsqueda primero en profundidad (BPP)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77825" indent="-339725" algn="ctr" eaLnBrk="1" hangingPunct="1">
              <a:lnSpc>
                <a:spcPct val="80000"/>
              </a:lnSpc>
              <a:spcBef>
                <a:spcPct val="0"/>
              </a:spcBef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s-ES" sz="2100" b="1" dirty="0" smtClean="0"/>
              <a:t>No expandir nodos de nivel </a:t>
            </a:r>
            <a:r>
              <a:rPr lang="es-ES" sz="2100" b="1" i="1" dirty="0" smtClean="0"/>
              <a:t>n</a:t>
            </a:r>
            <a:r>
              <a:rPr lang="es-ES" sz="2100" b="1" dirty="0" smtClean="0"/>
              <a:t> si hay todavía algún nodo de </a:t>
            </a:r>
            <a:endParaRPr lang="es-ES" sz="2100" b="1" dirty="0" smtClean="0">
              <a:ea typeface="ヒラギノ角ゴ ProN W6" pitchFamily="-107" charset="-128"/>
              <a:cs typeface="ヒラギノ角ゴ ProN W6" pitchFamily="-107" charset="-128"/>
            </a:endParaRPr>
          </a:p>
          <a:p>
            <a:pPr marL="377825" indent="-339725" algn="ctr" eaLnBrk="1" hangingPunct="1">
              <a:lnSpc>
                <a:spcPct val="80000"/>
              </a:lnSpc>
              <a:spcBef>
                <a:spcPts val="500"/>
              </a:spcBef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s-ES" sz="2100" b="1" dirty="0" smtClean="0"/>
              <a:t>nivel &gt; </a:t>
            </a:r>
            <a:r>
              <a:rPr lang="es-ES" sz="2100" b="1" i="1" dirty="0" smtClean="0"/>
              <a:t>n</a:t>
            </a:r>
            <a:r>
              <a:rPr lang="es-ES" sz="2100" b="1" dirty="0" smtClean="0"/>
              <a:t> pendiente de considerar</a:t>
            </a:r>
            <a:endParaRPr lang="es-ES" sz="2100" b="1" dirty="0" smtClean="0">
              <a:ea typeface="ヒラギノ角ゴ ProN W6" pitchFamily="-107" charset="-128"/>
              <a:cs typeface="ヒラギノ角ゴ ProN W6" pitchFamily="-107" charset="-128"/>
            </a:endParaRPr>
          </a:p>
          <a:p>
            <a:pPr marL="377825" indent="-339725"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Font typeface="Arial" pitchFamily="-107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s-ES" sz="2100" b="1" dirty="0" smtClean="0">
              <a:ea typeface="ヒラギノ角ゴ ProN W6" pitchFamily="-107" charset="-128"/>
              <a:cs typeface="ヒラギノ角ゴ ProN W6" pitchFamily="-107" charset="-128"/>
            </a:endParaRPr>
          </a:p>
          <a:p>
            <a:pPr marL="377825" indent="-339725"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Font typeface="Arial" pitchFamily="-107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s-ES" sz="2000" dirty="0" smtClean="0"/>
              <a:t>Los nodos se visitan y generan buscando los nodos a mayor profundidad y retrocediendo cuando no se encuentran nodos sucesores.</a:t>
            </a:r>
          </a:p>
          <a:p>
            <a:pPr marL="377825" indent="-339725"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Font typeface="Arial" pitchFamily="-107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s-ES" sz="2000" dirty="0" smtClean="0"/>
              <a:t>La estructura para los nodos abiertos es una </a:t>
            </a:r>
            <a:r>
              <a:rPr lang="es-ES" sz="2000" b="1" dirty="0" smtClean="0"/>
              <a:t>pila</a:t>
            </a:r>
            <a:r>
              <a:rPr lang="es-ES" sz="2000" dirty="0" smtClean="0"/>
              <a:t> (LIFO).</a:t>
            </a:r>
          </a:p>
          <a:p>
            <a:pPr marL="377825" indent="-339725"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Font typeface="Arial" pitchFamily="-107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s-ES" sz="2000" dirty="0" smtClean="0"/>
              <a:t>Para garantizar que el algoritmo acabe debe (posiblemente) imponerse un límite en la profundidad de exploración.</a:t>
            </a:r>
          </a:p>
          <a:p>
            <a:pPr marL="377825" indent="-339725"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Font typeface="Arial" pitchFamily="-107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s-ES" sz="2000" dirty="0" smtClean="0"/>
              <a:t>Características</a:t>
            </a:r>
          </a:p>
          <a:p>
            <a:pPr marL="777875" lvl="1" indent="-282575"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Font typeface="Arial" pitchFamily="-107" charset="0"/>
              <a:buChar char="–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s-ES" sz="1800" b="1" dirty="0" smtClean="0"/>
              <a:t>Completitud</a:t>
            </a:r>
            <a:r>
              <a:rPr lang="es-ES" sz="1800" dirty="0" smtClean="0"/>
              <a:t>: si se impone un límite de profundidad, el algoritmo encuentra una solución sólo si ésta existe dentro de ese límite.</a:t>
            </a:r>
          </a:p>
          <a:p>
            <a:pPr marL="777875" lvl="1" indent="-282575"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Font typeface="Arial" pitchFamily="-107" charset="0"/>
              <a:buChar char="–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s-ES" sz="1800" b="1" dirty="0" smtClean="0"/>
              <a:t>Complejidad temporal</a:t>
            </a:r>
            <a:r>
              <a:rPr lang="es-ES" sz="1800" dirty="0" smtClean="0"/>
              <a:t>: exponencial respecto a la profundidad del límite de exploración O(</a:t>
            </a:r>
            <a:r>
              <a:rPr lang="es-ES" sz="1800" dirty="0" err="1" smtClean="0"/>
              <a:t>r</a:t>
            </a:r>
            <a:r>
              <a:rPr lang="es-ES" sz="1800" baseline="30000" dirty="0" err="1" smtClean="0"/>
              <a:t>m</a:t>
            </a:r>
            <a:r>
              <a:rPr lang="es-ES" sz="1800" dirty="0" smtClean="0"/>
              <a:t>). </a:t>
            </a:r>
          </a:p>
          <a:p>
            <a:pPr marL="777875" lvl="1" indent="-282575"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Font typeface="Arial" pitchFamily="-107" charset="0"/>
              <a:buChar char="–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s-ES" sz="1800" b="1" dirty="0" smtClean="0"/>
              <a:t>Complejidad espacial</a:t>
            </a:r>
            <a:r>
              <a:rPr lang="es-ES" sz="1800" dirty="0" smtClean="0"/>
              <a:t>: en el caso de </a:t>
            </a:r>
            <a:r>
              <a:rPr lang="es-ES" sz="1800" b="1" dirty="0" smtClean="0"/>
              <a:t>no controlar los nodos repetidos</a:t>
            </a:r>
            <a:r>
              <a:rPr lang="es-ES" sz="1800" dirty="0" smtClean="0"/>
              <a:t> el coste es </a:t>
            </a:r>
            <a:r>
              <a:rPr lang="es-ES" sz="1800" b="1" u="sng" dirty="0" smtClean="0"/>
              <a:t>lineal</a:t>
            </a:r>
            <a:r>
              <a:rPr lang="es-ES" sz="1800" dirty="0" smtClean="0"/>
              <a:t> respecto al factor de ramificación y el límite de profundidad O(r m). Si la implementación es recursiva el coste es O(m).</a:t>
            </a:r>
          </a:p>
          <a:p>
            <a:pPr marL="777875" lvl="1" indent="-282575"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Font typeface="Arial" pitchFamily="-107" charset="0"/>
              <a:buChar char="–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s-ES" sz="1800" b="1" dirty="0" smtClean="0"/>
              <a:t>Optimización</a:t>
            </a:r>
            <a:r>
              <a:rPr lang="es-ES" sz="1800" dirty="0" smtClean="0"/>
              <a:t>: no se garantiza que la solución sea óptima.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B0037F-1061-BA4F-8F33-8FD7F652EBC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52F6F379-CC5E-B747-B79C-1DFF9B37D5B7}" type="slidenum">
              <a:rPr lang="en-US"/>
              <a:pPr/>
              <a:t>26</a:t>
            </a:fld>
            <a:endParaRPr lang="en-US"/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642938" y="2397125"/>
            <a:ext cx="7832725" cy="3590925"/>
            <a:chOff x="642910" y="2397504"/>
            <a:chExt cx="7832250" cy="3591336"/>
          </a:xfrm>
        </p:grpSpPr>
        <p:sp>
          <p:nvSpPr>
            <p:cNvPr id="61445" name="Line 26"/>
            <p:cNvSpPr>
              <a:spLocks noChangeShapeType="1"/>
            </p:cNvSpPr>
            <p:nvPr/>
          </p:nvSpPr>
          <p:spPr bwMode="auto">
            <a:xfrm>
              <a:off x="4390599" y="2736628"/>
              <a:ext cx="3181797" cy="119243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46" name="Line 27"/>
            <p:cNvSpPr>
              <a:spLocks noChangeShapeType="1"/>
            </p:cNvSpPr>
            <p:nvPr/>
          </p:nvSpPr>
          <p:spPr bwMode="auto">
            <a:xfrm>
              <a:off x="4390599" y="2736628"/>
              <a:ext cx="1176328" cy="123169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47" name="Text Box 46"/>
            <p:cNvSpPr txBox="1">
              <a:spLocks noChangeArrowheads="1"/>
            </p:cNvSpPr>
            <p:nvPr/>
          </p:nvSpPr>
          <p:spPr bwMode="auto">
            <a:xfrm>
              <a:off x="4495778" y="2397504"/>
              <a:ext cx="539735" cy="5314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eaLnBrk="0" hangingPunct="0"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Times New Roman" pitchFamily="-107" charset="0"/>
                </a:rPr>
                <a:t>A</a:t>
              </a:r>
            </a:p>
          </p:txBody>
        </p:sp>
        <p:sp>
          <p:nvSpPr>
            <p:cNvPr id="61448" name="Text Box 47"/>
            <p:cNvSpPr txBox="1">
              <a:spLocks noChangeArrowheads="1"/>
            </p:cNvSpPr>
            <p:nvPr/>
          </p:nvSpPr>
          <p:spPr bwMode="auto">
            <a:xfrm>
              <a:off x="1643042" y="3786190"/>
              <a:ext cx="5867610" cy="3099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eaLnBrk="0" hangingPunct="0"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Times New Roman" pitchFamily="-107" charset="0"/>
                </a:rPr>
                <a:t>  B                             C                                            D                                        E</a:t>
              </a:r>
            </a:p>
          </p:txBody>
        </p:sp>
        <p:sp>
          <p:nvSpPr>
            <p:cNvPr id="61449" name="Text Box 3"/>
            <p:cNvSpPr txBox="1">
              <a:spLocks noChangeArrowheads="1"/>
            </p:cNvSpPr>
            <p:nvPr/>
          </p:nvSpPr>
          <p:spPr bwMode="auto">
            <a:xfrm>
              <a:off x="4112534" y="2714620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50" name="Text Box 4"/>
            <p:cNvSpPr txBox="1">
              <a:spLocks noChangeArrowheads="1"/>
            </p:cNvSpPr>
            <p:nvPr/>
          </p:nvSpPr>
          <p:spPr bwMode="auto">
            <a:xfrm>
              <a:off x="1214414" y="3929066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51" name="Text Box 5"/>
            <p:cNvSpPr txBox="1">
              <a:spLocks noChangeArrowheads="1"/>
            </p:cNvSpPr>
            <p:nvPr/>
          </p:nvSpPr>
          <p:spPr bwMode="auto">
            <a:xfrm>
              <a:off x="3183840" y="3968326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52" name="Text Box 6"/>
            <p:cNvSpPr txBox="1">
              <a:spLocks noChangeArrowheads="1"/>
            </p:cNvSpPr>
            <p:nvPr/>
          </p:nvSpPr>
          <p:spPr bwMode="auto">
            <a:xfrm>
              <a:off x="5317817" y="3968326"/>
              <a:ext cx="465001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53" name="Text Box 7"/>
            <p:cNvSpPr txBox="1">
              <a:spLocks noChangeArrowheads="1"/>
            </p:cNvSpPr>
            <p:nvPr/>
          </p:nvSpPr>
          <p:spPr bwMode="auto">
            <a:xfrm>
              <a:off x="7310694" y="3968326"/>
              <a:ext cx="465001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54" name="Text Box 8"/>
            <p:cNvSpPr txBox="1">
              <a:spLocks noChangeArrowheads="1"/>
            </p:cNvSpPr>
            <p:nvPr/>
          </p:nvSpPr>
          <p:spPr bwMode="auto">
            <a:xfrm>
              <a:off x="642910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55" name="Text Box 9"/>
            <p:cNvSpPr txBox="1">
              <a:spLocks noChangeArrowheads="1"/>
            </p:cNvSpPr>
            <p:nvPr/>
          </p:nvSpPr>
          <p:spPr bwMode="auto">
            <a:xfrm>
              <a:off x="1041483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56" name="Text Box 10"/>
            <p:cNvSpPr txBox="1">
              <a:spLocks noChangeArrowheads="1"/>
            </p:cNvSpPr>
            <p:nvPr/>
          </p:nvSpPr>
          <p:spPr bwMode="auto">
            <a:xfrm>
              <a:off x="1440055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57" name="Text Box 11"/>
            <p:cNvSpPr txBox="1">
              <a:spLocks noChangeArrowheads="1"/>
            </p:cNvSpPr>
            <p:nvPr/>
          </p:nvSpPr>
          <p:spPr bwMode="auto">
            <a:xfrm>
              <a:off x="1838628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58" name="Text Box 12"/>
            <p:cNvSpPr txBox="1">
              <a:spLocks noChangeArrowheads="1"/>
            </p:cNvSpPr>
            <p:nvPr/>
          </p:nvSpPr>
          <p:spPr bwMode="auto">
            <a:xfrm>
              <a:off x="2643174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59" name="Text Box 13"/>
            <p:cNvSpPr txBox="1">
              <a:spLocks noChangeArrowheads="1"/>
            </p:cNvSpPr>
            <p:nvPr/>
          </p:nvSpPr>
          <p:spPr bwMode="auto">
            <a:xfrm>
              <a:off x="3041747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60" name="Text Box 14"/>
            <p:cNvSpPr txBox="1">
              <a:spLocks noChangeArrowheads="1"/>
            </p:cNvSpPr>
            <p:nvPr/>
          </p:nvSpPr>
          <p:spPr bwMode="auto">
            <a:xfrm>
              <a:off x="3440319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61" name="Text Box 15"/>
            <p:cNvSpPr txBox="1">
              <a:spLocks noChangeArrowheads="1"/>
            </p:cNvSpPr>
            <p:nvPr/>
          </p:nvSpPr>
          <p:spPr bwMode="auto">
            <a:xfrm>
              <a:off x="3838892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62" name="Text Box 16"/>
            <p:cNvSpPr txBox="1">
              <a:spLocks noChangeArrowheads="1"/>
            </p:cNvSpPr>
            <p:nvPr/>
          </p:nvSpPr>
          <p:spPr bwMode="auto">
            <a:xfrm>
              <a:off x="4786314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63" name="Text Box 17"/>
            <p:cNvSpPr txBox="1">
              <a:spLocks noChangeArrowheads="1"/>
            </p:cNvSpPr>
            <p:nvPr/>
          </p:nvSpPr>
          <p:spPr bwMode="auto">
            <a:xfrm>
              <a:off x="5184887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64" name="Text Box 18"/>
            <p:cNvSpPr txBox="1">
              <a:spLocks noChangeArrowheads="1"/>
            </p:cNvSpPr>
            <p:nvPr/>
          </p:nvSpPr>
          <p:spPr bwMode="auto">
            <a:xfrm>
              <a:off x="5583459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65" name="Text Box 19"/>
            <p:cNvSpPr txBox="1">
              <a:spLocks noChangeArrowheads="1"/>
            </p:cNvSpPr>
            <p:nvPr/>
          </p:nvSpPr>
          <p:spPr bwMode="auto">
            <a:xfrm>
              <a:off x="5982032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66" name="Text Box 20"/>
            <p:cNvSpPr txBox="1">
              <a:spLocks noChangeArrowheads="1"/>
            </p:cNvSpPr>
            <p:nvPr/>
          </p:nvSpPr>
          <p:spPr bwMode="auto">
            <a:xfrm>
              <a:off x="6779177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67" name="Text Box 21"/>
            <p:cNvSpPr txBox="1">
              <a:spLocks noChangeArrowheads="1"/>
            </p:cNvSpPr>
            <p:nvPr/>
          </p:nvSpPr>
          <p:spPr bwMode="auto">
            <a:xfrm>
              <a:off x="7177749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68" name="Text Box 22"/>
            <p:cNvSpPr txBox="1">
              <a:spLocks noChangeArrowheads="1"/>
            </p:cNvSpPr>
            <p:nvPr/>
          </p:nvSpPr>
          <p:spPr bwMode="auto">
            <a:xfrm>
              <a:off x="7576322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69" name="Text Box 23"/>
            <p:cNvSpPr txBox="1">
              <a:spLocks noChangeArrowheads="1"/>
            </p:cNvSpPr>
            <p:nvPr/>
          </p:nvSpPr>
          <p:spPr bwMode="auto">
            <a:xfrm>
              <a:off x="7974894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70" name="Line 24"/>
            <p:cNvSpPr>
              <a:spLocks noChangeShapeType="1"/>
            </p:cNvSpPr>
            <p:nvPr/>
          </p:nvSpPr>
          <p:spPr bwMode="auto">
            <a:xfrm flipH="1">
              <a:off x="1462198" y="2736628"/>
              <a:ext cx="2933937" cy="119571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71" name="Line 25"/>
            <p:cNvSpPr>
              <a:spLocks noChangeShapeType="1"/>
            </p:cNvSpPr>
            <p:nvPr/>
          </p:nvSpPr>
          <p:spPr bwMode="auto">
            <a:xfrm flipH="1">
              <a:off x="3500429" y="2736628"/>
              <a:ext cx="895704" cy="119243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72" name="Line 28"/>
            <p:cNvSpPr>
              <a:spLocks noChangeShapeType="1"/>
            </p:cNvSpPr>
            <p:nvPr/>
          </p:nvSpPr>
          <p:spPr bwMode="auto">
            <a:xfrm flipH="1">
              <a:off x="930768" y="3932346"/>
              <a:ext cx="542502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73" name="Line 29"/>
            <p:cNvSpPr>
              <a:spLocks noChangeShapeType="1"/>
            </p:cNvSpPr>
            <p:nvPr/>
          </p:nvSpPr>
          <p:spPr bwMode="auto">
            <a:xfrm flipH="1">
              <a:off x="1329341" y="3932346"/>
              <a:ext cx="143929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74" name="Line 30"/>
            <p:cNvSpPr>
              <a:spLocks noChangeShapeType="1"/>
            </p:cNvSpPr>
            <p:nvPr/>
          </p:nvSpPr>
          <p:spPr bwMode="auto">
            <a:xfrm>
              <a:off x="1467734" y="3932346"/>
              <a:ext cx="664288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75" name="Line 31"/>
            <p:cNvSpPr>
              <a:spLocks noChangeShapeType="1"/>
            </p:cNvSpPr>
            <p:nvPr/>
          </p:nvSpPr>
          <p:spPr bwMode="auto">
            <a:xfrm>
              <a:off x="1467734" y="3932346"/>
              <a:ext cx="265715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76" name="Line 32"/>
            <p:cNvSpPr>
              <a:spLocks noChangeShapeType="1"/>
            </p:cNvSpPr>
            <p:nvPr/>
          </p:nvSpPr>
          <p:spPr bwMode="auto">
            <a:xfrm flipH="1">
              <a:off x="2923631" y="3932346"/>
              <a:ext cx="542502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77" name="Line 33"/>
            <p:cNvSpPr>
              <a:spLocks noChangeShapeType="1"/>
            </p:cNvSpPr>
            <p:nvPr/>
          </p:nvSpPr>
          <p:spPr bwMode="auto">
            <a:xfrm flipH="1">
              <a:off x="3322203" y="3932346"/>
              <a:ext cx="143929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78" name="Line 34"/>
            <p:cNvSpPr>
              <a:spLocks noChangeShapeType="1"/>
            </p:cNvSpPr>
            <p:nvPr/>
          </p:nvSpPr>
          <p:spPr bwMode="auto">
            <a:xfrm>
              <a:off x="3460597" y="3932346"/>
              <a:ext cx="664288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79" name="Line 35"/>
            <p:cNvSpPr>
              <a:spLocks noChangeShapeType="1"/>
            </p:cNvSpPr>
            <p:nvPr/>
          </p:nvSpPr>
          <p:spPr bwMode="auto">
            <a:xfrm>
              <a:off x="3460597" y="3932346"/>
              <a:ext cx="265715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80" name="Line 36"/>
            <p:cNvSpPr>
              <a:spLocks noChangeShapeType="1"/>
            </p:cNvSpPr>
            <p:nvPr/>
          </p:nvSpPr>
          <p:spPr bwMode="auto">
            <a:xfrm flipH="1">
              <a:off x="5049351" y="3932346"/>
              <a:ext cx="542502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81" name="Line 37"/>
            <p:cNvSpPr>
              <a:spLocks noChangeShapeType="1"/>
            </p:cNvSpPr>
            <p:nvPr/>
          </p:nvSpPr>
          <p:spPr bwMode="auto">
            <a:xfrm flipH="1">
              <a:off x="5447924" y="3932346"/>
              <a:ext cx="143929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82" name="Line 38"/>
            <p:cNvSpPr>
              <a:spLocks noChangeShapeType="1"/>
            </p:cNvSpPr>
            <p:nvPr/>
          </p:nvSpPr>
          <p:spPr bwMode="auto">
            <a:xfrm>
              <a:off x="5586317" y="3932346"/>
              <a:ext cx="664288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83" name="Line 39"/>
            <p:cNvSpPr>
              <a:spLocks noChangeShapeType="1"/>
            </p:cNvSpPr>
            <p:nvPr/>
          </p:nvSpPr>
          <p:spPr bwMode="auto">
            <a:xfrm>
              <a:off x="5586317" y="3932346"/>
              <a:ext cx="265715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84" name="Line 40"/>
            <p:cNvSpPr>
              <a:spLocks noChangeShapeType="1"/>
            </p:cNvSpPr>
            <p:nvPr/>
          </p:nvSpPr>
          <p:spPr bwMode="auto">
            <a:xfrm flipH="1">
              <a:off x="7042214" y="3932346"/>
              <a:ext cx="542502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85" name="Line 41"/>
            <p:cNvSpPr>
              <a:spLocks noChangeShapeType="1"/>
            </p:cNvSpPr>
            <p:nvPr/>
          </p:nvSpPr>
          <p:spPr bwMode="auto">
            <a:xfrm flipH="1">
              <a:off x="7440786" y="3932346"/>
              <a:ext cx="143929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86" name="Line 42"/>
            <p:cNvSpPr>
              <a:spLocks noChangeShapeType="1"/>
            </p:cNvSpPr>
            <p:nvPr/>
          </p:nvSpPr>
          <p:spPr bwMode="auto">
            <a:xfrm>
              <a:off x="7579180" y="3932346"/>
              <a:ext cx="664288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87" name="Line 43"/>
            <p:cNvSpPr>
              <a:spLocks noChangeShapeType="1"/>
            </p:cNvSpPr>
            <p:nvPr/>
          </p:nvSpPr>
          <p:spPr bwMode="auto">
            <a:xfrm>
              <a:off x="7579180" y="3932346"/>
              <a:ext cx="265715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88" name="Text Box 48"/>
            <p:cNvSpPr txBox="1">
              <a:spLocks noChangeArrowheads="1"/>
            </p:cNvSpPr>
            <p:nvPr/>
          </p:nvSpPr>
          <p:spPr bwMode="auto">
            <a:xfrm>
              <a:off x="642910" y="5678882"/>
              <a:ext cx="7832250" cy="3099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eaLnBrk="0" hangingPunct="0"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Times New Roman" pitchFamily="-107" charset="0"/>
                </a:rPr>
                <a:t>   F      G       H       I                J       K      L       M                  N      O      P       Q               R      S       T      U</a:t>
              </a:r>
            </a:p>
          </p:txBody>
        </p:sp>
      </p:grpSp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457200" y="90488"/>
            <a:ext cx="8229600" cy="1509712"/>
          </a:xfrm>
        </p:spPr>
        <p:txBody>
          <a:bodyPr/>
          <a:lstStyle/>
          <a:p>
            <a:r>
              <a:rPr lang="es-ES" dirty="0" smtClean="0"/>
              <a:t>Búsqueda primero en profundidad (BPP)</a:t>
            </a:r>
            <a:endParaRPr lang="es-ES" dirty="0"/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414475"/>
            <a:ext cx="8534400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Búsqueda en profundidad limitada</a:t>
            </a:r>
            <a:endParaRPr lang="es-E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2246BA-28A0-B34D-B75F-56A05BB0E88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5143512"/>
            <a:ext cx="8229600" cy="1643050"/>
          </a:xfrm>
          <a:prstGeom prst="rect">
            <a:avLst/>
          </a:prstGeom>
        </p:spPr>
        <p:txBody>
          <a:bodyPr/>
          <a:lstStyle/>
          <a:p>
            <a:pPr marL="377825" indent="-339725">
              <a:buClr>
                <a:srgbClr val="000000"/>
              </a:buClr>
              <a:buSzPct val="100000"/>
              <a:buFont typeface="Arial" pitchFamily="-107" charset="0"/>
              <a:buChar char="•"/>
              <a:tabLst>
                <a:tab pos="317500" algn="l"/>
                <a:tab pos="342900" algn="l"/>
                <a:tab pos="774700" algn="l"/>
                <a:tab pos="800100" algn="l"/>
                <a:tab pos="1231900" algn="l"/>
                <a:tab pos="1257300" algn="l"/>
                <a:tab pos="1689100" algn="l"/>
                <a:tab pos="1714500" algn="l"/>
                <a:tab pos="2146300" algn="l"/>
                <a:tab pos="2171700" algn="l"/>
                <a:tab pos="2603500" algn="l"/>
                <a:tab pos="2628900" algn="l"/>
                <a:tab pos="3060700" algn="l"/>
                <a:tab pos="3086100" algn="l"/>
                <a:tab pos="3517900" algn="l"/>
                <a:tab pos="3543300" algn="l"/>
                <a:tab pos="3975100" algn="l"/>
                <a:tab pos="4000500" algn="l"/>
                <a:tab pos="4432300" algn="l"/>
                <a:tab pos="4457700" algn="l"/>
                <a:tab pos="48895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042400" algn="l"/>
              </a:tabLst>
            </a:pPr>
            <a:r>
              <a:rPr lang="es-ES" sz="2400" kern="0" dirty="0" smtClean="0">
                <a:solidFill>
                  <a:schemeClr val="tx1"/>
                </a:solidFill>
                <a:latin typeface="+mn-lt"/>
              </a:rPr>
              <a:t>Se dejan de generar sucesores cuando se llega al </a:t>
            </a:r>
            <a:r>
              <a:rPr lang="es-ES" sz="2400" b="1" kern="0" dirty="0" smtClean="0">
                <a:solidFill>
                  <a:schemeClr val="tx1"/>
                </a:solidFill>
                <a:latin typeface="+mn-lt"/>
              </a:rPr>
              <a:t>límite </a:t>
            </a:r>
            <a:r>
              <a:rPr lang="es-ES" sz="2400" b="1" kern="0" dirty="0" smtClean="0">
                <a:solidFill>
                  <a:schemeClr val="tx1"/>
                </a:solidFill>
                <a:latin typeface="+mn-lt"/>
              </a:rPr>
              <a:t>de </a:t>
            </a:r>
            <a:r>
              <a:rPr lang="es-ES" sz="2400" b="1" kern="0" dirty="0" smtClean="0">
                <a:solidFill>
                  <a:schemeClr val="tx1"/>
                </a:solidFill>
                <a:latin typeface="+mn-lt"/>
              </a:rPr>
              <a:t>profundidad</a:t>
            </a:r>
            <a:r>
              <a:rPr lang="es-ES" sz="2400" kern="0" dirty="0" smtClean="0">
                <a:solidFill>
                  <a:schemeClr val="tx1"/>
                </a:solidFill>
                <a:latin typeface="+mn-lt"/>
              </a:rPr>
              <a:t>.</a:t>
            </a:r>
            <a:endParaRPr lang="es-ES" sz="2400" kern="0" dirty="0" smtClean="0">
              <a:solidFill>
                <a:schemeClr val="tx1"/>
              </a:solidFill>
              <a:latin typeface="+mn-lt"/>
            </a:endParaRPr>
          </a:p>
          <a:p>
            <a:pPr marL="377825" indent="-339725">
              <a:buClr>
                <a:srgbClr val="000000"/>
              </a:buClr>
              <a:buSzPct val="100000"/>
              <a:buFont typeface="Arial" pitchFamily="-107" charset="0"/>
              <a:buChar char="•"/>
              <a:tabLst>
                <a:tab pos="317500" algn="l"/>
                <a:tab pos="342900" algn="l"/>
                <a:tab pos="774700" algn="l"/>
                <a:tab pos="800100" algn="l"/>
                <a:tab pos="1231900" algn="l"/>
                <a:tab pos="1257300" algn="l"/>
                <a:tab pos="1689100" algn="l"/>
                <a:tab pos="1714500" algn="l"/>
                <a:tab pos="2146300" algn="l"/>
                <a:tab pos="2171700" algn="l"/>
                <a:tab pos="2603500" algn="l"/>
                <a:tab pos="2628900" algn="l"/>
                <a:tab pos="3060700" algn="l"/>
                <a:tab pos="3086100" algn="l"/>
                <a:tab pos="3517900" algn="l"/>
                <a:tab pos="3543300" algn="l"/>
                <a:tab pos="3975100" algn="l"/>
                <a:tab pos="4000500" algn="l"/>
                <a:tab pos="4432300" algn="l"/>
                <a:tab pos="4457700" algn="l"/>
                <a:tab pos="48895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042400" algn="l"/>
              </a:tabLst>
            </a:pPr>
            <a:r>
              <a:rPr lang="es-ES" sz="2400" kern="0" dirty="0" smtClean="0">
                <a:solidFill>
                  <a:schemeClr val="tx1"/>
                </a:solidFill>
                <a:latin typeface="+mn-lt"/>
              </a:rPr>
              <a:t>Esta </a:t>
            </a:r>
            <a:r>
              <a:rPr lang="es-ES" sz="2400" kern="0" dirty="0" smtClean="0">
                <a:solidFill>
                  <a:schemeClr val="tx1"/>
                </a:solidFill>
                <a:latin typeface="+mn-lt"/>
              </a:rPr>
              <a:t>modificación </a:t>
            </a:r>
            <a:r>
              <a:rPr lang="es-ES" sz="2400" kern="0" dirty="0" smtClean="0">
                <a:solidFill>
                  <a:schemeClr val="tx1"/>
                </a:solidFill>
                <a:latin typeface="+mn-lt"/>
              </a:rPr>
              <a:t>garantiza que </a:t>
            </a:r>
            <a:r>
              <a:rPr lang="es-ES" sz="2400" b="1" kern="0" dirty="0" smtClean="0">
                <a:solidFill>
                  <a:schemeClr val="tx1"/>
                </a:solidFill>
                <a:latin typeface="+mn-lt"/>
              </a:rPr>
              <a:t>el algoritmo </a:t>
            </a:r>
            <a:r>
              <a:rPr lang="es-ES" sz="2400" b="1" kern="0" dirty="0" smtClean="0">
                <a:solidFill>
                  <a:schemeClr val="tx1"/>
                </a:solidFill>
                <a:latin typeface="+mn-lt"/>
              </a:rPr>
              <a:t>acaba</a:t>
            </a:r>
            <a:r>
              <a:rPr lang="es-ES" sz="2400" kern="0" dirty="0" smtClean="0">
                <a:solidFill>
                  <a:schemeClr val="tx1"/>
                </a:solidFill>
                <a:latin typeface="+mn-lt"/>
              </a:rPr>
              <a:t>.</a:t>
            </a:r>
            <a:endParaRPr lang="es-ES" sz="2400" kern="0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Tratamiento de nodos repetidos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77825" indent="-339725" eaLnBrk="1" hangingPunct="1">
              <a:spcBef>
                <a:spcPct val="0"/>
              </a:spcBef>
              <a:buClr>
                <a:srgbClr val="000000"/>
              </a:buClr>
              <a:buFont typeface="Arial" pitchFamily="-107" charset="0"/>
              <a:buChar char="•"/>
              <a:tabLst>
                <a:tab pos="317500" algn="l"/>
                <a:tab pos="342900" algn="l"/>
                <a:tab pos="774700" algn="l"/>
                <a:tab pos="800100" algn="l"/>
                <a:tab pos="1231900" algn="l"/>
                <a:tab pos="1257300" algn="l"/>
                <a:tab pos="1689100" algn="l"/>
                <a:tab pos="1714500" algn="l"/>
                <a:tab pos="2146300" algn="l"/>
                <a:tab pos="2171700" algn="l"/>
                <a:tab pos="2603500" algn="l"/>
                <a:tab pos="2628900" algn="l"/>
                <a:tab pos="3060700" algn="l"/>
                <a:tab pos="3086100" algn="l"/>
                <a:tab pos="3517900" algn="l"/>
                <a:tab pos="3543300" algn="l"/>
                <a:tab pos="3975100" algn="l"/>
                <a:tab pos="4000500" algn="l"/>
                <a:tab pos="4432300" algn="l"/>
                <a:tab pos="4457700" algn="l"/>
                <a:tab pos="48895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042400" algn="l"/>
              </a:tabLst>
            </a:pPr>
            <a:r>
              <a:rPr lang="es-ES" sz="2800" dirty="0" smtClean="0"/>
              <a:t>En anchura</a:t>
            </a:r>
          </a:p>
          <a:p>
            <a:pPr marL="777875" lvl="1" indent="-282575" eaLnBrk="1" hangingPunct="1">
              <a:spcBef>
                <a:spcPts val="500"/>
              </a:spcBef>
              <a:buClr>
                <a:srgbClr val="000000"/>
              </a:buClr>
              <a:buFont typeface="Arial" pitchFamily="-107" charset="0"/>
              <a:buChar char="–"/>
              <a:tabLst>
                <a:tab pos="317500" algn="l"/>
                <a:tab pos="342900" algn="l"/>
                <a:tab pos="774700" algn="l"/>
                <a:tab pos="800100" algn="l"/>
                <a:tab pos="1231900" algn="l"/>
                <a:tab pos="1257300" algn="l"/>
                <a:tab pos="1689100" algn="l"/>
                <a:tab pos="1714500" algn="l"/>
                <a:tab pos="2146300" algn="l"/>
                <a:tab pos="2171700" algn="l"/>
                <a:tab pos="2603500" algn="l"/>
                <a:tab pos="2628900" algn="l"/>
                <a:tab pos="3060700" algn="l"/>
                <a:tab pos="3086100" algn="l"/>
                <a:tab pos="3517900" algn="l"/>
                <a:tab pos="3543300" algn="l"/>
                <a:tab pos="3975100" algn="l"/>
                <a:tab pos="4000500" algn="l"/>
                <a:tab pos="4432300" algn="l"/>
                <a:tab pos="4457700" algn="l"/>
                <a:tab pos="48895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042400" algn="l"/>
              </a:tabLst>
            </a:pPr>
            <a:r>
              <a:rPr lang="es-ES" sz="2400" dirty="0" smtClean="0"/>
              <a:t>El camino actual tendrá siempre una profundidad igual o mayor al repetido, así que el camino actual se puede olvidar. </a:t>
            </a:r>
          </a:p>
          <a:p>
            <a:pPr marL="377825" indent="-339725" eaLnBrk="1" hangingPunct="1">
              <a:spcBef>
                <a:spcPts val="600"/>
              </a:spcBef>
              <a:buClr>
                <a:srgbClr val="000000"/>
              </a:buClr>
              <a:buFont typeface="Arial" pitchFamily="-107" charset="0"/>
              <a:buChar char="•"/>
              <a:tabLst>
                <a:tab pos="317500" algn="l"/>
                <a:tab pos="342900" algn="l"/>
                <a:tab pos="774700" algn="l"/>
                <a:tab pos="800100" algn="l"/>
                <a:tab pos="1231900" algn="l"/>
                <a:tab pos="1257300" algn="l"/>
                <a:tab pos="1689100" algn="l"/>
                <a:tab pos="1714500" algn="l"/>
                <a:tab pos="2146300" algn="l"/>
                <a:tab pos="2171700" algn="l"/>
                <a:tab pos="2603500" algn="l"/>
                <a:tab pos="2628900" algn="l"/>
                <a:tab pos="3060700" algn="l"/>
                <a:tab pos="3086100" algn="l"/>
                <a:tab pos="3517900" algn="l"/>
                <a:tab pos="3543300" algn="l"/>
                <a:tab pos="3975100" algn="l"/>
                <a:tab pos="4000500" algn="l"/>
                <a:tab pos="4432300" algn="l"/>
                <a:tab pos="4457700" algn="l"/>
                <a:tab pos="48895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042400" algn="l"/>
              </a:tabLst>
            </a:pPr>
            <a:r>
              <a:rPr lang="es-ES" sz="2800" dirty="0" smtClean="0"/>
              <a:t>En profundidad</a:t>
            </a:r>
          </a:p>
          <a:p>
            <a:pPr marL="777875" lvl="1" indent="-282575" eaLnBrk="1" hangingPunct="1">
              <a:spcBef>
                <a:spcPts val="500"/>
              </a:spcBef>
              <a:buClr>
                <a:srgbClr val="000000"/>
              </a:buClr>
              <a:buFont typeface="Arial" pitchFamily="-107" charset="0"/>
              <a:buChar char="–"/>
              <a:tabLst>
                <a:tab pos="317500" algn="l"/>
                <a:tab pos="342900" algn="l"/>
                <a:tab pos="774700" algn="l"/>
                <a:tab pos="800100" algn="l"/>
                <a:tab pos="1231900" algn="l"/>
                <a:tab pos="1257300" algn="l"/>
                <a:tab pos="1689100" algn="l"/>
                <a:tab pos="1714500" algn="l"/>
                <a:tab pos="2146300" algn="l"/>
                <a:tab pos="2171700" algn="l"/>
                <a:tab pos="2603500" algn="l"/>
                <a:tab pos="2628900" algn="l"/>
                <a:tab pos="3060700" algn="l"/>
                <a:tab pos="3086100" algn="l"/>
                <a:tab pos="3517900" algn="l"/>
                <a:tab pos="3543300" algn="l"/>
                <a:tab pos="3975100" algn="l"/>
                <a:tab pos="4000500" algn="l"/>
                <a:tab pos="4432300" algn="l"/>
                <a:tab pos="4457700" algn="l"/>
                <a:tab pos="48895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042400" algn="l"/>
              </a:tabLst>
            </a:pPr>
            <a:r>
              <a:rPr lang="es-ES" sz="2400" dirty="0" smtClean="0"/>
              <a:t>Si el repetido está en la estructura de nodos cerrados, se guarda el camino actual si tiene una profundidad menor.</a:t>
            </a:r>
          </a:p>
          <a:p>
            <a:pPr marL="777875" lvl="1" indent="-282575" eaLnBrk="1" hangingPunct="1">
              <a:spcBef>
                <a:spcPts val="500"/>
              </a:spcBef>
              <a:buClr>
                <a:srgbClr val="000000"/>
              </a:buClr>
              <a:buFont typeface="Arial" pitchFamily="-107" charset="0"/>
              <a:buChar char="–"/>
              <a:tabLst>
                <a:tab pos="317500" algn="l"/>
                <a:tab pos="342900" algn="l"/>
                <a:tab pos="774700" algn="l"/>
                <a:tab pos="800100" algn="l"/>
                <a:tab pos="1231900" algn="l"/>
                <a:tab pos="1257300" algn="l"/>
                <a:tab pos="1689100" algn="l"/>
                <a:tab pos="1714500" algn="l"/>
                <a:tab pos="2146300" algn="l"/>
                <a:tab pos="2171700" algn="l"/>
                <a:tab pos="2603500" algn="l"/>
                <a:tab pos="2628900" algn="l"/>
                <a:tab pos="3060700" algn="l"/>
                <a:tab pos="3086100" algn="l"/>
                <a:tab pos="3517900" algn="l"/>
                <a:tab pos="3543300" algn="l"/>
                <a:tab pos="3975100" algn="l"/>
                <a:tab pos="4000500" algn="l"/>
                <a:tab pos="4432300" algn="l"/>
                <a:tab pos="4457700" algn="l"/>
                <a:tab pos="48895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042400" algn="l"/>
              </a:tabLst>
            </a:pPr>
            <a:r>
              <a:rPr lang="es-ES" sz="2400" dirty="0" smtClean="0"/>
              <a:t>Si el repetido está en la estructura de nodos abiertos, se puede olvidar el camino actual; seguro que tiene una profundidad mayor.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B0037F-1061-BA4F-8F33-8FD7F652EBC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Repetidos en anchura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B0037F-1061-BA4F-8F33-8FD7F652EBC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0513" y="1462107"/>
            <a:ext cx="856297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s-ES"/>
              <a:t>Definición de un problema</a:t>
            </a:r>
            <a:endParaRPr lang="es-ES">
              <a:ea typeface="ヒラギノ角ゴ ProN W6" pitchFamily="-107" charset="-128"/>
              <a:cs typeface="ヒラギノ角ゴ ProN W6" pitchFamily="-107" charset="-128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257800"/>
          </a:xfrm>
        </p:spPr>
        <p:txBody>
          <a:bodyPr rIns="132080"/>
          <a:lstStyle/>
          <a:p>
            <a:pPr eaLnBrk="1" hangingPunct="1"/>
            <a:r>
              <a:rPr lang="es-ES"/>
              <a:t>Si se abstraen los elementos de un problema se pueden identificar:</a:t>
            </a:r>
          </a:p>
          <a:p>
            <a:pPr marL="782638" lvl="1" eaLnBrk="1" hangingPunct="1">
              <a:buClr>
                <a:srgbClr val="000000"/>
              </a:buClr>
              <a:buSzPct val="60000"/>
              <a:buFont typeface="Wingdings" pitchFamily="-107" charset="2"/>
              <a:buChar char="q"/>
            </a:pPr>
            <a:r>
              <a:rPr lang="es-ES"/>
              <a:t>Un punto de partida</a:t>
            </a:r>
          </a:p>
          <a:p>
            <a:pPr marL="782638" lvl="1" eaLnBrk="1" hangingPunct="1">
              <a:buClr>
                <a:srgbClr val="000000"/>
              </a:buClr>
              <a:buSzPct val="60000"/>
              <a:buFont typeface="Wingdings" pitchFamily="-107" charset="2"/>
              <a:buChar char="q"/>
            </a:pPr>
            <a:r>
              <a:rPr lang="es-ES"/>
              <a:t>Un objetivo a alcanzar</a:t>
            </a:r>
          </a:p>
          <a:p>
            <a:pPr marL="782638" lvl="1" eaLnBrk="1" hangingPunct="1">
              <a:buClr>
                <a:srgbClr val="000000"/>
              </a:buClr>
              <a:buSzPct val="60000"/>
              <a:buFont typeface="Wingdings" pitchFamily="-107" charset="2"/>
              <a:buChar char="q"/>
            </a:pPr>
            <a:r>
              <a:rPr lang="es-ES"/>
              <a:t>Acciones a disposición para resolver el problema</a:t>
            </a:r>
          </a:p>
          <a:p>
            <a:pPr marL="782638" lvl="1" eaLnBrk="1" hangingPunct="1">
              <a:buClr>
                <a:srgbClr val="000000"/>
              </a:buClr>
              <a:buSzPct val="60000"/>
              <a:buFont typeface="Wingdings" pitchFamily="-107" charset="2"/>
              <a:buChar char="q"/>
            </a:pPr>
            <a:r>
              <a:rPr lang="es-ES"/>
              <a:t>Restricciones sobre el objetivo (p.e., de costo)</a:t>
            </a:r>
          </a:p>
          <a:p>
            <a:pPr marL="782638" lvl="1" eaLnBrk="1" hangingPunct="1">
              <a:buClr>
                <a:srgbClr val="000000"/>
              </a:buClr>
              <a:buSzPct val="60000"/>
              <a:buFont typeface="Wingdings" pitchFamily="-107" charset="2"/>
              <a:buChar char="q"/>
            </a:pPr>
            <a:r>
              <a:rPr lang="es-ES"/>
              <a:t>Elementos del dominio que son relevantes en el problema (p.e., conocimiento incompleto del punto de partida)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Repetidos en profundidad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B0037F-1061-BA4F-8F33-8FD7F652EBC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" y="1500206"/>
            <a:ext cx="85153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Profundidad iterativa (PI)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475"/>
              </a:spcBef>
              <a:buClr>
                <a:srgbClr val="000000"/>
              </a:buClr>
              <a:buFont typeface="Times New Roman" pitchFamily="-107" charset="0"/>
              <a:buChar char="•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PI combina la complejidad espacial de la BPP con la </a:t>
            </a:r>
            <a:r>
              <a:rPr lang="es-ES" b="1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optimización</a:t>
            </a: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de la BPA.</a:t>
            </a:r>
          </a:p>
          <a:p>
            <a:pPr>
              <a:spcBef>
                <a:spcPts val="475"/>
              </a:spcBef>
              <a:buClr>
                <a:srgbClr val="000000"/>
              </a:buClr>
              <a:buFont typeface="Times New Roman" pitchFamily="-107" charset="0"/>
              <a:buChar char="•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El algoritmo consiste en realizar búsquedas </a:t>
            </a:r>
            <a:r>
              <a:rPr lang="es-ES" b="1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en profundidad</a:t>
            </a: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sucesivas con un nivel de profundidad máximo acotado y creciente en cada iteración.</a:t>
            </a:r>
          </a:p>
          <a:p>
            <a:pPr>
              <a:spcBef>
                <a:spcPts val="475"/>
              </a:spcBef>
              <a:buClr>
                <a:srgbClr val="000000"/>
              </a:buClr>
              <a:buFont typeface="Times New Roman" pitchFamily="-107" charset="0"/>
              <a:buChar char="•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Se consigue el comportamiento de la búsqueda primero en anchura pero sin su coste espacial, ya que la exploración es en profundidad.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B0037F-1061-BA4F-8F33-8FD7F652EBC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Profundidad iterativa (PI)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475"/>
              </a:spcBef>
              <a:buClr>
                <a:srgbClr val="000000"/>
              </a:buClr>
              <a:buFont typeface="Times New Roman" pitchFamily="-107" charset="0"/>
              <a:buChar char="•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28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Los nodos se </a:t>
            </a:r>
            <a:r>
              <a:rPr lang="es-ES" sz="2800" b="1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regeneran</a:t>
            </a:r>
            <a:r>
              <a:rPr lang="es-ES" sz="28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a cada iteración.</a:t>
            </a:r>
          </a:p>
          <a:p>
            <a:pPr>
              <a:spcBef>
                <a:spcPts val="475"/>
              </a:spcBef>
              <a:buClr>
                <a:srgbClr val="000000"/>
              </a:buClr>
              <a:buFont typeface="Times New Roman" pitchFamily="-107" charset="0"/>
              <a:buChar char="•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28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PI </a:t>
            </a:r>
            <a:r>
              <a:rPr lang="es-ES" sz="28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permite evitar los casos en que la búsqueda primero en profundidad </a:t>
            </a:r>
            <a:r>
              <a:rPr lang="es-ES" sz="2800" b="1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no acaba</a:t>
            </a:r>
            <a:r>
              <a:rPr lang="es-ES" sz="28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(existen ramas infinitas).</a:t>
            </a:r>
          </a:p>
          <a:p>
            <a:pPr>
              <a:spcBef>
                <a:spcPts val="475"/>
              </a:spcBef>
              <a:buClr>
                <a:srgbClr val="000000"/>
              </a:buClr>
              <a:buFont typeface="Times New Roman" pitchFamily="-107" charset="0"/>
              <a:buChar char="•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28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En </a:t>
            </a:r>
            <a:r>
              <a:rPr lang="es-ES" sz="28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la primera iteración la profundidad máxima será </a:t>
            </a:r>
            <a:r>
              <a:rPr lang="es-ES" sz="2800" b="1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1</a:t>
            </a:r>
            <a:r>
              <a:rPr lang="es-ES" sz="28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.</a:t>
            </a:r>
          </a:p>
          <a:p>
            <a:pPr lvl="1">
              <a:spcBef>
                <a:spcPts val="475"/>
              </a:spcBef>
              <a:buClr>
                <a:srgbClr val="000000"/>
              </a:buClr>
              <a:buFont typeface="Times New Roman" pitchFamily="-107" charset="0"/>
              <a:buChar char="•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24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</a:t>
            </a:r>
            <a:r>
              <a:rPr lang="es-ES" sz="24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ste </a:t>
            </a:r>
            <a:r>
              <a:rPr lang="es-ES" sz="24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valor irá aumentando en sucesivas iteraciones hasta llegar a la solución.</a:t>
            </a:r>
          </a:p>
          <a:p>
            <a:pPr>
              <a:spcBef>
                <a:spcPts val="475"/>
              </a:spcBef>
              <a:buClr>
                <a:srgbClr val="000000"/>
              </a:buClr>
              <a:buFont typeface="Times New Roman" pitchFamily="-107" charset="0"/>
              <a:buChar char="•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28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Para </a:t>
            </a:r>
            <a:r>
              <a:rPr lang="es-ES" sz="28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garantizar que el algoritmo acabe si no hay solución, se puede definir una </a:t>
            </a:r>
            <a:r>
              <a:rPr lang="es-ES" sz="2800" b="1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cota máxima</a:t>
            </a:r>
            <a:r>
              <a:rPr lang="es-ES" sz="28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de profundidad en la exploración</a:t>
            </a:r>
            <a:r>
              <a:rPr lang="es-ES" sz="28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.</a:t>
            </a:r>
            <a:endParaRPr lang="es-ES" sz="2800" dirty="0" smtClean="0"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B0037F-1061-BA4F-8F33-8FD7F652EBC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52F6F379-CC5E-B747-B79C-1DFF9B37D5B7}" type="slidenum">
              <a:rPr lang="en-US"/>
              <a:pPr/>
              <a:t>33</a:t>
            </a:fld>
            <a:endParaRPr lang="en-US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338138"/>
            <a:ext cx="7775575" cy="546100"/>
          </a:xfrm>
        </p:spPr>
        <p:txBody>
          <a:bodyPr lIns="90000" tIns="46800" rIns="90000" bIns="46800"/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s-ES"/>
              <a:t>Profundidad iterativa (PI)</a:t>
            </a:r>
          </a:p>
        </p:txBody>
      </p:sp>
      <p:grpSp>
        <p:nvGrpSpPr>
          <p:cNvPr id="61444" name="Group 48"/>
          <p:cNvGrpSpPr>
            <a:grpSpLocks/>
          </p:cNvGrpSpPr>
          <p:nvPr/>
        </p:nvGrpSpPr>
        <p:grpSpPr bwMode="auto">
          <a:xfrm>
            <a:off x="642938" y="2397125"/>
            <a:ext cx="7832725" cy="3590925"/>
            <a:chOff x="642910" y="2397504"/>
            <a:chExt cx="7832250" cy="3591336"/>
          </a:xfrm>
        </p:grpSpPr>
        <p:sp>
          <p:nvSpPr>
            <p:cNvPr id="61445" name="Line 26"/>
            <p:cNvSpPr>
              <a:spLocks noChangeShapeType="1"/>
            </p:cNvSpPr>
            <p:nvPr/>
          </p:nvSpPr>
          <p:spPr bwMode="auto">
            <a:xfrm>
              <a:off x="4390599" y="2736628"/>
              <a:ext cx="3181797" cy="119243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46" name="Line 27"/>
            <p:cNvSpPr>
              <a:spLocks noChangeShapeType="1"/>
            </p:cNvSpPr>
            <p:nvPr/>
          </p:nvSpPr>
          <p:spPr bwMode="auto">
            <a:xfrm>
              <a:off x="4390599" y="2736628"/>
              <a:ext cx="1176328" cy="123169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47" name="Text Box 46"/>
            <p:cNvSpPr txBox="1">
              <a:spLocks noChangeArrowheads="1"/>
            </p:cNvSpPr>
            <p:nvPr/>
          </p:nvSpPr>
          <p:spPr bwMode="auto">
            <a:xfrm>
              <a:off x="4495778" y="2397504"/>
              <a:ext cx="539735" cy="5314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eaLnBrk="0" hangingPunct="0"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Times New Roman" pitchFamily="-107" charset="0"/>
                </a:rPr>
                <a:t>A</a:t>
              </a:r>
            </a:p>
          </p:txBody>
        </p:sp>
        <p:sp>
          <p:nvSpPr>
            <p:cNvPr id="61448" name="Text Box 47"/>
            <p:cNvSpPr txBox="1">
              <a:spLocks noChangeArrowheads="1"/>
            </p:cNvSpPr>
            <p:nvPr/>
          </p:nvSpPr>
          <p:spPr bwMode="auto">
            <a:xfrm>
              <a:off x="1643042" y="3786190"/>
              <a:ext cx="5867610" cy="3099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eaLnBrk="0" hangingPunct="0"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Times New Roman" pitchFamily="-107" charset="0"/>
                </a:rPr>
                <a:t>  B                             C                                            D                                        E</a:t>
              </a:r>
            </a:p>
          </p:txBody>
        </p:sp>
        <p:sp>
          <p:nvSpPr>
            <p:cNvPr id="61449" name="Text Box 3"/>
            <p:cNvSpPr txBox="1">
              <a:spLocks noChangeArrowheads="1"/>
            </p:cNvSpPr>
            <p:nvPr/>
          </p:nvSpPr>
          <p:spPr bwMode="auto">
            <a:xfrm>
              <a:off x="4112534" y="2714620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50" name="Text Box 4"/>
            <p:cNvSpPr txBox="1">
              <a:spLocks noChangeArrowheads="1"/>
            </p:cNvSpPr>
            <p:nvPr/>
          </p:nvSpPr>
          <p:spPr bwMode="auto">
            <a:xfrm>
              <a:off x="1214414" y="3929066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51" name="Text Box 5"/>
            <p:cNvSpPr txBox="1">
              <a:spLocks noChangeArrowheads="1"/>
            </p:cNvSpPr>
            <p:nvPr/>
          </p:nvSpPr>
          <p:spPr bwMode="auto">
            <a:xfrm>
              <a:off x="3183840" y="3968326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52" name="Text Box 6"/>
            <p:cNvSpPr txBox="1">
              <a:spLocks noChangeArrowheads="1"/>
            </p:cNvSpPr>
            <p:nvPr/>
          </p:nvSpPr>
          <p:spPr bwMode="auto">
            <a:xfrm>
              <a:off x="5317817" y="3968326"/>
              <a:ext cx="465001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53" name="Text Box 7"/>
            <p:cNvSpPr txBox="1">
              <a:spLocks noChangeArrowheads="1"/>
            </p:cNvSpPr>
            <p:nvPr/>
          </p:nvSpPr>
          <p:spPr bwMode="auto">
            <a:xfrm>
              <a:off x="7310694" y="3968326"/>
              <a:ext cx="465001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54" name="Text Box 8"/>
            <p:cNvSpPr txBox="1">
              <a:spLocks noChangeArrowheads="1"/>
            </p:cNvSpPr>
            <p:nvPr/>
          </p:nvSpPr>
          <p:spPr bwMode="auto">
            <a:xfrm>
              <a:off x="642910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55" name="Text Box 9"/>
            <p:cNvSpPr txBox="1">
              <a:spLocks noChangeArrowheads="1"/>
            </p:cNvSpPr>
            <p:nvPr/>
          </p:nvSpPr>
          <p:spPr bwMode="auto">
            <a:xfrm>
              <a:off x="1041483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56" name="Text Box 10"/>
            <p:cNvSpPr txBox="1">
              <a:spLocks noChangeArrowheads="1"/>
            </p:cNvSpPr>
            <p:nvPr/>
          </p:nvSpPr>
          <p:spPr bwMode="auto">
            <a:xfrm>
              <a:off x="1440055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57" name="Text Box 11"/>
            <p:cNvSpPr txBox="1">
              <a:spLocks noChangeArrowheads="1"/>
            </p:cNvSpPr>
            <p:nvPr/>
          </p:nvSpPr>
          <p:spPr bwMode="auto">
            <a:xfrm>
              <a:off x="1838628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58" name="Text Box 12"/>
            <p:cNvSpPr txBox="1">
              <a:spLocks noChangeArrowheads="1"/>
            </p:cNvSpPr>
            <p:nvPr/>
          </p:nvSpPr>
          <p:spPr bwMode="auto">
            <a:xfrm>
              <a:off x="2643174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59" name="Text Box 13"/>
            <p:cNvSpPr txBox="1">
              <a:spLocks noChangeArrowheads="1"/>
            </p:cNvSpPr>
            <p:nvPr/>
          </p:nvSpPr>
          <p:spPr bwMode="auto">
            <a:xfrm>
              <a:off x="3041747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60" name="Text Box 14"/>
            <p:cNvSpPr txBox="1">
              <a:spLocks noChangeArrowheads="1"/>
            </p:cNvSpPr>
            <p:nvPr/>
          </p:nvSpPr>
          <p:spPr bwMode="auto">
            <a:xfrm>
              <a:off x="3440319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61" name="Text Box 15"/>
            <p:cNvSpPr txBox="1">
              <a:spLocks noChangeArrowheads="1"/>
            </p:cNvSpPr>
            <p:nvPr/>
          </p:nvSpPr>
          <p:spPr bwMode="auto">
            <a:xfrm>
              <a:off x="3838892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62" name="Text Box 16"/>
            <p:cNvSpPr txBox="1">
              <a:spLocks noChangeArrowheads="1"/>
            </p:cNvSpPr>
            <p:nvPr/>
          </p:nvSpPr>
          <p:spPr bwMode="auto">
            <a:xfrm>
              <a:off x="4786314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63" name="Text Box 17"/>
            <p:cNvSpPr txBox="1">
              <a:spLocks noChangeArrowheads="1"/>
            </p:cNvSpPr>
            <p:nvPr/>
          </p:nvSpPr>
          <p:spPr bwMode="auto">
            <a:xfrm>
              <a:off x="5184887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64" name="Text Box 18"/>
            <p:cNvSpPr txBox="1">
              <a:spLocks noChangeArrowheads="1"/>
            </p:cNvSpPr>
            <p:nvPr/>
          </p:nvSpPr>
          <p:spPr bwMode="auto">
            <a:xfrm>
              <a:off x="5583459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65" name="Text Box 19"/>
            <p:cNvSpPr txBox="1">
              <a:spLocks noChangeArrowheads="1"/>
            </p:cNvSpPr>
            <p:nvPr/>
          </p:nvSpPr>
          <p:spPr bwMode="auto">
            <a:xfrm>
              <a:off x="5982032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66" name="Text Box 20"/>
            <p:cNvSpPr txBox="1">
              <a:spLocks noChangeArrowheads="1"/>
            </p:cNvSpPr>
            <p:nvPr/>
          </p:nvSpPr>
          <p:spPr bwMode="auto">
            <a:xfrm>
              <a:off x="6779177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67" name="Text Box 21"/>
            <p:cNvSpPr txBox="1">
              <a:spLocks noChangeArrowheads="1"/>
            </p:cNvSpPr>
            <p:nvPr/>
          </p:nvSpPr>
          <p:spPr bwMode="auto">
            <a:xfrm>
              <a:off x="7177749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68" name="Text Box 22"/>
            <p:cNvSpPr txBox="1">
              <a:spLocks noChangeArrowheads="1"/>
            </p:cNvSpPr>
            <p:nvPr/>
          </p:nvSpPr>
          <p:spPr bwMode="auto">
            <a:xfrm>
              <a:off x="7576322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69" name="Text Box 23"/>
            <p:cNvSpPr txBox="1">
              <a:spLocks noChangeArrowheads="1"/>
            </p:cNvSpPr>
            <p:nvPr/>
          </p:nvSpPr>
          <p:spPr bwMode="auto">
            <a:xfrm>
              <a:off x="7974894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1470" name="Line 24"/>
            <p:cNvSpPr>
              <a:spLocks noChangeShapeType="1"/>
            </p:cNvSpPr>
            <p:nvPr/>
          </p:nvSpPr>
          <p:spPr bwMode="auto">
            <a:xfrm flipH="1">
              <a:off x="1462198" y="2736628"/>
              <a:ext cx="2933937" cy="119571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71" name="Line 25"/>
            <p:cNvSpPr>
              <a:spLocks noChangeShapeType="1"/>
            </p:cNvSpPr>
            <p:nvPr/>
          </p:nvSpPr>
          <p:spPr bwMode="auto">
            <a:xfrm flipH="1">
              <a:off x="3500429" y="2736628"/>
              <a:ext cx="895704" cy="119243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72" name="Line 28"/>
            <p:cNvSpPr>
              <a:spLocks noChangeShapeType="1"/>
            </p:cNvSpPr>
            <p:nvPr/>
          </p:nvSpPr>
          <p:spPr bwMode="auto">
            <a:xfrm flipH="1">
              <a:off x="930768" y="3932346"/>
              <a:ext cx="542502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73" name="Line 29"/>
            <p:cNvSpPr>
              <a:spLocks noChangeShapeType="1"/>
            </p:cNvSpPr>
            <p:nvPr/>
          </p:nvSpPr>
          <p:spPr bwMode="auto">
            <a:xfrm flipH="1">
              <a:off x="1329341" y="3932346"/>
              <a:ext cx="143929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74" name="Line 30"/>
            <p:cNvSpPr>
              <a:spLocks noChangeShapeType="1"/>
            </p:cNvSpPr>
            <p:nvPr/>
          </p:nvSpPr>
          <p:spPr bwMode="auto">
            <a:xfrm>
              <a:off x="1467734" y="3932346"/>
              <a:ext cx="664288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75" name="Line 31"/>
            <p:cNvSpPr>
              <a:spLocks noChangeShapeType="1"/>
            </p:cNvSpPr>
            <p:nvPr/>
          </p:nvSpPr>
          <p:spPr bwMode="auto">
            <a:xfrm>
              <a:off x="1467734" y="3932346"/>
              <a:ext cx="265715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76" name="Line 32"/>
            <p:cNvSpPr>
              <a:spLocks noChangeShapeType="1"/>
            </p:cNvSpPr>
            <p:nvPr/>
          </p:nvSpPr>
          <p:spPr bwMode="auto">
            <a:xfrm flipH="1">
              <a:off x="2923631" y="3932346"/>
              <a:ext cx="542502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77" name="Line 33"/>
            <p:cNvSpPr>
              <a:spLocks noChangeShapeType="1"/>
            </p:cNvSpPr>
            <p:nvPr/>
          </p:nvSpPr>
          <p:spPr bwMode="auto">
            <a:xfrm flipH="1">
              <a:off x="3322203" y="3932346"/>
              <a:ext cx="143929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78" name="Line 34"/>
            <p:cNvSpPr>
              <a:spLocks noChangeShapeType="1"/>
            </p:cNvSpPr>
            <p:nvPr/>
          </p:nvSpPr>
          <p:spPr bwMode="auto">
            <a:xfrm>
              <a:off x="3460597" y="3932346"/>
              <a:ext cx="664288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79" name="Line 35"/>
            <p:cNvSpPr>
              <a:spLocks noChangeShapeType="1"/>
            </p:cNvSpPr>
            <p:nvPr/>
          </p:nvSpPr>
          <p:spPr bwMode="auto">
            <a:xfrm>
              <a:off x="3460597" y="3932346"/>
              <a:ext cx="265715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80" name="Line 36"/>
            <p:cNvSpPr>
              <a:spLocks noChangeShapeType="1"/>
            </p:cNvSpPr>
            <p:nvPr/>
          </p:nvSpPr>
          <p:spPr bwMode="auto">
            <a:xfrm flipH="1">
              <a:off x="5049351" y="3932346"/>
              <a:ext cx="542502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81" name="Line 37"/>
            <p:cNvSpPr>
              <a:spLocks noChangeShapeType="1"/>
            </p:cNvSpPr>
            <p:nvPr/>
          </p:nvSpPr>
          <p:spPr bwMode="auto">
            <a:xfrm flipH="1">
              <a:off x="5447924" y="3932346"/>
              <a:ext cx="143929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82" name="Line 38"/>
            <p:cNvSpPr>
              <a:spLocks noChangeShapeType="1"/>
            </p:cNvSpPr>
            <p:nvPr/>
          </p:nvSpPr>
          <p:spPr bwMode="auto">
            <a:xfrm>
              <a:off x="5586317" y="3932346"/>
              <a:ext cx="664288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83" name="Line 39"/>
            <p:cNvSpPr>
              <a:spLocks noChangeShapeType="1"/>
            </p:cNvSpPr>
            <p:nvPr/>
          </p:nvSpPr>
          <p:spPr bwMode="auto">
            <a:xfrm>
              <a:off x="5586317" y="3932346"/>
              <a:ext cx="265715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84" name="Line 40"/>
            <p:cNvSpPr>
              <a:spLocks noChangeShapeType="1"/>
            </p:cNvSpPr>
            <p:nvPr/>
          </p:nvSpPr>
          <p:spPr bwMode="auto">
            <a:xfrm flipH="1">
              <a:off x="7042214" y="3932346"/>
              <a:ext cx="542502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85" name="Line 41"/>
            <p:cNvSpPr>
              <a:spLocks noChangeShapeType="1"/>
            </p:cNvSpPr>
            <p:nvPr/>
          </p:nvSpPr>
          <p:spPr bwMode="auto">
            <a:xfrm flipH="1">
              <a:off x="7440786" y="3932346"/>
              <a:ext cx="143929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86" name="Line 42"/>
            <p:cNvSpPr>
              <a:spLocks noChangeShapeType="1"/>
            </p:cNvSpPr>
            <p:nvPr/>
          </p:nvSpPr>
          <p:spPr bwMode="auto">
            <a:xfrm>
              <a:off x="7579180" y="3932346"/>
              <a:ext cx="664288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87" name="Line 43"/>
            <p:cNvSpPr>
              <a:spLocks noChangeShapeType="1"/>
            </p:cNvSpPr>
            <p:nvPr/>
          </p:nvSpPr>
          <p:spPr bwMode="auto">
            <a:xfrm>
              <a:off x="7579180" y="3932346"/>
              <a:ext cx="265715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1488" name="Text Box 48"/>
            <p:cNvSpPr txBox="1">
              <a:spLocks noChangeArrowheads="1"/>
            </p:cNvSpPr>
            <p:nvPr/>
          </p:nvSpPr>
          <p:spPr bwMode="auto">
            <a:xfrm>
              <a:off x="642910" y="5678882"/>
              <a:ext cx="7832250" cy="3099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eaLnBrk="0" hangingPunct="0"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Times New Roman" pitchFamily="-107" charset="0"/>
                </a:rPr>
                <a:t>   F      G       H       I                J       K      L       M                  N      O      P       Q               R      S       T      U</a:t>
              </a:r>
            </a:p>
          </p:txBody>
        </p:sp>
      </p:grp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7375E39E-E76F-1E46-888A-7ECC31BEDE9E}" type="slidenum">
              <a:rPr lang="en-US"/>
              <a:pPr/>
              <a:t>34</a:t>
            </a:fld>
            <a:endParaRPr lang="en-US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338138"/>
            <a:ext cx="7775575" cy="546100"/>
          </a:xfrm>
        </p:spPr>
        <p:txBody>
          <a:bodyPr lIns="90000" tIns="46800" rIns="90000" bIns="46800"/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s-ES"/>
              <a:t>Profundidad iterativa (PI)</a:t>
            </a:r>
          </a:p>
        </p:txBody>
      </p:sp>
      <p:grpSp>
        <p:nvGrpSpPr>
          <p:cNvPr id="63492" name="Group 48"/>
          <p:cNvGrpSpPr>
            <a:grpSpLocks/>
          </p:cNvGrpSpPr>
          <p:nvPr/>
        </p:nvGrpSpPr>
        <p:grpSpPr bwMode="auto">
          <a:xfrm>
            <a:off x="642938" y="2714625"/>
            <a:ext cx="7791450" cy="3089275"/>
            <a:chOff x="642910" y="2714620"/>
            <a:chExt cx="7791450" cy="3089494"/>
          </a:xfrm>
        </p:grpSpPr>
        <p:sp>
          <p:nvSpPr>
            <p:cNvPr id="63498" name="Line 26"/>
            <p:cNvSpPr>
              <a:spLocks noChangeShapeType="1"/>
            </p:cNvSpPr>
            <p:nvPr/>
          </p:nvSpPr>
          <p:spPr bwMode="auto">
            <a:xfrm>
              <a:off x="4390599" y="2736628"/>
              <a:ext cx="3181797" cy="119243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3499" name="Line 27"/>
            <p:cNvSpPr>
              <a:spLocks noChangeShapeType="1"/>
            </p:cNvSpPr>
            <p:nvPr/>
          </p:nvSpPr>
          <p:spPr bwMode="auto">
            <a:xfrm>
              <a:off x="4390599" y="2736628"/>
              <a:ext cx="1176328" cy="123169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3500" name="Text Box 3"/>
            <p:cNvSpPr txBox="1">
              <a:spLocks noChangeArrowheads="1"/>
            </p:cNvSpPr>
            <p:nvPr/>
          </p:nvSpPr>
          <p:spPr bwMode="auto">
            <a:xfrm>
              <a:off x="4112534" y="2714620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3501" name="Text Box 4"/>
            <p:cNvSpPr txBox="1">
              <a:spLocks noChangeArrowheads="1"/>
            </p:cNvSpPr>
            <p:nvPr/>
          </p:nvSpPr>
          <p:spPr bwMode="auto">
            <a:xfrm>
              <a:off x="1214414" y="3929066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3502" name="Text Box 5"/>
            <p:cNvSpPr txBox="1">
              <a:spLocks noChangeArrowheads="1"/>
            </p:cNvSpPr>
            <p:nvPr/>
          </p:nvSpPr>
          <p:spPr bwMode="auto">
            <a:xfrm>
              <a:off x="3183840" y="3968326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3503" name="Text Box 6"/>
            <p:cNvSpPr txBox="1">
              <a:spLocks noChangeArrowheads="1"/>
            </p:cNvSpPr>
            <p:nvPr/>
          </p:nvSpPr>
          <p:spPr bwMode="auto">
            <a:xfrm>
              <a:off x="5317817" y="3968326"/>
              <a:ext cx="465001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3504" name="Text Box 7"/>
            <p:cNvSpPr txBox="1">
              <a:spLocks noChangeArrowheads="1"/>
            </p:cNvSpPr>
            <p:nvPr/>
          </p:nvSpPr>
          <p:spPr bwMode="auto">
            <a:xfrm>
              <a:off x="7310694" y="3968326"/>
              <a:ext cx="465001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3505" name="Text Box 8"/>
            <p:cNvSpPr txBox="1">
              <a:spLocks noChangeArrowheads="1"/>
            </p:cNvSpPr>
            <p:nvPr/>
          </p:nvSpPr>
          <p:spPr bwMode="auto">
            <a:xfrm>
              <a:off x="642910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3506" name="Text Box 9"/>
            <p:cNvSpPr txBox="1">
              <a:spLocks noChangeArrowheads="1"/>
            </p:cNvSpPr>
            <p:nvPr/>
          </p:nvSpPr>
          <p:spPr bwMode="auto">
            <a:xfrm>
              <a:off x="1041483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3507" name="Text Box 10"/>
            <p:cNvSpPr txBox="1">
              <a:spLocks noChangeArrowheads="1"/>
            </p:cNvSpPr>
            <p:nvPr/>
          </p:nvSpPr>
          <p:spPr bwMode="auto">
            <a:xfrm>
              <a:off x="1440055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3508" name="Text Box 11"/>
            <p:cNvSpPr txBox="1">
              <a:spLocks noChangeArrowheads="1"/>
            </p:cNvSpPr>
            <p:nvPr/>
          </p:nvSpPr>
          <p:spPr bwMode="auto">
            <a:xfrm>
              <a:off x="1838628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3509" name="Text Box 12"/>
            <p:cNvSpPr txBox="1">
              <a:spLocks noChangeArrowheads="1"/>
            </p:cNvSpPr>
            <p:nvPr/>
          </p:nvSpPr>
          <p:spPr bwMode="auto">
            <a:xfrm>
              <a:off x="2643174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3510" name="Text Box 13"/>
            <p:cNvSpPr txBox="1">
              <a:spLocks noChangeArrowheads="1"/>
            </p:cNvSpPr>
            <p:nvPr/>
          </p:nvSpPr>
          <p:spPr bwMode="auto">
            <a:xfrm>
              <a:off x="3041747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3511" name="Text Box 14"/>
            <p:cNvSpPr txBox="1">
              <a:spLocks noChangeArrowheads="1"/>
            </p:cNvSpPr>
            <p:nvPr/>
          </p:nvSpPr>
          <p:spPr bwMode="auto">
            <a:xfrm>
              <a:off x="3440319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3512" name="Text Box 15"/>
            <p:cNvSpPr txBox="1">
              <a:spLocks noChangeArrowheads="1"/>
            </p:cNvSpPr>
            <p:nvPr/>
          </p:nvSpPr>
          <p:spPr bwMode="auto">
            <a:xfrm>
              <a:off x="3838892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3513" name="Text Box 16"/>
            <p:cNvSpPr txBox="1">
              <a:spLocks noChangeArrowheads="1"/>
            </p:cNvSpPr>
            <p:nvPr/>
          </p:nvSpPr>
          <p:spPr bwMode="auto">
            <a:xfrm>
              <a:off x="4786314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3514" name="Text Box 17"/>
            <p:cNvSpPr txBox="1">
              <a:spLocks noChangeArrowheads="1"/>
            </p:cNvSpPr>
            <p:nvPr/>
          </p:nvSpPr>
          <p:spPr bwMode="auto">
            <a:xfrm>
              <a:off x="5184887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3515" name="Text Box 18"/>
            <p:cNvSpPr txBox="1">
              <a:spLocks noChangeArrowheads="1"/>
            </p:cNvSpPr>
            <p:nvPr/>
          </p:nvSpPr>
          <p:spPr bwMode="auto">
            <a:xfrm>
              <a:off x="5583459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3516" name="Text Box 19"/>
            <p:cNvSpPr txBox="1">
              <a:spLocks noChangeArrowheads="1"/>
            </p:cNvSpPr>
            <p:nvPr/>
          </p:nvSpPr>
          <p:spPr bwMode="auto">
            <a:xfrm>
              <a:off x="5982032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3517" name="Text Box 20"/>
            <p:cNvSpPr txBox="1">
              <a:spLocks noChangeArrowheads="1"/>
            </p:cNvSpPr>
            <p:nvPr/>
          </p:nvSpPr>
          <p:spPr bwMode="auto">
            <a:xfrm>
              <a:off x="6779177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3518" name="Text Box 21"/>
            <p:cNvSpPr txBox="1">
              <a:spLocks noChangeArrowheads="1"/>
            </p:cNvSpPr>
            <p:nvPr/>
          </p:nvSpPr>
          <p:spPr bwMode="auto">
            <a:xfrm>
              <a:off x="7177749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3519" name="Text Box 22"/>
            <p:cNvSpPr txBox="1">
              <a:spLocks noChangeArrowheads="1"/>
            </p:cNvSpPr>
            <p:nvPr/>
          </p:nvSpPr>
          <p:spPr bwMode="auto">
            <a:xfrm>
              <a:off x="7576322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3520" name="Text Box 23"/>
            <p:cNvSpPr txBox="1">
              <a:spLocks noChangeArrowheads="1"/>
            </p:cNvSpPr>
            <p:nvPr/>
          </p:nvSpPr>
          <p:spPr bwMode="auto">
            <a:xfrm>
              <a:off x="7974894" y="5643578"/>
              <a:ext cx="459466" cy="160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0"/>
                </a:lnSpc>
                <a:buClr>
                  <a:srgbClr val="000000"/>
                </a:buClr>
                <a:buSzPct val="58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latin typeface="Symbol" pitchFamily="-107" charset="2"/>
                </a:rPr>
                <a:t></a:t>
              </a:r>
            </a:p>
          </p:txBody>
        </p:sp>
        <p:sp>
          <p:nvSpPr>
            <p:cNvPr id="63521" name="Line 24"/>
            <p:cNvSpPr>
              <a:spLocks noChangeShapeType="1"/>
            </p:cNvSpPr>
            <p:nvPr/>
          </p:nvSpPr>
          <p:spPr bwMode="auto">
            <a:xfrm flipH="1">
              <a:off x="1462198" y="2736628"/>
              <a:ext cx="2933937" cy="119571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3522" name="Line 25"/>
            <p:cNvSpPr>
              <a:spLocks noChangeShapeType="1"/>
            </p:cNvSpPr>
            <p:nvPr/>
          </p:nvSpPr>
          <p:spPr bwMode="auto">
            <a:xfrm flipH="1">
              <a:off x="3500429" y="2736628"/>
              <a:ext cx="895704" cy="119243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3523" name="Line 28"/>
            <p:cNvSpPr>
              <a:spLocks noChangeShapeType="1"/>
            </p:cNvSpPr>
            <p:nvPr/>
          </p:nvSpPr>
          <p:spPr bwMode="auto">
            <a:xfrm flipH="1">
              <a:off x="930768" y="3932346"/>
              <a:ext cx="542502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3524" name="Line 29"/>
            <p:cNvSpPr>
              <a:spLocks noChangeShapeType="1"/>
            </p:cNvSpPr>
            <p:nvPr/>
          </p:nvSpPr>
          <p:spPr bwMode="auto">
            <a:xfrm flipH="1">
              <a:off x="1329341" y="3932346"/>
              <a:ext cx="143929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3525" name="Line 30"/>
            <p:cNvSpPr>
              <a:spLocks noChangeShapeType="1"/>
            </p:cNvSpPr>
            <p:nvPr/>
          </p:nvSpPr>
          <p:spPr bwMode="auto">
            <a:xfrm>
              <a:off x="1467734" y="3932346"/>
              <a:ext cx="664288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3526" name="Line 31"/>
            <p:cNvSpPr>
              <a:spLocks noChangeShapeType="1"/>
            </p:cNvSpPr>
            <p:nvPr/>
          </p:nvSpPr>
          <p:spPr bwMode="auto">
            <a:xfrm>
              <a:off x="1467734" y="3932346"/>
              <a:ext cx="265715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3527" name="Line 32"/>
            <p:cNvSpPr>
              <a:spLocks noChangeShapeType="1"/>
            </p:cNvSpPr>
            <p:nvPr/>
          </p:nvSpPr>
          <p:spPr bwMode="auto">
            <a:xfrm flipH="1">
              <a:off x="2923631" y="3932346"/>
              <a:ext cx="542502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3528" name="Line 33"/>
            <p:cNvSpPr>
              <a:spLocks noChangeShapeType="1"/>
            </p:cNvSpPr>
            <p:nvPr/>
          </p:nvSpPr>
          <p:spPr bwMode="auto">
            <a:xfrm flipH="1">
              <a:off x="3322203" y="3932346"/>
              <a:ext cx="143929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3529" name="Line 34"/>
            <p:cNvSpPr>
              <a:spLocks noChangeShapeType="1"/>
            </p:cNvSpPr>
            <p:nvPr/>
          </p:nvSpPr>
          <p:spPr bwMode="auto">
            <a:xfrm>
              <a:off x="3460597" y="3932346"/>
              <a:ext cx="664288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3530" name="Line 35"/>
            <p:cNvSpPr>
              <a:spLocks noChangeShapeType="1"/>
            </p:cNvSpPr>
            <p:nvPr/>
          </p:nvSpPr>
          <p:spPr bwMode="auto">
            <a:xfrm>
              <a:off x="3460597" y="3932346"/>
              <a:ext cx="265715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3531" name="Line 36"/>
            <p:cNvSpPr>
              <a:spLocks noChangeShapeType="1"/>
            </p:cNvSpPr>
            <p:nvPr/>
          </p:nvSpPr>
          <p:spPr bwMode="auto">
            <a:xfrm flipH="1">
              <a:off x="5049351" y="3932346"/>
              <a:ext cx="542502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3532" name="Line 37"/>
            <p:cNvSpPr>
              <a:spLocks noChangeShapeType="1"/>
            </p:cNvSpPr>
            <p:nvPr/>
          </p:nvSpPr>
          <p:spPr bwMode="auto">
            <a:xfrm flipH="1">
              <a:off x="5447924" y="3932346"/>
              <a:ext cx="143929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3533" name="Line 38"/>
            <p:cNvSpPr>
              <a:spLocks noChangeShapeType="1"/>
            </p:cNvSpPr>
            <p:nvPr/>
          </p:nvSpPr>
          <p:spPr bwMode="auto">
            <a:xfrm>
              <a:off x="5586317" y="3932346"/>
              <a:ext cx="664288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3534" name="Line 39"/>
            <p:cNvSpPr>
              <a:spLocks noChangeShapeType="1"/>
            </p:cNvSpPr>
            <p:nvPr/>
          </p:nvSpPr>
          <p:spPr bwMode="auto">
            <a:xfrm>
              <a:off x="5586317" y="3932346"/>
              <a:ext cx="265715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3535" name="Line 40"/>
            <p:cNvSpPr>
              <a:spLocks noChangeShapeType="1"/>
            </p:cNvSpPr>
            <p:nvPr/>
          </p:nvSpPr>
          <p:spPr bwMode="auto">
            <a:xfrm flipH="1">
              <a:off x="7042214" y="3932346"/>
              <a:ext cx="542502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3536" name="Line 41"/>
            <p:cNvSpPr>
              <a:spLocks noChangeShapeType="1"/>
            </p:cNvSpPr>
            <p:nvPr/>
          </p:nvSpPr>
          <p:spPr bwMode="auto">
            <a:xfrm flipH="1">
              <a:off x="7440786" y="3932346"/>
              <a:ext cx="143929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3537" name="Line 42"/>
            <p:cNvSpPr>
              <a:spLocks noChangeShapeType="1"/>
            </p:cNvSpPr>
            <p:nvPr/>
          </p:nvSpPr>
          <p:spPr bwMode="auto">
            <a:xfrm>
              <a:off x="7579180" y="3932346"/>
              <a:ext cx="664288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3538" name="Line 43"/>
            <p:cNvSpPr>
              <a:spLocks noChangeShapeType="1"/>
            </p:cNvSpPr>
            <p:nvPr/>
          </p:nvSpPr>
          <p:spPr bwMode="auto">
            <a:xfrm>
              <a:off x="7579180" y="3932346"/>
              <a:ext cx="265715" cy="1594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</p:grpSp>
      <p:sp>
        <p:nvSpPr>
          <p:cNvPr id="63493" name="Text Box 46"/>
          <p:cNvSpPr txBox="1">
            <a:spLocks noChangeArrowheads="1"/>
          </p:cNvSpPr>
          <p:nvPr/>
        </p:nvSpPr>
        <p:spPr bwMode="auto">
          <a:xfrm>
            <a:off x="4500563" y="2428875"/>
            <a:ext cx="536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buClr>
                <a:srgbClr val="000000"/>
              </a:buClr>
              <a:buSzPct val="58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>
                <a:latin typeface="Times New Roman" pitchFamily="-107" charset="0"/>
              </a:rPr>
              <a:t>1,2,7</a:t>
            </a:r>
          </a:p>
        </p:txBody>
      </p:sp>
      <p:sp>
        <p:nvSpPr>
          <p:cNvPr id="63494" name="Text Box 47"/>
          <p:cNvSpPr txBox="1">
            <a:spLocks noChangeArrowheads="1"/>
          </p:cNvSpPr>
          <p:nvPr/>
        </p:nvSpPr>
        <p:spPr bwMode="auto">
          <a:xfrm>
            <a:off x="1571625" y="3786188"/>
            <a:ext cx="5792788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buClr>
                <a:srgbClr val="000000"/>
              </a:buClr>
              <a:buSzPct val="58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>
                <a:latin typeface="Times New Roman" pitchFamily="-107" charset="0"/>
              </a:rPr>
              <a:t>3,8                          4,13                                      5,18                                    6,23</a:t>
            </a:r>
          </a:p>
        </p:txBody>
      </p:sp>
      <p:sp>
        <p:nvSpPr>
          <p:cNvPr id="63495" name="Text Box 48"/>
          <p:cNvSpPr txBox="1">
            <a:spLocks noChangeArrowheads="1"/>
          </p:cNvSpPr>
          <p:nvPr/>
        </p:nvSpPr>
        <p:spPr bwMode="auto">
          <a:xfrm>
            <a:off x="803275" y="5715000"/>
            <a:ext cx="7761288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buClr>
                <a:srgbClr val="000000"/>
              </a:buClr>
              <a:buSzPct val="58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>
                <a:latin typeface="Times New Roman" pitchFamily="-107" charset="0"/>
              </a:rPr>
              <a:t>9     10      11     12              14     15     16     17                 19     20     21      22             24    25      26     27</a:t>
            </a:r>
          </a:p>
        </p:txBody>
      </p:sp>
      <p:sp>
        <p:nvSpPr>
          <p:cNvPr id="63496" name="Text Box 44"/>
          <p:cNvSpPr txBox="1">
            <a:spLocks noChangeArrowheads="1"/>
          </p:cNvSpPr>
          <p:nvPr/>
        </p:nvSpPr>
        <p:spPr bwMode="auto">
          <a:xfrm>
            <a:off x="6172200" y="2209800"/>
            <a:ext cx="17176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buClr>
                <a:srgbClr val="000000"/>
              </a:buClr>
              <a:buSzPct val="58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sz="1400">
                <a:latin typeface="Times New Roman" pitchFamily="-107" charset="0"/>
              </a:rPr>
              <a:t>Iteración	nodos</a:t>
            </a:r>
          </a:p>
          <a:p>
            <a:pPr eaLnBrk="0" hangingPunct="0">
              <a:buClr>
                <a:srgbClr val="000000"/>
              </a:buClr>
              <a:buSzPct val="58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sz="1400">
                <a:latin typeface="Times New Roman" pitchFamily="-107" charset="0"/>
              </a:rPr>
              <a:t>1	1</a:t>
            </a:r>
          </a:p>
          <a:p>
            <a:pPr eaLnBrk="0" hangingPunct="0">
              <a:buClr>
                <a:srgbClr val="000000"/>
              </a:buClr>
              <a:buSzPct val="58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sz="1400">
                <a:latin typeface="Times New Roman" pitchFamily="-107" charset="0"/>
              </a:rPr>
              <a:t>2	2,3,4,5,6</a:t>
            </a:r>
          </a:p>
          <a:p>
            <a:pPr eaLnBrk="0" hangingPunct="0">
              <a:buClr>
                <a:srgbClr val="000000"/>
              </a:buClr>
              <a:buSzPct val="58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sz="1400">
                <a:latin typeface="Times New Roman" pitchFamily="-107" charset="0"/>
              </a:rPr>
              <a:t>3	7, … 27</a:t>
            </a:r>
          </a:p>
        </p:txBody>
      </p:sp>
      <p:sp>
        <p:nvSpPr>
          <p:cNvPr id="63497" name="AutoShape 45"/>
          <p:cNvSpPr>
            <a:spLocks noChangeArrowheads="1"/>
          </p:cNvSpPr>
          <p:nvPr/>
        </p:nvSpPr>
        <p:spPr bwMode="auto">
          <a:xfrm>
            <a:off x="6111875" y="2122488"/>
            <a:ext cx="1905000" cy="1066800"/>
          </a:xfrm>
          <a:prstGeom prst="roundRect">
            <a:avLst>
              <a:gd name="adj" fmla="val 148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/>
          <p:cNvSpPr>
            <a:spLocks noGrp="1" noChangeArrowheads="1"/>
          </p:cNvSpPr>
          <p:nvPr>
            <p:ph type="title"/>
          </p:nvPr>
        </p:nvSpPr>
        <p:spPr>
          <a:xfrm>
            <a:off x="763588" y="0"/>
            <a:ext cx="7775575" cy="1222375"/>
          </a:xfrm>
        </p:spPr>
        <p:txBody>
          <a:bodyPr rIns="39200"/>
          <a:lstStyle/>
          <a:p>
            <a:pPr marL="38100" indent="0" eaLnBrk="1" hangingPunct="1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/>
              <a:t>Profundidad iterativa (PI)</a:t>
            </a:r>
            <a:endParaRPr lang="en-US" b="1">
              <a:ea typeface="ヒラギノ角ゴ ProN W6" pitchFamily="-107" charset="-128"/>
              <a:cs typeface="ヒラギノ角ゴ ProN W6" pitchFamily="-107" charset="-128"/>
            </a:endParaRPr>
          </a:p>
        </p:txBody>
      </p:sp>
      <p:sp>
        <p:nvSpPr>
          <p:cNvPr id="65539" name="Rectangle 2"/>
          <p:cNvSpPr>
            <a:spLocks/>
          </p:cNvSpPr>
          <p:nvPr/>
        </p:nvSpPr>
        <p:spPr bwMode="auto">
          <a:xfrm>
            <a:off x="1828800" y="1295400"/>
            <a:ext cx="561975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600" b="1" i="1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Algoritmo</a:t>
            </a: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Búsqueda</a:t>
            </a: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en </a:t>
            </a:r>
            <a:r>
              <a:rPr lang="en-US" sz="1600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profundidad</a:t>
            </a: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iterativa</a:t>
            </a: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(</a:t>
            </a:r>
            <a:r>
              <a:rPr lang="en-US" sz="1600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límite</a:t>
            </a: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: </a:t>
            </a:r>
            <a:r>
              <a:rPr lang="en-US" sz="1600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entero</a:t>
            </a: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)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</a:t>
            </a:r>
            <a:r>
              <a:rPr lang="en-US" sz="1600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prof</a:t>
            </a: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=1; </a:t>
            </a:r>
            <a:r>
              <a:rPr lang="en-US" sz="1600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Est_abiertos.inicializar</a:t>
            </a: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()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600" b="1" i="1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</a:t>
            </a:r>
            <a:r>
              <a:rPr lang="en-US" sz="1600" b="1" i="1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Mientras</a:t>
            </a: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</a:t>
            </a:r>
            <a:r>
              <a:rPr lang="en-US" sz="1600" b="1" i="1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no</a:t>
            </a: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es_final</a:t>
            </a: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?(Actual) </a:t>
            </a:r>
            <a:r>
              <a:rPr lang="en-US" sz="1600" b="1" i="1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y</a:t>
            </a: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prof</a:t>
            </a: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&lt;</a:t>
            </a:r>
            <a:r>
              <a:rPr lang="en-US" sz="1600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limite</a:t>
            </a: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</a:t>
            </a:r>
            <a:r>
              <a:rPr lang="en-US" sz="1600" b="1" i="1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hacer</a:t>
            </a:r>
            <a:endParaRPr lang="en-US" sz="1600" b="1" i="1" dirty="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 </a:t>
            </a:r>
            <a:r>
              <a:rPr lang="en-US" sz="1600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Est_abiertos.insertar</a:t>
            </a: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(Estado </a:t>
            </a:r>
            <a:r>
              <a:rPr lang="en-US" sz="1600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inicial</a:t>
            </a: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) 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 Actual= </a:t>
            </a:r>
            <a:r>
              <a:rPr lang="en-US" sz="1600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Est_abiertos.primero</a:t>
            </a: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()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 </a:t>
            </a:r>
            <a:r>
              <a:rPr lang="en-US" sz="1600" b="1" i="1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Mientras</a:t>
            </a: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</a:t>
            </a:r>
            <a:r>
              <a:rPr lang="en-US" sz="1600" b="1" i="1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no</a:t>
            </a: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es_final</a:t>
            </a: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?(Actual) </a:t>
            </a:r>
            <a:r>
              <a:rPr lang="en-US" sz="1600" b="1" i="1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y</a:t>
            </a: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</a:t>
            </a:r>
            <a:r>
              <a:rPr lang="en-US" sz="1600" b="1" i="1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no</a:t>
            </a: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Est_abiertos.vacía</a:t>
            </a: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?() </a:t>
            </a:r>
            <a:r>
              <a:rPr lang="en-US" sz="1600" b="1" i="1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hacer</a:t>
            </a:r>
            <a:endParaRPr lang="en-US" sz="1600" b="1" i="1" dirty="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    </a:t>
            </a:r>
            <a:r>
              <a:rPr lang="en-US" sz="1600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Est_abiertos.borrar_primero</a:t>
            </a: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()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    </a:t>
            </a:r>
            <a:r>
              <a:rPr lang="en-US" sz="1600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Est_cerrados.insertar</a:t>
            </a: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(Actual)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    </a:t>
            </a:r>
            <a:r>
              <a:rPr lang="en-US" sz="1600" b="1" i="1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si</a:t>
            </a: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profundidad</a:t>
            </a: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(Actual) </a:t>
            </a:r>
            <a:r>
              <a:rPr lang="en-US" sz="1600" dirty="0">
                <a:solidFill>
                  <a:schemeClr val="tx1"/>
                </a:solidFill>
                <a:latin typeface="Symbol" pitchFamily="-107" charset="2"/>
                <a:sym typeface="Symbol" pitchFamily="-107" charset="2"/>
              </a:rPr>
              <a:t>≤</a:t>
            </a: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prof</a:t>
            </a: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</a:t>
            </a:r>
            <a:r>
              <a:rPr lang="en-US" sz="1600" b="1" i="1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entonces</a:t>
            </a:r>
            <a:endParaRPr lang="en-US" sz="1600" b="1" i="1" dirty="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     </a:t>
            </a:r>
            <a:r>
              <a:rPr lang="en-US" sz="1600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Hijos</a:t>
            </a: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= </a:t>
            </a:r>
            <a:r>
              <a:rPr lang="en-US" sz="1600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generar_sucesores</a:t>
            </a: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(Actual)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     </a:t>
            </a:r>
            <a:r>
              <a:rPr lang="en-US" sz="1600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Hijos</a:t>
            </a: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= </a:t>
            </a:r>
            <a:r>
              <a:rPr lang="en-US" sz="1600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tratar_repetidos</a:t>
            </a: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Hijos</a:t>
            </a: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Est_cerrados</a:t>
            </a: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Est_abiertos</a:t>
            </a: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)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    </a:t>
            </a:r>
            <a:r>
              <a:rPr lang="en-US" sz="1600" b="1" i="1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fsi</a:t>
            </a:r>
            <a:endParaRPr lang="en-US" sz="1600" b="1" i="1" dirty="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    </a:t>
            </a:r>
            <a:r>
              <a:rPr lang="en-US" sz="1600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Est_abiertos.insertar</a:t>
            </a: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Hijos</a:t>
            </a: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)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    Actual= </a:t>
            </a:r>
            <a:r>
              <a:rPr lang="en-US" sz="1600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Est_abiertos.primero</a:t>
            </a: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()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 </a:t>
            </a:r>
            <a:r>
              <a:rPr lang="en-US" sz="1600" b="1" i="1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fMientras</a:t>
            </a:r>
            <a:endParaRPr lang="en-US" sz="1600" b="1" i="1" dirty="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600" b="1" i="1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</a:t>
            </a:r>
            <a:r>
              <a:rPr lang="en-US" sz="1600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prof</a:t>
            </a: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=prof+1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</a:t>
            </a:r>
            <a:r>
              <a:rPr lang="en-US" sz="1600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Est_abiertos.inicializar</a:t>
            </a:r>
            <a:r>
              <a:rPr lang="en-US" sz="16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()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600" b="1" i="1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</a:t>
            </a:r>
            <a:r>
              <a:rPr lang="en-US" sz="1600" b="1" i="1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fMientras</a:t>
            </a:r>
            <a:endParaRPr lang="en-US" sz="1600" b="1" i="1" dirty="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600" b="1" i="1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fAlgoritmo</a:t>
            </a:r>
            <a:endParaRPr lang="en-US" sz="1600" b="1" i="1" dirty="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65540" name="AutoShape 3"/>
          <p:cNvSpPr>
            <a:spLocks/>
          </p:cNvSpPr>
          <p:nvPr/>
        </p:nvSpPr>
        <p:spPr bwMode="auto">
          <a:xfrm>
            <a:off x="1676400" y="1219200"/>
            <a:ext cx="5867400" cy="4876800"/>
          </a:xfrm>
          <a:prstGeom prst="roundRect">
            <a:avLst>
              <a:gd name="adj" fmla="val 3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ChangeArrowheads="1"/>
          </p:cNvSpPr>
          <p:nvPr>
            <p:ph type="title"/>
          </p:nvPr>
        </p:nvSpPr>
        <p:spPr>
          <a:xfrm>
            <a:off x="687388" y="0"/>
            <a:ext cx="7775575" cy="1222375"/>
          </a:xfrm>
        </p:spPr>
        <p:txBody>
          <a:bodyPr rIns="39200"/>
          <a:lstStyle/>
          <a:p>
            <a:pPr marL="38100" indent="0" eaLnBrk="1" hangingPunct="1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/>
              <a:t>Profundidad iterativa (PI)</a:t>
            </a:r>
            <a:endParaRPr lang="en-US" b="1">
              <a:ea typeface="ヒラギノ角ゴ ProN W6" pitchFamily="-107" charset="-128"/>
              <a:cs typeface="ヒラギノ角ゴ ProN W6" pitchFamily="-107" charset="-128"/>
            </a:endParaRP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 rIns="39200"/>
          <a:lstStyle/>
          <a:p>
            <a:pPr marL="377825" indent="-339725" eaLnBrk="1" hangingPunct="1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SzPct val="87000"/>
              <a:buFont typeface="Arial" pitchFamily="-107" charset="0"/>
              <a:buChar char="•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</a:tabLst>
            </a:pPr>
            <a:r>
              <a:rPr lang="en-US" sz="3100" b="1"/>
              <a:t>Completitud</a:t>
            </a:r>
            <a:r>
              <a:rPr lang="en-US" sz="3100"/>
              <a:t>: el algoritmo siempre encontrará la solución.</a:t>
            </a:r>
          </a:p>
          <a:p>
            <a:pPr marL="377825" indent="-339725" eaLnBrk="1" hangingPunct="1">
              <a:lnSpc>
                <a:spcPct val="90000"/>
              </a:lnSpc>
              <a:buClr>
                <a:srgbClr val="000000"/>
              </a:buClr>
              <a:buSzPct val="87000"/>
              <a:buFont typeface="Arial" pitchFamily="-107" charset="0"/>
              <a:buChar char="•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</a:tabLst>
            </a:pPr>
            <a:r>
              <a:rPr lang="en-US" sz="3100" b="1"/>
              <a:t>Complejidad temporal</a:t>
            </a:r>
            <a:r>
              <a:rPr lang="en-US" sz="3100"/>
              <a:t>: la misma que la búsqueda en anchura. El regenerar el árbol en cada iteración solo añade un factor constante a la función de coste -   O(r</a:t>
            </a:r>
            <a:r>
              <a:rPr lang="en-US" sz="3100" baseline="30000"/>
              <a:t>p+1</a:t>
            </a:r>
            <a:r>
              <a:rPr lang="en-US" sz="3100"/>
              <a:t>).</a:t>
            </a:r>
          </a:p>
          <a:p>
            <a:pPr marL="377825" indent="-339725" eaLnBrk="1" hangingPunct="1">
              <a:lnSpc>
                <a:spcPct val="90000"/>
              </a:lnSpc>
              <a:buClr>
                <a:srgbClr val="000000"/>
              </a:buClr>
              <a:buSzPct val="87000"/>
              <a:buFont typeface="Arial" pitchFamily="-107" charset="0"/>
              <a:buChar char="•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</a:tabLst>
            </a:pPr>
            <a:r>
              <a:rPr lang="en-US" sz="3100" b="1"/>
              <a:t>Complejidad espacial</a:t>
            </a:r>
            <a:r>
              <a:rPr lang="en-US" sz="3100"/>
              <a:t>: igual que en la búsqueda en profundidad - O(r m).</a:t>
            </a:r>
          </a:p>
          <a:p>
            <a:pPr marL="377825" indent="-339725" eaLnBrk="1" hangingPunct="1">
              <a:lnSpc>
                <a:spcPct val="90000"/>
              </a:lnSpc>
              <a:buClr>
                <a:srgbClr val="000000"/>
              </a:buClr>
              <a:buSzPct val="87000"/>
              <a:buFont typeface="Arial" pitchFamily="-107" charset="0"/>
              <a:buChar char="•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</a:tabLst>
            </a:pPr>
            <a:r>
              <a:rPr lang="en-US" sz="3100" b="1"/>
              <a:t>Optimización</a:t>
            </a:r>
            <a:r>
              <a:rPr lang="en-US" sz="3100"/>
              <a:t>: la solución es óptima igual que en la búsqueda en anchura.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/>
              <a:t>Representación de problemas</a:t>
            </a:r>
            <a:endParaRPr lang="en-US">
              <a:ea typeface="ヒラギノ角ゴ ProN W6" pitchFamily="-107" charset="-128"/>
              <a:cs typeface="ヒラギノ角ゴ ProN W6" pitchFamily="-107" charset="-128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>
              <a:lnSpc>
                <a:spcPct val="80000"/>
              </a:lnSpc>
            </a:pPr>
            <a:r>
              <a:rPr lang="en-US" sz="2900"/>
              <a:t>Existen diferentes formas de representar problemas para resolverlos de manera automática</a:t>
            </a:r>
          </a:p>
          <a:p>
            <a:pPr eaLnBrk="1" hangingPunct="1">
              <a:lnSpc>
                <a:spcPct val="80000"/>
              </a:lnSpc>
            </a:pPr>
            <a:r>
              <a:rPr lang="en-US" sz="2900"/>
              <a:t>Representaciones generales:</a:t>
            </a:r>
          </a:p>
          <a:p>
            <a:pPr marL="782638" lvl="1" eaLnBrk="1" hangingPunct="1">
              <a:lnSpc>
                <a:spcPct val="80000"/>
              </a:lnSpc>
              <a:buClr>
                <a:srgbClr val="000000"/>
              </a:buClr>
              <a:buSzPct val="60000"/>
              <a:buFont typeface="Wingdings" pitchFamily="-107" charset="2"/>
              <a:buChar char="q"/>
            </a:pPr>
            <a:r>
              <a:rPr lang="en-US" sz="2500" b="1"/>
              <a:t>Espacio de estados</a:t>
            </a:r>
            <a:r>
              <a:rPr lang="en-US" sz="2500"/>
              <a:t>. Un problema se divide en un conjunto de pasos de resolución desde el inicio hasta el objetivo.</a:t>
            </a:r>
          </a:p>
          <a:p>
            <a:pPr marL="782638" lvl="1" eaLnBrk="1" hangingPunct="1">
              <a:lnSpc>
                <a:spcPct val="80000"/>
              </a:lnSpc>
              <a:buClr>
                <a:srgbClr val="000000"/>
              </a:buClr>
              <a:buSzPct val="60000"/>
              <a:buFont typeface="Wingdings" pitchFamily="-107" charset="2"/>
              <a:buChar char="q"/>
            </a:pPr>
            <a:r>
              <a:rPr lang="en-US" sz="2500" b="1"/>
              <a:t>Reducción a sub-problemas</a:t>
            </a:r>
            <a:r>
              <a:rPr lang="en-US" sz="2500"/>
              <a:t>. Un problema se descompone en una jerarquía de sub-problemas.</a:t>
            </a:r>
            <a:endParaRPr lang="en-US" sz="3300"/>
          </a:p>
          <a:p>
            <a:pPr eaLnBrk="1" hangingPunct="1">
              <a:lnSpc>
                <a:spcPct val="80000"/>
              </a:lnSpc>
            </a:pPr>
            <a:r>
              <a:rPr lang="en-US" sz="2900"/>
              <a:t>Representaciones para problemas específicos:</a:t>
            </a:r>
          </a:p>
          <a:p>
            <a:pPr marL="782638" lvl="1" eaLnBrk="1" hangingPunct="1">
              <a:lnSpc>
                <a:spcPct val="80000"/>
              </a:lnSpc>
              <a:buClr>
                <a:srgbClr val="000000"/>
              </a:buClr>
              <a:buSzPct val="60000"/>
              <a:buFont typeface="Wingdings" pitchFamily="-107" charset="2"/>
              <a:buChar char="q"/>
            </a:pPr>
            <a:r>
              <a:rPr lang="en-US" sz="2500"/>
              <a:t>Resolución de juegos</a:t>
            </a:r>
          </a:p>
          <a:p>
            <a:pPr marL="782638" lvl="1" eaLnBrk="1" hangingPunct="1">
              <a:lnSpc>
                <a:spcPct val="80000"/>
              </a:lnSpc>
              <a:buClr>
                <a:srgbClr val="000000"/>
              </a:buClr>
              <a:buSzPct val="60000"/>
              <a:buFont typeface="Wingdings" pitchFamily="-107" charset="2"/>
              <a:buChar char="q"/>
            </a:pPr>
            <a:r>
              <a:rPr lang="en-US" sz="2500"/>
              <a:t>Satisfacción de restricciones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s-ES" dirty="0" smtClean="0"/>
              <a:t>Representación de problemas: estados</a:t>
            </a:r>
            <a:endParaRPr lang="es-ES" dirty="0">
              <a:ea typeface="ヒラギノ角ゴ ProN W6" pitchFamily="-107" charset="-128"/>
              <a:cs typeface="ヒラギノ角ゴ ProN W6" pitchFamily="-107" charset="-128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>
              <a:lnSpc>
                <a:spcPct val="80000"/>
              </a:lnSpc>
            </a:pPr>
            <a:r>
              <a:rPr lang="es-ES" sz="2700" dirty="0" smtClean="0"/>
              <a:t>Se puede definir un problema por los </a:t>
            </a:r>
            <a:r>
              <a:rPr lang="es-ES" sz="2700" b="1" dirty="0" smtClean="0"/>
              <a:t>elementos</a:t>
            </a:r>
            <a:r>
              <a:rPr lang="es-ES" sz="2700" dirty="0" smtClean="0"/>
              <a:t> que intervienen y sus </a:t>
            </a:r>
            <a:r>
              <a:rPr lang="es-ES" sz="2700" b="1" dirty="0" smtClean="0"/>
              <a:t>relaciones</a:t>
            </a:r>
            <a:r>
              <a:rPr lang="es-ES" sz="2700" dirty="0" smtClean="0"/>
              <a:t>.</a:t>
            </a:r>
            <a:endParaRPr lang="es-ES" sz="3900" dirty="0" smtClean="0"/>
          </a:p>
          <a:p>
            <a:pPr eaLnBrk="1" hangingPunct="1">
              <a:lnSpc>
                <a:spcPct val="80000"/>
              </a:lnSpc>
            </a:pPr>
            <a:r>
              <a:rPr lang="es-ES" sz="2700" dirty="0" smtClean="0"/>
              <a:t>En cada instante de la resolución de un problema esos elementos tendrán unas características y relaciones específicas.</a:t>
            </a:r>
            <a:endParaRPr lang="es-ES" sz="3900" dirty="0" smtClean="0"/>
          </a:p>
          <a:p>
            <a:pPr eaLnBrk="1" hangingPunct="1">
              <a:lnSpc>
                <a:spcPct val="80000"/>
              </a:lnSpc>
            </a:pPr>
            <a:r>
              <a:rPr lang="es-ES" sz="2700" dirty="0" smtClean="0"/>
              <a:t>Se denomina </a:t>
            </a:r>
            <a:r>
              <a:rPr lang="es-ES" sz="2700" b="1" dirty="0" smtClean="0"/>
              <a:t>estado</a:t>
            </a:r>
            <a:r>
              <a:rPr lang="es-ES" sz="2700" dirty="0" smtClean="0"/>
              <a:t> a la representación de los elementos que describen el problema en un momento dado.</a:t>
            </a:r>
            <a:endParaRPr lang="es-ES" sz="3900" dirty="0" smtClean="0"/>
          </a:p>
          <a:p>
            <a:pPr eaLnBrk="1" hangingPunct="1">
              <a:lnSpc>
                <a:spcPct val="80000"/>
              </a:lnSpc>
            </a:pPr>
            <a:r>
              <a:rPr lang="es-ES" sz="2700" dirty="0" smtClean="0"/>
              <a:t>Se distinguen dos estados especiales: el </a:t>
            </a:r>
            <a:r>
              <a:rPr lang="es-ES" sz="2700" b="1" dirty="0" smtClean="0"/>
              <a:t>estado inicial </a:t>
            </a:r>
            <a:r>
              <a:rPr lang="es-ES" sz="2700" dirty="0" smtClean="0"/>
              <a:t>(punto de partida) y el</a:t>
            </a:r>
            <a:r>
              <a:rPr lang="es-ES" sz="2700" b="1" dirty="0" smtClean="0"/>
              <a:t> estado final </a:t>
            </a:r>
            <a:r>
              <a:rPr lang="es-ES" sz="2700" dirty="0" smtClean="0"/>
              <a:t>(en general, el objetivo del problema).</a:t>
            </a:r>
            <a:endParaRPr lang="es-ES" sz="3900" dirty="0" smtClean="0"/>
          </a:p>
          <a:p>
            <a:pPr eaLnBrk="1" hangingPunct="1">
              <a:lnSpc>
                <a:spcPct val="80000"/>
              </a:lnSpc>
            </a:pPr>
            <a:r>
              <a:rPr lang="es-ES" sz="2700" dirty="0" smtClean="0"/>
              <a:t>¿Qué descriptores incluir en el estado?   (Ej.: la localización)</a:t>
            </a:r>
            <a:endParaRPr lang="es-ES" sz="27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/>
              <a:t>Modificación del estado: función sucesor</a:t>
            </a:r>
            <a:endParaRPr lang="en-US">
              <a:ea typeface="ヒラギノ角ゴ ProN W6" pitchFamily="-107" charset="-128"/>
              <a:cs typeface="ヒラギノ角ゴ ProN W6" pitchFamily="-107" charset="-128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>
              <a:lnSpc>
                <a:spcPct val="80000"/>
              </a:lnSpc>
            </a:pPr>
            <a:r>
              <a:rPr lang="en-US" sz="2900"/>
              <a:t>Para poder moverse entre los diferentes estados se necesita una función sucesor (descripción de las posibles acciones).</a:t>
            </a:r>
          </a:p>
          <a:p>
            <a:pPr eaLnBrk="1" hangingPunct="1">
              <a:lnSpc>
                <a:spcPct val="80000"/>
              </a:lnSpc>
              <a:buClr>
                <a:srgbClr val="000000"/>
              </a:buClr>
              <a:buFont typeface="Arial" pitchFamily="-107" charset="0"/>
              <a:buChar char="•"/>
            </a:pPr>
            <a:r>
              <a:rPr lang="en-US" sz="2900" b="1"/>
              <a:t>Función sucesor </a:t>
            </a:r>
            <a:r>
              <a:rPr lang="en-US" sz="2900"/>
              <a:t>(o conjunto de operadores): función de transformación sobre la representación de un estado que lo convierte en otro estado</a:t>
            </a:r>
            <a:endParaRPr lang="en-US" sz="4100"/>
          </a:p>
          <a:p>
            <a:pPr eaLnBrk="1" hangingPunct="1">
              <a:lnSpc>
                <a:spcPct val="80000"/>
              </a:lnSpc>
            </a:pPr>
            <a:r>
              <a:rPr lang="en-US" sz="2900"/>
              <a:t>La función sucesor define una relación de accesibilidad entre estados.</a:t>
            </a:r>
          </a:p>
          <a:p>
            <a:pPr eaLnBrk="1" hangingPunct="1">
              <a:lnSpc>
                <a:spcPct val="80000"/>
              </a:lnSpc>
            </a:pPr>
            <a:r>
              <a:rPr lang="en-US" sz="2900"/>
              <a:t>Representación de la función sucesor:</a:t>
            </a:r>
          </a:p>
          <a:p>
            <a:pPr marL="782638" lvl="1" eaLnBrk="1" hangingPunct="1">
              <a:lnSpc>
                <a:spcPct val="80000"/>
              </a:lnSpc>
              <a:buClr>
                <a:srgbClr val="000000"/>
              </a:buClr>
              <a:buSzPct val="60000"/>
              <a:buFont typeface="Wingdings" pitchFamily="-107" charset="2"/>
              <a:buChar char="q"/>
            </a:pPr>
            <a:r>
              <a:rPr lang="en-US" sz="2700"/>
              <a:t>Condiciones de aplicabilidad</a:t>
            </a:r>
          </a:p>
          <a:p>
            <a:pPr marL="782638" lvl="1" eaLnBrk="1" hangingPunct="1">
              <a:lnSpc>
                <a:spcPct val="80000"/>
              </a:lnSpc>
              <a:buClr>
                <a:srgbClr val="000000"/>
              </a:buClr>
              <a:buSzPct val="60000"/>
              <a:buFont typeface="Wingdings" pitchFamily="-107" charset="2"/>
              <a:buChar char="q"/>
            </a:pPr>
            <a:r>
              <a:rPr lang="en-US" sz="2700"/>
              <a:t>Función de transformación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/>
              <a:t>Espacio de estados</a:t>
            </a:r>
            <a:endParaRPr lang="en-US">
              <a:ea typeface="ヒラギノ角ゴ ProN W6" pitchFamily="-107" charset="-128"/>
              <a:cs typeface="ヒラギノ角ゴ ProN W6" pitchFamily="-107" charset="-128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>
              <a:lnSpc>
                <a:spcPct val="90000"/>
              </a:lnSpc>
            </a:pPr>
            <a:r>
              <a:rPr lang="en-US" sz="3000"/>
              <a:t>El conjunto de todos los estados alcanzables desde el estado inicial conforma lo que se denomina </a:t>
            </a:r>
            <a:r>
              <a:rPr lang="en-US" sz="3000" b="1"/>
              <a:t>espacio de estados.</a:t>
            </a:r>
            <a:endParaRPr lang="en-US" sz="3800"/>
          </a:p>
          <a:p>
            <a:pPr eaLnBrk="1" hangingPunct="1">
              <a:lnSpc>
                <a:spcPct val="90000"/>
              </a:lnSpc>
            </a:pPr>
            <a:r>
              <a:rPr lang="en-US" sz="3000"/>
              <a:t>Representa todos los caminos que hay entre todos los estados posibles de un problema.</a:t>
            </a:r>
          </a:p>
          <a:p>
            <a:pPr eaLnBrk="1" hangingPunct="1">
              <a:lnSpc>
                <a:spcPct val="90000"/>
              </a:lnSpc>
            </a:pPr>
            <a:r>
              <a:rPr lang="en-US" sz="3000"/>
              <a:t>El espacio de estados forma un grafo (o mapa) en el cual los nodos son estados y los arcos son acciones.</a:t>
            </a:r>
          </a:p>
          <a:p>
            <a:pPr eaLnBrk="1" hangingPunct="1">
              <a:lnSpc>
                <a:spcPct val="90000"/>
              </a:lnSpc>
            </a:pPr>
            <a:r>
              <a:rPr lang="en-US" sz="3000"/>
              <a:t>La solución del problema está dentro de ese mapa.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/>
              <a:t>Solución de un problema en el espacio de estados</a:t>
            </a:r>
            <a:endParaRPr lang="en-US">
              <a:ea typeface="ヒラギノ角ゴ ProN W6" pitchFamily="-107" charset="-128"/>
              <a:cs typeface="ヒラギノ角ゴ ProN W6" pitchFamily="-107" charset="-128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>
              <a:lnSpc>
                <a:spcPct val="80000"/>
              </a:lnSpc>
              <a:buClr>
                <a:srgbClr val="000000"/>
              </a:buClr>
              <a:buFont typeface="Arial" pitchFamily="-107" charset="0"/>
              <a:buChar char="•"/>
            </a:pPr>
            <a:r>
              <a:rPr lang="en-US" sz="3300" b="1"/>
              <a:t>Solución: </a:t>
            </a:r>
            <a:r>
              <a:rPr lang="en-US" sz="3300"/>
              <a:t>Secuencia de pasos que llevan del estado inicial al final (secuencia de operadores) o también el estado final</a:t>
            </a:r>
            <a:endParaRPr lang="en-US" sz="3700"/>
          </a:p>
          <a:p>
            <a:pPr eaLnBrk="1" hangingPunct="1">
              <a:lnSpc>
                <a:spcPct val="80000"/>
              </a:lnSpc>
              <a:buClr>
                <a:srgbClr val="000000"/>
              </a:buClr>
              <a:buFont typeface="Arial" pitchFamily="-107" charset="0"/>
              <a:buChar char="•"/>
            </a:pPr>
            <a:r>
              <a:rPr lang="en-US" sz="3300" b="1"/>
              <a:t>Tipos de solución: </a:t>
            </a:r>
            <a:r>
              <a:rPr lang="en-US" sz="3300"/>
              <a:t> una cualquiera, la mejor, todas</a:t>
            </a:r>
            <a:endParaRPr lang="en-US" sz="3700"/>
          </a:p>
          <a:p>
            <a:pPr eaLnBrk="1" hangingPunct="1">
              <a:lnSpc>
                <a:spcPct val="80000"/>
              </a:lnSpc>
              <a:buClr>
                <a:srgbClr val="000000"/>
              </a:buClr>
              <a:buFont typeface="Arial" pitchFamily="-107" charset="0"/>
              <a:buChar char="•"/>
            </a:pPr>
            <a:r>
              <a:rPr lang="en-US" sz="3300" b="1"/>
              <a:t>Costo de una solución: </a:t>
            </a:r>
            <a:r>
              <a:rPr lang="en-US" sz="3300"/>
              <a:t>gasto en recursos de la aplicación de los operadores a los estados; puede ser importante o no según el problema y qué tipo de solución busquemos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/>
              <a:t>Descripción de un problema en el espacio de estados</a:t>
            </a:r>
            <a:endParaRPr lang="en-US">
              <a:ea typeface="ヒラギノ角ゴ ProN W6" pitchFamily="-107" charset="-128"/>
              <a:cs typeface="ヒラギノ角ゴ ProN W6" pitchFamily="-107" charset="-128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>
              <a:lnSpc>
                <a:spcPct val="80000"/>
              </a:lnSpc>
            </a:pPr>
            <a:r>
              <a:rPr lang="en-US" sz="2900"/>
              <a:t>Definir el espacio de estados (explícita o implícitamente)</a:t>
            </a:r>
          </a:p>
          <a:p>
            <a:pPr eaLnBrk="1" hangingPunct="1">
              <a:lnSpc>
                <a:spcPct val="80000"/>
              </a:lnSpc>
            </a:pPr>
            <a:r>
              <a:rPr lang="en-US" sz="2900"/>
              <a:t>Especificar el estado inicial</a:t>
            </a:r>
          </a:p>
          <a:p>
            <a:pPr eaLnBrk="1" hangingPunct="1">
              <a:lnSpc>
                <a:spcPct val="80000"/>
              </a:lnSpc>
            </a:pPr>
            <a:r>
              <a:rPr lang="en-US" sz="2900"/>
              <a:t>Especificar el estado final o las condiciones que cumple</a:t>
            </a:r>
          </a:p>
          <a:p>
            <a:pPr eaLnBrk="1" hangingPunct="1">
              <a:lnSpc>
                <a:spcPct val="80000"/>
              </a:lnSpc>
            </a:pPr>
            <a:r>
              <a:rPr lang="en-US" sz="2900"/>
              <a:t>Especificar los operadores de cambio de estado (condiciones de aplicabilidad y función de transformación)</a:t>
            </a:r>
          </a:p>
          <a:p>
            <a:pPr eaLnBrk="1" hangingPunct="1">
              <a:lnSpc>
                <a:spcPct val="80000"/>
              </a:lnSpc>
            </a:pPr>
            <a:r>
              <a:rPr lang="en-US" sz="2900"/>
              <a:t>Especificar el tipo de solución:</a:t>
            </a:r>
          </a:p>
          <a:p>
            <a:pPr marL="782638" lvl="1" eaLnBrk="1" hangingPunct="1">
              <a:lnSpc>
                <a:spcPct val="80000"/>
              </a:lnSpc>
              <a:buClr>
                <a:srgbClr val="000000"/>
              </a:buClr>
              <a:buSzPct val="60000"/>
              <a:buFont typeface="Wingdings" pitchFamily="-107" charset="2"/>
              <a:buChar char="q"/>
            </a:pPr>
            <a:r>
              <a:rPr lang="en-US" sz="2700"/>
              <a:t>La secuencia de operadores o el estado final</a:t>
            </a:r>
          </a:p>
          <a:p>
            <a:pPr marL="782638" lvl="1" eaLnBrk="1" hangingPunct="1">
              <a:lnSpc>
                <a:spcPct val="80000"/>
              </a:lnSpc>
              <a:buClr>
                <a:srgbClr val="000000"/>
              </a:buClr>
              <a:buSzPct val="60000"/>
              <a:buFont typeface="Wingdings" pitchFamily="-107" charset="2"/>
              <a:buChar char="q"/>
            </a:pPr>
            <a:r>
              <a:rPr lang="en-US" sz="2700"/>
              <a:t>Una solución cualquiera, la mejor (definición de costo), todas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CE1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2EE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CE1E3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pitchFamily="-107" charset="0"/>
            <a:ea typeface="ヒラギノ角ゴ ProN W3" pitchFamily="-107" charset="-128"/>
            <a:cs typeface="ヒラギノ角ゴ ProN W3" pitchFamily="-107" charset="-128"/>
            <a:sym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CE1E3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pitchFamily="-107" charset="0"/>
            <a:ea typeface="ヒラギノ角ゴ ProN W3" pitchFamily="-107" charset="-128"/>
            <a:cs typeface="ヒラギノ角ゴ ProN W3" pitchFamily="-107" charset="-128"/>
            <a:sym typeface="Arial" pitchFamily="-107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Pages>0</Pages>
  <Words>2225</Words>
  <Characters>0</Characters>
  <PresentationFormat>On-screen Show (4:3)</PresentationFormat>
  <Lines>0</Lines>
  <Paragraphs>396</Paragraphs>
  <Slides>36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Diseño predeterminado</vt:lpstr>
      <vt:lpstr>Inteligencia Artificial  Resolver problemas mediante búsqueda</vt:lpstr>
      <vt:lpstr>Resolución de problemas</vt:lpstr>
      <vt:lpstr>Definición de un problema</vt:lpstr>
      <vt:lpstr>Representación de problemas</vt:lpstr>
      <vt:lpstr>Representación de problemas: estados</vt:lpstr>
      <vt:lpstr>Modificación del estado: función sucesor</vt:lpstr>
      <vt:lpstr>Espacio de estados</vt:lpstr>
      <vt:lpstr>Solución de un problema en el espacio de estados</vt:lpstr>
      <vt:lpstr>Descripción de un problema en el espacio de estados</vt:lpstr>
      <vt:lpstr>Ejemplo: 8 puzzle</vt:lpstr>
      <vt:lpstr>Ejemplo: n reinas n = 4                       n = 8</vt:lpstr>
      <vt:lpstr>Ejemplo: n reinas</vt:lpstr>
      <vt:lpstr>Búsqueda en el espacio de estados</vt:lpstr>
      <vt:lpstr>Estructura del espacio de estados</vt:lpstr>
      <vt:lpstr>Algoritmo básico</vt:lpstr>
      <vt:lpstr>Algoritmo básico</vt:lpstr>
      <vt:lpstr>Tipos de nodos</vt:lpstr>
      <vt:lpstr>Algoritmo general de búsqueda</vt:lpstr>
      <vt:lpstr>Algoritmo general de búsqueda</vt:lpstr>
      <vt:lpstr>Características de los algoritmos</vt:lpstr>
      <vt:lpstr>Tipos de algoritmos</vt:lpstr>
      <vt:lpstr>Tipos de algoritmos</vt:lpstr>
      <vt:lpstr>Búsqueda primero en anchura (BPA)</vt:lpstr>
      <vt:lpstr>Búsqueda primero en anchura (BPA)</vt:lpstr>
      <vt:lpstr>Búsqueda primero en profundidad (BPP)</vt:lpstr>
      <vt:lpstr>Búsqueda primero en profundidad (BPP)</vt:lpstr>
      <vt:lpstr>Búsqueda en profundidad limitada</vt:lpstr>
      <vt:lpstr>Tratamiento de nodos repetidos</vt:lpstr>
      <vt:lpstr>Repetidos en anchura</vt:lpstr>
      <vt:lpstr>Repetidos en profundidad</vt:lpstr>
      <vt:lpstr>Profundidad iterativa (PI)</vt:lpstr>
      <vt:lpstr>Profundidad iterativa (PI)</vt:lpstr>
      <vt:lpstr>Profundidad iterativa (PI)</vt:lpstr>
      <vt:lpstr>Profundidad iterativa (PI)</vt:lpstr>
      <vt:lpstr>Profundidad iterativa (PI)</vt:lpstr>
      <vt:lpstr>Profundidad iterativa (PI)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Tratamiento del Lenguaje Natural</dc:title>
  <dc:creator>Piluco</dc:creator>
  <cp:lastModifiedBy>Luigi Ceccaroni</cp:lastModifiedBy>
  <cp:revision>55</cp:revision>
  <dcterms:created xsi:type="dcterms:W3CDTF">2008-02-26T16:29:55Z</dcterms:created>
  <dcterms:modified xsi:type="dcterms:W3CDTF">2009-02-23T08:57:13Z</dcterms:modified>
</cp:coreProperties>
</file>