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313" r:id="rId3"/>
    <p:sldId id="319" r:id="rId4"/>
    <p:sldId id="320" r:id="rId5"/>
    <p:sldId id="321" r:id="rId6"/>
    <p:sldId id="322" r:id="rId7"/>
    <p:sldId id="332" r:id="rId8"/>
    <p:sldId id="323" r:id="rId9"/>
    <p:sldId id="324" r:id="rId10"/>
    <p:sldId id="325" r:id="rId11"/>
    <p:sldId id="326" r:id="rId12"/>
    <p:sldId id="260" r:id="rId13"/>
    <p:sldId id="261" r:id="rId14"/>
    <p:sldId id="262" r:id="rId15"/>
    <p:sldId id="263" r:id="rId16"/>
    <p:sldId id="315" r:id="rId17"/>
    <p:sldId id="331" r:id="rId18"/>
    <p:sldId id="317" r:id="rId19"/>
    <p:sldId id="318" r:id="rId20"/>
    <p:sldId id="264" r:id="rId21"/>
    <p:sldId id="265" r:id="rId22"/>
    <p:sldId id="277" r:id="rId23"/>
    <p:sldId id="278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33" r:id="rId32"/>
    <p:sldId id="334" r:id="rId33"/>
    <p:sldId id="327" r:id="rId34"/>
    <p:sldId id="328" r:id="rId35"/>
    <p:sldId id="329" r:id="rId36"/>
    <p:sldId id="330" r:id="rId37"/>
    <p:sldId id="311" r:id="rId38"/>
    <p:sldId id="31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4878C-6CD4-4357-926E-1C8A59EB185D}" type="datetimeFigureOut">
              <a:rPr lang="es-ES" smtClean="0"/>
              <a:pPr/>
              <a:t>17/02/2009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1991F-AA8F-4F1C-BC5D-A8A163BBF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991F-AA8F-4F1C-BC5D-A8A163BBF9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3BB4C-BF9F-0E4C-AACE-0F479BE0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B946-EE41-274A-BB06-BD643F73D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87E59-00C1-064B-B6F9-F2C1C8A4C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98BA-BF63-2148-8F31-5D16A7E32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07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4F939-F713-8C44-9180-416710F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30625-69FA-CA4E-996B-B199ADA91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38FA-5108-4B40-8E6A-04590C1AD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C17C-116D-7D46-A45F-3D5945382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B82C-6CFE-2A4A-8985-15FC5D07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58D1-88C4-F146-A98A-FBE1B53E6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07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AC62-DC03-1D45-995F-960A17774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07" charset="0"/>
              </a:rPr>
              <a:t>Second level</a:t>
            </a:r>
          </a:p>
          <a:p>
            <a:pPr lvl="2"/>
            <a:r>
              <a:rPr lang="en-US">
                <a:sym typeface="Arial" pitchFamily="-107" charset="0"/>
              </a:rPr>
              <a:t>Third level</a:t>
            </a:r>
          </a:p>
          <a:p>
            <a:pPr lvl="3"/>
            <a:r>
              <a:rPr lang="en-US">
                <a:sym typeface="Arial" pitchFamily="-107" charset="0"/>
              </a:rPr>
              <a:t>Fourth level</a:t>
            </a:r>
          </a:p>
          <a:p>
            <a:pPr lvl="4"/>
            <a:r>
              <a:rPr lang="en-US">
                <a:sym typeface="Arial" pitchFamily="-107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A30829E8-813C-574A-A299-9F4FD580E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-107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honburi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07" charset="0"/>
              </a:rPr>
              <a:t>Second level</a:t>
            </a:r>
          </a:p>
          <a:p>
            <a:pPr lvl="2"/>
            <a:r>
              <a:rPr lang="en-US">
                <a:sym typeface="Arial" pitchFamily="-107" charset="0"/>
              </a:rPr>
              <a:t>Third level</a:t>
            </a:r>
          </a:p>
          <a:p>
            <a:pPr lvl="3"/>
            <a:r>
              <a:rPr lang="en-US">
                <a:sym typeface="Arial" pitchFamily="-107" charset="0"/>
              </a:rPr>
              <a:t>Fourth level</a:t>
            </a:r>
          </a:p>
          <a:p>
            <a:pPr lvl="4"/>
            <a:r>
              <a:rPr lang="en-US">
                <a:sym typeface="Arial" pitchFamily="-107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-107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honburi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d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i.upc.es/~bejar/ia/ia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si.upc.edu/~luigi/#Docencia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4789488"/>
            <a:ext cx="28495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44675"/>
            <a:ext cx="7772400" cy="2041525"/>
          </a:xfrm>
        </p:spPr>
        <p:txBody>
          <a:bodyPr rIns="132080"/>
          <a:lstStyle/>
          <a:p>
            <a:pPr indent="0" eaLnBrk="1" hangingPunct="1"/>
            <a:r>
              <a:rPr lang="en-US"/>
              <a:t>Inteligencia Artificial</a:t>
            </a:r>
            <a:br>
              <a:rPr lang="en-US"/>
            </a:br>
            <a:r>
              <a:rPr lang="en-US" sz="4000"/>
              <a:t> Introducción a la inteligencia artificial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</p:spPr>
        <p:txBody>
          <a:bodyPr rIns="132080"/>
          <a:lstStyle/>
          <a:p>
            <a:pPr marL="39688" indent="0" algn="ctr" eaLnBrk="1" hangingPunct="1">
              <a:buFont typeface="Thonburi" charset="0"/>
              <a:buNone/>
            </a:pPr>
            <a:r>
              <a:rPr lang="en-US" dirty="0"/>
              <a:t>Primavera </a:t>
            </a:r>
            <a:r>
              <a:rPr lang="en-US" dirty="0" smtClean="0"/>
              <a:t>2009</a:t>
            </a:r>
            <a:endParaRPr lang="en-US" dirty="0"/>
          </a:p>
          <a:p>
            <a:pPr marL="39688" indent="0" algn="ctr" eaLnBrk="1" hangingPunct="1">
              <a:buFont typeface="Thonburi" charset="0"/>
              <a:buNone/>
            </a:pPr>
            <a:endParaRPr lang="en-US" dirty="0"/>
          </a:p>
          <a:p>
            <a:pPr marL="39688" indent="0" algn="ctr" eaLnBrk="1" hangingPunct="1">
              <a:buFont typeface="Thonburi" charset="0"/>
              <a:buNone/>
            </a:pPr>
            <a:r>
              <a:rPr lang="es-ES_tradnl" sz="2800" dirty="0"/>
              <a:t>profesor</a:t>
            </a:r>
            <a:r>
              <a:rPr lang="en-US" sz="2800" dirty="0"/>
              <a:t>: Luigi Ceccaroni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Bases de la inteligencia artificial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smtClean="0"/>
              <a:t>Ingeniería computacional</a:t>
            </a:r>
            <a:r>
              <a:rPr lang="es-ES_tradnl" smtClean="0"/>
              <a:t>:</a:t>
            </a:r>
          </a:p>
          <a:p>
            <a:pPr lvl="2"/>
            <a:r>
              <a:rPr lang="es-ES_tradnl" smtClean="0"/>
              <a:t>Para la existencia de la IA es necesario un mecanismo para soportarlo (hardware).</a:t>
            </a:r>
          </a:p>
          <a:p>
            <a:pPr lvl="2"/>
            <a:r>
              <a:rPr lang="es-ES_tradnl" smtClean="0"/>
              <a:t>También son necesarias herramientas para desarrollar programas de IA.</a:t>
            </a:r>
          </a:p>
          <a:p>
            <a:pPr lvl="2"/>
            <a:endParaRPr lang="es-ES_tradnl" smtClean="0"/>
          </a:p>
          <a:p>
            <a:r>
              <a:rPr lang="es-ES_tradnl" b="1" smtClean="0"/>
              <a:t>Lingüística computacional</a:t>
            </a:r>
            <a:r>
              <a:rPr lang="es-ES_tradnl" smtClean="0"/>
              <a:t>:</a:t>
            </a:r>
          </a:p>
          <a:p>
            <a:pPr lvl="2"/>
            <a:r>
              <a:rPr lang="es-ES_tradnl" smtClean="0"/>
              <a:t>Chomsky: representación del conocimiento, gramática de la lengua.</a:t>
            </a:r>
          </a:p>
          <a:p>
            <a:pPr lvl="2"/>
            <a:endParaRPr lang="es-ES_tradn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27E315-2403-9542-9E70-124B1C975FC5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63500"/>
            <a:ext cx="8226425" cy="1536700"/>
          </a:xfrm>
        </p:spPr>
        <p:txBody>
          <a:bodyPr rIns="132080"/>
          <a:lstStyle/>
          <a:p>
            <a:pPr indent="0" eaLnBrk="1" hangingPunct="1"/>
            <a:r>
              <a:rPr lang="es-ES_tradnl" smtClean="0"/>
              <a:t>Definición de IA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s-ES_tradnl" sz="2800" smtClean="0"/>
              <a:t>Sistemas que actúan como humanos</a:t>
            </a:r>
          </a:p>
          <a:p>
            <a:pPr algn="just" eaLnBrk="1" hangingPunct="1">
              <a:buFont typeface="Thonburi" charset="0"/>
              <a:buNone/>
            </a:pPr>
            <a:r>
              <a:rPr lang="es-ES_tradnl" sz="1800" smtClean="0"/>
              <a:t>El estudio de cómo lograr que los ordenadores realicen tareas que, de momento, la gente hace mejor (Rich y Knight, 1991)</a:t>
            </a:r>
          </a:p>
          <a:p>
            <a:pPr eaLnBrk="1" hangingPunct="1"/>
            <a:r>
              <a:rPr lang="es-ES_tradnl" sz="2800" smtClean="0"/>
              <a:t>Sistemas que piensan como humanos </a:t>
            </a:r>
          </a:p>
          <a:p>
            <a:pPr eaLnBrk="1" hangingPunct="1">
              <a:buFont typeface="Thonburi" charset="0"/>
              <a:buNone/>
            </a:pPr>
            <a:r>
              <a:rPr lang="es-ES_tradnl" sz="1800" smtClean="0"/>
              <a:t>El esfuerzo de hacer que los ordenadores piensen … </a:t>
            </a:r>
            <a:r>
              <a:rPr lang="es-ES_tradnl" sz="1800" i="1" smtClean="0"/>
              <a:t>máquinas con mentes</a:t>
            </a:r>
            <a:r>
              <a:rPr lang="es-ES_tradnl" sz="1800" smtClean="0"/>
              <a:t> en el más amplio sentido literal (Haugeland, 1985)</a:t>
            </a:r>
          </a:p>
          <a:p>
            <a:pPr eaLnBrk="1" hangingPunct="1"/>
            <a:r>
              <a:rPr lang="es-ES_tradnl" sz="2800" smtClean="0"/>
              <a:t>Sistemas que piensan racionalmente</a:t>
            </a:r>
            <a:r>
              <a:rPr lang="es-ES_tradnl" sz="1800" smtClean="0"/>
              <a:t> </a:t>
            </a:r>
          </a:p>
          <a:p>
            <a:pPr eaLnBrk="1" hangingPunct="1">
              <a:buFont typeface="Thonburi" charset="0"/>
              <a:buNone/>
            </a:pPr>
            <a:r>
              <a:rPr lang="es-ES_tradnl" sz="1800" smtClean="0"/>
              <a:t>El estudio de las facultades mentales a través del estudio de modelos computacionales (Charniak y McDermott, 1985)</a:t>
            </a:r>
          </a:p>
          <a:p>
            <a:pPr eaLnBrk="1" hangingPunct="1"/>
            <a:r>
              <a:rPr lang="es-ES_tradnl" sz="2800" smtClean="0"/>
              <a:t>Sistemas que actúan racionalmente</a:t>
            </a:r>
            <a:r>
              <a:rPr lang="es-ES_tradnl" sz="1800" smtClean="0"/>
              <a:t> </a:t>
            </a:r>
          </a:p>
          <a:p>
            <a:pPr eaLnBrk="1" hangingPunct="1">
              <a:buFont typeface="Thonburi" charset="0"/>
              <a:buNone/>
            </a:pPr>
            <a:r>
              <a:rPr lang="es-ES_tradnl" sz="1800" smtClean="0"/>
              <a:t>El estudio que busca explicar y emular el comportamiento inteligente en términos de procesos computacionales (Shalkoff, 1990)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Sistemas que actúan como humanos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El modelo es el hombre; el objetivo es construir un sistema que pase por humano.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b="1" smtClean="0"/>
              <a:t>Prueba de Turing</a:t>
            </a:r>
            <a:r>
              <a:rPr lang="es-ES_tradnl" sz="2400" smtClean="0"/>
              <a:t>: si un sistema la pasa es inteligente.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Capacidades necesarias: 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000" smtClean="0"/>
              <a:t>procesamiento del lenguaje natural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000" smtClean="0"/>
              <a:t>representación del conocimiento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000" smtClean="0"/>
              <a:t>razonamiento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000" smtClean="0"/>
              <a:t>aprendizaje</a:t>
            </a:r>
            <a:endParaRPr lang="es-ES_tradnl" sz="2400" smtClean="0"/>
          </a:p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Pasar la Prueba </a:t>
            </a:r>
            <a:r>
              <a:rPr lang="es-ES_tradnl" sz="2400" u="sng" smtClean="0"/>
              <a:t>no</a:t>
            </a:r>
            <a:r>
              <a:rPr lang="es-ES_tradnl" sz="2400" smtClean="0"/>
              <a:t> es el objetivo primordial de la IA.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La interacción de programas con personas hace que sea importante que éstos puedan actuar como humanos.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La prueba de Turing</a:t>
            </a:r>
            <a:endParaRPr lang="en-US">
              <a:ea typeface="ヒラギノ角ゴ ProN W6" pitchFamily="-107" charset="-128"/>
              <a:cs typeface="ヒラギノ角ゴ ProN W6" pitchFamily="-107" charset="-128"/>
            </a:endParaRPr>
          </a:p>
        </p:txBody>
      </p:sp>
      <p:pic>
        <p:nvPicPr>
          <p:cNvPr id="3789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463" y="1585913"/>
            <a:ext cx="4535487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dirty="0" smtClean="0"/>
              <a:t>Sistemas que piensan como humanos</a:t>
            </a:r>
            <a:endParaRPr lang="es-ES_tradnl" dirty="0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El modelo es el funcionamiento de la mente humana.</a:t>
            </a:r>
          </a:p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Se intenta establecer una teoría sobre el funcionamiento de la mente (experimentación psicológica).</a:t>
            </a:r>
          </a:p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A partir de la teoría se pueden establecer modelos computacionales.</a:t>
            </a:r>
          </a:p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Influencia de las neurociencias y de las </a:t>
            </a:r>
            <a:r>
              <a:rPr lang="es-ES_tradnl" b="1" dirty="0" smtClean="0"/>
              <a:t>ciencias cognitivas</a:t>
            </a:r>
            <a:r>
              <a:rPr lang="es-ES_tradnl" dirty="0" smtClean="0"/>
              <a:t>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El misterio de la conciencia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Si identificamos el </a:t>
            </a:r>
            <a:r>
              <a:rPr lang="es-ES_tradnl" sz="2800" b="1" dirty="0" smtClean="0"/>
              <a:t>núcleo cognitivo de la conciencia</a:t>
            </a:r>
            <a:r>
              <a:rPr lang="es-ES_tradnl" sz="2800" dirty="0" smtClean="0"/>
              <a:t> (que no es el simple conocimiento de nuestra existencia), ¿podemos incorporarlo en una máquina?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Las mayores </a:t>
            </a:r>
            <a:r>
              <a:rPr lang="es-ES_tradnl" sz="2800" b="1" dirty="0" smtClean="0"/>
              <a:t>religiones</a:t>
            </a:r>
            <a:r>
              <a:rPr lang="es-ES_tradnl" sz="2800" dirty="0" smtClean="0"/>
              <a:t> localizan la conciencia en un ánima que sobrevive a la muerte del cuerpo.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Woody Allen: “No quiero alcanzar la inmortalidad a través de mi obra. Quiero alcanzarla no muriéndome”.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Estas cuestiones, antes objeto solo de especulaciones teológicas, ahora son estudiadas por la </a:t>
            </a:r>
            <a:r>
              <a:rPr lang="es-ES_tradnl" sz="2800" b="1" dirty="0" smtClean="0"/>
              <a:t>neurociencia cognitiva</a:t>
            </a:r>
            <a:r>
              <a:rPr lang="es-ES_tradnl" sz="2800" dirty="0" smtClean="0"/>
              <a:t>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Daniel Dennett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438150" y="1600200"/>
            <a:ext cx="8293100" cy="3962400"/>
            <a:chOff x="438491" y="1600200"/>
            <a:chExt cx="7562509" cy="3613200"/>
          </a:xfrm>
        </p:grpSpPr>
        <p:pic>
          <p:nvPicPr>
            <p:cNvPr id="40965" name="Picture 3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38491" y="1600200"/>
              <a:ext cx="51600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4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620092" y="1600200"/>
              <a:ext cx="2380908" cy="361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Problemas fáciles y difíciles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s-ES_tradnl" sz="2800" smtClean="0"/>
              <a:t>David Chalmers trata el tema de la conciencia en términos de dos problemas: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smtClean="0"/>
              <a:t>Problema Fácil: distinguir entre pensamiento consciente e inconsciente (Freud):</a:t>
            </a:r>
          </a:p>
          <a:p>
            <a:pPr marL="1182688" lvl="2" eaLnBrk="1" hangingPunct="1">
              <a:lnSpc>
                <a:spcPct val="80000"/>
              </a:lnSpc>
            </a:pPr>
            <a:r>
              <a:rPr lang="es-ES_tradnl" smtClean="0">
                <a:solidFill>
                  <a:srgbClr val="1200FF"/>
                </a:solidFill>
              </a:rPr>
              <a:t>superficies que tenemos delante</a:t>
            </a:r>
          </a:p>
          <a:p>
            <a:pPr marL="1182688" lvl="2" eaLnBrk="1" hangingPunct="1">
              <a:lnSpc>
                <a:spcPct val="80000"/>
              </a:lnSpc>
            </a:pPr>
            <a:r>
              <a:rPr lang="es-ES_tradnl" smtClean="0">
                <a:solidFill>
                  <a:srgbClr val="1200FF"/>
                </a:solidFill>
              </a:rPr>
              <a:t>planes para el día</a:t>
            </a:r>
          </a:p>
          <a:p>
            <a:pPr marL="1182688" lvl="2" eaLnBrk="1" hangingPunct="1">
              <a:lnSpc>
                <a:spcPct val="80000"/>
              </a:lnSpc>
            </a:pPr>
            <a:r>
              <a:rPr lang="es-ES_tradnl" smtClean="0">
                <a:solidFill>
                  <a:srgbClr val="1200FF"/>
                </a:solidFill>
              </a:rPr>
              <a:t>sueños con ojos abierto durante las clases</a:t>
            </a:r>
            <a:endParaRPr lang="es-ES_tradnl" smtClean="0"/>
          </a:p>
          <a:p>
            <a:pPr marL="1182688" lvl="2" eaLnBrk="1" hangingPunct="1">
              <a:lnSpc>
                <a:spcPct val="80000"/>
              </a:lnSpc>
            </a:pPr>
            <a:r>
              <a:rPr lang="es-ES_tradnl" smtClean="0">
                <a:solidFill>
                  <a:srgbClr val="A7632C"/>
                </a:solidFill>
              </a:rPr>
              <a:t>control del latido del corazón</a:t>
            </a:r>
          </a:p>
          <a:p>
            <a:pPr marL="1182688" lvl="2" eaLnBrk="1" hangingPunct="1">
              <a:lnSpc>
                <a:spcPct val="80000"/>
              </a:lnSpc>
            </a:pPr>
            <a:r>
              <a:rPr lang="es-ES_tradnl" smtClean="0">
                <a:solidFill>
                  <a:srgbClr val="A7632C"/>
                </a:solidFill>
              </a:rPr>
              <a:t>reglas que ordenan las palabras cuando hablamos</a:t>
            </a:r>
          </a:p>
          <a:p>
            <a:pPr marL="1182688" lvl="2" eaLnBrk="1" hangingPunct="1">
              <a:lnSpc>
                <a:spcPct val="80000"/>
              </a:lnSpc>
            </a:pPr>
            <a:r>
              <a:rPr lang="es-ES_tradnl" smtClean="0">
                <a:solidFill>
                  <a:srgbClr val="A7632C"/>
                </a:solidFill>
              </a:rPr>
              <a:t>secuencias de contracciones musculares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smtClean="0"/>
              <a:t>Problema Difícil: explicar cómo puede nacer la experiencia subjetiva de la computación neuronal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El cerebro como máquina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La “hipótesis asombrosa” de Francis Crick </a:t>
            </a:r>
            <a:r>
              <a:rPr lang="es-ES" dirty="0" smtClean="0"/>
              <a:t>(1916–2004) </a:t>
            </a:r>
            <a:r>
              <a:rPr lang="es-ES_tradnl" dirty="0" smtClean="0"/>
              <a:t>: 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dirty="0" smtClean="0"/>
              <a:t>Nuestros pensamientos, sensaciones, alegrías, dolores consisten enteramente de </a:t>
            </a:r>
            <a:r>
              <a:rPr lang="es-ES_tradnl" b="1" dirty="0" smtClean="0"/>
              <a:t>actividad fisiológica en los tejidos del cerebro</a:t>
            </a:r>
            <a:r>
              <a:rPr lang="es-ES_tradnl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La conciencia es un </a:t>
            </a:r>
            <a:r>
              <a:rPr lang="es-ES_tradnl" b="1" dirty="0" smtClean="0"/>
              <a:t>producto biológico</a:t>
            </a:r>
            <a:r>
              <a:rPr lang="es-ES_tradnl" dirty="0" smtClean="0"/>
              <a:t> natural, tan vacía de elementos sobrenaturales como la digestión o la circulación de la sangre.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Sistemas que piensan racionalmente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Las leyes del pensamiento racional se fundamentan en la </a:t>
            </a:r>
            <a:r>
              <a:rPr lang="es-ES_tradnl" b="1" dirty="0" smtClean="0"/>
              <a:t>lógica </a:t>
            </a:r>
            <a:r>
              <a:rPr lang="es-ES_tradnl" dirty="0" smtClean="0"/>
              <a:t>(Aristóteles</a:t>
            </a:r>
            <a:r>
              <a:rPr lang="es-ES" dirty="0" smtClean="0"/>
              <a:t>, 384 BC–322 BC</a:t>
            </a:r>
            <a:r>
              <a:rPr lang="es-ES_tradnl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La lógica formal está a la base de los programas inteligentes (logicismo).</a:t>
            </a:r>
          </a:p>
          <a:p>
            <a:pPr eaLnBrk="1" hangingPunct="1">
              <a:lnSpc>
                <a:spcPct val="80000"/>
              </a:lnSpc>
            </a:pPr>
            <a:r>
              <a:rPr lang="es-ES_tradnl" dirty="0" smtClean="0"/>
              <a:t>Se presentan dos obstáculos:</a:t>
            </a:r>
          </a:p>
          <a:p>
            <a:pPr marL="782638" lvl="1" eaLnBrk="1" hangingPunct="1">
              <a:lnSpc>
                <a:spcPct val="80000"/>
              </a:lnSpc>
              <a:buClr>
                <a:srgbClr val="000000"/>
              </a:buClr>
              <a:buSzPct val="55000"/>
              <a:buFont typeface="Wingdings" pitchFamily="-107" charset="2"/>
              <a:buChar char="q"/>
            </a:pPr>
            <a:r>
              <a:rPr lang="es-ES_tradnl" dirty="0" smtClean="0"/>
              <a:t>Es muy difícil formalizar el conocimiento.</a:t>
            </a:r>
          </a:p>
          <a:p>
            <a:pPr marL="782638" lvl="1" eaLnBrk="1" hangingPunct="1">
              <a:lnSpc>
                <a:spcPct val="80000"/>
              </a:lnSpc>
              <a:buClr>
                <a:srgbClr val="000000"/>
              </a:buClr>
              <a:buSzPct val="55000"/>
              <a:buFont typeface="Wingdings" pitchFamily="-107" charset="2"/>
              <a:buChar char="q"/>
            </a:pPr>
            <a:r>
              <a:rPr lang="es-ES_tradnl" dirty="0" smtClean="0"/>
              <a:t>Hay un gran salto entre la capacidad teórica de la lógica y su realización práctica.</a:t>
            </a:r>
            <a:endParaRPr lang="es-ES_tradnl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¿Qué es la inteligencia artificial?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Hollywood sigue creando expectaciones no realísticas para los androides y las máquinas inteligentes en general.</a:t>
            </a:r>
          </a:p>
          <a:p>
            <a:r>
              <a:rPr lang="es-ES_tradnl" smtClean="0"/>
              <a:t>Quisiéramos robots como C-3PO que se parecen a los humanos, y actúan y responden como ellos (quejándose menos, posiblemente).</a:t>
            </a:r>
          </a:p>
          <a:p>
            <a:r>
              <a:rPr lang="es-ES_tradnl" smtClean="0"/>
              <a:t>¿Por qué no los tenemos y solo tenemos autómatas capaces de construir coches en cadenas de montaje?     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AD1EC2-B479-4344-8465-195938B27FEA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Sistemas que actúan racionalmente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s-ES_tradnl" sz="2000" dirty="0" smtClean="0"/>
              <a:t>Actuar racionalmente significa conseguir unos objetivos dadas unas creencias.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000" dirty="0" smtClean="0"/>
              <a:t>El paradigma es el </a:t>
            </a:r>
            <a:r>
              <a:rPr lang="es-ES_tradnl" sz="2000" b="1" i="1" dirty="0" smtClean="0"/>
              <a:t>agente </a:t>
            </a:r>
            <a:r>
              <a:rPr lang="es-ES_tradnl" sz="2000" i="1" dirty="0" smtClean="0"/>
              <a:t>racional</a:t>
            </a:r>
            <a:r>
              <a:rPr lang="es-ES_tradnl" sz="2000" dirty="0" smtClean="0"/>
              <a:t>, que se aplica, por ejemplo, a muchos sistemas robóticos.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000" dirty="0" smtClean="0"/>
              <a:t>Un agente </a:t>
            </a:r>
            <a:r>
              <a:rPr lang="es-ES_tradnl" sz="2000" i="1" dirty="0" smtClean="0"/>
              <a:t>percibe</a:t>
            </a:r>
            <a:r>
              <a:rPr lang="es-ES_tradnl" sz="2000" dirty="0" smtClean="0"/>
              <a:t> y </a:t>
            </a:r>
            <a:r>
              <a:rPr lang="es-ES_tradnl" sz="2000" i="1" dirty="0" smtClean="0"/>
              <a:t>actúa</a:t>
            </a:r>
            <a:r>
              <a:rPr lang="es-ES_tradnl" sz="2000" dirty="0" smtClean="0"/>
              <a:t>, siempre teniendo en cuenta el entorno en el que está situado.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000" dirty="0" smtClean="0"/>
              <a:t>Las capacidades necesarias: 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sz="1800" dirty="0" smtClean="0"/>
              <a:t>percepción 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sz="1800" dirty="0" smtClean="0"/>
              <a:t>procesamiento del lenguaje natural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sz="1800" dirty="0" smtClean="0"/>
              <a:t>representación del conocimiento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sz="1800" dirty="0" smtClean="0"/>
              <a:t>razonamiento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sz="1800" dirty="0" smtClean="0"/>
              <a:t>aprendizaje automático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000" dirty="0" smtClean="0"/>
              <a:t>Visión de la actuación general y no centrada en el modelo humano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000" dirty="0" smtClean="0"/>
              <a:t>Ejemplos: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sz="2000" dirty="0" smtClean="0"/>
              <a:t>Stanley, Junior (</a:t>
            </a:r>
            <a:r>
              <a:rPr lang="es-ES_tradnl" sz="2000" i="1" dirty="0" smtClean="0"/>
              <a:t>Grand </a:t>
            </a:r>
            <a:r>
              <a:rPr lang="es-ES_tradnl" sz="2000" i="1" dirty="0" err="1" smtClean="0"/>
              <a:t>challenge</a:t>
            </a:r>
            <a:r>
              <a:rPr lang="es-ES_tradnl" sz="2000" dirty="0" smtClean="0"/>
              <a:t>)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s-ES_tradnl" sz="2000" dirty="0" err="1" smtClean="0"/>
              <a:t>Asimo</a:t>
            </a:r>
            <a:endParaRPr lang="es-ES_tradnl" sz="2000" dirty="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¿Es la IA posible?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La posibilidad de la inteligencia artificial plantea problemas filosóficos complejos.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¿Las máquinas pensantes poseen consciencia?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Arial" pitchFamily="-107" charset="0"/>
              <a:buChar char="•"/>
            </a:pPr>
            <a:r>
              <a:rPr lang="es-ES_tradnl" b="1" smtClean="0"/>
              <a:t>La habitación china</a:t>
            </a:r>
            <a:r>
              <a:rPr lang="es-ES_tradnl" smtClean="0"/>
              <a:t> (Searle, 1980)</a:t>
            </a:r>
            <a:endParaRPr lang="es-ES_tradnl" sz="3200" smtClean="0"/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¿Es la inteligencia una propiedad emergente de los elementos biológicos que la producen?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No hay una conclusión definitiva.</a:t>
            </a:r>
            <a:endParaRPr lang="es-ES_tradnl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La habitación china</a:t>
            </a:r>
            <a:endParaRPr lang="en-US">
              <a:ea typeface="ヒラギノ角ゴ ProN W6" pitchFamily="-107" charset="-128"/>
              <a:cs typeface="ヒラギノ角ゴ ProN W6" pitchFamily="-107" charset="-128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7200" y="1320800"/>
            <a:ext cx="82359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Historia de la IA</a:t>
            </a:r>
            <a:endParaRPr lang="en-US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s-ES" sz="2400" b="1" dirty="0" smtClean="0"/>
              <a:t>Los inicios (1943-1956)</a:t>
            </a:r>
            <a:endParaRPr lang="es-ES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dirty="0" err="1" smtClean="0"/>
              <a:t>McCulloch</a:t>
            </a:r>
            <a:r>
              <a:rPr lang="es-ES" sz="2000" dirty="0" smtClean="0"/>
              <a:t> y </a:t>
            </a:r>
            <a:r>
              <a:rPr lang="es-ES" sz="2000" dirty="0" err="1" smtClean="0"/>
              <a:t>Pitts</a:t>
            </a:r>
            <a:r>
              <a:rPr lang="es-ES" sz="2000" dirty="0" smtClean="0"/>
              <a:t>: primer modelo de neurona, demostración de que cualquier función es computable por una red de neuronas, aprendizaje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err="1" smtClean="0"/>
              <a:t>Hebb</a:t>
            </a:r>
            <a:r>
              <a:rPr lang="es-ES" sz="2000" dirty="0" smtClean="0"/>
              <a:t>: regla de aprendizaje </a:t>
            </a:r>
            <a:r>
              <a:rPr lang="es-ES" sz="2000" dirty="0" err="1" smtClean="0"/>
              <a:t>Hebbiano</a:t>
            </a:r>
            <a:r>
              <a:rPr lang="es-ES" sz="2000" dirty="0" smtClean="0"/>
              <a:t> o de </a:t>
            </a:r>
            <a:r>
              <a:rPr lang="es-ES" sz="2000" dirty="0" err="1" smtClean="0"/>
              <a:t>Hebb</a:t>
            </a:r>
            <a:endParaRPr lang="es-ES" sz="2000" dirty="0" smtClean="0"/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b="1" dirty="0" smtClean="0"/>
              <a:t>Minsky</a:t>
            </a:r>
            <a:r>
              <a:rPr lang="es-ES" sz="2000" dirty="0" smtClean="0"/>
              <a:t>, </a:t>
            </a:r>
            <a:r>
              <a:rPr lang="es-ES" sz="2000" dirty="0" err="1" smtClean="0"/>
              <a:t>Edmonds</a:t>
            </a:r>
            <a:r>
              <a:rPr lang="es-ES" sz="2000" dirty="0" smtClean="0"/>
              <a:t>: primer simulador de red neuronal (40 neuronas)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Taller de </a:t>
            </a:r>
            <a:r>
              <a:rPr lang="es-ES" sz="2000" dirty="0" err="1" smtClean="0"/>
              <a:t>Dartmouth</a:t>
            </a:r>
            <a:r>
              <a:rPr lang="es-ES" sz="2000" dirty="0" smtClean="0"/>
              <a:t> (bautizo de la IA): </a:t>
            </a:r>
            <a:r>
              <a:rPr lang="es-ES" sz="2000" b="1" dirty="0" smtClean="0"/>
              <a:t>McCarthy</a:t>
            </a:r>
            <a:r>
              <a:rPr lang="es-ES" sz="2000" dirty="0" smtClean="0"/>
              <a:t>, Minsky, Shannon, Rochester, More, Samuel, </a:t>
            </a:r>
            <a:r>
              <a:rPr lang="es-ES" sz="2000" dirty="0" err="1" smtClean="0"/>
              <a:t>Solomonoff</a:t>
            </a:r>
            <a:r>
              <a:rPr lang="es-ES" sz="2000" dirty="0" smtClean="0"/>
              <a:t>, </a:t>
            </a:r>
            <a:r>
              <a:rPr lang="es-ES" sz="2000" dirty="0" err="1" smtClean="0"/>
              <a:t>Selfridge</a:t>
            </a:r>
            <a:r>
              <a:rPr lang="es-ES" sz="2000" dirty="0" smtClean="0"/>
              <a:t>, </a:t>
            </a:r>
            <a:r>
              <a:rPr lang="es-ES" sz="2000" dirty="0" err="1" smtClean="0"/>
              <a:t>Newell</a:t>
            </a:r>
            <a:r>
              <a:rPr lang="es-ES" sz="2000" dirty="0" smtClean="0"/>
              <a:t>, Simon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err="1" smtClean="0"/>
              <a:t>Newell</a:t>
            </a:r>
            <a:r>
              <a:rPr lang="es-ES" sz="2000" dirty="0" smtClean="0"/>
              <a:t>, Simon: </a:t>
            </a:r>
            <a:r>
              <a:rPr lang="es-ES" sz="2000" i="1" dirty="0" smtClean="0"/>
              <a:t>Teórico Lógico (TL)</a:t>
            </a:r>
            <a:endParaRPr lang="es-ES" sz="2000" i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Historia de la IA</a:t>
            </a:r>
            <a:endParaRPr lang="en-US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s-ES" sz="2400" b="1" dirty="0" smtClean="0"/>
              <a:t>Entusiasmo inicial, grandes expectativas (1952-1969)</a:t>
            </a:r>
            <a:endParaRPr lang="es-ES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SRGP: </a:t>
            </a:r>
            <a:r>
              <a:rPr lang="es-ES" sz="2000" b="1" dirty="0" smtClean="0"/>
              <a:t>sistema de resolución general de problemas</a:t>
            </a:r>
            <a:r>
              <a:rPr lang="es-ES" sz="2000" dirty="0" smtClean="0"/>
              <a:t>, imitación de las demostraciones humanas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Samuel: programa jugador de damas, aprendizaje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Sistemas planificadores, representación interna del mundo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Aplicaciones en dominios reducidos: integración simbólica, mundo de bloques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Redes neuronales: </a:t>
            </a:r>
            <a:r>
              <a:rPr lang="es-ES" sz="2000" dirty="0" err="1" smtClean="0"/>
              <a:t>perceptrones</a:t>
            </a:r>
            <a:r>
              <a:rPr lang="es-ES" sz="2000" dirty="0" smtClean="0"/>
              <a:t>, aprendizaje</a:t>
            </a:r>
            <a:endParaRPr lang="es-ES" sz="20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Historia de la IA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400" b="1" smtClean="0"/>
              <a:t>La dura realidad (1966-1973)</a:t>
            </a:r>
            <a:endParaRPr lang="es-ES_tradnl" sz="2400" b="1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b="1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Muchos sistemas de IA actuaban de manera prometedora en problemas sencillos y fallaban ante problemas reales.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smtClean="0"/>
          </a:p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Muchos problemas eran intratables (NP); el tamaño del problema es relevante.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smtClean="0"/>
          </a:p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La búsqueda exhaustiva es impracticable.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smtClean="0"/>
          </a:p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Minsky, Papert: en </a:t>
            </a:r>
            <a:r>
              <a:rPr lang="es-ES_tradnl" sz="2400" i="1" smtClean="0"/>
              <a:t>Perceptrons</a:t>
            </a:r>
            <a:r>
              <a:rPr lang="es-ES_tradnl" sz="2400" smtClean="0"/>
              <a:t> se demuestra la escasa capacidad de representación de los perceptrones.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1508125"/>
          </a:xfrm>
        </p:spPr>
        <p:txBody>
          <a:bodyPr rIns="132080"/>
          <a:lstStyle/>
          <a:p>
            <a:pPr indent="0" eaLnBrk="1" hangingPunct="1"/>
            <a:r>
              <a:rPr lang="en-US"/>
              <a:t>ELIZA (1966)</a:t>
            </a:r>
            <a:endParaRPr lang="en-US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8788" y="1598613"/>
            <a:ext cx="8226425" cy="5259387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pitchFamily="-107" charset="0"/>
              <a:buChar char="•"/>
            </a:pPr>
            <a:r>
              <a:rPr lang="en-US" sz="2400" b="1" dirty="0" err="1"/>
              <a:t>Conversación</a:t>
            </a:r>
            <a:r>
              <a:rPr lang="en-US" sz="2400" b="1" dirty="0"/>
              <a:t> con ELIZA</a:t>
            </a:r>
            <a:endParaRPr lang="en-US" sz="2400" b="1" dirty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n-US" sz="2400" b="1" dirty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-&gt;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Hello. I am ELIZA. How can I help you?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+&gt;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I am feeling sad.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-&gt;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I am sorry to hear you are sad.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+&gt;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I had some nightmares tonight.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-&gt;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You say you had some nightmares tonight.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+&gt;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Yes, my dreams are worrying me.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-&gt;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What does that dream suggest to you?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+&gt;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Thrill, scare.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-&gt;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I am not sure I understand you fully.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+&gt;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My dreams annoy me.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-&gt;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Do you dream often?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+&gt;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  <a:sym typeface="Courier New" pitchFamily="-107" charset="0"/>
              </a:rPr>
              <a:t>Yes, daily.</a:t>
            </a:r>
            <a:endParaRPr lang="en-US" sz="2000" b="1" dirty="0">
              <a:latin typeface="Courier New" pitchFamily="-107" charset="0"/>
              <a:ea typeface="ヒラギノ角ゴ ProN W6" pitchFamily="-107" charset="-128"/>
              <a:cs typeface="ヒラギノ角ゴ ProN W6" pitchFamily="-107" charset="-128"/>
              <a:sym typeface="Courier New" pitchFamily="-107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9144000" cy="1512887"/>
          </a:xfrm>
        </p:spPr>
        <p:txBody>
          <a:bodyPr rIns="132080"/>
          <a:lstStyle/>
          <a:p>
            <a:pPr indent="0" eaLnBrk="1" hangingPunct="1"/>
            <a:r>
              <a:rPr lang="es-ES_tradnl" smtClean="0"/>
              <a:t>Traducción automática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800" smtClean="0"/>
              <a:t>inglés → ruso (o castellano)→ inglés</a:t>
            </a:r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endParaRPr lang="es-ES_tradnl" sz="2800" b="1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800" smtClean="0"/>
              <a:t>“</a:t>
            </a:r>
            <a:r>
              <a:rPr lang="es-ES_tradnl" sz="2800" smtClean="0">
                <a:solidFill>
                  <a:srgbClr val="808080"/>
                </a:solidFill>
              </a:rPr>
              <a:t>The spirit is willing, but the flesh is weak</a:t>
            </a:r>
            <a:r>
              <a:rPr lang="es-ES_tradnl" sz="2800" smtClean="0"/>
              <a:t>” →</a:t>
            </a:r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endParaRPr lang="es-ES_tradnl" sz="2800" smtClean="0"/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800" smtClean="0"/>
              <a:t>→ Дух охотно готов, но плоть слаба →</a:t>
            </a:r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800" smtClean="0"/>
              <a:t>			</a:t>
            </a:r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800" smtClean="0"/>
              <a:t>→ “</a:t>
            </a:r>
            <a:r>
              <a:rPr lang="es-ES_tradnl" sz="2800" smtClean="0">
                <a:solidFill>
                  <a:srgbClr val="FF9196"/>
                </a:solidFill>
              </a:rPr>
              <a:t>The vodka is good, but the meat is rotten</a:t>
            </a:r>
            <a:r>
              <a:rPr lang="es-ES_tradnl" sz="2800" smtClean="0"/>
              <a:t>”</a:t>
            </a:r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endParaRPr lang="es-ES_tradnl" sz="3600" smtClean="0"/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800" smtClean="0"/>
              <a:t>(Alternativas: </a:t>
            </a:r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800" smtClean="0"/>
              <a:t>“Spirit is willingly ready, but flesh is weak”</a:t>
            </a:r>
          </a:p>
          <a:p>
            <a:pPr algn="ctr"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800" smtClean="0"/>
              <a:t>“The alcohol is arranged, but the meat is weak”)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Historia de la IA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400" b="1" dirty="0" smtClean="0"/>
              <a:t>Los sistemas basados en el conocimiento (1969-1979)</a:t>
            </a:r>
            <a:endParaRPr lang="es-ES_tradnl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400" dirty="0" smtClean="0"/>
              <a:t>Los mecanismos generales de resolución de problemas no son practicables (métodos débiles).</a:t>
            </a:r>
          </a:p>
          <a:p>
            <a:pPr eaLnBrk="1" hangingPunct="1">
              <a:lnSpc>
                <a:spcPct val="80000"/>
              </a:lnSpc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400" dirty="0" smtClean="0"/>
              <a:t>DENDRAL: el conocimiento del dominio del problema ayuda a resolverlo mejor.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pitchFamily="-107" charset="0"/>
              <a:buChar char="•"/>
            </a:pPr>
            <a:r>
              <a:rPr lang="es-ES_tradnl" sz="2400" b="1" dirty="0" smtClean="0"/>
              <a:t>Sistemas Expertos</a:t>
            </a:r>
            <a:r>
              <a:rPr lang="es-ES_tradnl" sz="2400" dirty="0" smtClean="0"/>
              <a:t> (MYCIN, PROSPECTOR): incertidumbre, factores de certeza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400" dirty="0" smtClean="0"/>
              <a:t>Representación del conocimiento y razonamiento (redes semánticas, marcos, </a:t>
            </a:r>
            <a:r>
              <a:rPr lang="es-ES_tradnl" sz="2400" dirty="0" err="1" smtClean="0"/>
              <a:t>Prolog</a:t>
            </a:r>
            <a:r>
              <a:rPr lang="es-ES_tradnl" sz="2400" dirty="0" smtClean="0"/>
              <a:t>)</a:t>
            </a:r>
            <a:endParaRPr lang="es-ES_tradnl" sz="24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Historia de la IA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400" b="1" dirty="0" smtClean="0"/>
              <a:t>La IA se industrializa (</a:t>
            </a:r>
            <a:r>
              <a:rPr lang="es-ES_tradnl" sz="2400" b="1" dirty="0" smtClean="0"/>
              <a:t>1980s)</a:t>
            </a:r>
            <a:endParaRPr lang="es-ES_tradnl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400" dirty="0" smtClean="0"/>
              <a:t>El éxito de los sistemas expertos lleva a su uso comercial: R1, XCON (sistema de configuración en Digital </a:t>
            </a:r>
            <a:r>
              <a:rPr lang="es-ES_tradnl" sz="2400" dirty="0" err="1" smtClean="0"/>
              <a:t>Equipment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Corporation</a:t>
            </a:r>
            <a:r>
              <a:rPr lang="es-ES_tradnl" sz="2400" dirty="0" smtClean="0"/>
              <a:t>).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400" dirty="0" smtClean="0"/>
              <a:t>Japoneses: quinta generación de </a:t>
            </a:r>
            <a:r>
              <a:rPr lang="es-ES_tradnl" sz="2400" dirty="0" smtClean="0"/>
              <a:t>ordenadores (fracaso)</a:t>
            </a:r>
          </a:p>
          <a:p>
            <a:pPr eaLnBrk="1" hangingPunct="1">
              <a:lnSpc>
                <a:spcPct val="80000"/>
              </a:lnSpc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400" dirty="0" smtClean="0"/>
              <a:t>Estadounidenses: MCC</a:t>
            </a:r>
          </a:p>
          <a:p>
            <a:pPr eaLnBrk="1" hangingPunct="1">
              <a:lnSpc>
                <a:spcPct val="80000"/>
              </a:lnSpc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400" dirty="0" smtClean="0"/>
              <a:t>Software para el desarrollo de la IA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400" dirty="0" smtClean="0"/>
              <a:t>Máquinas de arquitectura dedicada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¿Qué es la inteligencia artificial?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 pesar de algoritmos sofisticados y muchos años de experimentación, aún no somos muy buenos en modelar la vida.</a:t>
            </a:r>
          </a:p>
          <a:p>
            <a:pPr lvl="1"/>
            <a:r>
              <a:rPr lang="es-ES_tradnl" dirty="0" smtClean="0"/>
              <a:t>Los motores no replican los músculos.</a:t>
            </a:r>
          </a:p>
          <a:p>
            <a:pPr lvl="1"/>
            <a:r>
              <a:rPr lang="es-ES_tradnl" dirty="0" smtClean="0"/>
              <a:t>Las cámaras no son ojos.</a:t>
            </a:r>
          </a:p>
          <a:p>
            <a:pPr lvl="1"/>
            <a:r>
              <a:rPr lang="es-ES_tradnl" dirty="0" smtClean="0"/>
              <a:t>Y los ordenadores definitivamente no son cerebros.</a:t>
            </a:r>
          </a:p>
          <a:p>
            <a:r>
              <a:rPr lang="es-ES_tradnl" dirty="0" smtClean="0"/>
              <a:t>Sin embargo, seguimos con la idea de tener robots humanoides. 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1C56F3-860F-5F43-ADC3-0BA137CD10B1}" type="slidenum">
              <a:rPr lang="es-ES_tradnl" smtClean="0"/>
              <a:pPr/>
              <a:t>3</a:t>
            </a:fld>
            <a:endParaRPr lang="es-ES_tradnl" smtClean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Historia de la IA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400" b="1" dirty="0" smtClean="0"/>
              <a:t>Los altibajos del final de los 80s y principio de los 90s</a:t>
            </a:r>
            <a:endParaRPr lang="es-ES_tradnl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r>
              <a:rPr lang="en-US" sz="2400" dirty="0" smtClean="0"/>
              <a:t>The </a:t>
            </a:r>
            <a:r>
              <a:rPr lang="en-US" sz="2400" dirty="0" smtClean="0"/>
              <a:t>collapse of the Lisp machine market in </a:t>
            </a:r>
            <a:r>
              <a:rPr lang="en-US" sz="2400" dirty="0" smtClean="0"/>
              <a:t>1987: </a:t>
            </a:r>
          </a:p>
          <a:p>
            <a:pPr lvl="1"/>
            <a:r>
              <a:rPr lang="en-US" sz="2000" dirty="0" smtClean="0"/>
              <a:t>Specialized </a:t>
            </a:r>
            <a:r>
              <a:rPr lang="en-US" sz="2000" dirty="0" smtClean="0"/>
              <a:t>computers, called Lisp machines, </a:t>
            </a:r>
            <a:r>
              <a:rPr lang="en-US" sz="2000" dirty="0" smtClean="0"/>
              <a:t>were </a:t>
            </a:r>
            <a:r>
              <a:rPr lang="en-US" sz="2000" dirty="0" smtClean="0"/>
              <a:t>optimized to process the programming language </a:t>
            </a:r>
            <a:r>
              <a:rPr lang="en-US" sz="2000" b="1" dirty="0" smtClean="0"/>
              <a:t>Lisp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Apple </a:t>
            </a:r>
            <a:r>
              <a:rPr lang="en-US" sz="2000" dirty="0" smtClean="0"/>
              <a:t>and IBM computers </a:t>
            </a:r>
            <a:r>
              <a:rPr lang="en-US" sz="2000" dirty="0" smtClean="0"/>
              <a:t>in </a:t>
            </a:r>
            <a:r>
              <a:rPr lang="en-US" sz="2000" b="1" dirty="0" smtClean="0"/>
              <a:t>1987</a:t>
            </a:r>
            <a:r>
              <a:rPr lang="en-US" sz="2000" dirty="0" smtClean="0"/>
              <a:t> </a:t>
            </a:r>
            <a:r>
              <a:rPr lang="en-US" sz="2000" dirty="0" smtClean="0"/>
              <a:t>became </a:t>
            </a:r>
            <a:r>
              <a:rPr lang="en-US" sz="2000" dirty="0" smtClean="0"/>
              <a:t>more powerful than the more expensive Lisp machines.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desktop computers had rule-based engines such as </a:t>
            </a:r>
            <a:r>
              <a:rPr lang="en-US" sz="2000" b="1" dirty="0" smtClean="0"/>
              <a:t>CLIPS</a:t>
            </a:r>
            <a:r>
              <a:rPr lang="en-US" sz="2000" dirty="0" smtClean="0"/>
              <a:t> </a:t>
            </a:r>
            <a:r>
              <a:rPr lang="en-US" sz="2000" dirty="0" smtClean="0"/>
              <a:t>available. </a:t>
            </a:r>
            <a:r>
              <a:rPr lang="en-US" sz="2000" dirty="0" smtClean="0"/>
              <a:t>An entire industry worth half a billion dollars was demolished overnight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maturation of Common Lisp saved many systems such as ICAD which found application in </a:t>
            </a:r>
            <a:r>
              <a:rPr lang="en-US" sz="2000" b="1" dirty="0" smtClean="0"/>
              <a:t>knowledge-based </a:t>
            </a:r>
            <a:r>
              <a:rPr lang="en-US" sz="2000" b="1" dirty="0" smtClean="0"/>
              <a:t>engineering</a:t>
            </a:r>
            <a:r>
              <a:rPr lang="en-US" sz="2000" dirty="0" smtClean="0"/>
              <a:t>. Other systems, such as </a:t>
            </a:r>
            <a:r>
              <a:rPr lang="en-US" sz="2000" dirty="0" err="1" smtClean="0"/>
              <a:t>Intellicorp's</a:t>
            </a:r>
            <a:r>
              <a:rPr lang="en-US" sz="2000" dirty="0" smtClean="0"/>
              <a:t> KEE, moved from Lisp to a C++ </a:t>
            </a:r>
            <a:r>
              <a:rPr lang="en-US" sz="2000" dirty="0" smtClean="0"/>
              <a:t>on </a:t>
            </a:r>
            <a:r>
              <a:rPr lang="en-US" sz="2000" dirty="0" smtClean="0"/>
              <a:t>the PC via object-oriented technology and helped establish the o-o </a:t>
            </a:r>
            <a:r>
              <a:rPr lang="en-US" sz="2000" dirty="0" smtClean="0"/>
              <a:t>technology.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Historia de la IA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s-ES_tradnl" sz="2400" b="1" dirty="0" smtClean="0"/>
              <a:t>Los altibajos del final de los 80s y principio de los 90s</a:t>
            </a:r>
            <a:endParaRPr lang="es-ES_tradnl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s-ES_tradnl" sz="2400" b="1" dirty="0" smtClean="0">
              <a:ea typeface="ヒラギノ角ゴ ProN W6" pitchFamily="-107" charset="-128"/>
              <a:cs typeface="ヒラギノ角ゴ ProN W6" pitchFamily="-107" charset="-128"/>
            </a:endParaRPr>
          </a:p>
          <a:p>
            <a:r>
              <a:rPr lang="en-US" sz="2400" dirty="0" smtClean="0"/>
              <a:t>The </a:t>
            </a:r>
            <a:r>
              <a:rPr lang="en-US" sz="2400" dirty="0" smtClean="0"/>
              <a:t>fall of expert </a:t>
            </a:r>
            <a:r>
              <a:rPr lang="en-US" sz="2400" dirty="0" smtClean="0"/>
              <a:t>systems:</a:t>
            </a:r>
            <a:endParaRPr lang="en-US" sz="2400" dirty="0" smtClean="0"/>
          </a:p>
          <a:p>
            <a:pPr lvl="1"/>
            <a:r>
              <a:rPr lang="en-US" sz="2000" dirty="0" smtClean="0"/>
              <a:t>Expert systems proved</a:t>
            </a:r>
            <a:r>
              <a:rPr lang="en-US" sz="2000" b="1" dirty="0" smtClean="0"/>
              <a:t> </a:t>
            </a:r>
            <a:r>
              <a:rPr lang="en-US" sz="2000" b="1" dirty="0" smtClean="0"/>
              <a:t>too expensive</a:t>
            </a:r>
            <a:r>
              <a:rPr lang="en-US" sz="2000" dirty="0" smtClean="0"/>
              <a:t> to maintain. They were </a:t>
            </a:r>
            <a:r>
              <a:rPr lang="en-US" sz="2000" b="1" dirty="0" smtClean="0"/>
              <a:t>difficult to update</a:t>
            </a:r>
            <a:r>
              <a:rPr lang="en-US" sz="2000" dirty="0" smtClean="0"/>
              <a:t>, they could </a:t>
            </a:r>
            <a:r>
              <a:rPr lang="en-US" sz="2000" b="1" dirty="0" smtClean="0"/>
              <a:t>not learn</a:t>
            </a:r>
            <a:r>
              <a:rPr lang="en-US" sz="2000" dirty="0" smtClean="0"/>
              <a:t>, they were "</a:t>
            </a:r>
            <a:r>
              <a:rPr lang="en-US" sz="2000" b="1" dirty="0" smtClean="0"/>
              <a:t>brittle</a:t>
            </a:r>
            <a:r>
              <a:rPr lang="en-US" sz="2000" dirty="0" smtClean="0"/>
              <a:t>" (i.e., they could make grotesque mistakes when given unusual inputs</a:t>
            </a:r>
            <a:r>
              <a:rPr lang="en-US" sz="2000" dirty="0" smtClean="0"/>
              <a:t>). They </a:t>
            </a:r>
            <a:r>
              <a:rPr lang="en-US" sz="2000" dirty="0" smtClean="0"/>
              <a:t>proved useful, but only in a few </a:t>
            </a:r>
            <a:r>
              <a:rPr lang="en-US" sz="2000" b="1" dirty="0" smtClean="0"/>
              <a:t>special contexts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The few remaining expert system shell companies were eventually forced to downsize and search for new markets and software paradigms, like </a:t>
            </a:r>
            <a:r>
              <a:rPr lang="en-US" sz="2000" b="1" dirty="0" smtClean="0"/>
              <a:t>case-based reasoning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400" dirty="0" smtClean="0"/>
              <a:t>Failure to adapt</a:t>
            </a:r>
          </a:p>
          <a:p>
            <a:pPr lvl="1"/>
            <a:r>
              <a:rPr lang="en-US" sz="2000" dirty="0" smtClean="0"/>
              <a:t>Expert </a:t>
            </a:r>
            <a:r>
              <a:rPr lang="en-US" sz="2000" dirty="0" smtClean="0"/>
              <a:t>systems were carried over to the new desktop computers by for instance </a:t>
            </a:r>
            <a:r>
              <a:rPr lang="en-US" sz="2000" b="1" dirty="0" smtClean="0"/>
              <a:t>CLIPS</a:t>
            </a:r>
            <a:r>
              <a:rPr lang="en-US" sz="2000" dirty="0" smtClean="0"/>
              <a:t>. The </a:t>
            </a:r>
            <a:r>
              <a:rPr lang="en-US" sz="2000" dirty="0" smtClean="0"/>
              <a:t>failure to adapt to such a change in the outside computing milieu is cited as one reason for the 80's </a:t>
            </a:r>
            <a:r>
              <a:rPr lang="en-US" sz="2000" b="1" dirty="0" smtClean="0"/>
              <a:t>AI winter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IA en la actualidad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Razonamiento: </a:t>
            </a:r>
            <a:endParaRPr lang="es-ES_tradnl" dirty="0" smtClean="0"/>
          </a:p>
          <a:p>
            <a:pPr lvl="1"/>
            <a:r>
              <a:rPr lang="es-ES_tradnl" dirty="0" smtClean="0"/>
              <a:t>Satisfacción de restricciones</a:t>
            </a:r>
          </a:p>
          <a:p>
            <a:pPr lvl="1"/>
            <a:r>
              <a:rPr lang="es-ES_tradnl" dirty="0" smtClean="0"/>
              <a:t>Búsqueda heurística</a:t>
            </a:r>
          </a:p>
          <a:p>
            <a:pPr lvl="1"/>
            <a:r>
              <a:rPr lang="es-ES_tradnl" dirty="0" smtClean="0"/>
              <a:t>Razonamiento basado en modelos</a:t>
            </a:r>
          </a:p>
          <a:p>
            <a:pPr lvl="1"/>
            <a:r>
              <a:rPr lang="es-ES_tradnl" dirty="0" smtClean="0"/>
              <a:t>Razonamiento no monotónico</a:t>
            </a:r>
          </a:p>
          <a:p>
            <a:pPr lvl="1"/>
            <a:r>
              <a:rPr lang="es-ES_tradnl" dirty="0" smtClean="0"/>
              <a:t>Planificación de tareas y scheduling</a:t>
            </a:r>
          </a:p>
          <a:p>
            <a:pPr lvl="1"/>
            <a:r>
              <a:rPr lang="es-ES_tradnl" dirty="0" smtClean="0"/>
              <a:t>Razonamiento cualitativo</a:t>
            </a:r>
          </a:p>
          <a:p>
            <a:pPr lvl="1"/>
            <a:r>
              <a:rPr lang="es-ES_tradnl" dirty="0" smtClean="0"/>
              <a:t>Razonamiento con incertidumbre</a:t>
            </a:r>
          </a:p>
          <a:p>
            <a:pPr lvl="1"/>
            <a:r>
              <a:rPr lang="es-ES_tradnl" dirty="0" smtClean="0"/>
              <a:t>Razonamiento temporal y espacial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IA en la actualidad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Aprendizaje automático:</a:t>
            </a:r>
            <a:endParaRPr lang="es-ES_tradnl" dirty="0" smtClean="0"/>
          </a:p>
          <a:p>
            <a:pPr lvl="1"/>
            <a:r>
              <a:rPr lang="es-ES_tradnl" dirty="0" smtClean="0"/>
              <a:t>Razonamiento basado en casos</a:t>
            </a:r>
          </a:p>
          <a:p>
            <a:pPr lvl="1"/>
            <a:r>
              <a:rPr lang="es-ES_tradnl" dirty="0" smtClean="0"/>
              <a:t>Análisis de datos</a:t>
            </a:r>
          </a:p>
          <a:p>
            <a:pPr lvl="1"/>
            <a:r>
              <a:rPr lang="es-ES_tradnl" dirty="0" smtClean="0"/>
              <a:t>Computación evolutiva</a:t>
            </a:r>
          </a:p>
          <a:p>
            <a:pPr lvl="1"/>
            <a:r>
              <a:rPr lang="es-ES_tradnl" dirty="0" smtClean="0"/>
              <a:t>Redes de neuronas</a:t>
            </a:r>
          </a:p>
          <a:p>
            <a:pPr lvl="1"/>
            <a:r>
              <a:rPr lang="es-ES_tradnl" dirty="0" smtClean="0"/>
              <a:t>Aprendizaje por refuerzo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IA en la actualidad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Ingeniería del conocimiento: </a:t>
            </a:r>
            <a:endParaRPr lang="es-ES_tradnl" dirty="0" smtClean="0"/>
          </a:p>
          <a:p>
            <a:pPr lvl="1"/>
            <a:r>
              <a:rPr lang="es-ES_tradnl" dirty="0" smtClean="0"/>
              <a:t>Lógica</a:t>
            </a:r>
          </a:p>
          <a:p>
            <a:pPr lvl="1"/>
            <a:r>
              <a:rPr lang="es-ES_tradnl" dirty="0" smtClean="0"/>
              <a:t>Sistemas de apoyo a la decisión</a:t>
            </a:r>
          </a:p>
          <a:p>
            <a:pPr lvl="1"/>
            <a:r>
              <a:rPr lang="es-ES_tradnl" dirty="0" smtClean="0"/>
              <a:t>Interacción hombre-máquina inteligente</a:t>
            </a:r>
          </a:p>
          <a:p>
            <a:pPr lvl="1"/>
            <a:r>
              <a:rPr lang="es-ES_tradnl" dirty="0" smtClean="0"/>
              <a:t>Gestión del conocimiento</a:t>
            </a:r>
          </a:p>
          <a:p>
            <a:pPr lvl="1"/>
            <a:r>
              <a:rPr lang="es-ES_tradnl" dirty="0" smtClean="0"/>
              <a:t>Representación del conocimiento</a:t>
            </a:r>
          </a:p>
          <a:p>
            <a:pPr lvl="1"/>
            <a:r>
              <a:rPr lang="es-ES_tradnl" dirty="0" smtClean="0"/>
              <a:t>Ontologías y Web semántica</a:t>
            </a:r>
          </a:p>
          <a:p>
            <a:pPr lvl="1"/>
            <a:r>
              <a:rPr lang="es-ES_tradnl" dirty="0" smtClean="0"/>
              <a:t>Sistemas multi-agente e IA distribuida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IA en la actualidad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Robótica, percepción, procesamiento del lenguaje natural: </a:t>
            </a:r>
            <a:endParaRPr lang="es-ES_tradnl" dirty="0" smtClean="0"/>
          </a:p>
          <a:p>
            <a:pPr lvl="1"/>
            <a:r>
              <a:rPr lang="es-ES_tradnl" dirty="0" smtClean="0"/>
              <a:t>Robótica y control</a:t>
            </a:r>
          </a:p>
          <a:p>
            <a:pPr lvl="1"/>
            <a:r>
              <a:rPr lang="es-ES_tradnl" dirty="0" smtClean="0"/>
              <a:t>Procesamiento del lenguaje natural</a:t>
            </a:r>
          </a:p>
          <a:p>
            <a:pPr lvl="1"/>
            <a:r>
              <a:rPr lang="es-ES_tradnl" dirty="0" smtClean="0"/>
              <a:t>Percepción (visión, reconocimiento del habla)</a:t>
            </a:r>
          </a:p>
          <a:p>
            <a:pPr lvl="1"/>
            <a:r>
              <a:rPr lang="es-ES_tradnl" dirty="0" smtClean="0"/>
              <a:t>Creatividad, juegos, inteligencia </a:t>
            </a:r>
            <a:r>
              <a:rPr lang="es-ES_tradnl" dirty="0" smtClean="0"/>
              <a:t>ambiental</a:t>
            </a:r>
          </a:p>
          <a:p>
            <a:pPr lvl="1"/>
            <a:r>
              <a:rPr lang="es-ES_tradnl" dirty="0" err="1" smtClean="0"/>
              <a:t>Spinvox</a:t>
            </a:r>
            <a:r>
              <a:rPr lang="es-ES_tradnl" dirty="0" smtClean="0"/>
              <a:t> </a:t>
            </a:r>
            <a:endParaRPr lang="es-ES_tradnl" dirty="0" smtClean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" dirty="0" smtClean="0"/>
              <a:t>Lecturas recomendadas y otros recursos</a:t>
            </a:r>
            <a:endParaRPr lang="es-ES" dirty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b="1" dirty="0" err="1"/>
              <a:t>Libros</a:t>
            </a:r>
            <a:endParaRPr lang="en-US" sz="2000" b="1" dirty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n-US" sz="2000" b="1" dirty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Russell, S., </a:t>
            </a:r>
            <a:r>
              <a:rPr lang="en-US" sz="2000" dirty="0" err="1"/>
              <a:t>Norvig</a:t>
            </a:r>
            <a:r>
              <a:rPr lang="en-US" sz="2000" dirty="0"/>
              <a:t>, P., </a:t>
            </a:r>
            <a:r>
              <a:rPr lang="en-US" sz="2000" i="1" dirty="0"/>
              <a:t>Artificial Intelligence: A Modern Approach</a:t>
            </a:r>
            <a:r>
              <a:rPr lang="en-US" sz="2000" dirty="0"/>
              <a:t>, Prentice Hall (2003)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Russell, S., </a:t>
            </a:r>
            <a:r>
              <a:rPr lang="en-US" sz="2000" dirty="0" err="1"/>
              <a:t>Norvig</a:t>
            </a:r>
            <a:r>
              <a:rPr lang="en-US" sz="2000" dirty="0"/>
              <a:t>, P., </a:t>
            </a:r>
            <a:r>
              <a:rPr lang="en-US" sz="2000" i="1" dirty="0" err="1"/>
              <a:t>Inteligencia</a:t>
            </a:r>
            <a:r>
              <a:rPr lang="en-US" sz="2000" i="1" dirty="0"/>
              <a:t> Artificial: Un </a:t>
            </a:r>
            <a:r>
              <a:rPr lang="en-US" sz="2000" i="1" dirty="0" err="1"/>
              <a:t>Enfoque</a:t>
            </a:r>
            <a:r>
              <a:rPr lang="en-US" sz="2000" i="1" dirty="0"/>
              <a:t> </a:t>
            </a:r>
            <a:r>
              <a:rPr lang="en-US" sz="2000" i="1" dirty="0" err="1"/>
              <a:t>Moderno</a:t>
            </a:r>
            <a:r>
              <a:rPr lang="en-US" sz="2000" dirty="0"/>
              <a:t>, Pearson (2004)</a:t>
            </a: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b="1" dirty="0"/>
              <a:t>En Internet</a:t>
            </a:r>
            <a:endParaRPr lang="en-US" sz="2000" b="1" dirty="0">
              <a:ea typeface="ヒラギノ角ゴ ProN W6" pitchFamily="-107" charset="-128"/>
              <a:cs typeface="ヒラギノ角ゴ ProN W6" pitchFamily="-107" charset="-128"/>
            </a:endParaRPr>
          </a:p>
          <a:p>
            <a:pPr eaLnBrk="1" hangingPunct="1">
              <a:lnSpc>
                <a:spcPct val="80000"/>
              </a:lnSpc>
              <a:buFont typeface="Thonburi" charset="0"/>
              <a:buNone/>
            </a:pPr>
            <a:r>
              <a:rPr lang="en-US" sz="2000" dirty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hlinkClick r:id="rId3"/>
              </a:rPr>
              <a:t>http://www.lsi.upc.es/~bejar/ia/ia.html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hlinkClick r:id="rId4"/>
              </a:rPr>
              <a:t>http://www.lsi.upc.edu/~luigi/#Docencia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s-ES_tradnl" smtClean="0"/>
              <a:t>Bibliografía complementaria </a:t>
            </a:r>
            <a:endParaRPr lang="es-ES_tradnl" smtClean="0">
              <a:ea typeface="ヒラギノ角ゴ ProN W6" pitchFamily="-107" charset="-128"/>
              <a:cs typeface="ヒラギノ角ゴ ProN W6" pitchFamily="-107" charset="-128"/>
            </a:endParaRPr>
          </a:p>
        </p:txBody>
      </p:sp>
      <p:sp>
        <p:nvSpPr>
          <p:cNvPr id="60419" name="Rectangle 2"/>
          <p:cNvSpPr>
            <a:spLocks/>
          </p:cNvSpPr>
          <p:nvPr/>
        </p:nvSpPr>
        <p:spPr bwMode="auto">
          <a:xfrm>
            <a:off x="457200" y="1600200"/>
            <a:ext cx="82296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90000"/>
              </a:lnSpc>
              <a:spcBef>
                <a:spcPts val="738"/>
              </a:spcBef>
            </a:pPr>
            <a:r>
              <a:rPr lang="es-ES_tradnl" sz="3200" i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Darwin's Dangerous Idea</a:t>
            </a:r>
            <a:r>
              <a:rPr lang="es-ES_tradnl" sz="320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 [La peligrosa idea de Darwin]  de  </a:t>
            </a:r>
            <a:r>
              <a:rPr lang="es-ES_tradnl" sz="3200" b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Daniel Dennett</a:t>
            </a:r>
          </a:p>
          <a:p>
            <a:pPr marL="382588" indent="-342900">
              <a:lnSpc>
                <a:spcPct val="90000"/>
              </a:lnSpc>
              <a:spcBef>
                <a:spcPts val="738"/>
              </a:spcBef>
            </a:pPr>
            <a:endParaRPr lang="es-ES_tradnl" sz="3200">
              <a:solidFill>
                <a:schemeClr val="tx1"/>
              </a:solidFill>
              <a:ea typeface="Arial" pitchFamily="-107" charset="0"/>
              <a:cs typeface="Arial" pitchFamily="-107" charset="0"/>
            </a:endParaRPr>
          </a:p>
          <a:p>
            <a:pPr marL="382588" indent="-342900">
              <a:lnSpc>
                <a:spcPct val="90000"/>
              </a:lnSpc>
              <a:spcBef>
                <a:spcPts val="738"/>
              </a:spcBef>
            </a:pPr>
            <a:r>
              <a:rPr lang="es-ES_tradnl" sz="320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Libro fundamental a favor del darwinismo materialista</a:t>
            </a:r>
          </a:p>
          <a:p>
            <a:pPr marL="382588" indent="-342900">
              <a:lnSpc>
                <a:spcPct val="90000"/>
              </a:lnSpc>
              <a:spcBef>
                <a:spcPts val="738"/>
              </a:spcBef>
            </a:pPr>
            <a:endParaRPr lang="es-ES_tradnl" sz="3200">
              <a:solidFill>
                <a:schemeClr val="tx1"/>
              </a:solidFill>
              <a:ea typeface="Arial" pitchFamily="-107" charset="0"/>
              <a:cs typeface="Arial" pitchFamily="-107" charset="0"/>
            </a:endParaRPr>
          </a:p>
          <a:p>
            <a:pPr marL="382588" indent="-342900">
              <a:lnSpc>
                <a:spcPct val="90000"/>
              </a:lnSpc>
              <a:spcBef>
                <a:spcPts val="738"/>
              </a:spcBef>
            </a:pPr>
            <a:r>
              <a:rPr lang="es-ES_tradnl" sz="320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Víctimas: Noam Chomsky, Roger Penrose, John Searle y, especialmente, Stephen Jay Gould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¿Qué es la inteligencia artificial?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Estamos perfeccionando continuamente la bio-imitación, la visión por ordenador y las técnicas de inteligencia artificial.</a:t>
            </a:r>
          </a:p>
          <a:p>
            <a:r>
              <a:rPr lang="es-ES_tradnl" smtClean="0"/>
              <a:t>En cada una de estas áreas se ha visto frustrada la carrera de muchos científicos.</a:t>
            </a:r>
          </a:p>
          <a:p>
            <a:r>
              <a:rPr lang="es-ES_tradnl" smtClean="0"/>
              <a:t>La disciplina entera parece marchar hacia un callejón sin salida y las aplicaciones prometidas son una continua decepción.  </a:t>
            </a:r>
          </a:p>
          <a:p>
            <a:endParaRPr lang="es-ES_trad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626F88-8BD4-7B40-9FD3-F56D58E65E4E}" type="slidenum">
              <a:rPr lang="es-ES_tradnl" smtClean="0"/>
              <a:pPr/>
              <a:t>4</a:t>
            </a:fld>
            <a:endParaRPr lang="es-ES_tradnl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¿Qué es la inteligencia artificial?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No se están obteniendo resultados en máquinas de propósito general, ni en robots humanoides que pueden andar.</a:t>
            </a:r>
          </a:p>
          <a:p>
            <a:r>
              <a:rPr lang="es-ES_tradnl" smtClean="0"/>
              <a:t>Los avances reales son en cambio en:</a:t>
            </a:r>
          </a:p>
          <a:p>
            <a:pPr lvl="1"/>
            <a:r>
              <a:rPr lang="es-ES_tradnl" smtClean="0"/>
              <a:t>la comprensión de cómo funcionan cerebro y conciencia;</a:t>
            </a:r>
          </a:p>
          <a:p>
            <a:pPr lvl="1"/>
            <a:r>
              <a:rPr lang="es-ES_tradnl" smtClean="0"/>
              <a:t>bots especializados en un único propósito.</a:t>
            </a:r>
          </a:p>
          <a:p>
            <a:r>
              <a:rPr lang="es-ES_tradnl" smtClean="0"/>
              <a:t>El futuro, de momento, es más Roomba que Asimo. 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5A069E-E0E3-7E4C-B128-972E445087D3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Roomba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24703E-6BC8-EE4F-BF97-4912BED32A29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3072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287463" y="1600200"/>
            <a:ext cx="66373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Bases de la inteligencia artificial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Filosofía</a:t>
            </a:r>
            <a:r>
              <a:rPr lang="es-ES_tradnl" dirty="0" smtClean="0"/>
              <a:t>. Debate sobre la posibilidad de una inteligencia mecánica:</a:t>
            </a:r>
          </a:p>
          <a:p>
            <a:pPr lvl="2"/>
            <a:r>
              <a:rPr lang="es-ES_tradnl" dirty="0" smtClean="0"/>
              <a:t>Descartes (</a:t>
            </a:r>
            <a:r>
              <a:rPr lang="es-ES" dirty="0" smtClean="0"/>
              <a:t>1596–1650</a:t>
            </a:r>
            <a:r>
              <a:rPr lang="es-ES_tradnl" dirty="0" smtClean="0"/>
              <a:t>), Leibniz (</a:t>
            </a:r>
            <a:r>
              <a:rPr lang="es-ES" dirty="0" smtClean="0"/>
              <a:t>1646–1716</a:t>
            </a:r>
            <a:r>
              <a:rPr lang="es-ES_tradnl" dirty="0" smtClean="0"/>
              <a:t>): la mente está ligada al mundo físico.</a:t>
            </a:r>
          </a:p>
          <a:p>
            <a:pPr lvl="2"/>
            <a:r>
              <a:rPr lang="es-ES_tradnl" dirty="0" smtClean="0"/>
              <a:t>John Locke: en el principio fue la Mente (1690).</a:t>
            </a:r>
          </a:p>
          <a:p>
            <a:pPr lvl="2"/>
            <a:r>
              <a:rPr lang="es-ES_tradnl" dirty="0" smtClean="0"/>
              <a:t>Hume (1779), Russell: el conocimiento es fruto de la percepción, se adquiere por la experiencia (</a:t>
            </a:r>
            <a:r>
              <a:rPr lang="es-ES_tradnl" b="1" dirty="0" smtClean="0"/>
              <a:t>inducción</a:t>
            </a:r>
            <a:r>
              <a:rPr lang="es-ES_tradnl" dirty="0" smtClean="0"/>
              <a:t>) y está representado por teorías lógicas.</a:t>
            </a:r>
          </a:p>
          <a:p>
            <a:pPr lvl="2"/>
            <a:r>
              <a:rPr lang="es-ES_tradnl" dirty="0" smtClean="0"/>
              <a:t>Darwin (1859): destrucción del </a:t>
            </a:r>
            <a:r>
              <a:rPr lang="es-ES_tradnl" i="1" dirty="0" smtClean="0"/>
              <a:t>ex </a:t>
            </a:r>
            <a:r>
              <a:rPr lang="es-ES_tradnl" i="1" dirty="0" err="1" smtClean="0"/>
              <a:t>nihilo</a:t>
            </a:r>
            <a:r>
              <a:rPr lang="es-ES_tradnl" i="1" dirty="0" smtClean="0"/>
              <a:t> nihil </a:t>
            </a:r>
            <a:r>
              <a:rPr lang="es-ES_tradnl" i="1" dirty="0" err="1" smtClean="0"/>
              <a:t>fit</a:t>
            </a:r>
            <a:r>
              <a:rPr lang="es-ES_tradnl" i="1" dirty="0" smtClean="0"/>
              <a:t> </a:t>
            </a:r>
            <a:r>
              <a:rPr lang="es-ES_tradnl" dirty="0" smtClean="0"/>
              <a:t>a través de la teoría de la evolución por selección natural.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8424BF-8D04-444A-892C-F56774269AF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Bases de la inteligencia artificial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Matemáticas. </a:t>
            </a:r>
            <a:r>
              <a:rPr lang="es-ES_tradnl" dirty="0" smtClean="0"/>
              <a:t>Las bases filosóficas necesitan reglas formales:</a:t>
            </a:r>
          </a:p>
          <a:p>
            <a:pPr lvl="2"/>
            <a:r>
              <a:rPr lang="es-ES_tradnl" dirty="0" smtClean="0"/>
              <a:t>Boole (</a:t>
            </a:r>
            <a:r>
              <a:rPr lang="es-ES" dirty="0" smtClean="0"/>
              <a:t>1815–1864</a:t>
            </a:r>
            <a:r>
              <a:rPr lang="es-ES_tradnl" dirty="0" smtClean="0"/>
              <a:t>), Frege (1848–1925): fundamentos de la lógica matemática.</a:t>
            </a:r>
          </a:p>
          <a:p>
            <a:pPr lvl="2"/>
            <a:r>
              <a:rPr lang="es-ES_tradnl" dirty="0" smtClean="0"/>
              <a:t>Gödel (</a:t>
            </a:r>
            <a:r>
              <a:rPr lang="en-US" dirty="0" smtClean="0"/>
              <a:t>1906–1978</a:t>
            </a:r>
            <a:r>
              <a:rPr lang="es-ES_tradnl" dirty="0" smtClean="0"/>
              <a:t>), Turing (</a:t>
            </a:r>
            <a:r>
              <a:rPr lang="es-ES" dirty="0" smtClean="0"/>
              <a:t>1912–1954</a:t>
            </a:r>
            <a:r>
              <a:rPr lang="es-ES_tradnl" dirty="0" smtClean="0"/>
              <a:t>): límites de lo computable (teorema de incompletitud).</a:t>
            </a:r>
          </a:p>
          <a:p>
            <a:pPr lvl="2"/>
            <a:r>
              <a:rPr lang="es-ES_tradnl" dirty="0" smtClean="0"/>
              <a:t>Fermat (</a:t>
            </a:r>
            <a:r>
              <a:rPr lang="en-US" dirty="0" smtClean="0"/>
              <a:t>1601–1665</a:t>
            </a:r>
            <a:r>
              <a:rPr lang="es-ES_tradnl" dirty="0" smtClean="0"/>
              <a:t>), Bernoulli (</a:t>
            </a:r>
            <a:r>
              <a:rPr lang="es-ES" dirty="0" smtClean="0"/>
              <a:t>1700–1782</a:t>
            </a:r>
            <a:r>
              <a:rPr lang="es-ES_tradnl" dirty="0" smtClean="0"/>
              <a:t>), Bayes </a:t>
            </a:r>
            <a:r>
              <a:rPr lang="es-ES" dirty="0" smtClean="0"/>
              <a:t>(1702-1761)</a:t>
            </a:r>
            <a:r>
              <a:rPr lang="es-ES_tradnl" dirty="0" smtClean="0"/>
              <a:t>: probabilidad, razonamiento probabilístico.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ABAE14-3BA2-644F-8E75-F0E39D76ACE8}" type="slidenum">
              <a:rPr lang="es-ES_tradnl" smtClean="0"/>
              <a:pPr/>
              <a:t>8</a:t>
            </a:fld>
            <a:endParaRPr lang="es-ES_tradnl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Bases de la inteligencia artificial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smtClean="0"/>
              <a:t>Psicología cognitiva. </a:t>
            </a:r>
            <a:r>
              <a:rPr lang="es-ES_tradnl" smtClean="0"/>
              <a:t>Teorías sobre la conducta, bases del comportamiento racional:</a:t>
            </a:r>
          </a:p>
          <a:p>
            <a:pPr lvl="2"/>
            <a:r>
              <a:rPr lang="es-ES_tradnl" smtClean="0"/>
              <a:t>Representación de los estímulos externos</a:t>
            </a:r>
          </a:p>
          <a:p>
            <a:pPr lvl="2"/>
            <a:r>
              <a:rPr lang="es-ES_tradnl" smtClean="0"/>
              <a:t>Manipulación consciente de la representación</a:t>
            </a:r>
          </a:p>
          <a:p>
            <a:pPr lvl="2"/>
            <a:r>
              <a:rPr lang="es-ES_tradnl" smtClean="0"/>
              <a:t>Actuación consecuente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16AA24-A70A-8249-9A5E-38E927B873FA}" type="slidenum">
              <a:rPr lang="es-ES_tradnl" smtClean="0"/>
              <a:pPr/>
              <a:t>9</a:t>
            </a:fld>
            <a:endParaRPr lang="es-ES_tradnl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CE1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CE1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CE1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CE1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 - No Graphic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CE1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CE1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lnDef>
  </a:objectDefaults>
  <a:extraClrSchemeLst>
    <a:extraClrScheme>
      <a:clrScheme name="Diseño predeterminado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Pages>0</Pages>
  <Words>2149</Words>
  <Characters>0</Characters>
  <PresentationFormat>On-screen Show (4:3)</PresentationFormat>
  <Lines>0</Lines>
  <Paragraphs>315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Diseño predeterminado</vt:lpstr>
      <vt:lpstr>Diseño predeterminado - No Graphics</vt:lpstr>
      <vt:lpstr>Inteligencia Artificial  Introducción a la inteligencia artificial</vt:lpstr>
      <vt:lpstr>¿Qué es la inteligencia artificial?</vt:lpstr>
      <vt:lpstr>¿Qué es la inteligencia artificial?</vt:lpstr>
      <vt:lpstr>¿Qué es la inteligencia artificial?</vt:lpstr>
      <vt:lpstr>¿Qué es la inteligencia artificial?</vt:lpstr>
      <vt:lpstr>Roomba</vt:lpstr>
      <vt:lpstr>Bases de la inteligencia artificial</vt:lpstr>
      <vt:lpstr>Bases de la inteligencia artificial</vt:lpstr>
      <vt:lpstr>Bases de la inteligencia artificial</vt:lpstr>
      <vt:lpstr>Bases de la inteligencia artificial</vt:lpstr>
      <vt:lpstr>Definición de IA</vt:lpstr>
      <vt:lpstr>Sistemas que actúan como humanos</vt:lpstr>
      <vt:lpstr>La prueba de Turing</vt:lpstr>
      <vt:lpstr>Sistemas que piensan como humanos</vt:lpstr>
      <vt:lpstr>El misterio de la conciencia</vt:lpstr>
      <vt:lpstr>Daniel Dennett</vt:lpstr>
      <vt:lpstr>Problemas fáciles y difíciles</vt:lpstr>
      <vt:lpstr>El cerebro como máquina</vt:lpstr>
      <vt:lpstr>Sistemas que piensan racionalmente</vt:lpstr>
      <vt:lpstr>Sistemas que actúan racionalmente</vt:lpstr>
      <vt:lpstr>¿Es la IA posible?</vt:lpstr>
      <vt:lpstr>La habitación china</vt:lpstr>
      <vt:lpstr>Historia de la IA</vt:lpstr>
      <vt:lpstr>Historia de la IA</vt:lpstr>
      <vt:lpstr>Historia de la IA</vt:lpstr>
      <vt:lpstr>ELIZA (1966)</vt:lpstr>
      <vt:lpstr>Traducción automática</vt:lpstr>
      <vt:lpstr>Historia de la IA</vt:lpstr>
      <vt:lpstr>Historia de la IA</vt:lpstr>
      <vt:lpstr>Historia de la IA</vt:lpstr>
      <vt:lpstr>Historia de la IA</vt:lpstr>
      <vt:lpstr>IA en la actualidad</vt:lpstr>
      <vt:lpstr>IA en la actualidad</vt:lpstr>
      <vt:lpstr>IA en la actualidad</vt:lpstr>
      <vt:lpstr>IA en la actualidad</vt:lpstr>
      <vt:lpstr>Lecturas recomendadas y otros recursos</vt:lpstr>
      <vt:lpstr>Bibliografía complementaria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Inteligencia Artificial?</dc:title>
  <dc:subject/>
  <dc:creator>Luigi Ceccaroni</dc:creator>
  <cp:keywords/>
  <dc:description/>
  <cp:lastModifiedBy>Luigi Ceccaroni</cp:lastModifiedBy>
  <cp:revision>33</cp:revision>
  <dcterms:created xsi:type="dcterms:W3CDTF">2009-02-10T16:48:56Z</dcterms:created>
  <dcterms:modified xsi:type="dcterms:W3CDTF">2009-02-17T09:49:43Z</dcterms:modified>
</cp:coreProperties>
</file>