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675" r:id="rId2"/>
    <p:sldId id="754" r:id="rId3"/>
    <p:sldId id="762" r:id="rId4"/>
    <p:sldId id="753" r:id="rId5"/>
    <p:sldId id="717" r:id="rId6"/>
    <p:sldId id="750" r:id="rId7"/>
    <p:sldId id="718" r:id="rId8"/>
    <p:sldId id="751" r:id="rId9"/>
    <p:sldId id="693" r:id="rId10"/>
    <p:sldId id="735" r:id="rId11"/>
    <p:sldId id="736" r:id="rId12"/>
    <p:sldId id="737" r:id="rId13"/>
    <p:sldId id="738" r:id="rId14"/>
    <p:sldId id="739" r:id="rId15"/>
    <p:sldId id="740" r:id="rId16"/>
    <p:sldId id="741" r:id="rId17"/>
    <p:sldId id="742" r:id="rId18"/>
    <p:sldId id="743" r:id="rId19"/>
    <p:sldId id="744" r:id="rId20"/>
    <p:sldId id="745" r:id="rId21"/>
    <p:sldId id="720" r:id="rId22"/>
    <p:sldId id="699" r:id="rId23"/>
    <p:sldId id="700" r:id="rId24"/>
    <p:sldId id="721" r:id="rId25"/>
    <p:sldId id="722" r:id="rId26"/>
    <p:sldId id="702" r:id="rId27"/>
    <p:sldId id="703" r:id="rId28"/>
    <p:sldId id="704" r:id="rId29"/>
    <p:sldId id="705" r:id="rId30"/>
    <p:sldId id="747" r:id="rId31"/>
    <p:sldId id="711" r:id="rId32"/>
    <p:sldId id="746" r:id="rId33"/>
    <p:sldId id="710" r:id="rId34"/>
    <p:sldId id="726" r:id="rId35"/>
    <p:sldId id="752" r:id="rId36"/>
    <p:sldId id="723" r:id="rId37"/>
    <p:sldId id="724" r:id="rId38"/>
    <p:sldId id="733" r:id="rId39"/>
    <p:sldId id="713" r:id="rId40"/>
    <p:sldId id="725" r:id="rId41"/>
    <p:sldId id="748" r:id="rId42"/>
    <p:sldId id="749" r:id="rId43"/>
    <p:sldId id="761" r:id="rId44"/>
    <p:sldId id="755" r:id="rId45"/>
    <p:sldId id="759" r:id="rId46"/>
    <p:sldId id="768" r:id="rId47"/>
    <p:sldId id="760" r:id="rId48"/>
    <p:sldId id="772" r:id="rId49"/>
    <p:sldId id="756" r:id="rId50"/>
    <p:sldId id="757" r:id="rId51"/>
    <p:sldId id="758" r:id="rId52"/>
    <p:sldId id="769" r:id="rId53"/>
    <p:sldId id="770" r:id="rId54"/>
    <p:sldId id="771" r:id="rId55"/>
    <p:sldId id="764" r:id="rId56"/>
    <p:sldId id="765" r:id="rId57"/>
    <p:sldId id="766" r:id="rId58"/>
    <p:sldId id="732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4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FF99"/>
    <a:srgbClr val="00FF00"/>
    <a:srgbClr val="00CC00"/>
    <a:srgbClr val="E46C0A"/>
    <a:srgbClr val="17375E"/>
    <a:srgbClr val="FFFF00"/>
    <a:srgbClr val="FFCC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68" autoAdjust="0"/>
    <p:restoredTop sz="94730" autoAdjust="0"/>
  </p:normalViewPr>
  <p:slideViewPr>
    <p:cSldViewPr>
      <p:cViewPr varScale="1">
        <p:scale>
          <a:sx n="162" d="100"/>
          <a:sy n="162" d="100"/>
        </p:scale>
        <p:origin x="1608" y="144"/>
      </p:cViewPr>
      <p:guideLst>
        <p:guide orient="horz" pos="2400"/>
        <p:guide pos="4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026AF-8596-4035-A886-A30FA64B924E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88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B29F-CDC0-47EA-B588-926155B5A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Insert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Friendly Petri nets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18" Type="http://schemas.openxmlformats.org/officeDocument/2006/relationships/image" Target="../media/image270.png"/><Relationship Id="rId3" Type="http://schemas.openxmlformats.org/officeDocument/2006/relationships/image" Target="../media/image27.png"/><Relationship Id="rId7" Type="http://schemas.openxmlformats.org/officeDocument/2006/relationships/image" Target="../media/image161.png"/><Relationship Id="rId12" Type="http://schemas.openxmlformats.org/officeDocument/2006/relationships/image" Target="../media/image21.png"/><Relationship Id="rId1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0.png"/><Relationship Id="rId1" Type="http://schemas.openxmlformats.org/officeDocument/2006/relationships/tags" Target="../tags/tag3.xml"/><Relationship Id="rId6" Type="http://schemas.openxmlformats.org/officeDocument/2006/relationships/image" Target="../media/image151.png"/><Relationship Id="rId11" Type="http://schemas.openxmlformats.org/officeDocument/2006/relationships/image" Target="../media/image20.png"/><Relationship Id="rId5" Type="http://schemas.openxmlformats.org/officeDocument/2006/relationships/image" Target="../media/image141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19" Type="http://schemas.openxmlformats.org/officeDocument/2006/relationships/image" Target="../media/image28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Making Petri nets</a:t>
            </a:r>
            <a:br>
              <a:rPr lang="en-GB" dirty="0" smtClean="0"/>
            </a:br>
            <a:r>
              <a:rPr lang="en-GB" dirty="0" smtClean="0"/>
              <a:t>friendlier to designers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           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37286" y="3962400"/>
            <a:ext cx="7696200" cy="17526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Jordi Cortadella</a:t>
            </a:r>
            <a:br>
              <a:rPr lang="en-GB" sz="2400" dirty="0" smtClean="0">
                <a:solidFill>
                  <a:srgbClr val="0000FF"/>
                </a:solidFill>
              </a:rPr>
            </a:br>
            <a:r>
              <a:rPr lang="en-GB" sz="2400" dirty="0" smtClean="0">
                <a:solidFill>
                  <a:srgbClr val="0000FF"/>
                </a:solidFill>
              </a:rPr>
              <a:t>(Universitat Politècnica de Catalunya, Barcelona)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 smtClean="0">
                <a:solidFill>
                  <a:srgbClr val="0000FF"/>
                </a:solidFill>
              </a:rPr>
              <a:t>STRUCTURE 2017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grpSp>
        <p:nvGrpSpPr>
          <p:cNvPr id="34917" name="Group 101"/>
          <p:cNvGrpSpPr>
            <a:grpSpLocks/>
          </p:cNvGrpSpPr>
          <p:nvPr/>
        </p:nvGrpSpPr>
        <p:grpSpPr bwMode="auto">
          <a:xfrm>
            <a:off x="5581650" y="1397000"/>
            <a:ext cx="2459038" cy="2449513"/>
            <a:chOff x="409" y="881"/>
            <a:chExt cx="1549" cy="1543"/>
          </a:xfrm>
        </p:grpSpPr>
        <p:sp>
          <p:nvSpPr>
            <p:cNvPr id="21527" name="Text Box 69"/>
            <p:cNvSpPr txBox="1">
              <a:spLocks noChangeArrowheads="1"/>
            </p:cNvSpPr>
            <p:nvPr/>
          </p:nvSpPr>
          <p:spPr bwMode="auto">
            <a:xfrm>
              <a:off x="634" y="886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Ri+</a:t>
              </a:r>
            </a:p>
          </p:txBody>
        </p:sp>
        <p:sp>
          <p:nvSpPr>
            <p:cNvPr id="21528" name="Text Box 70"/>
            <p:cNvSpPr txBox="1">
              <a:spLocks noChangeArrowheads="1"/>
            </p:cNvSpPr>
            <p:nvPr/>
          </p:nvSpPr>
          <p:spPr bwMode="auto">
            <a:xfrm>
              <a:off x="594" y="1309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Ao+</a:t>
              </a:r>
            </a:p>
          </p:txBody>
        </p:sp>
        <p:sp>
          <p:nvSpPr>
            <p:cNvPr id="21529" name="Text Box 71"/>
            <p:cNvSpPr txBox="1">
              <a:spLocks noChangeArrowheads="1"/>
            </p:cNvSpPr>
            <p:nvPr/>
          </p:nvSpPr>
          <p:spPr bwMode="auto">
            <a:xfrm>
              <a:off x="614" y="1744"/>
              <a:ext cx="3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Ri-</a:t>
              </a:r>
            </a:p>
          </p:txBody>
        </p:sp>
        <p:sp>
          <p:nvSpPr>
            <p:cNvPr id="21530" name="Text Box 72"/>
            <p:cNvSpPr txBox="1">
              <a:spLocks noChangeArrowheads="1"/>
            </p:cNvSpPr>
            <p:nvPr/>
          </p:nvSpPr>
          <p:spPr bwMode="auto">
            <a:xfrm>
              <a:off x="601" y="2174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Ao-</a:t>
              </a:r>
            </a:p>
          </p:txBody>
        </p:sp>
        <p:sp>
          <p:nvSpPr>
            <p:cNvPr id="21531" name="Text Box 73"/>
            <p:cNvSpPr txBox="1">
              <a:spLocks noChangeArrowheads="1"/>
            </p:cNvSpPr>
            <p:nvPr/>
          </p:nvSpPr>
          <p:spPr bwMode="auto">
            <a:xfrm>
              <a:off x="1356" y="881"/>
              <a:ext cx="3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Ro+</a:t>
              </a:r>
            </a:p>
          </p:txBody>
        </p:sp>
        <p:sp>
          <p:nvSpPr>
            <p:cNvPr id="21532" name="Text Box 74"/>
            <p:cNvSpPr txBox="1">
              <a:spLocks noChangeArrowheads="1"/>
            </p:cNvSpPr>
            <p:nvPr/>
          </p:nvSpPr>
          <p:spPr bwMode="auto">
            <a:xfrm>
              <a:off x="1363" y="1314"/>
              <a:ext cx="3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Ai+</a:t>
              </a:r>
            </a:p>
          </p:txBody>
        </p:sp>
        <p:sp>
          <p:nvSpPr>
            <p:cNvPr id="21533" name="Text Box 75"/>
            <p:cNvSpPr txBox="1">
              <a:spLocks noChangeArrowheads="1"/>
            </p:cNvSpPr>
            <p:nvPr/>
          </p:nvSpPr>
          <p:spPr bwMode="auto">
            <a:xfrm>
              <a:off x="1345" y="1737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Ro-</a:t>
              </a:r>
            </a:p>
          </p:txBody>
        </p:sp>
        <p:sp>
          <p:nvSpPr>
            <p:cNvPr id="21534" name="Text Box 76"/>
            <p:cNvSpPr txBox="1">
              <a:spLocks noChangeArrowheads="1"/>
            </p:cNvSpPr>
            <p:nvPr/>
          </p:nvSpPr>
          <p:spPr bwMode="auto">
            <a:xfrm>
              <a:off x="1344" y="2165"/>
              <a:ext cx="3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Ai-</a:t>
              </a:r>
            </a:p>
          </p:txBody>
        </p:sp>
        <p:sp>
          <p:nvSpPr>
            <p:cNvPr id="21535" name="Line 77"/>
            <p:cNvSpPr>
              <a:spLocks noChangeShapeType="1"/>
            </p:cNvSpPr>
            <p:nvPr/>
          </p:nvSpPr>
          <p:spPr bwMode="auto">
            <a:xfrm>
              <a:off x="768" y="1101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78"/>
            <p:cNvSpPr>
              <a:spLocks noChangeShapeType="1"/>
            </p:cNvSpPr>
            <p:nvPr/>
          </p:nvSpPr>
          <p:spPr bwMode="auto">
            <a:xfrm>
              <a:off x="768" y="1533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79"/>
            <p:cNvSpPr>
              <a:spLocks noChangeShapeType="1"/>
            </p:cNvSpPr>
            <p:nvPr/>
          </p:nvSpPr>
          <p:spPr bwMode="auto">
            <a:xfrm>
              <a:off x="768" y="1965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Freeform 82"/>
            <p:cNvSpPr>
              <a:spLocks/>
            </p:cNvSpPr>
            <p:nvPr/>
          </p:nvSpPr>
          <p:spPr bwMode="auto">
            <a:xfrm>
              <a:off x="450" y="1050"/>
              <a:ext cx="216" cy="1235"/>
            </a:xfrm>
            <a:custGeom>
              <a:avLst/>
              <a:gdLst>
                <a:gd name="T0" fmla="*/ 184 w 216"/>
                <a:gd name="T1" fmla="*/ 1235 h 1235"/>
                <a:gd name="T2" fmla="*/ 36 w 216"/>
                <a:gd name="T3" fmla="*/ 889 h 1235"/>
                <a:gd name="T4" fmla="*/ 30 w 216"/>
                <a:gd name="T5" fmla="*/ 153 h 1235"/>
                <a:gd name="T6" fmla="*/ 216 w 216"/>
                <a:gd name="T7" fmla="*/ 0 h 12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235">
                  <a:moveTo>
                    <a:pt x="184" y="1235"/>
                  </a:moveTo>
                  <a:cubicBezTo>
                    <a:pt x="123" y="1152"/>
                    <a:pt x="62" y="1069"/>
                    <a:pt x="36" y="889"/>
                  </a:cubicBezTo>
                  <a:cubicBezTo>
                    <a:pt x="10" y="709"/>
                    <a:pt x="0" y="301"/>
                    <a:pt x="30" y="153"/>
                  </a:cubicBezTo>
                  <a:cubicBezTo>
                    <a:pt x="60" y="5"/>
                    <a:pt x="138" y="2"/>
                    <a:pt x="21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83"/>
            <p:cNvSpPr>
              <a:spLocks noChangeShapeType="1"/>
            </p:cNvSpPr>
            <p:nvPr/>
          </p:nvSpPr>
          <p:spPr bwMode="auto">
            <a:xfrm>
              <a:off x="1519" y="1101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84"/>
            <p:cNvSpPr>
              <a:spLocks noChangeShapeType="1"/>
            </p:cNvSpPr>
            <p:nvPr/>
          </p:nvSpPr>
          <p:spPr bwMode="auto">
            <a:xfrm>
              <a:off x="1508" y="1530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85"/>
            <p:cNvSpPr>
              <a:spLocks noChangeShapeType="1"/>
            </p:cNvSpPr>
            <p:nvPr/>
          </p:nvSpPr>
          <p:spPr bwMode="auto">
            <a:xfrm>
              <a:off x="1497" y="1959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Freeform 87"/>
            <p:cNvSpPr>
              <a:spLocks/>
            </p:cNvSpPr>
            <p:nvPr/>
          </p:nvSpPr>
          <p:spPr bwMode="auto">
            <a:xfrm>
              <a:off x="1645" y="1024"/>
              <a:ext cx="277" cy="1280"/>
            </a:xfrm>
            <a:custGeom>
              <a:avLst/>
              <a:gdLst>
                <a:gd name="T0" fmla="*/ 0 w 277"/>
                <a:gd name="T1" fmla="*/ 1280 h 1280"/>
                <a:gd name="T2" fmla="*/ 237 w 277"/>
                <a:gd name="T3" fmla="*/ 1024 h 1280"/>
                <a:gd name="T4" fmla="*/ 243 w 277"/>
                <a:gd name="T5" fmla="*/ 179 h 1280"/>
                <a:gd name="T6" fmla="*/ 77 w 277"/>
                <a:gd name="T7" fmla="*/ 0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" h="1280">
                  <a:moveTo>
                    <a:pt x="0" y="1280"/>
                  </a:moveTo>
                  <a:cubicBezTo>
                    <a:pt x="98" y="1244"/>
                    <a:pt x="197" y="1208"/>
                    <a:pt x="237" y="1024"/>
                  </a:cubicBezTo>
                  <a:cubicBezTo>
                    <a:pt x="277" y="840"/>
                    <a:pt x="270" y="350"/>
                    <a:pt x="243" y="179"/>
                  </a:cubicBezTo>
                  <a:cubicBezTo>
                    <a:pt x="216" y="8"/>
                    <a:pt x="146" y="4"/>
                    <a:pt x="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Oval 88"/>
            <p:cNvSpPr>
              <a:spLocks noChangeArrowheads="1"/>
            </p:cNvSpPr>
            <p:nvPr/>
          </p:nvSpPr>
          <p:spPr bwMode="auto">
            <a:xfrm>
              <a:off x="409" y="1568"/>
              <a:ext cx="109" cy="10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4" name="Oval 89"/>
            <p:cNvSpPr>
              <a:spLocks noChangeArrowheads="1"/>
            </p:cNvSpPr>
            <p:nvPr/>
          </p:nvSpPr>
          <p:spPr bwMode="auto">
            <a:xfrm>
              <a:off x="1849" y="1558"/>
              <a:ext cx="109" cy="10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08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1517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18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1523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1524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1525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1526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34918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0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2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71A07-69F7-44A4-9B18-00E78840A1C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1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grpSp>
        <p:nvGrpSpPr>
          <p:cNvPr id="22549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2558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9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2564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2565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2566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2567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1650" y="1397000"/>
            <a:ext cx="2459038" cy="2449513"/>
            <a:chOff x="5581650" y="1397000"/>
            <a:chExt cx="2459038" cy="2449513"/>
          </a:xfrm>
        </p:grpSpPr>
        <p:sp>
          <p:nvSpPr>
            <p:cNvPr id="2" name="Rectangle 1"/>
            <p:cNvSpPr/>
            <p:nvPr/>
          </p:nvSpPr>
          <p:spPr>
            <a:xfrm>
              <a:off x="5948363" y="1441450"/>
              <a:ext cx="492125" cy="3508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2" name="Text Box 69"/>
            <p:cNvSpPr txBox="1">
              <a:spLocks noChangeArrowheads="1"/>
            </p:cNvSpPr>
            <p:nvPr/>
          </p:nvSpPr>
          <p:spPr bwMode="auto">
            <a:xfrm>
              <a:off x="5938838" y="1404938"/>
              <a:ext cx="5667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Ri+</a:t>
              </a:r>
            </a:p>
          </p:txBody>
        </p:sp>
        <p:sp>
          <p:nvSpPr>
            <p:cNvPr id="22533" name="Text Box 70"/>
            <p:cNvSpPr txBox="1">
              <a:spLocks noChangeArrowheads="1"/>
            </p:cNvSpPr>
            <p:nvPr/>
          </p:nvSpPr>
          <p:spPr bwMode="auto">
            <a:xfrm>
              <a:off x="5875338" y="2076450"/>
              <a:ext cx="6381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Ao+</a:t>
              </a:r>
            </a:p>
          </p:txBody>
        </p:sp>
        <p:sp>
          <p:nvSpPr>
            <p:cNvPr id="22534" name="Text Box 71"/>
            <p:cNvSpPr txBox="1">
              <a:spLocks noChangeArrowheads="1"/>
            </p:cNvSpPr>
            <p:nvPr/>
          </p:nvSpPr>
          <p:spPr bwMode="auto">
            <a:xfrm>
              <a:off x="5907088" y="2767013"/>
              <a:ext cx="508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Ri-</a:t>
              </a:r>
            </a:p>
          </p:txBody>
        </p:sp>
        <p:sp>
          <p:nvSpPr>
            <p:cNvPr id="22535" name="Text Box 72"/>
            <p:cNvSpPr txBox="1">
              <a:spLocks noChangeArrowheads="1"/>
            </p:cNvSpPr>
            <p:nvPr/>
          </p:nvSpPr>
          <p:spPr bwMode="auto">
            <a:xfrm>
              <a:off x="5886450" y="3449638"/>
              <a:ext cx="579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Ao-</a:t>
              </a:r>
            </a:p>
          </p:txBody>
        </p:sp>
        <p:sp>
          <p:nvSpPr>
            <p:cNvPr id="22536" name="Text Box 73"/>
            <p:cNvSpPr txBox="1">
              <a:spLocks noChangeArrowheads="1"/>
            </p:cNvSpPr>
            <p:nvPr/>
          </p:nvSpPr>
          <p:spPr bwMode="auto">
            <a:xfrm>
              <a:off x="7085013" y="1397000"/>
              <a:ext cx="6238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Ro+</a:t>
              </a:r>
            </a:p>
          </p:txBody>
        </p:sp>
        <p:sp>
          <p:nvSpPr>
            <p:cNvPr id="22537" name="Text Box 74"/>
            <p:cNvSpPr txBox="1">
              <a:spLocks noChangeArrowheads="1"/>
            </p:cNvSpPr>
            <p:nvPr/>
          </p:nvSpPr>
          <p:spPr bwMode="auto">
            <a:xfrm>
              <a:off x="7096125" y="2084388"/>
              <a:ext cx="5810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Ai+</a:t>
              </a:r>
            </a:p>
          </p:txBody>
        </p:sp>
        <p:sp>
          <p:nvSpPr>
            <p:cNvPr id="22538" name="Text Box 75"/>
            <p:cNvSpPr txBox="1">
              <a:spLocks noChangeArrowheads="1"/>
            </p:cNvSpPr>
            <p:nvPr/>
          </p:nvSpPr>
          <p:spPr bwMode="auto">
            <a:xfrm>
              <a:off x="7067550" y="2755900"/>
              <a:ext cx="565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Ro-</a:t>
              </a:r>
            </a:p>
          </p:txBody>
        </p:sp>
        <p:sp>
          <p:nvSpPr>
            <p:cNvPr id="22539" name="Text Box 76"/>
            <p:cNvSpPr txBox="1">
              <a:spLocks noChangeArrowheads="1"/>
            </p:cNvSpPr>
            <p:nvPr/>
          </p:nvSpPr>
          <p:spPr bwMode="auto">
            <a:xfrm>
              <a:off x="7065963" y="3435350"/>
              <a:ext cx="5222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Ai-</a:t>
              </a:r>
            </a:p>
          </p:txBody>
        </p:sp>
        <p:sp>
          <p:nvSpPr>
            <p:cNvPr id="22540" name="Line 77"/>
            <p:cNvSpPr>
              <a:spLocks noChangeShapeType="1"/>
            </p:cNvSpPr>
            <p:nvPr/>
          </p:nvSpPr>
          <p:spPr bwMode="auto">
            <a:xfrm>
              <a:off x="6151563" y="1746250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Line 78"/>
            <p:cNvSpPr>
              <a:spLocks noChangeShapeType="1"/>
            </p:cNvSpPr>
            <p:nvPr/>
          </p:nvSpPr>
          <p:spPr bwMode="auto">
            <a:xfrm>
              <a:off x="6151563" y="2432050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79"/>
            <p:cNvSpPr>
              <a:spLocks noChangeShapeType="1"/>
            </p:cNvSpPr>
            <p:nvPr/>
          </p:nvSpPr>
          <p:spPr bwMode="auto">
            <a:xfrm>
              <a:off x="6151563" y="3117850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Freeform 82"/>
            <p:cNvSpPr>
              <a:spLocks/>
            </p:cNvSpPr>
            <p:nvPr/>
          </p:nvSpPr>
          <p:spPr bwMode="auto">
            <a:xfrm>
              <a:off x="5646738" y="1665288"/>
              <a:ext cx="342900" cy="1960562"/>
            </a:xfrm>
            <a:custGeom>
              <a:avLst/>
              <a:gdLst>
                <a:gd name="T0" fmla="*/ 2147483646 w 216"/>
                <a:gd name="T1" fmla="*/ 2147483646 h 1235"/>
                <a:gd name="T2" fmla="*/ 2147483646 w 216"/>
                <a:gd name="T3" fmla="*/ 2147483646 h 1235"/>
                <a:gd name="T4" fmla="*/ 2147483646 w 216"/>
                <a:gd name="T5" fmla="*/ 2147483646 h 1235"/>
                <a:gd name="T6" fmla="*/ 2147483646 w 216"/>
                <a:gd name="T7" fmla="*/ 0 h 12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235">
                  <a:moveTo>
                    <a:pt x="184" y="1235"/>
                  </a:moveTo>
                  <a:cubicBezTo>
                    <a:pt x="123" y="1152"/>
                    <a:pt x="62" y="1069"/>
                    <a:pt x="36" y="889"/>
                  </a:cubicBezTo>
                  <a:cubicBezTo>
                    <a:pt x="10" y="709"/>
                    <a:pt x="0" y="301"/>
                    <a:pt x="30" y="153"/>
                  </a:cubicBezTo>
                  <a:cubicBezTo>
                    <a:pt x="60" y="5"/>
                    <a:pt x="138" y="2"/>
                    <a:pt x="21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83"/>
            <p:cNvSpPr>
              <a:spLocks noChangeShapeType="1"/>
            </p:cNvSpPr>
            <p:nvPr/>
          </p:nvSpPr>
          <p:spPr bwMode="auto">
            <a:xfrm>
              <a:off x="7343775" y="1746250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84"/>
            <p:cNvSpPr>
              <a:spLocks noChangeShapeType="1"/>
            </p:cNvSpPr>
            <p:nvPr/>
          </p:nvSpPr>
          <p:spPr bwMode="auto">
            <a:xfrm>
              <a:off x="7326313" y="2427288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85"/>
            <p:cNvSpPr>
              <a:spLocks noChangeShapeType="1"/>
            </p:cNvSpPr>
            <p:nvPr/>
          </p:nvSpPr>
          <p:spPr bwMode="auto">
            <a:xfrm>
              <a:off x="7308850" y="3108325"/>
              <a:ext cx="0" cy="415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Freeform 87"/>
            <p:cNvSpPr>
              <a:spLocks/>
            </p:cNvSpPr>
            <p:nvPr/>
          </p:nvSpPr>
          <p:spPr bwMode="auto">
            <a:xfrm>
              <a:off x="7543800" y="1624013"/>
              <a:ext cx="439738" cy="2032000"/>
            </a:xfrm>
            <a:custGeom>
              <a:avLst/>
              <a:gdLst>
                <a:gd name="T0" fmla="*/ 0 w 277"/>
                <a:gd name="T1" fmla="*/ 2147483646 h 1280"/>
                <a:gd name="T2" fmla="*/ 2147483646 w 277"/>
                <a:gd name="T3" fmla="*/ 2147483646 h 1280"/>
                <a:gd name="T4" fmla="*/ 2147483646 w 277"/>
                <a:gd name="T5" fmla="*/ 2147483646 h 1280"/>
                <a:gd name="T6" fmla="*/ 2147483646 w 277"/>
                <a:gd name="T7" fmla="*/ 0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" h="1280">
                  <a:moveTo>
                    <a:pt x="0" y="1280"/>
                  </a:moveTo>
                  <a:cubicBezTo>
                    <a:pt x="98" y="1244"/>
                    <a:pt x="197" y="1208"/>
                    <a:pt x="237" y="1024"/>
                  </a:cubicBezTo>
                  <a:cubicBezTo>
                    <a:pt x="277" y="840"/>
                    <a:pt x="270" y="350"/>
                    <a:pt x="243" y="179"/>
                  </a:cubicBezTo>
                  <a:cubicBezTo>
                    <a:pt x="216" y="8"/>
                    <a:pt x="146" y="4"/>
                    <a:pt x="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89"/>
            <p:cNvSpPr>
              <a:spLocks noChangeArrowheads="1"/>
            </p:cNvSpPr>
            <p:nvPr/>
          </p:nvSpPr>
          <p:spPr bwMode="auto">
            <a:xfrm>
              <a:off x="7867650" y="2471738"/>
              <a:ext cx="173038" cy="17303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0" name="Line 102"/>
            <p:cNvSpPr>
              <a:spLocks noChangeShapeType="1"/>
            </p:cNvSpPr>
            <p:nvPr/>
          </p:nvSpPr>
          <p:spPr bwMode="auto">
            <a:xfrm>
              <a:off x="6472238" y="1604963"/>
              <a:ext cx="6397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103"/>
            <p:cNvSpPr>
              <a:spLocks noChangeShapeType="1"/>
            </p:cNvSpPr>
            <p:nvPr/>
          </p:nvSpPr>
          <p:spPr bwMode="auto">
            <a:xfrm flipH="1">
              <a:off x="6430963" y="1747838"/>
              <a:ext cx="722312" cy="46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104"/>
            <p:cNvSpPr>
              <a:spLocks noChangeShapeType="1"/>
            </p:cNvSpPr>
            <p:nvPr/>
          </p:nvSpPr>
          <p:spPr bwMode="auto">
            <a:xfrm>
              <a:off x="6400800" y="2366963"/>
              <a:ext cx="711200" cy="549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106"/>
            <p:cNvSpPr>
              <a:spLocks noChangeShapeType="1"/>
            </p:cNvSpPr>
            <p:nvPr/>
          </p:nvSpPr>
          <p:spPr bwMode="auto">
            <a:xfrm flipH="1">
              <a:off x="6359525" y="3057525"/>
              <a:ext cx="762000" cy="50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Oval 88"/>
            <p:cNvSpPr>
              <a:spLocks noChangeArrowheads="1"/>
            </p:cNvSpPr>
            <p:nvPr/>
          </p:nvSpPr>
          <p:spPr bwMode="auto">
            <a:xfrm>
              <a:off x="5581650" y="2487613"/>
              <a:ext cx="173038" cy="17303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04CC8-6C99-4887-9311-8BC601F5007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8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132638" y="1422400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3556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3557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3558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3559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3560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3561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3562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3563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3564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88"/>
          <p:cNvSpPr>
            <a:spLocks noChangeArrowheads="1"/>
          </p:cNvSpPr>
          <p:nvPr/>
        </p:nvSpPr>
        <p:spPr bwMode="auto">
          <a:xfrm>
            <a:off x="6061075" y="183515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73" name="Oval 89"/>
          <p:cNvSpPr>
            <a:spLocks noChangeArrowheads="1"/>
          </p:cNvSpPr>
          <p:nvPr/>
        </p:nvSpPr>
        <p:spPr bwMode="auto">
          <a:xfrm>
            <a:off x="7867650" y="2471738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3574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3583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84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3589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3590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3591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3592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3575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88"/>
          <p:cNvSpPr>
            <a:spLocks noChangeArrowheads="1"/>
          </p:cNvSpPr>
          <p:nvPr/>
        </p:nvSpPr>
        <p:spPr bwMode="auto">
          <a:xfrm>
            <a:off x="6681788" y="1516063"/>
            <a:ext cx="173037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D353A-1A85-42A2-B3FE-9D49B06AF8E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127875" y="2101850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29313" y="2119313"/>
            <a:ext cx="492125" cy="3508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4581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4582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4583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4584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4585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4586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4587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4588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4589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88"/>
          <p:cNvSpPr>
            <a:spLocks noChangeArrowheads="1"/>
          </p:cNvSpPr>
          <p:nvPr/>
        </p:nvSpPr>
        <p:spPr bwMode="auto">
          <a:xfrm>
            <a:off x="6061075" y="183515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98" name="Oval 89"/>
          <p:cNvSpPr>
            <a:spLocks noChangeArrowheads="1"/>
          </p:cNvSpPr>
          <p:nvPr/>
        </p:nvSpPr>
        <p:spPr bwMode="auto">
          <a:xfrm>
            <a:off x="7251700" y="182880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4599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4608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609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4614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4615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4616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4617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4600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88"/>
          <p:cNvSpPr>
            <a:spLocks noChangeArrowheads="1"/>
          </p:cNvSpPr>
          <p:nvPr/>
        </p:nvSpPr>
        <p:spPr bwMode="auto">
          <a:xfrm>
            <a:off x="6799263" y="1841500"/>
            <a:ext cx="173037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578B4-A7BF-4686-BC44-8234C795639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929313" y="2119313"/>
            <a:ext cx="492125" cy="3508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5604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5605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5606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5607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5608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5609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5610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5611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5612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88"/>
          <p:cNvSpPr>
            <a:spLocks noChangeArrowheads="1"/>
          </p:cNvSpPr>
          <p:nvPr/>
        </p:nvSpPr>
        <p:spPr bwMode="auto">
          <a:xfrm>
            <a:off x="6061075" y="183515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21" name="Oval 89"/>
          <p:cNvSpPr>
            <a:spLocks noChangeArrowheads="1"/>
          </p:cNvSpPr>
          <p:nvPr/>
        </p:nvSpPr>
        <p:spPr bwMode="auto">
          <a:xfrm>
            <a:off x="7242175" y="250825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5622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5631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5632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5637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5638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5639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5640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5623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Oval 88"/>
          <p:cNvSpPr>
            <a:spLocks noChangeArrowheads="1"/>
          </p:cNvSpPr>
          <p:nvPr/>
        </p:nvSpPr>
        <p:spPr bwMode="auto">
          <a:xfrm>
            <a:off x="6799263" y="1841500"/>
            <a:ext cx="173037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BE26F-A360-43E4-A366-6AEDA0A88A9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919788" y="2825750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86600" y="2778125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6629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6630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6631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6632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6633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6634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6635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6636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6637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Oval 88"/>
          <p:cNvSpPr>
            <a:spLocks noChangeArrowheads="1"/>
          </p:cNvSpPr>
          <p:nvPr/>
        </p:nvSpPr>
        <p:spPr bwMode="auto">
          <a:xfrm>
            <a:off x="6061075" y="251460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46" name="Oval 89"/>
          <p:cNvSpPr>
            <a:spLocks noChangeArrowheads="1"/>
          </p:cNvSpPr>
          <p:nvPr/>
        </p:nvSpPr>
        <p:spPr bwMode="auto">
          <a:xfrm>
            <a:off x="7242175" y="250825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647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6656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57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6662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6663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6664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6665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6648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Oval 88"/>
          <p:cNvSpPr>
            <a:spLocks noChangeArrowheads="1"/>
          </p:cNvSpPr>
          <p:nvPr/>
        </p:nvSpPr>
        <p:spPr bwMode="auto">
          <a:xfrm>
            <a:off x="6627813" y="2520950"/>
            <a:ext cx="173037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11061-8DF0-425A-B205-FE2F1E9619B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919788" y="2825750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77075" y="3502025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7653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7654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7655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7656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7657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7658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7659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7660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7661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88"/>
          <p:cNvSpPr>
            <a:spLocks noChangeArrowheads="1"/>
          </p:cNvSpPr>
          <p:nvPr/>
        </p:nvSpPr>
        <p:spPr bwMode="auto">
          <a:xfrm>
            <a:off x="6061075" y="251460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0" name="Oval 89"/>
          <p:cNvSpPr>
            <a:spLocks noChangeArrowheads="1"/>
          </p:cNvSpPr>
          <p:nvPr/>
        </p:nvSpPr>
        <p:spPr bwMode="auto">
          <a:xfrm>
            <a:off x="7216775" y="3186113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7671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7680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681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7686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7687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7688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7689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7672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88"/>
          <p:cNvSpPr>
            <a:spLocks noChangeArrowheads="1"/>
          </p:cNvSpPr>
          <p:nvPr/>
        </p:nvSpPr>
        <p:spPr bwMode="auto">
          <a:xfrm>
            <a:off x="6696075" y="3198813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2B748-1EA7-4A84-88FC-C4B10197C20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3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077075" y="3502025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43600" y="3516313"/>
            <a:ext cx="492125" cy="3508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8677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8678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8679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8680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8681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8682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8683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8684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8685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88"/>
          <p:cNvSpPr>
            <a:spLocks noChangeArrowheads="1"/>
          </p:cNvSpPr>
          <p:nvPr/>
        </p:nvSpPr>
        <p:spPr bwMode="auto">
          <a:xfrm>
            <a:off x="6061075" y="3184525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4" name="Oval 89"/>
          <p:cNvSpPr>
            <a:spLocks noChangeArrowheads="1"/>
          </p:cNvSpPr>
          <p:nvPr/>
        </p:nvSpPr>
        <p:spPr bwMode="auto">
          <a:xfrm>
            <a:off x="7216775" y="3186113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8695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8704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8705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8710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8711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8712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8713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8696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Oval 88"/>
          <p:cNvSpPr>
            <a:spLocks noChangeArrowheads="1"/>
          </p:cNvSpPr>
          <p:nvPr/>
        </p:nvSpPr>
        <p:spPr bwMode="auto">
          <a:xfrm>
            <a:off x="6696075" y="3198813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36E1C-5BD4-4431-99EB-86692BC34A6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077075" y="3502025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51538" y="1443038"/>
            <a:ext cx="492125" cy="3508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29701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29702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29703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29704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29705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29706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29707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29708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29709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88"/>
          <p:cNvSpPr>
            <a:spLocks noChangeArrowheads="1"/>
          </p:cNvSpPr>
          <p:nvPr/>
        </p:nvSpPr>
        <p:spPr bwMode="auto">
          <a:xfrm>
            <a:off x="5581650" y="2559050"/>
            <a:ext cx="173038" cy="1730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18" name="Oval 89"/>
          <p:cNvSpPr>
            <a:spLocks noChangeArrowheads="1"/>
          </p:cNvSpPr>
          <p:nvPr/>
        </p:nvSpPr>
        <p:spPr bwMode="auto">
          <a:xfrm>
            <a:off x="7216775" y="3186113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9719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29727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8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29733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29734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29735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29736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29720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A8FF5-CA44-4E64-B524-80F1FC3DA6F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9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077075" y="3502025"/>
            <a:ext cx="492125" cy="3508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sp>
        <p:nvSpPr>
          <p:cNvPr id="30724" name="Text Box 69"/>
          <p:cNvSpPr txBox="1">
            <a:spLocks noChangeArrowheads="1"/>
          </p:cNvSpPr>
          <p:nvPr/>
        </p:nvSpPr>
        <p:spPr bwMode="auto">
          <a:xfrm>
            <a:off x="5938838" y="1404938"/>
            <a:ext cx="56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Ri+</a:t>
            </a:r>
          </a:p>
        </p:txBody>
      </p:sp>
      <p:sp>
        <p:nvSpPr>
          <p:cNvPr id="30725" name="Text Box 70"/>
          <p:cNvSpPr txBox="1">
            <a:spLocks noChangeArrowheads="1"/>
          </p:cNvSpPr>
          <p:nvPr/>
        </p:nvSpPr>
        <p:spPr bwMode="auto">
          <a:xfrm>
            <a:off x="5875338" y="2076450"/>
            <a:ext cx="63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Ao+</a:t>
            </a:r>
          </a:p>
        </p:txBody>
      </p:sp>
      <p:sp>
        <p:nvSpPr>
          <p:cNvPr id="30726" name="Text Box 71"/>
          <p:cNvSpPr txBox="1">
            <a:spLocks noChangeArrowheads="1"/>
          </p:cNvSpPr>
          <p:nvPr/>
        </p:nvSpPr>
        <p:spPr bwMode="auto">
          <a:xfrm>
            <a:off x="5907088" y="2767013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Ri-</a:t>
            </a:r>
          </a:p>
        </p:txBody>
      </p:sp>
      <p:sp>
        <p:nvSpPr>
          <p:cNvPr id="30727" name="Text Box 72"/>
          <p:cNvSpPr txBox="1">
            <a:spLocks noChangeArrowheads="1"/>
          </p:cNvSpPr>
          <p:nvPr/>
        </p:nvSpPr>
        <p:spPr bwMode="auto">
          <a:xfrm>
            <a:off x="5886450" y="34496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Ao-</a:t>
            </a:r>
          </a:p>
        </p:txBody>
      </p:sp>
      <p:sp>
        <p:nvSpPr>
          <p:cNvPr id="30728" name="Text Box 73"/>
          <p:cNvSpPr txBox="1">
            <a:spLocks noChangeArrowheads="1"/>
          </p:cNvSpPr>
          <p:nvPr/>
        </p:nvSpPr>
        <p:spPr bwMode="auto">
          <a:xfrm>
            <a:off x="7085013" y="1397000"/>
            <a:ext cx="62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Ro+</a:t>
            </a:r>
          </a:p>
        </p:txBody>
      </p:sp>
      <p:sp>
        <p:nvSpPr>
          <p:cNvPr id="30729" name="Text Box 74"/>
          <p:cNvSpPr txBox="1">
            <a:spLocks noChangeArrowheads="1"/>
          </p:cNvSpPr>
          <p:nvPr/>
        </p:nvSpPr>
        <p:spPr bwMode="auto">
          <a:xfrm>
            <a:off x="7096125" y="208438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Ai+</a:t>
            </a:r>
          </a:p>
        </p:txBody>
      </p:sp>
      <p:sp>
        <p:nvSpPr>
          <p:cNvPr id="30730" name="Text Box 75"/>
          <p:cNvSpPr txBox="1">
            <a:spLocks noChangeArrowheads="1"/>
          </p:cNvSpPr>
          <p:nvPr/>
        </p:nvSpPr>
        <p:spPr bwMode="auto">
          <a:xfrm>
            <a:off x="7067550" y="27559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Ro-</a:t>
            </a:r>
          </a:p>
        </p:txBody>
      </p:sp>
      <p:sp>
        <p:nvSpPr>
          <p:cNvPr id="30731" name="Text Box 76"/>
          <p:cNvSpPr txBox="1">
            <a:spLocks noChangeArrowheads="1"/>
          </p:cNvSpPr>
          <p:nvPr/>
        </p:nvSpPr>
        <p:spPr bwMode="auto">
          <a:xfrm>
            <a:off x="7065963" y="3435350"/>
            <a:ext cx="522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arrow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Ai-</a:t>
            </a:r>
          </a:p>
        </p:txBody>
      </p:sp>
      <p:sp>
        <p:nvSpPr>
          <p:cNvPr id="30732" name="Line 77"/>
          <p:cNvSpPr>
            <a:spLocks noChangeShapeType="1"/>
          </p:cNvSpPr>
          <p:nvPr/>
        </p:nvSpPr>
        <p:spPr bwMode="auto">
          <a:xfrm>
            <a:off x="6151563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78"/>
          <p:cNvSpPr>
            <a:spLocks noChangeShapeType="1"/>
          </p:cNvSpPr>
          <p:nvPr/>
        </p:nvSpPr>
        <p:spPr bwMode="auto">
          <a:xfrm>
            <a:off x="6151563" y="24320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79"/>
          <p:cNvSpPr>
            <a:spLocks noChangeShapeType="1"/>
          </p:cNvSpPr>
          <p:nvPr/>
        </p:nvSpPr>
        <p:spPr bwMode="auto">
          <a:xfrm>
            <a:off x="6151563" y="31178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82"/>
          <p:cNvSpPr>
            <a:spLocks/>
          </p:cNvSpPr>
          <p:nvPr/>
        </p:nvSpPr>
        <p:spPr bwMode="auto">
          <a:xfrm>
            <a:off x="5646738" y="1665288"/>
            <a:ext cx="342900" cy="1960562"/>
          </a:xfrm>
          <a:custGeom>
            <a:avLst/>
            <a:gdLst>
              <a:gd name="T0" fmla="*/ 2147483646 w 216"/>
              <a:gd name="T1" fmla="*/ 2147483646 h 1235"/>
              <a:gd name="T2" fmla="*/ 2147483646 w 216"/>
              <a:gd name="T3" fmla="*/ 2147483646 h 1235"/>
              <a:gd name="T4" fmla="*/ 2147483646 w 216"/>
              <a:gd name="T5" fmla="*/ 2147483646 h 1235"/>
              <a:gd name="T6" fmla="*/ 2147483646 w 216"/>
              <a:gd name="T7" fmla="*/ 0 h 1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" h="1235">
                <a:moveTo>
                  <a:pt x="184" y="1235"/>
                </a:moveTo>
                <a:cubicBezTo>
                  <a:pt x="123" y="1152"/>
                  <a:pt x="62" y="1069"/>
                  <a:pt x="36" y="889"/>
                </a:cubicBezTo>
                <a:cubicBezTo>
                  <a:pt x="10" y="709"/>
                  <a:pt x="0" y="301"/>
                  <a:pt x="30" y="153"/>
                </a:cubicBezTo>
                <a:cubicBezTo>
                  <a:pt x="60" y="5"/>
                  <a:pt x="138" y="2"/>
                  <a:pt x="2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83"/>
          <p:cNvSpPr>
            <a:spLocks noChangeShapeType="1"/>
          </p:cNvSpPr>
          <p:nvPr/>
        </p:nvSpPr>
        <p:spPr bwMode="auto">
          <a:xfrm>
            <a:off x="7343775" y="1746250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84"/>
          <p:cNvSpPr>
            <a:spLocks noChangeShapeType="1"/>
          </p:cNvSpPr>
          <p:nvPr/>
        </p:nvSpPr>
        <p:spPr bwMode="auto">
          <a:xfrm>
            <a:off x="7326313" y="2427288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85"/>
          <p:cNvSpPr>
            <a:spLocks noChangeShapeType="1"/>
          </p:cNvSpPr>
          <p:nvPr/>
        </p:nvSpPr>
        <p:spPr bwMode="auto">
          <a:xfrm>
            <a:off x="7308850" y="3108325"/>
            <a:ext cx="0" cy="41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Freeform 87"/>
          <p:cNvSpPr>
            <a:spLocks/>
          </p:cNvSpPr>
          <p:nvPr/>
        </p:nvSpPr>
        <p:spPr bwMode="auto">
          <a:xfrm>
            <a:off x="7543800" y="1624013"/>
            <a:ext cx="439738" cy="2032000"/>
          </a:xfrm>
          <a:custGeom>
            <a:avLst/>
            <a:gdLst>
              <a:gd name="T0" fmla="*/ 0 w 277"/>
              <a:gd name="T1" fmla="*/ 2147483646 h 1280"/>
              <a:gd name="T2" fmla="*/ 2147483646 w 277"/>
              <a:gd name="T3" fmla="*/ 2147483646 h 1280"/>
              <a:gd name="T4" fmla="*/ 2147483646 w 277"/>
              <a:gd name="T5" fmla="*/ 2147483646 h 1280"/>
              <a:gd name="T6" fmla="*/ 2147483646 w 277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7" h="1280">
                <a:moveTo>
                  <a:pt x="0" y="1280"/>
                </a:moveTo>
                <a:cubicBezTo>
                  <a:pt x="98" y="1244"/>
                  <a:pt x="197" y="1208"/>
                  <a:pt x="237" y="1024"/>
                </a:cubicBezTo>
                <a:cubicBezTo>
                  <a:pt x="277" y="840"/>
                  <a:pt x="270" y="350"/>
                  <a:pt x="243" y="179"/>
                </a:cubicBezTo>
                <a:cubicBezTo>
                  <a:pt x="216" y="8"/>
                  <a:pt x="146" y="4"/>
                  <a:pt x="77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88"/>
          <p:cNvSpPr>
            <a:spLocks noChangeArrowheads="1"/>
          </p:cNvSpPr>
          <p:nvPr/>
        </p:nvSpPr>
        <p:spPr bwMode="auto">
          <a:xfrm>
            <a:off x="6054725" y="1843088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1" name="Oval 89"/>
          <p:cNvSpPr>
            <a:spLocks noChangeArrowheads="1"/>
          </p:cNvSpPr>
          <p:nvPr/>
        </p:nvSpPr>
        <p:spPr bwMode="auto">
          <a:xfrm>
            <a:off x="7216775" y="3186113"/>
            <a:ext cx="173038" cy="1730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0742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30751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52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30757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30758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30759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30760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30743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88"/>
          <p:cNvSpPr>
            <a:spLocks noChangeArrowheads="1"/>
          </p:cNvSpPr>
          <p:nvPr/>
        </p:nvSpPr>
        <p:spPr bwMode="auto">
          <a:xfrm>
            <a:off x="6653213" y="1516063"/>
            <a:ext cx="174625" cy="1746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40D23-EB9E-41C3-9B33-408BB06CBB4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036"/>
            <a:ext cx="8229600" cy="4730364"/>
          </a:xfrm>
        </p:spPr>
        <p:txBody>
          <a:bodyPr/>
          <a:lstStyle/>
          <a:p>
            <a:r>
              <a:rPr lang="en-GB" dirty="0" smtClean="0"/>
              <a:t>Friendly specification models for asynchronous circuits</a:t>
            </a:r>
          </a:p>
          <a:p>
            <a:endParaRPr lang="en-GB" dirty="0"/>
          </a:p>
          <a:p>
            <a:r>
              <a:rPr lang="en-GB" dirty="0" smtClean="0"/>
              <a:t>Mining friendly process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" y="4114800"/>
            <a:ext cx="8855380" cy="19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altLang="en-US" smtClean="0"/>
              <a:t>Control specification</a:t>
            </a:r>
          </a:p>
        </p:txBody>
      </p:sp>
      <p:grpSp>
        <p:nvGrpSpPr>
          <p:cNvPr id="31748" name="Group 101"/>
          <p:cNvGrpSpPr>
            <a:grpSpLocks/>
          </p:cNvGrpSpPr>
          <p:nvPr/>
        </p:nvGrpSpPr>
        <p:grpSpPr bwMode="auto">
          <a:xfrm>
            <a:off x="5581650" y="1397000"/>
            <a:ext cx="2459038" cy="2449513"/>
            <a:chOff x="409" y="881"/>
            <a:chExt cx="1549" cy="1543"/>
          </a:xfrm>
        </p:grpSpPr>
        <p:sp>
          <p:nvSpPr>
            <p:cNvPr id="31767" name="Text Box 69"/>
            <p:cNvSpPr txBox="1">
              <a:spLocks noChangeArrowheads="1"/>
            </p:cNvSpPr>
            <p:nvPr/>
          </p:nvSpPr>
          <p:spPr bwMode="auto">
            <a:xfrm>
              <a:off x="634" y="886"/>
              <a:ext cx="3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Ri+</a:t>
              </a:r>
            </a:p>
          </p:txBody>
        </p:sp>
        <p:sp>
          <p:nvSpPr>
            <p:cNvPr id="31768" name="Text Box 70"/>
            <p:cNvSpPr txBox="1">
              <a:spLocks noChangeArrowheads="1"/>
            </p:cNvSpPr>
            <p:nvPr/>
          </p:nvSpPr>
          <p:spPr bwMode="auto">
            <a:xfrm>
              <a:off x="594" y="1309"/>
              <a:ext cx="4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Ao+</a:t>
              </a:r>
            </a:p>
          </p:txBody>
        </p:sp>
        <p:sp>
          <p:nvSpPr>
            <p:cNvPr id="31769" name="Text Box 71"/>
            <p:cNvSpPr txBox="1">
              <a:spLocks noChangeArrowheads="1"/>
            </p:cNvSpPr>
            <p:nvPr/>
          </p:nvSpPr>
          <p:spPr bwMode="auto">
            <a:xfrm>
              <a:off x="614" y="1744"/>
              <a:ext cx="3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Ri-</a:t>
              </a:r>
            </a:p>
          </p:txBody>
        </p:sp>
        <p:sp>
          <p:nvSpPr>
            <p:cNvPr id="31770" name="Text Box 72"/>
            <p:cNvSpPr txBox="1">
              <a:spLocks noChangeArrowheads="1"/>
            </p:cNvSpPr>
            <p:nvPr/>
          </p:nvSpPr>
          <p:spPr bwMode="auto">
            <a:xfrm>
              <a:off x="601" y="2174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Ao-</a:t>
              </a:r>
            </a:p>
          </p:txBody>
        </p:sp>
        <p:sp>
          <p:nvSpPr>
            <p:cNvPr id="31771" name="Text Box 73"/>
            <p:cNvSpPr txBox="1">
              <a:spLocks noChangeArrowheads="1"/>
            </p:cNvSpPr>
            <p:nvPr/>
          </p:nvSpPr>
          <p:spPr bwMode="auto">
            <a:xfrm>
              <a:off x="1356" y="881"/>
              <a:ext cx="3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Ro+</a:t>
              </a:r>
            </a:p>
          </p:txBody>
        </p:sp>
        <p:sp>
          <p:nvSpPr>
            <p:cNvPr id="31772" name="Text Box 74"/>
            <p:cNvSpPr txBox="1">
              <a:spLocks noChangeArrowheads="1"/>
            </p:cNvSpPr>
            <p:nvPr/>
          </p:nvSpPr>
          <p:spPr bwMode="auto">
            <a:xfrm>
              <a:off x="1363" y="1314"/>
              <a:ext cx="3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Ai+</a:t>
              </a:r>
            </a:p>
          </p:txBody>
        </p:sp>
        <p:sp>
          <p:nvSpPr>
            <p:cNvPr id="31773" name="Text Box 75"/>
            <p:cNvSpPr txBox="1">
              <a:spLocks noChangeArrowheads="1"/>
            </p:cNvSpPr>
            <p:nvPr/>
          </p:nvSpPr>
          <p:spPr bwMode="auto">
            <a:xfrm>
              <a:off x="1345" y="1737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Ro-</a:t>
              </a:r>
            </a:p>
          </p:txBody>
        </p:sp>
        <p:sp>
          <p:nvSpPr>
            <p:cNvPr id="31774" name="Text Box 76"/>
            <p:cNvSpPr txBox="1">
              <a:spLocks noChangeArrowheads="1"/>
            </p:cNvSpPr>
            <p:nvPr/>
          </p:nvSpPr>
          <p:spPr bwMode="auto">
            <a:xfrm>
              <a:off x="1344" y="2165"/>
              <a:ext cx="3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arrow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Ai-</a:t>
              </a:r>
            </a:p>
          </p:txBody>
        </p:sp>
        <p:sp>
          <p:nvSpPr>
            <p:cNvPr id="31775" name="Line 77"/>
            <p:cNvSpPr>
              <a:spLocks noChangeShapeType="1"/>
            </p:cNvSpPr>
            <p:nvPr/>
          </p:nvSpPr>
          <p:spPr bwMode="auto">
            <a:xfrm>
              <a:off x="768" y="1101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78"/>
            <p:cNvSpPr>
              <a:spLocks noChangeShapeType="1"/>
            </p:cNvSpPr>
            <p:nvPr/>
          </p:nvSpPr>
          <p:spPr bwMode="auto">
            <a:xfrm>
              <a:off x="768" y="1533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Line 79"/>
            <p:cNvSpPr>
              <a:spLocks noChangeShapeType="1"/>
            </p:cNvSpPr>
            <p:nvPr/>
          </p:nvSpPr>
          <p:spPr bwMode="auto">
            <a:xfrm>
              <a:off x="768" y="1965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Freeform 82"/>
            <p:cNvSpPr>
              <a:spLocks/>
            </p:cNvSpPr>
            <p:nvPr/>
          </p:nvSpPr>
          <p:spPr bwMode="auto">
            <a:xfrm>
              <a:off x="450" y="1050"/>
              <a:ext cx="216" cy="1235"/>
            </a:xfrm>
            <a:custGeom>
              <a:avLst/>
              <a:gdLst>
                <a:gd name="T0" fmla="*/ 184 w 216"/>
                <a:gd name="T1" fmla="*/ 1235 h 1235"/>
                <a:gd name="T2" fmla="*/ 36 w 216"/>
                <a:gd name="T3" fmla="*/ 889 h 1235"/>
                <a:gd name="T4" fmla="*/ 30 w 216"/>
                <a:gd name="T5" fmla="*/ 153 h 1235"/>
                <a:gd name="T6" fmla="*/ 216 w 216"/>
                <a:gd name="T7" fmla="*/ 0 h 12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1235">
                  <a:moveTo>
                    <a:pt x="184" y="1235"/>
                  </a:moveTo>
                  <a:cubicBezTo>
                    <a:pt x="123" y="1152"/>
                    <a:pt x="62" y="1069"/>
                    <a:pt x="36" y="889"/>
                  </a:cubicBezTo>
                  <a:cubicBezTo>
                    <a:pt x="10" y="709"/>
                    <a:pt x="0" y="301"/>
                    <a:pt x="30" y="153"/>
                  </a:cubicBezTo>
                  <a:cubicBezTo>
                    <a:pt x="60" y="5"/>
                    <a:pt x="138" y="2"/>
                    <a:pt x="216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Line 83"/>
            <p:cNvSpPr>
              <a:spLocks noChangeShapeType="1"/>
            </p:cNvSpPr>
            <p:nvPr/>
          </p:nvSpPr>
          <p:spPr bwMode="auto">
            <a:xfrm>
              <a:off x="1519" y="1101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Line 84"/>
            <p:cNvSpPr>
              <a:spLocks noChangeShapeType="1"/>
            </p:cNvSpPr>
            <p:nvPr/>
          </p:nvSpPr>
          <p:spPr bwMode="auto">
            <a:xfrm>
              <a:off x="1508" y="1530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Line 85"/>
            <p:cNvSpPr>
              <a:spLocks noChangeShapeType="1"/>
            </p:cNvSpPr>
            <p:nvPr/>
          </p:nvSpPr>
          <p:spPr bwMode="auto">
            <a:xfrm>
              <a:off x="1497" y="1959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Freeform 87"/>
            <p:cNvSpPr>
              <a:spLocks/>
            </p:cNvSpPr>
            <p:nvPr/>
          </p:nvSpPr>
          <p:spPr bwMode="auto">
            <a:xfrm>
              <a:off x="1645" y="1024"/>
              <a:ext cx="277" cy="1280"/>
            </a:xfrm>
            <a:custGeom>
              <a:avLst/>
              <a:gdLst>
                <a:gd name="T0" fmla="*/ 0 w 277"/>
                <a:gd name="T1" fmla="*/ 1280 h 1280"/>
                <a:gd name="T2" fmla="*/ 237 w 277"/>
                <a:gd name="T3" fmla="*/ 1024 h 1280"/>
                <a:gd name="T4" fmla="*/ 243 w 277"/>
                <a:gd name="T5" fmla="*/ 179 h 1280"/>
                <a:gd name="T6" fmla="*/ 77 w 277"/>
                <a:gd name="T7" fmla="*/ 0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" h="1280">
                  <a:moveTo>
                    <a:pt x="0" y="1280"/>
                  </a:moveTo>
                  <a:cubicBezTo>
                    <a:pt x="98" y="1244"/>
                    <a:pt x="197" y="1208"/>
                    <a:pt x="237" y="1024"/>
                  </a:cubicBezTo>
                  <a:cubicBezTo>
                    <a:pt x="277" y="840"/>
                    <a:pt x="270" y="350"/>
                    <a:pt x="243" y="179"/>
                  </a:cubicBezTo>
                  <a:cubicBezTo>
                    <a:pt x="216" y="8"/>
                    <a:pt x="146" y="4"/>
                    <a:pt x="77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88"/>
            <p:cNvSpPr>
              <a:spLocks noChangeArrowheads="1"/>
            </p:cNvSpPr>
            <p:nvPr/>
          </p:nvSpPr>
          <p:spPr bwMode="auto">
            <a:xfrm>
              <a:off x="409" y="1568"/>
              <a:ext cx="109" cy="10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84" name="Oval 89"/>
            <p:cNvSpPr>
              <a:spLocks noChangeArrowheads="1"/>
            </p:cNvSpPr>
            <p:nvPr/>
          </p:nvSpPr>
          <p:spPr bwMode="auto">
            <a:xfrm>
              <a:off x="1849" y="1558"/>
              <a:ext cx="109" cy="10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749" name="Group 100"/>
          <p:cNvGrpSpPr>
            <a:grpSpLocks/>
          </p:cNvGrpSpPr>
          <p:nvPr/>
        </p:nvGrpSpPr>
        <p:grpSpPr bwMode="auto">
          <a:xfrm>
            <a:off x="644525" y="1755775"/>
            <a:ext cx="3725863" cy="1565275"/>
            <a:chOff x="2718" y="1037"/>
            <a:chExt cx="2347" cy="986"/>
          </a:xfrm>
        </p:grpSpPr>
        <p:sp>
          <p:nvSpPr>
            <p:cNvPr id="31757" name="Rectangle 90"/>
            <p:cNvSpPr>
              <a:spLocks noChangeArrowheads="1"/>
            </p:cNvSpPr>
            <p:nvPr/>
          </p:nvSpPr>
          <p:spPr bwMode="auto">
            <a:xfrm>
              <a:off x="3501" y="1037"/>
              <a:ext cx="788" cy="98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58" name="Line 91"/>
            <p:cNvSpPr>
              <a:spLocks noChangeShapeType="1"/>
            </p:cNvSpPr>
            <p:nvPr/>
          </p:nvSpPr>
          <p:spPr bwMode="auto">
            <a:xfrm>
              <a:off x="3002" y="1280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Line 92"/>
            <p:cNvSpPr>
              <a:spLocks noChangeShapeType="1"/>
            </p:cNvSpPr>
            <p:nvPr/>
          </p:nvSpPr>
          <p:spPr bwMode="auto">
            <a:xfrm>
              <a:off x="4293" y="1283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Line 93"/>
            <p:cNvSpPr>
              <a:spLocks noChangeShapeType="1"/>
            </p:cNvSpPr>
            <p:nvPr/>
          </p:nvSpPr>
          <p:spPr bwMode="auto">
            <a:xfrm flipH="1">
              <a:off x="3002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Line 94"/>
            <p:cNvSpPr>
              <a:spLocks noChangeShapeType="1"/>
            </p:cNvSpPr>
            <p:nvPr/>
          </p:nvSpPr>
          <p:spPr bwMode="auto">
            <a:xfrm flipH="1">
              <a:off x="4289" y="1712"/>
              <a:ext cx="4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Text Box 95"/>
            <p:cNvSpPr txBox="1">
              <a:spLocks noChangeArrowheads="1"/>
            </p:cNvSpPr>
            <p:nvPr/>
          </p:nvSpPr>
          <p:spPr bwMode="auto">
            <a:xfrm>
              <a:off x="2763" y="1141"/>
              <a:ext cx="2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31763" name="Text Box 96"/>
            <p:cNvSpPr txBox="1">
              <a:spLocks noChangeArrowheads="1"/>
            </p:cNvSpPr>
            <p:nvPr/>
          </p:nvSpPr>
          <p:spPr bwMode="auto">
            <a:xfrm>
              <a:off x="4762" y="1156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31764" name="Text Box 97"/>
            <p:cNvSpPr txBox="1">
              <a:spLocks noChangeArrowheads="1"/>
            </p:cNvSpPr>
            <p:nvPr/>
          </p:nvSpPr>
          <p:spPr bwMode="auto">
            <a:xfrm>
              <a:off x="2718" y="1579"/>
              <a:ext cx="3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31765" name="Text Box 98"/>
            <p:cNvSpPr txBox="1">
              <a:spLocks noChangeArrowheads="1"/>
            </p:cNvSpPr>
            <p:nvPr/>
          </p:nvSpPr>
          <p:spPr bwMode="auto">
            <a:xfrm>
              <a:off x="4748" y="158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31766" name="Text Box 99"/>
            <p:cNvSpPr txBox="1">
              <a:spLocks noChangeArrowheads="1"/>
            </p:cNvSpPr>
            <p:nvPr/>
          </p:nvSpPr>
          <p:spPr bwMode="auto">
            <a:xfrm>
              <a:off x="3628" y="1220"/>
              <a:ext cx="5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FIFO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cntrl</a:t>
              </a:r>
            </a:p>
          </p:txBody>
        </p:sp>
      </p:grpSp>
      <p:sp>
        <p:nvSpPr>
          <p:cNvPr id="31750" name="Line 102"/>
          <p:cNvSpPr>
            <a:spLocks noChangeShapeType="1"/>
          </p:cNvSpPr>
          <p:nvPr/>
        </p:nvSpPr>
        <p:spPr bwMode="auto">
          <a:xfrm>
            <a:off x="6472238" y="1604963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103"/>
          <p:cNvSpPr>
            <a:spLocks noChangeShapeType="1"/>
          </p:cNvSpPr>
          <p:nvPr/>
        </p:nvSpPr>
        <p:spPr bwMode="auto">
          <a:xfrm flipH="1">
            <a:off x="6430963" y="1747838"/>
            <a:ext cx="722312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104"/>
          <p:cNvSpPr>
            <a:spLocks noChangeShapeType="1"/>
          </p:cNvSpPr>
          <p:nvPr/>
        </p:nvSpPr>
        <p:spPr bwMode="auto">
          <a:xfrm>
            <a:off x="6400800" y="2366963"/>
            <a:ext cx="7112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106"/>
          <p:cNvSpPr>
            <a:spLocks noChangeShapeType="1"/>
          </p:cNvSpPr>
          <p:nvPr/>
        </p:nvSpPr>
        <p:spPr bwMode="auto">
          <a:xfrm flipH="1">
            <a:off x="6359525" y="3057525"/>
            <a:ext cx="762000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Friendly Petri nets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C10F9-4B8D-4790-86B4-24C44588CAF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Structure 2017</a:t>
            </a:r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4114800"/>
            <a:ext cx="5913437" cy="2376487"/>
            <a:chOff x="1735138" y="4262438"/>
            <a:chExt cx="5913437" cy="2376487"/>
          </a:xfrm>
        </p:grpSpPr>
        <p:sp>
          <p:nvSpPr>
            <p:cNvPr id="31798" name="Line 57"/>
            <p:cNvSpPr>
              <a:spLocks noChangeShapeType="1"/>
            </p:cNvSpPr>
            <p:nvPr/>
          </p:nvSpPr>
          <p:spPr bwMode="auto">
            <a:xfrm flipV="1">
              <a:off x="4178300" y="6216651"/>
              <a:ext cx="3792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Freeform 50"/>
            <p:cNvSpPr>
              <a:spLocks/>
            </p:cNvSpPr>
            <p:nvPr/>
          </p:nvSpPr>
          <p:spPr bwMode="auto">
            <a:xfrm>
              <a:off x="4178300" y="4872038"/>
              <a:ext cx="379298" cy="1598612"/>
            </a:xfrm>
            <a:custGeom>
              <a:avLst/>
              <a:gdLst>
                <a:gd name="T0" fmla="*/ 0 w 212"/>
                <a:gd name="T1" fmla="*/ 932142854 h 350"/>
                <a:gd name="T2" fmla="*/ 0 w 212"/>
                <a:gd name="T3" fmla="*/ 0 h 350"/>
                <a:gd name="T4" fmla="*/ 212 w 212"/>
                <a:gd name="T5" fmla="*/ 0 h 3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350">
                  <a:moveTo>
                    <a:pt x="0" y="350"/>
                  </a:moveTo>
                  <a:lnTo>
                    <a:pt x="0" y="0"/>
                  </a:lnTo>
                  <a:lnTo>
                    <a:pt x="21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Freeform 59"/>
            <p:cNvSpPr>
              <a:spLocks/>
            </p:cNvSpPr>
            <p:nvPr/>
          </p:nvSpPr>
          <p:spPr bwMode="auto">
            <a:xfrm>
              <a:off x="3371851" y="4475163"/>
              <a:ext cx="395286" cy="396876"/>
            </a:xfrm>
            <a:custGeom>
              <a:avLst/>
              <a:gdLst>
                <a:gd name="T0" fmla="*/ 187 w 187"/>
                <a:gd name="T1" fmla="*/ 0 h 207"/>
                <a:gd name="T2" fmla="*/ 187 w 187"/>
                <a:gd name="T3" fmla="*/ 207 h 207"/>
                <a:gd name="T4" fmla="*/ 0 w 187"/>
                <a:gd name="T5" fmla="*/ 207 h 2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" h="207">
                  <a:moveTo>
                    <a:pt x="187" y="0"/>
                  </a:moveTo>
                  <a:lnTo>
                    <a:pt x="187" y="207"/>
                  </a:lnTo>
                  <a:lnTo>
                    <a:pt x="0" y="207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35"/>
            <p:cNvSpPr>
              <a:spLocks noChangeShapeType="1"/>
            </p:cNvSpPr>
            <p:nvPr/>
          </p:nvSpPr>
          <p:spPr bwMode="auto">
            <a:xfrm>
              <a:off x="6343649" y="4818063"/>
              <a:ext cx="882651" cy="4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AutoShape 36"/>
            <p:cNvSpPr>
              <a:spLocks noChangeArrowheads="1"/>
            </p:cNvSpPr>
            <p:nvPr/>
          </p:nvSpPr>
          <p:spPr bwMode="auto">
            <a:xfrm>
              <a:off x="4502150" y="5784850"/>
              <a:ext cx="598488" cy="554037"/>
            </a:xfrm>
            <a:prstGeom prst="flowChartDelay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9" name="Oval 37"/>
            <p:cNvSpPr>
              <a:spLocks noChangeArrowheads="1"/>
            </p:cNvSpPr>
            <p:nvPr/>
          </p:nvSpPr>
          <p:spPr bwMode="auto">
            <a:xfrm>
              <a:off x="5100638" y="6002337"/>
              <a:ext cx="11906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6" name="AutoShape 40"/>
            <p:cNvSpPr>
              <a:spLocks noChangeArrowheads="1"/>
            </p:cNvSpPr>
            <p:nvPr/>
          </p:nvSpPr>
          <p:spPr bwMode="auto">
            <a:xfrm flipH="1">
              <a:off x="4467225" y="4348163"/>
              <a:ext cx="657225" cy="601662"/>
            </a:xfrm>
            <a:prstGeom prst="moon">
              <a:avLst>
                <a:gd name="adj" fmla="val 8164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791" name="Line 43"/>
            <p:cNvSpPr>
              <a:spLocks noChangeShapeType="1"/>
            </p:cNvSpPr>
            <p:nvPr/>
          </p:nvSpPr>
          <p:spPr bwMode="auto">
            <a:xfrm>
              <a:off x="5219702" y="4659313"/>
              <a:ext cx="5873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45"/>
            <p:cNvSpPr>
              <a:spLocks noChangeShapeType="1"/>
            </p:cNvSpPr>
            <p:nvPr/>
          </p:nvSpPr>
          <p:spPr bwMode="auto">
            <a:xfrm flipH="1">
              <a:off x="4167188" y="6470650"/>
              <a:ext cx="307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Freeform 52"/>
            <p:cNvSpPr>
              <a:spLocks/>
            </p:cNvSpPr>
            <p:nvPr/>
          </p:nvSpPr>
          <p:spPr bwMode="auto">
            <a:xfrm>
              <a:off x="3371851" y="4818063"/>
              <a:ext cx="3428999" cy="468314"/>
            </a:xfrm>
            <a:custGeom>
              <a:avLst/>
              <a:gdLst>
                <a:gd name="T0" fmla="*/ 2060 w 2060"/>
                <a:gd name="T1" fmla="*/ 0 h 303"/>
                <a:gd name="T2" fmla="*/ 2060 w 2060"/>
                <a:gd name="T3" fmla="*/ 303 h 303"/>
                <a:gd name="T4" fmla="*/ 0 w 2060"/>
                <a:gd name="T5" fmla="*/ 303 h 3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0" h="303">
                  <a:moveTo>
                    <a:pt x="2060" y="0"/>
                  </a:moveTo>
                  <a:lnTo>
                    <a:pt x="2060" y="303"/>
                  </a:lnTo>
                  <a:lnTo>
                    <a:pt x="0" y="303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53"/>
            <p:cNvSpPr>
              <a:spLocks noChangeShapeType="1"/>
            </p:cNvSpPr>
            <p:nvPr/>
          </p:nvSpPr>
          <p:spPr bwMode="auto">
            <a:xfrm flipH="1">
              <a:off x="2166938" y="4475163"/>
              <a:ext cx="2255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Line 55"/>
            <p:cNvSpPr>
              <a:spLocks noChangeShapeType="1"/>
            </p:cNvSpPr>
            <p:nvPr/>
          </p:nvSpPr>
          <p:spPr bwMode="auto">
            <a:xfrm flipH="1">
              <a:off x="2166938" y="5070475"/>
              <a:ext cx="677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Freeform 56"/>
            <p:cNvSpPr>
              <a:spLocks/>
            </p:cNvSpPr>
            <p:nvPr/>
          </p:nvSpPr>
          <p:spPr bwMode="auto">
            <a:xfrm>
              <a:off x="2547938" y="5070475"/>
              <a:ext cx="1951037" cy="852487"/>
            </a:xfrm>
            <a:custGeom>
              <a:avLst/>
              <a:gdLst>
                <a:gd name="T0" fmla="*/ 0 w 1229"/>
                <a:gd name="T1" fmla="*/ 0 h 744"/>
                <a:gd name="T2" fmla="*/ 0 w 1229"/>
                <a:gd name="T3" fmla="*/ 8 h 744"/>
                <a:gd name="T4" fmla="*/ 1229 w 1229"/>
                <a:gd name="T5" fmla="*/ 8 h 7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9" h="744">
                  <a:moveTo>
                    <a:pt x="0" y="0"/>
                  </a:moveTo>
                  <a:lnTo>
                    <a:pt x="0" y="744"/>
                  </a:lnTo>
                  <a:lnTo>
                    <a:pt x="1229" y="7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Freeform 58"/>
            <p:cNvSpPr>
              <a:spLocks/>
            </p:cNvSpPr>
            <p:nvPr/>
          </p:nvSpPr>
          <p:spPr bwMode="auto">
            <a:xfrm>
              <a:off x="5222875" y="5000627"/>
              <a:ext cx="593725" cy="1068386"/>
            </a:xfrm>
            <a:custGeom>
              <a:avLst/>
              <a:gdLst>
                <a:gd name="T0" fmla="*/ 0 w 374"/>
                <a:gd name="T1" fmla="*/ 644 h 644"/>
                <a:gd name="T2" fmla="*/ 197 w 374"/>
                <a:gd name="T3" fmla="*/ 644 h 644"/>
                <a:gd name="T4" fmla="*/ 197 w 374"/>
                <a:gd name="T5" fmla="*/ 0 h 644"/>
                <a:gd name="T6" fmla="*/ 374 w 374"/>
                <a:gd name="T7" fmla="*/ 0 h 6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4" h="644">
                  <a:moveTo>
                    <a:pt x="0" y="644"/>
                  </a:moveTo>
                  <a:lnTo>
                    <a:pt x="197" y="644"/>
                  </a:lnTo>
                  <a:lnTo>
                    <a:pt x="197" y="0"/>
                  </a:lnTo>
                  <a:lnTo>
                    <a:pt x="37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Freeform 60"/>
            <p:cNvSpPr>
              <a:spLocks/>
            </p:cNvSpPr>
            <p:nvPr/>
          </p:nvSpPr>
          <p:spPr bwMode="auto">
            <a:xfrm>
              <a:off x="4011613" y="4665663"/>
              <a:ext cx="571500" cy="1250950"/>
            </a:xfrm>
            <a:custGeom>
              <a:avLst/>
              <a:gdLst>
                <a:gd name="T0" fmla="*/ 0 w 360"/>
                <a:gd name="T1" fmla="*/ 788 h 788"/>
                <a:gd name="T2" fmla="*/ 0 w 360"/>
                <a:gd name="T3" fmla="*/ 0 h 788"/>
                <a:gd name="T4" fmla="*/ 360 w 360"/>
                <a:gd name="T5" fmla="*/ 0 h 7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788">
                  <a:moveTo>
                    <a:pt x="0" y="788"/>
                  </a:moveTo>
                  <a:lnTo>
                    <a:pt x="0" y="0"/>
                  </a:lnTo>
                  <a:lnTo>
                    <a:pt x="36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Text Box 62"/>
            <p:cNvSpPr txBox="1">
              <a:spLocks noChangeArrowheads="1"/>
            </p:cNvSpPr>
            <p:nvPr/>
          </p:nvSpPr>
          <p:spPr bwMode="auto">
            <a:xfrm>
              <a:off x="1812925" y="4262438"/>
              <a:ext cx="4238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Ri</a:t>
              </a:r>
            </a:p>
          </p:txBody>
        </p:sp>
        <p:sp>
          <p:nvSpPr>
            <p:cNvPr id="31802" name="Text Box 63"/>
            <p:cNvSpPr txBox="1">
              <a:spLocks noChangeArrowheads="1"/>
            </p:cNvSpPr>
            <p:nvPr/>
          </p:nvSpPr>
          <p:spPr bwMode="auto">
            <a:xfrm>
              <a:off x="7167563" y="4619625"/>
              <a:ext cx="4810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Ro</a:t>
              </a:r>
            </a:p>
          </p:txBody>
        </p:sp>
        <p:sp>
          <p:nvSpPr>
            <p:cNvPr id="31803" name="Text Box 64"/>
            <p:cNvSpPr txBox="1">
              <a:spLocks noChangeArrowheads="1"/>
            </p:cNvSpPr>
            <p:nvPr/>
          </p:nvSpPr>
          <p:spPr bwMode="auto">
            <a:xfrm>
              <a:off x="7170738" y="6242050"/>
              <a:ext cx="438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Ai</a:t>
              </a:r>
            </a:p>
          </p:txBody>
        </p:sp>
        <p:sp>
          <p:nvSpPr>
            <p:cNvPr id="31804" name="Text Box 65"/>
            <p:cNvSpPr txBox="1">
              <a:spLocks noChangeArrowheads="1"/>
            </p:cNvSpPr>
            <p:nvPr/>
          </p:nvSpPr>
          <p:spPr bwMode="auto">
            <a:xfrm>
              <a:off x="1735138" y="4872038"/>
              <a:ext cx="495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n-US" sz="2000">
                  <a:solidFill>
                    <a:srgbClr val="0000FF"/>
                  </a:solidFill>
                  <a:latin typeface="Times New Roman" panose="02020603050405020304" pitchFamily="18" charset="0"/>
                </a:rPr>
                <a:t>Ao</a:t>
              </a:r>
            </a:p>
          </p:txBody>
        </p:sp>
        <p:sp>
          <p:nvSpPr>
            <p:cNvPr id="70" name="AutoShape 36"/>
            <p:cNvSpPr>
              <a:spLocks noChangeArrowheads="1"/>
            </p:cNvSpPr>
            <p:nvPr/>
          </p:nvSpPr>
          <p:spPr bwMode="auto">
            <a:xfrm>
              <a:off x="5802312" y="4514751"/>
              <a:ext cx="598488" cy="606875"/>
            </a:xfrm>
            <a:prstGeom prst="flowChartDelay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dirty="0" smtClean="0">
                  <a:latin typeface="Times New Roman" panose="02020603050405020304" pitchFamily="18" charset="0"/>
                </a:rPr>
                <a:t> C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1805" name="Oval 38"/>
            <p:cNvSpPr>
              <a:spLocks noChangeArrowheads="1"/>
            </p:cNvSpPr>
            <p:nvPr/>
          </p:nvSpPr>
          <p:spPr bwMode="auto">
            <a:xfrm>
              <a:off x="5124451" y="4589463"/>
              <a:ext cx="120650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1807" name="Oval 41"/>
            <p:cNvSpPr>
              <a:spLocks noChangeArrowheads="1"/>
            </p:cNvSpPr>
            <p:nvPr/>
          </p:nvSpPr>
          <p:spPr bwMode="auto">
            <a:xfrm>
              <a:off x="4408602" y="4408488"/>
              <a:ext cx="122123" cy="127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1" name="AutoShape 36"/>
            <p:cNvSpPr>
              <a:spLocks noChangeArrowheads="1"/>
            </p:cNvSpPr>
            <p:nvPr/>
          </p:nvSpPr>
          <p:spPr bwMode="auto">
            <a:xfrm flipH="1">
              <a:off x="2851149" y="4762035"/>
              <a:ext cx="560388" cy="616745"/>
            </a:xfrm>
            <a:prstGeom prst="flowChartDelay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400" dirty="0" smtClean="0">
                  <a:latin typeface="Times New Roman" panose="02020603050405020304" pitchFamily="18" charset="0"/>
                </a:rPr>
                <a:t>C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0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665" y="2114692"/>
            <a:ext cx="2103082" cy="2208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Trying to persuade engineers (the cruel reality)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8" name="Picture 4" descr="Cream Puffle Costume by nanabusia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81400" cy="35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191000"/>
            <a:ext cx="4389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Yeah! Signal Transition Graphs</a:t>
            </a:r>
            <a:br>
              <a:rPr lang="en-GB" sz="2400" dirty="0" smtClean="0"/>
            </a:br>
            <a:r>
              <a:rPr lang="en-GB" sz="2400" dirty="0" smtClean="0"/>
              <a:t>are</a:t>
            </a:r>
            <a:r>
              <a:rPr lang="en-GB" sz="2400" dirty="0"/>
              <a:t> </a:t>
            </a:r>
            <a:r>
              <a:rPr lang="en-GB" sz="2400" dirty="0" smtClean="0"/>
              <a:t>extremely useful.</a:t>
            </a:r>
          </a:p>
          <a:p>
            <a:endParaRPr lang="en-GB" sz="2400" dirty="0"/>
          </a:p>
          <a:p>
            <a:r>
              <a:rPr lang="en-GB" sz="2400" dirty="0" smtClean="0"/>
              <a:t>They are based on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Petri nets!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They have places, transitions, and</a:t>
            </a:r>
            <a:br>
              <a:rPr lang="en-GB" sz="2400" dirty="0" smtClean="0"/>
            </a:br>
            <a:r>
              <a:rPr lang="en-GB" sz="2400" dirty="0" smtClean="0"/>
              <a:t>some tokens that flow, …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95900" y="914400"/>
            <a:ext cx="3771900" cy="5867400"/>
            <a:chOff x="5181600" y="914400"/>
            <a:chExt cx="3771900" cy="5867400"/>
          </a:xfrm>
        </p:grpSpPr>
        <p:pic>
          <p:nvPicPr>
            <p:cNvPr id="1030" name="Picture 6" descr="Say that loud and clear by nanabusia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752725"/>
              <a:ext cx="3771900" cy="402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loud Callout 8"/>
            <p:cNvSpPr/>
            <p:nvPr/>
          </p:nvSpPr>
          <p:spPr>
            <a:xfrm>
              <a:off x="5562600" y="914400"/>
              <a:ext cx="3352800" cy="1450848"/>
            </a:xfrm>
            <a:prstGeom prst="cloudCallout">
              <a:avLst>
                <a:gd name="adj1" fmla="val -36381"/>
                <a:gd name="adj2" fmla="val 901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1133740"/>
              <a:ext cx="247901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chemeClr val="accent6">
                      <a:lumMod val="75000"/>
                    </a:schemeClr>
                  </a:solidFill>
                </a:rPr>
                <a:t>p</a:t>
              </a:r>
              <a:r>
                <a:rPr lang="en-GB" sz="3200" dirty="0" smtClean="0">
                  <a:solidFill>
                    <a:schemeClr val="accent6">
                      <a:lumMod val="75000"/>
                    </a:schemeClr>
                  </a:solidFill>
                </a:rPr>
                <a:t>etri what …?</a:t>
              </a:r>
              <a:br>
                <a:rPr lang="en-GB" sz="32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en-GB" sz="3200" dirty="0" smtClean="0">
                  <a:solidFill>
                    <a:schemeClr val="accent6">
                      <a:lumMod val="75000"/>
                    </a:schemeClr>
                  </a:solidFill>
                </a:rPr>
                <a:t>   tokens?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1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need a simpler formalism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Log in | Sign Up Upload Clipart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2" t="19665" b="40960"/>
          <a:stretch/>
        </p:blipFill>
        <p:spPr>
          <a:xfrm>
            <a:off x="5608320" y="1160586"/>
            <a:ext cx="969264" cy="12954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381000" y="802259"/>
            <a:ext cx="3657600" cy="5715000"/>
          </a:xfrm>
          <a:prstGeom prst="cloud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STGs</a:t>
            </a:r>
          </a:p>
          <a:p>
            <a:pPr algn="ctr"/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7512" y="2971800"/>
            <a:ext cx="2895600" cy="26114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1676400"/>
            <a:ext cx="1413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STG experts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24200" y="3094355"/>
            <a:ext cx="6019800" cy="3270262"/>
            <a:chOff x="3124200" y="3094355"/>
            <a:chExt cx="6019800" cy="3270262"/>
          </a:xfrm>
        </p:grpSpPr>
        <p:sp>
          <p:nvSpPr>
            <p:cNvPr id="17" name="Left Arrow 16"/>
            <p:cNvSpPr/>
            <p:nvPr/>
          </p:nvSpPr>
          <p:spPr>
            <a:xfrm>
              <a:off x="3124200" y="4277516"/>
              <a:ext cx="1200912" cy="445173"/>
            </a:xfrm>
            <a:prstGeom prst="lef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419600" y="3094355"/>
              <a:ext cx="4724400" cy="3270262"/>
              <a:chOff x="4419600" y="3094355"/>
              <a:chExt cx="4724400" cy="327026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419600" y="3094355"/>
                <a:ext cx="4724400" cy="2985397"/>
                <a:chOff x="4648200" y="3094355"/>
                <a:chExt cx="4724400" cy="2985397"/>
              </a:xfrm>
            </p:grpSpPr>
            <p:pic>
              <p:nvPicPr>
                <p:cNvPr id="9" name="Picture 8" descr="Log in | Sign Up Upload Clipart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797" r="47678"/>
                <a:stretch/>
              </p:blipFill>
              <p:spPr>
                <a:xfrm>
                  <a:off x="4648200" y="3276600"/>
                  <a:ext cx="2438400" cy="2803152"/>
                </a:xfrm>
                <a:prstGeom prst="rect">
                  <a:avLst/>
                </a:prstGeom>
              </p:spPr>
            </p:pic>
            <p:pic>
              <p:nvPicPr>
                <p:cNvPr id="15" name="Picture 14" descr="Log in | Sign Up Upload Clipart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797" r="47678"/>
                <a:stretch/>
              </p:blipFill>
              <p:spPr>
                <a:xfrm>
                  <a:off x="6934200" y="3094355"/>
                  <a:ext cx="2438400" cy="2803152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6126868" y="5995285"/>
                <a:ext cx="2224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Non-expert engineers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84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Wish list for the specification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112837"/>
            <a:ext cx="4876800" cy="52117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Easy adoption.</a:t>
            </a:r>
          </a:p>
          <a:p>
            <a:endParaRPr lang="en-GB" dirty="0"/>
          </a:p>
          <a:p>
            <a:r>
              <a:rPr lang="en-GB" dirty="0" smtClean="0"/>
              <a:t>Powerful</a:t>
            </a:r>
          </a:p>
          <a:p>
            <a:pPr lvl="1"/>
            <a:r>
              <a:rPr lang="en-GB" dirty="0" smtClean="0"/>
              <a:t>maybe a little bit less than STGs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ut more than </a:t>
            </a:r>
            <a:r>
              <a:rPr lang="en-GB" dirty="0"/>
              <a:t>B</a:t>
            </a:r>
            <a:r>
              <a:rPr lang="en-GB" dirty="0" smtClean="0"/>
              <a:t>urst Mode</a:t>
            </a:r>
          </a:p>
          <a:p>
            <a:endParaRPr lang="en-GB" dirty="0"/>
          </a:p>
          <a:p>
            <a:r>
              <a:rPr lang="en-GB" dirty="0" smtClean="0"/>
              <a:t>Efficient: </a:t>
            </a:r>
            <a:r>
              <a:rPr lang="en-GB" dirty="0"/>
              <a:t>u</a:t>
            </a:r>
            <a:r>
              <a:rPr lang="en-GB" dirty="0" smtClean="0"/>
              <a:t>se logic synthesis</a:t>
            </a:r>
            <a:br>
              <a:rPr lang="en-GB" dirty="0" smtClean="0"/>
            </a:br>
            <a:r>
              <a:rPr lang="en-GB" dirty="0" smtClean="0"/>
              <a:t>(Boolean minimization).</a:t>
            </a:r>
          </a:p>
          <a:p>
            <a:endParaRPr lang="en-GB" dirty="0"/>
          </a:p>
          <a:p>
            <a:r>
              <a:rPr lang="en-GB" dirty="0" smtClean="0"/>
              <a:t>Reuse the existing infrastructure for STGs.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81000" y="802259"/>
            <a:ext cx="3657600" cy="5715000"/>
          </a:xfrm>
          <a:prstGeom prst="cloud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STGs</a:t>
            </a:r>
          </a:p>
          <a:p>
            <a:pPr algn="ctr"/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7512" y="2971800"/>
            <a:ext cx="2895600" cy="26114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0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Engineers understand waveforms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284029" cy="5309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6173756"/>
            <a:ext cx="40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</a:rPr>
              <a:t>Source: Xilinx </a:t>
            </a:r>
            <a:r>
              <a:rPr lang="en-GB" i="1" dirty="0" err="1" smtClean="0">
                <a:solidFill>
                  <a:srgbClr val="0000FF"/>
                </a:solidFill>
              </a:rPr>
              <a:t>LogiCORE</a:t>
            </a:r>
            <a:r>
              <a:rPr lang="en-GB" i="1" dirty="0" smtClean="0">
                <a:solidFill>
                  <a:srgbClr val="0000FF"/>
                </a:solidFill>
              </a:rPr>
              <a:t> IP FIFO Generator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Multiple waveforms (modes of operation)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18" y="762000"/>
            <a:ext cx="4710582" cy="57923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10000" y="1259544"/>
            <a:ext cx="673848" cy="4503264"/>
            <a:chOff x="3810000" y="1259544"/>
            <a:chExt cx="673848" cy="4503264"/>
          </a:xfrm>
        </p:grpSpPr>
        <p:sp>
          <p:nvSpPr>
            <p:cNvPr id="7" name="Rectangle 6"/>
            <p:cNvSpPr/>
            <p:nvPr/>
          </p:nvSpPr>
          <p:spPr>
            <a:xfrm>
              <a:off x="4026648" y="1259544"/>
              <a:ext cx="4572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3287760"/>
              <a:ext cx="457200" cy="2227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5562600"/>
              <a:ext cx="457200" cy="2002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4224" y="1373844"/>
            <a:ext cx="3582424" cy="4288860"/>
            <a:chOff x="444224" y="1373844"/>
            <a:chExt cx="3582424" cy="4288860"/>
          </a:xfrm>
        </p:grpSpPr>
        <p:sp>
          <p:nvSpPr>
            <p:cNvPr id="10" name="Oval 9"/>
            <p:cNvSpPr/>
            <p:nvPr/>
          </p:nvSpPr>
          <p:spPr>
            <a:xfrm>
              <a:off x="1752600" y="3187424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>
              <a:stCxn id="10" idx="0"/>
              <a:endCxn id="7" idx="1"/>
            </p:cNvCxnSpPr>
            <p:nvPr/>
          </p:nvCxnSpPr>
          <p:spPr>
            <a:xfrm rot="5400000" flipH="1" flipV="1">
              <a:off x="2097134" y="1257910"/>
              <a:ext cx="1813580" cy="204544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6"/>
              <a:endCxn id="8" idx="1"/>
            </p:cNvCxnSpPr>
            <p:nvPr/>
          </p:nvCxnSpPr>
          <p:spPr>
            <a:xfrm flipV="1">
              <a:off x="2209800" y="3399120"/>
              <a:ext cx="1600200" cy="16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0" idx="4"/>
              <a:endCxn id="9" idx="1"/>
            </p:cNvCxnSpPr>
            <p:nvPr/>
          </p:nvCxnSpPr>
          <p:spPr>
            <a:xfrm rot="16200000" flipH="1">
              <a:off x="1886560" y="3739264"/>
              <a:ext cx="2018080" cy="1828800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44224" y="3114924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Choice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875816" y="3310640"/>
              <a:ext cx="210768" cy="2107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61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Expressive power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112837"/>
            <a:ext cx="4800600" cy="5211763"/>
          </a:xfrm>
        </p:spPr>
        <p:txBody>
          <a:bodyPr>
            <a:normAutofit/>
          </a:bodyPr>
          <a:lstStyle/>
          <a:p>
            <a:r>
              <a:rPr lang="en-GB" dirty="0" smtClean="0"/>
              <a:t>Causality and concurrency</a:t>
            </a:r>
            <a:br>
              <a:rPr lang="en-GB" dirty="0" smtClean="0"/>
            </a:br>
            <a:r>
              <a:rPr lang="en-GB" dirty="0" smtClean="0"/>
              <a:t>between events.</a:t>
            </a:r>
          </a:p>
          <a:p>
            <a:endParaRPr lang="en-GB" dirty="0" smtClean="0"/>
          </a:p>
          <a:p>
            <a:r>
              <a:rPr lang="en-GB" dirty="0" smtClean="0"/>
              <a:t>Choice </a:t>
            </a:r>
            <a:r>
              <a:rPr lang="en-GB" dirty="0"/>
              <a:t>(</a:t>
            </a:r>
            <a:r>
              <a:rPr lang="en-GB" dirty="0" smtClean="0"/>
              <a:t>modes of operation):</a:t>
            </a:r>
          </a:p>
          <a:p>
            <a:pPr lvl="1"/>
            <a:r>
              <a:rPr lang="en-GB" dirty="0" smtClean="0"/>
              <a:t>AMBA bus: read/write cycle.</a:t>
            </a:r>
          </a:p>
          <a:p>
            <a:pPr lvl="1"/>
            <a:endParaRPr lang="en-GB" dirty="0"/>
          </a:p>
          <a:p>
            <a:r>
              <a:rPr lang="en-GB" dirty="0" smtClean="0"/>
              <a:t>Proposal (our sacrifice):</a:t>
            </a:r>
          </a:p>
          <a:p>
            <a:pPr lvl="1"/>
            <a:r>
              <a:rPr lang="en-GB" dirty="0" smtClean="0"/>
              <a:t>Concurrency and choice</a:t>
            </a:r>
            <a:br>
              <a:rPr lang="en-GB" dirty="0" smtClean="0"/>
            </a:br>
            <a:r>
              <a:rPr lang="en-GB" dirty="0" smtClean="0"/>
              <a:t>mutually exclusive.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81000" y="802259"/>
            <a:ext cx="3657600" cy="5715000"/>
          </a:xfrm>
          <a:prstGeom prst="cloud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STGs</a:t>
            </a:r>
          </a:p>
          <a:p>
            <a:pPr algn="ctr"/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7512" y="2971800"/>
            <a:ext cx="2895600" cy="26114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stCxn id="9" idx="1"/>
            <a:endCxn id="10" idx="2"/>
          </p:cNvCxnSpPr>
          <p:nvPr/>
        </p:nvCxnSpPr>
        <p:spPr>
          <a:xfrm flipV="1">
            <a:off x="838200" y="2286000"/>
            <a:ext cx="7620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  <a:endCxn id="13" idx="2"/>
          </p:cNvCxnSpPr>
          <p:nvPr/>
        </p:nvCxnSpPr>
        <p:spPr>
          <a:xfrm>
            <a:off x="838200" y="2971800"/>
            <a:ext cx="759279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Expressive power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981200" y="22860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00400" y="22860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6"/>
            <a:endCxn id="16" idx="1"/>
          </p:cNvCxnSpPr>
          <p:nvPr/>
        </p:nvCxnSpPr>
        <p:spPr>
          <a:xfrm>
            <a:off x="4572000" y="22860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3"/>
            <a:endCxn id="18" idx="2"/>
          </p:cNvCxnSpPr>
          <p:nvPr/>
        </p:nvCxnSpPr>
        <p:spPr>
          <a:xfrm>
            <a:off x="5791200" y="22860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8" idx="6"/>
          </p:cNvCxnSpPr>
          <p:nvPr/>
        </p:nvCxnSpPr>
        <p:spPr>
          <a:xfrm>
            <a:off x="7162800" y="2286000"/>
            <a:ext cx="860386" cy="518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78479" y="3886200"/>
            <a:ext cx="5592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66332" y="3886200"/>
            <a:ext cx="5592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7"/>
            <a:endCxn id="19" idx="1"/>
          </p:cNvCxnSpPr>
          <p:nvPr/>
        </p:nvCxnSpPr>
        <p:spPr>
          <a:xfrm flipV="1">
            <a:off x="3650789" y="3436937"/>
            <a:ext cx="615049" cy="314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9" idx="3"/>
            <a:endCxn id="21" idx="2"/>
          </p:cNvCxnSpPr>
          <p:nvPr/>
        </p:nvCxnSpPr>
        <p:spPr>
          <a:xfrm>
            <a:off x="4494438" y="3436937"/>
            <a:ext cx="5592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1" idx="6"/>
            <a:endCxn id="23" idx="1"/>
          </p:cNvCxnSpPr>
          <p:nvPr/>
        </p:nvCxnSpPr>
        <p:spPr>
          <a:xfrm>
            <a:off x="5434691" y="3436937"/>
            <a:ext cx="5592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  <a:endCxn id="25" idx="1"/>
          </p:cNvCxnSpPr>
          <p:nvPr/>
        </p:nvCxnSpPr>
        <p:spPr>
          <a:xfrm>
            <a:off x="6222544" y="3436937"/>
            <a:ext cx="615052" cy="314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5"/>
            <a:endCxn id="20" idx="1"/>
          </p:cNvCxnSpPr>
          <p:nvPr/>
        </p:nvCxnSpPr>
        <p:spPr>
          <a:xfrm>
            <a:off x="3650789" y="4020904"/>
            <a:ext cx="615050" cy="4066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494439" y="4427545"/>
            <a:ext cx="5592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434693" y="4427545"/>
            <a:ext cx="5592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4" idx="3"/>
            <a:endCxn id="25" idx="3"/>
          </p:cNvCxnSpPr>
          <p:nvPr/>
        </p:nvCxnSpPr>
        <p:spPr>
          <a:xfrm flipV="1">
            <a:off x="6222547" y="4020904"/>
            <a:ext cx="615049" cy="4066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25" idx="6"/>
          </p:cNvCxnSpPr>
          <p:nvPr/>
        </p:nvCxnSpPr>
        <p:spPr>
          <a:xfrm flipV="1">
            <a:off x="7162800" y="3101578"/>
            <a:ext cx="857665" cy="784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9" idx="1"/>
          </p:cNvCxnSpPr>
          <p:nvPr/>
        </p:nvCxnSpPr>
        <p:spPr>
          <a:xfrm>
            <a:off x="457200" y="2970963"/>
            <a:ext cx="381000" cy="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7" idx="3"/>
          </p:cNvCxnSpPr>
          <p:nvPr/>
        </p:nvCxnSpPr>
        <p:spPr>
          <a:xfrm>
            <a:off x="8251786" y="2970963"/>
            <a:ext cx="4350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26670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20955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19812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91000" y="20955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97479" y="36957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37732" y="35814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5585" y="36957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1981200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23186" y="2666163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65838" y="3132137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5839" y="4122745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53691" y="3246437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53693" y="4237045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93944" y="3132137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93947" y="4122745"/>
            <a:ext cx="228600" cy="609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36957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81800" y="20955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344243" y="3695700"/>
            <a:ext cx="174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Not allowed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262134" y="217344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404875" y="37719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24400" y="4555116"/>
            <a:ext cx="4343400" cy="1023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3099486"/>
            <a:ext cx="4343400" cy="1023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1643856"/>
            <a:ext cx="4343400" cy="1023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Example: Buck controller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053138"/>
            <a:ext cx="4191000" cy="3133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643857"/>
            <a:ext cx="4339766" cy="41957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6649" y="2666999"/>
            <a:ext cx="871152" cy="1600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1771143" y="1222418"/>
            <a:ext cx="5906885" cy="4483293"/>
            <a:chOff x="1771143" y="1222418"/>
            <a:chExt cx="5906885" cy="4483293"/>
          </a:xfrm>
        </p:grpSpPr>
        <p:sp>
          <p:nvSpPr>
            <p:cNvPr id="70" name="Freeform 69"/>
            <p:cNvSpPr/>
            <p:nvPr/>
          </p:nvSpPr>
          <p:spPr>
            <a:xfrm>
              <a:off x="1771143" y="1986093"/>
              <a:ext cx="643215" cy="2944027"/>
            </a:xfrm>
            <a:custGeom>
              <a:avLst/>
              <a:gdLst>
                <a:gd name="connsiteX0" fmla="*/ 102036 w 644647"/>
                <a:gd name="connsiteY0" fmla="*/ 0 h 2964263"/>
                <a:gd name="connsiteX1" fmla="*/ 453729 w 644647"/>
                <a:gd name="connsiteY1" fmla="*/ 472272 h 2964263"/>
                <a:gd name="connsiteX2" fmla="*/ 1553 w 644647"/>
                <a:gd name="connsiteY2" fmla="*/ 2481942 h 2964263"/>
                <a:gd name="connsiteX3" fmla="*/ 644647 w 644647"/>
                <a:gd name="connsiteY3" fmla="*/ 2964263 h 29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647" h="2964263">
                  <a:moveTo>
                    <a:pt x="102036" y="0"/>
                  </a:moveTo>
                  <a:cubicBezTo>
                    <a:pt x="286256" y="29307"/>
                    <a:pt x="470476" y="58615"/>
                    <a:pt x="453729" y="472272"/>
                  </a:cubicBezTo>
                  <a:cubicBezTo>
                    <a:pt x="436982" y="885929"/>
                    <a:pt x="-30267" y="2066610"/>
                    <a:pt x="1553" y="2481942"/>
                  </a:cubicBezTo>
                  <a:cubicBezTo>
                    <a:pt x="33373" y="2897274"/>
                    <a:pt x="339010" y="2930768"/>
                    <a:pt x="644647" y="296426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425839" y="4928971"/>
              <a:ext cx="432079" cy="764963"/>
            </a:xfrm>
            <a:custGeom>
              <a:avLst/>
              <a:gdLst>
                <a:gd name="connsiteX0" fmla="*/ 0 w 432079"/>
                <a:gd name="connsiteY0" fmla="*/ 1289 h 764963"/>
                <a:gd name="connsiteX1" fmla="*/ 231112 w 432079"/>
                <a:gd name="connsiteY1" fmla="*/ 81675 h 764963"/>
                <a:gd name="connsiteX2" fmla="*/ 90435 w 432079"/>
                <a:gd name="connsiteY2" fmla="*/ 523803 h 764963"/>
                <a:gd name="connsiteX3" fmla="*/ 432079 w 432079"/>
                <a:gd name="connsiteY3" fmla="*/ 764963 h 764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79" h="764963">
                  <a:moveTo>
                    <a:pt x="0" y="1289"/>
                  </a:moveTo>
                  <a:cubicBezTo>
                    <a:pt x="108020" y="-2061"/>
                    <a:pt x="216040" y="-5411"/>
                    <a:pt x="231112" y="81675"/>
                  </a:cubicBezTo>
                  <a:cubicBezTo>
                    <a:pt x="246184" y="168761"/>
                    <a:pt x="56941" y="409922"/>
                    <a:pt x="90435" y="523803"/>
                  </a:cubicBezTo>
                  <a:cubicBezTo>
                    <a:pt x="123929" y="637684"/>
                    <a:pt x="278004" y="701323"/>
                    <a:pt x="432079" y="76496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57918" y="3423007"/>
              <a:ext cx="552659" cy="2282704"/>
            </a:xfrm>
            <a:custGeom>
              <a:avLst/>
              <a:gdLst>
                <a:gd name="connsiteX0" fmla="*/ 0 w 552659"/>
                <a:gd name="connsiteY0" fmla="*/ 2250831 h 2282704"/>
                <a:gd name="connsiteX1" fmla="*/ 311499 w 552659"/>
                <a:gd name="connsiteY1" fmla="*/ 2039815 h 2282704"/>
                <a:gd name="connsiteX2" fmla="*/ 50242 w 552659"/>
                <a:gd name="connsiteY2" fmla="*/ 452176 h 2282704"/>
                <a:gd name="connsiteX3" fmla="*/ 552659 w 552659"/>
                <a:gd name="connsiteY3" fmla="*/ 0 h 228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59" h="2282704">
                  <a:moveTo>
                    <a:pt x="0" y="2250831"/>
                  </a:moveTo>
                  <a:cubicBezTo>
                    <a:pt x="151562" y="2295211"/>
                    <a:pt x="303125" y="2339591"/>
                    <a:pt x="311499" y="2039815"/>
                  </a:cubicBezTo>
                  <a:cubicBezTo>
                    <a:pt x="319873" y="1740039"/>
                    <a:pt x="10049" y="792145"/>
                    <a:pt x="50242" y="452176"/>
                  </a:cubicBezTo>
                  <a:cubicBezTo>
                    <a:pt x="90435" y="112207"/>
                    <a:pt x="321547" y="56103"/>
                    <a:pt x="552659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410577" y="3433055"/>
              <a:ext cx="492370" cy="743578"/>
            </a:xfrm>
            <a:custGeom>
              <a:avLst/>
              <a:gdLst>
                <a:gd name="connsiteX0" fmla="*/ 0 w 492370"/>
                <a:gd name="connsiteY0" fmla="*/ 0 h 743578"/>
                <a:gd name="connsiteX1" fmla="*/ 180871 w 492370"/>
                <a:gd name="connsiteY1" fmla="*/ 120580 h 743578"/>
                <a:gd name="connsiteX2" fmla="*/ 120580 w 492370"/>
                <a:gd name="connsiteY2" fmla="*/ 562708 h 743578"/>
                <a:gd name="connsiteX3" fmla="*/ 492370 w 492370"/>
                <a:gd name="connsiteY3" fmla="*/ 743578 h 74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743578">
                  <a:moveTo>
                    <a:pt x="0" y="0"/>
                  </a:moveTo>
                  <a:cubicBezTo>
                    <a:pt x="80387" y="13397"/>
                    <a:pt x="160774" y="26795"/>
                    <a:pt x="180871" y="120580"/>
                  </a:cubicBezTo>
                  <a:cubicBezTo>
                    <a:pt x="200968" y="214365"/>
                    <a:pt x="68664" y="458875"/>
                    <a:pt x="120580" y="562708"/>
                  </a:cubicBezTo>
                  <a:cubicBezTo>
                    <a:pt x="172497" y="666541"/>
                    <a:pt x="332433" y="705059"/>
                    <a:pt x="492370" y="743578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82850" y="1955949"/>
              <a:ext cx="653143" cy="2220685"/>
            </a:xfrm>
            <a:custGeom>
              <a:avLst/>
              <a:gdLst>
                <a:gd name="connsiteX0" fmla="*/ 0 w 612950"/>
                <a:gd name="connsiteY0" fmla="*/ 2220685 h 2220685"/>
                <a:gd name="connsiteX1" fmla="*/ 361741 w 612950"/>
                <a:gd name="connsiteY1" fmla="*/ 1758461 h 2220685"/>
                <a:gd name="connsiteX2" fmla="*/ 190919 w 612950"/>
                <a:gd name="connsiteY2" fmla="*/ 452175 h 2220685"/>
                <a:gd name="connsiteX3" fmla="*/ 612950 w 612950"/>
                <a:gd name="connsiteY3" fmla="*/ 0 h 22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950" h="2220685">
                  <a:moveTo>
                    <a:pt x="0" y="2220685"/>
                  </a:moveTo>
                  <a:cubicBezTo>
                    <a:pt x="164960" y="2136949"/>
                    <a:pt x="329921" y="2053213"/>
                    <a:pt x="361741" y="1758461"/>
                  </a:cubicBezTo>
                  <a:cubicBezTo>
                    <a:pt x="393561" y="1463709"/>
                    <a:pt x="149051" y="745252"/>
                    <a:pt x="190919" y="452175"/>
                  </a:cubicBezTo>
                  <a:cubicBezTo>
                    <a:pt x="232787" y="159098"/>
                    <a:pt x="422868" y="79549"/>
                    <a:pt x="61295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83229" y="1222418"/>
              <a:ext cx="853536" cy="763675"/>
            </a:xfrm>
            <a:custGeom>
              <a:avLst/>
              <a:gdLst>
                <a:gd name="connsiteX0" fmla="*/ 0 w 1065125"/>
                <a:gd name="connsiteY0" fmla="*/ 763675 h 763675"/>
                <a:gd name="connsiteX1" fmla="*/ 271305 w 1065125"/>
                <a:gd name="connsiteY1" fmla="*/ 622998 h 763675"/>
                <a:gd name="connsiteX2" fmla="*/ 562708 w 1065125"/>
                <a:gd name="connsiteY2" fmla="*/ 120580 h 763675"/>
                <a:gd name="connsiteX3" fmla="*/ 1065125 w 1065125"/>
                <a:gd name="connsiteY3" fmla="*/ 0 h 76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125" h="763675">
                  <a:moveTo>
                    <a:pt x="0" y="763675"/>
                  </a:moveTo>
                  <a:cubicBezTo>
                    <a:pt x="88760" y="746927"/>
                    <a:pt x="177520" y="730180"/>
                    <a:pt x="271305" y="622998"/>
                  </a:cubicBezTo>
                  <a:cubicBezTo>
                    <a:pt x="365090" y="515815"/>
                    <a:pt x="430405" y="224413"/>
                    <a:pt x="562708" y="120580"/>
                  </a:cubicBezTo>
                  <a:cubicBezTo>
                    <a:pt x="695011" y="16747"/>
                    <a:pt x="880068" y="8373"/>
                    <a:pt x="1065125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76186" y="1965996"/>
              <a:ext cx="552659" cy="733529"/>
            </a:xfrm>
            <a:custGeom>
              <a:avLst/>
              <a:gdLst>
                <a:gd name="connsiteX0" fmla="*/ 0 w 552659"/>
                <a:gd name="connsiteY0" fmla="*/ 0 h 733529"/>
                <a:gd name="connsiteX1" fmla="*/ 231112 w 552659"/>
                <a:gd name="connsiteY1" fmla="*/ 211015 h 733529"/>
                <a:gd name="connsiteX2" fmla="*/ 251209 w 552659"/>
                <a:gd name="connsiteY2" fmla="*/ 572756 h 733529"/>
                <a:gd name="connsiteX3" fmla="*/ 552659 w 552659"/>
                <a:gd name="connsiteY3" fmla="*/ 733529 h 7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659" h="733529">
                  <a:moveTo>
                    <a:pt x="0" y="0"/>
                  </a:moveTo>
                  <a:cubicBezTo>
                    <a:pt x="94622" y="57778"/>
                    <a:pt x="189244" y="115556"/>
                    <a:pt x="231112" y="211015"/>
                  </a:cubicBezTo>
                  <a:cubicBezTo>
                    <a:pt x="272980" y="306474"/>
                    <a:pt x="197618" y="485670"/>
                    <a:pt x="251209" y="572756"/>
                  </a:cubicBezTo>
                  <a:cubicBezTo>
                    <a:pt x="304800" y="659842"/>
                    <a:pt x="428729" y="696685"/>
                    <a:pt x="552659" y="73352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144636" y="2693209"/>
              <a:ext cx="529978" cy="776307"/>
            </a:xfrm>
            <a:custGeom>
              <a:avLst/>
              <a:gdLst>
                <a:gd name="connsiteX0" fmla="*/ 0 w 529978"/>
                <a:gd name="connsiteY0" fmla="*/ 0 h 776307"/>
                <a:gd name="connsiteX1" fmla="*/ 197809 w 529978"/>
                <a:gd name="connsiteY1" fmla="*/ 205274 h 776307"/>
                <a:gd name="connsiteX2" fmla="*/ 182880 w 529978"/>
                <a:gd name="connsiteY2" fmla="*/ 612089 h 776307"/>
                <a:gd name="connsiteX3" fmla="*/ 529978 w 529978"/>
                <a:gd name="connsiteY3" fmla="*/ 776307 h 77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78" h="776307">
                  <a:moveTo>
                    <a:pt x="0" y="0"/>
                  </a:moveTo>
                  <a:cubicBezTo>
                    <a:pt x="83664" y="51629"/>
                    <a:pt x="167329" y="103259"/>
                    <a:pt x="197809" y="205274"/>
                  </a:cubicBezTo>
                  <a:cubicBezTo>
                    <a:pt x="228289" y="307289"/>
                    <a:pt x="127519" y="516917"/>
                    <a:pt x="182880" y="612089"/>
                  </a:cubicBezTo>
                  <a:cubicBezTo>
                    <a:pt x="238241" y="707261"/>
                    <a:pt x="384109" y="741784"/>
                    <a:pt x="529978" y="77630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682079" y="3465784"/>
              <a:ext cx="571033" cy="750181"/>
            </a:xfrm>
            <a:custGeom>
              <a:avLst/>
              <a:gdLst>
                <a:gd name="connsiteX0" fmla="*/ 0 w 571033"/>
                <a:gd name="connsiteY0" fmla="*/ 0 h 750181"/>
                <a:gd name="connsiteX1" fmla="*/ 257525 w 571033"/>
                <a:gd name="connsiteY1" fmla="*/ 201541 h 750181"/>
                <a:gd name="connsiteX2" fmla="*/ 216470 w 571033"/>
                <a:gd name="connsiteY2" fmla="*/ 612088 h 750181"/>
                <a:gd name="connsiteX3" fmla="*/ 571033 w 571033"/>
                <a:gd name="connsiteY3" fmla="*/ 750181 h 75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033" h="750181">
                  <a:moveTo>
                    <a:pt x="0" y="0"/>
                  </a:moveTo>
                  <a:cubicBezTo>
                    <a:pt x="110723" y="49763"/>
                    <a:pt x="221447" y="99526"/>
                    <a:pt x="257525" y="201541"/>
                  </a:cubicBezTo>
                  <a:cubicBezTo>
                    <a:pt x="293603" y="303556"/>
                    <a:pt x="164219" y="520648"/>
                    <a:pt x="216470" y="612088"/>
                  </a:cubicBezTo>
                  <a:cubicBezTo>
                    <a:pt x="268721" y="703528"/>
                    <a:pt x="419877" y="726854"/>
                    <a:pt x="571033" y="750181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249380" y="4219698"/>
              <a:ext cx="473995" cy="697929"/>
            </a:xfrm>
            <a:custGeom>
              <a:avLst/>
              <a:gdLst>
                <a:gd name="connsiteX0" fmla="*/ 0 w 473995"/>
                <a:gd name="connsiteY0" fmla="*/ 0 h 697929"/>
                <a:gd name="connsiteX1" fmla="*/ 253793 w 473995"/>
                <a:gd name="connsiteY1" fmla="*/ 197809 h 697929"/>
                <a:gd name="connsiteX2" fmla="*/ 186612 w 473995"/>
                <a:gd name="connsiteY2" fmla="*/ 552372 h 697929"/>
                <a:gd name="connsiteX3" fmla="*/ 473995 w 473995"/>
                <a:gd name="connsiteY3" fmla="*/ 697929 h 69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995" h="697929">
                  <a:moveTo>
                    <a:pt x="0" y="0"/>
                  </a:moveTo>
                  <a:cubicBezTo>
                    <a:pt x="111345" y="52873"/>
                    <a:pt x="222691" y="105747"/>
                    <a:pt x="253793" y="197809"/>
                  </a:cubicBezTo>
                  <a:cubicBezTo>
                    <a:pt x="284895" y="289871"/>
                    <a:pt x="149912" y="469019"/>
                    <a:pt x="186612" y="552372"/>
                  </a:cubicBezTo>
                  <a:cubicBezTo>
                    <a:pt x="223312" y="635725"/>
                    <a:pt x="348653" y="666827"/>
                    <a:pt x="473995" y="69792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730840" y="4921360"/>
              <a:ext cx="466530" cy="738984"/>
            </a:xfrm>
            <a:custGeom>
              <a:avLst/>
              <a:gdLst>
                <a:gd name="connsiteX0" fmla="*/ 0 w 466530"/>
                <a:gd name="connsiteY0" fmla="*/ 0 h 738984"/>
                <a:gd name="connsiteX1" fmla="*/ 238863 w 466530"/>
                <a:gd name="connsiteY1" fmla="*/ 164218 h 738984"/>
                <a:gd name="connsiteX2" fmla="*/ 179148 w 466530"/>
                <a:gd name="connsiteY2" fmla="*/ 600891 h 738984"/>
                <a:gd name="connsiteX3" fmla="*/ 466530 w 466530"/>
                <a:gd name="connsiteY3" fmla="*/ 738984 h 73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30" h="738984">
                  <a:moveTo>
                    <a:pt x="0" y="0"/>
                  </a:moveTo>
                  <a:cubicBezTo>
                    <a:pt x="104502" y="32035"/>
                    <a:pt x="209005" y="64070"/>
                    <a:pt x="238863" y="164218"/>
                  </a:cubicBezTo>
                  <a:cubicBezTo>
                    <a:pt x="268721" y="264366"/>
                    <a:pt x="141204" y="505097"/>
                    <a:pt x="179148" y="600891"/>
                  </a:cubicBezTo>
                  <a:cubicBezTo>
                    <a:pt x="217093" y="696685"/>
                    <a:pt x="341811" y="717834"/>
                    <a:pt x="466530" y="738984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99463" y="2710231"/>
              <a:ext cx="478565" cy="2990039"/>
            </a:xfrm>
            <a:custGeom>
              <a:avLst/>
              <a:gdLst>
                <a:gd name="connsiteX0" fmla="*/ 0 w 478565"/>
                <a:gd name="connsiteY0" fmla="*/ 2948299 h 2990039"/>
                <a:gd name="connsiteX1" fmla="*/ 350378 w 478565"/>
                <a:gd name="connsiteY1" fmla="*/ 2666288 h 2990039"/>
                <a:gd name="connsiteX2" fmla="*/ 76912 w 478565"/>
                <a:gd name="connsiteY2" fmla="*/ 555477 h 2990039"/>
                <a:gd name="connsiteX3" fmla="*/ 478565 w 478565"/>
                <a:gd name="connsiteY3" fmla="*/ 0 h 299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565" h="2990039">
                  <a:moveTo>
                    <a:pt x="0" y="2948299"/>
                  </a:moveTo>
                  <a:cubicBezTo>
                    <a:pt x="168779" y="3006695"/>
                    <a:pt x="337559" y="3065092"/>
                    <a:pt x="350378" y="2666288"/>
                  </a:cubicBezTo>
                  <a:cubicBezTo>
                    <a:pt x="363197" y="2267484"/>
                    <a:pt x="55548" y="999858"/>
                    <a:pt x="76912" y="555477"/>
                  </a:cubicBezTo>
                  <a:cubicBezTo>
                    <a:pt x="98277" y="111096"/>
                    <a:pt x="288421" y="55548"/>
                    <a:pt x="478565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182798" y="1240355"/>
              <a:ext cx="350377" cy="700755"/>
            </a:xfrm>
            <a:custGeom>
              <a:avLst/>
              <a:gdLst>
                <a:gd name="connsiteX0" fmla="*/ 0 w 350377"/>
                <a:gd name="connsiteY0" fmla="*/ 0 h 700755"/>
                <a:gd name="connsiteX1" fmla="*/ 153824 w 350377"/>
                <a:gd name="connsiteY1" fmla="*/ 145278 h 700755"/>
                <a:gd name="connsiteX2" fmla="*/ 102549 w 350377"/>
                <a:gd name="connsiteY2" fmla="*/ 504201 h 700755"/>
                <a:gd name="connsiteX3" fmla="*/ 350377 w 350377"/>
                <a:gd name="connsiteY3" fmla="*/ 700755 h 70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377" h="700755">
                  <a:moveTo>
                    <a:pt x="0" y="0"/>
                  </a:moveTo>
                  <a:cubicBezTo>
                    <a:pt x="68366" y="30622"/>
                    <a:pt x="136733" y="61245"/>
                    <a:pt x="153824" y="145278"/>
                  </a:cubicBezTo>
                  <a:cubicBezTo>
                    <a:pt x="170915" y="229311"/>
                    <a:pt x="69790" y="411622"/>
                    <a:pt x="102549" y="504201"/>
                  </a:cubicBezTo>
                  <a:cubicBezTo>
                    <a:pt x="135308" y="596781"/>
                    <a:pt x="242842" y="648768"/>
                    <a:pt x="350377" y="70075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Mode: UV before ZC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73852" y="990600"/>
            <a:ext cx="47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</a:rPr>
              <a:t>zc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3852" y="1752600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</a:rPr>
              <a:t>uv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3852" y="251460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</a:rPr>
              <a:t>oc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3852" y="3226360"/>
            <a:ext cx="54213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0000FF"/>
                </a:solidFill>
              </a:rPr>
              <a:t>gp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5015" y="393812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g</a:t>
            </a:r>
            <a:r>
              <a:rPr lang="en-GB" sz="2800" dirty="0" err="1" smtClean="0">
                <a:solidFill>
                  <a:srgbClr val="FF0000"/>
                </a:solidFill>
              </a:rPr>
              <a:t>p_ack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3852" y="469844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0000FF"/>
                </a:solidFill>
              </a:rPr>
              <a:t>gn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541020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0000"/>
                </a:solidFill>
              </a:rPr>
              <a:t>g</a:t>
            </a:r>
            <a:r>
              <a:rPr lang="en-GB" sz="2800" dirty="0" err="1">
                <a:solidFill>
                  <a:srgbClr val="FF0000"/>
                </a:solidFill>
              </a:rPr>
              <a:t>n</a:t>
            </a:r>
            <a:r>
              <a:rPr lang="en-GB" sz="2800" dirty="0" err="1" smtClean="0">
                <a:solidFill>
                  <a:srgbClr val="FF0000"/>
                </a:solidFill>
              </a:rPr>
              <a:t>_ack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1052" y="1056620"/>
            <a:ext cx="7315200" cy="381000"/>
            <a:chOff x="1295400" y="1828800"/>
            <a:chExt cx="3352800" cy="381000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2514600" y="1828800"/>
              <a:ext cx="2133600" cy="381000"/>
            </a:xfrm>
            <a:prstGeom prst="bentConnector3">
              <a:avLst>
                <a:gd name="adj1" fmla="val 222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1295400" y="1828800"/>
              <a:ext cx="1226876" cy="3810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1439426" y="4739620"/>
            <a:ext cx="7315200" cy="381000"/>
            <a:chOff x="1295400" y="1828800"/>
            <a:chExt cx="3352800" cy="381000"/>
          </a:xfrm>
        </p:grpSpPr>
        <p:cxnSp>
          <p:nvCxnSpPr>
            <p:cNvPr id="20" name="Elbow Connector 19"/>
            <p:cNvCxnSpPr/>
            <p:nvPr/>
          </p:nvCxnSpPr>
          <p:spPr>
            <a:xfrm>
              <a:off x="2514600" y="1828800"/>
              <a:ext cx="2133600" cy="381000"/>
            </a:xfrm>
            <a:prstGeom prst="bentConnector3">
              <a:avLst>
                <a:gd name="adj1" fmla="val 56515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flipV="1">
              <a:off x="1295400" y="1828800"/>
              <a:ext cx="2286000" cy="381000"/>
            </a:xfrm>
            <a:prstGeom prst="bentConnector3">
              <a:avLst>
                <a:gd name="adj1" fmla="val 19378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V="1">
            <a:off x="1447800" y="5476220"/>
            <a:ext cx="7315200" cy="381000"/>
            <a:chOff x="1295400" y="1828800"/>
            <a:chExt cx="3352800" cy="381000"/>
          </a:xfrm>
        </p:grpSpPr>
        <p:cxnSp>
          <p:nvCxnSpPr>
            <p:cNvPr id="23" name="Elbow Connector 22"/>
            <p:cNvCxnSpPr/>
            <p:nvPr/>
          </p:nvCxnSpPr>
          <p:spPr>
            <a:xfrm>
              <a:off x="2514600" y="1828800"/>
              <a:ext cx="2133600" cy="381000"/>
            </a:xfrm>
            <a:prstGeom prst="bentConnector3">
              <a:avLst>
                <a:gd name="adj1" fmla="val 6644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flipV="1">
              <a:off x="1295400" y="1828800"/>
              <a:ext cx="2286000" cy="381000"/>
            </a:xfrm>
            <a:prstGeom prst="bentConnector3">
              <a:avLst>
                <a:gd name="adj1" fmla="val 2824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31052" y="1792100"/>
            <a:ext cx="7315200" cy="382120"/>
            <a:chOff x="1295400" y="1827680"/>
            <a:chExt cx="3352800" cy="382120"/>
          </a:xfrm>
        </p:grpSpPr>
        <p:cxnSp>
          <p:nvCxnSpPr>
            <p:cNvPr id="26" name="Elbow Connector 25"/>
            <p:cNvCxnSpPr/>
            <p:nvPr/>
          </p:nvCxnSpPr>
          <p:spPr>
            <a:xfrm>
              <a:off x="2514600" y="1828800"/>
              <a:ext cx="2133600" cy="381000"/>
            </a:xfrm>
            <a:prstGeom prst="bentConnector3">
              <a:avLst>
                <a:gd name="adj1" fmla="val 1010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flipV="1">
              <a:off x="1295400" y="1827680"/>
              <a:ext cx="1292225" cy="382120"/>
            </a:xfrm>
            <a:prstGeom prst="bentConnector3">
              <a:avLst>
                <a:gd name="adj1" fmla="val 1614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431052" y="2528700"/>
            <a:ext cx="7315200" cy="382120"/>
            <a:chOff x="1295400" y="1827680"/>
            <a:chExt cx="3352800" cy="382120"/>
          </a:xfrm>
        </p:grpSpPr>
        <p:cxnSp>
          <p:nvCxnSpPr>
            <p:cNvPr id="29" name="Elbow Connector 28"/>
            <p:cNvCxnSpPr/>
            <p:nvPr/>
          </p:nvCxnSpPr>
          <p:spPr>
            <a:xfrm>
              <a:off x="3076575" y="1827680"/>
              <a:ext cx="1571625" cy="382120"/>
            </a:xfrm>
            <a:prstGeom prst="bentConnector3">
              <a:avLst>
                <a:gd name="adj1" fmla="val 6875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 flipV="1">
              <a:off x="1295400" y="1828800"/>
              <a:ext cx="2286000" cy="381000"/>
            </a:xfrm>
            <a:prstGeom prst="bentConnector3">
              <a:avLst>
                <a:gd name="adj1" fmla="val 7437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431052" y="3265300"/>
            <a:ext cx="7315200" cy="382120"/>
            <a:chOff x="1295400" y="1827680"/>
            <a:chExt cx="3352800" cy="382120"/>
          </a:xfrm>
        </p:grpSpPr>
        <p:cxnSp>
          <p:nvCxnSpPr>
            <p:cNvPr id="32" name="Elbow Connector 31"/>
            <p:cNvCxnSpPr/>
            <p:nvPr/>
          </p:nvCxnSpPr>
          <p:spPr>
            <a:xfrm>
              <a:off x="2514600" y="1828800"/>
              <a:ext cx="2133600" cy="381000"/>
            </a:xfrm>
            <a:prstGeom prst="bentConnector3">
              <a:avLst>
                <a:gd name="adj1" fmla="val 34066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flipV="1">
              <a:off x="1295400" y="1827680"/>
              <a:ext cx="1816100" cy="38212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431052" y="4001900"/>
            <a:ext cx="7315200" cy="382120"/>
            <a:chOff x="1295400" y="1827680"/>
            <a:chExt cx="3352800" cy="382120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2514600" y="1828800"/>
              <a:ext cx="2133600" cy="381000"/>
            </a:xfrm>
            <a:prstGeom prst="bentConnector3">
              <a:avLst>
                <a:gd name="adj1" fmla="val 4658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flipV="1">
              <a:off x="1295400" y="1827680"/>
              <a:ext cx="2095500" cy="382120"/>
            </a:xfrm>
            <a:prstGeom prst="bentConnector3">
              <a:avLst>
                <a:gd name="adj1" fmla="val 5395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50822" y="980812"/>
            <a:ext cx="6426378" cy="5181600"/>
            <a:chOff x="1650822" y="980812"/>
            <a:chExt cx="6426378" cy="518160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650822" y="980812"/>
              <a:ext cx="0" cy="5181600"/>
            </a:xfrm>
            <a:prstGeom prst="line">
              <a:avLst/>
            </a:prstGeom>
            <a:ln w="762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077200" y="980812"/>
              <a:ext cx="0" cy="5181600"/>
            </a:xfrm>
            <a:prstGeom prst="line">
              <a:avLst/>
            </a:prstGeom>
            <a:ln w="762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62000" y="6172200"/>
            <a:ext cx="8229600" cy="405542"/>
            <a:chOff x="762000" y="6172200"/>
            <a:chExt cx="8229600" cy="405542"/>
          </a:xfrm>
        </p:grpSpPr>
        <p:sp>
          <p:nvSpPr>
            <p:cNvPr id="9" name="TextBox 8"/>
            <p:cNvSpPr txBox="1"/>
            <p:nvPr/>
          </p:nvSpPr>
          <p:spPr>
            <a:xfrm>
              <a:off x="762000" y="6177632"/>
              <a:ext cx="1821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GB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concurrency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69626" y="6172200"/>
              <a:ext cx="1821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GB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concurrency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2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GB" dirty="0" smtClean="0"/>
              <a:t>Friendly specification models for asynchronous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251" y="3810000"/>
            <a:ext cx="6096000" cy="2362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Jordi Cortadella, Alberto Moreno, </a:t>
            </a:r>
            <a:r>
              <a:rPr lang="en-US" dirty="0" err="1">
                <a:solidFill>
                  <a:srgbClr val="0000FF"/>
                </a:solidFill>
              </a:rPr>
              <a:t>Danil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Sokolov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Alex </a:t>
            </a:r>
            <a:r>
              <a:rPr lang="en-US" dirty="0">
                <a:solidFill>
                  <a:srgbClr val="0000FF"/>
                </a:solidFill>
              </a:rPr>
              <a:t>Yakovlev, and David </a:t>
            </a:r>
            <a:r>
              <a:rPr lang="en-US" dirty="0" smtClean="0">
                <a:solidFill>
                  <a:srgbClr val="0000FF"/>
                </a:solidFill>
              </a:rPr>
              <a:t>Lloyd.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Waveform </a:t>
            </a:r>
            <a:r>
              <a:rPr lang="en-US" i="1" dirty="0">
                <a:solidFill>
                  <a:srgbClr val="0000FF"/>
                </a:solidFill>
              </a:rPr>
              <a:t>transition graphs: a </a:t>
            </a:r>
            <a:r>
              <a:rPr lang="en-US" i="1" dirty="0" smtClean="0">
                <a:solidFill>
                  <a:srgbClr val="0000FF"/>
                </a:solidFill>
              </a:rPr>
              <a:t>designer-friendly</a:t>
            </a:r>
            <a:br>
              <a:rPr lang="en-US" i="1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formalism </a:t>
            </a:r>
            <a:r>
              <a:rPr lang="en-US" i="1" dirty="0">
                <a:solidFill>
                  <a:srgbClr val="0000FF"/>
                </a:solidFill>
              </a:rPr>
              <a:t>for asynchronous </a:t>
            </a:r>
            <a:r>
              <a:rPr lang="en-US" i="1" dirty="0" err="1" smtClean="0">
                <a:solidFill>
                  <a:srgbClr val="0000FF"/>
                </a:solidFill>
              </a:rPr>
              <a:t>behaviours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Int. </a:t>
            </a:r>
            <a:r>
              <a:rPr lang="en-US" dirty="0" err="1" smtClean="0">
                <a:solidFill>
                  <a:srgbClr val="0000FF"/>
                </a:solidFill>
              </a:rPr>
              <a:t>Symp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</a:rPr>
              <a:t>on Advanced Research in </a:t>
            </a:r>
            <a:r>
              <a:rPr lang="en-US" dirty="0" smtClean="0">
                <a:solidFill>
                  <a:srgbClr val="0000FF"/>
                </a:solidFill>
              </a:rPr>
              <a:t>Asynchronous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Circuits </a:t>
            </a:r>
            <a:r>
              <a:rPr lang="en-US" dirty="0">
                <a:solidFill>
                  <a:srgbClr val="0000FF"/>
                </a:solidFill>
              </a:rPr>
              <a:t>and Systems, </a:t>
            </a:r>
            <a:r>
              <a:rPr lang="en-US" dirty="0" smtClean="0">
                <a:solidFill>
                  <a:srgbClr val="0000FF"/>
                </a:solidFill>
              </a:rPr>
              <a:t>May </a:t>
            </a:r>
            <a:r>
              <a:rPr lang="en-US" dirty="0">
                <a:solidFill>
                  <a:srgbClr val="0000FF"/>
                </a:solidFill>
              </a:rPr>
              <a:t>2017.</a:t>
            </a:r>
          </a:p>
        </p:txBody>
      </p:sp>
    </p:spTree>
    <p:extLst>
      <p:ext uri="{BB962C8B-B14F-4D97-AF65-F5344CB8AC3E}">
        <p14:creationId xmlns:p14="http://schemas.microsoft.com/office/powerpoint/2010/main" val="17674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Waveform Transition Graph (WTG)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2121" y="2501963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627" y="276866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0933" y="1828800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933" y="3137026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9439" y="276866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9743" y="2501963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1815" y="276866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  <a:endCxn id="6" idx="1"/>
          </p:cNvCxnSpPr>
          <p:nvPr/>
        </p:nvCxnSpPr>
        <p:spPr>
          <a:xfrm>
            <a:off x="1056615" y="2921063"/>
            <a:ext cx="5555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>
            <a:off x="2755121" y="2921063"/>
            <a:ext cx="5555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8" idx="1"/>
          </p:cNvCxnSpPr>
          <p:nvPr/>
        </p:nvCxnSpPr>
        <p:spPr>
          <a:xfrm flipV="1">
            <a:off x="3570790" y="2247900"/>
            <a:ext cx="600143" cy="56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9" idx="1"/>
          </p:cNvCxnSpPr>
          <p:nvPr/>
        </p:nvCxnSpPr>
        <p:spPr>
          <a:xfrm>
            <a:off x="3570790" y="3028826"/>
            <a:ext cx="600143" cy="527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>
          <a:xfrm>
            <a:off x="5313933" y="2247900"/>
            <a:ext cx="600143" cy="56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0" idx="3"/>
          </p:cNvCxnSpPr>
          <p:nvPr/>
        </p:nvCxnSpPr>
        <p:spPr>
          <a:xfrm flipV="1">
            <a:off x="5313933" y="3028826"/>
            <a:ext cx="600143" cy="527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1" idx="1"/>
          </p:cNvCxnSpPr>
          <p:nvPr/>
        </p:nvCxnSpPr>
        <p:spPr>
          <a:xfrm>
            <a:off x="6174239" y="2921063"/>
            <a:ext cx="5555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4"/>
            <a:endCxn id="12" idx="3"/>
          </p:cNvCxnSpPr>
          <p:nvPr/>
        </p:nvCxnSpPr>
        <p:spPr>
          <a:xfrm rot="5400000">
            <a:off x="4670968" y="3716428"/>
            <a:ext cx="1993837" cy="7079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2" idx="1"/>
            <a:endCxn id="13" idx="4"/>
          </p:cNvCxnSpPr>
          <p:nvPr/>
        </p:nvCxnSpPr>
        <p:spPr>
          <a:xfrm rot="10800000">
            <a:off x="904215" y="3073464"/>
            <a:ext cx="3266718" cy="199383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3"/>
            <a:endCxn id="13" idx="0"/>
          </p:cNvCxnSpPr>
          <p:nvPr/>
        </p:nvCxnSpPr>
        <p:spPr>
          <a:xfrm flipH="1" flipV="1">
            <a:off x="904215" y="2768663"/>
            <a:ext cx="6968528" cy="152400"/>
          </a:xfrm>
          <a:prstGeom prst="bentConnector4">
            <a:avLst>
              <a:gd name="adj1" fmla="val -6658"/>
              <a:gd name="adj2" fmla="val 104282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26356" y="285240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0933" y="4648200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56615" y="762000"/>
            <a:ext cx="4890420" cy="1973434"/>
            <a:chOff x="1056615" y="762000"/>
            <a:chExt cx="4890420" cy="1973434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762000"/>
              <a:ext cx="221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(nodal states)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1056615" y="1205240"/>
              <a:ext cx="3114318" cy="15301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570790" y="1217531"/>
              <a:ext cx="762789" cy="1449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313933" y="1251983"/>
              <a:ext cx="633102" cy="14150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793439" y="2616201"/>
            <a:ext cx="1896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choice-free &amp; acyclic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70933" y="1827276"/>
            <a:ext cx="1143000" cy="841248"/>
            <a:chOff x="6781800" y="4165726"/>
            <a:chExt cx="1752600" cy="990600"/>
          </a:xfrm>
        </p:grpSpPr>
        <p:sp>
          <p:nvSpPr>
            <p:cNvPr id="33" name="Rectangle 32"/>
            <p:cNvSpPr/>
            <p:nvPr/>
          </p:nvSpPr>
          <p:spPr>
            <a:xfrm>
              <a:off x="6781800" y="4165726"/>
              <a:ext cx="1752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862634" y="4241926"/>
              <a:ext cx="1614616" cy="813487"/>
              <a:chOff x="2042984" y="5074508"/>
              <a:chExt cx="1614616" cy="813487"/>
            </a:xfrm>
            <a:noFill/>
          </p:grpSpPr>
          <p:sp>
            <p:nvSpPr>
              <p:cNvPr id="40" name="Freeform 39"/>
              <p:cNvSpPr/>
              <p:nvPr/>
            </p:nvSpPr>
            <p:spPr>
              <a:xfrm>
                <a:off x="2042984" y="5074508"/>
                <a:ext cx="1614616" cy="172995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2995">
                    <a:moveTo>
                      <a:pt x="0" y="172995"/>
                    </a:moveTo>
                    <a:lnTo>
                      <a:pt x="230659" y="172995"/>
                    </a:lnTo>
                    <a:lnTo>
                      <a:pt x="280086" y="0"/>
                    </a:lnTo>
                    <a:lnTo>
                      <a:pt x="996778" y="0"/>
                    </a:lnTo>
                    <a:lnTo>
                      <a:pt x="1054443" y="172995"/>
                    </a:lnTo>
                    <a:lnTo>
                      <a:pt x="1614616" y="172995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042984" y="5386464"/>
                <a:ext cx="1614616" cy="179280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  <a:gd name="connsiteX0" fmla="*/ 0 w 1614616"/>
                  <a:gd name="connsiteY0" fmla="*/ 176137 h 176137"/>
                  <a:gd name="connsiteX1" fmla="*/ 230659 w 1614616"/>
                  <a:gd name="connsiteY1" fmla="*/ 176137 h 176137"/>
                  <a:gd name="connsiteX2" fmla="*/ 408919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996778 w 1614616"/>
                  <a:gd name="connsiteY3" fmla="*/ 3142 h 179280"/>
                  <a:gd name="connsiteX4" fmla="*/ 1054443 w 1614616"/>
                  <a:gd name="connsiteY4" fmla="*/ 176137 h 179280"/>
                  <a:gd name="connsiteX5" fmla="*/ 1614616 w 1614616"/>
                  <a:gd name="connsiteY5" fmla="*/ 176137 h 179280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792531 w 1614616"/>
                  <a:gd name="connsiteY3" fmla="*/ 3142 h 179280"/>
                  <a:gd name="connsiteX4" fmla="*/ 1054443 w 1614616"/>
                  <a:gd name="connsiteY4" fmla="*/ 176137 h 179280"/>
                  <a:gd name="connsiteX5" fmla="*/ 1614616 w 1614616"/>
                  <a:gd name="connsiteY5" fmla="*/ 176137 h 179280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792531 w 1614616"/>
                  <a:gd name="connsiteY3" fmla="*/ 3142 h 179280"/>
                  <a:gd name="connsiteX4" fmla="*/ 837627 w 1614616"/>
                  <a:gd name="connsiteY4" fmla="*/ 179279 h 179280"/>
                  <a:gd name="connsiteX5" fmla="*/ 1614616 w 1614616"/>
                  <a:gd name="connsiteY5" fmla="*/ 176137 h 17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9280">
                    <a:moveTo>
                      <a:pt x="0" y="176137"/>
                    </a:moveTo>
                    <a:lnTo>
                      <a:pt x="362634" y="179280"/>
                    </a:lnTo>
                    <a:lnTo>
                      <a:pt x="408919" y="0"/>
                    </a:lnTo>
                    <a:lnTo>
                      <a:pt x="792531" y="3142"/>
                    </a:lnTo>
                    <a:lnTo>
                      <a:pt x="837627" y="179279"/>
                    </a:lnTo>
                    <a:lnTo>
                      <a:pt x="1614616" y="176137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042984" y="5711858"/>
                <a:ext cx="1614616" cy="176137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  <a:gd name="connsiteX0" fmla="*/ 0 w 1614616"/>
                  <a:gd name="connsiteY0" fmla="*/ 176137 h 176137"/>
                  <a:gd name="connsiteX1" fmla="*/ 230659 w 1614616"/>
                  <a:gd name="connsiteY1" fmla="*/ 176137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440942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1389562 w 1614616"/>
                  <a:gd name="connsiteY3" fmla="*/ 6284 h 176137"/>
                  <a:gd name="connsiteX4" fmla="*/ 1440942 w 1614616"/>
                  <a:gd name="connsiteY4" fmla="*/ 176137 h 176137"/>
                  <a:gd name="connsiteX5" fmla="*/ 1614616 w 1614616"/>
                  <a:gd name="connsiteY5" fmla="*/ 176137 h 17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6137">
                    <a:moveTo>
                      <a:pt x="0" y="176137"/>
                    </a:moveTo>
                    <a:lnTo>
                      <a:pt x="548028" y="169853"/>
                    </a:lnTo>
                    <a:lnTo>
                      <a:pt x="597455" y="0"/>
                    </a:lnTo>
                    <a:lnTo>
                      <a:pt x="1389562" y="6284"/>
                    </a:lnTo>
                    <a:lnTo>
                      <a:pt x="1440942" y="176137"/>
                    </a:lnTo>
                    <a:lnTo>
                      <a:pt x="1614616" y="176137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2296998" y="5153320"/>
                <a:ext cx="125691" cy="326795"/>
              </a:xfrm>
              <a:custGeom>
                <a:avLst/>
                <a:gdLst>
                  <a:gd name="connsiteX0" fmla="*/ 0 w 125691"/>
                  <a:gd name="connsiteY0" fmla="*/ 0 h 326795"/>
                  <a:gd name="connsiteX1" fmla="*/ 87983 w 125691"/>
                  <a:gd name="connsiteY1" fmla="*/ 109979 h 326795"/>
                  <a:gd name="connsiteX2" fmla="*/ 59703 w 125691"/>
                  <a:gd name="connsiteY2" fmla="*/ 238812 h 326795"/>
                  <a:gd name="connsiteX3" fmla="*/ 125691 w 125691"/>
                  <a:gd name="connsiteY3" fmla="*/ 326795 h 3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91" h="326795">
                    <a:moveTo>
                      <a:pt x="0" y="0"/>
                    </a:moveTo>
                    <a:cubicBezTo>
                      <a:pt x="39016" y="35088"/>
                      <a:pt x="78033" y="70177"/>
                      <a:pt x="87983" y="109979"/>
                    </a:cubicBezTo>
                    <a:cubicBezTo>
                      <a:pt x="97933" y="149781"/>
                      <a:pt x="53418" y="202676"/>
                      <a:pt x="59703" y="238812"/>
                    </a:cubicBezTo>
                    <a:cubicBezTo>
                      <a:pt x="65988" y="274948"/>
                      <a:pt x="95839" y="300871"/>
                      <a:pt x="125691" y="32679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436044" y="5473131"/>
                <a:ext cx="162612" cy="330638"/>
              </a:xfrm>
              <a:custGeom>
                <a:avLst/>
                <a:gdLst>
                  <a:gd name="connsiteX0" fmla="*/ 0 w 125691"/>
                  <a:gd name="connsiteY0" fmla="*/ 0 h 326795"/>
                  <a:gd name="connsiteX1" fmla="*/ 87983 w 125691"/>
                  <a:gd name="connsiteY1" fmla="*/ 109979 h 326795"/>
                  <a:gd name="connsiteX2" fmla="*/ 59703 w 125691"/>
                  <a:gd name="connsiteY2" fmla="*/ 238812 h 326795"/>
                  <a:gd name="connsiteX3" fmla="*/ 125691 w 125691"/>
                  <a:gd name="connsiteY3" fmla="*/ 326795 h 3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91" h="326795">
                    <a:moveTo>
                      <a:pt x="0" y="0"/>
                    </a:moveTo>
                    <a:cubicBezTo>
                      <a:pt x="39016" y="35088"/>
                      <a:pt x="78033" y="70177"/>
                      <a:pt x="87983" y="109979"/>
                    </a:cubicBezTo>
                    <a:cubicBezTo>
                      <a:pt x="97933" y="149781"/>
                      <a:pt x="53418" y="202676"/>
                      <a:pt x="59703" y="238812"/>
                    </a:cubicBezTo>
                    <a:cubicBezTo>
                      <a:pt x="65988" y="274948"/>
                      <a:pt x="95839" y="300871"/>
                      <a:pt x="125691" y="32679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614367" y="5476973"/>
                <a:ext cx="232528" cy="326796"/>
              </a:xfrm>
              <a:custGeom>
                <a:avLst/>
                <a:gdLst>
                  <a:gd name="connsiteX0" fmla="*/ 0 w 232528"/>
                  <a:gd name="connsiteY0" fmla="*/ 326796 h 326796"/>
                  <a:gd name="connsiteX1" fmla="*/ 144544 w 232528"/>
                  <a:gd name="connsiteY1" fmla="*/ 304800 h 326796"/>
                  <a:gd name="connsiteX2" fmla="*/ 94268 w 232528"/>
                  <a:gd name="connsiteY2" fmla="*/ 78557 h 326796"/>
                  <a:gd name="connsiteX3" fmla="*/ 232528 w 232528"/>
                  <a:gd name="connsiteY3" fmla="*/ 0 h 326796"/>
                  <a:gd name="connsiteX0" fmla="*/ 0 w 232528"/>
                  <a:gd name="connsiteY0" fmla="*/ 326796 h 326796"/>
                  <a:gd name="connsiteX1" fmla="*/ 113121 w 232528"/>
                  <a:gd name="connsiteY1" fmla="*/ 263951 h 326796"/>
                  <a:gd name="connsiteX2" fmla="*/ 94268 w 232528"/>
                  <a:gd name="connsiteY2" fmla="*/ 78557 h 326796"/>
                  <a:gd name="connsiteX3" fmla="*/ 232528 w 232528"/>
                  <a:gd name="connsiteY3" fmla="*/ 0 h 3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28" h="326796">
                    <a:moveTo>
                      <a:pt x="0" y="326796"/>
                    </a:moveTo>
                    <a:lnTo>
                      <a:pt x="113121" y="263951"/>
                    </a:lnTo>
                    <a:cubicBezTo>
                      <a:pt x="128832" y="222578"/>
                      <a:pt x="74367" y="122549"/>
                      <a:pt x="94268" y="78557"/>
                    </a:cubicBezTo>
                    <a:cubicBezTo>
                      <a:pt x="114169" y="34565"/>
                      <a:pt x="170730" y="13878"/>
                      <a:pt x="232528" y="0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623794" y="5158863"/>
                <a:ext cx="443060" cy="654312"/>
              </a:xfrm>
              <a:custGeom>
                <a:avLst/>
                <a:gdLst>
                  <a:gd name="connsiteX0" fmla="*/ 0 w 443060"/>
                  <a:gd name="connsiteY0" fmla="*/ 639846 h 680344"/>
                  <a:gd name="connsiteX1" fmla="*/ 292231 w 443060"/>
                  <a:gd name="connsiteY1" fmla="*/ 624134 h 680344"/>
                  <a:gd name="connsiteX2" fmla="*/ 348792 w 443060"/>
                  <a:gd name="connsiteY2" fmla="*/ 96233 h 680344"/>
                  <a:gd name="connsiteX3" fmla="*/ 443060 w 443060"/>
                  <a:gd name="connsiteY3" fmla="*/ 1965 h 680344"/>
                  <a:gd name="connsiteX0" fmla="*/ 0 w 443060"/>
                  <a:gd name="connsiteY0" fmla="*/ 645454 h 687647"/>
                  <a:gd name="connsiteX1" fmla="*/ 292231 w 443060"/>
                  <a:gd name="connsiteY1" fmla="*/ 629742 h 687647"/>
                  <a:gd name="connsiteX2" fmla="*/ 311085 w 443060"/>
                  <a:gd name="connsiteY2" fmla="*/ 76703 h 687647"/>
                  <a:gd name="connsiteX3" fmla="*/ 443060 w 443060"/>
                  <a:gd name="connsiteY3" fmla="*/ 7573 h 687647"/>
                  <a:gd name="connsiteX0" fmla="*/ 0 w 443060"/>
                  <a:gd name="connsiteY0" fmla="*/ 641764 h 654312"/>
                  <a:gd name="connsiteX1" fmla="*/ 254524 w 443060"/>
                  <a:gd name="connsiteY1" fmla="*/ 534926 h 654312"/>
                  <a:gd name="connsiteX2" fmla="*/ 311085 w 443060"/>
                  <a:gd name="connsiteY2" fmla="*/ 73013 h 654312"/>
                  <a:gd name="connsiteX3" fmla="*/ 443060 w 443060"/>
                  <a:gd name="connsiteY3" fmla="*/ 3883 h 65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60" h="654312">
                    <a:moveTo>
                      <a:pt x="0" y="641764"/>
                    </a:moveTo>
                    <a:cubicBezTo>
                      <a:pt x="117049" y="679209"/>
                      <a:pt x="202676" y="629718"/>
                      <a:pt x="254524" y="534926"/>
                    </a:cubicBezTo>
                    <a:cubicBezTo>
                      <a:pt x="306372" y="440134"/>
                      <a:pt x="279662" y="161520"/>
                      <a:pt x="311085" y="73013"/>
                    </a:cubicBezTo>
                    <a:cubicBezTo>
                      <a:pt x="342508" y="-15494"/>
                      <a:pt x="408495" y="-831"/>
                      <a:pt x="443060" y="3883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076280" y="5143772"/>
                <a:ext cx="370788" cy="656855"/>
              </a:xfrm>
              <a:custGeom>
                <a:avLst/>
                <a:gdLst>
                  <a:gd name="connsiteX0" fmla="*/ 0 w 370788"/>
                  <a:gd name="connsiteY0" fmla="*/ 47784 h 691949"/>
                  <a:gd name="connsiteX1" fmla="*/ 116264 w 370788"/>
                  <a:gd name="connsiteY1" fmla="*/ 50926 h 691949"/>
                  <a:gd name="connsiteX2" fmla="*/ 182252 w 370788"/>
                  <a:gd name="connsiteY2" fmla="*/ 569400 h 691949"/>
                  <a:gd name="connsiteX3" fmla="*/ 370788 w 370788"/>
                  <a:gd name="connsiteY3" fmla="*/ 691949 h 691949"/>
                  <a:gd name="connsiteX0" fmla="*/ 0 w 370788"/>
                  <a:gd name="connsiteY0" fmla="*/ 12690 h 656855"/>
                  <a:gd name="connsiteX1" fmla="*/ 157113 w 370788"/>
                  <a:gd name="connsiteY1" fmla="*/ 125811 h 656855"/>
                  <a:gd name="connsiteX2" fmla="*/ 182252 w 370788"/>
                  <a:gd name="connsiteY2" fmla="*/ 534306 h 656855"/>
                  <a:gd name="connsiteX3" fmla="*/ 370788 w 370788"/>
                  <a:gd name="connsiteY3" fmla="*/ 656855 h 65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788" h="656855">
                    <a:moveTo>
                      <a:pt x="0" y="12690"/>
                    </a:moveTo>
                    <a:cubicBezTo>
                      <a:pt x="42944" y="-29207"/>
                      <a:pt x="126738" y="38875"/>
                      <a:pt x="157113" y="125811"/>
                    </a:cubicBezTo>
                    <a:cubicBezTo>
                      <a:pt x="187488" y="212747"/>
                      <a:pt x="146640" y="445799"/>
                      <a:pt x="182252" y="534306"/>
                    </a:cubicBezTo>
                    <a:cubicBezTo>
                      <a:pt x="217864" y="622813"/>
                      <a:pt x="297730" y="648999"/>
                      <a:pt x="370788" y="65685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868891" y="5465094"/>
                <a:ext cx="590746" cy="397493"/>
              </a:xfrm>
              <a:custGeom>
                <a:avLst/>
                <a:gdLst>
                  <a:gd name="connsiteX0" fmla="*/ 0 w 590746"/>
                  <a:gd name="connsiteY0" fmla="*/ 5595 h 397493"/>
                  <a:gd name="connsiteX1" fmla="*/ 179109 w 590746"/>
                  <a:gd name="connsiteY1" fmla="*/ 49586 h 397493"/>
                  <a:gd name="connsiteX2" fmla="*/ 301657 w 590746"/>
                  <a:gd name="connsiteY2" fmla="*/ 366955 h 397493"/>
                  <a:gd name="connsiteX3" fmla="*/ 590746 w 590746"/>
                  <a:gd name="connsiteY3" fmla="*/ 366955 h 39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746" h="397493">
                    <a:moveTo>
                      <a:pt x="0" y="5595"/>
                    </a:moveTo>
                    <a:cubicBezTo>
                      <a:pt x="64416" y="-2523"/>
                      <a:pt x="128833" y="-10641"/>
                      <a:pt x="179109" y="49586"/>
                    </a:cubicBezTo>
                    <a:cubicBezTo>
                      <a:pt x="229385" y="109813"/>
                      <a:pt x="233051" y="314060"/>
                      <a:pt x="301657" y="366955"/>
                    </a:cubicBezTo>
                    <a:cubicBezTo>
                      <a:pt x="370263" y="419850"/>
                      <a:pt x="480504" y="393402"/>
                      <a:pt x="590746" y="36695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57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Waveform Transition Graph (WTG)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2121" y="2501963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627" y="276866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0933" y="1828800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933" y="3137026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69439" y="276866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9743" y="2501963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1815" y="276866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  <a:endCxn id="6" idx="1"/>
          </p:cNvCxnSpPr>
          <p:nvPr/>
        </p:nvCxnSpPr>
        <p:spPr>
          <a:xfrm>
            <a:off x="1056615" y="2921063"/>
            <a:ext cx="5555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>
            <a:off x="2755121" y="2921063"/>
            <a:ext cx="5555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8" idx="1"/>
          </p:cNvCxnSpPr>
          <p:nvPr/>
        </p:nvCxnSpPr>
        <p:spPr>
          <a:xfrm flipV="1">
            <a:off x="3570790" y="2247900"/>
            <a:ext cx="600143" cy="56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9" idx="1"/>
          </p:cNvCxnSpPr>
          <p:nvPr/>
        </p:nvCxnSpPr>
        <p:spPr>
          <a:xfrm>
            <a:off x="3570790" y="3028826"/>
            <a:ext cx="600143" cy="527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>
          <a:xfrm>
            <a:off x="5313933" y="2247900"/>
            <a:ext cx="600143" cy="56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0" idx="3"/>
          </p:cNvCxnSpPr>
          <p:nvPr/>
        </p:nvCxnSpPr>
        <p:spPr>
          <a:xfrm flipV="1">
            <a:off x="5313933" y="3028826"/>
            <a:ext cx="600143" cy="527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1" idx="1"/>
          </p:cNvCxnSpPr>
          <p:nvPr/>
        </p:nvCxnSpPr>
        <p:spPr>
          <a:xfrm>
            <a:off x="6174239" y="2921063"/>
            <a:ext cx="5555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4"/>
            <a:endCxn id="12" idx="3"/>
          </p:cNvCxnSpPr>
          <p:nvPr/>
        </p:nvCxnSpPr>
        <p:spPr>
          <a:xfrm rot="5400000">
            <a:off x="4670968" y="3716428"/>
            <a:ext cx="1993837" cy="7079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2" idx="1"/>
            <a:endCxn id="13" idx="4"/>
          </p:cNvCxnSpPr>
          <p:nvPr/>
        </p:nvCxnSpPr>
        <p:spPr>
          <a:xfrm rot="10800000">
            <a:off x="904215" y="3073464"/>
            <a:ext cx="3266718" cy="199383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3"/>
            <a:endCxn id="13" idx="0"/>
          </p:cNvCxnSpPr>
          <p:nvPr/>
        </p:nvCxnSpPr>
        <p:spPr>
          <a:xfrm flipH="1" flipV="1">
            <a:off x="904215" y="2768663"/>
            <a:ext cx="6968528" cy="152400"/>
          </a:xfrm>
          <a:prstGeom prst="bentConnector4">
            <a:avLst>
              <a:gd name="adj1" fmla="val -6658"/>
              <a:gd name="adj2" fmla="val 104282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26356" y="285240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0933" y="4648200"/>
            <a:ext cx="1143000" cy="838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9324" y="4096324"/>
            <a:ext cx="8210550" cy="2514600"/>
            <a:chOff x="283204" y="4038600"/>
            <a:chExt cx="8210550" cy="2514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04" y="4038600"/>
              <a:ext cx="8210550" cy="25146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257822" y="6146926"/>
              <a:ext cx="609600" cy="3459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6615" y="762000"/>
            <a:ext cx="4890420" cy="1973434"/>
            <a:chOff x="1056615" y="762000"/>
            <a:chExt cx="4890420" cy="1973434"/>
          </a:xfrm>
        </p:grpSpPr>
        <p:sp>
          <p:nvSpPr>
            <p:cNvPr id="20" name="TextBox 19"/>
            <p:cNvSpPr txBox="1"/>
            <p:nvPr/>
          </p:nvSpPr>
          <p:spPr>
            <a:xfrm>
              <a:off x="3581400" y="762000"/>
              <a:ext cx="221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rgbClr val="FF0000"/>
                  </a:solidFill>
                </a:rPr>
                <a:t>(nodal states)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1056615" y="1205240"/>
              <a:ext cx="3114318" cy="15301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570790" y="1217531"/>
              <a:ext cx="762789" cy="1449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313933" y="1251983"/>
              <a:ext cx="633102" cy="14150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75" y="2208756"/>
            <a:ext cx="2850778" cy="431936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170933" y="1827276"/>
            <a:ext cx="1143000" cy="841248"/>
            <a:chOff x="6781800" y="4165726"/>
            <a:chExt cx="1752600" cy="990600"/>
          </a:xfrm>
        </p:grpSpPr>
        <p:sp>
          <p:nvSpPr>
            <p:cNvPr id="40" name="Rectangle 39"/>
            <p:cNvSpPr/>
            <p:nvPr/>
          </p:nvSpPr>
          <p:spPr>
            <a:xfrm>
              <a:off x="6781800" y="4165726"/>
              <a:ext cx="1752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862634" y="4241926"/>
              <a:ext cx="1614616" cy="813487"/>
              <a:chOff x="2042984" y="5074508"/>
              <a:chExt cx="1614616" cy="813487"/>
            </a:xfrm>
            <a:noFill/>
          </p:grpSpPr>
          <p:sp>
            <p:nvSpPr>
              <p:cNvPr id="42" name="Freeform 41"/>
              <p:cNvSpPr/>
              <p:nvPr/>
            </p:nvSpPr>
            <p:spPr>
              <a:xfrm>
                <a:off x="2042984" y="5074508"/>
                <a:ext cx="1614616" cy="172995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2995">
                    <a:moveTo>
                      <a:pt x="0" y="172995"/>
                    </a:moveTo>
                    <a:lnTo>
                      <a:pt x="230659" y="172995"/>
                    </a:lnTo>
                    <a:lnTo>
                      <a:pt x="280086" y="0"/>
                    </a:lnTo>
                    <a:lnTo>
                      <a:pt x="996778" y="0"/>
                    </a:lnTo>
                    <a:lnTo>
                      <a:pt x="1054443" y="172995"/>
                    </a:lnTo>
                    <a:lnTo>
                      <a:pt x="1614616" y="172995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2042984" y="5386464"/>
                <a:ext cx="1614616" cy="179280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  <a:gd name="connsiteX0" fmla="*/ 0 w 1614616"/>
                  <a:gd name="connsiteY0" fmla="*/ 176137 h 176137"/>
                  <a:gd name="connsiteX1" fmla="*/ 230659 w 1614616"/>
                  <a:gd name="connsiteY1" fmla="*/ 176137 h 176137"/>
                  <a:gd name="connsiteX2" fmla="*/ 408919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996778 w 1614616"/>
                  <a:gd name="connsiteY3" fmla="*/ 3142 h 179280"/>
                  <a:gd name="connsiteX4" fmla="*/ 1054443 w 1614616"/>
                  <a:gd name="connsiteY4" fmla="*/ 176137 h 179280"/>
                  <a:gd name="connsiteX5" fmla="*/ 1614616 w 1614616"/>
                  <a:gd name="connsiteY5" fmla="*/ 176137 h 179280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792531 w 1614616"/>
                  <a:gd name="connsiteY3" fmla="*/ 3142 h 179280"/>
                  <a:gd name="connsiteX4" fmla="*/ 1054443 w 1614616"/>
                  <a:gd name="connsiteY4" fmla="*/ 176137 h 179280"/>
                  <a:gd name="connsiteX5" fmla="*/ 1614616 w 1614616"/>
                  <a:gd name="connsiteY5" fmla="*/ 176137 h 179280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792531 w 1614616"/>
                  <a:gd name="connsiteY3" fmla="*/ 3142 h 179280"/>
                  <a:gd name="connsiteX4" fmla="*/ 837627 w 1614616"/>
                  <a:gd name="connsiteY4" fmla="*/ 179279 h 179280"/>
                  <a:gd name="connsiteX5" fmla="*/ 1614616 w 1614616"/>
                  <a:gd name="connsiteY5" fmla="*/ 176137 h 17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9280">
                    <a:moveTo>
                      <a:pt x="0" y="176137"/>
                    </a:moveTo>
                    <a:lnTo>
                      <a:pt x="362634" y="179280"/>
                    </a:lnTo>
                    <a:lnTo>
                      <a:pt x="408919" y="0"/>
                    </a:lnTo>
                    <a:lnTo>
                      <a:pt x="792531" y="3142"/>
                    </a:lnTo>
                    <a:lnTo>
                      <a:pt x="837627" y="179279"/>
                    </a:lnTo>
                    <a:lnTo>
                      <a:pt x="1614616" y="176137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042984" y="5711858"/>
                <a:ext cx="1614616" cy="176137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  <a:gd name="connsiteX0" fmla="*/ 0 w 1614616"/>
                  <a:gd name="connsiteY0" fmla="*/ 176137 h 176137"/>
                  <a:gd name="connsiteX1" fmla="*/ 230659 w 1614616"/>
                  <a:gd name="connsiteY1" fmla="*/ 176137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440942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1389562 w 1614616"/>
                  <a:gd name="connsiteY3" fmla="*/ 6284 h 176137"/>
                  <a:gd name="connsiteX4" fmla="*/ 1440942 w 1614616"/>
                  <a:gd name="connsiteY4" fmla="*/ 176137 h 176137"/>
                  <a:gd name="connsiteX5" fmla="*/ 1614616 w 1614616"/>
                  <a:gd name="connsiteY5" fmla="*/ 176137 h 17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6137">
                    <a:moveTo>
                      <a:pt x="0" y="176137"/>
                    </a:moveTo>
                    <a:lnTo>
                      <a:pt x="548028" y="169853"/>
                    </a:lnTo>
                    <a:lnTo>
                      <a:pt x="597455" y="0"/>
                    </a:lnTo>
                    <a:lnTo>
                      <a:pt x="1389562" y="6284"/>
                    </a:lnTo>
                    <a:lnTo>
                      <a:pt x="1440942" y="176137"/>
                    </a:lnTo>
                    <a:lnTo>
                      <a:pt x="1614616" y="176137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296998" y="5153320"/>
                <a:ext cx="125691" cy="326795"/>
              </a:xfrm>
              <a:custGeom>
                <a:avLst/>
                <a:gdLst>
                  <a:gd name="connsiteX0" fmla="*/ 0 w 125691"/>
                  <a:gd name="connsiteY0" fmla="*/ 0 h 326795"/>
                  <a:gd name="connsiteX1" fmla="*/ 87983 w 125691"/>
                  <a:gd name="connsiteY1" fmla="*/ 109979 h 326795"/>
                  <a:gd name="connsiteX2" fmla="*/ 59703 w 125691"/>
                  <a:gd name="connsiteY2" fmla="*/ 238812 h 326795"/>
                  <a:gd name="connsiteX3" fmla="*/ 125691 w 125691"/>
                  <a:gd name="connsiteY3" fmla="*/ 326795 h 3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91" h="326795">
                    <a:moveTo>
                      <a:pt x="0" y="0"/>
                    </a:moveTo>
                    <a:cubicBezTo>
                      <a:pt x="39016" y="35088"/>
                      <a:pt x="78033" y="70177"/>
                      <a:pt x="87983" y="109979"/>
                    </a:cubicBezTo>
                    <a:cubicBezTo>
                      <a:pt x="97933" y="149781"/>
                      <a:pt x="53418" y="202676"/>
                      <a:pt x="59703" y="238812"/>
                    </a:cubicBezTo>
                    <a:cubicBezTo>
                      <a:pt x="65988" y="274948"/>
                      <a:pt x="95839" y="300871"/>
                      <a:pt x="125691" y="32679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436044" y="5473131"/>
                <a:ext cx="162612" cy="330638"/>
              </a:xfrm>
              <a:custGeom>
                <a:avLst/>
                <a:gdLst>
                  <a:gd name="connsiteX0" fmla="*/ 0 w 125691"/>
                  <a:gd name="connsiteY0" fmla="*/ 0 h 326795"/>
                  <a:gd name="connsiteX1" fmla="*/ 87983 w 125691"/>
                  <a:gd name="connsiteY1" fmla="*/ 109979 h 326795"/>
                  <a:gd name="connsiteX2" fmla="*/ 59703 w 125691"/>
                  <a:gd name="connsiteY2" fmla="*/ 238812 h 326795"/>
                  <a:gd name="connsiteX3" fmla="*/ 125691 w 125691"/>
                  <a:gd name="connsiteY3" fmla="*/ 326795 h 3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91" h="326795">
                    <a:moveTo>
                      <a:pt x="0" y="0"/>
                    </a:moveTo>
                    <a:cubicBezTo>
                      <a:pt x="39016" y="35088"/>
                      <a:pt x="78033" y="70177"/>
                      <a:pt x="87983" y="109979"/>
                    </a:cubicBezTo>
                    <a:cubicBezTo>
                      <a:pt x="97933" y="149781"/>
                      <a:pt x="53418" y="202676"/>
                      <a:pt x="59703" y="238812"/>
                    </a:cubicBezTo>
                    <a:cubicBezTo>
                      <a:pt x="65988" y="274948"/>
                      <a:pt x="95839" y="300871"/>
                      <a:pt x="125691" y="32679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2614367" y="5476973"/>
                <a:ext cx="232528" cy="326796"/>
              </a:xfrm>
              <a:custGeom>
                <a:avLst/>
                <a:gdLst>
                  <a:gd name="connsiteX0" fmla="*/ 0 w 232528"/>
                  <a:gd name="connsiteY0" fmla="*/ 326796 h 326796"/>
                  <a:gd name="connsiteX1" fmla="*/ 144544 w 232528"/>
                  <a:gd name="connsiteY1" fmla="*/ 304800 h 326796"/>
                  <a:gd name="connsiteX2" fmla="*/ 94268 w 232528"/>
                  <a:gd name="connsiteY2" fmla="*/ 78557 h 326796"/>
                  <a:gd name="connsiteX3" fmla="*/ 232528 w 232528"/>
                  <a:gd name="connsiteY3" fmla="*/ 0 h 326796"/>
                  <a:gd name="connsiteX0" fmla="*/ 0 w 232528"/>
                  <a:gd name="connsiteY0" fmla="*/ 326796 h 326796"/>
                  <a:gd name="connsiteX1" fmla="*/ 113121 w 232528"/>
                  <a:gd name="connsiteY1" fmla="*/ 263951 h 326796"/>
                  <a:gd name="connsiteX2" fmla="*/ 94268 w 232528"/>
                  <a:gd name="connsiteY2" fmla="*/ 78557 h 326796"/>
                  <a:gd name="connsiteX3" fmla="*/ 232528 w 232528"/>
                  <a:gd name="connsiteY3" fmla="*/ 0 h 3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28" h="326796">
                    <a:moveTo>
                      <a:pt x="0" y="326796"/>
                    </a:moveTo>
                    <a:lnTo>
                      <a:pt x="113121" y="263951"/>
                    </a:lnTo>
                    <a:cubicBezTo>
                      <a:pt x="128832" y="222578"/>
                      <a:pt x="74367" y="122549"/>
                      <a:pt x="94268" y="78557"/>
                    </a:cubicBezTo>
                    <a:cubicBezTo>
                      <a:pt x="114169" y="34565"/>
                      <a:pt x="170730" y="13878"/>
                      <a:pt x="232528" y="0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623794" y="5158863"/>
                <a:ext cx="443060" cy="654312"/>
              </a:xfrm>
              <a:custGeom>
                <a:avLst/>
                <a:gdLst>
                  <a:gd name="connsiteX0" fmla="*/ 0 w 443060"/>
                  <a:gd name="connsiteY0" fmla="*/ 639846 h 680344"/>
                  <a:gd name="connsiteX1" fmla="*/ 292231 w 443060"/>
                  <a:gd name="connsiteY1" fmla="*/ 624134 h 680344"/>
                  <a:gd name="connsiteX2" fmla="*/ 348792 w 443060"/>
                  <a:gd name="connsiteY2" fmla="*/ 96233 h 680344"/>
                  <a:gd name="connsiteX3" fmla="*/ 443060 w 443060"/>
                  <a:gd name="connsiteY3" fmla="*/ 1965 h 680344"/>
                  <a:gd name="connsiteX0" fmla="*/ 0 w 443060"/>
                  <a:gd name="connsiteY0" fmla="*/ 645454 h 687647"/>
                  <a:gd name="connsiteX1" fmla="*/ 292231 w 443060"/>
                  <a:gd name="connsiteY1" fmla="*/ 629742 h 687647"/>
                  <a:gd name="connsiteX2" fmla="*/ 311085 w 443060"/>
                  <a:gd name="connsiteY2" fmla="*/ 76703 h 687647"/>
                  <a:gd name="connsiteX3" fmla="*/ 443060 w 443060"/>
                  <a:gd name="connsiteY3" fmla="*/ 7573 h 687647"/>
                  <a:gd name="connsiteX0" fmla="*/ 0 w 443060"/>
                  <a:gd name="connsiteY0" fmla="*/ 641764 h 654312"/>
                  <a:gd name="connsiteX1" fmla="*/ 254524 w 443060"/>
                  <a:gd name="connsiteY1" fmla="*/ 534926 h 654312"/>
                  <a:gd name="connsiteX2" fmla="*/ 311085 w 443060"/>
                  <a:gd name="connsiteY2" fmla="*/ 73013 h 654312"/>
                  <a:gd name="connsiteX3" fmla="*/ 443060 w 443060"/>
                  <a:gd name="connsiteY3" fmla="*/ 3883 h 65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60" h="654312">
                    <a:moveTo>
                      <a:pt x="0" y="641764"/>
                    </a:moveTo>
                    <a:cubicBezTo>
                      <a:pt x="117049" y="679209"/>
                      <a:pt x="202676" y="629718"/>
                      <a:pt x="254524" y="534926"/>
                    </a:cubicBezTo>
                    <a:cubicBezTo>
                      <a:pt x="306372" y="440134"/>
                      <a:pt x="279662" y="161520"/>
                      <a:pt x="311085" y="73013"/>
                    </a:cubicBezTo>
                    <a:cubicBezTo>
                      <a:pt x="342508" y="-15494"/>
                      <a:pt x="408495" y="-831"/>
                      <a:pt x="443060" y="3883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076280" y="5143772"/>
                <a:ext cx="370788" cy="656855"/>
              </a:xfrm>
              <a:custGeom>
                <a:avLst/>
                <a:gdLst>
                  <a:gd name="connsiteX0" fmla="*/ 0 w 370788"/>
                  <a:gd name="connsiteY0" fmla="*/ 47784 h 691949"/>
                  <a:gd name="connsiteX1" fmla="*/ 116264 w 370788"/>
                  <a:gd name="connsiteY1" fmla="*/ 50926 h 691949"/>
                  <a:gd name="connsiteX2" fmla="*/ 182252 w 370788"/>
                  <a:gd name="connsiteY2" fmla="*/ 569400 h 691949"/>
                  <a:gd name="connsiteX3" fmla="*/ 370788 w 370788"/>
                  <a:gd name="connsiteY3" fmla="*/ 691949 h 691949"/>
                  <a:gd name="connsiteX0" fmla="*/ 0 w 370788"/>
                  <a:gd name="connsiteY0" fmla="*/ 12690 h 656855"/>
                  <a:gd name="connsiteX1" fmla="*/ 157113 w 370788"/>
                  <a:gd name="connsiteY1" fmla="*/ 125811 h 656855"/>
                  <a:gd name="connsiteX2" fmla="*/ 182252 w 370788"/>
                  <a:gd name="connsiteY2" fmla="*/ 534306 h 656855"/>
                  <a:gd name="connsiteX3" fmla="*/ 370788 w 370788"/>
                  <a:gd name="connsiteY3" fmla="*/ 656855 h 65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788" h="656855">
                    <a:moveTo>
                      <a:pt x="0" y="12690"/>
                    </a:moveTo>
                    <a:cubicBezTo>
                      <a:pt x="42944" y="-29207"/>
                      <a:pt x="126738" y="38875"/>
                      <a:pt x="157113" y="125811"/>
                    </a:cubicBezTo>
                    <a:cubicBezTo>
                      <a:pt x="187488" y="212747"/>
                      <a:pt x="146640" y="445799"/>
                      <a:pt x="182252" y="534306"/>
                    </a:cubicBezTo>
                    <a:cubicBezTo>
                      <a:pt x="217864" y="622813"/>
                      <a:pt x="297730" y="648999"/>
                      <a:pt x="370788" y="65685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2868891" y="5465094"/>
                <a:ext cx="590746" cy="397493"/>
              </a:xfrm>
              <a:custGeom>
                <a:avLst/>
                <a:gdLst>
                  <a:gd name="connsiteX0" fmla="*/ 0 w 590746"/>
                  <a:gd name="connsiteY0" fmla="*/ 5595 h 397493"/>
                  <a:gd name="connsiteX1" fmla="*/ 179109 w 590746"/>
                  <a:gd name="connsiteY1" fmla="*/ 49586 h 397493"/>
                  <a:gd name="connsiteX2" fmla="*/ 301657 w 590746"/>
                  <a:gd name="connsiteY2" fmla="*/ 366955 h 397493"/>
                  <a:gd name="connsiteX3" fmla="*/ 590746 w 590746"/>
                  <a:gd name="connsiteY3" fmla="*/ 366955 h 39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746" h="397493">
                    <a:moveTo>
                      <a:pt x="0" y="5595"/>
                    </a:moveTo>
                    <a:cubicBezTo>
                      <a:pt x="64416" y="-2523"/>
                      <a:pt x="128833" y="-10641"/>
                      <a:pt x="179109" y="49586"/>
                    </a:cubicBezTo>
                    <a:cubicBezTo>
                      <a:pt x="229385" y="109813"/>
                      <a:pt x="233051" y="314060"/>
                      <a:pt x="301657" y="366955"/>
                    </a:cubicBezTo>
                    <a:cubicBezTo>
                      <a:pt x="370263" y="419850"/>
                      <a:pt x="480504" y="393402"/>
                      <a:pt x="590746" y="36695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3793439" y="2616201"/>
            <a:ext cx="1896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choice-free &amp; acyclic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96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Nodal state in reachability graph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3048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4572000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4191000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3429000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1" idx="7"/>
            <a:endCxn id="6" idx="2"/>
          </p:cNvCxnSpPr>
          <p:nvPr/>
        </p:nvCxnSpPr>
        <p:spPr>
          <a:xfrm flipV="1">
            <a:off x="3330482" y="3124200"/>
            <a:ext cx="860518" cy="32711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6" idx="3"/>
          </p:cNvCxnSpPr>
          <p:nvPr/>
        </p:nvCxnSpPr>
        <p:spPr>
          <a:xfrm flipV="1">
            <a:off x="3886200" y="3178082"/>
            <a:ext cx="327118" cy="101291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0"/>
            <a:endCxn id="11" idx="3"/>
          </p:cNvCxnSpPr>
          <p:nvPr/>
        </p:nvCxnSpPr>
        <p:spPr>
          <a:xfrm flipV="1">
            <a:off x="2819400" y="3559082"/>
            <a:ext cx="403318" cy="101291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7"/>
            <a:endCxn id="9" idx="2"/>
          </p:cNvCxnSpPr>
          <p:nvPr/>
        </p:nvCxnSpPr>
        <p:spPr>
          <a:xfrm flipV="1">
            <a:off x="2873282" y="4267200"/>
            <a:ext cx="936718" cy="32711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83059" y="1915089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89241" y="2667000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898040" y="1660525"/>
            <a:ext cx="1524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6" idx="6"/>
            <a:endCxn id="33" idx="1"/>
          </p:cNvCxnSpPr>
          <p:nvPr/>
        </p:nvCxnSpPr>
        <p:spPr>
          <a:xfrm>
            <a:off x="3050440" y="1736725"/>
            <a:ext cx="754937" cy="20068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" idx="5"/>
            <a:endCxn id="6" idx="0"/>
          </p:cNvCxnSpPr>
          <p:nvPr/>
        </p:nvCxnSpPr>
        <p:spPr>
          <a:xfrm>
            <a:off x="3913141" y="2045171"/>
            <a:ext cx="354059" cy="100282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4"/>
            <a:endCxn id="34" idx="0"/>
          </p:cNvCxnSpPr>
          <p:nvPr/>
        </p:nvCxnSpPr>
        <p:spPr>
          <a:xfrm>
            <a:off x="2974240" y="1812925"/>
            <a:ext cx="291201" cy="85407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6"/>
            <a:endCxn id="6" idx="1"/>
          </p:cNvCxnSpPr>
          <p:nvPr/>
        </p:nvCxnSpPr>
        <p:spPr>
          <a:xfrm>
            <a:off x="3341641" y="2743200"/>
            <a:ext cx="871677" cy="32711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876800" y="3513137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715000" y="19050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5181600" y="2819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800600" y="2057400"/>
            <a:ext cx="152400" cy="1524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66" name="Straight Arrow Connector 65"/>
          <p:cNvCxnSpPr>
            <a:stCxn id="65" idx="6"/>
            <a:endCxn id="63" idx="2"/>
          </p:cNvCxnSpPr>
          <p:nvPr/>
        </p:nvCxnSpPr>
        <p:spPr>
          <a:xfrm flipV="1">
            <a:off x="4953000" y="1981200"/>
            <a:ext cx="762000" cy="1524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4" idx="7"/>
            <a:endCxn id="63" idx="3"/>
          </p:cNvCxnSpPr>
          <p:nvPr/>
        </p:nvCxnSpPr>
        <p:spPr>
          <a:xfrm flipV="1">
            <a:off x="5311682" y="2035082"/>
            <a:ext cx="425636" cy="80663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" idx="6"/>
            <a:endCxn id="64" idx="2"/>
          </p:cNvCxnSpPr>
          <p:nvPr/>
        </p:nvCxnSpPr>
        <p:spPr>
          <a:xfrm flipV="1">
            <a:off x="4343400" y="2895600"/>
            <a:ext cx="838200" cy="2286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" idx="7"/>
            <a:endCxn id="65" idx="3"/>
          </p:cNvCxnSpPr>
          <p:nvPr/>
        </p:nvCxnSpPr>
        <p:spPr>
          <a:xfrm flipV="1">
            <a:off x="4321082" y="2187482"/>
            <a:ext cx="501836" cy="88283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562600" y="4065541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7912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6400800" y="37338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86" name="Straight Arrow Connector 85"/>
          <p:cNvCxnSpPr>
            <a:stCxn id="6" idx="5"/>
            <a:endCxn id="62" idx="1"/>
          </p:cNvCxnSpPr>
          <p:nvPr/>
        </p:nvCxnSpPr>
        <p:spPr>
          <a:xfrm>
            <a:off x="4321082" y="3178082"/>
            <a:ext cx="578036" cy="35737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2" idx="7"/>
            <a:endCxn id="84" idx="2"/>
          </p:cNvCxnSpPr>
          <p:nvPr/>
        </p:nvCxnSpPr>
        <p:spPr>
          <a:xfrm flipV="1">
            <a:off x="5006882" y="3352800"/>
            <a:ext cx="784318" cy="18265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3" idx="7"/>
            <a:endCxn id="85" idx="3"/>
          </p:cNvCxnSpPr>
          <p:nvPr/>
        </p:nvCxnSpPr>
        <p:spPr>
          <a:xfrm flipV="1">
            <a:off x="5692682" y="3863882"/>
            <a:ext cx="730436" cy="22397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2" idx="5"/>
            <a:endCxn id="83" idx="1"/>
          </p:cNvCxnSpPr>
          <p:nvPr/>
        </p:nvCxnSpPr>
        <p:spPr>
          <a:xfrm>
            <a:off x="5006882" y="3643219"/>
            <a:ext cx="578036" cy="44464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5"/>
            <a:endCxn id="85" idx="1"/>
          </p:cNvCxnSpPr>
          <p:nvPr/>
        </p:nvCxnSpPr>
        <p:spPr>
          <a:xfrm>
            <a:off x="5921282" y="3406682"/>
            <a:ext cx="501836" cy="3494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3" idx="6"/>
          </p:cNvCxnSpPr>
          <p:nvPr/>
        </p:nvCxnSpPr>
        <p:spPr>
          <a:xfrm>
            <a:off x="5867400" y="1981200"/>
            <a:ext cx="63191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5" idx="6"/>
          </p:cNvCxnSpPr>
          <p:nvPr/>
        </p:nvCxnSpPr>
        <p:spPr>
          <a:xfrm>
            <a:off x="6553200" y="3810000"/>
            <a:ext cx="479518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endCxn id="36" idx="2"/>
          </p:cNvCxnSpPr>
          <p:nvPr/>
        </p:nvCxnSpPr>
        <p:spPr>
          <a:xfrm>
            <a:off x="2263682" y="1736725"/>
            <a:ext cx="63435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8" idx="2"/>
          </p:cNvCxnSpPr>
          <p:nvPr/>
        </p:nvCxnSpPr>
        <p:spPr>
          <a:xfrm>
            <a:off x="2232118" y="4648200"/>
            <a:ext cx="511082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304485" y="155525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554058" y="25908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83134" y="2064269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29621" y="2239962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6361" y="3832049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783278" y="3609159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276880" y="4120241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z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29293" y="3035896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z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03818" y="327060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a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82009" y="3764055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880132" y="342900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b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939343" y="3902299"/>
            <a:ext cx="27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c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316828" y="3319046"/>
            <a:ext cx="27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</a:rPr>
              <a:t>c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81435" y="2705634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118132" y="1796605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</a:rPr>
              <a:t>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589542" y="238939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95171" y="230344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FF"/>
                </a:solidFill>
              </a:rPr>
              <a:t>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05200" y="840545"/>
            <a:ext cx="15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n</a:t>
            </a:r>
            <a:r>
              <a:rPr lang="en-GB" sz="1600" dirty="0" smtClean="0">
                <a:solidFill>
                  <a:srgbClr val="FF0000"/>
                </a:solidFill>
              </a:rPr>
              <a:t>odal state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(no concurrency)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314424" y="1371600"/>
            <a:ext cx="143276" cy="1622738"/>
          </a:xfrm>
          <a:custGeom>
            <a:avLst/>
            <a:gdLst>
              <a:gd name="connsiteX0" fmla="*/ 25757 w 219075"/>
              <a:gd name="connsiteY0" fmla="*/ 0 h 1751527"/>
              <a:gd name="connsiteX1" fmla="*/ 218940 w 219075"/>
              <a:gd name="connsiteY1" fmla="*/ 830688 h 1751527"/>
              <a:gd name="connsiteX2" fmla="*/ 0 w 219075"/>
              <a:gd name="connsiteY2" fmla="*/ 1751527 h 17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1751527">
                <a:moveTo>
                  <a:pt x="25757" y="0"/>
                </a:moveTo>
                <a:cubicBezTo>
                  <a:pt x="124495" y="269383"/>
                  <a:pt x="223233" y="538767"/>
                  <a:pt x="218940" y="830688"/>
                </a:cubicBezTo>
                <a:cubicBezTo>
                  <a:pt x="214647" y="1122609"/>
                  <a:pt x="107323" y="1437068"/>
                  <a:pt x="0" y="175152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841522" y="5269272"/>
            <a:ext cx="567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Only nodal states can have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 timed verification: all counters to zero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7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Waveform Abstraction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1981200"/>
            <a:ext cx="5181600" cy="335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8200" y="34671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34300" y="34671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19200" y="36576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64485" y="3657600"/>
            <a:ext cx="8698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3124200"/>
            <a:ext cx="692285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11" idx="1"/>
          </p:cNvCxnSpPr>
          <p:nvPr/>
        </p:nvCxnSpPr>
        <p:spPr>
          <a:xfrm>
            <a:off x="6093238" y="3657600"/>
            <a:ext cx="5426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91200" y="3810000"/>
            <a:ext cx="844685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2781300" y="2286000"/>
            <a:ext cx="3314700" cy="2743200"/>
          </a:xfrm>
          <a:prstGeom prst="cloud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Causality &amp;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Concurrency</a:t>
            </a:r>
            <a:b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(choice-free)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5885" y="3429000"/>
            <a:ext cx="228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358957" y="3059723"/>
            <a:ext cx="722258" cy="445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10" idx="2"/>
          </p:cNvCxnSpPr>
          <p:nvPr/>
        </p:nvCxnSpPr>
        <p:spPr>
          <a:xfrm>
            <a:off x="2362200" y="3657600"/>
            <a:ext cx="4293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58957" y="3810000"/>
            <a:ext cx="503428" cy="38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3429000"/>
            <a:ext cx="228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6534" y="1169338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ilent transitions might be acceptable</a:t>
            </a:r>
            <a:endParaRPr lang="en-US" dirty="0"/>
          </a:p>
        </p:txBody>
      </p:sp>
      <p:cxnSp>
        <p:nvCxnSpPr>
          <p:cNvPr id="15" name="Elbow Connector 14"/>
          <p:cNvCxnSpPr>
            <a:stCxn id="7" idx="3"/>
            <a:endCxn id="11" idx="0"/>
          </p:cNvCxnSpPr>
          <p:nvPr/>
        </p:nvCxnSpPr>
        <p:spPr>
          <a:xfrm>
            <a:off x="6324600" y="1354004"/>
            <a:ext cx="425585" cy="207499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1"/>
            <a:endCxn id="9" idx="0"/>
          </p:cNvCxnSpPr>
          <p:nvPr/>
        </p:nvCxnSpPr>
        <p:spPr>
          <a:xfrm rot="10800000" flipV="1">
            <a:off x="2247900" y="1354004"/>
            <a:ext cx="368634" cy="207499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37165" y="1097050"/>
            <a:ext cx="228600" cy="3513503"/>
            <a:chOff x="1937165" y="1097050"/>
            <a:chExt cx="228600" cy="3513503"/>
          </a:xfrm>
        </p:grpSpPr>
        <p:sp>
          <p:nvSpPr>
            <p:cNvPr id="11" name="Oval 10"/>
            <p:cNvSpPr/>
            <p:nvPr/>
          </p:nvSpPr>
          <p:spPr>
            <a:xfrm>
              <a:off x="1937165" y="1097050"/>
              <a:ext cx="228600" cy="38100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37165" y="4229553"/>
              <a:ext cx="228600" cy="381000"/>
            </a:xfrm>
            <a:prstGeom prst="ellipse">
              <a:avLst/>
            </a:pr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WTG of a buck controller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6617"/>
            <a:ext cx="8534400" cy="59105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6775" y="1070437"/>
            <a:ext cx="7689501" cy="5105399"/>
            <a:chOff x="861646" y="1066800"/>
            <a:chExt cx="7689501" cy="5105399"/>
          </a:xfrm>
        </p:grpSpPr>
        <p:sp>
          <p:nvSpPr>
            <p:cNvPr id="7" name="Rectangle 6"/>
            <p:cNvSpPr/>
            <p:nvPr/>
          </p:nvSpPr>
          <p:spPr>
            <a:xfrm>
              <a:off x="861646" y="1066800"/>
              <a:ext cx="3429000" cy="2362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WF1</a:t>
              </a:r>
              <a:endPara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1646" y="3671886"/>
              <a:ext cx="3429000" cy="25003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WF2</a:t>
              </a:r>
              <a:endPara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1720" y="2570117"/>
              <a:ext cx="3399427" cy="1983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WF3</a:t>
              </a:r>
              <a:endPara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1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54299" y="1142999"/>
            <a:ext cx="914400" cy="3441935"/>
            <a:chOff x="6254299" y="1142999"/>
            <a:chExt cx="914400" cy="3441935"/>
          </a:xfrm>
        </p:grpSpPr>
        <p:sp>
          <p:nvSpPr>
            <p:cNvPr id="30" name="Rectangle 29"/>
            <p:cNvSpPr/>
            <p:nvPr/>
          </p:nvSpPr>
          <p:spPr>
            <a:xfrm>
              <a:off x="6476999" y="1142999"/>
              <a:ext cx="533401" cy="685801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54299" y="3465747"/>
              <a:ext cx="914400" cy="1119187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Concurrency and choice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9200" y="3805237"/>
            <a:ext cx="914400" cy="8382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800" y="2662237"/>
            <a:ext cx="1066800" cy="1981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71800" y="344805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0000FF"/>
                </a:solidFill>
              </a:rPr>
              <a:t>Device</a:t>
            </a:r>
            <a:endParaRPr lang="es-ES_tradnl" sz="2400" dirty="0">
              <a:solidFill>
                <a:srgbClr val="0000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00200" y="2662237"/>
            <a:ext cx="304800" cy="7620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0" y="3805237"/>
            <a:ext cx="45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LDS</a:t>
            </a:r>
            <a:endParaRPr lang="es-ES_tradnl" sz="1600" dirty="0">
              <a:solidFill>
                <a:srgbClr val="0000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3600" y="4157662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LDTACK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133600" y="4491037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133600" y="4110037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752600" y="3424237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03832" y="3509962"/>
            <a:ext cx="2952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914400" y="3957637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914400" y="4262437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914400" y="4567237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81000" y="3805237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DSr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4800" y="4110037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DSw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2400" y="4414837"/>
            <a:ext cx="659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0000FF"/>
                </a:solidFill>
              </a:rPr>
              <a:t>DTACK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57652" y="3971925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b="1" dirty="0">
                <a:solidFill>
                  <a:srgbClr val="0000FF"/>
                </a:solidFill>
              </a:rPr>
              <a:t>VME Bus</a:t>
            </a:r>
          </a:p>
          <a:p>
            <a:pPr algn="ctr" eaLnBrk="1" hangingPunct="1"/>
            <a:r>
              <a:rPr lang="es-ES_tradnl" sz="1400" b="1" dirty="0" err="1">
                <a:solidFill>
                  <a:srgbClr val="0000FF"/>
                </a:solidFill>
              </a:rPr>
              <a:t>Controller</a:t>
            </a:r>
            <a:endParaRPr lang="es-ES_tradnl" sz="1400" b="1" dirty="0">
              <a:solidFill>
                <a:srgbClr val="0000FF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232045" y="2176462"/>
            <a:ext cx="1112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dirty="0">
                <a:solidFill>
                  <a:srgbClr val="008000"/>
                </a:solidFill>
              </a:rPr>
              <a:t>Data</a:t>
            </a:r>
          </a:p>
          <a:p>
            <a:pPr algn="ctr" eaLnBrk="1" hangingPunct="1"/>
            <a:r>
              <a:rPr lang="es-ES_tradnl" sz="1400" dirty="0" err="1">
                <a:solidFill>
                  <a:srgbClr val="008000"/>
                </a:solidFill>
              </a:rPr>
              <a:t>Transceiver</a:t>
            </a:r>
            <a:endParaRPr lang="es-ES_tradnl" sz="1400" dirty="0">
              <a:solidFill>
                <a:srgbClr val="008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905000" y="3014662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533400" y="3014662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33400" y="2393950"/>
            <a:ext cx="0" cy="11160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98450" y="2057400"/>
            <a:ext cx="4924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rgbClr val="002060"/>
                </a:solidFill>
              </a:rPr>
              <a:t>Bus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602" y="1209671"/>
            <a:ext cx="3436798" cy="49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2"/>
          <p:cNvSpPr/>
          <p:nvPr/>
        </p:nvSpPr>
        <p:spPr>
          <a:xfrm>
            <a:off x="8147767" y="3429889"/>
            <a:ext cx="302428" cy="1615322"/>
          </a:xfrm>
          <a:custGeom>
            <a:avLst/>
            <a:gdLst>
              <a:gd name="connsiteX0" fmla="*/ 0 w 302428"/>
              <a:gd name="connsiteY0" fmla="*/ 0 h 1615322"/>
              <a:gd name="connsiteX1" fmla="*/ 241942 w 302428"/>
              <a:gd name="connsiteY1" fmla="*/ 295313 h 1615322"/>
              <a:gd name="connsiteX2" fmla="*/ 49811 w 302428"/>
              <a:gd name="connsiteY2" fmla="*/ 1309336 h 1615322"/>
              <a:gd name="connsiteX3" fmla="*/ 302428 w 302428"/>
              <a:gd name="connsiteY3" fmla="*/ 1615322 h 161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28" h="1615322">
                <a:moveTo>
                  <a:pt x="0" y="0"/>
                </a:moveTo>
                <a:cubicBezTo>
                  <a:pt x="116820" y="38545"/>
                  <a:pt x="233640" y="77090"/>
                  <a:pt x="241942" y="295313"/>
                </a:cubicBezTo>
                <a:cubicBezTo>
                  <a:pt x="250244" y="513536"/>
                  <a:pt x="39730" y="1089335"/>
                  <a:pt x="49811" y="1309336"/>
                </a:cubicBezTo>
                <a:cubicBezTo>
                  <a:pt x="59892" y="1529337"/>
                  <a:pt x="181160" y="1572329"/>
                  <a:pt x="302428" y="161532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7638238" y="2572638"/>
            <a:ext cx="295409" cy="1677283"/>
          </a:xfrm>
          <a:custGeom>
            <a:avLst/>
            <a:gdLst>
              <a:gd name="connsiteX0" fmla="*/ 76518 w 295409"/>
              <a:gd name="connsiteY0" fmla="*/ 1677190 h 1677283"/>
              <a:gd name="connsiteX1" fmla="*/ 294458 w 295409"/>
              <a:gd name="connsiteY1" fmla="*/ 1454512 h 1677283"/>
              <a:gd name="connsiteX2" fmla="*/ 713 w 295409"/>
              <a:gd name="connsiteY2" fmla="*/ 331648 h 1677283"/>
              <a:gd name="connsiteX3" fmla="*/ 228129 w 295409"/>
              <a:gd name="connsiteY3" fmla="*/ 0 h 16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09" h="1677283">
                <a:moveTo>
                  <a:pt x="76518" y="1677190"/>
                </a:moveTo>
                <a:cubicBezTo>
                  <a:pt x="191805" y="1677979"/>
                  <a:pt x="307092" y="1678769"/>
                  <a:pt x="294458" y="1454512"/>
                </a:cubicBezTo>
                <a:cubicBezTo>
                  <a:pt x="281824" y="1230255"/>
                  <a:pt x="11768" y="574067"/>
                  <a:pt x="713" y="331648"/>
                </a:cubicBezTo>
                <a:cubicBezTo>
                  <a:pt x="-10342" y="89229"/>
                  <a:pt x="108893" y="44614"/>
                  <a:pt x="228129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546103" y="1753386"/>
            <a:ext cx="245097" cy="826416"/>
          </a:xfrm>
          <a:custGeom>
            <a:avLst/>
            <a:gdLst>
              <a:gd name="connsiteX0" fmla="*/ 0 w 245097"/>
              <a:gd name="connsiteY0" fmla="*/ 0 h 826416"/>
              <a:gd name="connsiteX1" fmla="*/ 188536 w 245097"/>
              <a:gd name="connsiteY1" fmla="*/ 153971 h 826416"/>
              <a:gd name="connsiteX2" fmla="*/ 6285 w 245097"/>
              <a:gd name="connsiteY2" fmla="*/ 628453 h 826416"/>
              <a:gd name="connsiteX3" fmla="*/ 245097 w 245097"/>
              <a:gd name="connsiteY3" fmla="*/ 826416 h 82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7" h="826416">
                <a:moveTo>
                  <a:pt x="0" y="0"/>
                </a:moveTo>
                <a:cubicBezTo>
                  <a:pt x="93744" y="24614"/>
                  <a:pt x="187489" y="49229"/>
                  <a:pt x="188536" y="153971"/>
                </a:cubicBezTo>
                <a:cubicBezTo>
                  <a:pt x="189583" y="258713"/>
                  <a:pt x="-3142" y="516379"/>
                  <a:pt x="6285" y="628453"/>
                </a:cubicBezTo>
                <a:cubicBezTo>
                  <a:pt x="15712" y="740527"/>
                  <a:pt x="130404" y="783471"/>
                  <a:pt x="245097" y="82641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797485" y="2576660"/>
            <a:ext cx="326795" cy="842128"/>
          </a:xfrm>
          <a:custGeom>
            <a:avLst/>
            <a:gdLst>
              <a:gd name="connsiteX0" fmla="*/ 0 w 326795"/>
              <a:gd name="connsiteY0" fmla="*/ 0 h 842128"/>
              <a:gd name="connsiteX1" fmla="*/ 201105 w 326795"/>
              <a:gd name="connsiteY1" fmla="*/ 147686 h 842128"/>
              <a:gd name="connsiteX2" fmla="*/ 50276 w 326795"/>
              <a:gd name="connsiteY2" fmla="*/ 650449 h 842128"/>
              <a:gd name="connsiteX3" fmla="*/ 326795 w 326795"/>
              <a:gd name="connsiteY3" fmla="*/ 842128 h 84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795" h="842128">
                <a:moveTo>
                  <a:pt x="0" y="0"/>
                </a:moveTo>
                <a:cubicBezTo>
                  <a:pt x="96363" y="19639"/>
                  <a:pt x="192726" y="39278"/>
                  <a:pt x="201105" y="147686"/>
                </a:cubicBezTo>
                <a:cubicBezTo>
                  <a:pt x="209484" y="256094"/>
                  <a:pt x="29328" y="534709"/>
                  <a:pt x="50276" y="650449"/>
                </a:cubicBezTo>
                <a:cubicBezTo>
                  <a:pt x="71224" y="766189"/>
                  <a:pt x="199009" y="804158"/>
                  <a:pt x="326795" y="84212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149419" y="3421930"/>
            <a:ext cx="304800" cy="848412"/>
          </a:xfrm>
          <a:custGeom>
            <a:avLst/>
            <a:gdLst>
              <a:gd name="connsiteX0" fmla="*/ 0 w 304800"/>
              <a:gd name="connsiteY0" fmla="*/ 0 h 848412"/>
              <a:gd name="connsiteX1" fmla="*/ 194820 w 304800"/>
              <a:gd name="connsiteY1" fmla="*/ 166540 h 848412"/>
              <a:gd name="connsiteX2" fmla="*/ 28280 w 304800"/>
              <a:gd name="connsiteY2" fmla="*/ 694441 h 848412"/>
              <a:gd name="connsiteX3" fmla="*/ 304800 w 304800"/>
              <a:gd name="connsiteY3" fmla="*/ 848412 h 84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848412">
                <a:moveTo>
                  <a:pt x="0" y="0"/>
                </a:moveTo>
                <a:cubicBezTo>
                  <a:pt x="95053" y="25400"/>
                  <a:pt x="190107" y="50800"/>
                  <a:pt x="194820" y="166540"/>
                </a:cubicBezTo>
                <a:cubicBezTo>
                  <a:pt x="199533" y="282280"/>
                  <a:pt x="9950" y="580796"/>
                  <a:pt x="28280" y="694441"/>
                </a:cubicBezTo>
                <a:cubicBezTo>
                  <a:pt x="46610" y="808086"/>
                  <a:pt x="175705" y="828249"/>
                  <a:pt x="304800" y="8484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6457361" y="4282911"/>
            <a:ext cx="251381" cy="823275"/>
          </a:xfrm>
          <a:custGeom>
            <a:avLst/>
            <a:gdLst>
              <a:gd name="connsiteX0" fmla="*/ 0 w 251381"/>
              <a:gd name="connsiteY0" fmla="*/ 0 h 823275"/>
              <a:gd name="connsiteX1" fmla="*/ 207390 w 251381"/>
              <a:gd name="connsiteY1" fmla="*/ 150829 h 823275"/>
              <a:gd name="connsiteX2" fmla="*/ 15711 w 251381"/>
              <a:gd name="connsiteY2" fmla="*/ 628454 h 823275"/>
              <a:gd name="connsiteX3" fmla="*/ 251381 w 251381"/>
              <a:gd name="connsiteY3" fmla="*/ 823275 h 82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81" h="823275">
                <a:moveTo>
                  <a:pt x="0" y="0"/>
                </a:moveTo>
                <a:cubicBezTo>
                  <a:pt x="102385" y="23043"/>
                  <a:pt x="204771" y="46087"/>
                  <a:pt x="207390" y="150829"/>
                </a:cubicBezTo>
                <a:cubicBezTo>
                  <a:pt x="210009" y="255571"/>
                  <a:pt x="8379" y="516380"/>
                  <a:pt x="15711" y="628454"/>
                </a:cubicBezTo>
                <a:cubicBezTo>
                  <a:pt x="23043" y="740528"/>
                  <a:pt x="137212" y="781901"/>
                  <a:pt x="251381" y="823275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6729289" y="1719831"/>
            <a:ext cx="578015" cy="3399168"/>
          </a:xfrm>
          <a:custGeom>
            <a:avLst/>
            <a:gdLst>
              <a:gd name="connsiteX0" fmla="*/ 0 w 573277"/>
              <a:gd name="connsiteY0" fmla="*/ 3387544 h 3500739"/>
              <a:gd name="connsiteX1" fmla="*/ 289007 w 573277"/>
              <a:gd name="connsiteY1" fmla="*/ 3160129 h 3500739"/>
              <a:gd name="connsiteX2" fmla="*/ 90019 w 573277"/>
              <a:gd name="connsiteY2" fmla="*/ 530636 h 3500739"/>
              <a:gd name="connsiteX3" fmla="*/ 573277 w 573277"/>
              <a:gd name="connsiteY3" fmla="*/ 0 h 3500739"/>
              <a:gd name="connsiteX0" fmla="*/ 0 w 578015"/>
              <a:gd name="connsiteY0" fmla="*/ 3750051 h 3787970"/>
              <a:gd name="connsiteX1" fmla="*/ 293745 w 578015"/>
              <a:gd name="connsiteY1" fmla="*/ 3160129 h 3787970"/>
              <a:gd name="connsiteX2" fmla="*/ 94757 w 578015"/>
              <a:gd name="connsiteY2" fmla="*/ 530636 h 3787970"/>
              <a:gd name="connsiteX3" fmla="*/ 578015 w 578015"/>
              <a:gd name="connsiteY3" fmla="*/ 0 h 3787970"/>
              <a:gd name="connsiteX0" fmla="*/ 0 w 578015"/>
              <a:gd name="connsiteY0" fmla="*/ 3750051 h 3769311"/>
              <a:gd name="connsiteX1" fmla="*/ 341123 w 578015"/>
              <a:gd name="connsiteY1" fmla="*/ 2839651 h 3769311"/>
              <a:gd name="connsiteX2" fmla="*/ 94757 w 578015"/>
              <a:gd name="connsiteY2" fmla="*/ 530636 h 3769311"/>
              <a:gd name="connsiteX3" fmla="*/ 578015 w 578015"/>
              <a:gd name="connsiteY3" fmla="*/ 0 h 376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015" h="3769311">
                <a:moveTo>
                  <a:pt x="0" y="3750051"/>
                </a:moveTo>
                <a:cubicBezTo>
                  <a:pt x="137002" y="3874419"/>
                  <a:pt x="325330" y="3376220"/>
                  <a:pt x="341123" y="2839651"/>
                </a:cubicBezTo>
                <a:cubicBezTo>
                  <a:pt x="356916" y="2303082"/>
                  <a:pt x="55275" y="1003911"/>
                  <a:pt x="94757" y="530636"/>
                </a:cubicBezTo>
                <a:cubicBezTo>
                  <a:pt x="134239" y="57361"/>
                  <a:pt x="360075" y="1974"/>
                  <a:pt x="57801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335037" y="1719830"/>
            <a:ext cx="370244" cy="2550778"/>
          </a:xfrm>
          <a:custGeom>
            <a:avLst/>
            <a:gdLst>
              <a:gd name="connsiteX0" fmla="*/ 5431 w 370244"/>
              <a:gd name="connsiteY0" fmla="*/ 0 h 2550778"/>
              <a:gd name="connsiteX1" fmla="*/ 270750 w 370244"/>
              <a:gd name="connsiteY1" fmla="*/ 407453 h 2550778"/>
              <a:gd name="connsiteX2" fmla="*/ 694 w 370244"/>
              <a:gd name="connsiteY2" fmla="*/ 2245729 h 2550778"/>
              <a:gd name="connsiteX3" fmla="*/ 370244 w 370244"/>
              <a:gd name="connsiteY3" fmla="*/ 2529998 h 255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244" h="2550778">
                <a:moveTo>
                  <a:pt x="5431" y="0"/>
                </a:moveTo>
                <a:cubicBezTo>
                  <a:pt x="138485" y="16582"/>
                  <a:pt x="271539" y="33165"/>
                  <a:pt x="270750" y="407453"/>
                </a:cubicBezTo>
                <a:cubicBezTo>
                  <a:pt x="269961" y="781741"/>
                  <a:pt x="-15888" y="1891972"/>
                  <a:pt x="694" y="2245729"/>
                </a:cubicBezTo>
                <a:cubicBezTo>
                  <a:pt x="17276" y="2599487"/>
                  <a:pt x="193760" y="2564742"/>
                  <a:pt x="370244" y="252999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7880580" y="2577376"/>
            <a:ext cx="253387" cy="857546"/>
          </a:xfrm>
          <a:custGeom>
            <a:avLst/>
            <a:gdLst>
              <a:gd name="connsiteX0" fmla="*/ 0 w 393240"/>
              <a:gd name="connsiteY0" fmla="*/ 0 h 857546"/>
              <a:gd name="connsiteX1" fmla="*/ 222678 w 393240"/>
              <a:gd name="connsiteY1" fmla="*/ 175300 h 857546"/>
              <a:gd name="connsiteX2" fmla="*/ 99495 w 393240"/>
              <a:gd name="connsiteY2" fmla="*/ 715412 h 857546"/>
              <a:gd name="connsiteX3" fmla="*/ 393240 w 393240"/>
              <a:gd name="connsiteY3" fmla="*/ 857546 h 85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240" h="857546">
                <a:moveTo>
                  <a:pt x="0" y="0"/>
                </a:moveTo>
                <a:cubicBezTo>
                  <a:pt x="103048" y="28032"/>
                  <a:pt x="206096" y="56065"/>
                  <a:pt x="222678" y="175300"/>
                </a:cubicBezTo>
                <a:cubicBezTo>
                  <a:pt x="239261" y="294535"/>
                  <a:pt x="71068" y="601704"/>
                  <a:pt x="99495" y="715412"/>
                </a:cubicBezTo>
                <a:cubicBezTo>
                  <a:pt x="127922" y="829120"/>
                  <a:pt x="260581" y="843333"/>
                  <a:pt x="393240" y="85754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7728970" y="4249828"/>
            <a:ext cx="734363" cy="852808"/>
          </a:xfrm>
          <a:custGeom>
            <a:avLst/>
            <a:gdLst>
              <a:gd name="connsiteX0" fmla="*/ 0 w 734363"/>
              <a:gd name="connsiteY0" fmla="*/ 0 h 852808"/>
              <a:gd name="connsiteX1" fmla="*/ 307958 w 734363"/>
              <a:gd name="connsiteY1" fmla="*/ 203726 h 852808"/>
              <a:gd name="connsiteX2" fmla="*/ 303221 w 734363"/>
              <a:gd name="connsiteY2" fmla="*/ 734363 h 852808"/>
              <a:gd name="connsiteX3" fmla="*/ 734363 w 734363"/>
              <a:gd name="connsiteY3" fmla="*/ 852808 h 8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363" h="852808">
                <a:moveTo>
                  <a:pt x="0" y="0"/>
                </a:moveTo>
                <a:cubicBezTo>
                  <a:pt x="128710" y="40666"/>
                  <a:pt x="257421" y="81332"/>
                  <a:pt x="307958" y="203726"/>
                </a:cubicBezTo>
                <a:cubicBezTo>
                  <a:pt x="358495" y="326120"/>
                  <a:pt x="232153" y="626183"/>
                  <a:pt x="303221" y="734363"/>
                </a:cubicBezTo>
                <a:cubicBezTo>
                  <a:pt x="374289" y="842543"/>
                  <a:pt x="554326" y="847675"/>
                  <a:pt x="734363" y="85280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Concurrency and choice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9200" y="3805237"/>
            <a:ext cx="914400" cy="8382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800" y="2662237"/>
            <a:ext cx="1066800" cy="1981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71800" y="344805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0000FF"/>
                </a:solidFill>
              </a:rPr>
              <a:t>Device</a:t>
            </a:r>
            <a:endParaRPr lang="es-ES_tradnl" sz="2400" dirty="0">
              <a:solidFill>
                <a:srgbClr val="0000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00200" y="2662237"/>
            <a:ext cx="304800" cy="7620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0" y="3805237"/>
            <a:ext cx="45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LDS</a:t>
            </a:r>
            <a:endParaRPr lang="es-ES_tradnl" sz="1600" dirty="0">
              <a:solidFill>
                <a:srgbClr val="0000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3600" y="4157662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LDTACK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133600" y="4491037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133600" y="4110037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752600" y="3424237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03832" y="3509962"/>
            <a:ext cx="2952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914400" y="3957637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914400" y="4262437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914400" y="4567237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81000" y="3805237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DSr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4800" y="4110037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DSw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2400" y="4414837"/>
            <a:ext cx="659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0000FF"/>
                </a:solidFill>
              </a:rPr>
              <a:t>DTACK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57652" y="3971925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b="1" dirty="0">
                <a:solidFill>
                  <a:srgbClr val="0000FF"/>
                </a:solidFill>
              </a:rPr>
              <a:t>VME Bus</a:t>
            </a:r>
          </a:p>
          <a:p>
            <a:pPr algn="ctr" eaLnBrk="1" hangingPunct="1"/>
            <a:r>
              <a:rPr lang="es-ES_tradnl" sz="1400" b="1" dirty="0" err="1">
                <a:solidFill>
                  <a:srgbClr val="0000FF"/>
                </a:solidFill>
              </a:rPr>
              <a:t>Controller</a:t>
            </a:r>
            <a:endParaRPr lang="es-ES_tradnl" sz="1400" b="1" dirty="0">
              <a:solidFill>
                <a:srgbClr val="0000FF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232045" y="2176462"/>
            <a:ext cx="1112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dirty="0">
                <a:solidFill>
                  <a:srgbClr val="008000"/>
                </a:solidFill>
              </a:rPr>
              <a:t>Data</a:t>
            </a:r>
          </a:p>
          <a:p>
            <a:pPr algn="ctr" eaLnBrk="1" hangingPunct="1"/>
            <a:r>
              <a:rPr lang="es-ES_tradnl" sz="1400" dirty="0" err="1">
                <a:solidFill>
                  <a:srgbClr val="008000"/>
                </a:solidFill>
              </a:rPr>
              <a:t>Transceiver</a:t>
            </a:r>
            <a:endParaRPr lang="es-ES_tradnl" sz="1400" dirty="0">
              <a:solidFill>
                <a:srgbClr val="008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905000" y="3014662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533400" y="3014662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33400" y="2393950"/>
            <a:ext cx="0" cy="11160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98450" y="2057400"/>
            <a:ext cx="4924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rgbClr val="002060"/>
                </a:solidFill>
              </a:rPr>
              <a:t>Bus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105400" y="1600200"/>
            <a:ext cx="3733800" cy="282492"/>
            <a:chOff x="4800600" y="1944186"/>
            <a:chExt cx="3733800" cy="282492"/>
          </a:xfrm>
        </p:grpSpPr>
        <p:cxnSp>
          <p:nvCxnSpPr>
            <p:cNvPr id="31" name="Elbow Connector 30"/>
            <p:cNvCxnSpPr/>
            <p:nvPr/>
          </p:nvCxnSpPr>
          <p:spPr>
            <a:xfrm flipV="1">
              <a:off x="4800600" y="1944186"/>
              <a:ext cx="1600200" cy="282492"/>
            </a:xfrm>
            <a:prstGeom prst="bentConnector3">
              <a:avLst>
                <a:gd name="adj1" fmla="val 2771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/>
            <p:nvPr/>
          </p:nvCxnSpPr>
          <p:spPr>
            <a:xfrm>
              <a:off x="5486400" y="1944186"/>
              <a:ext cx="3048000" cy="2682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105400" y="2443173"/>
            <a:ext cx="3733800" cy="282492"/>
            <a:chOff x="4800600" y="2536908"/>
            <a:chExt cx="3733800" cy="282492"/>
          </a:xfrm>
        </p:grpSpPr>
        <p:cxnSp>
          <p:nvCxnSpPr>
            <p:cNvPr id="58" name="Elbow Connector 57"/>
            <p:cNvCxnSpPr/>
            <p:nvPr/>
          </p:nvCxnSpPr>
          <p:spPr>
            <a:xfrm flipV="1">
              <a:off x="4800600" y="2536908"/>
              <a:ext cx="1600200" cy="282492"/>
            </a:xfrm>
            <a:prstGeom prst="bentConnector3">
              <a:avLst>
                <a:gd name="adj1" fmla="val 43143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>
              <a:off x="5486400" y="2536908"/>
              <a:ext cx="3048000" cy="247683"/>
            </a:xfrm>
            <a:prstGeom prst="bentConnector3">
              <a:avLst>
                <a:gd name="adj1" fmla="val 68528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105400" y="3286146"/>
            <a:ext cx="3733800" cy="282492"/>
            <a:chOff x="4800600" y="3146508"/>
            <a:chExt cx="3733800" cy="282492"/>
          </a:xfrm>
        </p:grpSpPr>
        <p:cxnSp>
          <p:nvCxnSpPr>
            <p:cNvPr id="62" name="Elbow Connector 61"/>
            <p:cNvCxnSpPr/>
            <p:nvPr/>
          </p:nvCxnSpPr>
          <p:spPr>
            <a:xfrm flipV="1">
              <a:off x="4800600" y="3146508"/>
              <a:ext cx="1600200" cy="282492"/>
            </a:xfrm>
            <a:prstGeom prst="bentConnector3">
              <a:avLst>
                <a:gd name="adj1" fmla="val 6485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>
              <a:off x="6019800" y="3146508"/>
              <a:ext cx="2514600" cy="247683"/>
            </a:xfrm>
            <a:prstGeom prst="bentConnector3">
              <a:avLst>
                <a:gd name="adj1" fmla="val 7215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105400" y="4129119"/>
            <a:ext cx="3733800" cy="282492"/>
            <a:chOff x="4800600" y="3832308"/>
            <a:chExt cx="3733800" cy="282492"/>
          </a:xfrm>
        </p:grpSpPr>
        <p:cxnSp>
          <p:nvCxnSpPr>
            <p:cNvPr id="67" name="Elbow Connector 66"/>
            <p:cNvCxnSpPr/>
            <p:nvPr/>
          </p:nvCxnSpPr>
          <p:spPr>
            <a:xfrm flipV="1">
              <a:off x="4800600" y="3832308"/>
              <a:ext cx="1600200" cy="282492"/>
            </a:xfrm>
            <a:prstGeom prst="bentConnector3">
              <a:avLst>
                <a:gd name="adj1" fmla="val 84858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>
              <a:off x="6400800" y="3832308"/>
              <a:ext cx="2133600" cy="247683"/>
            </a:xfrm>
            <a:prstGeom prst="bentConnector3">
              <a:avLst>
                <a:gd name="adj1" fmla="val 47177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105400" y="4972092"/>
            <a:ext cx="3733800" cy="285708"/>
            <a:chOff x="4800600" y="4514892"/>
            <a:chExt cx="3733800" cy="285708"/>
          </a:xfrm>
        </p:grpSpPr>
        <p:cxnSp>
          <p:nvCxnSpPr>
            <p:cNvPr id="71" name="Elbow Connector 70"/>
            <p:cNvCxnSpPr/>
            <p:nvPr/>
          </p:nvCxnSpPr>
          <p:spPr>
            <a:xfrm flipV="1">
              <a:off x="4800600" y="4514892"/>
              <a:ext cx="1981200" cy="285708"/>
            </a:xfrm>
            <a:prstGeom prst="bentConnector3">
              <a:avLst>
                <a:gd name="adj1" fmla="val 81846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/>
            <p:nvPr/>
          </p:nvCxnSpPr>
          <p:spPr>
            <a:xfrm>
              <a:off x="6713496" y="4514892"/>
              <a:ext cx="1820904" cy="250899"/>
            </a:xfrm>
            <a:prstGeom prst="bentConnector3">
              <a:avLst>
                <a:gd name="adj1" fmla="val 79141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4630273" y="163666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DSr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14243" y="248479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LDS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45616" y="3332933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LDTACK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21030" y="418106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43400" y="5029200"/>
            <a:ext cx="80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DTACK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257800" y="1371600"/>
            <a:ext cx="3352800" cy="4191000"/>
            <a:chOff x="5257800" y="1371600"/>
            <a:chExt cx="3352800" cy="4191000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5257800" y="1371600"/>
              <a:ext cx="0" cy="4191000"/>
            </a:xfrm>
            <a:prstGeom prst="straightConnector1">
              <a:avLst/>
            </a:prstGeom>
            <a:ln w="76200"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8610600" y="1371600"/>
              <a:ext cx="0" cy="4191000"/>
            </a:xfrm>
            <a:prstGeom prst="straightConnector1">
              <a:avLst/>
            </a:prstGeom>
            <a:ln w="76200"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Oval 116"/>
          <p:cNvSpPr/>
          <p:nvPr/>
        </p:nvSpPr>
        <p:spPr>
          <a:xfrm>
            <a:off x="8037485" y="3166419"/>
            <a:ext cx="192115" cy="504738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5456826" y="1489077"/>
            <a:ext cx="3080140" cy="3850425"/>
            <a:chOff x="5456826" y="1489077"/>
            <a:chExt cx="3080140" cy="3850425"/>
          </a:xfrm>
        </p:grpSpPr>
        <p:sp>
          <p:nvSpPr>
            <p:cNvPr id="115" name="Oval 114"/>
            <p:cNvSpPr/>
            <p:nvPr/>
          </p:nvSpPr>
          <p:spPr>
            <a:xfrm>
              <a:off x="5456826" y="1489077"/>
              <a:ext cx="192115" cy="504738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8344851" y="4834764"/>
              <a:ext cx="192115" cy="504738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0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17" grpId="0" animBg="1"/>
      <p:bldP spid="11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Concurrency and choice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19200" y="3805237"/>
            <a:ext cx="914400" cy="8382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800" y="2662237"/>
            <a:ext cx="1066800" cy="1981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71800" y="344805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0000FF"/>
                </a:solidFill>
              </a:rPr>
              <a:t>Device</a:t>
            </a:r>
            <a:endParaRPr lang="es-ES_tradnl" sz="2400" dirty="0">
              <a:solidFill>
                <a:srgbClr val="0000FF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00200" y="2662237"/>
            <a:ext cx="304800" cy="7620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0" y="3805237"/>
            <a:ext cx="45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LDS</a:t>
            </a:r>
            <a:endParaRPr lang="es-ES_tradnl" sz="1600" dirty="0">
              <a:solidFill>
                <a:srgbClr val="0000FF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3600" y="4157662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LDTACK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133600" y="4491037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133600" y="4110037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1752600" y="3424237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03832" y="3509962"/>
            <a:ext cx="2952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914400" y="3957637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914400" y="4262437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914400" y="4567237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81000" y="3805237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DSr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4800" y="4110037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FF0000"/>
                </a:solidFill>
              </a:rPr>
              <a:t>DSw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2400" y="4414837"/>
            <a:ext cx="6594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>
                <a:solidFill>
                  <a:srgbClr val="0000FF"/>
                </a:solidFill>
              </a:rPr>
              <a:t>DTACK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57652" y="3971925"/>
            <a:ext cx="1040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b="1" dirty="0">
                <a:solidFill>
                  <a:srgbClr val="0000FF"/>
                </a:solidFill>
              </a:rPr>
              <a:t>VME Bus</a:t>
            </a:r>
          </a:p>
          <a:p>
            <a:pPr algn="ctr" eaLnBrk="1" hangingPunct="1"/>
            <a:r>
              <a:rPr lang="es-ES_tradnl" sz="1400" b="1" dirty="0" err="1">
                <a:solidFill>
                  <a:srgbClr val="0000FF"/>
                </a:solidFill>
              </a:rPr>
              <a:t>Controller</a:t>
            </a:r>
            <a:endParaRPr lang="es-ES_tradnl" sz="1400" b="1" dirty="0">
              <a:solidFill>
                <a:srgbClr val="0000FF"/>
              </a:solidFill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232045" y="2176462"/>
            <a:ext cx="1112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dirty="0">
                <a:solidFill>
                  <a:srgbClr val="008000"/>
                </a:solidFill>
              </a:rPr>
              <a:t>Data</a:t>
            </a:r>
          </a:p>
          <a:p>
            <a:pPr algn="ctr" eaLnBrk="1" hangingPunct="1"/>
            <a:r>
              <a:rPr lang="es-ES_tradnl" sz="1400" dirty="0" err="1">
                <a:solidFill>
                  <a:srgbClr val="008000"/>
                </a:solidFill>
              </a:rPr>
              <a:t>Transceiver</a:t>
            </a:r>
            <a:endParaRPr lang="es-ES_tradnl" sz="1400" dirty="0">
              <a:solidFill>
                <a:srgbClr val="008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905000" y="3014662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533400" y="3014662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533400" y="2393950"/>
            <a:ext cx="0" cy="11160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98450" y="2057400"/>
            <a:ext cx="4924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rgbClr val="002060"/>
                </a:solidFill>
              </a:rPr>
              <a:t>Bus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602" y="1209671"/>
            <a:ext cx="3436798" cy="496252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096000" y="3868969"/>
            <a:ext cx="295610" cy="2008004"/>
          </a:xfrm>
          <a:custGeom>
            <a:avLst/>
            <a:gdLst>
              <a:gd name="connsiteX0" fmla="*/ 386286 w 441426"/>
              <a:gd name="connsiteY0" fmla="*/ 0 h 2008004"/>
              <a:gd name="connsiteX1" fmla="*/ 308 w 441426"/>
              <a:gd name="connsiteY1" fmla="*/ 804120 h 2008004"/>
              <a:gd name="connsiteX2" fmla="*/ 441426 w 441426"/>
              <a:gd name="connsiteY2" fmla="*/ 2008004 h 20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26" h="2008004">
                <a:moveTo>
                  <a:pt x="386286" y="0"/>
                </a:moveTo>
                <a:cubicBezTo>
                  <a:pt x="188702" y="234726"/>
                  <a:pt x="-8882" y="469453"/>
                  <a:pt x="308" y="804120"/>
                </a:cubicBezTo>
                <a:cubicBezTo>
                  <a:pt x="9498" y="1138787"/>
                  <a:pt x="225462" y="1573395"/>
                  <a:pt x="441426" y="2008004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WTG for the VME bus controller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95460"/>
            <a:ext cx="6242769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1128932"/>
            <a:ext cx="5257800" cy="213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WF read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752600" y="4010464"/>
            <a:ext cx="5257800" cy="213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WF write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65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WTG: expressive power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862160"/>
            <a:ext cx="5105400" cy="541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4376" y="990600"/>
            <a:ext cx="819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667000" y="1709396"/>
            <a:ext cx="3886200" cy="438660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599" y="3567260"/>
            <a:ext cx="1905000" cy="1828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387025"/>
            <a:ext cx="998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WTG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Specification of an asynchronous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0897" r="4167" b="28078"/>
          <a:stretch/>
        </p:blipFill>
        <p:spPr>
          <a:xfrm>
            <a:off x="419837" y="1066800"/>
            <a:ext cx="8458200" cy="2133600"/>
          </a:xfrm>
        </p:spPr>
      </p:pic>
      <p:sp>
        <p:nvSpPr>
          <p:cNvPr id="11" name="Rectangle 10"/>
          <p:cNvSpPr/>
          <p:nvPr/>
        </p:nvSpPr>
        <p:spPr>
          <a:xfrm>
            <a:off x="3684163" y="4343400"/>
            <a:ext cx="1752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22163" y="47244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22163" y="50292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22163" y="53340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2163" y="56388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22163" y="5943600"/>
            <a:ext cx="762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36763" y="4724400"/>
            <a:ext cx="7620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36763" y="5334000"/>
            <a:ext cx="7620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36763" y="5943600"/>
            <a:ext cx="76200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33292" y="51475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Inputs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2907" y="5149334"/>
            <a:ext cx="9460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Outputs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3444" y="3300065"/>
            <a:ext cx="583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Minimalist Petri net  (Signal Transition Graph)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BM vs. WTG vs. STG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3249" y="2133600"/>
            <a:ext cx="609600" cy="3048000"/>
            <a:chOff x="533400" y="2133600"/>
            <a:chExt cx="609600" cy="3048000"/>
          </a:xfrm>
        </p:grpSpPr>
        <p:sp>
          <p:nvSpPr>
            <p:cNvPr id="7" name="Oval 6"/>
            <p:cNvSpPr/>
            <p:nvPr/>
          </p:nvSpPr>
          <p:spPr>
            <a:xfrm>
              <a:off x="533400" y="21336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3400" y="45720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S2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Arrow Connector 9"/>
            <p:cNvCxnSpPr>
              <a:stCxn id="7" idx="4"/>
              <a:endCxn id="8" idx="0"/>
            </p:cNvCxnSpPr>
            <p:nvPr/>
          </p:nvCxnSpPr>
          <p:spPr>
            <a:xfrm>
              <a:off x="838200" y="2743200"/>
              <a:ext cx="0" cy="1828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34249" y="327003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</a:t>
            </a:r>
            <a:r>
              <a:rPr lang="en-GB" b="1" dirty="0" err="1" smtClean="0">
                <a:solidFill>
                  <a:srgbClr val="FF0000"/>
                </a:solidFill>
              </a:rPr>
              <a:t>+,b</a:t>
            </a:r>
            <a:r>
              <a:rPr lang="en-GB" b="1" dirty="0" smtClean="0">
                <a:solidFill>
                  <a:srgbClr val="FF0000"/>
                </a:solidFill>
              </a:rPr>
              <a:t>-</a:t>
            </a:r>
            <a:r>
              <a:rPr lang="en-GB" b="1" dirty="0" smtClean="0"/>
              <a:t>/</a:t>
            </a:r>
            <a:br>
              <a:rPr lang="en-GB" b="1" dirty="0" smtClean="0"/>
            </a:br>
            <a:r>
              <a:rPr lang="en-GB" b="1" dirty="0" smtClean="0">
                <a:solidFill>
                  <a:srgbClr val="0000FF"/>
                </a:solidFill>
              </a:rPr>
              <a:t>x-,y+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58" y="1445434"/>
            <a:ext cx="2974864" cy="42955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52848" y="2133600"/>
            <a:ext cx="609600" cy="3048000"/>
            <a:chOff x="533400" y="2133600"/>
            <a:chExt cx="609600" cy="3048000"/>
          </a:xfrm>
        </p:grpSpPr>
        <p:sp>
          <p:nvSpPr>
            <p:cNvPr id="15" name="Oval 14"/>
            <p:cNvSpPr/>
            <p:nvPr/>
          </p:nvSpPr>
          <p:spPr>
            <a:xfrm>
              <a:off x="533400" y="21336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3400" y="45720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S2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Arrow Connector 16"/>
            <p:cNvCxnSpPr>
              <a:stCxn id="15" idx="4"/>
              <a:endCxn id="16" idx="0"/>
            </p:cNvCxnSpPr>
            <p:nvPr/>
          </p:nvCxnSpPr>
          <p:spPr>
            <a:xfrm>
              <a:off x="838200" y="2743200"/>
              <a:ext cx="0" cy="1828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171825"/>
            <a:ext cx="1752600" cy="990600"/>
            <a:chOff x="2895600" y="5105400"/>
            <a:chExt cx="1752600" cy="990600"/>
          </a:xfrm>
        </p:grpSpPr>
        <p:sp>
          <p:nvSpPr>
            <p:cNvPr id="30" name="Rectangle 29"/>
            <p:cNvSpPr/>
            <p:nvPr/>
          </p:nvSpPr>
          <p:spPr>
            <a:xfrm>
              <a:off x="2895600" y="5105400"/>
              <a:ext cx="1752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976434" y="5181600"/>
              <a:ext cx="1614616" cy="813487"/>
              <a:chOff x="2042984" y="5074508"/>
              <a:chExt cx="1614616" cy="813487"/>
            </a:xfrm>
            <a:noFill/>
          </p:grpSpPr>
          <p:sp>
            <p:nvSpPr>
              <p:cNvPr id="19" name="Freeform 18"/>
              <p:cNvSpPr/>
              <p:nvPr/>
            </p:nvSpPr>
            <p:spPr>
              <a:xfrm>
                <a:off x="2042984" y="5074508"/>
                <a:ext cx="1614616" cy="172995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2995">
                    <a:moveTo>
                      <a:pt x="0" y="172995"/>
                    </a:moveTo>
                    <a:lnTo>
                      <a:pt x="230659" y="172995"/>
                    </a:lnTo>
                    <a:lnTo>
                      <a:pt x="280086" y="0"/>
                    </a:lnTo>
                    <a:lnTo>
                      <a:pt x="996778" y="0"/>
                    </a:lnTo>
                    <a:lnTo>
                      <a:pt x="1054443" y="172995"/>
                    </a:lnTo>
                    <a:lnTo>
                      <a:pt x="1614616" y="172995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042984" y="5386464"/>
                <a:ext cx="1614616" cy="179280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  <a:gd name="connsiteX0" fmla="*/ 0 w 1614616"/>
                  <a:gd name="connsiteY0" fmla="*/ 176137 h 176137"/>
                  <a:gd name="connsiteX1" fmla="*/ 230659 w 1614616"/>
                  <a:gd name="connsiteY1" fmla="*/ 176137 h 176137"/>
                  <a:gd name="connsiteX2" fmla="*/ 408919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996778 w 1614616"/>
                  <a:gd name="connsiteY3" fmla="*/ 3142 h 179280"/>
                  <a:gd name="connsiteX4" fmla="*/ 1054443 w 1614616"/>
                  <a:gd name="connsiteY4" fmla="*/ 176137 h 179280"/>
                  <a:gd name="connsiteX5" fmla="*/ 1614616 w 1614616"/>
                  <a:gd name="connsiteY5" fmla="*/ 176137 h 179280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792531 w 1614616"/>
                  <a:gd name="connsiteY3" fmla="*/ 3142 h 179280"/>
                  <a:gd name="connsiteX4" fmla="*/ 1054443 w 1614616"/>
                  <a:gd name="connsiteY4" fmla="*/ 176137 h 179280"/>
                  <a:gd name="connsiteX5" fmla="*/ 1614616 w 1614616"/>
                  <a:gd name="connsiteY5" fmla="*/ 176137 h 179280"/>
                  <a:gd name="connsiteX0" fmla="*/ 0 w 1614616"/>
                  <a:gd name="connsiteY0" fmla="*/ 176137 h 179280"/>
                  <a:gd name="connsiteX1" fmla="*/ 362634 w 1614616"/>
                  <a:gd name="connsiteY1" fmla="*/ 179280 h 179280"/>
                  <a:gd name="connsiteX2" fmla="*/ 408919 w 1614616"/>
                  <a:gd name="connsiteY2" fmla="*/ 0 h 179280"/>
                  <a:gd name="connsiteX3" fmla="*/ 792531 w 1614616"/>
                  <a:gd name="connsiteY3" fmla="*/ 3142 h 179280"/>
                  <a:gd name="connsiteX4" fmla="*/ 837627 w 1614616"/>
                  <a:gd name="connsiteY4" fmla="*/ 179279 h 179280"/>
                  <a:gd name="connsiteX5" fmla="*/ 1614616 w 1614616"/>
                  <a:gd name="connsiteY5" fmla="*/ 176137 h 17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9280">
                    <a:moveTo>
                      <a:pt x="0" y="176137"/>
                    </a:moveTo>
                    <a:lnTo>
                      <a:pt x="362634" y="179280"/>
                    </a:lnTo>
                    <a:lnTo>
                      <a:pt x="408919" y="0"/>
                    </a:lnTo>
                    <a:lnTo>
                      <a:pt x="792531" y="3142"/>
                    </a:lnTo>
                    <a:lnTo>
                      <a:pt x="837627" y="179279"/>
                    </a:lnTo>
                    <a:lnTo>
                      <a:pt x="1614616" y="176137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042984" y="5711858"/>
                <a:ext cx="1614616" cy="176137"/>
              </a:xfrm>
              <a:custGeom>
                <a:avLst/>
                <a:gdLst>
                  <a:gd name="connsiteX0" fmla="*/ 0 w 1614616"/>
                  <a:gd name="connsiteY0" fmla="*/ 172995 h 172995"/>
                  <a:gd name="connsiteX1" fmla="*/ 230659 w 1614616"/>
                  <a:gd name="connsiteY1" fmla="*/ 172995 h 172995"/>
                  <a:gd name="connsiteX2" fmla="*/ 280086 w 1614616"/>
                  <a:gd name="connsiteY2" fmla="*/ 0 h 172995"/>
                  <a:gd name="connsiteX3" fmla="*/ 996778 w 1614616"/>
                  <a:gd name="connsiteY3" fmla="*/ 0 h 172995"/>
                  <a:gd name="connsiteX4" fmla="*/ 1054443 w 1614616"/>
                  <a:gd name="connsiteY4" fmla="*/ 172995 h 172995"/>
                  <a:gd name="connsiteX5" fmla="*/ 1614616 w 1614616"/>
                  <a:gd name="connsiteY5" fmla="*/ 172995 h 172995"/>
                  <a:gd name="connsiteX0" fmla="*/ 0 w 1614616"/>
                  <a:gd name="connsiteY0" fmla="*/ 176137 h 176137"/>
                  <a:gd name="connsiteX1" fmla="*/ 230659 w 1614616"/>
                  <a:gd name="connsiteY1" fmla="*/ 176137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054443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996778 w 1614616"/>
                  <a:gd name="connsiteY3" fmla="*/ 3142 h 176137"/>
                  <a:gd name="connsiteX4" fmla="*/ 1440942 w 1614616"/>
                  <a:gd name="connsiteY4" fmla="*/ 176137 h 176137"/>
                  <a:gd name="connsiteX5" fmla="*/ 1614616 w 1614616"/>
                  <a:gd name="connsiteY5" fmla="*/ 176137 h 176137"/>
                  <a:gd name="connsiteX0" fmla="*/ 0 w 1614616"/>
                  <a:gd name="connsiteY0" fmla="*/ 176137 h 176137"/>
                  <a:gd name="connsiteX1" fmla="*/ 548028 w 1614616"/>
                  <a:gd name="connsiteY1" fmla="*/ 169853 h 176137"/>
                  <a:gd name="connsiteX2" fmla="*/ 597455 w 1614616"/>
                  <a:gd name="connsiteY2" fmla="*/ 0 h 176137"/>
                  <a:gd name="connsiteX3" fmla="*/ 1389562 w 1614616"/>
                  <a:gd name="connsiteY3" fmla="*/ 6284 h 176137"/>
                  <a:gd name="connsiteX4" fmla="*/ 1440942 w 1614616"/>
                  <a:gd name="connsiteY4" fmla="*/ 176137 h 176137"/>
                  <a:gd name="connsiteX5" fmla="*/ 1614616 w 1614616"/>
                  <a:gd name="connsiteY5" fmla="*/ 176137 h 17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616" h="176137">
                    <a:moveTo>
                      <a:pt x="0" y="176137"/>
                    </a:moveTo>
                    <a:lnTo>
                      <a:pt x="548028" y="169853"/>
                    </a:lnTo>
                    <a:lnTo>
                      <a:pt x="597455" y="0"/>
                    </a:lnTo>
                    <a:lnTo>
                      <a:pt x="1389562" y="6284"/>
                    </a:lnTo>
                    <a:lnTo>
                      <a:pt x="1440942" y="176137"/>
                    </a:lnTo>
                    <a:lnTo>
                      <a:pt x="1614616" y="176137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296998" y="5153320"/>
                <a:ext cx="125691" cy="326795"/>
              </a:xfrm>
              <a:custGeom>
                <a:avLst/>
                <a:gdLst>
                  <a:gd name="connsiteX0" fmla="*/ 0 w 125691"/>
                  <a:gd name="connsiteY0" fmla="*/ 0 h 326795"/>
                  <a:gd name="connsiteX1" fmla="*/ 87983 w 125691"/>
                  <a:gd name="connsiteY1" fmla="*/ 109979 h 326795"/>
                  <a:gd name="connsiteX2" fmla="*/ 59703 w 125691"/>
                  <a:gd name="connsiteY2" fmla="*/ 238812 h 326795"/>
                  <a:gd name="connsiteX3" fmla="*/ 125691 w 125691"/>
                  <a:gd name="connsiteY3" fmla="*/ 326795 h 3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91" h="326795">
                    <a:moveTo>
                      <a:pt x="0" y="0"/>
                    </a:moveTo>
                    <a:cubicBezTo>
                      <a:pt x="39016" y="35088"/>
                      <a:pt x="78033" y="70177"/>
                      <a:pt x="87983" y="109979"/>
                    </a:cubicBezTo>
                    <a:cubicBezTo>
                      <a:pt x="97933" y="149781"/>
                      <a:pt x="53418" y="202676"/>
                      <a:pt x="59703" y="238812"/>
                    </a:cubicBezTo>
                    <a:cubicBezTo>
                      <a:pt x="65988" y="274948"/>
                      <a:pt x="95839" y="300871"/>
                      <a:pt x="125691" y="32679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436044" y="5473131"/>
                <a:ext cx="162612" cy="330638"/>
              </a:xfrm>
              <a:custGeom>
                <a:avLst/>
                <a:gdLst>
                  <a:gd name="connsiteX0" fmla="*/ 0 w 125691"/>
                  <a:gd name="connsiteY0" fmla="*/ 0 h 326795"/>
                  <a:gd name="connsiteX1" fmla="*/ 87983 w 125691"/>
                  <a:gd name="connsiteY1" fmla="*/ 109979 h 326795"/>
                  <a:gd name="connsiteX2" fmla="*/ 59703 w 125691"/>
                  <a:gd name="connsiteY2" fmla="*/ 238812 h 326795"/>
                  <a:gd name="connsiteX3" fmla="*/ 125691 w 125691"/>
                  <a:gd name="connsiteY3" fmla="*/ 326795 h 3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91" h="326795">
                    <a:moveTo>
                      <a:pt x="0" y="0"/>
                    </a:moveTo>
                    <a:cubicBezTo>
                      <a:pt x="39016" y="35088"/>
                      <a:pt x="78033" y="70177"/>
                      <a:pt x="87983" y="109979"/>
                    </a:cubicBezTo>
                    <a:cubicBezTo>
                      <a:pt x="97933" y="149781"/>
                      <a:pt x="53418" y="202676"/>
                      <a:pt x="59703" y="238812"/>
                    </a:cubicBezTo>
                    <a:cubicBezTo>
                      <a:pt x="65988" y="274948"/>
                      <a:pt x="95839" y="300871"/>
                      <a:pt x="125691" y="32679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614367" y="5476973"/>
                <a:ext cx="232528" cy="326796"/>
              </a:xfrm>
              <a:custGeom>
                <a:avLst/>
                <a:gdLst>
                  <a:gd name="connsiteX0" fmla="*/ 0 w 232528"/>
                  <a:gd name="connsiteY0" fmla="*/ 326796 h 326796"/>
                  <a:gd name="connsiteX1" fmla="*/ 144544 w 232528"/>
                  <a:gd name="connsiteY1" fmla="*/ 304800 h 326796"/>
                  <a:gd name="connsiteX2" fmla="*/ 94268 w 232528"/>
                  <a:gd name="connsiteY2" fmla="*/ 78557 h 326796"/>
                  <a:gd name="connsiteX3" fmla="*/ 232528 w 232528"/>
                  <a:gd name="connsiteY3" fmla="*/ 0 h 326796"/>
                  <a:gd name="connsiteX0" fmla="*/ 0 w 232528"/>
                  <a:gd name="connsiteY0" fmla="*/ 326796 h 326796"/>
                  <a:gd name="connsiteX1" fmla="*/ 113121 w 232528"/>
                  <a:gd name="connsiteY1" fmla="*/ 263951 h 326796"/>
                  <a:gd name="connsiteX2" fmla="*/ 94268 w 232528"/>
                  <a:gd name="connsiteY2" fmla="*/ 78557 h 326796"/>
                  <a:gd name="connsiteX3" fmla="*/ 232528 w 232528"/>
                  <a:gd name="connsiteY3" fmla="*/ 0 h 32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2528" h="326796">
                    <a:moveTo>
                      <a:pt x="0" y="326796"/>
                    </a:moveTo>
                    <a:lnTo>
                      <a:pt x="113121" y="263951"/>
                    </a:lnTo>
                    <a:cubicBezTo>
                      <a:pt x="128832" y="222578"/>
                      <a:pt x="74367" y="122549"/>
                      <a:pt x="94268" y="78557"/>
                    </a:cubicBezTo>
                    <a:cubicBezTo>
                      <a:pt x="114169" y="34565"/>
                      <a:pt x="170730" y="13878"/>
                      <a:pt x="232528" y="0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623794" y="5158863"/>
                <a:ext cx="443060" cy="654312"/>
              </a:xfrm>
              <a:custGeom>
                <a:avLst/>
                <a:gdLst>
                  <a:gd name="connsiteX0" fmla="*/ 0 w 443060"/>
                  <a:gd name="connsiteY0" fmla="*/ 639846 h 680344"/>
                  <a:gd name="connsiteX1" fmla="*/ 292231 w 443060"/>
                  <a:gd name="connsiteY1" fmla="*/ 624134 h 680344"/>
                  <a:gd name="connsiteX2" fmla="*/ 348792 w 443060"/>
                  <a:gd name="connsiteY2" fmla="*/ 96233 h 680344"/>
                  <a:gd name="connsiteX3" fmla="*/ 443060 w 443060"/>
                  <a:gd name="connsiteY3" fmla="*/ 1965 h 680344"/>
                  <a:gd name="connsiteX0" fmla="*/ 0 w 443060"/>
                  <a:gd name="connsiteY0" fmla="*/ 645454 h 687647"/>
                  <a:gd name="connsiteX1" fmla="*/ 292231 w 443060"/>
                  <a:gd name="connsiteY1" fmla="*/ 629742 h 687647"/>
                  <a:gd name="connsiteX2" fmla="*/ 311085 w 443060"/>
                  <a:gd name="connsiteY2" fmla="*/ 76703 h 687647"/>
                  <a:gd name="connsiteX3" fmla="*/ 443060 w 443060"/>
                  <a:gd name="connsiteY3" fmla="*/ 7573 h 687647"/>
                  <a:gd name="connsiteX0" fmla="*/ 0 w 443060"/>
                  <a:gd name="connsiteY0" fmla="*/ 641764 h 654312"/>
                  <a:gd name="connsiteX1" fmla="*/ 254524 w 443060"/>
                  <a:gd name="connsiteY1" fmla="*/ 534926 h 654312"/>
                  <a:gd name="connsiteX2" fmla="*/ 311085 w 443060"/>
                  <a:gd name="connsiteY2" fmla="*/ 73013 h 654312"/>
                  <a:gd name="connsiteX3" fmla="*/ 443060 w 443060"/>
                  <a:gd name="connsiteY3" fmla="*/ 3883 h 65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3060" h="654312">
                    <a:moveTo>
                      <a:pt x="0" y="641764"/>
                    </a:moveTo>
                    <a:cubicBezTo>
                      <a:pt x="117049" y="679209"/>
                      <a:pt x="202676" y="629718"/>
                      <a:pt x="254524" y="534926"/>
                    </a:cubicBezTo>
                    <a:cubicBezTo>
                      <a:pt x="306372" y="440134"/>
                      <a:pt x="279662" y="161520"/>
                      <a:pt x="311085" y="73013"/>
                    </a:cubicBezTo>
                    <a:cubicBezTo>
                      <a:pt x="342508" y="-15494"/>
                      <a:pt x="408495" y="-831"/>
                      <a:pt x="443060" y="3883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076280" y="5143772"/>
                <a:ext cx="370788" cy="656855"/>
              </a:xfrm>
              <a:custGeom>
                <a:avLst/>
                <a:gdLst>
                  <a:gd name="connsiteX0" fmla="*/ 0 w 370788"/>
                  <a:gd name="connsiteY0" fmla="*/ 47784 h 691949"/>
                  <a:gd name="connsiteX1" fmla="*/ 116264 w 370788"/>
                  <a:gd name="connsiteY1" fmla="*/ 50926 h 691949"/>
                  <a:gd name="connsiteX2" fmla="*/ 182252 w 370788"/>
                  <a:gd name="connsiteY2" fmla="*/ 569400 h 691949"/>
                  <a:gd name="connsiteX3" fmla="*/ 370788 w 370788"/>
                  <a:gd name="connsiteY3" fmla="*/ 691949 h 691949"/>
                  <a:gd name="connsiteX0" fmla="*/ 0 w 370788"/>
                  <a:gd name="connsiteY0" fmla="*/ 12690 h 656855"/>
                  <a:gd name="connsiteX1" fmla="*/ 157113 w 370788"/>
                  <a:gd name="connsiteY1" fmla="*/ 125811 h 656855"/>
                  <a:gd name="connsiteX2" fmla="*/ 182252 w 370788"/>
                  <a:gd name="connsiteY2" fmla="*/ 534306 h 656855"/>
                  <a:gd name="connsiteX3" fmla="*/ 370788 w 370788"/>
                  <a:gd name="connsiteY3" fmla="*/ 656855 h 65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788" h="656855">
                    <a:moveTo>
                      <a:pt x="0" y="12690"/>
                    </a:moveTo>
                    <a:cubicBezTo>
                      <a:pt x="42944" y="-29207"/>
                      <a:pt x="126738" y="38875"/>
                      <a:pt x="157113" y="125811"/>
                    </a:cubicBezTo>
                    <a:cubicBezTo>
                      <a:pt x="187488" y="212747"/>
                      <a:pt x="146640" y="445799"/>
                      <a:pt x="182252" y="534306"/>
                    </a:cubicBezTo>
                    <a:cubicBezTo>
                      <a:pt x="217864" y="622813"/>
                      <a:pt x="297730" y="648999"/>
                      <a:pt x="370788" y="65685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68891" y="5465094"/>
                <a:ext cx="590746" cy="397493"/>
              </a:xfrm>
              <a:custGeom>
                <a:avLst/>
                <a:gdLst>
                  <a:gd name="connsiteX0" fmla="*/ 0 w 590746"/>
                  <a:gd name="connsiteY0" fmla="*/ 5595 h 397493"/>
                  <a:gd name="connsiteX1" fmla="*/ 179109 w 590746"/>
                  <a:gd name="connsiteY1" fmla="*/ 49586 h 397493"/>
                  <a:gd name="connsiteX2" fmla="*/ 301657 w 590746"/>
                  <a:gd name="connsiteY2" fmla="*/ 366955 h 397493"/>
                  <a:gd name="connsiteX3" fmla="*/ 590746 w 590746"/>
                  <a:gd name="connsiteY3" fmla="*/ 366955 h 39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0746" h="397493">
                    <a:moveTo>
                      <a:pt x="0" y="5595"/>
                    </a:moveTo>
                    <a:cubicBezTo>
                      <a:pt x="64416" y="-2523"/>
                      <a:pt x="128833" y="-10641"/>
                      <a:pt x="179109" y="49586"/>
                    </a:cubicBezTo>
                    <a:cubicBezTo>
                      <a:pt x="229385" y="109813"/>
                      <a:pt x="233051" y="314060"/>
                      <a:pt x="301657" y="366955"/>
                    </a:cubicBezTo>
                    <a:cubicBezTo>
                      <a:pt x="370263" y="419850"/>
                      <a:pt x="480504" y="393402"/>
                      <a:pt x="590746" y="366955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650512" y="147796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BM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10400" y="909935"/>
            <a:ext cx="65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STG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514016" y="1516250"/>
            <a:ext cx="79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WTG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5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203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</a:t>
            </a:r>
            <a:r>
              <a:rPr lang="en-GB" dirty="0" smtClean="0"/>
              <a:t>tructural properties of SC WTGs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3835" y="1952672"/>
            <a:ext cx="857250" cy="62865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147715" y="215269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2944" y="1447800"/>
            <a:ext cx="857250" cy="62865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2944" y="2428970"/>
            <a:ext cx="857250" cy="62865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066824" y="215269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12053" y="1952672"/>
            <a:ext cx="857250" cy="62865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5" y="2152697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6"/>
            <a:endCxn id="6" idx="1"/>
          </p:cNvCxnSpPr>
          <p:nvPr/>
        </p:nvCxnSpPr>
        <p:spPr>
          <a:xfrm>
            <a:off x="457205" y="2266997"/>
            <a:ext cx="4166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>
            <a:off x="1731085" y="2266997"/>
            <a:ext cx="4166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8" idx="1"/>
          </p:cNvCxnSpPr>
          <p:nvPr/>
        </p:nvCxnSpPr>
        <p:spPr>
          <a:xfrm flipV="1">
            <a:off x="2342837" y="1762125"/>
            <a:ext cx="450107" cy="424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9" idx="1"/>
          </p:cNvCxnSpPr>
          <p:nvPr/>
        </p:nvCxnSpPr>
        <p:spPr>
          <a:xfrm>
            <a:off x="2342837" y="2347820"/>
            <a:ext cx="450107" cy="395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>
          <a:xfrm>
            <a:off x="3650195" y="1762125"/>
            <a:ext cx="450107" cy="4240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0" idx="3"/>
          </p:cNvCxnSpPr>
          <p:nvPr/>
        </p:nvCxnSpPr>
        <p:spPr>
          <a:xfrm flipV="1">
            <a:off x="3650195" y="2347820"/>
            <a:ext cx="450107" cy="395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1" idx="1"/>
          </p:cNvCxnSpPr>
          <p:nvPr/>
        </p:nvCxnSpPr>
        <p:spPr>
          <a:xfrm>
            <a:off x="4295425" y="2266997"/>
            <a:ext cx="4166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4"/>
            <a:endCxn id="12" idx="3"/>
          </p:cNvCxnSpPr>
          <p:nvPr/>
        </p:nvCxnSpPr>
        <p:spPr>
          <a:xfrm rot="5400000">
            <a:off x="3167971" y="2863521"/>
            <a:ext cx="1495378" cy="53093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2" idx="1"/>
            <a:endCxn id="13" idx="4"/>
          </p:cNvCxnSpPr>
          <p:nvPr/>
        </p:nvCxnSpPr>
        <p:spPr>
          <a:xfrm rot="10800000">
            <a:off x="342905" y="2381298"/>
            <a:ext cx="2450039" cy="149537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3"/>
            <a:endCxn id="13" idx="0"/>
          </p:cNvCxnSpPr>
          <p:nvPr/>
        </p:nvCxnSpPr>
        <p:spPr>
          <a:xfrm flipH="1" flipV="1">
            <a:off x="342905" y="2152697"/>
            <a:ext cx="5226398" cy="114300"/>
          </a:xfrm>
          <a:prstGeom prst="bentConnector4">
            <a:avLst>
              <a:gd name="adj1" fmla="val -6658"/>
              <a:gd name="adj2" fmla="val 104282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84511" y="2215507"/>
            <a:ext cx="114300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92944" y="3562350"/>
            <a:ext cx="857250" cy="62865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9426" y="1178467"/>
            <a:ext cx="1681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choice-free &amp; acyclic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2053" y="2971800"/>
                <a:ext cx="43557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Reachability (conjecture):</a:t>
                </a:r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GB" sz="2400" dirty="0" smtClean="0"/>
                  <a:t>  	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endParaRPr lang="en-GB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/>
                  <a:t>Negative result (not tragic):</a:t>
                </a:r>
                <a:br>
                  <a:rPr lang="en-GB" sz="2400" dirty="0" smtClean="0"/>
                </a:br>
                <a:r>
                  <a:rPr lang="en-GB" sz="2400" dirty="0" smtClean="0"/>
                  <a:t>    Safe Marked Graphs </a:t>
                </a:r>
                <a:r>
                  <a:rPr lang="en-GB" sz="2400" dirty="0" smtClean="0">
                    <a:sym typeface="Symbol" panose="05050102010706020507" pitchFamily="18" charset="2"/>
                  </a:rPr>
                  <a:t></a:t>
                </a:r>
                <a:r>
                  <a:rPr lang="en-GB" sz="2400" dirty="0" smtClean="0"/>
                  <a:t> WTG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53" y="2971800"/>
                <a:ext cx="4355747" cy="1938992"/>
              </a:xfrm>
              <a:prstGeom prst="rect">
                <a:avLst/>
              </a:prstGeom>
              <a:blipFill>
                <a:blip r:embed="rId2"/>
                <a:stretch>
                  <a:fillRect l="-1958" t="-2516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28600" y="4352973"/>
            <a:ext cx="4371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Abstraction: one State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Every cycle of the RG</a:t>
            </a:r>
            <a:r>
              <a:rPr lang="en-US" sz="2400" dirty="0"/>
              <a:t> </a:t>
            </a:r>
            <a:r>
              <a:rPr lang="en-US" sz="2400" dirty="0" smtClean="0"/>
              <a:t>contains at least one nodal state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90658" y="1446657"/>
            <a:ext cx="859536" cy="630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830302" y="1495191"/>
            <a:ext cx="791864" cy="110185"/>
          </a:xfrm>
          <a:custGeom>
            <a:avLst/>
            <a:gdLst>
              <a:gd name="connsiteX0" fmla="*/ 0 w 1614616"/>
              <a:gd name="connsiteY0" fmla="*/ 172995 h 172995"/>
              <a:gd name="connsiteX1" fmla="*/ 230659 w 1614616"/>
              <a:gd name="connsiteY1" fmla="*/ 172995 h 172995"/>
              <a:gd name="connsiteX2" fmla="*/ 280086 w 1614616"/>
              <a:gd name="connsiteY2" fmla="*/ 0 h 172995"/>
              <a:gd name="connsiteX3" fmla="*/ 996778 w 1614616"/>
              <a:gd name="connsiteY3" fmla="*/ 0 h 172995"/>
              <a:gd name="connsiteX4" fmla="*/ 1054443 w 1614616"/>
              <a:gd name="connsiteY4" fmla="*/ 172995 h 172995"/>
              <a:gd name="connsiteX5" fmla="*/ 1614616 w 1614616"/>
              <a:gd name="connsiteY5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616" h="172995">
                <a:moveTo>
                  <a:pt x="0" y="172995"/>
                </a:moveTo>
                <a:lnTo>
                  <a:pt x="230659" y="172995"/>
                </a:lnTo>
                <a:lnTo>
                  <a:pt x="280086" y="0"/>
                </a:lnTo>
                <a:lnTo>
                  <a:pt x="996778" y="0"/>
                </a:lnTo>
                <a:lnTo>
                  <a:pt x="1054443" y="172995"/>
                </a:lnTo>
                <a:lnTo>
                  <a:pt x="1614616" y="172995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830302" y="1693883"/>
            <a:ext cx="791864" cy="114188"/>
          </a:xfrm>
          <a:custGeom>
            <a:avLst/>
            <a:gdLst>
              <a:gd name="connsiteX0" fmla="*/ 0 w 1614616"/>
              <a:gd name="connsiteY0" fmla="*/ 172995 h 172995"/>
              <a:gd name="connsiteX1" fmla="*/ 230659 w 1614616"/>
              <a:gd name="connsiteY1" fmla="*/ 172995 h 172995"/>
              <a:gd name="connsiteX2" fmla="*/ 280086 w 1614616"/>
              <a:gd name="connsiteY2" fmla="*/ 0 h 172995"/>
              <a:gd name="connsiteX3" fmla="*/ 996778 w 1614616"/>
              <a:gd name="connsiteY3" fmla="*/ 0 h 172995"/>
              <a:gd name="connsiteX4" fmla="*/ 1054443 w 1614616"/>
              <a:gd name="connsiteY4" fmla="*/ 172995 h 172995"/>
              <a:gd name="connsiteX5" fmla="*/ 1614616 w 1614616"/>
              <a:gd name="connsiteY5" fmla="*/ 172995 h 172995"/>
              <a:gd name="connsiteX0" fmla="*/ 0 w 1614616"/>
              <a:gd name="connsiteY0" fmla="*/ 176137 h 176137"/>
              <a:gd name="connsiteX1" fmla="*/ 230659 w 1614616"/>
              <a:gd name="connsiteY1" fmla="*/ 176137 h 176137"/>
              <a:gd name="connsiteX2" fmla="*/ 408919 w 1614616"/>
              <a:gd name="connsiteY2" fmla="*/ 0 h 176137"/>
              <a:gd name="connsiteX3" fmla="*/ 996778 w 1614616"/>
              <a:gd name="connsiteY3" fmla="*/ 3142 h 176137"/>
              <a:gd name="connsiteX4" fmla="*/ 1054443 w 1614616"/>
              <a:gd name="connsiteY4" fmla="*/ 176137 h 176137"/>
              <a:gd name="connsiteX5" fmla="*/ 1614616 w 1614616"/>
              <a:gd name="connsiteY5" fmla="*/ 176137 h 176137"/>
              <a:gd name="connsiteX0" fmla="*/ 0 w 1614616"/>
              <a:gd name="connsiteY0" fmla="*/ 176137 h 179280"/>
              <a:gd name="connsiteX1" fmla="*/ 362634 w 1614616"/>
              <a:gd name="connsiteY1" fmla="*/ 179280 h 179280"/>
              <a:gd name="connsiteX2" fmla="*/ 408919 w 1614616"/>
              <a:gd name="connsiteY2" fmla="*/ 0 h 179280"/>
              <a:gd name="connsiteX3" fmla="*/ 996778 w 1614616"/>
              <a:gd name="connsiteY3" fmla="*/ 3142 h 179280"/>
              <a:gd name="connsiteX4" fmla="*/ 1054443 w 1614616"/>
              <a:gd name="connsiteY4" fmla="*/ 176137 h 179280"/>
              <a:gd name="connsiteX5" fmla="*/ 1614616 w 1614616"/>
              <a:gd name="connsiteY5" fmla="*/ 176137 h 179280"/>
              <a:gd name="connsiteX0" fmla="*/ 0 w 1614616"/>
              <a:gd name="connsiteY0" fmla="*/ 176137 h 179280"/>
              <a:gd name="connsiteX1" fmla="*/ 362634 w 1614616"/>
              <a:gd name="connsiteY1" fmla="*/ 179280 h 179280"/>
              <a:gd name="connsiteX2" fmla="*/ 408919 w 1614616"/>
              <a:gd name="connsiteY2" fmla="*/ 0 h 179280"/>
              <a:gd name="connsiteX3" fmla="*/ 792531 w 1614616"/>
              <a:gd name="connsiteY3" fmla="*/ 3142 h 179280"/>
              <a:gd name="connsiteX4" fmla="*/ 1054443 w 1614616"/>
              <a:gd name="connsiteY4" fmla="*/ 176137 h 179280"/>
              <a:gd name="connsiteX5" fmla="*/ 1614616 w 1614616"/>
              <a:gd name="connsiteY5" fmla="*/ 176137 h 179280"/>
              <a:gd name="connsiteX0" fmla="*/ 0 w 1614616"/>
              <a:gd name="connsiteY0" fmla="*/ 176137 h 179280"/>
              <a:gd name="connsiteX1" fmla="*/ 362634 w 1614616"/>
              <a:gd name="connsiteY1" fmla="*/ 179280 h 179280"/>
              <a:gd name="connsiteX2" fmla="*/ 408919 w 1614616"/>
              <a:gd name="connsiteY2" fmla="*/ 0 h 179280"/>
              <a:gd name="connsiteX3" fmla="*/ 792531 w 1614616"/>
              <a:gd name="connsiteY3" fmla="*/ 3142 h 179280"/>
              <a:gd name="connsiteX4" fmla="*/ 837627 w 1614616"/>
              <a:gd name="connsiteY4" fmla="*/ 179279 h 179280"/>
              <a:gd name="connsiteX5" fmla="*/ 1614616 w 1614616"/>
              <a:gd name="connsiteY5" fmla="*/ 176137 h 17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616" h="179280">
                <a:moveTo>
                  <a:pt x="0" y="176137"/>
                </a:moveTo>
                <a:lnTo>
                  <a:pt x="362634" y="179280"/>
                </a:lnTo>
                <a:lnTo>
                  <a:pt x="408919" y="0"/>
                </a:lnTo>
                <a:lnTo>
                  <a:pt x="792531" y="3142"/>
                </a:lnTo>
                <a:lnTo>
                  <a:pt x="837627" y="179279"/>
                </a:lnTo>
                <a:lnTo>
                  <a:pt x="1614616" y="17613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830302" y="1901134"/>
            <a:ext cx="791864" cy="112186"/>
          </a:xfrm>
          <a:custGeom>
            <a:avLst/>
            <a:gdLst>
              <a:gd name="connsiteX0" fmla="*/ 0 w 1614616"/>
              <a:gd name="connsiteY0" fmla="*/ 172995 h 172995"/>
              <a:gd name="connsiteX1" fmla="*/ 230659 w 1614616"/>
              <a:gd name="connsiteY1" fmla="*/ 172995 h 172995"/>
              <a:gd name="connsiteX2" fmla="*/ 280086 w 1614616"/>
              <a:gd name="connsiteY2" fmla="*/ 0 h 172995"/>
              <a:gd name="connsiteX3" fmla="*/ 996778 w 1614616"/>
              <a:gd name="connsiteY3" fmla="*/ 0 h 172995"/>
              <a:gd name="connsiteX4" fmla="*/ 1054443 w 1614616"/>
              <a:gd name="connsiteY4" fmla="*/ 172995 h 172995"/>
              <a:gd name="connsiteX5" fmla="*/ 1614616 w 1614616"/>
              <a:gd name="connsiteY5" fmla="*/ 172995 h 172995"/>
              <a:gd name="connsiteX0" fmla="*/ 0 w 1614616"/>
              <a:gd name="connsiteY0" fmla="*/ 176137 h 176137"/>
              <a:gd name="connsiteX1" fmla="*/ 230659 w 1614616"/>
              <a:gd name="connsiteY1" fmla="*/ 176137 h 176137"/>
              <a:gd name="connsiteX2" fmla="*/ 597455 w 1614616"/>
              <a:gd name="connsiteY2" fmla="*/ 0 h 176137"/>
              <a:gd name="connsiteX3" fmla="*/ 996778 w 1614616"/>
              <a:gd name="connsiteY3" fmla="*/ 3142 h 176137"/>
              <a:gd name="connsiteX4" fmla="*/ 1054443 w 1614616"/>
              <a:gd name="connsiteY4" fmla="*/ 176137 h 176137"/>
              <a:gd name="connsiteX5" fmla="*/ 1614616 w 1614616"/>
              <a:gd name="connsiteY5" fmla="*/ 176137 h 176137"/>
              <a:gd name="connsiteX0" fmla="*/ 0 w 1614616"/>
              <a:gd name="connsiteY0" fmla="*/ 176137 h 176137"/>
              <a:gd name="connsiteX1" fmla="*/ 548028 w 1614616"/>
              <a:gd name="connsiteY1" fmla="*/ 169853 h 176137"/>
              <a:gd name="connsiteX2" fmla="*/ 597455 w 1614616"/>
              <a:gd name="connsiteY2" fmla="*/ 0 h 176137"/>
              <a:gd name="connsiteX3" fmla="*/ 996778 w 1614616"/>
              <a:gd name="connsiteY3" fmla="*/ 3142 h 176137"/>
              <a:gd name="connsiteX4" fmla="*/ 1054443 w 1614616"/>
              <a:gd name="connsiteY4" fmla="*/ 176137 h 176137"/>
              <a:gd name="connsiteX5" fmla="*/ 1614616 w 1614616"/>
              <a:gd name="connsiteY5" fmla="*/ 176137 h 176137"/>
              <a:gd name="connsiteX0" fmla="*/ 0 w 1614616"/>
              <a:gd name="connsiteY0" fmla="*/ 176137 h 176137"/>
              <a:gd name="connsiteX1" fmla="*/ 548028 w 1614616"/>
              <a:gd name="connsiteY1" fmla="*/ 169853 h 176137"/>
              <a:gd name="connsiteX2" fmla="*/ 597455 w 1614616"/>
              <a:gd name="connsiteY2" fmla="*/ 0 h 176137"/>
              <a:gd name="connsiteX3" fmla="*/ 996778 w 1614616"/>
              <a:gd name="connsiteY3" fmla="*/ 3142 h 176137"/>
              <a:gd name="connsiteX4" fmla="*/ 1440942 w 1614616"/>
              <a:gd name="connsiteY4" fmla="*/ 176137 h 176137"/>
              <a:gd name="connsiteX5" fmla="*/ 1614616 w 1614616"/>
              <a:gd name="connsiteY5" fmla="*/ 176137 h 176137"/>
              <a:gd name="connsiteX0" fmla="*/ 0 w 1614616"/>
              <a:gd name="connsiteY0" fmla="*/ 176137 h 176137"/>
              <a:gd name="connsiteX1" fmla="*/ 548028 w 1614616"/>
              <a:gd name="connsiteY1" fmla="*/ 169853 h 176137"/>
              <a:gd name="connsiteX2" fmla="*/ 597455 w 1614616"/>
              <a:gd name="connsiteY2" fmla="*/ 0 h 176137"/>
              <a:gd name="connsiteX3" fmla="*/ 1389562 w 1614616"/>
              <a:gd name="connsiteY3" fmla="*/ 6284 h 176137"/>
              <a:gd name="connsiteX4" fmla="*/ 1440942 w 1614616"/>
              <a:gd name="connsiteY4" fmla="*/ 176137 h 176137"/>
              <a:gd name="connsiteX5" fmla="*/ 1614616 w 1614616"/>
              <a:gd name="connsiteY5" fmla="*/ 176137 h 1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4616" h="176137">
                <a:moveTo>
                  <a:pt x="0" y="176137"/>
                </a:moveTo>
                <a:lnTo>
                  <a:pt x="548028" y="169853"/>
                </a:lnTo>
                <a:lnTo>
                  <a:pt x="597455" y="0"/>
                </a:lnTo>
                <a:lnTo>
                  <a:pt x="1389562" y="6284"/>
                </a:lnTo>
                <a:lnTo>
                  <a:pt x="1440942" y="176137"/>
                </a:lnTo>
                <a:lnTo>
                  <a:pt x="1614616" y="17613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2954879" y="1545388"/>
            <a:ext cx="61643" cy="208143"/>
          </a:xfrm>
          <a:custGeom>
            <a:avLst/>
            <a:gdLst>
              <a:gd name="connsiteX0" fmla="*/ 0 w 125691"/>
              <a:gd name="connsiteY0" fmla="*/ 0 h 326795"/>
              <a:gd name="connsiteX1" fmla="*/ 87983 w 125691"/>
              <a:gd name="connsiteY1" fmla="*/ 109979 h 326795"/>
              <a:gd name="connsiteX2" fmla="*/ 59703 w 125691"/>
              <a:gd name="connsiteY2" fmla="*/ 238812 h 326795"/>
              <a:gd name="connsiteX3" fmla="*/ 125691 w 125691"/>
              <a:gd name="connsiteY3" fmla="*/ 326795 h 3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91" h="326795">
                <a:moveTo>
                  <a:pt x="0" y="0"/>
                </a:moveTo>
                <a:cubicBezTo>
                  <a:pt x="39016" y="35088"/>
                  <a:pt x="78033" y="70177"/>
                  <a:pt x="87983" y="109979"/>
                </a:cubicBezTo>
                <a:cubicBezTo>
                  <a:pt x="97933" y="149781"/>
                  <a:pt x="53418" y="202676"/>
                  <a:pt x="59703" y="238812"/>
                </a:cubicBezTo>
                <a:cubicBezTo>
                  <a:pt x="65988" y="274948"/>
                  <a:pt x="95839" y="300871"/>
                  <a:pt x="125691" y="326795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23072" y="1749083"/>
            <a:ext cx="79751" cy="210591"/>
          </a:xfrm>
          <a:custGeom>
            <a:avLst/>
            <a:gdLst>
              <a:gd name="connsiteX0" fmla="*/ 0 w 125691"/>
              <a:gd name="connsiteY0" fmla="*/ 0 h 326795"/>
              <a:gd name="connsiteX1" fmla="*/ 87983 w 125691"/>
              <a:gd name="connsiteY1" fmla="*/ 109979 h 326795"/>
              <a:gd name="connsiteX2" fmla="*/ 59703 w 125691"/>
              <a:gd name="connsiteY2" fmla="*/ 238812 h 326795"/>
              <a:gd name="connsiteX3" fmla="*/ 125691 w 125691"/>
              <a:gd name="connsiteY3" fmla="*/ 326795 h 3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91" h="326795">
                <a:moveTo>
                  <a:pt x="0" y="0"/>
                </a:moveTo>
                <a:cubicBezTo>
                  <a:pt x="39016" y="35088"/>
                  <a:pt x="78033" y="70177"/>
                  <a:pt x="87983" y="109979"/>
                </a:cubicBezTo>
                <a:cubicBezTo>
                  <a:pt x="97933" y="149781"/>
                  <a:pt x="53418" y="202676"/>
                  <a:pt x="59703" y="238812"/>
                </a:cubicBezTo>
                <a:cubicBezTo>
                  <a:pt x="65988" y="274948"/>
                  <a:pt x="95839" y="300871"/>
                  <a:pt x="125691" y="326795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110528" y="1751530"/>
            <a:ext cx="114040" cy="208144"/>
          </a:xfrm>
          <a:custGeom>
            <a:avLst/>
            <a:gdLst>
              <a:gd name="connsiteX0" fmla="*/ 0 w 232528"/>
              <a:gd name="connsiteY0" fmla="*/ 326796 h 326796"/>
              <a:gd name="connsiteX1" fmla="*/ 144544 w 232528"/>
              <a:gd name="connsiteY1" fmla="*/ 304800 h 326796"/>
              <a:gd name="connsiteX2" fmla="*/ 94268 w 232528"/>
              <a:gd name="connsiteY2" fmla="*/ 78557 h 326796"/>
              <a:gd name="connsiteX3" fmla="*/ 232528 w 232528"/>
              <a:gd name="connsiteY3" fmla="*/ 0 h 326796"/>
              <a:gd name="connsiteX0" fmla="*/ 0 w 232528"/>
              <a:gd name="connsiteY0" fmla="*/ 326796 h 326796"/>
              <a:gd name="connsiteX1" fmla="*/ 113121 w 232528"/>
              <a:gd name="connsiteY1" fmla="*/ 263951 h 326796"/>
              <a:gd name="connsiteX2" fmla="*/ 94268 w 232528"/>
              <a:gd name="connsiteY2" fmla="*/ 78557 h 326796"/>
              <a:gd name="connsiteX3" fmla="*/ 232528 w 232528"/>
              <a:gd name="connsiteY3" fmla="*/ 0 h 3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8" h="326796">
                <a:moveTo>
                  <a:pt x="0" y="326796"/>
                </a:moveTo>
                <a:lnTo>
                  <a:pt x="113121" y="263951"/>
                </a:lnTo>
                <a:cubicBezTo>
                  <a:pt x="128832" y="222578"/>
                  <a:pt x="74367" y="122549"/>
                  <a:pt x="94268" y="78557"/>
                </a:cubicBezTo>
                <a:cubicBezTo>
                  <a:pt x="114169" y="34565"/>
                  <a:pt x="170730" y="13878"/>
                  <a:pt x="232528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15151" y="1548919"/>
            <a:ext cx="217292" cy="416747"/>
          </a:xfrm>
          <a:custGeom>
            <a:avLst/>
            <a:gdLst>
              <a:gd name="connsiteX0" fmla="*/ 0 w 443060"/>
              <a:gd name="connsiteY0" fmla="*/ 639846 h 680344"/>
              <a:gd name="connsiteX1" fmla="*/ 292231 w 443060"/>
              <a:gd name="connsiteY1" fmla="*/ 624134 h 680344"/>
              <a:gd name="connsiteX2" fmla="*/ 348792 w 443060"/>
              <a:gd name="connsiteY2" fmla="*/ 96233 h 680344"/>
              <a:gd name="connsiteX3" fmla="*/ 443060 w 443060"/>
              <a:gd name="connsiteY3" fmla="*/ 1965 h 680344"/>
              <a:gd name="connsiteX0" fmla="*/ 0 w 443060"/>
              <a:gd name="connsiteY0" fmla="*/ 645454 h 687647"/>
              <a:gd name="connsiteX1" fmla="*/ 292231 w 443060"/>
              <a:gd name="connsiteY1" fmla="*/ 629742 h 687647"/>
              <a:gd name="connsiteX2" fmla="*/ 311085 w 443060"/>
              <a:gd name="connsiteY2" fmla="*/ 76703 h 687647"/>
              <a:gd name="connsiteX3" fmla="*/ 443060 w 443060"/>
              <a:gd name="connsiteY3" fmla="*/ 7573 h 687647"/>
              <a:gd name="connsiteX0" fmla="*/ 0 w 443060"/>
              <a:gd name="connsiteY0" fmla="*/ 641764 h 654312"/>
              <a:gd name="connsiteX1" fmla="*/ 254524 w 443060"/>
              <a:gd name="connsiteY1" fmla="*/ 534926 h 654312"/>
              <a:gd name="connsiteX2" fmla="*/ 311085 w 443060"/>
              <a:gd name="connsiteY2" fmla="*/ 73013 h 654312"/>
              <a:gd name="connsiteX3" fmla="*/ 443060 w 443060"/>
              <a:gd name="connsiteY3" fmla="*/ 3883 h 65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0" h="654312">
                <a:moveTo>
                  <a:pt x="0" y="641764"/>
                </a:moveTo>
                <a:cubicBezTo>
                  <a:pt x="117049" y="679209"/>
                  <a:pt x="202676" y="629718"/>
                  <a:pt x="254524" y="534926"/>
                </a:cubicBezTo>
                <a:cubicBezTo>
                  <a:pt x="306372" y="440134"/>
                  <a:pt x="279662" y="161520"/>
                  <a:pt x="311085" y="73013"/>
                </a:cubicBezTo>
                <a:cubicBezTo>
                  <a:pt x="342508" y="-15494"/>
                  <a:pt x="408495" y="-831"/>
                  <a:pt x="443060" y="388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337066" y="1539307"/>
            <a:ext cx="181847" cy="418366"/>
          </a:xfrm>
          <a:custGeom>
            <a:avLst/>
            <a:gdLst>
              <a:gd name="connsiteX0" fmla="*/ 0 w 370788"/>
              <a:gd name="connsiteY0" fmla="*/ 47784 h 691949"/>
              <a:gd name="connsiteX1" fmla="*/ 116264 w 370788"/>
              <a:gd name="connsiteY1" fmla="*/ 50926 h 691949"/>
              <a:gd name="connsiteX2" fmla="*/ 182252 w 370788"/>
              <a:gd name="connsiteY2" fmla="*/ 569400 h 691949"/>
              <a:gd name="connsiteX3" fmla="*/ 370788 w 370788"/>
              <a:gd name="connsiteY3" fmla="*/ 691949 h 691949"/>
              <a:gd name="connsiteX0" fmla="*/ 0 w 370788"/>
              <a:gd name="connsiteY0" fmla="*/ 12690 h 656855"/>
              <a:gd name="connsiteX1" fmla="*/ 157113 w 370788"/>
              <a:gd name="connsiteY1" fmla="*/ 125811 h 656855"/>
              <a:gd name="connsiteX2" fmla="*/ 182252 w 370788"/>
              <a:gd name="connsiteY2" fmla="*/ 534306 h 656855"/>
              <a:gd name="connsiteX3" fmla="*/ 370788 w 370788"/>
              <a:gd name="connsiteY3" fmla="*/ 656855 h 65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788" h="656855">
                <a:moveTo>
                  <a:pt x="0" y="12690"/>
                </a:moveTo>
                <a:cubicBezTo>
                  <a:pt x="42944" y="-29207"/>
                  <a:pt x="126738" y="38875"/>
                  <a:pt x="157113" y="125811"/>
                </a:cubicBezTo>
                <a:cubicBezTo>
                  <a:pt x="187488" y="212747"/>
                  <a:pt x="146640" y="445799"/>
                  <a:pt x="182252" y="534306"/>
                </a:cubicBezTo>
                <a:cubicBezTo>
                  <a:pt x="217864" y="622813"/>
                  <a:pt x="297730" y="648999"/>
                  <a:pt x="370788" y="656855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35356" y="1743964"/>
            <a:ext cx="289722" cy="253173"/>
          </a:xfrm>
          <a:custGeom>
            <a:avLst/>
            <a:gdLst>
              <a:gd name="connsiteX0" fmla="*/ 0 w 590746"/>
              <a:gd name="connsiteY0" fmla="*/ 5595 h 397493"/>
              <a:gd name="connsiteX1" fmla="*/ 179109 w 590746"/>
              <a:gd name="connsiteY1" fmla="*/ 49586 h 397493"/>
              <a:gd name="connsiteX2" fmla="*/ 301657 w 590746"/>
              <a:gd name="connsiteY2" fmla="*/ 366955 h 397493"/>
              <a:gd name="connsiteX3" fmla="*/ 590746 w 590746"/>
              <a:gd name="connsiteY3" fmla="*/ 366955 h 39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46" h="397493">
                <a:moveTo>
                  <a:pt x="0" y="5595"/>
                </a:moveTo>
                <a:cubicBezTo>
                  <a:pt x="64416" y="-2523"/>
                  <a:pt x="128833" y="-10641"/>
                  <a:pt x="179109" y="49586"/>
                </a:cubicBezTo>
                <a:cubicBezTo>
                  <a:pt x="229385" y="109813"/>
                  <a:pt x="233051" y="314060"/>
                  <a:pt x="301657" y="366955"/>
                </a:cubicBezTo>
                <a:cubicBezTo>
                  <a:pt x="370263" y="419850"/>
                  <a:pt x="480504" y="393402"/>
                  <a:pt x="590746" y="366955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21703" y="5410200"/>
            <a:ext cx="2279297" cy="1066800"/>
            <a:chOff x="5569303" y="5334000"/>
            <a:chExt cx="2279297" cy="1066800"/>
          </a:xfrm>
        </p:grpSpPr>
        <p:sp>
          <p:nvSpPr>
            <p:cNvPr id="17" name="Rectangle 16"/>
            <p:cNvSpPr/>
            <p:nvPr/>
          </p:nvSpPr>
          <p:spPr>
            <a:xfrm>
              <a:off x="6248400" y="5334000"/>
              <a:ext cx="1600200" cy="10668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WF</a:t>
              </a:r>
              <a:b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GB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(acyclic)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9303" y="5715000"/>
              <a:ext cx="304800" cy="304800"/>
              <a:chOff x="5501640" y="5730240"/>
              <a:chExt cx="304800" cy="304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501640" y="5730240"/>
                <a:ext cx="304800" cy="304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5585460" y="581406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18" idx="6"/>
              <a:endCxn id="17" idx="1"/>
            </p:cNvCxnSpPr>
            <p:nvPr/>
          </p:nvCxnSpPr>
          <p:spPr>
            <a:xfrm>
              <a:off x="5874103" y="5867400"/>
              <a:ext cx="3742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7" idx="3"/>
              <a:endCxn id="18" idx="0"/>
            </p:cNvCxnSpPr>
            <p:nvPr/>
          </p:nvCxnSpPr>
          <p:spPr>
            <a:xfrm flipH="1" flipV="1">
              <a:off x="5721703" y="5715000"/>
              <a:ext cx="2126897" cy="152400"/>
            </a:xfrm>
            <a:prstGeom prst="bentConnector4">
              <a:avLst>
                <a:gd name="adj1" fmla="val -10748"/>
                <a:gd name="adj2" fmla="val 50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9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Not every safe Marked Graph is a WTG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66919" y="1425920"/>
            <a:ext cx="1985881" cy="1774480"/>
            <a:chOff x="897914" y="1752600"/>
            <a:chExt cx="1985881" cy="1774480"/>
          </a:xfrm>
        </p:grpSpPr>
        <p:sp>
          <p:nvSpPr>
            <p:cNvPr id="6" name="TextBox 5"/>
            <p:cNvSpPr txBox="1"/>
            <p:nvPr/>
          </p:nvSpPr>
          <p:spPr>
            <a:xfrm>
              <a:off x="1159255" y="1752600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9637" y="2942305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b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3298" y="1752600"/>
              <a:ext cx="362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x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9291" y="2895600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y</a:t>
              </a:r>
              <a:endParaRPr lang="en-US" sz="3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350173" y="2261175"/>
              <a:ext cx="0" cy="786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44598" y="2261175"/>
              <a:ext cx="0" cy="786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445342" y="1828800"/>
              <a:ext cx="896702" cy="106188"/>
            </a:xfrm>
            <a:custGeom>
              <a:avLst/>
              <a:gdLst>
                <a:gd name="connsiteX0" fmla="*/ 0 w 896702"/>
                <a:gd name="connsiteY0" fmla="*/ 182912 h 182912"/>
                <a:gd name="connsiteX1" fmla="*/ 460150 w 896702"/>
                <a:gd name="connsiteY1" fmla="*/ 32 h 182912"/>
                <a:gd name="connsiteX2" fmla="*/ 896702 w 896702"/>
                <a:gd name="connsiteY2" fmla="*/ 171114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702" h="182912">
                  <a:moveTo>
                    <a:pt x="0" y="182912"/>
                  </a:moveTo>
                  <a:cubicBezTo>
                    <a:pt x="155350" y="92455"/>
                    <a:pt x="310700" y="1998"/>
                    <a:pt x="460150" y="32"/>
                  </a:cubicBezTo>
                  <a:cubicBezTo>
                    <a:pt x="609600" y="-1934"/>
                    <a:pt x="753151" y="84590"/>
                    <a:pt x="896702" y="1711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1439010" y="2203236"/>
              <a:ext cx="896702" cy="134139"/>
            </a:xfrm>
            <a:custGeom>
              <a:avLst/>
              <a:gdLst>
                <a:gd name="connsiteX0" fmla="*/ 0 w 896702"/>
                <a:gd name="connsiteY0" fmla="*/ 182912 h 182912"/>
                <a:gd name="connsiteX1" fmla="*/ 460150 w 896702"/>
                <a:gd name="connsiteY1" fmla="*/ 32 h 182912"/>
                <a:gd name="connsiteX2" fmla="*/ 896702 w 896702"/>
                <a:gd name="connsiteY2" fmla="*/ 171114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702" h="182912">
                  <a:moveTo>
                    <a:pt x="0" y="182912"/>
                  </a:moveTo>
                  <a:cubicBezTo>
                    <a:pt x="155350" y="92455"/>
                    <a:pt x="310700" y="1998"/>
                    <a:pt x="460150" y="32"/>
                  </a:cubicBezTo>
                  <a:cubicBezTo>
                    <a:pt x="609600" y="-1934"/>
                    <a:pt x="753151" y="84590"/>
                    <a:pt x="896702" y="1711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632214" y="2536550"/>
              <a:ext cx="896702" cy="182912"/>
            </a:xfrm>
            <a:custGeom>
              <a:avLst/>
              <a:gdLst>
                <a:gd name="connsiteX0" fmla="*/ 0 w 896702"/>
                <a:gd name="connsiteY0" fmla="*/ 182912 h 182912"/>
                <a:gd name="connsiteX1" fmla="*/ 460150 w 896702"/>
                <a:gd name="connsiteY1" fmla="*/ 32 h 182912"/>
                <a:gd name="connsiteX2" fmla="*/ 896702 w 896702"/>
                <a:gd name="connsiteY2" fmla="*/ 171114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702" h="182912">
                  <a:moveTo>
                    <a:pt x="0" y="182912"/>
                  </a:moveTo>
                  <a:cubicBezTo>
                    <a:pt x="155350" y="92455"/>
                    <a:pt x="310700" y="1998"/>
                    <a:pt x="460150" y="32"/>
                  </a:cubicBezTo>
                  <a:cubicBezTo>
                    <a:pt x="609600" y="-1934"/>
                    <a:pt x="753151" y="84590"/>
                    <a:pt x="896702" y="1711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5400000" flipH="1">
              <a:off x="2253056" y="2536550"/>
              <a:ext cx="896702" cy="182912"/>
            </a:xfrm>
            <a:custGeom>
              <a:avLst/>
              <a:gdLst>
                <a:gd name="connsiteX0" fmla="*/ 0 w 896702"/>
                <a:gd name="connsiteY0" fmla="*/ 182912 h 182912"/>
                <a:gd name="connsiteX1" fmla="*/ 460150 w 896702"/>
                <a:gd name="connsiteY1" fmla="*/ 32 h 182912"/>
                <a:gd name="connsiteX2" fmla="*/ 896702 w 896702"/>
                <a:gd name="connsiteY2" fmla="*/ 171114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6702" h="182912">
                  <a:moveTo>
                    <a:pt x="0" y="182912"/>
                  </a:moveTo>
                  <a:cubicBezTo>
                    <a:pt x="155350" y="92455"/>
                    <a:pt x="310700" y="1998"/>
                    <a:pt x="460150" y="32"/>
                  </a:cubicBezTo>
                  <a:cubicBezTo>
                    <a:pt x="609600" y="-1934"/>
                    <a:pt x="753151" y="84590"/>
                    <a:pt x="896702" y="1711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97914" y="2536812"/>
              <a:ext cx="182388" cy="18238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701407" y="2536812"/>
              <a:ext cx="182388" cy="18238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94393" y="2246181"/>
              <a:ext cx="182388" cy="18238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19200" y="3810000"/>
            <a:ext cx="2262158" cy="2627531"/>
            <a:chOff x="1219200" y="3810000"/>
            <a:chExt cx="2262158" cy="2627531"/>
          </a:xfrm>
        </p:grpSpPr>
        <p:sp>
          <p:nvSpPr>
            <p:cNvPr id="63" name="Oval 62"/>
            <p:cNvSpPr/>
            <p:nvPr/>
          </p:nvSpPr>
          <p:spPr>
            <a:xfrm>
              <a:off x="2248404" y="3810000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248404" y="5449266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447800" y="4610836"/>
              <a:ext cx="182388" cy="1823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048000" y="4610836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>
              <a:stCxn id="63" idx="5"/>
              <a:endCxn id="67" idx="1"/>
            </p:cNvCxnSpPr>
            <p:nvPr/>
          </p:nvCxnSpPr>
          <p:spPr>
            <a:xfrm>
              <a:off x="2404082" y="3965678"/>
              <a:ext cx="670628" cy="67186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6" idx="5"/>
              <a:endCxn id="64" idx="1"/>
            </p:cNvCxnSpPr>
            <p:nvPr/>
          </p:nvCxnSpPr>
          <p:spPr>
            <a:xfrm>
              <a:off x="1603478" y="4766514"/>
              <a:ext cx="671636" cy="7094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3" idx="3"/>
              <a:endCxn id="66" idx="7"/>
            </p:cNvCxnSpPr>
            <p:nvPr/>
          </p:nvCxnSpPr>
          <p:spPr>
            <a:xfrm flipH="1">
              <a:off x="1603478" y="3965678"/>
              <a:ext cx="671636" cy="671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7" idx="3"/>
              <a:endCxn id="64" idx="7"/>
            </p:cNvCxnSpPr>
            <p:nvPr/>
          </p:nvCxnSpPr>
          <p:spPr>
            <a:xfrm flipH="1">
              <a:off x="2404082" y="4766514"/>
              <a:ext cx="670628" cy="7094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19200" y="5791200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Every state is at one</a:t>
              </a:r>
              <a:br>
                <a:rPr lang="en-GB" dirty="0" smtClean="0"/>
              </a:br>
              <a:r>
                <a:rPr lang="en-GB" dirty="0" smtClean="0"/>
                <a:t>side of some diamond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08380" y="3901757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u</a:t>
              </a:r>
              <a:endParaRPr lang="en-US" sz="2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07985" y="4931018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u</a:t>
              </a:r>
              <a:endParaRPr lang="en-US" sz="28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21610" y="3901757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</a:rPr>
                <a:t>v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22005" y="4931018"/>
              <a:ext cx="34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</a:rPr>
                <a:t>v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29200" y="1477067"/>
            <a:ext cx="3239170" cy="4924614"/>
            <a:chOff x="5029200" y="1477067"/>
            <a:chExt cx="3239170" cy="4924614"/>
          </a:xfrm>
        </p:grpSpPr>
        <p:sp>
          <p:nvSpPr>
            <p:cNvPr id="36" name="Oval 35"/>
            <p:cNvSpPr/>
            <p:nvPr/>
          </p:nvSpPr>
          <p:spPr>
            <a:xfrm>
              <a:off x="5727065" y="1934988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098665" y="1934988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727065" y="3048000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098665" y="3048000"/>
              <a:ext cx="182388" cy="1823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27065" y="4161012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098665" y="4161012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727065" y="5274024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98665" y="5274024"/>
              <a:ext cx="182388" cy="18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36" idx="4"/>
              <a:endCxn id="38" idx="0"/>
            </p:cNvCxnSpPr>
            <p:nvPr/>
          </p:nvCxnSpPr>
          <p:spPr>
            <a:xfrm>
              <a:off x="5818259" y="2117376"/>
              <a:ext cx="0" cy="930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7" idx="4"/>
              <a:endCxn id="39" idx="0"/>
            </p:cNvCxnSpPr>
            <p:nvPr/>
          </p:nvCxnSpPr>
          <p:spPr>
            <a:xfrm>
              <a:off x="7189859" y="2117376"/>
              <a:ext cx="0" cy="930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4"/>
              <a:endCxn id="40" idx="0"/>
            </p:cNvCxnSpPr>
            <p:nvPr/>
          </p:nvCxnSpPr>
          <p:spPr>
            <a:xfrm>
              <a:off x="5818259" y="3230388"/>
              <a:ext cx="0" cy="930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" idx="4"/>
              <a:endCxn id="41" idx="0"/>
            </p:cNvCxnSpPr>
            <p:nvPr/>
          </p:nvCxnSpPr>
          <p:spPr>
            <a:xfrm>
              <a:off x="7189859" y="3230388"/>
              <a:ext cx="0" cy="930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0" idx="4"/>
              <a:endCxn id="42" idx="0"/>
            </p:cNvCxnSpPr>
            <p:nvPr/>
          </p:nvCxnSpPr>
          <p:spPr>
            <a:xfrm>
              <a:off x="5818259" y="4343400"/>
              <a:ext cx="0" cy="930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4"/>
              <a:endCxn id="43" idx="0"/>
            </p:cNvCxnSpPr>
            <p:nvPr/>
          </p:nvCxnSpPr>
          <p:spPr>
            <a:xfrm>
              <a:off x="7189859" y="4343400"/>
              <a:ext cx="0" cy="9306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6" idx="6"/>
              <a:endCxn id="37" idx="2"/>
            </p:cNvCxnSpPr>
            <p:nvPr/>
          </p:nvCxnSpPr>
          <p:spPr>
            <a:xfrm>
              <a:off x="5909453" y="2026182"/>
              <a:ext cx="11892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8" idx="6"/>
              <a:endCxn id="39" idx="2"/>
            </p:cNvCxnSpPr>
            <p:nvPr/>
          </p:nvCxnSpPr>
          <p:spPr>
            <a:xfrm>
              <a:off x="5909453" y="3139194"/>
              <a:ext cx="11892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40" idx="6"/>
              <a:endCxn id="41" idx="2"/>
            </p:cNvCxnSpPr>
            <p:nvPr/>
          </p:nvCxnSpPr>
          <p:spPr>
            <a:xfrm>
              <a:off x="5909453" y="4252206"/>
              <a:ext cx="11892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42" idx="6"/>
              <a:endCxn id="43" idx="2"/>
            </p:cNvCxnSpPr>
            <p:nvPr/>
          </p:nvCxnSpPr>
          <p:spPr>
            <a:xfrm>
              <a:off x="5909453" y="5365218"/>
              <a:ext cx="11892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41" idx="6"/>
              <a:endCxn id="36" idx="0"/>
            </p:cNvCxnSpPr>
            <p:nvPr/>
          </p:nvCxnSpPr>
          <p:spPr>
            <a:xfrm flipH="1" flipV="1">
              <a:off x="5818259" y="1934988"/>
              <a:ext cx="1462794" cy="2317218"/>
            </a:xfrm>
            <a:prstGeom prst="bentConnector4">
              <a:avLst>
                <a:gd name="adj1" fmla="val -43052"/>
                <a:gd name="adj2" fmla="val 126413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43" idx="4"/>
              <a:endCxn id="38" idx="2"/>
            </p:cNvCxnSpPr>
            <p:nvPr/>
          </p:nvCxnSpPr>
          <p:spPr>
            <a:xfrm rot="5400000" flipH="1">
              <a:off x="5299853" y="3566406"/>
              <a:ext cx="2317218" cy="1462794"/>
            </a:xfrm>
            <a:prstGeom prst="bentConnector4">
              <a:avLst>
                <a:gd name="adj1" fmla="val -23103"/>
                <a:gd name="adj2" fmla="val 14547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151010" y="3350393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74709" y="3350393"/>
              <a:ext cx="381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a</a:t>
              </a:r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65091" y="4554055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b</a:t>
              </a:r>
              <a:endParaRPr lang="en-US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41392" y="4554055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b</a:t>
              </a:r>
              <a:endParaRPr lang="en-US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65091" y="2286000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b</a:t>
              </a:r>
              <a:endParaRPr lang="en-US" sz="3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41392" y="2286000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b</a:t>
              </a:r>
              <a:endParaRPr lang="en-US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39479" y="1477067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y</a:t>
              </a:r>
              <a:endParaRPr lang="en-US" sz="3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39479" y="2592887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y</a:t>
              </a:r>
              <a:endParaRPr lang="en-US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39479" y="3708707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y</a:t>
              </a:r>
              <a:endParaRPr lang="en-US" sz="3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39479" y="4824526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y</a:t>
              </a:r>
              <a:endParaRPr lang="en-US" sz="3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29200" y="4343400"/>
              <a:ext cx="362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x</a:t>
              </a:r>
              <a:endParaRPr lang="en-US" sz="3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05770" y="2583795"/>
              <a:ext cx="362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x</a:t>
              </a:r>
              <a:endParaRPr lang="en-US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1013" y="6032349"/>
              <a:ext cx="1550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 nodal state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1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/>
          <a:lstStyle/>
          <a:p>
            <a:r>
              <a:rPr lang="en-GB" dirty="0" smtClean="0"/>
              <a:t>Mining friendly process specifications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1106" y="4191000"/>
            <a:ext cx="6553200" cy="1524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Javier de San Pedro and Jordi </a:t>
            </a:r>
            <a:r>
              <a:rPr lang="en-US" dirty="0" smtClean="0">
                <a:solidFill>
                  <a:srgbClr val="0000FF"/>
                </a:solidFill>
              </a:rPr>
              <a:t>Cortadella.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Mining </a:t>
            </a:r>
            <a:r>
              <a:rPr lang="en-US" dirty="0">
                <a:solidFill>
                  <a:srgbClr val="0000FF"/>
                </a:solidFill>
              </a:rPr>
              <a:t>structured </a:t>
            </a:r>
            <a:r>
              <a:rPr lang="en-US" dirty="0" smtClean="0">
                <a:solidFill>
                  <a:srgbClr val="0000FF"/>
                </a:solidFill>
              </a:rPr>
              <a:t>Petri </a:t>
            </a:r>
            <a:r>
              <a:rPr lang="en-US" dirty="0">
                <a:solidFill>
                  <a:srgbClr val="0000FF"/>
                </a:solidFill>
              </a:rPr>
              <a:t>nets for the visualization of process </a:t>
            </a:r>
            <a:r>
              <a:rPr lang="en-US" dirty="0" smtClean="0">
                <a:solidFill>
                  <a:srgbClr val="0000FF"/>
                </a:solidFill>
              </a:rPr>
              <a:t>behavior.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i="1" dirty="0" smtClean="0">
                <a:solidFill>
                  <a:srgbClr val="0000FF"/>
                </a:solidFill>
              </a:rPr>
              <a:t>31st </a:t>
            </a:r>
            <a:r>
              <a:rPr lang="en-US" i="1" dirty="0">
                <a:solidFill>
                  <a:srgbClr val="0000FF"/>
                </a:solidFill>
              </a:rPr>
              <a:t>ACM Symposium on Applied Computing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April 2016.</a:t>
            </a:r>
          </a:p>
        </p:txBody>
      </p:sp>
    </p:spTree>
    <p:extLst>
      <p:ext uri="{BB962C8B-B14F-4D97-AF65-F5344CB8AC3E}">
        <p14:creationId xmlns:p14="http://schemas.microsoft.com/office/powerpoint/2010/main" val="16732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/>
          <a:srcRect t="1594" r="6043" b="3850"/>
          <a:stretch/>
        </p:blipFill>
        <p:spPr>
          <a:xfrm>
            <a:off x="4886326" y="3062433"/>
            <a:ext cx="4048126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Mining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04800" y="1465302"/>
            <a:ext cx="1324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Log:</a:t>
            </a:r>
          </a:p>
          <a:p>
            <a:r>
              <a:rPr lang="en-GB" dirty="0"/>
              <a:t>a</a:t>
            </a:r>
            <a:r>
              <a:rPr lang="en-GB" dirty="0" smtClean="0"/>
              <a:t> b c d e a b</a:t>
            </a:r>
            <a:br>
              <a:rPr lang="en-GB" dirty="0" smtClean="0"/>
            </a:br>
            <a:r>
              <a:rPr lang="en-GB" dirty="0" smtClean="0"/>
              <a:t>a c d b e c b</a:t>
            </a:r>
            <a:br>
              <a:rPr lang="en-GB" dirty="0" smtClean="0"/>
            </a:br>
            <a:r>
              <a:rPr lang="en-GB" dirty="0" smtClean="0"/>
              <a:t>a c b d e a b</a:t>
            </a:r>
            <a:br>
              <a:rPr lang="en-GB" dirty="0" smtClean="0"/>
            </a:br>
            <a:r>
              <a:rPr lang="en-GB" dirty="0" smtClean="0"/>
              <a:t>a b c e a</a:t>
            </a:r>
            <a:br>
              <a:rPr lang="en-GB" dirty="0" smtClean="0"/>
            </a:br>
            <a:r>
              <a:rPr lang="en-GB" dirty="0" err="1" smtClean="0"/>
              <a:t>a</a:t>
            </a:r>
            <a:r>
              <a:rPr lang="en-GB" dirty="0" smtClean="0"/>
              <a:t> d e c</a:t>
            </a:r>
            <a:br>
              <a:rPr lang="en-GB" dirty="0" smtClean="0"/>
            </a:br>
            <a:r>
              <a:rPr lang="en-GB" dirty="0" smtClean="0"/>
              <a:t>a c b e c</a:t>
            </a:r>
            <a:br>
              <a:rPr lang="en-GB" dirty="0" smtClean="0"/>
            </a:br>
            <a:r>
              <a:rPr lang="en-GB" dirty="0" smtClean="0"/>
              <a:t>a d e 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41995" y="990600"/>
            <a:ext cx="2863405" cy="4038600"/>
            <a:chOff x="2241995" y="990600"/>
            <a:chExt cx="2863405" cy="4038600"/>
          </a:xfrm>
        </p:grpSpPr>
        <p:sp>
          <p:nvSpPr>
            <p:cNvPr id="6" name="Oval 5"/>
            <p:cNvSpPr/>
            <p:nvPr/>
          </p:nvSpPr>
          <p:spPr>
            <a:xfrm>
              <a:off x="3962400" y="990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1905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2514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528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6" idx="4"/>
              <a:endCxn id="7" idx="0"/>
            </p:cNvCxnSpPr>
            <p:nvPr/>
          </p:nvCxnSpPr>
          <p:spPr>
            <a:xfrm>
              <a:off x="4038600" y="11430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0"/>
            </p:cNvCxnSpPr>
            <p:nvPr/>
          </p:nvCxnSpPr>
          <p:spPr>
            <a:xfrm>
              <a:off x="4038600" y="1752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0"/>
            </p:cNvCxnSpPr>
            <p:nvPr/>
          </p:nvCxnSpPr>
          <p:spPr>
            <a:xfrm>
              <a:off x="4038600" y="23622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4"/>
              <a:endCxn id="11" idx="0"/>
            </p:cNvCxnSpPr>
            <p:nvPr/>
          </p:nvCxnSpPr>
          <p:spPr>
            <a:xfrm>
              <a:off x="3429000" y="20574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4"/>
              <a:endCxn id="12" idx="0"/>
            </p:cNvCxnSpPr>
            <p:nvPr/>
          </p:nvCxnSpPr>
          <p:spPr>
            <a:xfrm>
              <a:off x="3429000" y="26670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2"/>
              <a:endCxn id="12" idx="7"/>
            </p:cNvCxnSpPr>
            <p:nvPr/>
          </p:nvCxnSpPr>
          <p:spPr>
            <a:xfrm flipH="1">
              <a:off x="3482882" y="2895600"/>
              <a:ext cx="4795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" idx="2"/>
              <a:endCxn id="11" idx="7"/>
            </p:cNvCxnSpPr>
            <p:nvPr/>
          </p:nvCxnSpPr>
          <p:spPr>
            <a:xfrm flipH="1">
              <a:off x="3482882" y="2286000"/>
              <a:ext cx="4795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" idx="2"/>
              <a:endCxn id="10" idx="7"/>
            </p:cNvCxnSpPr>
            <p:nvPr/>
          </p:nvCxnSpPr>
          <p:spPr>
            <a:xfrm flipH="1">
              <a:off x="3482882" y="1676400"/>
              <a:ext cx="4795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648200" y="1905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7" idx="6"/>
              <a:endCxn id="41" idx="1"/>
            </p:cNvCxnSpPr>
            <p:nvPr/>
          </p:nvCxnSpPr>
          <p:spPr>
            <a:xfrm>
              <a:off x="4114800" y="1676400"/>
              <a:ext cx="5557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648200" y="2514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1" idx="4"/>
              <a:endCxn id="47" idx="0"/>
            </p:cNvCxnSpPr>
            <p:nvPr/>
          </p:nvCxnSpPr>
          <p:spPr>
            <a:xfrm>
              <a:off x="4724400" y="20574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4343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530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>
              <a:stCxn id="47" idx="4"/>
              <a:endCxn id="50" idx="0"/>
            </p:cNvCxnSpPr>
            <p:nvPr/>
          </p:nvCxnSpPr>
          <p:spPr>
            <a:xfrm flipH="1">
              <a:off x="4419600" y="26670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7" idx="4"/>
              <a:endCxn id="51" idx="0"/>
            </p:cNvCxnSpPr>
            <p:nvPr/>
          </p:nvCxnSpPr>
          <p:spPr>
            <a:xfrm>
              <a:off x="4724400" y="26670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352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12" idx="4"/>
              <a:endCxn id="60" idx="0"/>
            </p:cNvCxnSpPr>
            <p:nvPr/>
          </p:nvCxnSpPr>
          <p:spPr>
            <a:xfrm>
              <a:off x="3429000" y="3276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0480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6576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stCxn id="60" idx="4"/>
              <a:endCxn id="62" idx="0"/>
            </p:cNvCxnSpPr>
            <p:nvPr/>
          </p:nvCxnSpPr>
          <p:spPr>
            <a:xfrm flipH="1">
              <a:off x="3124200" y="38862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4"/>
              <a:endCxn id="63" idx="0"/>
            </p:cNvCxnSpPr>
            <p:nvPr/>
          </p:nvCxnSpPr>
          <p:spPr>
            <a:xfrm>
              <a:off x="3429000" y="38862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30480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2" idx="4"/>
              <a:endCxn id="67" idx="0"/>
            </p:cNvCxnSpPr>
            <p:nvPr/>
          </p:nvCxnSpPr>
          <p:spPr>
            <a:xfrm>
              <a:off x="3124200" y="4419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3" idx="4"/>
              <a:endCxn id="68" idx="0"/>
            </p:cNvCxnSpPr>
            <p:nvPr/>
          </p:nvCxnSpPr>
          <p:spPr>
            <a:xfrm>
              <a:off x="3733800" y="4419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1" idx="2"/>
              <a:endCxn id="80" idx="7"/>
            </p:cNvCxnSpPr>
            <p:nvPr/>
          </p:nvCxnSpPr>
          <p:spPr>
            <a:xfrm flipH="1">
              <a:off x="2644682" y="2590800"/>
              <a:ext cx="708118" cy="5557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5146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2860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7432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0" idx="4"/>
              <a:endCxn id="82" idx="0"/>
            </p:cNvCxnSpPr>
            <p:nvPr/>
          </p:nvCxnSpPr>
          <p:spPr>
            <a:xfrm flipH="1">
              <a:off x="2362200" y="3276600"/>
              <a:ext cx="2286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0" idx="4"/>
              <a:endCxn id="83" idx="0"/>
            </p:cNvCxnSpPr>
            <p:nvPr/>
          </p:nvCxnSpPr>
          <p:spPr>
            <a:xfrm>
              <a:off x="2590800" y="3276600"/>
              <a:ext cx="2286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980935" y="116050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52926" y="26024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41995" y="32271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32812" y="384295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06114" y="146015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06114" y="20690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06114" y="267798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803182" y="176666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00400" y="20690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03280" y="258255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622995" y="32287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520732" y="383677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873955" y="44635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74441" y="448846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284759" y="147988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90103" y="268673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89902" y="23397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70518" y="20491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94091" y="32649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24118" y="255068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  <a:endParaRPr lang="en-US" dirty="0"/>
            </a:p>
          </p:txBody>
        </p:sp>
        <p:cxnSp>
          <p:nvCxnSpPr>
            <p:cNvPr id="70" name="Straight Arrow Connector 69"/>
            <p:cNvCxnSpPr>
              <a:stCxn id="80" idx="5"/>
              <a:endCxn id="60" idx="1"/>
            </p:cNvCxnSpPr>
            <p:nvPr/>
          </p:nvCxnSpPr>
          <p:spPr>
            <a:xfrm>
              <a:off x="2644682" y="3254282"/>
              <a:ext cx="730436" cy="5018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859721" y="318236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0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87524" y="3609020"/>
            <a:ext cx="2628292" cy="2683076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55576" y="1232756"/>
            <a:ext cx="1480457" cy="1817914"/>
          </a:xfrm>
          <a:custGeom>
            <a:avLst/>
            <a:gdLst>
              <a:gd name="connsiteX0" fmla="*/ 751114 w 1480457"/>
              <a:gd name="connsiteY0" fmla="*/ 32657 h 1817914"/>
              <a:gd name="connsiteX1" fmla="*/ 718457 w 1480457"/>
              <a:gd name="connsiteY1" fmla="*/ 87085 h 1817914"/>
              <a:gd name="connsiteX2" fmla="*/ 674914 w 1480457"/>
              <a:gd name="connsiteY2" fmla="*/ 108857 h 1817914"/>
              <a:gd name="connsiteX3" fmla="*/ 642257 w 1480457"/>
              <a:gd name="connsiteY3" fmla="*/ 130628 h 1817914"/>
              <a:gd name="connsiteX4" fmla="*/ 598714 w 1480457"/>
              <a:gd name="connsiteY4" fmla="*/ 141514 h 1817914"/>
              <a:gd name="connsiteX5" fmla="*/ 424543 w 1480457"/>
              <a:gd name="connsiteY5" fmla="*/ 152400 h 1817914"/>
              <a:gd name="connsiteX6" fmla="*/ 359229 w 1480457"/>
              <a:gd name="connsiteY6" fmla="*/ 195943 h 1817914"/>
              <a:gd name="connsiteX7" fmla="*/ 293914 w 1480457"/>
              <a:gd name="connsiteY7" fmla="*/ 228600 h 1817914"/>
              <a:gd name="connsiteX8" fmla="*/ 228600 w 1480457"/>
              <a:gd name="connsiteY8" fmla="*/ 283028 h 1817914"/>
              <a:gd name="connsiteX9" fmla="*/ 185057 w 1480457"/>
              <a:gd name="connsiteY9" fmla="*/ 326571 h 1817914"/>
              <a:gd name="connsiteX10" fmla="*/ 163286 w 1480457"/>
              <a:gd name="connsiteY10" fmla="*/ 348343 h 1817914"/>
              <a:gd name="connsiteX11" fmla="*/ 152400 w 1480457"/>
              <a:gd name="connsiteY11" fmla="*/ 391885 h 1817914"/>
              <a:gd name="connsiteX12" fmla="*/ 141514 w 1480457"/>
              <a:gd name="connsiteY12" fmla="*/ 424543 h 1817914"/>
              <a:gd name="connsiteX13" fmla="*/ 174171 w 1480457"/>
              <a:gd name="connsiteY13" fmla="*/ 609600 h 1817914"/>
              <a:gd name="connsiteX14" fmla="*/ 174171 w 1480457"/>
              <a:gd name="connsiteY14" fmla="*/ 762000 h 1817914"/>
              <a:gd name="connsiteX15" fmla="*/ 163286 w 1480457"/>
              <a:gd name="connsiteY15" fmla="*/ 816428 h 1817914"/>
              <a:gd name="connsiteX16" fmla="*/ 141514 w 1480457"/>
              <a:gd name="connsiteY16" fmla="*/ 849085 h 1817914"/>
              <a:gd name="connsiteX17" fmla="*/ 130629 w 1480457"/>
              <a:gd name="connsiteY17" fmla="*/ 892628 h 1817914"/>
              <a:gd name="connsiteX18" fmla="*/ 87086 w 1480457"/>
              <a:gd name="connsiteY18" fmla="*/ 957943 h 1817914"/>
              <a:gd name="connsiteX19" fmla="*/ 76200 w 1480457"/>
              <a:gd name="connsiteY19" fmla="*/ 990600 h 1817914"/>
              <a:gd name="connsiteX20" fmla="*/ 54429 w 1480457"/>
              <a:gd name="connsiteY20" fmla="*/ 1023257 h 1817914"/>
              <a:gd name="connsiteX21" fmla="*/ 21771 w 1480457"/>
              <a:gd name="connsiteY21" fmla="*/ 1143000 h 1817914"/>
              <a:gd name="connsiteX22" fmla="*/ 0 w 1480457"/>
              <a:gd name="connsiteY22" fmla="*/ 1219200 h 1817914"/>
              <a:gd name="connsiteX23" fmla="*/ 21771 w 1480457"/>
              <a:gd name="connsiteY23" fmla="*/ 1502228 h 1817914"/>
              <a:gd name="connsiteX24" fmla="*/ 32657 w 1480457"/>
              <a:gd name="connsiteY24" fmla="*/ 1545771 h 1817914"/>
              <a:gd name="connsiteX25" fmla="*/ 43543 w 1480457"/>
              <a:gd name="connsiteY25" fmla="*/ 1643743 h 1817914"/>
              <a:gd name="connsiteX26" fmla="*/ 65314 w 1480457"/>
              <a:gd name="connsiteY26" fmla="*/ 1676400 h 1817914"/>
              <a:gd name="connsiteX27" fmla="*/ 119743 w 1480457"/>
              <a:gd name="connsiteY27" fmla="*/ 1730828 h 1817914"/>
              <a:gd name="connsiteX28" fmla="*/ 174171 w 1480457"/>
              <a:gd name="connsiteY28" fmla="*/ 1763485 h 1817914"/>
              <a:gd name="connsiteX29" fmla="*/ 413657 w 1480457"/>
              <a:gd name="connsiteY29" fmla="*/ 1774371 h 1817914"/>
              <a:gd name="connsiteX30" fmla="*/ 566057 w 1480457"/>
              <a:gd name="connsiteY30" fmla="*/ 1785257 h 1817914"/>
              <a:gd name="connsiteX31" fmla="*/ 903514 w 1480457"/>
              <a:gd name="connsiteY31" fmla="*/ 1807028 h 1817914"/>
              <a:gd name="connsiteX32" fmla="*/ 990600 w 1480457"/>
              <a:gd name="connsiteY32" fmla="*/ 1817914 h 1817914"/>
              <a:gd name="connsiteX33" fmla="*/ 1132114 w 1480457"/>
              <a:gd name="connsiteY33" fmla="*/ 1796143 h 1817914"/>
              <a:gd name="connsiteX34" fmla="*/ 1164771 w 1480457"/>
              <a:gd name="connsiteY34" fmla="*/ 1774371 h 1817914"/>
              <a:gd name="connsiteX35" fmla="*/ 1197429 w 1480457"/>
              <a:gd name="connsiteY35" fmla="*/ 1763485 h 1817914"/>
              <a:gd name="connsiteX36" fmla="*/ 1262743 w 1480457"/>
              <a:gd name="connsiteY36" fmla="*/ 1719943 h 1817914"/>
              <a:gd name="connsiteX37" fmla="*/ 1349829 w 1480457"/>
              <a:gd name="connsiteY37" fmla="*/ 1698171 h 1817914"/>
              <a:gd name="connsiteX38" fmla="*/ 1415143 w 1480457"/>
              <a:gd name="connsiteY38" fmla="*/ 1654628 h 1817914"/>
              <a:gd name="connsiteX39" fmla="*/ 1458686 w 1480457"/>
              <a:gd name="connsiteY39" fmla="*/ 1534885 h 1817914"/>
              <a:gd name="connsiteX40" fmla="*/ 1480457 w 1480457"/>
              <a:gd name="connsiteY40" fmla="*/ 1502228 h 1817914"/>
              <a:gd name="connsiteX41" fmla="*/ 1469571 w 1480457"/>
              <a:gd name="connsiteY41" fmla="*/ 1328057 h 1817914"/>
              <a:gd name="connsiteX42" fmla="*/ 1447800 w 1480457"/>
              <a:gd name="connsiteY42" fmla="*/ 1186543 h 1817914"/>
              <a:gd name="connsiteX43" fmla="*/ 1436914 w 1480457"/>
              <a:gd name="connsiteY43" fmla="*/ 1055914 h 1817914"/>
              <a:gd name="connsiteX44" fmla="*/ 1426029 w 1480457"/>
              <a:gd name="connsiteY44" fmla="*/ 1023257 h 1817914"/>
              <a:gd name="connsiteX45" fmla="*/ 1404257 w 1480457"/>
              <a:gd name="connsiteY45" fmla="*/ 936171 h 1817914"/>
              <a:gd name="connsiteX46" fmla="*/ 1393371 w 1480457"/>
              <a:gd name="connsiteY46" fmla="*/ 903514 h 1817914"/>
              <a:gd name="connsiteX47" fmla="*/ 1382486 w 1480457"/>
              <a:gd name="connsiteY47" fmla="*/ 859971 h 1817914"/>
              <a:gd name="connsiteX48" fmla="*/ 1360714 w 1480457"/>
              <a:gd name="connsiteY48" fmla="*/ 838200 h 1817914"/>
              <a:gd name="connsiteX49" fmla="*/ 1349829 w 1480457"/>
              <a:gd name="connsiteY49" fmla="*/ 805543 h 1817914"/>
              <a:gd name="connsiteX50" fmla="*/ 1338943 w 1480457"/>
              <a:gd name="connsiteY50" fmla="*/ 272143 h 1817914"/>
              <a:gd name="connsiteX51" fmla="*/ 1328057 w 1480457"/>
              <a:gd name="connsiteY51" fmla="*/ 206828 h 1817914"/>
              <a:gd name="connsiteX52" fmla="*/ 1230086 w 1480457"/>
              <a:gd name="connsiteY52" fmla="*/ 87085 h 1817914"/>
              <a:gd name="connsiteX53" fmla="*/ 1197429 w 1480457"/>
              <a:gd name="connsiteY53" fmla="*/ 76200 h 1817914"/>
              <a:gd name="connsiteX54" fmla="*/ 1175657 w 1480457"/>
              <a:gd name="connsiteY54" fmla="*/ 54428 h 1817914"/>
              <a:gd name="connsiteX55" fmla="*/ 1110343 w 1480457"/>
              <a:gd name="connsiteY55" fmla="*/ 32657 h 1817914"/>
              <a:gd name="connsiteX56" fmla="*/ 1077686 w 1480457"/>
              <a:gd name="connsiteY56" fmla="*/ 21771 h 1817914"/>
              <a:gd name="connsiteX57" fmla="*/ 990600 w 1480457"/>
              <a:gd name="connsiteY57" fmla="*/ 0 h 1817914"/>
              <a:gd name="connsiteX58" fmla="*/ 849086 w 1480457"/>
              <a:gd name="connsiteY58" fmla="*/ 10885 h 1817914"/>
              <a:gd name="connsiteX59" fmla="*/ 751114 w 1480457"/>
              <a:gd name="connsiteY59" fmla="*/ 32657 h 181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80457" h="1817914">
                <a:moveTo>
                  <a:pt x="751114" y="32657"/>
                </a:moveTo>
                <a:cubicBezTo>
                  <a:pt x="729343" y="45357"/>
                  <a:pt x="733418" y="72124"/>
                  <a:pt x="718457" y="87085"/>
                </a:cubicBezTo>
                <a:cubicBezTo>
                  <a:pt x="706982" y="98560"/>
                  <a:pt x="689003" y="100806"/>
                  <a:pt x="674914" y="108857"/>
                </a:cubicBezTo>
                <a:cubicBezTo>
                  <a:pt x="663555" y="115348"/>
                  <a:pt x="654282" y="125474"/>
                  <a:pt x="642257" y="130628"/>
                </a:cubicBezTo>
                <a:cubicBezTo>
                  <a:pt x="628506" y="136521"/>
                  <a:pt x="613601" y="140025"/>
                  <a:pt x="598714" y="141514"/>
                </a:cubicBezTo>
                <a:cubicBezTo>
                  <a:pt x="540832" y="147302"/>
                  <a:pt x="482600" y="148771"/>
                  <a:pt x="424543" y="152400"/>
                </a:cubicBezTo>
                <a:cubicBezTo>
                  <a:pt x="385740" y="191201"/>
                  <a:pt x="420736" y="160796"/>
                  <a:pt x="359229" y="195943"/>
                </a:cubicBezTo>
                <a:cubicBezTo>
                  <a:pt x="300146" y="229705"/>
                  <a:pt x="353785" y="208642"/>
                  <a:pt x="293914" y="228600"/>
                </a:cubicBezTo>
                <a:cubicBezTo>
                  <a:pt x="180672" y="341842"/>
                  <a:pt x="334688" y="192096"/>
                  <a:pt x="228600" y="283028"/>
                </a:cubicBezTo>
                <a:cubicBezTo>
                  <a:pt x="213015" y="296386"/>
                  <a:pt x="199571" y="312057"/>
                  <a:pt x="185057" y="326571"/>
                </a:cubicBezTo>
                <a:lnTo>
                  <a:pt x="163286" y="348343"/>
                </a:lnTo>
                <a:cubicBezTo>
                  <a:pt x="159657" y="362857"/>
                  <a:pt x="156510" y="377500"/>
                  <a:pt x="152400" y="391885"/>
                </a:cubicBezTo>
                <a:cubicBezTo>
                  <a:pt x="149248" y="402918"/>
                  <a:pt x="141514" y="413068"/>
                  <a:pt x="141514" y="424543"/>
                </a:cubicBezTo>
                <a:cubicBezTo>
                  <a:pt x="141514" y="557975"/>
                  <a:pt x="135403" y="532063"/>
                  <a:pt x="174171" y="609600"/>
                </a:cubicBezTo>
                <a:cubicBezTo>
                  <a:pt x="188633" y="696372"/>
                  <a:pt x="189429" y="662820"/>
                  <a:pt x="174171" y="762000"/>
                </a:cubicBezTo>
                <a:cubicBezTo>
                  <a:pt x="171358" y="780287"/>
                  <a:pt x="169782" y="799104"/>
                  <a:pt x="163286" y="816428"/>
                </a:cubicBezTo>
                <a:cubicBezTo>
                  <a:pt x="158692" y="828678"/>
                  <a:pt x="148771" y="838199"/>
                  <a:pt x="141514" y="849085"/>
                </a:cubicBezTo>
                <a:cubicBezTo>
                  <a:pt x="137886" y="863599"/>
                  <a:pt x="137320" y="879246"/>
                  <a:pt x="130629" y="892628"/>
                </a:cubicBezTo>
                <a:cubicBezTo>
                  <a:pt x="118927" y="916032"/>
                  <a:pt x="95361" y="933120"/>
                  <a:pt x="87086" y="957943"/>
                </a:cubicBezTo>
                <a:cubicBezTo>
                  <a:pt x="83457" y="968829"/>
                  <a:pt x="81332" y="980337"/>
                  <a:pt x="76200" y="990600"/>
                </a:cubicBezTo>
                <a:cubicBezTo>
                  <a:pt x="70349" y="1002302"/>
                  <a:pt x="59742" y="1011302"/>
                  <a:pt x="54429" y="1023257"/>
                </a:cubicBezTo>
                <a:cubicBezTo>
                  <a:pt x="31773" y="1074232"/>
                  <a:pt x="33153" y="1091779"/>
                  <a:pt x="21771" y="1143000"/>
                </a:cubicBezTo>
                <a:cubicBezTo>
                  <a:pt x="12657" y="1184014"/>
                  <a:pt x="12125" y="1182827"/>
                  <a:pt x="0" y="1219200"/>
                </a:cubicBezTo>
                <a:cubicBezTo>
                  <a:pt x="6060" y="1334333"/>
                  <a:pt x="3418" y="1401284"/>
                  <a:pt x="21771" y="1502228"/>
                </a:cubicBezTo>
                <a:cubicBezTo>
                  <a:pt x="24447" y="1516948"/>
                  <a:pt x="29028" y="1531257"/>
                  <a:pt x="32657" y="1545771"/>
                </a:cubicBezTo>
                <a:cubicBezTo>
                  <a:pt x="36286" y="1578428"/>
                  <a:pt x="35574" y="1611866"/>
                  <a:pt x="43543" y="1643743"/>
                </a:cubicBezTo>
                <a:cubicBezTo>
                  <a:pt x="46716" y="1656435"/>
                  <a:pt x="56699" y="1666554"/>
                  <a:pt x="65314" y="1676400"/>
                </a:cubicBezTo>
                <a:cubicBezTo>
                  <a:pt x="82210" y="1695709"/>
                  <a:pt x="101600" y="1712685"/>
                  <a:pt x="119743" y="1730828"/>
                </a:cubicBezTo>
                <a:cubicBezTo>
                  <a:pt x="139188" y="1750273"/>
                  <a:pt x="143448" y="1761027"/>
                  <a:pt x="174171" y="1763485"/>
                </a:cubicBezTo>
                <a:cubicBezTo>
                  <a:pt x="253828" y="1769857"/>
                  <a:pt x="333869" y="1769938"/>
                  <a:pt x="413657" y="1774371"/>
                </a:cubicBezTo>
                <a:cubicBezTo>
                  <a:pt x="464508" y="1777196"/>
                  <a:pt x="515257" y="1781628"/>
                  <a:pt x="566057" y="1785257"/>
                </a:cubicBezTo>
                <a:cubicBezTo>
                  <a:pt x="697711" y="1829143"/>
                  <a:pt x="564656" y="1788203"/>
                  <a:pt x="903514" y="1807028"/>
                </a:cubicBezTo>
                <a:cubicBezTo>
                  <a:pt x="932724" y="1808651"/>
                  <a:pt x="961571" y="1814285"/>
                  <a:pt x="990600" y="1817914"/>
                </a:cubicBezTo>
                <a:cubicBezTo>
                  <a:pt x="1037771" y="1810657"/>
                  <a:pt x="1085813" y="1807718"/>
                  <a:pt x="1132114" y="1796143"/>
                </a:cubicBezTo>
                <a:cubicBezTo>
                  <a:pt x="1144806" y="1792970"/>
                  <a:pt x="1153069" y="1780222"/>
                  <a:pt x="1164771" y="1774371"/>
                </a:cubicBezTo>
                <a:cubicBezTo>
                  <a:pt x="1175034" y="1769239"/>
                  <a:pt x="1187398" y="1769058"/>
                  <a:pt x="1197429" y="1763485"/>
                </a:cubicBezTo>
                <a:cubicBezTo>
                  <a:pt x="1220302" y="1750778"/>
                  <a:pt x="1237085" y="1725075"/>
                  <a:pt x="1262743" y="1719943"/>
                </a:cubicBezTo>
                <a:cubicBezTo>
                  <a:pt x="1277822" y="1716927"/>
                  <a:pt x="1331001" y="1708631"/>
                  <a:pt x="1349829" y="1698171"/>
                </a:cubicBezTo>
                <a:cubicBezTo>
                  <a:pt x="1372702" y="1685464"/>
                  <a:pt x="1415143" y="1654628"/>
                  <a:pt x="1415143" y="1654628"/>
                </a:cubicBezTo>
                <a:cubicBezTo>
                  <a:pt x="1464418" y="1580714"/>
                  <a:pt x="1408797" y="1672080"/>
                  <a:pt x="1458686" y="1534885"/>
                </a:cubicBezTo>
                <a:cubicBezTo>
                  <a:pt x="1463157" y="1522590"/>
                  <a:pt x="1473200" y="1513114"/>
                  <a:pt x="1480457" y="1502228"/>
                </a:cubicBezTo>
                <a:cubicBezTo>
                  <a:pt x="1476828" y="1444171"/>
                  <a:pt x="1474402" y="1386026"/>
                  <a:pt x="1469571" y="1328057"/>
                </a:cubicBezTo>
                <a:cubicBezTo>
                  <a:pt x="1463921" y="1260262"/>
                  <a:pt x="1459661" y="1245846"/>
                  <a:pt x="1447800" y="1186543"/>
                </a:cubicBezTo>
                <a:cubicBezTo>
                  <a:pt x="1444171" y="1143000"/>
                  <a:pt x="1442689" y="1099225"/>
                  <a:pt x="1436914" y="1055914"/>
                </a:cubicBezTo>
                <a:cubicBezTo>
                  <a:pt x="1435398" y="1044540"/>
                  <a:pt x="1429048" y="1034327"/>
                  <a:pt x="1426029" y="1023257"/>
                </a:cubicBezTo>
                <a:cubicBezTo>
                  <a:pt x="1418156" y="994389"/>
                  <a:pt x="1413719" y="964558"/>
                  <a:pt x="1404257" y="936171"/>
                </a:cubicBezTo>
                <a:cubicBezTo>
                  <a:pt x="1400628" y="925285"/>
                  <a:pt x="1396523" y="914547"/>
                  <a:pt x="1393371" y="903514"/>
                </a:cubicBezTo>
                <a:cubicBezTo>
                  <a:pt x="1389261" y="889129"/>
                  <a:pt x="1389177" y="873352"/>
                  <a:pt x="1382486" y="859971"/>
                </a:cubicBezTo>
                <a:cubicBezTo>
                  <a:pt x="1377896" y="850791"/>
                  <a:pt x="1367971" y="845457"/>
                  <a:pt x="1360714" y="838200"/>
                </a:cubicBezTo>
                <a:cubicBezTo>
                  <a:pt x="1357086" y="827314"/>
                  <a:pt x="1350270" y="817009"/>
                  <a:pt x="1349829" y="805543"/>
                </a:cubicBezTo>
                <a:cubicBezTo>
                  <a:pt x="1342994" y="627837"/>
                  <a:pt x="1345406" y="449863"/>
                  <a:pt x="1338943" y="272143"/>
                </a:cubicBezTo>
                <a:cubicBezTo>
                  <a:pt x="1338141" y="250086"/>
                  <a:pt x="1336546" y="227202"/>
                  <a:pt x="1328057" y="206828"/>
                </a:cubicBezTo>
                <a:cubicBezTo>
                  <a:pt x="1319435" y="186134"/>
                  <a:pt x="1254817" y="95328"/>
                  <a:pt x="1230086" y="87085"/>
                </a:cubicBezTo>
                <a:lnTo>
                  <a:pt x="1197429" y="76200"/>
                </a:lnTo>
                <a:cubicBezTo>
                  <a:pt x="1190172" y="68943"/>
                  <a:pt x="1184837" y="59018"/>
                  <a:pt x="1175657" y="54428"/>
                </a:cubicBezTo>
                <a:cubicBezTo>
                  <a:pt x="1155131" y="44165"/>
                  <a:pt x="1132114" y="39914"/>
                  <a:pt x="1110343" y="32657"/>
                </a:cubicBezTo>
                <a:cubicBezTo>
                  <a:pt x="1099457" y="29028"/>
                  <a:pt x="1088938" y="24021"/>
                  <a:pt x="1077686" y="21771"/>
                </a:cubicBezTo>
                <a:cubicBezTo>
                  <a:pt x="1012005" y="8635"/>
                  <a:pt x="1040810" y="16736"/>
                  <a:pt x="990600" y="0"/>
                </a:cubicBezTo>
                <a:cubicBezTo>
                  <a:pt x="943429" y="3628"/>
                  <a:pt x="896073" y="5357"/>
                  <a:pt x="849086" y="10885"/>
                </a:cubicBezTo>
                <a:cubicBezTo>
                  <a:pt x="741591" y="23531"/>
                  <a:pt x="772885" y="19957"/>
                  <a:pt x="751114" y="3265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From LTS to Labelled Petri </a:t>
            </a:r>
            <a:r>
              <a:rPr lang="en-GB" dirty="0"/>
              <a:t>N</a:t>
            </a:r>
            <a:r>
              <a:rPr lang="en-GB" dirty="0" smtClean="0"/>
              <a:t>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45</a:t>
            </a:fld>
            <a:endParaRPr lang="es-ES" dirty="0"/>
          </a:p>
        </p:txBody>
      </p:sp>
      <p:sp>
        <p:nvSpPr>
          <p:cNvPr id="6" name="Freeform 5"/>
          <p:cNvSpPr/>
          <p:nvPr/>
        </p:nvSpPr>
        <p:spPr>
          <a:xfrm>
            <a:off x="940023" y="1341613"/>
            <a:ext cx="1143609" cy="1654628"/>
          </a:xfrm>
          <a:custGeom>
            <a:avLst/>
            <a:gdLst>
              <a:gd name="connsiteX0" fmla="*/ 614213 w 1485070"/>
              <a:gd name="connsiteY0" fmla="*/ 97971 h 1654628"/>
              <a:gd name="connsiteX1" fmla="*/ 287642 w 1485070"/>
              <a:gd name="connsiteY1" fmla="*/ 130628 h 1654628"/>
              <a:gd name="connsiteX2" fmla="*/ 233213 w 1485070"/>
              <a:gd name="connsiteY2" fmla="*/ 152400 h 1654628"/>
              <a:gd name="connsiteX3" fmla="*/ 200556 w 1485070"/>
              <a:gd name="connsiteY3" fmla="*/ 185057 h 1654628"/>
              <a:gd name="connsiteX4" fmla="*/ 167899 w 1485070"/>
              <a:gd name="connsiteY4" fmla="*/ 206828 h 1654628"/>
              <a:gd name="connsiteX5" fmla="*/ 113470 w 1485070"/>
              <a:gd name="connsiteY5" fmla="*/ 261257 h 1654628"/>
              <a:gd name="connsiteX6" fmla="*/ 91699 w 1485070"/>
              <a:gd name="connsiteY6" fmla="*/ 337457 h 1654628"/>
              <a:gd name="connsiteX7" fmla="*/ 69927 w 1485070"/>
              <a:gd name="connsiteY7" fmla="*/ 587828 h 1654628"/>
              <a:gd name="connsiteX8" fmla="*/ 48156 w 1485070"/>
              <a:gd name="connsiteY8" fmla="*/ 653143 h 1654628"/>
              <a:gd name="connsiteX9" fmla="*/ 15499 w 1485070"/>
              <a:gd name="connsiteY9" fmla="*/ 729343 h 1654628"/>
              <a:gd name="connsiteX10" fmla="*/ 15499 w 1485070"/>
              <a:gd name="connsiteY10" fmla="*/ 1001486 h 1654628"/>
              <a:gd name="connsiteX11" fmla="*/ 48156 w 1485070"/>
              <a:gd name="connsiteY11" fmla="*/ 1110343 h 1654628"/>
              <a:gd name="connsiteX12" fmla="*/ 69927 w 1485070"/>
              <a:gd name="connsiteY12" fmla="*/ 1143000 h 1654628"/>
              <a:gd name="connsiteX13" fmla="*/ 113470 w 1485070"/>
              <a:gd name="connsiteY13" fmla="*/ 1230086 h 1654628"/>
              <a:gd name="connsiteX14" fmla="*/ 135242 w 1485070"/>
              <a:gd name="connsiteY14" fmla="*/ 1262743 h 1654628"/>
              <a:gd name="connsiteX15" fmla="*/ 200556 w 1485070"/>
              <a:gd name="connsiteY15" fmla="*/ 1338943 h 1654628"/>
              <a:gd name="connsiteX16" fmla="*/ 211442 w 1485070"/>
              <a:gd name="connsiteY16" fmla="*/ 1371600 h 1654628"/>
              <a:gd name="connsiteX17" fmla="*/ 287642 w 1485070"/>
              <a:gd name="connsiteY17" fmla="*/ 1458686 h 1654628"/>
              <a:gd name="connsiteX18" fmla="*/ 309413 w 1485070"/>
              <a:gd name="connsiteY18" fmla="*/ 1491343 h 1654628"/>
              <a:gd name="connsiteX19" fmla="*/ 363842 w 1485070"/>
              <a:gd name="connsiteY19" fmla="*/ 1545771 h 1654628"/>
              <a:gd name="connsiteX20" fmla="*/ 407384 w 1485070"/>
              <a:gd name="connsiteY20" fmla="*/ 1556657 h 1654628"/>
              <a:gd name="connsiteX21" fmla="*/ 461813 w 1485070"/>
              <a:gd name="connsiteY21" fmla="*/ 1567543 h 1654628"/>
              <a:gd name="connsiteX22" fmla="*/ 516242 w 1485070"/>
              <a:gd name="connsiteY22" fmla="*/ 1589314 h 1654628"/>
              <a:gd name="connsiteX23" fmla="*/ 635984 w 1485070"/>
              <a:gd name="connsiteY23" fmla="*/ 1621971 h 1654628"/>
              <a:gd name="connsiteX24" fmla="*/ 897242 w 1485070"/>
              <a:gd name="connsiteY24" fmla="*/ 1643743 h 1654628"/>
              <a:gd name="connsiteX25" fmla="*/ 951670 w 1485070"/>
              <a:gd name="connsiteY25" fmla="*/ 1654628 h 1654628"/>
              <a:gd name="connsiteX26" fmla="*/ 1114956 w 1485070"/>
              <a:gd name="connsiteY26" fmla="*/ 1632857 h 1654628"/>
              <a:gd name="connsiteX27" fmla="*/ 1202042 w 1485070"/>
              <a:gd name="connsiteY27" fmla="*/ 1611086 h 1654628"/>
              <a:gd name="connsiteX28" fmla="*/ 1256470 w 1485070"/>
              <a:gd name="connsiteY28" fmla="*/ 1567543 h 1654628"/>
              <a:gd name="connsiteX29" fmla="*/ 1332670 w 1485070"/>
              <a:gd name="connsiteY29" fmla="*/ 1513114 h 1654628"/>
              <a:gd name="connsiteX30" fmla="*/ 1376213 w 1485070"/>
              <a:gd name="connsiteY30" fmla="*/ 1491343 h 1654628"/>
              <a:gd name="connsiteX31" fmla="*/ 1408870 w 1485070"/>
              <a:gd name="connsiteY31" fmla="*/ 1436914 h 1654628"/>
              <a:gd name="connsiteX32" fmla="*/ 1452413 w 1485070"/>
              <a:gd name="connsiteY32" fmla="*/ 1393371 h 1654628"/>
              <a:gd name="connsiteX33" fmla="*/ 1474184 w 1485070"/>
              <a:gd name="connsiteY33" fmla="*/ 1262743 h 1654628"/>
              <a:gd name="connsiteX34" fmla="*/ 1485070 w 1485070"/>
              <a:gd name="connsiteY34" fmla="*/ 1219200 h 1654628"/>
              <a:gd name="connsiteX35" fmla="*/ 1474184 w 1485070"/>
              <a:gd name="connsiteY35" fmla="*/ 849086 h 1654628"/>
              <a:gd name="connsiteX36" fmla="*/ 1452413 w 1485070"/>
              <a:gd name="connsiteY36" fmla="*/ 664028 h 1654628"/>
              <a:gd name="connsiteX37" fmla="*/ 1430642 w 1485070"/>
              <a:gd name="connsiteY37" fmla="*/ 511628 h 1654628"/>
              <a:gd name="connsiteX38" fmla="*/ 1408870 w 1485070"/>
              <a:gd name="connsiteY38" fmla="*/ 337457 h 1654628"/>
              <a:gd name="connsiteX39" fmla="*/ 1397984 w 1485070"/>
              <a:gd name="connsiteY39" fmla="*/ 283028 h 1654628"/>
              <a:gd name="connsiteX40" fmla="*/ 1376213 w 1485070"/>
              <a:gd name="connsiteY40" fmla="*/ 250371 h 1654628"/>
              <a:gd name="connsiteX41" fmla="*/ 1321784 w 1485070"/>
              <a:gd name="connsiteY41" fmla="*/ 163286 h 1654628"/>
              <a:gd name="connsiteX42" fmla="*/ 1300013 w 1485070"/>
              <a:gd name="connsiteY42" fmla="*/ 130628 h 1654628"/>
              <a:gd name="connsiteX43" fmla="*/ 1289127 w 1485070"/>
              <a:gd name="connsiteY43" fmla="*/ 97971 h 1654628"/>
              <a:gd name="connsiteX44" fmla="*/ 1245584 w 1485070"/>
              <a:gd name="connsiteY44" fmla="*/ 43543 h 1654628"/>
              <a:gd name="connsiteX45" fmla="*/ 1180270 w 1485070"/>
              <a:gd name="connsiteY45" fmla="*/ 21771 h 1654628"/>
              <a:gd name="connsiteX46" fmla="*/ 1049642 w 1485070"/>
              <a:gd name="connsiteY46" fmla="*/ 0 h 1654628"/>
              <a:gd name="connsiteX47" fmla="*/ 766613 w 1485070"/>
              <a:gd name="connsiteY47" fmla="*/ 10886 h 1654628"/>
              <a:gd name="connsiteX48" fmla="*/ 690413 w 1485070"/>
              <a:gd name="connsiteY48" fmla="*/ 32657 h 1654628"/>
              <a:gd name="connsiteX49" fmla="*/ 614213 w 1485070"/>
              <a:gd name="connsiteY49" fmla="*/ 54428 h 1654628"/>
              <a:gd name="connsiteX50" fmla="*/ 614213 w 1485070"/>
              <a:gd name="connsiteY50" fmla="*/ 97971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85070" h="1654628">
                <a:moveTo>
                  <a:pt x="614213" y="97971"/>
                </a:moveTo>
                <a:cubicBezTo>
                  <a:pt x="559784" y="110671"/>
                  <a:pt x="396064" y="89970"/>
                  <a:pt x="287642" y="130628"/>
                </a:cubicBezTo>
                <a:cubicBezTo>
                  <a:pt x="269345" y="137489"/>
                  <a:pt x="251356" y="145143"/>
                  <a:pt x="233213" y="152400"/>
                </a:cubicBezTo>
                <a:cubicBezTo>
                  <a:pt x="222327" y="163286"/>
                  <a:pt x="212383" y="175202"/>
                  <a:pt x="200556" y="185057"/>
                </a:cubicBezTo>
                <a:cubicBezTo>
                  <a:pt x="190505" y="193432"/>
                  <a:pt x="177745" y="198213"/>
                  <a:pt x="167899" y="206828"/>
                </a:cubicBezTo>
                <a:cubicBezTo>
                  <a:pt x="148589" y="223724"/>
                  <a:pt x="113470" y="261257"/>
                  <a:pt x="113470" y="261257"/>
                </a:cubicBezTo>
                <a:cubicBezTo>
                  <a:pt x="106588" y="281903"/>
                  <a:pt x="93978" y="316948"/>
                  <a:pt x="91699" y="337457"/>
                </a:cubicBezTo>
                <a:cubicBezTo>
                  <a:pt x="82448" y="420717"/>
                  <a:pt x="81373" y="504842"/>
                  <a:pt x="69927" y="587828"/>
                </a:cubicBezTo>
                <a:cubicBezTo>
                  <a:pt x="66791" y="610562"/>
                  <a:pt x="55413" y="631371"/>
                  <a:pt x="48156" y="653143"/>
                </a:cubicBezTo>
                <a:cubicBezTo>
                  <a:pt x="32140" y="701191"/>
                  <a:pt x="42399" y="675542"/>
                  <a:pt x="15499" y="729343"/>
                </a:cubicBezTo>
                <a:cubicBezTo>
                  <a:pt x="-8223" y="847947"/>
                  <a:pt x="-1868" y="793077"/>
                  <a:pt x="15499" y="1001486"/>
                </a:cubicBezTo>
                <a:cubicBezTo>
                  <a:pt x="16948" y="1018875"/>
                  <a:pt x="44665" y="1105107"/>
                  <a:pt x="48156" y="1110343"/>
                </a:cubicBezTo>
                <a:cubicBezTo>
                  <a:pt x="55413" y="1121229"/>
                  <a:pt x="63662" y="1131515"/>
                  <a:pt x="69927" y="1143000"/>
                </a:cubicBezTo>
                <a:cubicBezTo>
                  <a:pt x="85468" y="1171492"/>
                  <a:pt x="95467" y="1203082"/>
                  <a:pt x="113470" y="1230086"/>
                </a:cubicBezTo>
                <a:cubicBezTo>
                  <a:pt x="120727" y="1240972"/>
                  <a:pt x="126728" y="1252810"/>
                  <a:pt x="135242" y="1262743"/>
                </a:cubicBezTo>
                <a:cubicBezTo>
                  <a:pt x="167379" y="1300236"/>
                  <a:pt x="180564" y="1298960"/>
                  <a:pt x="200556" y="1338943"/>
                </a:cubicBezTo>
                <a:cubicBezTo>
                  <a:pt x="205688" y="1349206"/>
                  <a:pt x="206310" y="1361337"/>
                  <a:pt x="211442" y="1371600"/>
                </a:cubicBezTo>
                <a:cubicBezTo>
                  <a:pt x="243915" y="1436546"/>
                  <a:pt x="230886" y="1373550"/>
                  <a:pt x="287642" y="1458686"/>
                </a:cubicBezTo>
                <a:cubicBezTo>
                  <a:pt x="294899" y="1469572"/>
                  <a:pt x="300798" y="1481497"/>
                  <a:pt x="309413" y="1491343"/>
                </a:cubicBezTo>
                <a:cubicBezTo>
                  <a:pt x="326309" y="1510652"/>
                  <a:pt x="338950" y="1539548"/>
                  <a:pt x="363842" y="1545771"/>
                </a:cubicBezTo>
                <a:cubicBezTo>
                  <a:pt x="378356" y="1549400"/>
                  <a:pt x="392780" y="1553411"/>
                  <a:pt x="407384" y="1556657"/>
                </a:cubicBezTo>
                <a:cubicBezTo>
                  <a:pt x="425446" y="1560671"/>
                  <a:pt x="444091" y="1562226"/>
                  <a:pt x="461813" y="1567543"/>
                </a:cubicBezTo>
                <a:cubicBezTo>
                  <a:pt x="480529" y="1573158"/>
                  <a:pt x="497946" y="1582453"/>
                  <a:pt x="516242" y="1589314"/>
                </a:cubicBezTo>
                <a:cubicBezTo>
                  <a:pt x="547045" y="1600865"/>
                  <a:pt x="616624" y="1620358"/>
                  <a:pt x="635984" y="1621971"/>
                </a:cubicBezTo>
                <a:lnTo>
                  <a:pt x="897242" y="1643743"/>
                </a:lnTo>
                <a:cubicBezTo>
                  <a:pt x="915385" y="1647371"/>
                  <a:pt x="933168" y="1654628"/>
                  <a:pt x="951670" y="1654628"/>
                </a:cubicBezTo>
                <a:cubicBezTo>
                  <a:pt x="1113051" y="1654628"/>
                  <a:pt x="1035774" y="1654452"/>
                  <a:pt x="1114956" y="1632857"/>
                </a:cubicBezTo>
                <a:cubicBezTo>
                  <a:pt x="1143824" y="1624984"/>
                  <a:pt x="1202042" y="1611086"/>
                  <a:pt x="1202042" y="1611086"/>
                </a:cubicBezTo>
                <a:cubicBezTo>
                  <a:pt x="1238449" y="1574677"/>
                  <a:pt x="1208408" y="1601872"/>
                  <a:pt x="1256470" y="1567543"/>
                </a:cubicBezTo>
                <a:cubicBezTo>
                  <a:pt x="1279825" y="1550861"/>
                  <a:pt x="1307023" y="1527770"/>
                  <a:pt x="1332670" y="1513114"/>
                </a:cubicBezTo>
                <a:cubicBezTo>
                  <a:pt x="1346759" y="1505063"/>
                  <a:pt x="1361699" y="1498600"/>
                  <a:pt x="1376213" y="1491343"/>
                </a:cubicBezTo>
                <a:cubicBezTo>
                  <a:pt x="1456661" y="1410891"/>
                  <a:pt x="1338207" y="1535842"/>
                  <a:pt x="1408870" y="1436914"/>
                </a:cubicBezTo>
                <a:cubicBezTo>
                  <a:pt x="1420801" y="1420211"/>
                  <a:pt x="1452413" y="1393371"/>
                  <a:pt x="1452413" y="1393371"/>
                </a:cubicBezTo>
                <a:cubicBezTo>
                  <a:pt x="1476721" y="1320448"/>
                  <a:pt x="1453351" y="1398161"/>
                  <a:pt x="1474184" y="1262743"/>
                </a:cubicBezTo>
                <a:cubicBezTo>
                  <a:pt x="1476459" y="1247956"/>
                  <a:pt x="1481441" y="1233714"/>
                  <a:pt x="1485070" y="1219200"/>
                </a:cubicBezTo>
                <a:cubicBezTo>
                  <a:pt x="1481441" y="1095829"/>
                  <a:pt x="1479664" y="972389"/>
                  <a:pt x="1474184" y="849086"/>
                </a:cubicBezTo>
                <a:cubicBezTo>
                  <a:pt x="1469321" y="739673"/>
                  <a:pt x="1465471" y="751082"/>
                  <a:pt x="1452413" y="664028"/>
                </a:cubicBezTo>
                <a:cubicBezTo>
                  <a:pt x="1444801" y="613280"/>
                  <a:pt x="1437007" y="562547"/>
                  <a:pt x="1430642" y="511628"/>
                </a:cubicBezTo>
                <a:cubicBezTo>
                  <a:pt x="1412674" y="367880"/>
                  <a:pt x="1428709" y="446567"/>
                  <a:pt x="1408870" y="337457"/>
                </a:cubicBezTo>
                <a:cubicBezTo>
                  <a:pt x="1405560" y="319253"/>
                  <a:pt x="1404481" y="300352"/>
                  <a:pt x="1397984" y="283028"/>
                </a:cubicBezTo>
                <a:cubicBezTo>
                  <a:pt x="1393390" y="270778"/>
                  <a:pt x="1382704" y="261730"/>
                  <a:pt x="1376213" y="250371"/>
                </a:cubicBezTo>
                <a:cubicBezTo>
                  <a:pt x="1317757" y="148071"/>
                  <a:pt x="1396123" y="267359"/>
                  <a:pt x="1321784" y="163286"/>
                </a:cubicBezTo>
                <a:cubicBezTo>
                  <a:pt x="1314180" y="152640"/>
                  <a:pt x="1305864" y="142330"/>
                  <a:pt x="1300013" y="130628"/>
                </a:cubicBezTo>
                <a:cubicBezTo>
                  <a:pt x="1294881" y="120365"/>
                  <a:pt x="1294259" y="108234"/>
                  <a:pt x="1289127" y="97971"/>
                </a:cubicBezTo>
                <a:cubicBezTo>
                  <a:pt x="1283998" y="87713"/>
                  <a:pt x="1259086" y="50294"/>
                  <a:pt x="1245584" y="43543"/>
                </a:cubicBezTo>
                <a:cubicBezTo>
                  <a:pt x="1225058" y="33280"/>
                  <a:pt x="1202041" y="29028"/>
                  <a:pt x="1180270" y="21771"/>
                </a:cubicBezTo>
                <a:cubicBezTo>
                  <a:pt x="1116447" y="497"/>
                  <a:pt x="1159000" y="12151"/>
                  <a:pt x="1049642" y="0"/>
                </a:cubicBezTo>
                <a:cubicBezTo>
                  <a:pt x="955299" y="3629"/>
                  <a:pt x="860817" y="4606"/>
                  <a:pt x="766613" y="10886"/>
                </a:cubicBezTo>
                <a:cubicBezTo>
                  <a:pt x="744413" y="12366"/>
                  <a:pt x="712356" y="26387"/>
                  <a:pt x="690413" y="32657"/>
                </a:cubicBezTo>
                <a:cubicBezTo>
                  <a:pt x="674143" y="37306"/>
                  <a:pt x="631609" y="45730"/>
                  <a:pt x="614213" y="54428"/>
                </a:cubicBezTo>
                <a:cubicBezTo>
                  <a:pt x="609623" y="56723"/>
                  <a:pt x="668642" y="85271"/>
                  <a:pt x="614213" y="97971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80119" y="3843824"/>
            <a:ext cx="1143609" cy="1654628"/>
          </a:xfrm>
          <a:custGeom>
            <a:avLst/>
            <a:gdLst>
              <a:gd name="connsiteX0" fmla="*/ 614213 w 1485070"/>
              <a:gd name="connsiteY0" fmla="*/ 97971 h 1654628"/>
              <a:gd name="connsiteX1" fmla="*/ 287642 w 1485070"/>
              <a:gd name="connsiteY1" fmla="*/ 130628 h 1654628"/>
              <a:gd name="connsiteX2" fmla="*/ 233213 w 1485070"/>
              <a:gd name="connsiteY2" fmla="*/ 152400 h 1654628"/>
              <a:gd name="connsiteX3" fmla="*/ 200556 w 1485070"/>
              <a:gd name="connsiteY3" fmla="*/ 185057 h 1654628"/>
              <a:gd name="connsiteX4" fmla="*/ 167899 w 1485070"/>
              <a:gd name="connsiteY4" fmla="*/ 206828 h 1654628"/>
              <a:gd name="connsiteX5" fmla="*/ 113470 w 1485070"/>
              <a:gd name="connsiteY5" fmla="*/ 261257 h 1654628"/>
              <a:gd name="connsiteX6" fmla="*/ 91699 w 1485070"/>
              <a:gd name="connsiteY6" fmla="*/ 337457 h 1654628"/>
              <a:gd name="connsiteX7" fmla="*/ 69927 w 1485070"/>
              <a:gd name="connsiteY7" fmla="*/ 587828 h 1654628"/>
              <a:gd name="connsiteX8" fmla="*/ 48156 w 1485070"/>
              <a:gd name="connsiteY8" fmla="*/ 653143 h 1654628"/>
              <a:gd name="connsiteX9" fmla="*/ 15499 w 1485070"/>
              <a:gd name="connsiteY9" fmla="*/ 729343 h 1654628"/>
              <a:gd name="connsiteX10" fmla="*/ 15499 w 1485070"/>
              <a:gd name="connsiteY10" fmla="*/ 1001486 h 1654628"/>
              <a:gd name="connsiteX11" fmla="*/ 48156 w 1485070"/>
              <a:gd name="connsiteY11" fmla="*/ 1110343 h 1654628"/>
              <a:gd name="connsiteX12" fmla="*/ 69927 w 1485070"/>
              <a:gd name="connsiteY12" fmla="*/ 1143000 h 1654628"/>
              <a:gd name="connsiteX13" fmla="*/ 113470 w 1485070"/>
              <a:gd name="connsiteY13" fmla="*/ 1230086 h 1654628"/>
              <a:gd name="connsiteX14" fmla="*/ 135242 w 1485070"/>
              <a:gd name="connsiteY14" fmla="*/ 1262743 h 1654628"/>
              <a:gd name="connsiteX15" fmla="*/ 200556 w 1485070"/>
              <a:gd name="connsiteY15" fmla="*/ 1338943 h 1654628"/>
              <a:gd name="connsiteX16" fmla="*/ 211442 w 1485070"/>
              <a:gd name="connsiteY16" fmla="*/ 1371600 h 1654628"/>
              <a:gd name="connsiteX17" fmla="*/ 287642 w 1485070"/>
              <a:gd name="connsiteY17" fmla="*/ 1458686 h 1654628"/>
              <a:gd name="connsiteX18" fmla="*/ 309413 w 1485070"/>
              <a:gd name="connsiteY18" fmla="*/ 1491343 h 1654628"/>
              <a:gd name="connsiteX19" fmla="*/ 363842 w 1485070"/>
              <a:gd name="connsiteY19" fmla="*/ 1545771 h 1654628"/>
              <a:gd name="connsiteX20" fmla="*/ 407384 w 1485070"/>
              <a:gd name="connsiteY20" fmla="*/ 1556657 h 1654628"/>
              <a:gd name="connsiteX21" fmla="*/ 461813 w 1485070"/>
              <a:gd name="connsiteY21" fmla="*/ 1567543 h 1654628"/>
              <a:gd name="connsiteX22" fmla="*/ 516242 w 1485070"/>
              <a:gd name="connsiteY22" fmla="*/ 1589314 h 1654628"/>
              <a:gd name="connsiteX23" fmla="*/ 635984 w 1485070"/>
              <a:gd name="connsiteY23" fmla="*/ 1621971 h 1654628"/>
              <a:gd name="connsiteX24" fmla="*/ 897242 w 1485070"/>
              <a:gd name="connsiteY24" fmla="*/ 1643743 h 1654628"/>
              <a:gd name="connsiteX25" fmla="*/ 951670 w 1485070"/>
              <a:gd name="connsiteY25" fmla="*/ 1654628 h 1654628"/>
              <a:gd name="connsiteX26" fmla="*/ 1114956 w 1485070"/>
              <a:gd name="connsiteY26" fmla="*/ 1632857 h 1654628"/>
              <a:gd name="connsiteX27" fmla="*/ 1202042 w 1485070"/>
              <a:gd name="connsiteY27" fmla="*/ 1611086 h 1654628"/>
              <a:gd name="connsiteX28" fmla="*/ 1256470 w 1485070"/>
              <a:gd name="connsiteY28" fmla="*/ 1567543 h 1654628"/>
              <a:gd name="connsiteX29" fmla="*/ 1332670 w 1485070"/>
              <a:gd name="connsiteY29" fmla="*/ 1513114 h 1654628"/>
              <a:gd name="connsiteX30" fmla="*/ 1376213 w 1485070"/>
              <a:gd name="connsiteY30" fmla="*/ 1491343 h 1654628"/>
              <a:gd name="connsiteX31" fmla="*/ 1408870 w 1485070"/>
              <a:gd name="connsiteY31" fmla="*/ 1436914 h 1654628"/>
              <a:gd name="connsiteX32" fmla="*/ 1452413 w 1485070"/>
              <a:gd name="connsiteY32" fmla="*/ 1393371 h 1654628"/>
              <a:gd name="connsiteX33" fmla="*/ 1474184 w 1485070"/>
              <a:gd name="connsiteY33" fmla="*/ 1262743 h 1654628"/>
              <a:gd name="connsiteX34" fmla="*/ 1485070 w 1485070"/>
              <a:gd name="connsiteY34" fmla="*/ 1219200 h 1654628"/>
              <a:gd name="connsiteX35" fmla="*/ 1474184 w 1485070"/>
              <a:gd name="connsiteY35" fmla="*/ 849086 h 1654628"/>
              <a:gd name="connsiteX36" fmla="*/ 1452413 w 1485070"/>
              <a:gd name="connsiteY36" fmla="*/ 664028 h 1654628"/>
              <a:gd name="connsiteX37" fmla="*/ 1430642 w 1485070"/>
              <a:gd name="connsiteY37" fmla="*/ 511628 h 1654628"/>
              <a:gd name="connsiteX38" fmla="*/ 1408870 w 1485070"/>
              <a:gd name="connsiteY38" fmla="*/ 337457 h 1654628"/>
              <a:gd name="connsiteX39" fmla="*/ 1397984 w 1485070"/>
              <a:gd name="connsiteY39" fmla="*/ 283028 h 1654628"/>
              <a:gd name="connsiteX40" fmla="*/ 1376213 w 1485070"/>
              <a:gd name="connsiteY40" fmla="*/ 250371 h 1654628"/>
              <a:gd name="connsiteX41" fmla="*/ 1321784 w 1485070"/>
              <a:gd name="connsiteY41" fmla="*/ 163286 h 1654628"/>
              <a:gd name="connsiteX42" fmla="*/ 1300013 w 1485070"/>
              <a:gd name="connsiteY42" fmla="*/ 130628 h 1654628"/>
              <a:gd name="connsiteX43" fmla="*/ 1289127 w 1485070"/>
              <a:gd name="connsiteY43" fmla="*/ 97971 h 1654628"/>
              <a:gd name="connsiteX44" fmla="*/ 1245584 w 1485070"/>
              <a:gd name="connsiteY44" fmla="*/ 43543 h 1654628"/>
              <a:gd name="connsiteX45" fmla="*/ 1180270 w 1485070"/>
              <a:gd name="connsiteY45" fmla="*/ 21771 h 1654628"/>
              <a:gd name="connsiteX46" fmla="*/ 1049642 w 1485070"/>
              <a:gd name="connsiteY46" fmla="*/ 0 h 1654628"/>
              <a:gd name="connsiteX47" fmla="*/ 766613 w 1485070"/>
              <a:gd name="connsiteY47" fmla="*/ 10886 h 1654628"/>
              <a:gd name="connsiteX48" fmla="*/ 690413 w 1485070"/>
              <a:gd name="connsiteY48" fmla="*/ 32657 h 1654628"/>
              <a:gd name="connsiteX49" fmla="*/ 614213 w 1485070"/>
              <a:gd name="connsiteY49" fmla="*/ 54428 h 1654628"/>
              <a:gd name="connsiteX50" fmla="*/ 614213 w 1485070"/>
              <a:gd name="connsiteY50" fmla="*/ 97971 h 165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85070" h="1654628">
                <a:moveTo>
                  <a:pt x="614213" y="97971"/>
                </a:moveTo>
                <a:cubicBezTo>
                  <a:pt x="559784" y="110671"/>
                  <a:pt x="396064" y="89970"/>
                  <a:pt x="287642" y="130628"/>
                </a:cubicBezTo>
                <a:cubicBezTo>
                  <a:pt x="269345" y="137489"/>
                  <a:pt x="251356" y="145143"/>
                  <a:pt x="233213" y="152400"/>
                </a:cubicBezTo>
                <a:cubicBezTo>
                  <a:pt x="222327" y="163286"/>
                  <a:pt x="212383" y="175202"/>
                  <a:pt x="200556" y="185057"/>
                </a:cubicBezTo>
                <a:cubicBezTo>
                  <a:pt x="190505" y="193432"/>
                  <a:pt x="177745" y="198213"/>
                  <a:pt x="167899" y="206828"/>
                </a:cubicBezTo>
                <a:cubicBezTo>
                  <a:pt x="148589" y="223724"/>
                  <a:pt x="113470" y="261257"/>
                  <a:pt x="113470" y="261257"/>
                </a:cubicBezTo>
                <a:cubicBezTo>
                  <a:pt x="106588" y="281903"/>
                  <a:pt x="93978" y="316948"/>
                  <a:pt x="91699" y="337457"/>
                </a:cubicBezTo>
                <a:cubicBezTo>
                  <a:pt x="82448" y="420717"/>
                  <a:pt x="81373" y="504842"/>
                  <a:pt x="69927" y="587828"/>
                </a:cubicBezTo>
                <a:cubicBezTo>
                  <a:pt x="66791" y="610562"/>
                  <a:pt x="55413" y="631371"/>
                  <a:pt x="48156" y="653143"/>
                </a:cubicBezTo>
                <a:cubicBezTo>
                  <a:pt x="32140" y="701191"/>
                  <a:pt x="42399" y="675542"/>
                  <a:pt x="15499" y="729343"/>
                </a:cubicBezTo>
                <a:cubicBezTo>
                  <a:pt x="-8223" y="847947"/>
                  <a:pt x="-1868" y="793077"/>
                  <a:pt x="15499" y="1001486"/>
                </a:cubicBezTo>
                <a:cubicBezTo>
                  <a:pt x="16948" y="1018875"/>
                  <a:pt x="44665" y="1105107"/>
                  <a:pt x="48156" y="1110343"/>
                </a:cubicBezTo>
                <a:cubicBezTo>
                  <a:pt x="55413" y="1121229"/>
                  <a:pt x="63662" y="1131515"/>
                  <a:pt x="69927" y="1143000"/>
                </a:cubicBezTo>
                <a:cubicBezTo>
                  <a:pt x="85468" y="1171492"/>
                  <a:pt x="95467" y="1203082"/>
                  <a:pt x="113470" y="1230086"/>
                </a:cubicBezTo>
                <a:cubicBezTo>
                  <a:pt x="120727" y="1240972"/>
                  <a:pt x="126728" y="1252810"/>
                  <a:pt x="135242" y="1262743"/>
                </a:cubicBezTo>
                <a:cubicBezTo>
                  <a:pt x="167379" y="1300236"/>
                  <a:pt x="180564" y="1298960"/>
                  <a:pt x="200556" y="1338943"/>
                </a:cubicBezTo>
                <a:cubicBezTo>
                  <a:pt x="205688" y="1349206"/>
                  <a:pt x="206310" y="1361337"/>
                  <a:pt x="211442" y="1371600"/>
                </a:cubicBezTo>
                <a:cubicBezTo>
                  <a:pt x="243915" y="1436546"/>
                  <a:pt x="230886" y="1373550"/>
                  <a:pt x="287642" y="1458686"/>
                </a:cubicBezTo>
                <a:cubicBezTo>
                  <a:pt x="294899" y="1469572"/>
                  <a:pt x="300798" y="1481497"/>
                  <a:pt x="309413" y="1491343"/>
                </a:cubicBezTo>
                <a:cubicBezTo>
                  <a:pt x="326309" y="1510652"/>
                  <a:pt x="338950" y="1539548"/>
                  <a:pt x="363842" y="1545771"/>
                </a:cubicBezTo>
                <a:cubicBezTo>
                  <a:pt x="378356" y="1549400"/>
                  <a:pt x="392780" y="1553411"/>
                  <a:pt x="407384" y="1556657"/>
                </a:cubicBezTo>
                <a:cubicBezTo>
                  <a:pt x="425446" y="1560671"/>
                  <a:pt x="444091" y="1562226"/>
                  <a:pt x="461813" y="1567543"/>
                </a:cubicBezTo>
                <a:cubicBezTo>
                  <a:pt x="480529" y="1573158"/>
                  <a:pt x="497946" y="1582453"/>
                  <a:pt x="516242" y="1589314"/>
                </a:cubicBezTo>
                <a:cubicBezTo>
                  <a:pt x="547045" y="1600865"/>
                  <a:pt x="616624" y="1620358"/>
                  <a:pt x="635984" y="1621971"/>
                </a:cubicBezTo>
                <a:lnTo>
                  <a:pt x="897242" y="1643743"/>
                </a:lnTo>
                <a:cubicBezTo>
                  <a:pt x="915385" y="1647371"/>
                  <a:pt x="933168" y="1654628"/>
                  <a:pt x="951670" y="1654628"/>
                </a:cubicBezTo>
                <a:cubicBezTo>
                  <a:pt x="1113051" y="1654628"/>
                  <a:pt x="1035774" y="1654452"/>
                  <a:pt x="1114956" y="1632857"/>
                </a:cubicBezTo>
                <a:cubicBezTo>
                  <a:pt x="1143824" y="1624984"/>
                  <a:pt x="1202042" y="1611086"/>
                  <a:pt x="1202042" y="1611086"/>
                </a:cubicBezTo>
                <a:cubicBezTo>
                  <a:pt x="1238449" y="1574677"/>
                  <a:pt x="1208408" y="1601872"/>
                  <a:pt x="1256470" y="1567543"/>
                </a:cubicBezTo>
                <a:cubicBezTo>
                  <a:pt x="1279825" y="1550861"/>
                  <a:pt x="1307023" y="1527770"/>
                  <a:pt x="1332670" y="1513114"/>
                </a:cubicBezTo>
                <a:cubicBezTo>
                  <a:pt x="1346759" y="1505063"/>
                  <a:pt x="1361699" y="1498600"/>
                  <a:pt x="1376213" y="1491343"/>
                </a:cubicBezTo>
                <a:cubicBezTo>
                  <a:pt x="1456661" y="1410891"/>
                  <a:pt x="1338207" y="1535842"/>
                  <a:pt x="1408870" y="1436914"/>
                </a:cubicBezTo>
                <a:cubicBezTo>
                  <a:pt x="1420801" y="1420211"/>
                  <a:pt x="1452413" y="1393371"/>
                  <a:pt x="1452413" y="1393371"/>
                </a:cubicBezTo>
                <a:cubicBezTo>
                  <a:pt x="1476721" y="1320448"/>
                  <a:pt x="1453351" y="1398161"/>
                  <a:pt x="1474184" y="1262743"/>
                </a:cubicBezTo>
                <a:cubicBezTo>
                  <a:pt x="1476459" y="1247956"/>
                  <a:pt x="1481441" y="1233714"/>
                  <a:pt x="1485070" y="1219200"/>
                </a:cubicBezTo>
                <a:cubicBezTo>
                  <a:pt x="1481441" y="1095829"/>
                  <a:pt x="1479664" y="972389"/>
                  <a:pt x="1474184" y="849086"/>
                </a:cubicBezTo>
                <a:cubicBezTo>
                  <a:pt x="1469321" y="739673"/>
                  <a:pt x="1465471" y="751082"/>
                  <a:pt x="1452413" y="664028"/>
                </a:cubicBezTo>
                <a:cubicBezTo>
                  <a:pt x="1444801" y="613280"/>
                  <a:pt x="1437007" y="562547"/>
                  <a:pt x="1430642" y="511628"/>
                </a:cubicBezTo>
                <a:cubicBezTo>
                  <a:pt x="1412674" y="367880"/>
                  <a:pt x="1428709" y="446567"/>
                  <a:pt x="1408870" y="337457"/>
                </a:cubicBezTo>
                <a:cubicBezTo>
                  <a:pt x="1405560" y="319253"/>
                  <a:pt x="1404481" y="300352"/>
                  <a:pt x="1397984" y="283028"/>
                </a:cubicBezTo>
                <a:cubicBezTo>
                  <a:pt x="1393390" y="270778"/>
                  <a:pt x="1382704" y="261730"/>
                  <a:pt x="1376213" y="250371"/>
                </a:cubicBezTo>
                <a:cubicBezTo>
                  <a:pt x="1317757" y="148071"/>
                  <a:pt x="1396123" y="267359"/>
                  <a:pt x="1321784" y="163286"/>
                </a:cubicBezTo>
                <a:cubicBezTo>
                  <a:pt x="1314180" y="152640"/>
                  <a:pt x="1305864" y="142330"/>
                  <a:pt x="1300013" y="130628"/>
                </a:cubicBezTo>
                <a:cubicBezTo>
                  <a:pt x="1294881" y="120365"/>
                  <a:pt x="1294259" y="108234"/>
                  <a:pt x="1289127" y="97971"/>
                </a:cubicBezTo>
                <a:cubicBezTo>
                  <a:pt x="1283998" y="87713"/>
                  <a:pt x="1259086" y="50294"/>
                  <a:pt x="1245584" y="43543"/>
                </a:cubicBezTo>
                <a:cubicBezTo>
                  <a:pt x="1225058" y="33280"/>
                  <a:pt x="1202041" y="29028"/>
                  <a:pt x="1180270" y="21771"/>
                </a:cubicBezTo>
                <a:cubicBezTo>
                  <a:pt x="1116447" y="497"/>
                  <a:pt x="1159000" y="12151"/>
                  <a:pt x="1049642" y="0"/>
                </a:cubicBezTo>
                <a:cubicBezTo>
                  <a:pt x="955299" y="3629"/>
                  <a:pt x="860817" y="4606"/>
                  <a:pt x="766613" y="10886"/>
                </a:cubicBezTo>
                <a:cubicBezTo>
                  <a:pt x="744413" y="12366"/>
                  <a:pt x="712356" y="26387"/>
                  <a:pt x="690413" y="32657"/>
                </a:cubicBezTo>
                <a:cubicBezTo>
                  <a:pt x="674143" y="37306"/>
                  <a:pt x="631609" y="45730"/>
                  <a:pt x="614213" y="54428"/>
                </a:cubicBezTo>
                <a:cubicBezTo>
                  <a:pt x="609623" y="56723"/>
                  <a:pt x="668642" y="85271"/>
                  <a:pt x="614213" y="97971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5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04" y="1291769"/>
            <a:ext cx="5040560" cy="1489159"/>
          </a:xfrm>
          <a:prstGeom prst="rect">
            <a:avLst/>
          </a:prstGeom>
        </p:spPr>
      </p:pic>
      <p:pic>
        <p:nvPicPr>
          <p:cNvPr id="11" name="5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80" y="4049332"/>
            <a:ext cx="2844316" cy="2223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9932" y="316739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Overfitting vs. </a:t>
            </a:r>
            <a:r>
              <a:rPr lang="en-GB" sz="2800" b="1" dirty="0" err="1" smtClean="0"/>
              <a:t>Underfitting</a:t>
            </a:r>
            <a:endParaRPr lang="en-US" sz="2800" b="1" dirty="0"/>
          </a:p>
        </p:txBody>
      </p:sp>
      <p:sp>
        <p:nvSpPr>
          <p:cNvPr id="13" name="CuadroTexto 22"/>
          <p:cNvSpPr txBox="1"/>
          <p:nvPr/>
        </p:nvSpPr>
        <p:spPr>
          <a:xfrm>
            <a:off x="3573439" y="2708920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Spaghetti</a:t>
            </a:r>
            <a:r>
              <a:rPr lang="en-US" dirty="0" smtClean="0"/>
              <a:t> models</a:t>
            </a:r>
            <a:r>
              <a:rPr lang="en-US" b="1" i="1" dirty="0" smtClean="0"/>
              <a:t> </a:t>
            </a:r>
            <a:endParaRPr lang="es-ES" b="1" i="1" dirty="0"/>
          </a:p>
        </p:txBody>
      </p:sp>
      <p:sp>
        <p:nvSpPr>
          <p:cNvPr id="14" name="CuadroTexto 22"/>
          <p:cNvSpPr txBox="1"/>
          <p:nvPr/>
        </p:nvSpPr>
        <p:spPr>
          <a:xfrm>
            <a:off x="6588224" y="5894586"/>
            <a:ext cx="2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Flower</a:t>
            </a:r>
            <a:r>
              <a:rPr lang="en-US" dirty="0" smtClean="0"/>
              <a:t> models (</a:t>
            </a:r>
            <a:r>
              <a:rPr lang="en-US" dirty="0" smtClean="0">
                <a:sym typeface="Symbol" panose="05050102010706020507" pitchFamily="18" charset="2"/>
              </a:rPr>
              <a:t></a:t>
            </a:r>
            <a:r>
              <a:rPr lang="en-US" baseline="30000" dirty="0" smtClean="0">
                <a:sym typeface="Symbol" panose="05050102010706020507" pitchFamily="18" charset="2"/>
              </a:rPr>
              <a:t>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b="1" i="1" dirty="0" smtClean="0"/>
              <a:t> </a:t>
            </a:r>
            <a:endParaRPr lang="es-ES" b="1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Friendly Petri nets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3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Flecha derecha"/>
          <p:cNvSpPr/>
          <p:nvPr/>
        </p:nvSpPr>
        <p:spPr>
          <a:xfrm>
            <a:off x="3019948" y="1866502"/>
            <a:ext cx="1535982" cy="5277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Flecha doblada hacia arriba"/>
          <p:cNvSpPr/>
          <p:nvPr/>
        </p:nvSpPr>
        <p:spPr>
          <a:xfrm rot="5400000">
            <a:off x="3210216" y="1939205"/>
            <a:ext cx="1155446" cy="1535982"/>
          </a:xfrm>
          <a:prstGeom prst="bentUpArrow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Flecha doblada hacia arriba"/>
          <p:cNvSpPr/>
          <p:nvPr/>
        </p:nvSpPr>
        <p:spPr>
          <a:xfrm rot="16200000" flipV="1">
            <a:off x="3210216" y="783759"/>
            <a:ext cx="1155446" cy="1535982"/>
          </a:xfrm>
          <a:prstGeom prst="bentUpArrow">
            <a:avLst/>
          </a:prstGeom>
          <a:gradFill flip="none" rotWithShape="0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Our proposal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46</a:t>
            </a:fld>
            <a:endParaRPr lang="es-ES"/>
          </a:p>
        </p:txBody>
      </p:sp>
      <p:sp>
        <p:nvSpPr>
          <p:cNvPr id="6" name="Rectángulo 4"/>
          <p:cNvSpPr/>
          <p:nvPr/>
        </p:nvSpPr>
        <p:spPr>
          <a:xfrm>
            <a:off x="454455" y="1686312"/>
            <a:ext cx="1284713" cy="888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Log</a:t>
            </a:r>
            <a:endParaRPr lang="es-ES" dirty="0"/>
          </a:p>
        </p:txBody>
      </p:sp>
      <p:sp>
        <p:nvSpPr>
          <p:cNvPr id="7" name="Flecha derecha 5"/>
          <p:cNvSpPr/>
          <p:nvPr/>
        </p:nvSpPr>
        <p:spPr>
          <a:xfrm>
            <a:off x="1761149" y="1756427"/>
            <a:ext cx="1665369" cy="747898"/>
          </a:xfrm>
          <a:prstGeom prst="rightArrow">
            <a:avLst/>
          </a:prstGeom>
          <a:gradFill flip="none" rotWithShape="0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Discovery</a:t>
            </a:r>
            <a:endParaRPr lang="es-ES" dirty="0"/>
          </a:p>
        </p:txBody>
      </p:sp>
      <p:sp>
        <p:nvSpPr>
          <p:cNvPr id="10" name="Rectángulo 8"/>
          <p:cNvSpPr/>
          <p:nvPr/>
        </p:nvSpPr>
        <p:spPr>
          <a:xfrm>
            <a:off x="3430741" y="1828500"/>
            <a:ext cx="1284713" cy="6037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s-ES" dirty="0"/>
          </a:p>
        </p:txBody>
      </p:sp>
      <p:sp>
        <p:nvSpPr>
          <p:cNvPr id="16" name="Flecha derecha 5"/>
          <p:cNvSpPr/>
          <p:nvPr/>
        </p:nvSpPr>
        <p:spPr>
          <a:xfrm>
            <a:off x="1739168" y="1755524"/>
            <a:ext cx="1665369" cy="74789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Slicing</a:t>
            </a:r>
            <a:endParaRPr lang="es-ES" dirty="0"/>
          </a:p>
        </p:txBody>
      </p:sp>
      <p:sp>
        <p:nvSpPr>
          <p:cNvPr id="25" name="Rectángulo 8"/>
          <p:cNvSpPr/>
          <p:nvPr/>
        </p:nvSpPr>
        <p:spPr>
          <a:xfrm>
            <a:off x="4555930" y="974026"/>
            <a:ext cx="1284713" cy="6037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slice 1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996146" y="189864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Flecha derecha 5"/>
          <p:cNvSpPr/>
          <p:nvPr/>
        </p:nvSpPr>
        <p:spPr>
          <a:xfrm>
            <a:off x="5856640" y="901952"/>
            <a:ext cx="1665369" cy="7478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Discovery</a:t>
            </a:r>
            <a:endParaRPr lang="es-ES" dirty="0"/>
          </a:p>
        </p:txBody>
      </p:sp>
      <p:sp>
        <p:nvSpPr>
          <p:cNvPr id="30" name="Rectángulo 8"/>
          <p:cNvSpPr/>
          <p:nvPr/>
        </p:nvSpPr>
        <p:spPr>
          <a:xfrm>
            <a:off x="7517314" y="974026"/>
            <a:ext cx="1284713" cy="6037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1</a:t>
            </a:r>
            <a:endParaRPr lang="es-ES" dirty="0"/>
          </a:p>
        </p:txBody>
      </p:sp>
      <p:sp>
        <p:nvSpPr>
          <p:cNvPr id="39" name="Rectángulo 8"/>
          <p:cNvSpPr/>
          <p:nvPr/>
        </p:nvSpPr>
        <p:spPr>
          <a:xfrm>
            <a:off x="4555930" y="2681168"/>
            <a:ext cx="1284713" cy="6037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 slice </a:t>
            </a:r>
            <a:r>
              <a:rPr lang="en-US" i="1" dirty="0" smtClean="0"/>
              <a:t>n</a:t>
            </a:r>
            <a:endParaRPr lang="es-ES" i="1" dirty="0"/>
          </a:p>
        </p:txBody>
      </p:sp>
      <p:sp>
        <p:nvSpPr>
          <p:cNvPr id="40" name="Flecha derecha 5"/>
          <p:cNvSpPr/>
          <p:nvPr/>
        </p:nvSpPr>
        <p:spPr>
          <a:xfrm>
            <a:off x="5856639" y="2609094"/>
            <a:ext cx="1665369" cy="7478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Discovery</a:t>
            </a:r>
            <a:endParaRPr lang="es-ES" dirty="0"/>
          </a:p>
        </p:txBody>
      </p:sp>
      <p:sp>
        <p:nvSpPr>
          <p:cNvPr id="41" name="Rectángulo 8"/>
          <p:cNvSpPr/>
          <p:nvPr/>
        </p:nvSpPr>
        <p:spPr>
          <a:xfrm>
            <a:off x="7512138" y="2681167"/>
            <a:ext cx="1284713" cy="6037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</a:t>
            </a:r>
            <a:r>
              <a:rPr lang="en-US" i="1" dirty="0" smtClean="0"/>
              <a:t>n</a:t>
            </a:r>
            <a:endParaRPr lang="es-ES" i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957531" y="1898639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US" sz="24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Elipse 10"/>
          <p:cNvSpPr/>
          <p:nvPr/>
        </p:nvSpPr>
        <p:spPr>
          <a:xfrm>
            <a:off x="483969" y="3851619"/>
            <a:ext cx="1584176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behavior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s-ES" dirty="0"/>
          </a:p>
        </p:txBody>
      </p:sp>
      <p:sp>
        <p:nvSpPr>
          <p:cNvPr id="32" name="Elipse 11"/>
          <p:cNvSpPr/>
          <p:nvPr/>
        </p:nvSpPr>
        <p:spPr>
          <a:xfrm>
            <a:off x="775443" y="4087999"/>
            <a:ext cx="1409923" cy="1325767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Model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75443" y="3401276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1</a:t>
            </a:r>
            <a:endParaRPr lang="en-US" sz="2000" dirty="0"/>
          </a:p>
        </p:txBody>
      </p:sp>
      <p:sp>
        <p:nvSpPr>
          <p:cNvPr id="33" name="Elipse 10"/>
          <p:cNvSpPr/>
          <p:nvPr/>
        </p:nvSpPr>
        <p:spPr>
          <a:xfrm>
            <a:off x="2593078" y="3851619"/>
            <a:ext cx="1584176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behavior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s-ES" dirty="0"/>
          </a:p>
        </p:txBody>
      </p:sp>
      <p:sp>
        <p:nvSpPr>
          <p:cNvPr id="34" name="Elipse 11"/>
          <p:cNvSpPr/>
          <p:nvPr/>
        </p:nvSpPr>
        <p:spPr>
          <a:xfrm>
            <a:off x="2513967" y="4087999"/>
            <a:ext cx="998311" cy="1343163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Model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2857220" y="3401276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2</a:t>
            </a:r>
            <a:endParaRPr lang="en-US" sz="2000" dirty="0"/>
          </a:p>
        </p:txBody>
      </p:sp>
      <p:sp>
        <p:nvSpPr>
          <p:cNvPr id="43" name="Elipse 10"/>
          <p:cNvSpPr/>
          <p:nvPr/>
        </p:nvSpPr>
        <p:spPr>
          <a:xfrm>
            <a:off x="4635505" y="3851619"/>
            <a:ext cx="1584176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behavior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s-ES" dirty="0"/>
          </a:p>
        </p:txBody>
      </p:sp>
      <p:sp>
        <p:nvSpPr>
          <p:cNvPr id="44" name="Elipse 11"/>
          <p:cNvSpPr/>
          <p:nvPr/>
        </p:nvSpPr>
        <p:spPr>
          <a:xfrm>
            <a:off x="4635505" y="3779611"/>
            <a:ext cx="1700691" cy="554034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</p:txBody>
      </p:sp>
      <p:sp>
        <p:nvSpPr>
          <p:cNvPr id="45" name="44 CuadroTexto"/>
          <p:cNvSpPr txBox="1"/>
          <p:nvPr/>
        </p:nvSpPr>
        <p:spPr>
          <a:xfrm>
            <a:off x="4899647" y="3401276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3</a:t>
            </a:r>
            <a:endParaRPr lang="en-US" sz="2000" dirty="0"/>
          </a:p>
        </p:txBody>
      </p:sp>
      <p:sp>
        <p:nvSpPr>
          <p:cNvPr id="46" name="Elipse 10"/>
          <p:cNvSpPr/>
          <p:nvPr/>
        </p:nvSpPr>
        <p:spPr>
          <a:xfrm>
            <a:off x="7212675" y="3882990"/>
            <a:ext cx="1584176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Elipse 11"/>
          <p:cNvSpPr/>
          <p:nvPr/>
        </p:nvSpPr>
        <p:spPr>
          <a:xfrm>
            <a:off x="7212675" y="3810982"/>
            <a:ext cx="1700691" cy="554034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</p:txBody>
      </p:sp>
      <p:sp>
        <p:nvSpPr>
          <p:cNvPr id="5" name="4 Igual que"/>
          <p:cNvSpPr/>
          <p:nvPr/>
        </p:nvSpPr>
        <p:spPr>
          <a:xfrm>
            <a:off x="6423725" y="4355675"/>
            <a:ext cx="576064" cy="540060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10 Más"/>
          <p:cNvSpPr/>
          <p:nvPr/>
        </p:nvSpPr>
        <p:spPr>
          <a:xfrm>
            <a:off x="4177253" y="4391750"/>
            <a:ext cx="458251" cy="467910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Más"/>
          <p:cNvSpPr/>
          <p:nvPr/>
        </p:nvSpPr>
        <p:spPr>
          <a:xfrm>
            <a:off x="2113601" y="4391750"/>
            <a:ext cx="458251" cy="467910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ipse 11"/>
          <p:cNvSpPr/>
          <p:nvPr/>
        </p:nvSpPr>
        <p:spPr>
          <a:xfrm>
            <a:off x="7128625" y="4056628"/>
            <a:ext cx="998311" cy="1405741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</p:txBody>
      </p:sp>
      <p:sp>
        <p:nvSpPr>
          <p:cNvPr id="51" name="Elipse 11"/>
          <p:cNvSpPr/>
          <p:nvPr/>
        </p:nvSpPr>
        <p:spPr>
          <a:xfrm>
            <a:off x="7522009" y="4211659"/>
            <a:ext cx="1378285" cy="1296144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3" name="12 Abrir llave"/>
          <p:cNvSpPr/>
          <p:nvPr/>
        </p:nvSpPr>
        <p:spPr>
          <a:xfrm rot="16200000">
            <a:off x="3144124" y="2618447"/>
            <a:ext cx="333464" cy="582414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989226" y="5667635"/>
            <a:ext cx="464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Few models, each is low-complexity</a:t>
            </a:r>
            <a:endParaRPr lang="en-US" sz="2400" dirty="0"/>
          </a:p>
        </p:txBody>
      </p:sp>
      <p:sp>
        <p:nvSpPr>
          <p:cNvPr id="38" name="Flecha derecha 5"/>
          <p:cNvSpPr/>
          <p:nvPr/>
        </p:nvSpPr>
        <p:spPr>
          <a:xfrm>
            <a:off x="5856640" y="1756427"/>
            <a:ext cx="1665369" cy="7478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Discovery</a:t>
            </a:r>
            <a:endParaRPr lang="es-E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8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70"/>
    </mc:Choice>
    <mc:Fallback xmlns="">
      <p:transition spd="slow" advTm="4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7" grpId="0" animBg="1"/>
      <p:bldP spid="10" grpId="0" animBg="1"/>
      <p:bldP spid="16" grpId="0" animBg="1"/>
      <p:bldP spid="25" grpId="0" animBg="1"/>
      <p:bldP spid="28" grpId="0"/>
      <p:bldP spid="29" grpId="0" animBg="1"/>
      <p:bldP spid="30" grpId="0" animBg="1"/>
      <p:bldP spid="39" grpId="0" animBg="1"/>
      <p:bldP spid="40" grpId="0" animBg="1"/>
      <p:bldP spid="41" grpId="0" animBg="1"/>
      <p:bldP spid="42" grpId="0"/>
      <p:bldP spid="31" grpId="0" animBg="1"/>
      <p:bldP spid="32" grpId="0" animBg="1"/>
      <p:bldP spid="3" grpId="0"/>
      <p:bldP spid="33" grpId="0" animBg="1"/>
      <p:bldP spid="34" grpId="0" animBg="1"/>
      <p:bldP spid="37" grpId="0"/>
      <p:bldP spid="43" grpId="0" uiExpand="1" build="allAtOnce" animBg="1"/>
      <p:bldP spid="44" grpId="0" uiExpand="1" build="allAtOnce" animBg="1"/>
      <p:bldP spid="45" grpId="0"/>
      <p:bldP spid="46" grpId="0" animBg="1"/>
      <p:bldP spid="47" grpId="0" animBg="1"/>
      <p:bldP spid="5" grpId="0" animBg="1"/>
      <p:bldP spid="11" grpId="0" animBg="1"/>
      <p:bldP spid="49" grpId="0" animBg="1"/>
      <p:bldP spid="50" grpId="0" animBg="1"/>
      <p:bldP spid="51" grpId="0" animBg="1"/>
      <p:bldP spid="13" grpId="0" animBg="1"/>
      <p:bldP spid="14" grpId="0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oblada hacia arriba"/>
          <p:cNvSpPr/>
          <p:nvPr/>
        </p:nvSpPr>
        <p:spPr>
          <a:xfrm rot="5400000">
            <a:off x="144415" y="3273479"/>
            <a:ext cx="2579293" cy="828092"/>
          </a:xfrm>
          <a:prstGeom prst="bent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lecha doblada hacia arriba"/>
          <p:cNvSpPr/>
          <p:nvPr/>
        </p:nvSpPr>
        <p:spPr>
          <a:xfrm rot="5400000">
            <a:off x="864917" y="2552531"/>
            <a:ext cx="1140870" cy="828092"/>
          </a:xfrm>
          <a:prstGeom prst="bent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Extracting well-structured slices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47</a:t>
            </a:fld>
            <a:endParaRPr lang="es-ES"/>
          </a:p>
        </p:txBody>
      </p:sp>
      <p:pic>
        <p:nvPicPr>
          <p:cNvPr id="17" name="5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908720"/>
            <a:ext cx="5040560" cy="1489159"/>
          </a:xfrm>
          <a:prstGeom prst="rect">
            <a:avLst/>
          </a:prstGeom>
        </p:spPr>
      </p:pic>
      <p:sp>
        <p:nvSpPr>
          <p:cNvPr id="18" name="17 Flecha doblada hacia arriba"/>
          <p:cNvSpPr/>
          <p:nvPr/>
        </p:nvSpPr>
        <p:spPr>
          <a:xfrm rot="5400000">
            <a:off x="-522528" y="3973875"/>
            <a:ext cx="3913178" cy="828092"/>
          </a:xfrm>
          <a:prstGeom prst="bent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99" y="2636912"/>
            <a:ext cx="3375303" cy="1404849"/>
          </a:xfrm>
          <a:prstGeom prst="rect">
            <a:avLst/>
          </a:prstGeom>
          <a:solidFill>
            <a:schemeClr val="lt1">
              <a:alpha val="10000"/>
            </a:schemeClr>
          </a:solidFill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26" y="3537012"/>
            <a:ext cx="4716524" cy="168302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26" y="5193196"/>
            <a:ext cx="4680520" cy="11893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43800" y="2472335"/>
            <a:ext cx="1584176" cy="3910175"/>
            <a:chOff x="6696236" y="2472335"/>
            <a:chExt cx="1584176" cy="3910175"/>
          </a:xfrm>
        </p:grpSpPr>
        <p:sp>
          <p:nvSpPr>
            <p:cNvPr id="21" name="20 Trapecio"/>
            <p:cNvSpPr/>
            <p:nvPr/>
          </p:nvSpPr>
          <p:spPr>
            <a:xfrm flipV="1">
              <a:off x="6781946" y="2492896"/>
              <a:ext cx="1404156" cy="3889614"/>
            </a:xfrm>
            <a:prstGeom prst="trapezoid">
              <a:avLst/>
            </a:prstGeom>
            <a:gradFill flip="none" rotWithShape="1">
              <a:gsLst>
                <a:gs pos="0">
                  <a:srgbClr val="0000FF"/>
                </a:gs>
                <a:gs pos="53000">
                  <a:srgbClr val="0066FF"/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696236" y="2472335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Most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frequent</a:t>
              </a:r>
              <a:r>
                <a:rPr lang="en-US" dirty="0" smtClean="0">
                  <a:solidFill>
                    <a:schemeClr val="bg1"/>
                  </a:solidFill>
                </a:rPr>
                <a:t> behavior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948264" y="5642084"/>
              <a:ext cx="1044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 frequent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Friendly Petri nets</a:t>
            </a:r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1020015" y="2396142"/>
            <a:ext cx="332484" cy="383739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Slicing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12 Elipse"/>
          <p:cNvSpPr/>
          <p:nvPr/>
        </p:nvSpPr>
        <p:spPr>
          <a:xfrm>
            <a:off x="1940974" y="2546244"/>
            <a:ext cx="3567130" cy="148448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 Flecha izquierda"/>
          <p:cNvSpPr/>
          <p:nvPr/>
        </p:nvSpPr>
        <p:spPr>
          <a:xfrm>
            <a:off x="5638800" y="2492896"/>
            <a:ext cx="2124236" cy="1368152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Captures more than 90% of log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30"/>
    </mc:Choice>
    <mc:Fallback xmlns="">
      <p:transition spd="slow" advTm="66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/>
          <a:srcRect t="1594" r="6043" b="3850"/>
          <a:stretch/>
        </p:blipFill>
        <p:spPr>
          <a:xfrm>
            <a:off x="4886326" y="3062433"/>
            <a:ext cx="4048126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Mining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04800" y="1465302"/>
            <a:ext cx="1324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Log:</a:t>
            </a:r>
          </a:p>
          <a:p>
            <a:r>
              <a:rPr lang="en-GB" dirty="0"/>
              <a:t>a</a:t>
            </a:r>
            <a:r>
              <a:rPr lang="en-GB" dirty="0" smtClean="0"/>
              <a:t> b c d e a b</a:t>
            </a:r>
            <a:br>
              <a:rPr lang="en-GB" dirty="0" smtClean="0"/>
            </a:br>
            <a:r>
              <a:rPr lang="en-GB" dirty="0" smtClean="0"/>
              <a:t>a c d b e c b</a:t>
            </a:r>
            <a:br>
              <a:rPr lang="en-GB" dirty="0" smtClean="0"/>
            </a:br>
            <a:r>
              <a:rPr lang="en-GB" dirty="0" smtClean="0"/>
              <a:t>a c b d e a b</a:t>
            </a:r>
            <a:br>
              <a:rPr lang="en-GB" dirty="0" smtClean="0"/>
            </a:br>
            <a:r>
              <a:rPr lang="en-GB" dirty="0" smtClean="0"/>
              <a:t>a b c e a</a:t>
            </a:r>
            <a:br>
              <a:rPr lang="en-GB" dirty="0" smtClean="0"/>
            </a:br>
            <a:r>
              <a:rPr lang="en-GB" dirty="0" err="1" smtClean="0"/>
              <a:t>a</a:t>
            </a:r>
            <a:r>
              <a:rPr lang="en-GB" dirty="0" smtClean="0"/>
              <a:t> d e c</a:t>
            </a:r>
            <a:br>
              <a:rPr lang="en-GB" dirty="0" smtClean="0"/>
            </a:br>
            <a:r>
              <a:rPr lang="en-GB" dirty="0" smtClean="0"/>
              <a:t>a c b e c</a:t>
            </a:r>
            <a:br>
              <a:rPr lang="en-GB" dirty="0" smtClean="0"/>
            </a:br>
            <a:r>
              <a:rPr lang="en-GB" dirty="0" smtClean="0"/>
              <a:t>a d e a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41995" y="990600"/>
            <a:ext cx="2863405" cy="4038600"/>
            <a:chOff x="2241995" y="990600"/>
            <a:chExt cx="2863405" cy="4038600"/>
          </a:xfrm>
        </p:grpSpPr>
        <p:sp>
          <p:nvSpPr>
            <p:cNvPr id="6" name="Oval 5"/>
            <p:cNvSpPr/>
            <p:nvPr/>
          </p:nvSpPr>
          <p:spPr>
            <a:xfrm>
              <a:off x="3962400" y="990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2819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52800" y="1905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2514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528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6" idx="4"/>
              <a:endCxn id="7" idx="0"/>
            </p:cNvCxnSpPr>
            <p:nvPr/>
          </p:nvCxnSpPr>
          <p:spPr>
            <a:xfrm>
              <a:off x="4038600" y="11430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0"/>
            </p:cNvCxnSpPr>
            <p:nvPr/>
          </p:nvCxnSpPr>
          <p:spPr>
            <a:xfrm>
              <a:off x="4038600" y="1752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0"/>
            </p:cNvCxnSpPr>
            <p:nvPr/>
          </p:nvCxnSpPr>
          <p:spPr>
            <a:xfrm>
              <a:off x="4038600" y="23622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4"/>
              <a:endCxn id="11" idx="0"/>
            </p:cNvCxnSpPr>
            <p:nvPr/>
          </p:nvCxnSpPr>
          <p:spPr>
            <a:xfrm>
              <a:off x="3429000" y="20574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4"/>
              <a:endCxn id="12" idx="0"/>
            </p:cNvCxnSpPr>
            <p:nvPr/>
          </p:nvCxnSpPr>
          <p:spPr>
            <a:xfrm>
              <a:off x="3429000" y="26670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2"/>
              <a:endCxn id="12" idx="7"/>
            </p:cNvCxnSpPr>
            <p:nvPr/>
          </p:nvCxnSpPr>
          <p:spPr>
            <a:xfrm flipH="1">
              <a:off x="3482882" y="2895600"/>
              <a:ext cx="4795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" idx="2"/>
              <a:endCxn id="11" idx="7"/>
            </p:cNvCxnSpPr>
            <p:nvPr/>
          </p:nvCxnSpPr>
          <p:spPr>
            <a:xfrm flipH="1">
              <a:off x="3482882" y="2286000"/>
              <a:ext cx="4795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" idx="2"/>
              <a:endCxn id="10" idx="7"/>
            </p:cNvCxnSpPr>
            <p:nvPr/>
          </p:nvCxnSpPr>
          <p:spPr>
            <a:xfrm flipH="1">
              <a:off x="3482882" y="1676400"/>
              <a:ext cx="4795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648200" y="1905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7" idx="6"/>
              <a:endCxn id="41" idx="1"/>
            </p:cNvCxnSpPr>
            <p:nvPr/>
          </p:nvCxnSpPr>
          <p:spPr>
            <a:xfrm>
              <a:off x="4114800" y="1676400"/>
              <a:ext cx="555718" cy="2509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648200" y="2514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1" idx="4"/>
              <a:endCxn id="47" idx="0"/>
            </p:cNvCxnSpPr>
            <p:nvPr/>
          </p:nvCxnSpPr>
          <p:spPr>
            <a:xfrm>
              <a:off x="4724400" y="20574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43434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53000" y="3048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>
              <a:stCxn id="47" idx="4"/>
              <a:endCxn id="50" idx="0"/>
            </p:cNvCxnSpPr>
            <p:nvPr/>
          </p:nvCxnSpPr>
          <p:spPr>
            <a:xfrm flipH="1">
              <a:off x="4419600" y="26670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7" idx="4"/>
              <a:endCxn id="51" idx="0"/>
            </p:cNvCxnSpPr>
            <p:nvPr/>
          </p:nvCxnSpPr>
          <p:spPr>
            <a:xfrm>
              <a:off x="4724400" y="26670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352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12" idx="4"/>
              <a:endCxn id="60" idx="0"/>
            </p:cNvCxnSpPr>
            <p:nvPr/>
          </p:nvCxnSpPr>
          <p:spPr>
            <a:xfrm>
              <a:off x="3429000" y="3276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0480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6576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stCxn id="60" idx="4"/>
              <a:endCxn id="62" idx="0"/>
            </p:cNvCxnSpPr>
            <p:nvPr/>
          </p:nvCxnSpPr>
          <p:spPr>
            <a:xfrm flipH="1">
              <a:off x="3124200" y="38862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4"/>
              <a:endCxn id="63" idx="0"/>
            </p:cNvCxnSpPr>
            <p:nvPr/>
          </p:nvCxnSpPr>
          <p:spPr>
            <a:xfrm>
              <a:off x="3429000" y="3886200"/>
              <a:ext cx="3048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30480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2" idx="4"/>
              <a:endCxn id="67" idx="0"/>
            </p:cNvCxnSpPr>
            <p:nvPr/>
          </p:nvCxnSpPr>
          <p:spPr>
            <a:xfrm>
              <a:off x="3124200" y="4419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3" idx="4"/>
              <a:endCxn id="68" idx="0"/>
            </p:cNvCxnSpPr>
            <p:nvPr/>
          </p:nvCxnSpPr>
          <p:spPr>
            <a:xfrm>
              <a:off x="3733800" y="4419600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1" idx="2"/>
              <a:endCxn id="80" idx="7"/>
            </p:cNvCxnSpPr>
            <p:nvPr/>
          </p:nvCxnSpPr>
          <p:spPr>
            <a:xfrm flipH="1">
              <a:off x="2644682" y="2590800"/>
              <a:ext cx="708118" cy="5557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5146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2860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7432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0" idx="4"/>
              <a:endCxn id="82" idx="0"/>
            </p:cNvCxnSpPr>
            <p:nvPr/>
          </p:nvCxnSpPr>
          <p:spPr>
            <a:xfrm flipH="1">
              <a:off x="2362200" y="3276600"/>
              <a:ext cx="2286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0" idx="4"/>
              <a:endCxn id="83" idx="0"/>
            </p:cNvCxnSpPr>
            <p:nvPr/>
          </p:nvCxnSpPr>
          <p:spPr>
            <a:xfrm>
              <a:off x="2590800" y="3276600"/>
              <a:ext cx="2286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980935" y="116050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52926" y="26024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241995" y="32271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032812" y="384295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06114" y="146015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06114" y="20690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06114" y="267798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803182" y="176666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00400" y="20690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03280" y="2582559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622995" y="32287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520732" y="3836772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873955" y="44635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674441" y="448846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284759" y="147988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90103" y="268673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89902" y="23397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70518" y="20491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194091" y="32649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24118" y="255068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  <a:endParaRPr lang="en-US" dirty="0"/>
            </a:p>
          </p:txBody>
        </p:sp>
        <p:cxnSp>
          <p:nvCxnSpPr>
            <p:cNvPr id="70" name="Straight Arrow Connector 69"/>
            <p:cNvCxnSpPr>
              <a:stCxn id="80" idx="5"/>
              <a:endCxn id="60" idx="1"/>
            </p:cNvCxnSpPr>
            <p:nvPr/>
          </p:nvCxnSpPr>
          <p:spPr>
            <a:xfrm>
              <a:off x="2644682" y="3254282"/>
              <a:ext cx="730436" cy="5018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859721" y="318236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4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Slicing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990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600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2209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52800" y="3124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4038600" y="1143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4038600" y="1752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4038600" y="23622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1" idx="0"/>
          </p:cNvCxnSpPr>
          <p:nvPr/>
        </p:nvCxnSpPr>
        <p:spPr>
          <a:xfrm>
            <a:off x="3429000" y="20574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4"/>
            <a:endCxn id="12" idx="0"/>
          </p:cNvCxnSpPr>
          <p:nvPr/>
        </p:nvCxnSpPr>
        <p:spPr>
          <a:xfrm>
            <a:off x="3429000" y="2667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2" idx="7"/>
          </p:cNvCxnSpPr>
          <p:nvPr/>
        </p:nvCxnSpPr>
        <p:spPr>
          <a:xfrm flipH="1">
            <a:off x="3482882" y="2895600"/>
            <a:ext cx="479518" cy="250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2"/>
            <a:endCxn id="11" idx="7"/>
          </p:cNvCxnSpPr>
          <p:nvPr/>
        </p:nvCxnSpPr>
        <p:spPr>
          <a:xfrm flipH="1">
            <a:off x="3482882" y="2286000"/>
            <a:ext cx="479518" cy="250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10" idx="7"/>
          </p:cNvCxnSpPr>
          <p:nvPr/>
        </p:nvCxnSpPr>
        <p:spPr>
          <a:xfrm flipH="1">
            <a:off x="3482882" y="1676400"/>
            <a:ext cx="479518" cy="250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48200" y="19050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7" idx="6"/>
            <a:endCxn id="41" idx="1"/>
          </p:cNvCxnSpPr>
          <p:nvPr/>
        </p:nvCxnSpPr>
        <p:spPr>
          <a:xfrm>
            <a:off x="4114800" y="1676400"/>
            <a:ext cx="555718" cy="25091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1" idx="4"/>
            <a:endCxn id="47" idx="0"/>
          </p:cNvCxnSpPr>
          <p:nvPr/>
        </p:nvCxnSpPr>
        <p:spPr>
          <a:xfrm>
            <a:off x="4724400" y="20574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343400" y="30480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53000" y="30480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47" idx="4"/>
            <a:endCxn id="50" idx="0"/>
          </p:cNvCxnSpPr>
          <p:nvPr/>
        </p:nvCxnSpPr>
        <p:spPr>
          <a:xfrm flipH="1">
            <a:off x="4419600" y="2667000"/>
            <a:ext cx="304800" cy="3810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4"/>
            <a:endCxn id="51" idx="0"/>
          </p:cNvCxnSpPr>
          <p:nvPr/>
        </p:nvCxnSpPr>
        <p:spPr>
          <a:xfrm>
            <a:off x="4724400" y="2667000"/>
            <a:ext cx="304800" cy="3810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352800" y="3733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12" idx="4"/>
            <a:endCxn id="60" idx="0"/>
          </p:cNvCxnSpPr>
          <p:nvPr/>
        </p:nvCxnSpPr>
        <p:spPr>
          <a:xfrm>
            <a:off x="3429000" y="3276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048000" y="4267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57600" y="4267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0" idx="4"/>
            <a:endCxn id="62" idx="0"/>
          </p:cNvCxnSpPr>
          <p:nvPr/>
        </p:nvCxnSpPr>
        <p:spPr>
          <a:xfrm flipH="1">
            <a:off x="3124200" y="38862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0" idx="4"/>
            <a:endCxn id="63" idx="0"/>
          </p:cNvCxnSpPr>
          <p:nvPr/>
        </p:nvCxnSpPr>
        <p:spPr>
          <a:xfrm>
            <a:off x="3429000" y="38862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0480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657600" y="48768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62" idx="4"/>
            <a:endCxn id="67" idx="0"/>
          </p:cNvCxnSpPr>
          <p:nvPr/>
        </p:nvCxnSpPr>
        <p:spPr>
          <a:xfrm>
            <a:off x="3124200" y="4419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4"/>
            <a:endCxn id="68" idx="0"/>
          </p:cNvCxnSpPr>
          <p:nvPr/>
        </p:nvCxnSpPr>
        <p:spPr>
          <a:xfrm>
            <a:off x="3733800" y="4419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1" idx="2"/>
            <a:endCxn id="80" idx="7"/>
          </p:cNvCxnSpPr>
          <p:nvPr/>
        </p:nvCxnSpPr>
        <p:spPr>
          <a:xfrm flipH="1">
            <a:off x="2644682" y="2590800"/>
            <a:ext cx="708118" cy="555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514600" y="3124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286000" y="3657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743200" y="3657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>
          <a:xfrm flipH="1">
            <a:off x="2362200" y="3276600"/>
            <a:ext cx="2286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4"/>
            <a:endCxn id="83" idx="0"/>
          </p:cNvCxnSpPr>
          <p:nvPr/>
        </p:nvCxnSpPr>
        <p:spPr>
          <a:xfrm>
            <a:off x="2590800" y="3276600"/>
            <a:ext cx="2286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980935" y="116050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352926" y="2602468"/>
            <a:ext cx="2952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41995" y="32271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032812" y="38429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606114" y="14601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606114" y="20690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606114" y="2677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803182" y="176666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200400" y="20690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803280" y="2582559"/>
            <a:ext cx="2824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22995" y="322871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20732" y="383677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873955" y="44635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3674441" y="44884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284759" y="1479887"/>
            <a:ext cx="3064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90103" y="26867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989902" y="23397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670518" y="2049159"/>
            <a:ext cx="3000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194091" y="32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824118" y="25506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" y="1465302"/>
            <a:ext cx="1324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Log:</a:t>
            </a:r>
          </a:p>
          <a:p>
            <a:r>
              <a:rPr lang="en-GB" dirty="0"/>
              <a:t>a</a:t>
            </a:r>
            <a:r>
              <a:rPr lang="en-GB" dirty="0" smtClean="0"/>
              <a:t> b c d e a b</a:t>
            </a:r>
            <a:br>
              <a:rPr lang="en-GB" dirty="0" smtClean="0"/>
            </a:br>
            <a:r>
              <a:rPr lang="en-GB" dirty="0" smtClean="0"/>
              <a:t>a c d b e c b</a:t>
            </a:r>
            <a:br>
              <a:rPr lang="en-GB" dirty="0" smtClean="0"/>
            </a:br>
            <a:r>
              <a:rPr lang="en-GB" dirty="0" smtClean="0"/>
              <a:t>a c b d e a b</a:t>
            </a:r>
            <a:br>
              <a:rPr lang="en-GB" dirty="0" smtClean="0"/>
            </a:br>
            <a:r>
              <a:rPr lang="en-GB" dirty="0" smtClean="0"/>
              <a:t>a b c e a</a:t>
            </a:r>
            <a:br>
              <a:rPr lang="en-GB" dirty="0" smtClean="0"/>
            </a:b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d e c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/>
              <a:t>a c b e c</a:t>
            </a:r>
            <a:br>
              <a:rPr lang="en-GB" dirty="0" smtClean="0"/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 d e 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8454" r="15396" b="7963"/>
          <a:stretch/>
        </p:blipFill>
        <p:spPr>
          <a:xfrm>
            <a:off x="6934200" y="838200"/>
            <a:ext cx="1828800" cy="4937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836" y="4999672"/>
            <a:ext cx="68177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Best and </a:t>
            </a:r>
            <a:r>
              <a:rPr lang="en-GB" b="1" dirty="0" err="1" smtClean="0"/>
              <a:t>Devillers</a:t>
            </a:r>
            <a:r>
              <a:rPr lang="en-GB" b="1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Characterisation</a:t>
            </a:r>
            <a:r>
              <a:rPr lang="en-US" dirty="0" smtClean="0"/>
              <a:t> </a:t>
            </a:r>
            <a:r>
              <a:rPr lang="en-US" dirty="0"/>
              <a:t>of the state spaces of marked graph Petri </a:t>
            </a:r>
            <a:r>
              <a:rPr lang="en-US" dirty="0" smtClean="0"/>
              <a:t>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Synthesis </a:t>
            </a:r>
            <a:r>
              <a:rPr lang="en-US" dirty="0"/>
              <a:t>of live and bounded persistent </a:t>
            </a:r>
            <a:r>
              <a:rPr lang="en-US" dirty="0" smtClean="0"/>
              <a:t>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Petrify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Synthesis of free-choice Petri nets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45762" y="3512403"/>
            <a:ext cx="2210591" cy="1687892"/>
            <a:chOff x="4345762" y="3512403"/>
            <a:chExt cx="2210591" cy="1687892"/>
          </a:xfrm>
        </p:grpSpPr>
        <p:sp>
          <p:nvSpPr>
            <p:cNvPr id="16" name="Freeform 15"/>
            <p:cNvSpPr/>
            <p:nvPr/>
          </p:nvSpPr>
          <p:spPr>
            <a:xfrm>
              <a:off x="4345762" y="3608163"/>
              <a:ext cx="601432" cy="1592132"/>
            </a:xfrm>
            <a:custGeom>
              <a:avLst/>
              <a:gdLst>
                <a:gd name="connsiteX0" fmla="*/ 548640 w 601432"/>
                <a:gd name="connsiteY0" fmla="*/ 1592132 h 1592132"/>
                <a:gd name="connsiteX1" fmla="*/ 548640 w 601432"/>
                <a:gd name="connsiteY1" fmla="*/ 839096 h 1592132"/>
                <a:gd name="connsiteX2" fmla="*/ 0 w 601432"/>
                <a:gd name="connsiteY2" fmla="*/ 0 h 159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32" h="1592132">
                  <a:moveTo>
                    <a:pt x="548640" y="1592132"/>
                  </a:moveTo>
                  <a:cubicBezTo>
                    <a:pt x="594360" y="1348291"/>
                    <a:pt x="640080" y="1104451"/>
                    <a:pt x="548640" y="839096"/>
                  </a:cubicBezTo>
                  <a:cubicBezTo>
                    <a:pt x="457200" y="573741"/>
                    <a:pt x="228600" y="286870"/>
                    <a:pt x="0" y="0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1591" y="3512403"/>
              <a:ext cx="17047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00FF"/>
                  </a:solidFill>
                </a:rPr>
                <a:t>SAT</a:t>
              </a:r>
              <a:br>
                <a:rPr lang="en-GB" sz="2400" b="1" dirty="0" smtClean="0">
                  <a:solidFill>
                    <a:srgbClr val="0000FF"/>
                  </a:solidFill>
                </a:rPr>
              </a:br>
              <a:r>
                <a:rPr lang="en-GB" sz="2400" b="1" dirty="0" smtClean="0">
                  <a:solidFill>
                    <a:srgbClr val="0000FF"/>
                  </a:solidFill>
                </a:rPr>
                <a:t>formulation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2644682" y="3254282"/>
            <a:ext cx="730436" cy="501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859721" y="318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76400" y="4392781"/>
            <a:ext cx="2088292" cy="1398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9308" y="887581"/>
            <a:ext cx="2088292" cy="10174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6632" y="887581"/>
            <a:ext cx="4601517" cy="49036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887581"/>
            <a:ext cx="762000" cy="49036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A</a:t>
            </a:r>
            <a:r>
              <a:rPr lang="en-GB" dirty="0" smtClean="0"/>
              <a:t>synchronous controllers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4950" y="990600"/>
            <a:ext cx="6419850" cy="4697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0684" y="5992981"/>
            <a:ext cx="750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Sokolov</a:t>
            </a:r>
            <a:r>
              <a:rPr lang="en-GB" dirty="0" smtClean="0"/>
              <a:t> et al., Towards asynchronous power management, FTFC 2014.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0" y="1905000"/>
            <a:ext cx="1323033" cy="24811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2241995" y="32271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32812" y="384295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00852" y="14601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94413" y="208194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606114" y="2677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10798" y="176666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00400" y="20690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22995" y="322871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20732" y="383677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73955" y="44635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674441" y="44884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90103" y="26867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194091" y="32649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24118" y="25506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Slicing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990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1600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2209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28194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1905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52800" y="2514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3124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6" idx="4"/>
            <a:endCxn id="7" idx="0"/>
          </p:cNvCxnSpPr>
          <p:nvPr/>
        </p:nvCxnSpPr>
        <p:spPr>
          <a:xfrm>
            <a:off x="4038600" y="11430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>
            <a:off x="4038600" y="17526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4038600" y="23622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1" idx="0"/>
          </p:cNvCxnSpPr>
          <p:nvPr/>
        </p:nvCxnSpPr>
        <p:spPr>
          <a:xfrm>
            <a:off x="3429000" y="20574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4"/>
            <a:endCxn id="12" idx="0"/>
          </p:cNvCxnSpPr>
          <p:nvPr/>
        </p:nvCxnSpPr>
        <p:spPr>
          <a:xfrm>
            <a:off x="3429000" y="26670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2" idx="7"/>
          </p:cNvCxnSpPr>
          <p:nvPr/>
        </p:nvCxnSpPr>
        <p:spPr>
          <a:xfrm flipH="1">
            <a:off x="3482882" y="2895600"/>
            <a:ext cx="479518" cy="25091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2"/>
            <a:endCxn id="11" idx="7"/>
          </p:cNvCxnSpPr>
          <p:nvPr/>
        </p:nvCxnSpPr>
        <p:spPr>
          <a:xfrm flipH="1">
            <a:off x="3482882" y="2286000"/>
            <a:ext cx="479518" cy="25091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  <a:endCxn id="10" idx="7"/>
          </p:cNvCxnSpPr>
          <p:nvPr/>
        </p:nvCxnSpPr>
        <p:spPr>
          <a:xfrm flipH="1">
            <a:off x="3482882" y="1676400"/>
            <a:ext cx="479518" cy="25091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482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7" idx="6"/>
            <a:endCxn id="41" idx="1"/>
          </p:cNvCxnSpPr>
          <p:nvPr/>
        </p:nvCxnSpPr>
        <p:spPr>
          <a:xfrm>
            <a:off x="4114800" y="1676400"/>
            <a:ext cx="555718" cy="250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1" idx="4"/>
            <a:endCxn id="47" idx="0"/>
          </p:cNvCxnSpPr>
          <p:nvPr/>
        </p:nvCxnSpPr>
        <p:spPr>
          <a:xfrm>
            <a:off x="4724400" y="20574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3434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9530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47" idx="4"/>
            <a:endCxn id="50" idx="0"/>
          </p:cNvCxnSpPr>
          <p:nvPr/>
        </p:nvCxnSpPr>
        <p:spPr>
          <a:xfrm flipH="1">
            <a:off x="4419600" y="26670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4"/>
            <a:endCxn id="51" idx="0"/>
          </p:cNvCxnSpPr>
          <p:nvPr/>
        </p:nvCxnSpPr>
        <p:spPr>
          <a:xfrm>
            <a:off x="4724400" y="26670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352800" y="3733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Arrow Connector 60"/>
          <p:cNvCxnSpPr>
            <a:stCxn id="12" idx="4"/>
            <a:endCxn id="60" idx="0"/>
          </p:cNvCxnSpPr>
          <p:nvPr/>
        </p:nvCxnSpPr>
        <p:spPr>
          <a:xfrm>
            <a:off x="3429000" y="32766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048000" y="4267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57600" y="4267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4" name="Straight Arrow Connector 63"/>
          <p:cNvCxnSpPr>
            <a:stCxn id="60" idx="4"/>
            <a:endCxn id="62" idx="0"/>
          </p:cNvCxnSpPr>
          <p:nvPr/>
        </p:nvCxnSpPr>
        <p:spPr>
          <a:xfrm flipH="1">
            <a:off x="3124200" y="3886200"/>
            <a:ext cx="304800" cy="3810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0" idx="4"/>
            <a:endCxn id="63" idx="0"/>
          </p:cNvCxnSpPr>
          <p:nvPr/>
        </p:nvCxnSpPr>
        <p:spPr>
          <a:xfrm>
            <a:off x="3429000" y="3886200"/>
            <a:ext cx="304800" cy="3810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0480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6576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9" name="Straight Arrow Connector 68"/>
          <p:cNvCxnSpPr>
            <a:stCxn id="62" idx="4"/>
            <a:endCxn id="67" idx="0"/>
          </p:cNvCxnSpPr>
          <p:nvPr/>
        </p:nvCxnSpPr>
        <p:spPr>
          <a:xfrm>
            <a:off x="3124200" y="44196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3" idx="4"/>
            <a:endCxn id="68" idx="0"/>
          </p:cNvCxnSpPr>
          <p:nvPr/>
        </p:nvCxnSpPr>
        <p:spPr>
          <a:xfrm>
            <a:off x="3733800" y="4419600"/>
            <a:ext cx="0" cy="4572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1" idx="2"/>
            <a:endCxn id="80" idx="7"/>
          </p:cNvCxnSpPr>
          <p:nvPr/>
        </p:nvCxnSpPr>
        <p:spPr>
          <a:xfrm flipH="1">
            <a:off x="2644682" y="2590800"/>
            <a:ext cx="708118" cy="55571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514600" y="3124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2286000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743200" y="3657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>
          <a:xfrm flipH="1">
            <a:off x="2362200" y="3276600"/>
            <a:ext cx="228600" cy="3810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4"/>
            <a:endCxn id="83" idx="0"/>
          </p:cNvCxnSpPr>
          <p:nvPr/>
        </p:nvCxnSpPr>
        <p:spPr>
          <a:xfrm>
            <a:off x="2590800" y="3276600"/>
            <a:ext cx="228600" cy="3810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980935" y="116050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352926" y="26024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803280" y="258255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284759" y="14798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989902" y="23397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70518" y="20491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04800" y="1465302"/>
            <a:ext cx="1324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Log: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b c d e a b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 c d b e c b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 c b d e a b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 b c e a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err="1" smtClean="0"/>
              <a:t>a</a:t>
            </a:r>
            <a:r>
              <a:rPr lang="en-GB" dirty="0" smtClean="0"/>
              <a:t> d e c</a:t>
            </a:r>
            <a:br>
              <a:rPr lang="en-GB" dirty="0" smtClean="0"/>
            </a:b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a c b e c</a:t>
            </a:r>
            <a:br>
              <a:rPr lang="en-GB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dirty="0" smtClean="0"/>
              <a:t>a d e a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1138" r="20000" b="10523"/>
          <a:stretch/>
        </p:blipFill>
        <p:spPr>
          <a:xfrm>
            <a:off x="6608662" y="1529834"/>
            <a:ext cx="1107963" cy="3640450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>
            <a:off x="2644682" y="3254282"/>
            <a:ext cx="730436" cy="50183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859721" y="318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48400" y="1628109"/>
            <a:ext cx="2667000" cy="4833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94" r="6043" b="3850"/>
          <a:stretch/>
        </p:blipFill>
        <p:spPr>
          <a:xfrm>
            <a:off x="1819274" y="1626199"/>
            <a:ext cx="4048126" cy="3276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Slicing specifications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304800" y="1465302"/>
            <a:ext cx="1324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Log:</a:t>
            </a:r>
          </a:p>
          <a:p>
            <a:r>
              <a:rPr lang="en-GB" dirty="0"/>
              <a:t>a</a:t>
            </a:r>
            <a:r>
              <a:rPr lang="en-GB" dirty="0" smtClean="0"/>
              <a:t> b c d e a b</a:t>
            </a:r>
            <a:br>
              <a:rPr lang="en-GB" dirty="0" smtClean="0"/>
            </a:br>
            <a:r>
              <a:rPr lang="en-GB" dirty="0" smtClean="0"/>
              <a:t>a c d b e c b</a:t>
            </a:r>
            <a:br>
              <a:rPr lang="en-GB" dirty="0" smtClean="0"/>
            </a:br>
            <a:r>
              <a:rPr lang="en-GB" dirty="0" smtClean="0"/>
              <a:t>a c b d e a b</a:t>
            </a:r>
            <a:br>
              <a:rPr lang="en-GB" dirty="0" smtClean="0"/>
            </a:br>
            <a:r>
              <a:rPr lang="en-GB" dirty="0" smtClean="0"/>
              <a:t>a b c e a</a:t>
            </a:r>
            <a:br>
              <a:rPr lang="en-GB" dirty="0" smtClean="0"/>
            </a:br>
            <a:r>
              <a:rPr lang="en-GB" dirty="0" err="1" smtClean="0"/>
              <a:t>a</a:t>
            </a:r>
            <a:r>
              <a:rPr lang="en-GB" dirty="0" smtClean="0"/>
              <a:t> d e c</a:t>
            </a:r>
            <a:br>
              <a:rPr lang="en-GB" dirty="0" smtClean="0"/>
            </a:br>
            <a:r>
              <a:rPr lang="en-GB" dirty="0" smtClean="0"/>
              <a:t>a c b e c</a:t>
            </a:r>
            <a:br>
              <a:rPr lang="en-GB" dirty="0" smtClean="0"/>
            </a:br>
            <a:r>
              <a:rPr lang="en-GB" dirty="0" smtClean="0"/>
              <a:t>a d e a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8454" r="15396" b="7963"/>
          <a:stretch/>
        </p:blipFill>
        <p:spPr>
          <a:xfrm>
            <a:off x="6096000" y="1600200"/>
            <a:ext cx="1828800" cy="493776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1138" r="20000" b="10523"/>
          <a:stretch/>
        </p:blipFill>
        <p:spPr>
          <a:xfrm>
            <a:off x="7870634" y="1628109"/>
            <a:ext cx="1107963" cy="3640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10400" y="125686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71%</a:t>
            </a:r>
            <a:endParaRPr lang="en-US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102986" y="125225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29%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42461" y="1258777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Monolithic Petri net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90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33 Conector recto de flecha"/>
          <p:cNvCxnSpPr/>
          <p:nvPr/>
        </p:nvCxnSpPr>
        <p:spPr>
          <a:xfrm>
            <a:off x="3599893" y="2631494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6" idx="7"/>
          </p:cNvCxnSpPr>
          <p:nvPr/>
        </p:nvCxnSpPr>
        <p:spPr>
          <a:xfrm flipH="1">
            <a:off x="2960833" y="2631494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1388043" y="2759063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896814" y="2205202"/>
            <a:ext cx="1548683" cy="401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148368" y="2844065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896813" y="2205202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9" idx="7"/>
          </p:cNvCxnSpPr>
          <p:nvPr/>
        </p:nvCxnSpPr>
        <p:spPr>
          <a:xfrm flipH="1">
            <a:off x="1257753" y="2205202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SAT model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52</a:t>
            </a:fld>
            <a:endParaRPr lang="es-ES"/>
          </a:p>
        </p:txBody>
      </p:sp>
      <p:sp>
        <p:nvSpPr>
          <p:cNvPr id="5" name="4 Conector"/>
          <p:cNvSpPr/>
          <p:nvPr/>
        </p:nvSpPr>
        <p:spPr>
          <a:xfrm>
            <a:off x="1743898" y="1363878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5 Conector recto de flecha"/>
          <p:cNvCxnSpPr>
            <a:endCxn id="5" idx="0"/>
          </p:cNvCxnSpPr>
          <p:nvPr/>
        </p:nvCxnSpPr>
        <p:spPr>
          <a:xfrm>
            <a:off x="1896812" y="980728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896812" y="1669652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onector"/>
          <p:cNvSpPr/>
          <p:nvPr/>
        </p:nvSpPr>
        <p:spPr>
          <a:xfrm>
            <a:off x="1743898" y="2053893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Conector"/>
          <p:cNvSpPr/>
          <p:nvPr/>
        </p:nvSpPr>
        <p:spPr>
          <a:xfrm>
            <a:off x="996712" y="2691178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9 Conector"/>
          <p:cNvSpPr/>
          <p:nvPr/>
        </p:nvSpPr>
        <p:spPr>
          <a:xfrm>
            <a:off x="1882352" y="2600908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Conector"/>
          <p:cNvSpPr/>
          <p:nvPr/>
        </p:nvSpPr>
        <p:spPr>
          <a:xfrm>
            <a:off x="3444984" y="2491885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21 Conector"/>
          <p:cNvSpPr/>
          <p:nvPr/>
        </p:nvSpPr>
        <p:spPr>
          <a:xfrm>
            <a:off x="1121381" y="3251673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896812" y="162880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320748" y="22315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968820" y="227687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500768" y="273563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98331" y="2863203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447764" y="208756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>
            <a:off x="3091123" y="3185355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851448" y="3270357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35 Conector"/>
          <p:cNvSpPr/>
          <p:nvPr/>
        </p:nvSpPr>
        <p:spPr>
          <a:xfrm>
            <a:off x="2699792" y="3117470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6 Conector"/>
          <p:cNvSpPr/>
          <p:nvPr/>
        </p:nvSpPr>
        <p:spPr>
          <a:xfrm>
            <a:off x="3585432" y="3027200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37 Conector"/>
          <p:cNvSpPr/>
          <p:nvPr/>
        </p:nvSpPr>
        <p:spPr>
          <a:xfrm>
            <a:off x="2824461" y="3677965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023828" y="2657868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671900" y="270316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203848" y="316192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901411" y="328949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43" name="42 Conector recto de flecha"/>
          <p:cNvCxnSpPr/>
          <p:nvPr/>
        </p:nvCxnSpPr>
        <p:spPr>
          <a:xfrm>
            <a:off x="1274295" y="3561133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43 Conector"/>
          <p:cNvSpPr/>
          <p:nvPr/>
        </p:nvSpPr>
        <p:spPr>
          <a:xfrm>
            <a:off x="1121381" y="3945374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274295" y="3520281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2977652" y="3999125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46 Conector"/>
          <p:cNvSpPr/>
          <p:nvPr/>
        </p:nvSpPr>
        <p:spPr>
          <a:xfrm>
            <a:off x="2824738" y="4383366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977652" y="3958273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6228184" y="937341"/>
            <a:ext cx="1252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b c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c b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d b c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Rectángulo"/>
              <p:cNvSpPr/>
              <p:nvPr/>
            </p:nvSpPr>
            <p:spPr>
              <a:xfrm>
                <a:off x="395537" y="4761148"/>
                <a:ext cx="831692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/>
                  <a:t>One </a:t>
                </a:r>
                <a:r>
                  <a:rPr lang="en-US" sz="2400" dirty="0" smtClean="0"/>
                  <a:t>Boolean </a:t>
                </a:r>
                <a:r>
                  <a:rPr lang="en-US" sz="2400" dirty="0"/>
                  <a:t>variable per LTS </a:t>
                </a:r>
                <a:r>
                  <a:rPr lang="en-US" sz="2400" dirty="0" smtClean="0"/>
                  <a:t>transition</a:t>
                </a:r>
                <a:endParaRPr lang="en-US" sz="24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true if corresponding arc </a:t>
                </a:r>
                <a:r>
                  <a:rPr lang="en-US" sz="2000" dirty="0" smtClean="0"/>
                  <a:t>is selected in slice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Every </a:t>
                </a:r>
                <a:r>
                  <a:rPr lang="en-US" sz="2400" i="1" dirty="0" smtClean="0"/>
                  <a:t>valid</a:t>
                </a:r>
                <a:r>
                  <a:rPr lang="en-US" sz="2400" dirty="0" smtClean="0"/>
                  <a:t> assignment forms an LTS slice (subset)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50" name="4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4761148"/>
                <a:ext cx="8316924" cy="1446550"/>
              </a:xfrm>
              <a:prstGeom prst="rect">
                <a:avLst/>
              </a:prstGeom>
              <a:blipFill>
                <a:blip r:embed="rId3"/>
                <a:stretch>
                  <a:fillRect l="-1026" t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50 CuadroTexto"/>
              <p:cNvSpPr txBox="1"/>
              <p:nvPr/>
            </p:nvSpPr>
            <p:spPr>
              <a:xfrm>
                <a:off x="2051720" y="1644189"/>
                <a:ext cx="781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1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644189"/>
                <a:ext cx="781944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51 CuadroTexto"/>
              <p:cNvSpPr txBox="1"/>
              <p:nvPr/>
            </p:nvSpPr>
            <p:spPr>
              <a:xfrm>
                <a:off x="1013002" y="2082334"/>
                <a:ext cx="786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2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02" y="2082334"/>
                <a:ext cx="78669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53 CuadroTexto"/>
              <p:cNvSpPr txBox="1"/>
              <p:nvPr/>
            </p:nvSpPr>
            <p:spPr>
              <a:xfrm>
                <a:off x="2601924" y="2082334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4" name="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924" y="2082334"/>
                <a:ext cx="78668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4 CuadroTexto"/>
              <p:cNvSpPr txBox="1"/>
              <p:nvPr/>
            </p:nvSpPr>
            <p:spPr>
              <a:xfrm>
                <a:off x="2061864" y="2370366"/>
                <a:ext cx="781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5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864" y="2370366"/>
                <a:ext cx="78194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426299" y="2948793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99" y="2948793"/>
                <a:ext cx="78668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>
                <a:off x="1568691" y="2948793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91" y="2948793"/>
                <a:ext cx="786689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CuadroTexto"/>
              <p:cNvSpPr txBox="1"/>
              <p:nvPr/>
            </p:nvSpPr>
            <p:spPr>
              <a:xfrm>
                <a:off x="1403648" y="3558498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58498"/>
                <a:ext cx="78668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1 CuadroTexto"/>
              <p:cNvSpPr txBox="1"/>
              <p:nvPr/>
            </p:nvSpPr>
            <p:spPr>
              <a:xfrm>
                <a:off x="2584030" y="2533887"/>
                <a:ext cx="7866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30" y="2533887"/>
                <a:ext cx="78669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62 CuadroTexto"/>
              <p:cNvSpPr txBox="1"/>
              <p:nvPr/>
            </p:nvSpPr>
            <p:spPr>
              <a:xfrm>
                <a:off x="3779912" y="2723873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3" name="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23873"/>
                <a:ext cx="786689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63 CuadroTexto"/>
              <p:cNvSpPr txBox="1"/>
              <p:nvPr/>
            </p:nvSpPr>
            <p:spPr>
              <a:xfrm>
                <a:off x="2111316" y="3361979"/>
                <a:ext cx="868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4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16" y="3361979"/>
                <a:ext cx="868507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64 CuadroTexto"/>
              <p:cNvSpPr txBox="1"/>
              <p:nvPr/>
            </p:nvSpPr>
            <p:spPr>
              <a:xfrm>
                <a:off x="3307449" y="3378478"/>
                <a:ext cx="868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5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449" y="3378478"/>
                <a:ext cx="868507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65 CuadroTexto"/>
              <p:cNvSpPr txBox="1"/>
              <p:nvPr/>
            </p:nvSpPr>
            <p:spPr>
              <a:xfrm>
                <a:off x="3095836" y="3954542"/>
                <a:ext cx="8685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6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3954542"/>
                <a:ext cx="868507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66 CuadroTexto"/>
              <p:cNvSpPr txBox="1"/>
              <p:nvPr/>
            </p:nvSpPr>
            <p:spPr>
              <a:xfrm>
                <a:off x="2051720" y="1650286"/>
                <a:ext cx="781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6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650286"/>
                <a:ext cx="781944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1017748" y="2082334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48" y="2082334"/>
                <a:ext cx="786689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68 CuadroTexto"/>
              <p:cNvSpPr txBox="1"/>
              <p:nvPr/>
            </p:nvSpPr>
            <p:spPr>
              <a:xfrm>
                <a:off x="420290" y="2946430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9" name="6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" y="2946430"/>
                <a:ext cx="786689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69 CuadroTexto"/>
              <p:cNvSpPr txBox="1"/>
              <p:nvPr/>
            </p:nvSpPr>
            <p:spPr>
              <a:xfrm>
                <a:off x="1406347" y="3558498"/>
                <a:ext cx="786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s-ES_tradnl" sz="16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0" name="6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47" y="3558498"/>
                <a:ext cx="786689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8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34"/>
    </mc:Choice>
    <mc:Fallback xmlns="">
      <p:transition spd="slow" advTm="7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4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6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4" grpId="0"/>
      <p:bldP spid="55" grpId="0"/>
      <p:bldP spid="56" grpId="0"/>
      <p:bldP spid="56" grpId="1"/>
      <p:bldP spid="57" grpId="0"/>
      <p:bldP spid="58" grpId="0"/>
      <p:bldP spid="58" grpId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33 Conector recto de flecha"/>
          <p:cNvCxnSpPr/>
          <p:nvPr/>
        </p:nvCxnSpPr>
        <p:spPr>
          <a:xfrm>
            <a:off x="3599893" y="4467698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6" idx="7"/>
          </p:cNvCxnSpPr>
          <p:nvPr/>
        </p:nvCxnSpPr>
        <p:spPr>
          <a:xfrm flipH="1">
            <a:off x="2960833" y="4467698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1388043" y="4595267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896814" y="4041406"/>
            <a:ext cx="1548683" cy="401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148368" y="4680269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896813" y="4041406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9" idx="7"/>
          </p:cNvCxnSpPr>
          <p:nvPr/>
        </p:nvCxnSpPr>
        <p:spPr>
          <a:xfrm flipH="1">
            <a:off x="1257753" y="4041406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Example: forward persistence</a:t>
            </a: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53</a:t>
            </a:fld>
            <a:endParaRPr lang="es-ES"/>
          </a:p>
        </p:txBody>
      </p:sp>
      <p:sp>
        <p:nvSpPr>
          <p:cNvPr id="5" name="4 Conector"/>
          <p:cNvSpPr/>
          <p:nvPr/>
        </p:nvSpPr>
        <p:spPr>
          <a:xfrm>
            <a:off x="1743898" y="3200082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5 Conector recto de flecha"/>
          <p:cNvCxnSpPr>
            <a:endCxn id="5" idx="0"/>
          </p:cNvCxnSpPr>
          <p:nvPr/>
        </p:nvCxnSpPr>
        <p:spPr>
          <a:xfrm>
            <a:off x="1896812" y="2816932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896812" y="3505856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onector"/>
          <p:cNvSpPr/>
          <p:nvPr/>
        </p:nvSpPr>
        <p:spPr>
          <a:xfrm>
            <a:off x="1743898" y="3890097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Conector"/>
          <p:cNvSpPr/>
          <p:nvPr/>
        </p:nvSpPr>
        <p:spPr>
          <a:xfrm>
            <a:off x="996712" y="4527382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9 Conector"/>
          <p:cNvSpPr/>
          <p:nvPr/>
        </p:nvSpPr>
        <p:spPr>
          <a:xfrm>
            <a:off x="1882352" y="4437112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Conector"/>
          <p:cNvSpPr/>
          <p:nvPr/>
        </p:nvSpPr>
        <p:spPr>
          <a:xfrm>
            <a:off x="3444984" y="4328089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21 Conector"/>
          <p:cNvSpPr/>
          <p:nvPr/>
        </p:nvSpPr>
        <p:spPr>
          <a:xfrm>
            <a:off x="1121381" y="5087877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896812" y="346500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320748" y="406778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968820" y="41130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500768" y="457183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98331" y="4699407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447764" y="392376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>
            <a:off x="3091123" y="5021559"/>
            <a:ext cx="639059" cy="530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2851448" y="5106561"/>
            <a:ext cx="99926" cy="40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35 Conector"/>
          <p:cNvSpPr/>
          <p:nvPr/>
        </p:nvSpPr>
        <p:spPr>
          <a:xfrm>
            <a:off x="2699792" y="4953674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6 Conector"/>
          <p:cNvSpPr/>
          <p:nvPr/>
        </p:nvSpPr>
        <p:spPr>
          <a:xfrm>
            <a:off x="3585432" y="4863404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37 Conector"/>
          <p:cNvSpPr/>
          <p:nvPr/>
        </p:nvSpPr>
        <p:spPr>
          <a:xfrm>
            <a:off x="2824461" y="5514169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023828" y="449407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671900" y="4539368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203848" y="4998128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901411" y="5125699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43" name="42 Conector recto de flecha"/>
          <p:cNvCxnSpPr/>
          <p:nvPr/>
        </p:nvCxnSpPr>
        <p:spPr>
          <a:xfrm>
            <a:off x="1274295" y="5397337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43 Conector"/>
          <p:cNvSpPr/>
          <p:nvPr/>
        </p:nvSpPr>
        <p:spPr>
          <a:xfrm>
            <a:off x="1121381" y="5781578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1274295" y="535648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2977652" y="5835329"/>
            <a:ext cx="0" cy="38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46 Conector"/>
          <p:cNvSpPr/>
          <p:nvPr/>
        </p:nvSpPr>
        <p:spPr>
          <a:xfrm>
            <a:off x="2824738" y="6219570"/>
            <a:ext cx="305828" cy="3057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977652" y="5794477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5364088" y="2773545"/>
            <a:ext cx="1252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Log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 b c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c b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d b c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Rectángulo"/>
              <p:cNvSpPr/>
              <p:nvPr/>
            </p:nvSpPr>
            <p:spPr>
              <a:xfrm>
                <a:off x="395537" y="980728"/>
                <a:ext cx="4644515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/>
                  <a:t>Forward </a:t>
                </a:r>
                <a:r>
                  <a:rPr lang="en-US" sz="2400" dirty="0" smtClean="0"/>
                  <a:t>persistence:</a:t>
                </a:r>
                <a:endParaRPr lang="en-US" sz="24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 and b </a:t>
                </a:r>
                <a:r>
                  <a:rPr lang="en-US" sz="2400" dirty="0"/>
                  <a:t>exist in a LTS slice, then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a and b </a:t>
                </a:r>
                <a:r>
                  <a:rPr lang="en-US" sz="2400" dirty="0"/>
                  <a:t>must exist too</a:t>
                </a:r>
                <a:r>
                  <a:rPr lang="en-US" sz="2400" dirty="0" smtClean="0"/>
                  <a:t>.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 →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50" name="4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980728"/>
                <a:ext cx="4644515" cy="1877437"/>
              </a:xfrm>
              <a:prstGeom prst="rect">
                <a:avLst/>
              </a:prstGeom>
              <a:blipFill>
                <a:blip r:embed="rId3"/>
                <a:stretch>
                  <a:fillRect l="-183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50 CuadroTexto"/>
              <p:cNvSpPr txBox="1"/>
              <p:nvPr/>
            </p:nvSpPr>
            <p:spPr>
              <a:xfrm>
                <a:off x="2051720" y="3480393"/>
                <a:ext cx="4002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1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480393"/>
                <a:ext cx="40023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51 CuadroTexto"/>
              <p:cNvSpPr txBox="1"/>
              <p:nvPr/>
            </p:nvSpPr>
            <p:spPr>
              <a:xfrm>
                <a:off x="1106677" y="3918538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2" name="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77" y="3918538"/>
                <a:ext cx="40498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4 CuadroTexto"/>
              <p:cNvSpPr txBox="1"/>
              <p:nvPr/>
            </p:nvSpPr>
            <p:spPr>
              <a:xfrm>
                <a:off x="2061864" y="4206570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5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864" y="4206570"/>
                <a:ext cx="40498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827584" y="4784997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84997"/>
                <a:ext cx="40498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6 CuadroTexto"/>
              <p:cNvSpPr txBox="1"/>
              <p:nvPr/>
            </p:nvSpPr>
            <p:spPr>
              <a:xfrm>
                <a:off x="1568691" y="4784997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7" name="5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91" y="4784997"/>
                <a:ext cx="40498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57 CuadroTexto"/>
              <p:cNvSpPr txBox="1"/>
              <p:nvPr/>
            </p:nvSpPr>
            <p:spPr>
              <a:xfrm>
                <a:off x="1403648" y="5394702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8" name="5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94702"/>
                <a:ext cx="40498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61 CuadroTexto"/>
              <p:cNvSpPr txBox="1"/>
              <p:nvPr/>
            </p:nvSpPr>
            <p:spPr>
              <a:xfrm>
                <a:off x="2798865" y="4370091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865" y="4370091"/>
                <a:ext cx="40498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62 CuadroTexto"/>
              <p:cNvSpPr txBox="1"/>
              <p:nvPr/>
            </p:nvSpPr>
            <p:spPr>
              <a:xfrm>
                <a:off x="3779912" y="4560077"/>
                <a:ext cx="401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3" name="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560077"/>
                <a:ext cx="40177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63 CuadroTexto"/>
              <p:cNvSpPr txBox="1"/>
              <p:nvPr/>
            </p:nvSpPr>
            <p:spPr>
              <a:xfrm>
                <a:off x="2501024" y="5198183"/>
                <a:ext cx="4868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4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24" y="5198183"/>
                <a:ext cx="4868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64 CuadroTexto"/>
              <p:cNvSpPr txBox="1"/>
              <p:nvPr/>
            </p:nvSpPr>
            <p:spPr>
              <a:xfrm>
                <a:off x="3307449" y="5214682"/>
                <a:ext cx="4868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5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449" y="5214682"/>
                <a:ext cx="4868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65 CuadroTexto"/>
              <p:cNvSpPr txBox="1"/>
              <p:nvPr/>
            </p:nvSpPr>
            <p:spPr>
              <a:xfrm>
                <a:off x="3095836" y="5790746"/>
                <a:ext cx="4868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6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5790746"/>
                <a:ext cx="48680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2 Grupo"/>
          <p:cNvGrpSpPr/>
          <p:nvPr/>
        </p:nvGrpSpPr>
        <p:grpSpPr>
          <a:xfrm>
            <a:off x="6451829" y="728700"/>
            <a:ext cx="1868132" cy="1980220"/>
            <a:chOff x="6451829" y="597578"/>
            <a:chExt cx="1868132" cy="1980220"/>
          </a:xfrm>
        </p:grpSpPr>
        <p:cxnSp>
          <p:nvCxnSpPr>
            <p:cNvPr id="59" name="58 Conector recto de flecha"/>
            <p:cNvCxnSpPr/>
            <p:nvPr/>
          </p:nvCxnSpPr>
          <p:spPr>
            <a:xfrm>
              <a:off x="6595048" y="1925478"/>
              <a:ext cx="825263" cy="4368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59 Conector recto de flecha"/>
            <p:cNvCxnSpPr/>
            <p:nvPr/>
          </p:nvCxnSpPr>
          <p:spPr>
            <a:xfrm flipH="1">
              <a:off x="7633053" y="1624535"/>
              <a:ext cx="526643" cy="667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60 Conector recto de flecha"/>
            <p:cNvCxnSpPr/>
            <p:nvPr/>
          </p:nvCxnSpPr>
          <p:spPr>
            <a:xfrm flipH="1">
              <a:off x="6691400" y="1132720"/>
              <a:ext cx="526643" cy="667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 de flecha"/>
            <p:cNvCxnSpPr/>
            <p:nvPr/>
          </p:nvCxnSpPr>
          <p:spPr>
            <a:xfrm>
              <a:off x="7209949" y="1132720"/>
              <a:ext cx="825263" cy="4368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71 Conector"/>
            <p:cNvSpPr/>
            <p:nvPr/>
          </p:nvSpPr>
          <p:spPr>
            <a:xfrm>
              <a:off x="7056276" y="980728"/>
              <a:ext cx="305828" cy="305774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72 Conector"/>
            <p:cNvSpPr/>
            <p:nvPr/>
          </p:nvSpPr>
          <p:spPr>
            <a:xfrm>
              <a:off x="8014133" y="1479266"/>
              <a:ext cx="305828" cy="305774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73 CuadroTexto"/>
            <p:cNvSpPr txBox="1"/>
            <p:nvPr/>
          </p:nvSpPr>
          <p:spPr>
            <a:xfrm>
              <a:off x="7421978" y="1036446"/>
              <a:ext cx="393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b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75" name="74 Conector"/>
            <p:cNvSpPr/>
            <p:nvPr/>
          </p:nvSpPr>
          <p:spPr>
            <a:xfrm>
              <a:off x="6451829" y="1785040"/>
              <a:ext cx="305830" cy="305776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6807793" y="1101634"/>
              <a:ext cx="316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a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77" name="76 Conector"/>
            <p:cNvSpPr/>
            <p:nvPr/>
          </p:nvSpPr>
          <p:spPr>
            <a:xfrm>
              <a:off x="7399231" y="2272024"/>
              <a:ext cx="305828" cy="305774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6894631" y="1821714"/>
              <a:ext cx="237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7743897" y="1585945"/>
              <a:ext cx="324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80" name="79 Conector recto de flecha"/>
            <p:cNvCxnSpPr>
              <a:endCxn id="72" idx="0"/>
            </p:cNvCxnSpPr>
            <p:nvPr/>
          </p:nvCxnSpPr>
          <p:spPr>
            <a:xfrm>
              <a:off x="7209190" y="597578"/>
              <a:ext cx="0" cy="383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80 CuadroTexto"/>
                <p:cNvSpPr txBox="1"/>
                <p:nvPr/>
              </p:nvSpPr>
              <p:spPr>
                <a:xfrm>
                  <a:off x="6454353" y="1255522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8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353" y="1255522"/>
                  <a:ext cx="42755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81 CuadroTexto"/>
                <p:cNvSpPr txBox="1"/>
                <p:nvPr/>
              </p:nvSpPr>
              <p:spPr>
                <a:xfrm>
                  <a:off x="7854156" y="1906150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8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4156" y="1906150"/>
                  <a:ext cx="432875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82 CuadroTexto"/>
                <p:cNvSpPr txBox="1"/>
                <p:nvPr/>
              </p:nvSpPr>
              <p:spPr>
                <a:xfrm>
                  <a:off x="7705059" y="1025035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8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059" y="1025035"/>
                  <a:ext cx="43287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83 CuadroTexto"/>
                <p:cNvSpPr txBox="1"/>
                <p:nvPr/>
              </p:nvSpPr>
              <p:spPr>
                <a:xfrm>
                  <a:off x="6696770" y="2143891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s-ES_tradnl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8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770" y="2143891"/>
                  <a:ext cx="432875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84 CuadroTexto"/>
              <p:cNvSpPr txBox="1"/>
              <p:nvPr/>
            </p:nvSpPr>
            <p:spPr>
              <a:xfrm>
                <a:off x="2601924" y="3810526"/>
                <a:ext cx="4049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S_tradnl" sz="16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5" name="8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924" y="3810526"/>
                <a:ext cx="404983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5364088" y="4365104"/>
                <a:ext cx="22344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SAT constraints</a:t>
                </a:r>
                <a:r>
                  <a:rPr lang="en-US" dirty="0" smtClean="0"/>
                  <a:t>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tx2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tx2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s-ES_tradnl" b="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tx2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tx2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s-ES_tradnl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_tradnl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¬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_tradnl" b="0" i="1" smtClean="0">
                        <a:solidFill>
                          <a:schemeClr val="accent2"/>
                        </a:solidFill>
                        <a:latin typeface="Cambria Math"/>
                      </a:rPr>
                      <m:t>∨</m:t>
                    </m:r>
                    <m:sSub>
                      <m:sSubPr>
                        <m:ctrlP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¬</m:t>
                        </m:r>
                        <m: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s-ES_tradnl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365104"/>
                <a:ext cx="2234458" cy="1200329"/>
              </a:xfrm>
              <a:prstGeom prst="rect">
                <a:avLst/>
              </a:prstGeom>
              <a:blipFill rotWithShape="1">
                <a:blip r:embed="rId20"/>
                <a:stretch>
                  <a:fillRect l="-2459" t="-2538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5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23"/>
    </mc:Choice>
    <mc:Fallback xmlns="">
      <p:transition spd="slow" advTm="11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2" dur="indefinite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4" dur="indefinite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6" dur="indefinite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7" dur="indefinite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9" dur="indefinite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0" dur="indefinite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4" grpId="0" animBg="1"/>
      <p:bldP spid="45" grpId="0"/>
      <p:bldP spid="47" grpId="0" animBg="1"/>
      <p:bldP spid="48" grpId="0"/>
      <p:bldP spid="49" grpId="0"/>
      <p:bldP spid="51" grpId="0"/>
      <p:bldP spid="52" grpId="0"/>
      <p:bldP spid="55" grpId="0"/>
      <p:bldP spid="56" grpId="0"/>
      <p:bldP spid="57" grpId="0"/>
      <p:bldP spid="58" grpId="0"/>
      <p:bldP spid="62" grpId="0"/>
      <p:bldP spid="63" grpId="0"/>
      <p:bldP spid="64" grpId="0"/>
      <p:bldP spid="65" grpId="0"/>
      <p:bldP spid="66" grpId="0"/>
      <p:bldP spid="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forward persistency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54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929093"/>
            <a:ext cx="2016224" cy="249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128 CuadroTexto"/>
          <p:cNvSpPr txBox="1"/>
          <p:nvPr/>
        </p:nvSpPr>
        <p:spPr>
          <a:xfrm>
            <a:off x="3038642" y="1721181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b c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c b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d b c e</a:t>
            </a:r>
          </a:p>
        </p:txBody>
      </p: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9778"/>
            <a:ext cx="809514" cy="20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2048 Flecha derecha"/>
          <p:cNvSpPr/>
          <p:nvPr/>
        </p:nvSpPr>
        <p:spPr>
          <a:xfrm rot="7415333">
            <a:off x="1079882" y="3560095"/>
            <a:ext cx="576064" cy="3960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132 Flecha derecha"/>
          <p:cNvSpPr/>
          <p:nvPr/>
        </p:nvSpPr>
        <p:spPr>
          <a:xfrm rot="3492544">
            <a:off x="2011734" y="3560020"/>
            <a:ext cx="576064" cy="3960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39778"/>
            <a:ext cx="1114109" cy="20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134 CuadroTexto"/>
          <p:cNvSpPr txBox="1"/>
          <p:nvPr/>
        </p:nvSpPr>
        <p:spPr>
          <a:xfrm>
            <a:off x="1292910" y="4853022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b c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c b e</a:t>
            </a:r>
          </a:p>
        </p:txBody>
      </p:sp>
      <p:sp>
        <p:nvSpPr>
          <p:cNvPr id="136" name="135 CuadroTexto"/>
          <p:cNvSpPr txBox="1"/>
          <p:nvPr/>
        </p:nvSpPr>
        <p:spPr>
          <a:xfrm>
            <a:off x="3494061" y="4998658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d b c e</a:t>
            </a:r>
          </a:p>
        </p:txBody>
      </p:sp>
      <p:pic>
        <p:nvPicPr>
          <p:cNvPr id="2051" name="205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2" y="1448780"/>
            <a:ext cx="2592254" cy="1944639"/>
          </a:xfrm>
          <a:prstGeom prst="rect">
            <a:avLst/>
          </a:prstGeom>
        </p:spPr>
      </p:pic>
      <p:pic>
        <p:nvPicPr>
          <p:cNvPr id="2052" name="205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56" y="4263474"/>
            <a:ext cx="1050095" cy="1692188"/>
          </a:xfrm>
          <a:prstGeom prst="rect">
            <a:avLst/>
          </a:prstGeom>
        </p:spPr>
      </p:pic>
      <p:pic>
        <p:nvPicPr>
          <p:cNvPr id="2053" name="205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68" y="3834540"/>
            <a:ext cx="516058" cy="2550057"/>
          </a:xfrm>
          <a:prstGeom prst="rect">
            <a:avLst/>
          </a:prstGeom>
        </p:spPr>
      </p:pic>
      <p:sp>
        <p:nvSpPr>
          <p:cNvPr id="140" name="139 Flecha derecha"/>
          <p:cNvSpPr/>
          <p:nvPr/>
        </p:nvSpPr>
        <p:spPr>
          <a:xfrm rot="7415333">
            <a:off x="5904419" y="3544465"/>
            <a:ext cx="576064" cy="3960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140 Flecha derecha"/>
          <p:cNvSpPr/>
          <p:nvPr/>
        </p:nvSpPr>
        <p:spPr>
          <a:xfrm rot="3492544">
            <a:off x="6836271" y="3544390"/>
            <a:ext cx="576064" cy="3960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66"/>
    </mc:Choice>
    <mc:Fallback xmlns="">
      <p:transition spd="slow" advTm="41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Example: </a:t>
            </a:r>
            <a:r>
              <a:rPr lang="en-GB" dirty="0" err="1" smtClean="0"/>
              <a:t>incidenttelco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55</a:t>
            </a:fld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4291357"/>
            <a:ext cx="5638800" cy="1969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noProof="0" dirty="0" smtClean="0"/>
              <a:t>Petri net mined with </a:t>
            </a:r>
            <a:r>
              <a:rPr lang="en-US" i="1" noProof="0" dirty="0" smtClean="0"/>
              <a:t>ILP miner:</a:t>
            </a:r>
            <a:endParaRPr lang="en-US" noProof="0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12688" cy="2340261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30590"/>
              </p:ext>
            </p:extLst>
          </p:nvPr>
        </p:nvGraphicFramePr>
        <p:xfrm>
          <a:off x="6248400" y="4526280"/>
          <a:ext cx="1764196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448</a:t>
                      </a:r>
                      <a:r>
                        <a:rPr lang="en-US" sz="2000" b="0" baseline="0" dirty="0" smtClean="0"/>
                        <a:t> arcs</a:t>
                      </a:r>
                      <a:endParaRPr lang="es-E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9800</a:t>
                      </a:r>
                      <a:r>
                        <a:rPr lang="en-US" sz="2000" baseline="0" dirty="0" smtClean="0"/>
                        <a:t> crossings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0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2"/>
    </mc:Choice>
    <mc:Fallback xmlns="">
      <p:transition spd="slow" advTm="50682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475656" y="2132856"/>
            <a:ext cx="6300700" cy="241226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r>
              <a:rPr lang="en-US" noProof="0" dirty="0" smtClean="0"/>
              <a:t>: </a:t>
            </a:r>
            <a:r>
              <a:rPr lang="en-US" i="1" noProof="0" dirty="0" err="1" smtClean="0"/>
              <a:t>incidenttelco</a:t>
            </a:r>
            <a:endParaRPr lang="en-US" i="1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 smtClean="0"/>
              <a:t>65</a:t>
            </a:r>
            <a:r>
              <a:rPr lang="en-US" noProof="0" dirty="0" smtClean="0"/>
              <a:t> slices required for 100% fitness</a:t>
            </a:r>
          </a:p>
          <a:p>
            <a:r>
              <a:rPr lang="en-US" noProof="0" dirty="0" smtClean="0"/>
              <a:t>However, with the first slice only: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56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56" y="2258870"/>
            <a:ext cx="2967648" cy="234026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47800" y="4851158"/>
            <a:ext cx="4388172" cy="1641717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4" y="5143499"/>
            <a:ext cx="4206252" cy="1129815"/>
          </a:xfrm>
          <a:prstGeom prst="rect">
            <a:avLst/>
          </a:prstGeom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94173"/>
              </p:ext>
            </p:extLst>
          </p:nvPr>
        </p:nvGraphicFramePr>
        <p:xfrm>
          <a:off x="6138917" y="4876800"/>
          <a:ext cx="1646964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Original</a:t>
                      </a:r>
                      <a:endParaRPr lang="es-E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448</a:t>
                      </a:r>
                      <a:r>
                        <a:rPr lang="en-US" baseline="0" dirty="0" smtClean="0"/>
                        <a:t> arcs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9800</a:t>
                      </a:r>
                      <a:r>
                        <a:rPr lang="en-US" baseline="0" dirty="0" smtClean="0"/>
                        <a:t> crossings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100% 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0896"/>
              </p:ext>
            </p:extLst>
          </p:nvPr>
        </p:nvGraphicFramePr>
        <p:xfrm>
          <a:off x="5486400" y="2384884"/>
          <a:ext cx="16576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slice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15 arcs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Planar (0 </a:t>
                      </a:r>
                      <a:r>
                        <a:rPr lang="en-US" dirty="0" err="1" smtClean="0"/>
                        <a:t>cros</a:t>
                      </a:r>
                      <a:r>
                        <a:rPr lang="en-US" dirty="0" smtClean="0"/>
                        <a:t>.)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92.6% fitness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13 Flecha izquierda"/>
          <p:cNvSpPr/>
          <p:nvPr/>
        </p:nvSpPr>
        <p:spPr>
          <a:xfrm>
            <a:off x="7164288" y="3032956"/>
            <a:ext cx="1887451" cy="1332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Covers most </a:t>
            </a:r>
            <a:r>
              <a:rPr lang="en-US" dirty="0" err="1" smtClean="0"/>
              <a:t>behaviours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8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2"/>
    </mc:Choice>
    <mc:Fallback xmlns="">
      <p:transition spd="slow" advTm="64812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Other examples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Similar results in other benchmarks</a:t>
            </a:r>
          </a:p>
          <a:p>
            <a:pPr lvl="1"/>
            <a:r>
              <a:rPr lang="en-US" noProof="0" dirty="0" smtClean="0"/>
              <a:t>Only 1-3 slices required for &gt;90% of </a:t>
            </a:r>
            <a:r>
              <a:rPr lang="en-US" noProof="0" dirty="0" err="1" smtClean="0"/>
              <a:t>behaviour</a:t>
            </a:r>
            <a:endParaRPr lang="en-US" noProof="0" dirty="0" smtClean="0"/>
          </a:p>
          <a:p>
            <a:pPr lvl="1"/>
            <a:r>
              <a:rPr lang="en-US" noProof="0" dirty="0" smtClean="0"/>
              <a:t>Every slice is low visual complexity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FC1BC-A680-4B6D-B742-C46851073078}" type="slidenum">
              <a:rPr lang="es-ES" smtClean="0"/>
              <a:t>57</a:t>
            </a:fld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53102"/>
              </p:ext>
            </p:extLst>
          </p:nvPr>
        </p:nvGraphicFramePr>
        <p:xfrm>
          <a:off x="683568" y="2971760"/>
          <a:ext cx="471652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slices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crossings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documentflow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fhmilu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fhmn5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incidenttelco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purchasetopay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03304"/>
              </p:ext>
            </p:extLst>
          </p:nvPr>
        </p:nvGraphicFramePr>
        <p:xfrm>
          <a:off x="5760132" y="2971760"/>
          <a:ext cx="2684524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slices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crossings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854217" y="2596842"/>
            <a:ext cx="2531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For &gt;95% of </a:t>
            </a:r>
            <a:r>
              <a:rPr lang="en-US" sz="2000" dirty="0" err="1" smtClean="0"/>
              <a:t>behaviour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9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53"/>
    </mc:Choice>
    <mc:Fallback xmlns="">
      <p:transition spd="slow" advTm="6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3340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We need to expand the social circle of Petri nets:</a:t>
            </a:r>
          </a:p>
          <a:p>
            <a:pPr lvl="1"/>
            <a:r>
              <a:rPr lang="en-GB" dirty="0" smtClean="0"/>
              <a:t>Asynchronous circuits</a:t>
            </a:r>
          </a:p>
          <a:p>
            <a:pPr lvl="1"/>
            <a:r>
              <a:rPr lang="en-GB" dirty="0" smtClean="0"/>
              <a:t>Process/Specification mining</a:t>
            </a:r>
          </a:p>
          <a:p>
            <a:pPr lvl="1"/>
            <a:r>
              <a:rPr lang="en-GB" dirty="0" smtClean="0"/>
              <a:t>… and many other domains</a:t>
            </a:r>
          </a:p>
          <a:p>
            <a:endParaRPr lang="en-GB" dirty="0"/>
          </a:p>
          <a:p>
            <a:r>
              <a:rPr lang="en-GB" dirty="0" smtClean="0"/>
              <a:t>Simple structures contribute to sympathise with Petri nets:</a:t>
            </a:r>
          </a:p>
          <a:p>
            <a:pPr lvl="1"/>
            <a:r>
              <a:rPr lang="en-GB" dirty="0" smtClean="0"/>
              <a:t>For specification (WTG)</a:t>
            </a:r>
          </a:p>
          <a:p>
            <a:pPr lvl="1"/>
            <a:r>
              <a:rPr lang="en-GB" dirty="0" smtClean="0"/>
              <a:t>For analysis and visualisation (Petri net slices)</a:t>
            </a:r>
          </a:p>
          <a:p>
            <a:endParaRPr lang="en-GB" dirty="0"/>
          </a:p>
          <a:p>
            <a:r>
              <a:rPr lang="en-GB" dirty="0" smtClean="0"/>
              <a:t>The structural theory of Petri nets is an essential guidance:</a:t>
            </a:r>
          </a:p>
          <a:p>
            <a:pPr lvl="1"/>
            <a:r>
              <a:rPr lang="en-GB" b="1" dirty="0" smtClean="0"/>
              <a:t>“Nice”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commonly means </a:t>
            </a:r>
            <a:r>
              <a:rPr lang="en-GB" b="1" dirty="0" smtClean="0">
                <a:sym typeface="Wingdings" panose="05000000000000000000" pitchFamily="2" charset="2"/>
              </a:rPr>
              <a:t>“visually friendly”</a:t>
            </a:r>
            <a:endParaRPr lang="en-GB" b="1" dirty="0" smtClean="0"/>
          </a:p>
          <a:p>
            <a:pPr lvl="1"/>
            <a:r>
              <a:rPr lang="en-GB" dirty="0" smtClean="0"/>
              <a:t>Correlation between structural properties and visualisation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Specification formalisms: process algebras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3657600"/>
            <a:ext cx="2844048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rocedure buffer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(input i: byte;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output o: byte) is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variable x : byte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loop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-&gt; x ; o &lt;- x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end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117" y="461865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0000FF"/>
                </a:solidFill>
              </a:rPr>
              <a:t>Balsa: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915466"/>
            <a:ext cx="7117292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Set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{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rinp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routp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ainp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aoutp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};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gent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-L  =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rin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.’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rinp.Env-Lw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agent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Env-Lw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ainp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.(‘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ain.Env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-L +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ainp.Env-Lw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agent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-R  =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routp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.(‘rout.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aout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.’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aoutp.Env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-R</a:t>
            </a:r>
            <a:b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+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routp.Env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-R);</a:t>
            </a:r>
          </a:p>
          <a:p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gent Implementation = (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-L | Circuit |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-R) \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838795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0000FF"/>
                </a:solidFill>
              </a:rPr>
              <a:t>CCS: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Specification formalisms: Burst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706563"/>
            <a:ext cx="5086257" cy="33988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62800" y="1752600"/>
            <a:ext cx="1388007" cy="3505200"/>
            <a:chOff x="7162800" y="1752600"/>
            <a:chExt cx="1388007" cy="3505200"/>
          </a:xfrm>
        </p:grpSpPr>
        <p:sp>
          <p:nvSpPr>
            <p:cNvPr id="3" name="Oval 2"/>
            <p:cNvSpPr/>
            <p:nvPr/>
          </p:nvSpPr>
          <p:spPr>
            <a:xfrm>
              <a:off x="7162800" y="17526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s1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162800" y="46482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s2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Straight Arrow Connector 7"/>
            <p:cNvCxnSpPr>
              <a:stCxn id="3" idx="4"/>
              <a:endCxn id="14" idx="0"/>
            </p:cNvCxnSpPr>
            <p:nvPr/>
          </p:nvCxnSpPr>
          <p:spPr>
            <a:xfrm>
              <a:off x="7467600" y="2362200"/>
              <a:ext cx="0" cy="2286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43800" y="2971800"/>
              <a:ext cx="10070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a</a:t>
              </a:r>
              <a:r>
                <a:rPr lang="en-GB" sz="2400" dirty="0" smtClean="0">
                  <a:solidFill>
                    <a:srgbClr val="FF0000"/>
                  </a:solidFill>
                </a:rPr>
                <a:t>+, b-</a:t>
              </a:r>
              <a:r>
                <a:rPr lang="en-GB" sz="2400" dirty="0" smtClean="0"/>
                <a:t>/</a:t>
              </a:r>
              <a:br>
                <a:rPr lang="en-GB" sz="2400" dirty="0" smtClean="0"/>
              </a:br>
              <a:r>
                <a:rPr lang="en-GB" sz="2400" dirty="0" smtClean="0">
                  <a:solidFill>
                    <a:srgbClr val="0000FF"/>
                  </a:solidFill>
                </a:rPr>
                <a:t>x-, y+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48556" y="5664498"/>
            <a:ext cx="384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No input/output concurrency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Specification formalisms: STGs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36" y="1343276"/>
            <a:ext cx="2974864" cy="4295524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19990" y="3906268"/>
            <a:ext cx="9144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472590" y="2763268"/>
            <a:ext cx="1066800" cy="1981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72590" y="3549081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dirty="0" err="1">
                <a:solidFill>
                  <a:srgbClr val="0000FF"/>
                </a:solidFill>
              </a:rPr>
              <a:t>Device</a:t>
            </a:r>
            <a:endParaRPr lang="es-ES_tradnl" sz="2400" dirty="0">
              <a:solidFill>
                <a:srgbClr val="0000FF"/>
              </a:solidFill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100990" y="2763268"/>
            <a:ext cx="304800" cy="76200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786790" y="3959423"/>
            <a:ext cx="3914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 err="1" smtClean="0">
                <a:solidFill>
                  <a:srgbClr val="0000FF"/>
                </a:solidFill>
              </a:rPr>
              <a:t>lds</a:t>
            </a:r>
            <a:endParaRPr lang="es-ES_tradnl" sz="1600" dirty="0">
              <a:solidFill>
                <a:srgbClr val="0000FF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9488" y="4316827"/>
            <a:ext cx="623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 err="1" smtClean="0">
                <a:solidFill>
                  <a:srgbClr val="FF0000"/>
                </a:solidFill>
              </a:rPr>
              <a:t>ldtack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2634390" y="4592068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2634390" y="4211068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2253390" y="3525268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204622" y="3610993"/>
            <a:ext cx="27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1415190" y="4058668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1415190" y="4363468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1415190" y="4668268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053205" y="3882672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 err="1" smtClean="0">
                <a:solidFill>
                  <a:srgbClr val="FF0000"/>
                </a:solidFill>
              </a:rPr>
              <a:t>d</a:t>
            </a:r>
            <a:r>
              <a:rPr lang="es-ES_tradnl" sz="1400" dirty="0" err="1">
                <a:solidFill>
                  <a:srgbClr val="FF0000"/>
                </a:solidFill>
              </a:rPr>
              <a:t>s</a:t>
            </a:r>
            <a:r>
              <a:rPr lang="es-ES_tradnl" sz="1400" dirty="0" err="1" smtClean="0">
                <a:solidFill>
                  <a:srgbClr val="FF0000"/>
                </a:solidFill>
              </a:rPr>
              <a:t>r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88379" y="4187472"/>
            <a:ext cx="4771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 err="1" smtClean="0">
                <a:solidFill>
                  <a:srgbClr val="FF0000"/>
                </a:solidFill>
              </a:rPr>
              <a:t>dsw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83863" y="4492272"/>
            <a:ext cx="5816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400" dirty="0" err="1" smtClean="0">
                <a:solidFill>
                  <a:srgbClr val="0000FF"/>
                </a:solidFill>
              </a:rPr>
              <a:t>dtack</a:t>
            </a:r>
            <a:endParaRPr lang="es-ES_tradnl" sz="1400" dirty="0">
              <a:solidFill>
                <a:srgbClr val="0000FF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711662" y="4072956"/>
            <a:ext cx="934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VME Bus</a:t>
            </a:r>
          </a:p>
          <a:p>
            <a:pPr algn="ctr" eaLnBrk="1" hangingPunct="1"/>
            <a:r>
              <a:rPr lang="es-ES_tradnl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</a:t>
            </a:r>
            <a:endParaRPr lang="es-ES_tradnl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732835" y="2277493"/>
            <a:ext cx="1112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400" dirty="0">
                <a:solidFill>
                  <a:srgbClr val="008000"/>
                </a:solidFill>
              </a:rPr>
              <a:t>Data</a:t>
            </a:r>
          </a:p>
          <a:p>
            <a:pPr algn="ctr" eaLnBrk="1" hangingPunct="1"/>
            <a:r>
              <a:rPr lang="es-ES_tradnl" sz="1400" dirty="0" err="1">
                <a:solidFill>
                  <a:srgbClr val="008000"/>
                </a:solidFill>
              </a:rPr>
              <a:t>Transceiver</a:t>
            </a:r>
            <a:endParaRPr lang="es-ES_tradnl" sz="1400" dirty="0">
              <a:solidFill>
                <a:srgbClr val="008000"/>
              </a:solidFill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2405790" y="3115693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1034190" y="3115693"/>
            <a:ext cx="1066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1034190" y="2494981"/>
            <a:ext cx="0" cy="11160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799240" y="2158431"/>
            <a:ext cx="4924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rgbClr val="002060"/>
                </a:solidFill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913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STGs are great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Any asynchronous behaviour can be specified.</a:t>
            </a:r>
          </a:p>
          <a:p>
            <a:endParaRPr lang="en-GB" dirty="0"/>
          </a:p>
          <a:p>
            <a:r>
              <a:rPr lang="en-GB" dirty="0" smtClean="0"/>
              <a:t>Implementation properties can be easily checked:</a:t>
            </a:r>
          </a:p>
          <a:p>
            <a:pPr lvl="1"/>
            <a:r>
              <a:rPr lang="en-GB" dirty="0" smtClean="0"/>
              <a:t>Consistency, output persistence, state encoding.</a:t>
            </a:r>
          </a:p>
          <a:p>
            <a:endParaRPr lang="en-GB" dirty="0" smtClean="0"/>
          </a:p>
          <a:p>
            <a:r>
              <a:rPr lang="en-GB" dirty="0" smtClean="0"/>
              <a:t>There is a solid automatic synthesis flow from STGs to circuits (e.g., petrify, MPSAT):</a:t>
            </a:r>
          </a:p>
          <a:p>
            <a:pPr lvl="1"/>
            <a:r>
              <a:rPr lang="en-GB" dirty="0" smtClean="0"/>
              <a:t>State encoding</a:t>
            </a:r>
          </a:p>
          <a:p>
            <a:pPr lvl="1"/>
            <a:r>
              <a:rPr lang="en-GB" dirty="0" smtClean="0"/>
              <a:t>Logic synthesis for speed-independent circuits</a:t>
            </a:r>
          </a:p>
          <a:p>
            <a:pPr lvl="1"/>
            <a:r>
              <a:rPr lang="en-GB" dirty="0" smtClean="0"/>
              <a:t>Logic decomposition and technology mapping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Friendly Petri nets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Structure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1|11.3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|7.2|14.7|31.2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14045</TotalTime>
  <Words>1702</Words>
  <Application>Microsoft Office PowerPoint</Application>
  <PresentationFormat>On-screen Show (4:3)</PresentationFormat>
  <Paragraphs>916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Cambria Math</vt:lpstr>
      <vt:lpstr>Consolas</vt:lpstr>
      <vt:lpstr>Courier New</vt:lpstr>
      <vt:lpstr>Symbol</vt:lpstr>
      <vt:lpstr>Times New Roman</vt:lpstr>
      <vt:lpstr>Wingdings</vt:lpstr>
      <vt:lpstr>Office Theme</vt:lpstr>
      <vt:lpstr>Making Petri nets friendlier to designers               </vt:lpstr>
      <vt:lpstr>Outline</vt:lpstr>
      <vt:lpstr>Friendly specification models for asynchronous circuits</vt:lpstr>
      <vt:lpstr>Specification of an asynchronous circuit</vt:lpstr>
      <vt:lpstr>Asynchronous controllers</vt:lpstr>
      <vt:lpstr>Specification formalisms: process algebras</vt:lpstr>
      <vt:lpstr>Specification formalisms: Burst Mode</vt:lpstr>
      <vt:lpstr>Specification formalisms: STGs</vt:lpstr>
      <vt:lpstr>STGs are great !</vt:lpstr>
      <vt:lpstr>Control specification</vt:lpstr>
      <vt:lpstr>Control specification</vt:lpstr>
      <vt:lpstr>Control specification</vt:lpstr>
      <vt:lpstr>Control specification</vt:lpstr>
      <vt:lpstr>Control specification</vt:lpstr>
      <vt:lpstr>Control specification</vt:lpstr>
      <vt:lpstr>Control specification</vt:lpstr>
      <vt:lpstr>Control specification</vt:lpstr>
      <vt:lpstr>Control specification</vt:lpstr>
      <vt:lpstr>Control specification</vt:lpstr>
      <vt:lpstr>Control specification</vt:lpstr>
      <vt:lpstr>Trying to persuade engineers (the cruel reality)</vt:lpstr>
      <vt:lpstr>We need a simpler formalism</vt:lpstr>
      <vt:lpstr>Wish list for the specification model</vt:lpstr>
      <vt:lpstr>Engineers understand waveforms</vt:lpstr>
      <vt:lpstr>Multiple waveforms (modes of operation)</vt:lpstr>
      <vt:lpstr>Expressive power</vt:lpstr>
      <vt:lpstr>Expressive power</vt:lpstr>
      <vt:lpstr>Example: Buck controller</vt:lpstr>
      <vt:lpstr>Mode: UV before ZC</vt:lpstr>
      <vt:lpstr>Waveform Transition Graph (WTG)</vt:lpstr>
      <vt:lpstr>Waveform Transition Graph (WTG)</vt:lpstr>
      <vt:lpstr>Nodal state in reachability graph</vt:lpstr>
      <vt:lpstr>Waveform Abstraction</vt:lpstr>
      <vt:lpstr>WTG of a buck controller</vt:lpstr>
      <vt:lpstr>Concurrency and choice</vt:lpstr>
      <vt:lpstr>Concurrency and choice</vt:lpstr>
      <vt:lpstr>Concurrency and choice</vt:lpstr>
      <vt:lpstr>WTG for the VME bus controller</vt:lpstr>
      <vt:lpstr>WTG: expressive power</vt:lpstr>
      <vt:lpstr>BM vs. WTG vs. STG</vt:lpstr>
      <vt:lpstr>Structural properties of SC WTGs</vt:lpstr>
      <vt:lpstr>Not every safe Marked Graph is a WTG</vt:lpstr>
      <vt:lpstr>Mining friendly process specifications</vt:lpstr>
      <vt:lpstr>Mining specifications</vt:lpstr>
      <vt:lpstr>From LTS to Labelled Petri Net</vt:lpstr>
      <vt:lpstr>Our proposal</vt:lpstr>
      <vt:lpstr>Extracting well-structured slices</vt:lpstr>
      <vt:lpstr>Mining specifications</vt:lpstr>
      <vt:lpstr>Slicing specifications</vt:lpstr>
      <vt:lpstr>Slicing specifications</vt:lpstr>
      <vt:lpstr>Slicing specifications</vt:lpstr>
      <vt:lpstr>SAT model</vt:lpstr>
      <vt:lpstr>Example: forward persistence</vt:lpstr>
      <vt:lpstr>Example: forward persistency</vt:lpstr>
      <vt:lpstr>Example: incidenttelco</vt:lpstr>
      <vt:lpstr>Example: incidenttelco</vt:lpstr>
      <vt:lpstr>Other examples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</cp:lastModifiedBy>
  <cp:revision>1288</cp:revision>
  <dcterms:created xsi:type="dcterms:W3CDTF">2006-08-16T00:00:00Z</dcterms:created>
  <dcterms:modified xsi:type="dcterms:W3CDTF">2017-06-27T07:35:43Z</dcterms:modified>
</cp:coreProperties>
</file>