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607" r:id="rId2"/>
    <p:sldId id="637" r:id="rId3"/>
    <p:sldId id="690" r:id="rId4"/>
    <p:sldId id="691" r:id="rId5"/>
    <p:sldId id="692" r:id="rId6"/>
    <p:sldId id="644" r:id="rId7"/>
    <p:sldId id="645" r:id="rId8"/>
    <p:sldId id="648" r:id="rId9"/>
    <p:sldId id="650" r:id="rId10"/>
    <p:sldId id="651" r:id="rId11"/>
    <p:sldId id="677" r:id="rId12"/>
    <p:sldId id="628" r:id="rId13"/>
    <p:sldId id="693" r:id="rId14"/>
    <p:sldId id="657" r:id="rId15"/>
    <p:sldId id="658" r:id="rId16"/>
    <p:sldId id="655" r:id="rId17"/>
    <p:sldId id="656" r:id="rId18"/>
    <p:sldId id="678" r:id="rId19"/>
    <p:sldId id="659" r:id="rId20"/>
    <p:sldId id="662" r:id="rId21"/>
    <p:sldId id="663" r:id="rId22"/>
    <p:sldId id="675" r:id="rId23"/>
    <p:sldId id="674" r:id="rId24"/>
    <p:sldId id="679" r:id="rId25"/>
    <p:sldId id="680" r:id="rId26"/>
    <p:sldId id="694" r:id="rId27"/>
    <p:sldId id="681" r:id="rId2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2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9FF66"/>
    <a:srgbClr val="E6E6E6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76" autoAdjust="0"/>
  </p:normalViewPr>
  <p:slideViewPr>
    <p:cSldViewPr>
      <p:cViewPr varScale="1">
        <p:scale>
          <a:sx n="120" d="100"/>
          <a:sy n="120" d="100"/>
        </p:scale>
        <p:origin x="1566" y="138"/>
      </p:cViewPr>
      <p:guideLst>
        <p:guide orient="horz" pos="331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427" y="0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A9C85-7208-4140-9A1B-482E74B6EC7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427" y="9120172"/>
            <a:ext cx="3170138" cy="4795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50C07-3E7E-4F0E-9FCA-027EE472E16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38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EAA3D3F-CA47-4B9D-B6BA-678D85410C0A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ADACB01-8BF2-4713-B06A-211A8CE39F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5C9D8F-313B-4C0E-A642-9DB8A7C7374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38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211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620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447800"/>
            <a:ext cx="4040188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620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7800"/>
            <a:ext cx="4041775" cy="4678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2209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85800"/>
            <a:ext cx="9144000" cy="0"/>
          </a:xfrm>
          <a:prstGeom prst="line">
            <a:avLst/>
          </a:prstGeom>
          <a:ln w="50800" cmpd="thickThin">
            <a:gradFill>
              <a:gsLst>
                <a:gs pos="0">
                  <a:schemeClr val="accent2">
                    <a:lumMod val="5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457200" y="3276600"/>
            <a:ext cx="8229600" cy="3124200"/>
          </a:xfrm>
        </p:spPr>
        <p:txBody>
          <a:bodyPr>
            <a:normAutofit/>
          </a:bodyPr>
          <a:lstStyle>
            <a:lvl1pPr marL="0" indent="0" defTabSz="914400">
              <a:buNone/>
              <a:tabLst>
                <a:tab pos="0" algn="l"/>
              </a:tabLst>
              <a:defRPr sz="2400" b="1" baseline="0">
                <a:latin typeface="Courier New" pitchFamily="49" charset="0"/>
                <a:cs typeface="Courier New" pitchFamily="49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Insert code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38200"/>
            <a:ext cx="82296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 Dept. CS, UPC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18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2" r:id="rId7"/>
    <p:sldLayoutId id="2147483673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en.wikipedia.org/wiki/AVL_tree" TargetMode="Externa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2514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i="1" dirty="0">
                <a:solidFill>
                  <a:srgbClr val="0000FF"/>
                </a:solidFill>
              </a:rPr>
              <a:t>Containers:</a:t>
            </a:r>
            <a:br>
              <a:rPr lang="en-GB" i="1" dirty="0">
                <a:solidFill>
                  <a:srgbClr val="0000FF"/>
                </a:solidFill>
              </a:rPr>
            </a:br>
            <a:r>
              <a:rPr lang="en-GB" i="1" dirty="0">
                <a:solidFill>
                  <a:srgbClr val="0000FF"/>
                </a:solidFill>
              </a:rPr>
              <a:t>Binary Search Trees</a:t>
            </a:r>
            <a:endParaRPr lang="en-US" i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447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Jordi Cortadella and Jordi Petit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chemeClr val="tx1"/>
                </a:solidFill>
              </a:rPr>
              <a:t>Department of Computer Science</a:t>
            </a:r>
          </a:p>
        </p:txBody>
      </p:sp>
      <p:pic>
        <p:nvPicPr>
          <p:cNvPr id="1026" name="Picture 2" descr="Logo UPC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429000"/>
            <a:ext cx="1047750" cy="1047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452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remove: complex case (two children)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81669" y="592449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remove(2)</a:t>
            </a:r>
          </a:p>
        </p:txBody>
      </p:sp>
      <p:sp>
        <p:nvSpPr>
          <p:cNvPr id="9" name="Oval 8"/>
          <p:cNvSpPr/>
          <p:nvPr/>
        </p:nvSpPr>
        <p:spPr>
          <a:xfrm>
            <a:off x="1981200" y="10287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0" y="20320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30353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981200" y="30353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20320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1143000" y="4038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9" idx="3"/>
            <a:endCxn id="10" idx="7"/>
          </p:cNvCxnSpPr>
          <p:nvPr/>
        </p:nvCxnSpPr>
        <p:spPr>
          <a:xfrm flipH="1">
            <a:off x="1598285" y="14839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3" idx="1"/>
          </p:cNvCxnSpPr>
          <p:nvPr/>
        </p:nvCxnSpPr>
        <p:spPr>
          <a:xfrm>
            <a:off x="2436485" y="14839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11" idx="7"/>
          </p:cNvCxnSpPr>
          <p:nvPr/>
        </p:nvCxnSpPr>
        <p:spPr>
          <a:xfrm flipH="1">
            <a:off x="760085" y="24872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5"/>
            <a:endCxn id="12" idx="1"/>
          </p:cNvCxnSpPr>
          <p:nvPr/>
        </p:nvCxnSpPr>
        <p:spPr>
          <a:xfrm>
            <a:off x="1598285" y="24872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3"/>
            <a:endCxn id="14" idx="7"/>
          </p:cNvCxnSpPr>
          <p:nvPr/>
        </p:nvCxnSpPr>
        <p:spPr>
          <a:xfrm flipH="1">
            <a:off x="1598285" y="34905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19400" y="4038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12" idx="5"/>
            <a:endCxn id="39" idx="1"/>
          </p:cNvCxnSpPr>
          <p:nvPr/>
        </p:nvCxnSpPr>
        <p:spPr>
          <a:xfrm>
            <a:off x="2436485" y="34905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0" y="1483985"/>
            <a:ext cx="410259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Find the element.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Find the min value of</a:t>
            </a:r>
            <a:br>
              <a:rPr lang="en-GB" sz="2400" dirty="0"/>
            </a:br>
            <a:r>
              <a:rPr lang="en-GB" sz="2400" dirty="0"/>
              <a:t>the right subtree.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Copy the min value onto</a:t>
            </a:r>
            <a:br>
              <a:rPr lang="en-GB" sz="2400" dirty="0"/>
            </a:br>
            <a:r>
              <a:rPr lang="en-GB" sz="2400" dirty="0"/>
              <a:t>the element to be removed.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Remove the min value in the</a:t>
            </a:r>
            <a:br>
              <a:rPr lang="en-GB" sz="2400"/>
            </a:br>
            <a:r>
              <a:rPr lang="en-GB" sz="2400"/>
              <a:t>right </a:t>
            </a:r>
            <a:r>
              <a:rPr lang="en-GB" sz="2400" dirty="0"/>
              <a:t>subtree (simple case).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8652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Visiting the items in ascending order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11049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295400" y="21082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457200" y="31115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/>
          <p:nvPr/>
        </p:nvSpPr>
        <p:spPr>
          <a:xfrm>
            <a:off x="2133600" y="31115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971800" y="21082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Oval 12"/>
          <p:cNvSpPr/>
          <p:nvPr/>
        </p:nvSpPr>
        <p:spPr>
          <a:xfrm>
            <a:off x="1295400" y="41148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4" name="Straight Connector 13"/>
          <p:cNvCxnSpPr>
            <a:stCxn id="8" idx="3"/>
            <a:endCxn id="9" idx="7"/>
          </p:cNvCxnSpPr>
          <p:nvPr/>
        </p:nvCxnSpPr>
        <p:spPr>
          <a:xfrm flipH="1">
            <a:off x="1750685" y="15601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8" idx="5"/>
            <a:endCxn id="12" idx="1"/>
          </p:cNvCxnSpPr>
          <p:nvPr/>
        </p:nvCxnSpPr>
        <p:spPr>
          <a:xfrm>
            <a:off x="2588885" y="15601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3"/>
            <a:endCxn id="10" idx="7"/>
          </p:cNvCxnSpPr>
          <p:nvPr/>
        </p:nvCxnSpPr>
        <p:spPr>
          <a:xfrm flipH="1">
            <a:off x="912485" y="25634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9" idx="5"/>
            <a:endCxn id="11" idx="1"/>
          </p:cNvCxnSpPr>
          <p:nvPr/>
        </p:nvCxnSpPr>
        <p:spPr>
          <a:xfrm>
            <a:off x="1750685" y="25634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3"/>
            <a:endCxn id="13" idx="7"/>
          </p:cNvCxnSpPr>
          <p:nvPr/>
        </p:nvCxnSpPr>
        <p:spPr>
          <a:xfrm flipH="1">
            <a:off x="1750685" y="35667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133600" y="5181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13" idx="5"/>
            <a:endCxn id="19" idx="1"/>
          </p:cNvCxnSpPr>
          <p:nvPr/>
        </p:nvCxnSpPr>
        <p:spPr>
          <a:xfrm>
            <a:off x="1750685" y="4570085"/>
            <a:ext cx="461030" cy="689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971800" y="41148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Connector 21"/>
          <p:cNvCxnSpPr>
            <a:stCxn id="11" idx="5"/>
            <a:endCxn id="21" idx="1"/>
          </p:cNvCxnSpPr>
          <p:nvPr/>
        </p:nvCxnSpPr>
        <p:spPr>
          <a:xfrm>
            <a:off x="2588885" y="35667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396062" y="1753612"/>
            <a:ext cx="406213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Question: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How can we visit the items of a</a:t>
            </a:r>
            <a:br>
              <a:rPr lang="en-US" sz="2400" dirty="0"/>
            </a:br>
            <a:r>
              <a:rPr lang="en-US" sz="2400" dirty="0"/>
              <a:t>BST in ascending order?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Answer: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Using an </a:t>
            </a:r>
            <a:r>
              <a:rPr lang="en-US" sz="2400" b="1" u="sng" dirty="0"/>
              <a:t>in-order</a:t>
            </a:r>
            <a:r>
              <a:rPr lang="en-US" sz="2400" dirty="0"/>
              <a:t> traversal</a:t>
            </a:r>
          </a:p>
        </p:txBody>
      </p:sp>
    </p:spTree>
    <p:extLst>
      <p:ext uri="{BB962C8B-B14F-4D97-AF65-F5344CB8AC3E}">
        <p14:creationId xmlns:p14="http://schemas.microsoft.com/office/powerpoint/2010/main" val="61878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BST: runtime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838200"/>
                <a:ext cx="8458200" cy="5410200"/>
              </a:xfrm>
            </p:spPr>
            <p:txBody>
              <a:bodyPr>
                <a:normAutofit/>
              </a:bodyPr>
              <a:lstStyle/>
              <a:p>
                <a:r>
                  <a:rPr lang="en-GB" dirty="0"/>
                  <a:t>Copying and deleting the full tree takes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We are mostly interested in the runtime of the </a:t>
                </a:r>
                <a:r>
                  <a:rPr lang="en-GB" dirty="0">
                    <a:latin typeface="Consolas" panose="020B0609020204030204" pitchFamily="49" charset="0"/>
                    <a:cs typeface="Consolas" panose="020B0609020204030204" pitchFamily="49" charset="0"/>
                  </a:rPr>
                  <a:t>insert/remove/contains</a:t>
                </a:r>
                <a:r>
                  <a:rPr lang="en-GB" dirty="0"/>
                  <a:t> methods.</a:t>
                </a:r>
              </a:p>
              <a:p>
                <a:pPr lvl="1"/>
                <a:r>
                  <a:rPr lang="en-GB" dirty="0"/>
                  <a:t>The complexity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, where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 is the depth of the node containing the required element.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But, how large is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GB" dirty="0"/>
                  <a:t>?</a:t>
                </a:r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838200"/>
                <a:ext cx="8458200" cy="5410200"/>
              </a:xfrm>
              <a:blipFill>
                <a:blip r:embed="rId2"/>
                <a:stretch>
                  <a:fillRect l="-1657" t="-1353" r="-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5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BST: runtime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199"/>
            <a:ext cx="8839200" cy="1143001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Internal path length (IPL): The sum of the depths of all nodes in a tree. Let us calculate the average IPL considering all possible insertion sequences.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828800" y="2514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181100" y="3276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362200" y="3276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85800" y="4038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524000" y="4038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2819400" y="40386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4953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828800" y="4953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362200" y="4953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>
            <a:stCxn id="7" idx="3"/>
            <a:endCxn id="8" idx="7"/>
          </p:cNvCxnSpPr>
          <p:nvPr/>
        </p:nvCxnSpPr>
        <p:spPr>
          <a:xfrm flipH="1">
            <a:off x="1376222" y="2709722"/>
            <a:ext cx="486056" cy="6003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7" idx="5"/>
            <a:endCxn id="9" idx="1"/>
          </p:cNvCxnSpPr>
          <p:nvPr/>
        </p:nvCxnSpPr>
        <p:spPr>
          <a:xfrm>
            <a:off x="2023922" y="2709722"/>
            <a:ext cx="371756" cy="6003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5"/>
            <a:endCxn id="12" idx="0"/>
          </p:cNvCxnSpPr>
          <p:nvPr/>
        </p:nvCxnSpPr>
        <p:spPr>
          <a:xfrm>
            <a:off x="2557322" y="3471722"/>
            <a:ext cx="376378" cy="566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3"/>
            <a:endCxn id="15" idx="0"/>
          </p:cNvCxnSpPr>
          <p:nvPr/>
        </p:nvCxnSpPr>
        <p:spPr>
          <a:xfrm flipH="1">
            <a:off x="2476500" y="4233722"/>
            <a:ext cx="376378" cy="719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3"/>
            <a:endCxn id="10" idx="0"/>
          </p:cNvCxnSpPr>
          <p:nvPr/>
        </p:nvCxnSpPr>
        <p:spPr>
          <a:xfrm flipH="1">
            <a:off x="800100" y="3471722"/>
            <a:ext cx="414478" cy="566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8" idx="5"/>
            <a:endCxn id="11" idx="0"/>
          </p:cNvCxnSpPr>
          <p:nvPr/>
        </p:nvCxnSpPr>
        <p:spPr>
          <a:xfrm>
            <a:off x="1376222" y="3471722"/>
            <a:ext cx="262078" cy="5668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1" idx="3"/>
            <a:endCxn id="13" idx="0"/>
          </p:cNvCxnSpPr>
          <p:nvPr/>
        </p:nvCxnSpPr>
        <p:spPr>
          <a:xfrm flipH="1">
            <a:off x="1409700" y="4233722"/>
            <a:ext cx="147778" cy="719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1" idx="5"/>
            <a:endCxn id="14" idx="0"/>
          </p:cNvCxnSpPr>
          <p:nvPr/>
        </p:nvCxnSpPr>
        <p:spPr>
          <a:xfrm>
            <a:off x="1719122" y="4233722"/>
            <a:ext cx="223978" cy="719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914400" y="4953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10" idx="5"/>
            <a:endCxn id="33" idx="0"/>
          </p:cNvCxnSpPr>
          <p:nvPr/>
        </p:nvCxnSpPr>
        <p:spPr>
          <a:xfrm>
            <a:off x="880922" y="4233722"/>
            <a:ext cx="147778" cy="719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3124200" y="2461619"/>
                <a:ext cx="807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2461619"/>
                <a:ext cx="807529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124200" y="3212068"/>
                <a:ext cx="807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212068"/>
                <a:ext cx="807529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124200" y="3962517"/>
                <a:ext cx="807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3962517"/>
                <a:ext cx="8075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3124200" y="4888468"/>
                <a:ext cx="807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4200" y="4888468"/>
                <a:ext cx="8075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Oval 43"/>
          <p:cNvSpPr/>
          <p:nvPr/>
        </p:nvSpPr>
        <p:spPr>
          <a:xfrm>
            <a:off x="381000" y="4953000"/>
            <a:ext cx="228600" cy="228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6" name="Straight Connector 45"/>
          <p:cNvCxnSpPr>
            <a:stCxn id="10" idx="3"/>
            <a:endCxn id="44" idx="0"/>
          </p:cNvCxnSpPr>
          <p:nvPr/>
        </p:nvCxnSpPr>
        <p:spPr>
          <a:xfrm flipH="1">
            <a:off x="495300" y="4233722"/>
            <a:ext cx="223978" cy="71927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4179705" y="3197165"/>
                <a:ext cx="48118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ILP</m:t>
                      </m:r>
                      <m:r>
                        <a:rPr lang="en-US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0×1+1×2+2×3+3×5=23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9705" y="3197165"/>
                <a:ext cx="4811895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4872439" y="3978392"/>
                <a:ext cx="2567946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Avg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en-US" sz="2000" b="0" i="0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IPL</m:t>
                      </m:r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20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en-US" sz="20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≈2.09</m:t>
                      </m:r>
                    </m:oMath>
                  </m:oMathPara>
                </a14:m>
                <a:endParaRPr lang="en-US" sz="2000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2439" y="3978392"/>
                <a:ext cx="2567946" cy="6685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0280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BST: runtime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199"/>
                <a:ext cx="8839200" cy="5715001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Internal path length (IPL): The sum of the depths of all nodes in a tree. Let us calculate the average IPL considering all possible insertion sequences.</a:t>
                </a:r>
              </a:p>
              <a:p>
                <a:endParaRPr lang="en-GB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is the IPL of a tree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nodes.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GB" dirty="0"/>
                  <a:t>. The left subtree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GB" dirty="0"/>
                  <a:t> nodes and the right subtree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GB" dirty="0"/>
                  <a:t> nodes. Thus,</a:t>
                </a:r>
                <a:br>
                  <a:rPr lang="en-GB" dirty="0"/>
                </a:b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GB" dirty="0"/>
              </a:p>
              <a:p>
                <a:pPr marL="0" indent="0">
                  <a:buNone/>
                </a:pPr>
                <a:r>
                  <a:rPr lang="en-GB" dirty="0"/>
                  <a:t> </a:t>
                </a:r>
              </a:p>
              <a:p>
                <a:r>
                  <a:rPr lang="en-GB" dirty="0"/>
                  <a:t>If all subtree sizes are equally likely, then the average value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GB" dirty="0"/>
                  <a:t> is</a:t>
                </a:r>
                <a:br>
                  <a:rPr lang="en-GB" dirty="0"/>
                </a:br>
                <a:br>
                  <a:rPr lang="en-GB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199"/>
                <a:ext cx="8839200" cy="5715001"/>
              </a:xfrm>
              <a:blipFill>
                <a:blip r:embed="rId2"/>
                <a:stretch>
                  <a:fillRect l="-1172" t="-2132" r="-1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654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BST: runtime analysis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838200"/>
                <a:ext cx="8839200" cy="5410200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GB" dirty="0"/>
                  <a:t>Therefore,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nary>
                          <m:naryPr>
                            <m:chr m:val="∑"/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nary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previous recurrence gives:  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GB" dirty="0"/>
              </a:p>
              <a:p>
                <a:endParaRPr lang="en-GB" dirty="0"/>
              </a:p>
              <a:p>
                <a:r>
                  <a:rPr lang="en-GB" dirty="0"/>
                  <a:t>The average height of nodes after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GB" dirty="0"/>
                  <a:t> random insertions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.</a:t>
                </a:r>
              </a:p>
              <a:p>
                <a:endParaRPr lang="en-GB" dirty="0"/>
              </a:p>
              <a:p>
                <a:r>
                  <a:rPr lang="en-GB" dirty="0"/>
                  <a:t>However, 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GB" dirty="0"/>
                  <a:t> average height is not preserved when doing deletions.</a:t>
                </a:r>
              </a:p>
              <a:p>
                <a:pPr marL="0" indent="0"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838200"/>
                <a:ext cx="8839200" cy="5410200"/>
              </a:xfrm>
              <a:blipFill>
                <a:blip r:embed="rId2"/>
                <a:stretch>
                  <a:fillRect l="-1379" t="-29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17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Random BST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121" y="1219200"/>
            <a:ext cx="6447757" cy="46036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3200" y="6052054"/>
            <a:ext cx="339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Fig 4.29 of Weiss textbook</a:t>
            </a:r>
          </a:p>
        </p:txBody>
      </p:sp>
    </p:spTree>
    <p:extLst>
      <p:ext uri="{BB962C8B-B14F-4D97-AF65-F5344CB8AC3E}">
        <p14:creationId xmlns:p14="http://schemas.microsoft.com/office/powerpoint/2010/main" val="4026851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Random BST after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insert/removes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5929" b="-398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990600"/>
            <a:ext cx="6989747" cy="448741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50803" y="6052054"/>
            <a:ext cx="339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Fig 4.30 of Weiss textbook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94752" y="4604333"/>
            <a:ext cx="49015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Reason: the deletion algorithm is asymmetric</a:t>
            </a:r>
            <a:br>
              <a:rPr lang="en-US" sz="2000" dirty="0"/>
            </a:br>
            <a:r>
              <a:rPr lang="en-US" sz="2000" dirty="0"/>
              <a:t>(deletes elements from the right subtree)</a:t>
            </a:r>
          </a:p>
        </p:txBody>
      </p:sp>
    </p:spTree>
    <p:extLst>
      <p:ext uri="{BB962C8B-B14F-4D97-AF65-F5344CB8AC3E}">
        <p14:creationId xmlns:p14="http://schemas.microsoft.com/office/powerpoint/2010/main" val="4014158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dirty="0"/>
                  <a:t>Worst-case runtime: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t="-16814" b="-389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00" y="19812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7" name="Oval 6"/>
          <p:cNvSpPr/>
          <p:nvPr/>
        </p:nvSpPr>
        <p:spPr>
          <a:xfrm>
            <a:off x="859971" y="2405743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8" name="Oval 7"/>
          <p:cNvSpPr/>
          <p:nvPr/>
        </p:nvSpPr>
        <p:spPr>
          <a:xfrm>
            <a:off x="1262742" y="2830286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9" name="Oval 8"/>
          <p:cNvSpPr/>
          <p:nvPr/>
        </p:nvSpPr>
        <p:spPr>
          <a:xfrm>
            <a:off x="1665513" y="3254829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0" name="Oval 9"/>
          <p:cNvSpPr/>
          <p:nvPr/>
        </p:nvSpPr>
        <p:spPr>
          <a:xfrm>
            <a:off x="2068284" y="3679372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Oval 10"/>
          <p:cNvSpPr/>
          <p:nvPr/>
        </p:nvSpPr>
        <p:spPr>
          <a:xfrm>
            <a:off x="2471055" y="4103915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2873826" y="4528458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3" name="Oval 12"/>
          <p:cNvSpPr/>
          <p:nvPr/>
        </p:nvSpPr>
        <p:spPr>
          <a:xfrm>
            <a:off x="3276600" y="4953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103" name="Group 102"/>
          <p:cNvGrpSpPr/>
          <p:nvPr/>
        </p:nvGrpSpPr>
        <p:grpSpPr>
          <a:xfrm>
            <a:off x="4191000" y="1600200"/>
            <a:ext cx="800100" cy="3657600"/>
            <a:chOff x="4191000" y="1600200"/>
            <a:chExt cx="800100" cy="3657600"/>
          </a:xfrm>
        </p:grpSpPr>
        <p:sp>
          <p:nvSpPr>
            <p:cNvPr id="34" name="Oval 33"/>
            <p:cNvSpPr/>
            <p:nvPr/>
          </p:nvSpPr>
          <p:spPr>
            <a:xfrm>
              <a:off x="4191000" y="1600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4686300" y="2079171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6" name="Oval 35"/>
            <p:cNvSpPr/>
            <p:nvPr/>
          </p:nvSpPr>
          <p:spPr>
            <a:xfrm>
              <a:off x="4191000" y="255814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4686300" y="303711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191000" y="3516084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4686300" y="3995055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4191000" y="4474026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4686300" y="4953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cxnSp>
          <p:nvCxnSpPr>
            <p:cNvPr id="43" name="Straight Connector 42"/>
            <p:cNvCxnSpPr>
              <a:stCxn id="34" idx="5"/>
              <a:endCxn id="35" idx="1"/>
            </p:cNvCxnSpPr>
            <p:nvPr/>
          </p:nvCxnSpPr>
          <p:spPr>
            <a:xfrm>
              <a:off x="4451163" y="1860363"/>
              <a:ext cx="279774" cy="263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35" idx="3"/>
              <a:endCxn id="36" idx="7"/>
            </p:cNvCxnSpPr>
            <p:nvPr/>
          </p:nvCxnSpPr>
          <p:spPr>
            <a:xfrm flipH="1">
              <a:off x="4451163" y="2339334"/>
              <a:ext cx="279774" cy="263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37" idx="1"/>
              <a:endCxn id="36" idx="5"/>
            </p:cNvCxnSpPr>
            <p:nvPr/>
          </p:nvCxnSpPr>
          <p:spPr>
            <a:xfrm flipH="1" flipV="1">
              <a:off x="4451163" y="2818305"/>
              <a:ext cx="279774" cy="263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38" idx="7"/>
              <a:endCxn id="37" idx="3"/>
            </p:cNvCxnSpPr>
            <p:nvPr/>
          </p:nvCxnSpPr>
          <p:spPr>
            <a:xfrm flipV="1">
              <a:off x="4451163" y="3297276"/>
              <a:ext cx="279774" cy="263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39" idx="1"/>
              <a:endCxn id="38" idx="5"/>
            </p:cNvCxnSpPr>
            <p:nvPr/>
          </p:nvCxnSpPr>
          <p:spPr>
            <a:xfrm flipH="1" flipV="1">
              <a:off x="4451163" y="3776247"/>
              <a:ext cx="279774" cy="263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0" idx="7"/>
              <a:endCxn id="39" idx="3"/>
            </p:cNvCxnSpPr>
            <p:nvPr/>
          </p:nvCxnSpPr>
          <p:spPr>
            <a:xfrm flipV="1">
              <a:off x="4451163" y="4255218"/>
              <a:ext cx="279774" cy="26344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1" idx="1"/>
              <a:endCxn id="40" idx="5"/>
            </p:cNvCxnSpPr>
            <p:nvPr/>
          </p:nvCxnSpPr>
          <p:spPr>
            <a:xfrm flipH="1" flipV="1">
              <a:off x="4451163" y="4734189"/>
              <a:ext cx="279774" cy="2634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 101"/>
          <p:cNvGrpSpPr/>
          <p:nvPr/>
        </p:nvGrpSpPr>
        <p:grpSpPr>
          <a:xfrm>
            <a:off x="5638800" y="1981200"/>
            <a:ext cx="3048000" cy="3276600"/>
            <a:chOff x="5638800" y="1981200"/>
            <a:chExt cx="3048000" cy="3276600"/>
          </a:xfrm>
        </p:grpSpPr>
        <p:sp>
          <p:nvSpPr>
            <p:cNvPr id="19" name="Oval 18"/>
            <p:cNvSpPr/>
            <p:nvPr/>
          </p:nvSpPr>
          <p:spPr>
            <a:xfrm>
              <a:off x="8382000" y="19812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7990116" y="2405743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7</a:t>
              </a:r>
            </a:p>
          </p:txBody>
        </p:sp>
        <p:sp>
          <p:nvSpPr>
            <p:cNvPr id="21" name="Oval 20"/>
            <p:cNvSpPr/>
            <p:nvPr/>
          </p:nvSpPr>
          <p:spPr>
            <a:xfrm>
              <a:off x="7598230" y="2830286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2" name="Oval 21"/>
            <p:cNvSpPr/>
            <p:nvPr/>
          </p:nvSpPr>
          <p:spPr>
            <a:xfrm>
              <a:off x="7206344" y="3254829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5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6814458" y="3679372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24" name="Oval 23"/>
            <p:cNvSpPr/>
            <p:nvPr/>
          </p:nvSpPr>
          <p:spPr>
            <a:xfrm>
              <a:off x="6422572" y="4103915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3</a:t>
              </a:r>
            </a:p>
          </p:txBody>
        </p:sp>
        <p:sp>
          <p:nvSpPr>
            <p:cNvPr id="25" name="Oval 24"/>
            <p:cNvSpPr/>
            <p:nvPr/>
          </p:nvSpPr>
          <p:spPr>
            <a:xfrm>
              <a:off x="6030686" y="4528458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5638800" y="4953000"/>
              <a:ext cx="304800" cy="3048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</a:p>
          </p:txBody>
        </p:sp>
        <p:cxnSp>
          <p:nvCxnSpPr>
            <p:cNvPr id="63" name="Straight Connector 62"/>
            <p:cNvCxnSpPr>
              <a:stCxn id="19" idx="3"/>
              <a:endCxn id="20" idx="7"/>
            </p:cNvCxnSpPr>
            <p:nvPr/>
          </p:nvCxnSpPr>
          <p:spPr>
            <a:xfrm flipH="1">
              <a:off x="8250279" y="2241363"/>
              <a:ext cx="176358" cy="209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0" idx="3"/>
              <a:endCxn id="21" idx="7"/>
            </p:cNvCxnSpPr>
            <p:nvPr/>
          </p:nvCxnSpPr>
          <p:spPr>
            <a:xfrm flipH="1">
              <a:off x="7858393" y="2665906"/>
              <a:ext cx="176360" cy="209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21" idx="3"/>
              <a:endCxn id="22" idx="7"/>
            </p:cNvCxnSpPr>
            <p:nvPr/>
          </p:nvCxnSpPr>
          <p:spPr>
            <a:xfrm flipH="1">
              <a:off x="7466507" y="3090449"/>
              <a:ext cx="176360" cy="209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22" idx="3"/>
              <a:endCxn id="23" idx="7"/>
            </p:cNvCxnSpPr>
            <p:nvPr/>
          </p:nvCxnSpPr>
          <p:spPr>
            <a:xfrm flipH="1">
              <a:off x="7074621" y="3514992"/>
              <a:ext cx="176360" cy="209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23" idx="3"/>
              <a:endCxn id="24" idx="7"/>
            </p:cNvCxnSpPr>
            <p:nvPr/>
          </p:nvCxnSpPr>
          <p:spPr>
            <a:xfrm flipH="1">
              <a:off x="6682735" y="3939535"/>
              <a:ext cx="176360" cy="209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>
              <a:stCxn id="24" idx="3"/>
              <a:endCxn id="25" idx="7"/>
            </p:cNvCxnSpPr>
            <p:nvPr/>
          </p:nvCxnSpPr>
          <p:spPr>
            <a:xfrm flipH="1">
              <a:off x="6290849" y="4364078"/>
              <a:ext cx="176360" cy="20901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25" idx="3"/>
              <a:endCxn id="26" idx="7"/>
            </p:cNvCxnSpPr>
            <p:nvPr/>
          </p:nvCxnSpPr>
          <p:spPr>
            <a:xfrm flipH="1">
              <a:off x="5898963" y="4788621"/>
              <a:ext cx="176360" cy="209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3" name="Straight Connector 82"/>
          <p:cNvCxnSpPr>
            <a:stCxn id="6" idx="5"/>
            <a:endCxn id="7" idx="1"/>
          </p:cNvCxnSpPr>
          <p:nvPr/>
        </p:nvCxnSpPr>
        <p:spPr>
          <a:xfrm>
            <a:off x="717363" y="2241363"/>
            <a:ext cx="187245" cy="20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" idx="5"/>
            <a:endCxn id="8" idx="1"/>
          </p:cNvCxnSpPr>
          <p:nvPr/>
        </p:nvCxnSpPr>
        <p:spPr>
          <a:xfrm>
            <a:off x="1120134" y="2665906"/>
            <a:ext cx="187245" cy="20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8" idx="5"/>
            <a:endCxn id="9" idx="1"/>
          </p:cNvCxnSpPr>
          <p:nvPr/>
        </p:nvCxnSpPr>
        <p:spPr>
          <a:xfrm>
            <a:off x="1522905" y="3090449"/>
            <a:ext cx="187245" cy="20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9" idx="5"/>
            <a:endCxn id="10" idx="1"/>
          </p:cNvCxnSpPr>
          <p:nvPr/>
        </p:nvCxnSpPr>
        <p:spPr>
          <a:xfrm>
            <a:off x="1925676" y="3514992"/>
            <a:ext cx="187245" cy="20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>
            <a:stCxn id="10" idx="5"/>
            <a:endCxn id="11" idx="1"/>
          </p:cNvCxnSpPr>
          <p:nvPr/>
        </p:nvCxnSpPr>
        <p:spPr>
          <a:xfrm>
            <a:off x="2328447" y="3939535"/>
            <a:ext cx="187245" cy="20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11" idx="5"/>
            <a:endCxn id="12" idx="1"/>
          </p:cNvCxnSpPr>
          <p:nvPr/>
        </p:nvCxnSpPr>
        <p:spPr>
          <a:xfrm>
            <a:off x="2731218" y="4364078"/>
            <a:ext cx="187245" cy="20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12" idx="5"/>
            <a:endCxn id="13" idx="1"/>
          </p:cNvCxnSpPr>
          <p:nvPr/>
        </p:nvCxnSpPr>
        <p:spPr>
          <a:xfrm>
            <a:off x="3133989" y="4788621"/>
            <a:ext cx="187248" cy="209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51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Self-balancing BST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worst-case complexity for insert, remove and search operations in a BST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the number of elements.</a:t>
                </a:r>
              </a:p>
              <a:p>
                <a:endParaRPr lang="en-US" dirty="0"/>
              </a:p>
              <a:p>
                <a:r>
                  <a:rPr lang="en-US" dirty="0"/>
                  <a:t>Various representations have been proposed to keep the height of the tree as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AVL trees</a:t>
                </a:r>
              </a:p>
              <a:p>
                <a:pPr lvl="1"/>
                <a:r>
                  <a:rPr lang="en-US" dirty="0"/>
                  <a:t>Red-Black trees</a:t>
                </a:r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704" t="-1466" r="-1185"/>
                </a:stretch>
              </a:blipFill>
            </p:spPr>
            <p:txBody>
              <a:bodyPr/>
              <a:lstStyle/>
              <a:p>
                <a:r>
                  <a:rPr lang="ca-E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68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Search Trees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09600" y="2362200"/>
            <a:ext cx="3048000" cy="3543300"/>
            <a:chOff x="609600" y="2362200"/>
            <a:chExt cx="3048000" cy="3543300"/>
          </a:xfrm>
        </p:grpSpPr>
        <p:sp>
          <p:nvSpPr>
            <p:cNvPr id="11" name="Oval 10"/>
            <p:cNvSpPr/>
            <p:nvPr/>
          </p:nvSpPr>
          <p:spPr>
            <a:xfrm>
              <a:off x="2286000" y="23622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14478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6096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22860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5" name="Oval 14"/>
            <p:cNvSpPr/>
            <p:nvPr/>
          </p:nvSpPr>
          <p:spPr>
            <a:xfrm>
              <a:off x="31242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1447800" y="53721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8" name="Straight Connector 17"/>
            <p:cNvCxnSpPr>
              <a:stCxn id="11" idx="3"/>
              <a:endCxn id="12" idx="7"/>
            </p:cNvCxnSpPr>
            <p:nvPr/>
          </p:nvCxnSpPr>
          <p:spPr>
            <a:xfrm flipH="1">
              <a:off x="19030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" idx="5"/>
              <a:endCxn id="15" idx="1"/>
            </p:cNvCxnSpPr>
            <p:nvPr/>
          </p:nvCxnSpPr>
          <p:spPr>
            <a:xfrm>
              <a:off x="27412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" idx="3"/>
              <a:endCxn id="13" idx="7"/>
            </p:cNvCxnSpPr>
            <p:nvPr/>
          </p:nvCxnSpPr>
          <p:spPr>
            <a:xfrm flipH="1">
              <a:off x="10648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2" idx="5"/>
              <a:endCxn id="14" idx="1"/>
            </p:cNvCxnSpPr>
            <p:nvPr/>
          </p:nvCxnSpPr>
          <p:spPr>
            <a:xfrm>
              <a:off x="19030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4" idx="3"/>
              <a:endCxn id="16" idx="7"/>
            </p:cNvCxnSpPr>
            <p:nvPr/>
          </p:nvCxnSpPr>
          <p:spPr>
            <a:xfrm flipH="1">
              <a:off x="1903085" y="48240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D64FF4C6-FD1D-482B-AEDF-FB74B1FE5A1C}"/>
              </a:ext>
            </a:extLst>
          </p:cNvPr>
          <p:cNvGrpSpPr/>
          <p:nvPr/>
        </p:nvGrpSpPr>
        <p:grpSpPr>
          <a:xfrm>
            <a:off x="5029200" y="2362200"/>
            <a:ext cx="3048000" cy="3543300"/>
            <a:chOff x="5029200" y="2362200"/>
            <a:chExt cx="3048000" cy="3543300"/>
          </a:xfrm>
        </p:grpSpPr>
        <p:sp>
          <p:nvSpPr>
            <p:cNvPr id="27" name="Oval 26"/>
            <p:cNvSpPr/>
            <p:nvPr/>
          </p:nvSpPr>
          <p:spPr>
            <a:xfrm>
              <a:off x="6705600" y="23622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58674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50292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30" name="Oval 29"/>
            <p:cNvSpPr/>
            <p:nvPr/>
          </p:nvSpPr>
          <p:spPr>
            <a:xfrm>
              <a:off x="67056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75438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5867400" y="53721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33" name="Straight Connector 32"/>
            <p:cNvCxnSpPr>
              <a:stCxn id="27" idx="3"/>
              <a:endCxn id="28" idx="7"/>
            </p:cNvCxnSpPr>
            <p:nvPr/>
          </p:nvCxnSpPr>
          <p:spPr>
            <a:xfrm flipH="1">
              <a:off x="63226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27" idx="5"/>
              <a:endCxn id="31" idx="1"/>
            </p:cNvCxnSpPr>
            <p:nvPr/>
          </p:nvCxnSpPr>
          <p:spPr>
            <a:xfrm>
              <a:off x="71608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8" idx="3"/>
              <a:endCxn id="29" idx="7"/>
            </p:cNvCxnSpPr>
            <p:nvPr/>
          </p:nvCxnSpPr>
          <p:spPr>
            <a:xfrm flipH="1">
              <a:off x="54844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28" idx="5"/>
              <a:endCxn id="30" idx="1"/>
            </p:cNvCxnSpPr>
            <p:nvPr/>
          </p:nvCxnSpPr>
          <p:spPr>
            <a:xfrm>
              <a:off x="63226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30" idx="3"/>
              <a:endCxn id="32" idx="7"/>
            </p:cNvCxnSpPr>
            <p:nvPr/>
          </p:nvCxnSpPr>
          <p:spPr>
            <a:xfrm flipH="1">
              <a:off x="6322685" y="48240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37"/>
            <p:cNvSpPr/>
            <p:nvPr/>
          </p:nvSpPr>
          <p:spPr>
            <a:xfrm>
              <a:off x="7543800" y="53721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7</a:t>
              </a:r>
            </a:p>
          </p:txBody>
        </p:sp>
        <p:cxnSp>
          <p:nvCxnSpPr>
            <p:cNvPr id="40" name="Straight Connector 39"/>
            <p:cNvCxnSpPr>
              <a:stCxn id="30" idx="5"/>
              <a:endCxn id="38" idx="1"/>
            </p:cNvCxnSpPr>
            <p:nvPr/>
          </p:nvCxnSpPr>
          <p:spPr>
            <a:xfrm>
              <a:off x="7160885" y="48240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581025" y="5905500"/>
            <a:ext cx="34910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a binary search tree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800600" y="5905500"/>
            <a:ext cx="3986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This is </a:t>
            </a:r>
            <a:r>
              <a:rPr lang="en-US" sz="2400" b="1" i="1" dirty="0"/>
              <a:t>not</a:t>
            </a:r>
            <a:r>
              <a:rPr lang="en-US" sz="2400" dirty="0"/>
              <a:t> a binary search tree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838200"/>
            <a:ext cx="68638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BST property</a:t>
            </a:r>
            <a:r>
              <a:rPr lang="en-US" sz="2400" dirty="0"/>
              <a:t>: for every node in the tree with value V: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 values in the left subtree are smaller than V.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All values in the right subtree are larger than V.</a:t>
            </a:r>
          </a:p>
        </p:txBody>
      </p:sp>
    </p:spTree>
    <p:extLst>
      <p:ext uri="{BB962C8B-B14F-4D97-AF65-F5344CB8AC3E}">
        <p14:creationId xmlns:p14="http://schemas.microsoft.com/office/powerpoint/2010/main" val="427316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AVL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04800" y="1143000"/>
                <a:ext cx="8610600" cy="4724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Named after Adelson-</a:t>
                </a:r>
                <a:r>
                  <a:rPr lang="en-US" dirty="0" err="1"/>
                  <a:t>Velsky</a:t>
                </a:r>
                <a:r>
                  <a:rPr lang="en-US" dirty="0"/>
                  <a:t> and Landis (1962).</a:t>
                </a:r>
              </a:p>
              <a:p>
                <a:endParaRPr lang="en-US" dirty="0"/>
              </a:p>
              <a:p>
                <a:r>
                  <a:rPr lang="en-US" dirty="0"/>
                  <a:t>Main idea: invest some additional time to balance the tree each time a new element is inserted or deleted.</a:t>
                </a:r>
              </a:p>
              <a:p>
                <a:endParaRPr lang="en-US" dirty="0"/>
              </a:p>
              <a:p>
                <a:r>
                  <a:rPr lang="en-US" dirty="0"/>
                  <a:t>Properties:</a:t>
                </a:r>
              </a:p>
              <a:p>
                <a:pPr lvl="1"/>
                <a:r>
                  <a:rPr lang="en-US" dirty="0"/>
                  <a:t>The height of the tree is always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The time devoted to balancing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143000"/>
                <a:ext cx="8610600" cy="4724400"/>
              </a:xfrm>
              <a:blipFill>
                <a:blip r:embed="rId2"/>
                <a:stretch>
                  <a:fillRect l="-1628" t="-27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64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AVL tree: definition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An AVL tree is a BST such that, for every node, the difference between the heights of the left and right subtrees is at most 1.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133600" y="27432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8" name="Oval 7"/>
          <p:cNvSpPr/>
          <p:nvPr/>
        </p:nvSpPr>
        <p:spPr>
          <a:xfrm>
            <a:off x="1143000" y="3622291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3200400" y="360138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514600" y="44196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43000" y="5273675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828800" y="4423597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7200" y="4423597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>
            <a:stCxn id="7" idx="3"/>
            <a:endCxn id="8" idx="7"/>
          </p:cNvCxnSpPr>
          <p:nvPr/>
        </p:nvCxnSpPr>
        <p:spPr>
          <a:xfrm flipH="1">
            <a:off x="1533245" y="3133445"/>
            <a:ext cx="667310" cy="5558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5"/>
            <a:endCxn id="9" idx="1"/>
          </p:cNvCxnSpPr>
          <p:nvPr/>
        </p:nvCxnSpPr>
        <p:spPr>
          <a:xfrm>
            <a:off x="2523845" y="3133445"/>
            <a:ext cx="743510" cy="53489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3"/>
            <a:endCxn id="10" idx="7"/>
          </p:cNvCxnSpPr>
          <p:nvPr/>
        </p:nvCxnSpPr>
        <p:spPr>
          <a:xfrm flipH="1">
            <a:off x="2904845" y="3991625"/>
            <a:ext cx="362510" cy="49493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8" idx="5"/>
            <a:endCxn id="12" idx="1"/>
          </p:cNvCxnSpPr>
          <p:nvPr/>
        </p:nvCxnSpPr>
        <p:spPr>
          <a:xfrm>
            <a:off x="1533245" y="4012536"/>
            <a:ext cx="362510" cy="478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8" idx="3"/>
            <a:endCxn id="13" idx="7"/>
          </p:cNvCxnSpPr>
          <p:nvPr/>
        </p:nvCxnSpPr>
        <p:spPr>
          <a:xfrm flipH="1">
            <a:off x="847445" y="4012536"/>
            <a:ext cx="362510" cy="478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12" idx="3"/>
            <a:endCxn id="11" idx="7"/>
          </p:cNvCxnSpPr>
          <p:nvPr/>
        </p:nvCxnSpPr>
        <p:spPr>
          <a:xfrm flipH="1">
            <a:off x="1533245" y="4813842"/>
            <a:ext cx="362510" cy="526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29400" y="27432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6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638800" y="3622291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2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7620000" y="3622291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7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010400" y="5257800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5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7" name="Oval 36"/>
          <p:cNvSpPr/>
          <p:nvPr/>
        </p:nvSpPr>
        <p:spPr>
          <a:xfrm>
            <a:off x="5638800" y="5273675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3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6324600" y="4423597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4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953000" y="4423597"/>
            <a:ext cx="457200" cy="4572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</a:rPr>
              <a:t>1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40" name="Straight Connector 39"/>
          <p:cNvCxnSpPr>
            <a:stCxn id="33" idx="3"/>
            <a:endCxn id="34" idx="7"/>
          </p:cNvCxnSpPr>
          <p:nvPr/>
        </p:nvCxnSpPr>
        <p:spPr>
          <a:xfrm flipH="1">
            <a:off x="6029045" y="3133445"/>
            <a:ext cx="667310" cy="5558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33" idx="5"/>
            <a:endCxn id="35" idx="1"/>
          </p:cNvCxnSpPr>
          <p:nvPr/>
        </p:nvCxnSpPr>
        <p:spPr>
          <a:xfrm>
            <a:off x="7019645" y="3133445"/>
            <a:ext cx="667310" cy="55580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8" idx="5"/>
            <a:endCxn id="36" idx="1"/>
          </p:cNvCxnSpPr>
          <p:nvPr/>
        </p:nvCxnSpPr>
        <p:spPr>
          <a:xfrm>
            <a:off x="6714845" y="4813842"/>
            <a:ext cx="362510" cy="51091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34" idx="5"/>
            <a:endCxn id="38" idx="1"/>
          </p:cNvCxnSpPr>
          <p:nvPr/>
        </p:nvCxnSpPr>
        <p:spPr>
          <a:xfrm>
            <a:off x="6029045" y="4012536"/>
            <a:ext cx="362510" cy="478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4" idx="3"/>
            <a:endCxn id="39" idx="7"/>
          </p:cNvCxnSpPr>
          <p:nvPr/>
        </p:nvCxnSpPr>
        <p:spPr>
          <a:xfrm flipH="1">
            <a:off x="5343245" y="4012536"/>
            <a:ext cx="362510" cy="47801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8" idx="3"/>
            <a:endCxn id="37" idx="7"/>
          </p:cNvCxnSpPr>
          <p:nvPr/>
        </p:nvCxnSpPr>
        <p:spPr>
          <a:xfrm flipH="1">
            <a:off x="6029045" y="4813842"/>
            <a:ext cx="362510" cy="5267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864316" y="5781948"/>
            <a:ext cx="731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AVL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248400" y="5801380"/>
            <a:ext cx="1312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rgbClr val="C00000"/>
                </a:solidFill>
              </a:rPr>
              <a:t>not AVL</a:t>
            </a:r>
            <a:endParaRPr lang="en-US" sz="2800" dirty="0">
              <a:solidFill>
                <a:srgbClr val="C00000"/>
              </a:solidFill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0" y="2743200"/>
            <a:ext cx="4093334" cy="2940753"/>
            <a:chOff x="0" y="2743200"/>
            <a:chExt cx="4093334" cy="2940753"/>
          </a:xfrm>
        </p:grpSpPr>
        <p:sp>
          <p:nvSpPr>
            <p:cNvPr id="53" name="TextBox 52"/>
            <p:cNvSpPr txBox="1"/>
            <p:nvPr/>
          </p:nvSpPr>
          <p:spPr>
            <a:xfrm>
              <a:off x="704193" y="5283843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[0]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0" y="4419600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[0]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926758" y="4440620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[0]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383094" y="4457358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[1]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612112" y="3629925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[1]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22575" y="3620441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[2]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1697048" y="2743200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[3]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517266" y="2743200"/>
            <a:ext cx="4017134" cy="2942442"/>
            <a:chOff x="4517266" y="2743200"/>
            <a:chExt cx="4017134" cy="2942442"/>
          </a:xfrm>
        </p:grpSpPr>
        <p:sp>
          <p:nvSpPr>
            <p:cNvPr id="62" name="TextBox 61"/>
            <p:cNvSpPr txBox="1"/>
            <p:nvPr/>
          </p:nvSpPr>
          <p:spPr>
            <a:xfrm>
              <a:off x="5221459" y="5283843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[0]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429548" y="5285532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[0]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900360" y="4457358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[1]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8053178" y="3629925"/>
              <a:ext cx="4812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000" b="1" dirty="0">
                  <a:solidFill>
                    <a:srgbClr val="C00000"/>
                  </a:solidFill>
                </a:rPr>
                <a:t>[0]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69" name="Group 68"/>
            <p:cNvGrpSpPr/>
            <p:nvPr/>
          </p:nvGrpSpPr>
          <p:grpSpPr>
            <a:xfrm>
              <a:off x="4517266" y="2743200"/>
              <a:ext cx="2178270" cy="2076510"/>
              <a:chOff x="4517266" y="2743200"/>
              <a:chExt cx="2178270" cy="2076510"/>
            </a:xfrm>
          </p:grpSpPr>
          <p:sp>
            <p:nvSpPr>
              <p:cNvPr id="63" name="TextBox 62"/>
              <p:cNvSpPr txBox="1"/>
              <p:nvPr/>
            </p:nvSpPr>
            <p:spPr>
              <a:xfrm>
                <a:off x="4517266" y="4419600"/>
                <a:ext cx="481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C00000"/>
                    </a:solidFill>
                  </a:rPr>
                  <a:t>[0]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5218821" y="3620441"/>
                <a:ext cx="481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C00000"/>
                    </a:solidFill>
                  </a:rPr>
                  <a:t>[2]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6214314" y="2743200"/>
                <a:ext cx="48122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2000" b="1" dirty="0">
                    <a:solidFill>
                      <a:srgbClr val="C00000"/>
                    </a:solidFill>
                  </a:rPr>
                  <a:t>[3]</a:t>
                </a:r>
                <a:endParaRPr lang="en-US" sz="20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75" name="Group 74"/>
          <p:cNvGrpSpPr/>
          <p:nvPr/>
        </p:nvGrpSpPr>
        <p:grpSpPr>
          <a:xfrm>
            <a:off x="6140971" y="3558244"/>
            <a:ext cx="1419455" cy="338554"/>
            <a:chOff x="6140971" y="3558244"/>
            <a:chExt cx="1419455" cy="338554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6140971" y="3850891"/>
              <a:ext cx="1419455" cy="759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sysDot"/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TextBox 73"/>
            <p:cNvSpPr txBox="1"/>
            <p:nvPr/>
          </p:nvSpPr>
          <p:spPr>
            <a:xfrm>
              <a:off x="6281560" y="3558244"/>
              <a:ext cx="1152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i="1" dirty="0">
                  <a:solidFill>
                    <a:srgbClr val="C00000"/>
                  </a:solidFill>
                </a:rPr>
                <a:t>unbalanced</a:t>
              </a:r>
              <a:endParaRPr lang="en-US" sz="1600" i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37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AVL tree in action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596200" y="6031468"/>
            <a:ext cx="3967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https://en.wikipedia.org/wiki/AVL_tree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914400"/>
            <a:ext cx="8889999" cy="5000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6025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GB" dirty="0"/>
                  <a:t>Single and double rotations only need the manipulation of few pointers and the height of the nodes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>
                        <a:latin typeface="Cambria Math" panose="02040503050406030204" pitchFamily="18" charset="0"/>
                      </a:rPr>
                      <m:t>O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GB" dirty="0"/>
                  <a:t>).</a:t>
                </a:r>
              </a:p>
              <a:p>
                <a:endParaRPr lang="en-GB" dirty="0"/>
              </a:p>
              <a:p>
                <a:r>
                  <a:rPr lang="en-GB" dirty="0"/>
                  <a:t>Insertion: the height of the subtree after a rotation is the same as the height before the insertion. Therefore, at most only one rotation must be applied for each insertion.</a:t>
                </a:r>
              </a:p>
              <a:p>
                <a:endParaRPr lang="en-GB" dirty="0"/>
              </a:p>
              <a:p>
                <a:r>
                  <a:rPr lang="en-GB" dirty="0"/>
                  <a:t>Deletion: more complicated. More than one rotation might be required.</a:t>
                </a:r>
              </a:p>
              <a:p>
                <a:endParaRPr lang="en-GB" dirty="0"/>
              </a:p>
              <a:p>
                <a:r>
                  <a:rPr lang="en-GB" dirty="0"/>
                  <a:t>Worst case for deletion: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GB" b="0" i="0" smtClean="0">
                        <a:latin typeface="Cambria Math" panose="02040503050406030204" pitchFamily="18" charset="0"/>
                      </a:rPr>
                      <m:t>O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unc>
                          <m:func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GB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rotations</a:t>
                </a:r>
                <a:br>
                  <a:rPr lang="en-US" dirty="0"/>
                </a:br>
                <a:r>
                  <a:rPr lang="en-US" dirty="0"/>
                  <a:t>(a chain effect from leaves to root).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59" t="-2368" r="-11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81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0881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BST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en-US" dirty="0"/>
              <a:t>Starting from an empty BST, depict the BST after inserting the values  32, 15, 47, 67, 78, 39, 63, 21, 12, 27.</a:t>
            </a:r>
          </a:p>
          <a:p>
            <a:endParaRPr lang="en-US" dirty="0"/>
          </a:p>
          <a:p>
            <a:r>
              <a:rPr lang="en-US" dirty="0"/>
              <a:t>Depict the previous BST after removing the values 63, 21, 15 and 32.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17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EB584-7C34-48F7-A7EB-8604FD34E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Methods of a BST</a:t>
            </a:r>
            <a:endParaRPr lang="ca-E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F1B5F-5B61-4D85-8E40-BD9051B8D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599"/>
            <a:ext cx="8229600" cy="533400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/>
              <a:t>Use the class </a:t>
            </a:r>
            <a:r>
              <a:rPr lang="en-US" sz="2800" b="1" dirty="0" err="1">
                <a:latin typeface="Consolas" panose="020B0609020204030204" pitchFamily="49" charset="0"/>
              </a:rPr>
              <a:t>BinTree</a:t>
            </a:r>
            <a:r>
              <a:rPr lang="en-US" sz="2800" dirty="0"/>
              <a:t> from the previous chapter and implement the following methods for a BST:</a:t>
            </a:r>
            <a:br>
              <a:rPr lang="en-US" dirty="0"/>
            </a:br>
            <a:br>
              <a:rPr lang="en-US" dirty="0"/>
            </a:br>
            <a:r>
              <a:rPr lang="en-US" sz="2100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100" b="1" dirty="0">
                <a:latin typeface="Consolas" panose="020B0609020204030204" pitchFamily="49" charset="0"/>
              </a:rPr>
              <a:t> </a:t>
            </a:r>
            <a:r>
              <a:rPr lang="en-US" sz="2100" b="1" dirty="0" err="1">
                <a:latin typeface="Consolas" panose="020B0609020204030204" pitchFamily="49" charset="0"/>
              </a:rPr>
              <a:t>find_min</a:t>
            </a:r>
            <a:r>
              <a:rPr lang="en-US" sz="2100" b="1" dirty="0">
                <a:latin typeface="Consolas" panose="020B0609020204030204" pitchFamily="49" charset="0"/>
              </a:rPr>
              <a:t>(t: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[T]) -&gt;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[T]:</a:t>
            </a: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latin typeface="Consolas" panose="020B0609020204030204" pitchFamily="49" charset="0"/>
              </a:rPr>
              <a:t>    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"""Returns the tree (node) containing the min element"""</a:t>
            </a:r>
            <a:br>
              <a:rPr lang="en-US" sz="2100" b="1" dirty="0">
                <a:latin typeface="Consolas" panose="020B0609020204030204" pitchFamily="49" charset="0"/>
              </a:rPr>
            </a:b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100" b="1" dirty="0">
                <a:latin typeface="Consolas" panose="020B0609020204030204" pitchFamily="49" charset="0"/>
              </a:rPr>
              <a:t> </a:t>
            </a:r>
            <a:r>
              <a:rPr lang="en-US" sz="2100" b="1" dirty="0" err="1">
                <a:latin typeface="Consolas" panose="020B0609020204030204" pitchFamily="49" charset="0"/>
              </a:rPr>
              <a:t>find_max</a:t>
            </a:r>
            <a:r>
              <a:rPr lang="en-US" sz="2100" b="1" dirty="0">
                <a:latin typeface="Consolas" panose="020B0609020204030204" pitchFamily="49" charset="0"/>
              </a:rPr>
              <a:t>(t: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[T]) -&gt;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[T]:</a:t>
            </a: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latin typeface="Consolas" panose="020B0609020204030204" pitchFamily="49" charset="0"/>
              </a:rPr>
              <a:t>    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"""Returns the tree (node) containing the max element"""</a:t>
            </a:r>
            <a:br>
              <a:rPr lang="en-US" sz="2100" b="1" dirty="0">
                <a:latin typeface="Consolas" panose="020B0609020204030204" pitchFamily="49" charset="0"/>
              </a:rPr>
            </a:b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100" b="1" dirty="0">
                <a:latin typeface="Consolas" panose="020B0609020204030204" pitchFamily="49" charset="0"/>
              </a:rPr>
              <a:t> find(t: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[T], data: T) -&gt;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[T]:</a:t>
            </a: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latin typeface="Consolas" panose="020B0609020204030204" pitchFamily="49" charset="0"/>
              </a:rPr>
              <a:t>    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"""Returns the tree (node) where data is located,</a:t>
            </a:r>
            <a:b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       or None if not found"""</a:t>
            </a:r>
            <a:br>
              <a:rPr lang="en-US" sz="2100" b="1" dirty="0">
                <a:latin typeface="Consolas" panose="020B0609020204030204" pitchFamily="49" charset="0"/>
              </a:rPr>
            </a:b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100" b="1" dirty="0">
                <a:latin typeface="Consolas" panose="020B0609020204030204" pitchFamily="49" charset="0"/>
              </a:rPr>
              <a:t> insert(t: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[T], data: T) -&gt;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[T]:</a:t>
            </a: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latin typeface="Consolas" panose="020B0609020204030204" pitchFamily="49" charset="0"/>
              </a:rPr>
              <a:t>    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"""Inserts data on the BST. It returns the new</a:t>
            </a:r>
            <a:b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       </a:t>
            </a:r>
            <a:r>
              <a:rPr lang="en-US" sz="21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 after insertion (t if it was not empty)"""</a:t>
            </a:r>
            <a:br>
              <a:rPr lang="en-US" sz="2100" b="1" dirty="0">
                <a:latin typeface="Consolas" panose="020B0609020204030204" pitchFamily="49" charset="0"/>
              </a:rPr>
            </a:b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0000FF"/>
                </a:solidFill>
                <a:latin typeface="Consolas" panose="020B0609020204030204" pitchFamily="49" charset="0"/>
              </a:rPr>
              <a:t>def</a:t>
            </a:r>
            <a:r>
              <a:rPr lang="en-US" sz="2100" b="1" dirty="0">
                <a:latin typeface="Consolas" panose="020B0609020204030204" pitchFamily="49" charset="0"/>
              </a:rPr>
              <a:t> remove(t: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[T], data: T) -&gt; </a:t>
            </a:r>
            <a:r>
              <a:rPr lang="en-US" sz="2100" b="1" dirty="0" err="1"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latin typeface="Consolas" panose="020B0609020204030204" pitchFamily="49" charset="0"/>
              </a:rPr>
              <a:t>[T]:</a:t>
            </a:r>
            <a:br>
              <a:rPr lang="en-US" sz="2100" b="1" dirty="0">
                <a:latin typeface="Consolas" panose="020B0609020204030204" pitchFamily="49" charset="0"/>
              </a:rPr>
            </a:br>
            <a:r>
              <a:rPr lang="en-US" sz="2100" b="1" dirty="0">
                <a:latin typeface="Consolas" panose="020B0609020204030204" pitchFamily="49" charset="0"/>
              </a:rPr>
              <a:t>    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"""Removes data from the BST. It returns the new</a:t>
            </a:r>
            <a:b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</a:b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       </a:t>
            </a:r>
            <a:r>
              <a:rPr lang="en-US" sz="21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BinTree</a:t>
            </a:r>
            <a:r>
              <a:rPr lang="en-US" sz="2100" b="1" dirty="0">
                <a:solidFill>
                  <a:srgbClr val="C00000"/>
                </a:solidFill>
                <a:latin typeface="Consolas" panose="020B0609020204030204" pitchFamily="49" charset="0"/>
              </a:rPr>
              <a:t> (None if it becomes empty)"""</a:t>
            </a:r>
            <a:endParaRPr lang="ca-ES" b="1" dirty="0">
              <a:solidFill>
                <a:srgbClr val="C00000"/>
              </a:solidFill>
              <a:latin typeface="Consolas" panose="020B0609020204030204" pitchFamily="49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562ECD-B7E0-4841-928E-FF4471B72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1A7DE-34C6-4D36-92DA-5AC5EB477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Dept. CS, UPC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8E82B-F92D-44EE-B0FA-ECD49B10E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708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Merging BSTs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dirty="0"/>
              <a:t>Describe an algorithm to generate a sorted list from a BST. What is its cost?</a:t>
            </a:r>
          </a:p>
          <a:p>
            <a:endParaRPr lang="en-US" dirty="0"/>
          </a:p>
          <a:p>
            <a:r>
              <a:rPr lang="en-US" dirty="0"/>
              <a:t>Describe an algorithm to create a balanced BST from a sorted list. What is its cost?</a:t>
            </a:r>
          </a:p>
          <a:p>
            <a:endParaRPr lang="en-US" dirty="0"/>
          </a:p>
          <a:p>
            <a:r>
              <a:rPr lang="en-US" dirty="0"/>
              <a:t>Describe an algorithm to create a balanced BST that contains the union of the elements of two BSTs. What is its cost?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9102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>
            <a:stCxn id="15" idx="5"/>
            <a:endCxn id="43" idx="6"/>
          </p:cNvCxnSpPr>
          <p:nvPr/>
        </p:nvCxnSpPr>
        <p:spPr>
          <a:xfrm>
            <a:off x="6129597" y="2449185"/>
            <a:ext cx="880803" cy="807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7"/>
            <a:endCxn id="53" idx="3"/>
          </p:cNvCxnSpPr>
          <p:nvPr/>
        </p:nvCxnSpPr>
        <p:spPr>
          <a:xfrm flipH="1">
            <a:off x="5945515" y="3067671"/>
            <a:ext cx="986770" cy="1396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BST: find min/max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74312" y="19939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3007312" y="40005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Straight Connector 17"/>
          <p:cNvCxnSpPr>
            <a:stCxn id="11" idx="7"/>
            <a:endCxn id="12" idx="7"/>
          </p:cNvCxnSpPr>
          <p:nvPr/>
        </p:nvCxnSpPr>
        <p:spPr>
          <a:xfrm flipH="1">
            <a:off x="3462597" y="1068715"/>
            <a:ext cx="12954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1"/>
            <a:endCxn id="15" idx="1"/>
          </p:cNvCxnSpPr>
          <p:nvPr/>
        </p:nvCxnSpPr>
        <p:spPr>
          <a:xfrm>
            <a:off x="4380827" y="1068715"/>
            <a:ext cx="13716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7"/>
            <a:endCxn id="13" idx="3"/>
          </p:cNvCxnSpPr>
          <p:nvPr/>
        </p:nvCxnSpPr>
        <p:spPr>
          <a:xfrm flipH="1">
            <a:off x="2247227" y="2072015"/>
            <a:ext cx="1215370" cy="1380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4" idx="5"/>
          </p:cNvCxnSpPr>
          <p:nvPr/>
        </p:nvCxnSpPr>
        <p:spPr>
          <a:xfrm>
            <a:off x="3462597" y="2449185"/>
            <a:ext cx="8382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  <a:endCxn id="16" idx="7"/>
          </p:cNvCxnSpPr>
          <p:nvPr/>
        </p:nvCxnSpPr>
        <p:spPr>
          <a:xfrm flipH="1">
            <a:off x="3462597" y="34524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477000" y="298955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5" name="Straight Connector 44"/>
          <p:cNvCxnSpPr>
            <a:stCxn id="15" idx="3"/>
            <a:endCxn id="39" idx="3"/>
          </p:cNvCxnSpPr>
          <p:nvPr/>
        </p:nvCxnSpPr>
        <p:spPr>
          <a:xfrm flipH="1">
            <a:off x="4954915" y="2449185"/>
            <a:ext cx="797512" cy="995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286000" y="5004137"/>
            <a:ext cx="4724400" cy="101566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Find min: </a:t>
            </a:r>
            <a:r>
              <a:rPr lang="en-US" sz="2000" dirty="0"/>
              <a:t>Go to the leftmost element.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en-US" sz="2000" b="1" dirty="0">
                <a:solidFill>
                  <a:srgbClr val="0000FF"/>
                </a:solidFill>
              </a:rPr>
              <a:t>Find max: </a:t>
            </a:r>
            <a:r>
              <a:rPr lang="en-US" sz="2000" dirty="0"/>
              <a:t>Go to the rightmost element.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2309674" y="1094173"/>
            <a:ext cx="1916837" cy="1819922"/>
            <a:chOff x="292962" y="1322773"/>
            <a:chExt cx="1916837" cy="1819922"/>
          </a:xfrm>
        </p:grpSpPr>
        <p:sp>
          <p:nvSpPr>
            <p:cNvPr id="47" name="Freeform 46"/>
            <p:cNvSpPr/>
            <p:nvPr/>
          </p:nvSpPr>
          <p:spPr>
            <a:xfrm>
              <a:off x="292962" y="1322773"/>
              <a:ext cx="1916837" cy="1819922"/>
            </a:xfrm>
            <a:custGeom>
              <a:avLst/>
              <a:gdLst>
                <a:gd name="connsiteX0" fmla="*/ 1837678 w 1837678"/>
                <a:gd name="connsiteY0" fmla="*/ 0 h 1819922"/>
                <a:gd name="connsiteX1" fmla="*/ 745724 w 1837678"/>
                <a:gd name="connsiteY1" fmla="*/ 656947 h 1819922"/>
                <a:gd name="connsiteX2" fmla="*/ 0 w 1837678"/>
                <a:gd name="connsiteY2" fmla="*/ 1819922 h 1819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37678" h="1819922">
                  <a:moveTo>
                    <a:pt x="1837678" y="0"/>
                  </a:moveTo>
                  <a:cubicBezTo>
                    <a:pt x="1444841" y="176813"/>
                    <a:pt x="1052004" y="353627"/>
                    <a:pt x="745724" y="656947"/>
                  </a:cubicBezTo>
                  <a:cubicBezTo>
                    <a:pt x="439444" y="960267"/>
                    <a:pt x="219722" y="1390094"/>
                    <a:pt x="0" y="1819922"/>
                  </a:cubicBezTo>
                </a:path>
              </a:pathLst>
            </a:custGeom>
            <a:noFill/>
            <a:ln>
              <a:solidFill>
                <a:srgbClr val="FF0000"/>
              </a:solidFill>
              <a:headEnd type="none" w="med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 rot="2520000">
              <a:off x="589689" y="1569924"/>
              <a:ext cx="461665" cy="90665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Find min</a:t>
              </a: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4909305" y="1066800"/>
            <a:ext cx="2022980" cy="1828800"/>
            <a:chOff x="2939248" y="1295400"/>
            <a:chExt cx="2166152" cy="1828800"/>
          </a:xfrm>
        </p:grpSpPr>
        <p:sp>
          <p:nvSpPr>
            <p:cNvPr id="48" name="Freeform 47"/>
            <p:cNvSpPr/>
            <p:nvPr/>
          </p:nvSpPr>
          <p:spPr>
            <a:xfrm>
              <a:off x="2939248" y="1295400"/>
              <a:ext cx="2166152" cy="1828800"/>
            </a:xfrm>
            <a:custGeom>
              <a:avLst/>
              <a:gdLst>
                <a:gd name="connsiteX0" fmla="*/ 0 w 2166152"/>
                <a:gd name="connsiteY0" fmla="*/ 0 h 1828800"/>
                <a:gd name="connsiteX1" fmla="*/ 1340528 w 2166152"/>
                <a:gd name="connsiteY1" fmla="*/ 798991 h 1828800"/>
                <a:gd name="connsiteX2" fmla="*/ 2166152 w 2166152"/>
                <a:gd name="connsiteY2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6152" h="1828800">
                  <a:moveTo>
                    <a:pt x="0" y="0"/>
                  </a:moveTo>
                  <a:cubicBezTo>
                    <a:pt x="489751" y="247095"/>
                    <a:pt x="979503" y="494191"/>
                    <a:pt x="1340528" y="798991"/>
                  </a:cubicBezTo>
                  <a:cubicBezTo>
                    <a:pt x="1701553" y="1103791"/>
                    <a:pt x="1933852" y="1466295"/>
                    <a:pt x="2166152" y="1828800"/>
                  </a:cubicBezTo>
                </a:path>
              </a:pathLst>
            </a:custGeom>
            <a:noFill/>
            <a:ln>
              <a:solidFill>
                <a:srgbClr val="0000FF"/>
              </a:solidFill>
              <a:headEnd type="none" w="med" len="med"/>
              <a:tailEnd type="triangle" w="lg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TextBox 49"/>
            <p:cNvSpPr txBox="1"/>
            <p:nvPr/>
          </p:nvSpPr>
          <p:spPr>
            <a:xfrm rot="7800000">
              <a:off x="4137623" y="1489618"/>
              <a:ext cx="461665" cy="939809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Find max</a:t>
              </a:r>
            </a:p>
          </p:txBody>
        </p:sp>
      </p:grpSp>
      <p:sp>
        <p:nvSpPr>
          <p:cNvPr id="53" name="Oval 52"/>
          <p:cNvSpPr/>
          <p:nvPr/>
        </p:nvSpPr>
        <p:spPr>
          <a:xfrm>
            <a:off x="5867400" y="4009055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4876800" y="298955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4302712" y="990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Oval 13"/>
          <p:cNvSpPr/>
          <p:nvPr/>
        </p:nvSpPr>
        <p:spPr>
          <a:xfrm>
            <a:off x="3845512" y="299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007312" y="19939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2169112" y="299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37108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99FF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601616" y="1455576"/>
            <a:ext cx="793102" cy="1539551"/>
          </a:xfrm>
          <a:custGeom>
            <a:avLst/>
            <a:gdLst>
              <a:gd name="connsiteX0" fmla="*/ 793102 w 793102"/>
              <a:gd name="connsiteY0" fmla="*/ 0 h 1539551"/>
              <a:gd name="connsiteX1" fmla="*/ 9331 w 793102"/>
              <a:gd name="connsiteY1" fmla="*/ 625151 h 1539551"/>
              <a:gd name="connsiteX2" fmla="*/ 0 w 793102"/>
              <a:gd name="connsiteY2" fmla="*/ 1007706 h 1539551"/>
              <a:gd name="connsiteX3" fmla="*/ 457200 w 793102"/>
              <a:gd name="connsiteY3" fmla="*/ 1539551 h 15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102" h="1539551">
                <a:moveTo>
                  <a:pt x="793102" y="0"/>
                </a:moveTo>
                <a:lnTo>
                  <a:pt x="9331" y="625151"/>
                </a:lnTo>
                <a:lnTo>
                  <a:pt x="0" y="1007706"/>
                </a:lnTo>
                <a:lnTo>
                  <a:pt x="457200" y="1539551"/>
                </a:ln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777273" y="1446245"/>
            <a:ext cx="825202" cy="2118049"/>
          </a:xfrm>
          <a:custGeom>
            <a:avLst/>
            <a:gdLst>
              <a:gd name="connsiteX0" fmla="*/ 0 w 858417"/>
              <a:gd name="connsiteY0" fmla="*/ 0 h 2118049"/>
              <a:gd name="connsiteX1" fmla="*/ 858417 w 858417"/>
              <a:gd name="connsiteY1" fmla="*/ 653143 h 2118049"/>
              <a:gd name="connsiteX2" fmla="*/ 849086 w 858417"/>
              <a:gd name="connsiteY2" fmla="*/ 1035698 h 2118049"/>
              <a:gd name="connsiteX3" fmla="*/ 466531 w 858417"/>
              <a:gd name="connsiteY3" fmla="*/ 1502228 h 2118049"/>
              <a:gd name="connsiteX4" fmla="*/ 699796 w 858417"/>
              <a:gd name="connsiteY4" fmla="*/ 1679510 h 2118049"/>
              <a:gd name="connsiteX5" fmla="*/ 681135 w 858417"/>
              <a:gd name="connsiteY5" fmla="*/ 2024743 h 2118049"/>
              <a:gd name="connsiteX6" fmla="*/ 802433 w 858417"/>
              <a:gd name="connsiteY6" fmla="*/ 2118049 h 2118049"/>
              <a:gd name="connsiteX0" fmla="*/ 0 w 849086"/>
              <a:gd name="connsiteY0" fmla="*/ 0 h 2118049"/>
              <a:gd name="connsiteX1" fmla="*/ 824298 w 849086"/>
              <a:gd name="connsiteY1" fmla="*/ 622436 h 2118049"/>
              <a:gd name="connsiteX2" fmla="*/ 849086 w 849086"/>
              <a:gd name="connsiteY2" fmla="*/ 1035698 h 2118049"/>
              <a:gd name="connsiteX3" fmla="*/ 466531 w 849086"/>
              <a:gd name="connsiteY3" fmla="*/ 1502228 h 2118049"/>
              <a:gd name="connsiteX4" fmla="*/ 699796 w 849086"/>
              <a:gd name="connsiteY4" fmla="*/ 1679510 h 2118049"/>
              <a:gd name="connsiteX5" fmla="*/ 681135 w 849086"/>
              <a:gd name="connsiteY5" fmla="*/ 2024743 h 2118049"/>
              <a:gd name="connsiteX6" fmla="*/ 802433 w 849086"/>
              <a:gd name="connsiteY6" fmla="*/ 2118049 h 2118049"/>
              <a:gd name="connsiteX0" fmla="*/ 0 w 825202"/>
              <a:gd name="connsiteY0" fmla="*/ 0 h 2118049"/>
              <a:gd name="connsiteX1" fmla="*/ 824298 w 825202"/>
              <a:gd name="connsiteY1" fmla="*/ 622436 h 2118049"/>
              <a:gd name="connsiteX2" fmla="*/ 825202 w 825202"/>
              <a:gd name="connsiteY2" fmla="*/ 1022051 h 2118049"/>
              <a:gd name="connsiteX3" fmla="*/ 466531 w 825202"/>
              <a:gd name="connsiteY3" fmla="*/ 1502228 h 2118049"/>
              <a:gd name="connsiteX4" fmla="*/ 699796 w 825202"/>
              <a:gd name="connsiteY4" fmla="*/ 1679510 h 2118049"/>
              <a:gd name="connsiteX5" fmla="*/ 681135 w 825202"/>
              <a:gd name="connsiteY5" fmla="*/ 2024743 h 2118049"/>
              <a:gd name="connsiteX6" fmla="*/ 802433 w 825202"/>
              <a:gd name="connsiteY6" fmla="*/ 2118049 h 2118049"/>
              <a:gd name="connsiteX0" fmla="*/ 0 w 825202"/>
              <a:gd name="connsiteY0" fmla="*/ 0 h 2118049"/>
              <a:gd name="connsiteX1" fmla="*/ 824298 w 825202"/>
              <a:gd name="connsiteY1" fmla="*/ 622436 h 2118049"/>
              <a:gd name="connsiteX2" fmla="*/ 825202 w 825202"/>
              <a:gd name="connsiteY2" fmla="*/ 1022051 h 2118049"/>
              <a:gd name="connsiteX3" fmla="*/ 483591 w 825202"/>
              <a:gd name="connsiteY3" fmla="*/ 1468108 h 2118049"/>
              <a:gd name="connsiteX4" fmla="*/ 699796 w 825202"/>
              <a:gd name="connsiteY4" fmla="*/ 1679510 h 2118049"/>
              <a:gd name="connsiteX5" fmla="*/ 681135 w 825202"/>
              <a:gd name="connsiteY5" fmla="*/ 2024743 h 2118049"/>
              <a:gd name="connsiteX6" fmla="*/ 802433 w 825202"/>
              <a:gd name="connsiteY6" fmla="*/ 2118049 h 2118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25202" h="2118049">
                <a:moveTo>
                  <a:pt x="0" y="0"/>
                </a:moveTo>
                <a:lnTo>
                  <a:pt x="824298" y="622436"/>
                </a:lnTo>
                <a:cubicBezTo>
                  <a:pt x="824599" y="755641"/>
                  <a:pt x="824901" y="888846"/>
                  <a:pt x="825202" y="1022051"/>
                </a:cubicBezTo>
                <a:lnTo>
                  <a:pt x="483591" y="1468108"/>
                </a:lnTo>
                <a:lnTo>
                  <a:pt x="699796" y="1679510"/>
                </a:lnTo>
                <a:lnTo>
                  <a:pt x="681135" y="2024743"/>
                </a:lnTo>
                <a:lnTo>
                  <a:pt x="802433" y="2118049"/>
                </a:lnTo>
              </a:path>
            </a:pathLst>
          </a:custGeom>
          <a:noFill/>
          <a:ln w="57150" cap="sq">
            <a:solidFill>
              <a:srgbClr val="FF0000"/>
            </a:solidFill>
            <a:miter lim="800000"/>
            <a:headEnd type="none" w="med" len="med"/>
            <a:tailEnd type="diamond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15" idx="5"/>
            <a:endCxn id="43" idx="6"/>
          </p:cNvCxnSpPr>
          <p:nvPr/>
        </p:nvCxnSpPr>
        <p:spPr>
          <a:xfrm>
            <a:off x="6129597" y="2449185"/>
            <a:ext cx="880803" cy="807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7"/>
            <a:endCxn id="53" idx="3"/>
          </p:cNvCxnSpPr>
          <p:nvPr/>
        </p:nvCxnSpPr>
        <p:spPr>
          <a:xfrm flipH="1">
            <a:off x="5945515" y="3067671"/>
            <a:ext cx="986770" cy="1396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BST: find an element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74312" y="19939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3007312" y="40005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Straight Connector 17"/>
          <p:cNvCxnSpPr>
            <a:stCxn id="11" idx="7"/>
            <a:endCxn id="12" idx="7"/>
          </p:cNvCxnSpPr>
          <p:nvPr/>
        </p:nvCxnSpPr>
        <p:spPr>
          <a:xfrm flipH="1">
            <a:off x="3462597" y="1068715"/>
            <a:ext cx="12954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1"/>
            <a:endCxn id="15" idx="1"/>
          </p:cNvCxnSpPr>
          <p:nvPr/>
        </p:nvCxnSpPr>
        <p:spPr>
          <a:xfrm>
            <a:off x="4380827" y="1068715"/>
            <a:ext cx="13716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7"/>
            <a:endCxn id="13" idx="3"/>
          </p:cNvCxnSpPr>
          <p:nvPr/>
        </p:nvCxnSpPr>
        <p:spPr>
          <a:xfrm flipH="1">
            <a:off x="2247227" y="2072015"/>
            <a:ext cx="1215370" cy="1380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4" idx="5"/>
          </p:cNvCxnSpPr>
          <p:nvPr/>
        </p:nvCxnSpPr>
        <p:spPr>
          <a:xfrm>
            <a:off x="3462597" y="2449185"/>
            <a:ext cx="8382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  <a:endCxn id="16" idx="7"/>
          </p:cNvCxnSpPr>
          <p:nvPr/>
        </p:nvCxnSpPr>
        <p:spPr>
          <a:xfrm flipH="1">
            <a:off x="3462597" y="34524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477000" y="298955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5" name="Straight Connector 44"/>
          <p:cNvCxnSpPr>
            <a:stCxn id="15" idx="3"/>
            <a:endCxn id="39" idx="3"/>
          </p:cNvCxnSpPr>
          <p:nvPr/>
        </p:nvCxnSpPr>
        <p:spPr>
          <a:xfrm flipH="1">
            <a:off x="4954915" y="2449185"/>
            <a:ext cx="797512" cy="995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871403" y="4769584"/>
            <a:ext cx="5443797" cy="163121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dirty="0"/>
              <a:t>Find an element: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Move to left/right depending on the value.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Stop when: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/>
              <a:t>The value is found (contained)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en-US" sz="2000" dirty="0"/>
              <a:t>No more elements exist (not contained)</a:t>
            </a:r>
          </a:p>
        </p:txBody>
      </p:sp>
      <p:sp>
        <p:nvSpPr>
          <p:cNvPr id="53" name="Oval 52"/>
          <p:cNvSpPr/>
          <p:nvPr/>
        </p:nvSpPr>
        <p:spPr>
          <a:xfrm>
            <a:off x="5867400" y="4009055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4876800" y="298955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4302712" y="990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4" name="Oval 13"/>
          <p:cNvSpPr/>
          <p:nvPr/>
        </p:nvSpPr>
        <p:spPr>
          <a:xfrm>
            <a:off x="3845512" y="299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2" name="Oval 11"/>
          <p:cNvSpPr/>
          <p:nvPr/>
        </p:nvSpPr>
        <p:spPr>
          <a:xfrm>
            <a:off x="3007312" y="19939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2169112" y="299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22866" y="1252037"/>
            <a:ext cx="166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Contains 4?</a:t>
            </a:r>
          </a:p>
        </p:txBody>
      </p:sp>
      <p:pic>
        <p:nvPicPr>
          <p:cNvPr id="9" name="Picture 8" descr="File:Approve icon.svg - Wikimedia Common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341" y="3545392"/>
            <a:ext cx="431021" cy="431021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6400800" y="1237862"/>
            <a:ext cx="1663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Contains 8?</a:t>
            </a:r>
          </a:p>
        </p:txBody>
      </p:sp>
      <p:pic>
        <p:nvPicPr>
          <p:cNvPr id="17" name="Picture 16" descr="File:Dialog-error-round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042" y="3439262"/>
            <a:ext cx="465415" cy="46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9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39"/>
          <p:cNvSpPr/>
          <p:nvPr/>
        </p:nvSpPr>
        <p:spPr>
          <a:xfrm>
            <a:off x="3601616" y="1455576"/>
            <a:ext cx="793102" cy="1539551"/>
          </a:xfrm>
          <a:custGeom>
            <a:avLst/>
            <a:gdLst>
              <a:gd name="connsiteX0" fmla="*/ 793102 w 793102"/>
              <a:gd name="connsiteY0" fmla="*/ 0 h 1539551"/>
              <a:gd name="connsiteX1" fmla="*/ 9331 w 793102"/>
              <a:gd name="connsiteY1" fmla="*/ 625151 h 1539551"/>
              <a:gd name="connsiteX2" fmla="*/ 0 w 793102"/>
              <a:gd name="connsiteY2" fmla="*/ 1007706 h 1539551"/>
              <a:gd name="connsiteX3" fmla="*/ 457200 w 793102"/>
              <a:gd name="connsiteY3" fmla="*/ 1539551 h 1539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3102" h="1539551">
                <a:moveTo>
                  <a:pt x="793102" y="0"/>
                </a:moveTo>
                <a:lnTo>
                  <a:pt x="9331" y="625151"/>
                </a:lnTo>
                <a:lnTo>
                  <a:pt x="0" y="1007706"/>
                </a:lnTo>
                <a:lnTo>
                  <a:pt x="457200" y="1539551"/>
                </a:lnTo>
              </a:path>
            </a:pathLst>
          </a:custGeom>
          <a:noFill/>
          <a:ln w="571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4300797" y="3452485"/>
            <a:ext cx="652203" cy="1079323"/>
            <a:chOff x="4300797" y="3452485"/>
            <a:chExt cx="652203" cy="1079323"/>
          </a:xfrm>
        </p:grpSpPr>
        <p:cxnSp>
          <p:nvCxnSpPr>
            <p:cNvPr id="31" name="Straight Connector 30"/>
            <p:cNvCxnSpPr>
              <a:stCxn id="14" idx="5"/>
              <a:endCxn id="30" idx="5"/>
            </p:cNvCxnSpPr>
            <p:nvPr/>
          </p:nvCxnSpPr>
          <p:spPr>
            <a:xfrm>
              <a:off x="4300797" y="3452485"/>
              <a:ext cx="574088" cy="1001208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419600" y="3998408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B050"/>
                  </a:solidFill>
                </a:rPr>
                <a:t>5</a:t>
              </a:r>
            </a:p>
          </p:txBody>
        </p:sp>
      </p:grpSp>
      <p:cxnSp>
        <p:nvCxnSpPr>
          <p:cNvPr id="44" name="Straight Connector 43"/>
          <p:cNvCxnSpPr>
            <a:stCxn id="15" idx="5"/>
            <a:endCxn id="43" idx="6"/>
          </p:cNvCxnSpPr>
          <p:nvPr/>
        </p:nvCxnSpPr>
        <p:spPr>
          <a:xfrm>
            <a:off x="6129597" y="2449185"/>
            <a:ext cx="880803" cy="80707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43" idx="7"/>
            <a:endCxn id="53" idx="3"/>
          </p:cNvCxnSpPr>
          <p:nvPr/>
        </p:nvCxnSpPr>
        <p:spPr>
          <a:xfrm flipH="1">
            <a:off x="5945515" y="3067671"/>
            <a:ext cx="986770" cy="13966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BST: insert an element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674312" y="19939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3007312" y="40005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8" name="Straight Connector 17"/>
          <p:cNvCxnSpPr>
            <a:stCxn id="11" idx="7"/>
            <a:endCxn id="12" idx="7"/>
          </p:cNvCxnSpPr>
          <p:nvPr/>
        </p:nvCxnSpPr>
        <p:spPr>
          <a:xfrm flipH="1">
            <a:off x="3462597" y="1068715"/>
            <a:ext cx="12954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1" idx="1"/>
            <a:endCxn id="15" idx="1"/>
          </p:cNvCxnSpPr>
          <p:nvPr/>
        </p:nvCxnSpPr>
        <p:spPr>
          <a:xfrm>
            <a:off x="4380827" y="1068715"/>
            <a:ext cx="13716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2" idx="7"/>
            <a:endCxn id="13" idx="3"/>
          </p:cNvCxnSpPr>
          <p:nvPr/>
        </p:nvCxnSpPr>
        <p:spPr>
          <a:xfrm flipH="1">
            <a:off x="2247227" y="2072015"/>
            <a:ext cx="1215370" cy="13804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12" idx="5"/>
            <a:endCxn id="14" idx="5"/>
          </p:cNvCxnSpPr>
          <p:nvPr/>
        </p:nvCxnSpPr>
        <p:spPr>
          <a:xfrm>
            <a:off x="3462597" y="2449185"/>
            <a:ext cx="838200" cy="10033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4" idx="3"/>
            <a:endCxn id="16" idx="7"/>
          </p:cNvCxnSpPr>
          <p:nvPr/>
        </p:nvCxnSpPr>
        <p:spPr>
          <a:xfrm flipH="1">
            <a:off x="3462597" y="34524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6477000" y="298955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11</a:t>
            </a:r>
          </a:p>
        </p:txBody>
      </p:sp>
      <p:cxnSp>
        <p:nvCxnSpPr>
          <p:cNvPr id="45" name="Straight Connector 44"/>
          <p:cNvCxnSpPr>
            <a:stCxn id="15" idx="3"/>
            <a:endCxn id="39" idx="3"/>
          </p:cNvCxnSpPr>
          <p:nvPr/>
        </p:nvCxnSpPr>
        <p:spPr>
          <a:xfrm flipH="1">
            <a:off x="4954915" y="2449185"/>
            <a:ext cx="797512" cy="9956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33400" y="4769584"/>
            <a:ext cx="8305799" cy="132343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000" b="1" dirty="0"/>
              <a:t>Insert: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Move to left/right depending on the value.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Stop when the element is found (nothing to do) or a null is found.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If not found, substitute null by the new element.</a:t>
            </a:r>
          </a:p>
        </p:txBody>
      </p:sp>
      <p:sp>
        <p:nvSpPr>
          <p:cNvPr id="53" name="Oval 52"/>
          <p:cNvSpPr/>
          <p:nvPr/>
        </p:nvSpPr>
        <p:spPr>
          <a:xfrm>
            <a:off x="5867400" y="4009055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39" name="Oval 38"/>
          <p:cNvSpPr/>
          <p:nvPr/>
        </p:nvSpPr>
        <p:spPr>
          <a:xfrm>
            <a:off x="4876800" y="2989556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11" name="Oval 10"/>
          <p:cNvSpPr/>
          <p:nvPr/>
        </p:nvSpPr>
        <p:spPr>
          <a:xfrm>
            <a:off x="4302712" y="9906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Oval 11"/>
          <p:cNvSpPr/>
          <p:nvPr/>
        </p:nvSpPr>
        <p:spPr>
          <a:xfrm>
            <a:off x="3007312" y="19939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2169112" y="299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4" name="Oval 13"/>
          <p:cNvSpPr/>
          <p:nvPr/>
        </p:nvSpPr>
        <p:spPr>
          <a:xfrm>
            <a:off x="3845512" y="2997200"/>
            <a:ext cx="533400" cy="533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676400" y="1296551"/>
            <a:ext cx="1151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B050"/>
                </a:solidFill>
              </a:rPr>
              <a:t>Insert 5</a:t>
            </a:r>
          </a:p>
        </p:txBody>
      </p:sp>
    </p:spTree>
    <p:extLst>
      <p:ext uri="{BB962C8B-B14F-4D97-AF65-F5344CB8AC3E}">
        <p14:creationId xmlns:p14="http://schemas.microsoft.com/office/powerpoint/2010/main" val="14778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remove: simple case (no children)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1790700"/>
            <a:ext cx="3048000" cy="3543300"/>
            <a:chOff x="609600" y="2362200"/>
            <a:chExt cx="3048000" cy="3543300"/>
          </a:xfrm>
        </p:grpSpPr>
        <p:sp>
          <p:nvSpPr>
            <p:cNvPr id="9" name="Oval 8"/>
            <p:cNvSpPr/>
            <p:nvPr/>
          </p:nvSpPr>
          <p:spPr>
            <a:xfrm>
              <a:off x="2286000" y="23622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4478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1242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447800" y="53721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5" name="Straight Connector 14"/>
            <p:cNvCxnSpPr>
              <a:stCxn id="9" idx="3"/>
              <a:endCxn id="10" idx="7"/>
            </p:cNvCxnSpPr>
            <p:nvPr/>
          </p:nvCxnSpPr>
          <p:spPr>
            <a:xfrm flipH="1">
              <a:off x="19030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5"/>
              <a:endCxn id="13" idx="1"/>
            </p:cNvCxnSpPr>
            <p:nvPr/>
          </p:nvCxnSpPr>
          <p:spPr>
            <a:xfrm>
              <a:off x="27412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3"/>
              <a:endCxn id="11" idx="7"/>
            </p:cNvCxnSpPr>
            <p:nvPr/>
          </p:nvCxnSpPr>
          <p:spPr>
            <a:xfrm flipH="1">
              <a:off x="10648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5"/>
              <a:endCxn id="12" idx="1"/>
            </p:cNvCxnSpPr>
            <p:nvPr/>
          </p:nvCxnSpPr>
          <p:spPr>
            <a:xfrm>
              <a:off x="19030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3"/>
              <a:endCxn id="14" idx="7"/>
            </p:cNvCxnSpPr>
            <p:nvPr/>
          </p:nvCxnSpPr>
          <p:spPr>
            <a:xfrm flipH="1">
              <a:off x="1903085" y="48240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517556" y="5544750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remove(3)</a:t>
            </a:r>
          </a:p>
        </p:txBody>
      </p:sp>
      <p:sp>
        <p:nvSpPr>
          <p:cNvPr id="21" name="Multiply 20"/>
          <p:cNvSpPr/>
          <p:nvPr/>
        </p:nvSpPr>
        <p:spPr>
          <a:xfrm>
            <a:off x="6418892" y="4742492"/>
            <a:ext cx="649615" cy="64961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038600" y="1790700"/>
            <a:ext cx="4648200" cy="3543300"/>
            <a:chOff x="4038600" y="1790700"/>
            <a:chExt cx="4648200" cy="3543300"/>
          </a:xfrm>
        </p:grpSpPr>
        <p:sp>
          <p:nvSpPr>
            <p:cNvPr id="22" name="Right Arrow 21"/>
            <p:cNvSpPr/>
            <p:nvPr/>
          </p:nvSpPr>
          <p:spPr>
            <a:xfrm>
              <a:off x="4038600" y="3429000"/>
              <a:ext cx="1143000" cy="533400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638800" y="1790700"/>
              <a:ext cx="3048000" cy="3543300"/>
              <a:chOff x="609600" y="2362200"/>
              <a:chExt cx="3048000" cy="35433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286000" y="23622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33655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09600" y="43688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286000" y="43688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124200" y="33655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47800" y="53721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30" name="Straight Connector 29"/>
              <p:cNvCxnSpPr>
                <a:stCxn id="24" idx="3"/>
                <a:endCxn id="25" idx="7"/>
              </p:cNvCxnSpPr>
              <p:nvPr/>
            </p:nvCxnSpPr>
            <p:spPr>
              <a:xfrm flipH="1">
                <a:off x="1903085" y="28174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4" idx="5"/>
                <a:endCxn id="28" idx="1"/>
              </p:cNvCxnSpPr>
              <p:nvPr/>
            </p:nvCxnSpPr>
            <p:spPr>
              <a:xfrm>
                <a:off x="2741285" y="28174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5" idx="3"/>
                <a:endCxn id="26" idx="7"/>
              </p:cNvCxnSpPr>
              <p:nvPr/>
            </p:nvCxnSpPr>
            <p:spPr>
              <a:xfrm flipH="1">
                <a:off x="1064885" y="38207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5" idx="5"/>
                <a:endCxn id="27" idx="1"/>
              </p:cNvCxnSpPr>
              <p:nvPr/>
            </p:nvCxnSpPr>
            <p:spPr>
              <a:xfrm>
                <a:off x="1903085" y="38207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7" idx="3"/>
                <a:endCxn id="29" idx="7"/>
              </p:cNvCxnSpPr>
              <p:nvPr/>
            </p:nvCxnSpPr>
            <p:spPr>
              <a:xfrm flipH="1">
                <a:off x="1903085" y="48240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Multiply 34"/>
          <p:cNvSpPr/>
          <p:nvPr/>
        </p:nvSpPr>
        <p:spPr>
          <a:xfrm>
            <a:off x="6837992" y="4262589"/>
            <a:ext cx="649615" cy="64961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77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Arrow Connector 6"/>
          <p:cNvCxnSpPr>
            <a:stCxn id="25" idx="4"/>
            <a:endCxn id="29" idx="0"/>
          </p:cNvCxnSpPr>
          <p:nvPr/>
        </p:nvCxnSpPr>
        <p:spPr>
          <a:xfrm>
            <a:off x="6743700" y="3327400"/>
            <a:ext cx="0" cy="14732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remove: simple case (one child)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09600" y="1790700"/>
            <a:ext cx="3048000" cy="3543300"/>
            <a:chOff x="609600" y="2362200"/>
            <a:chExt cx="3048000" cy="3543300"/>
          </a:xfrm>
        </p:grpSpPr>
        <p:sp>
          <p:nvSpPr>
            <p:cNvPr id="9" name="Oval 8"/>
            <p:cNvSpPr/>
            <p:nvPr/>
          </p:nvSpPr>
          <p:spPr>
            <a:xfrm>
              <a:off x="2286000" y="23622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4478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1" name="Oval 10"/>
            <p:cNvSpPr/>
            <p:nvPr/>
          </p:nvSpPr>
          <p:spPr>
            <a:xfrm>
              <a:off x="6096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" name="Oval 11"/>
            <p:cNvSpPr/>
            <p:nvPr/>
          </p:nvSpPr>
          <p:spPr>
            <a:xfrm>
              <a:off x="2286000" y="43688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4</a:t>
              </a:r>
            </a:p>
          </p:txBody>
        </p:sp>
        <p:sp>
          <p:nvSpPr>
            <p:cNvPr id="13" name="Oval 12"/>
            <p:cNvSpPr/>
            <p:nvPr/>
          </p:nvSpPr>
          <p:spPr>
            <a:xfrm>
              <a:off x="3124200" y="33655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8</a:t>
              </a:r>
            </a:p>
          </p:txBody>
        </p:sp>
        <p:sp>
          <p:nvSpPr>
            <p:cNvPr id="14" name="Oval 13"/>
            <p:cNvSpPr/>
            <p:nvPr/>
          </p:nvSpPr>
          <p:spPr>
            <a:xfrm>
              <a:off x="1447800" y="5372100"/>
              <a:ext cx="533400" cy="5334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3</a:t>
              </a:r>
            </a:p>
          </p:txBody>
        </p:sp>
        <p:cxnSp>
          <p:nvCxnSpPr>
            <p:cNvPr id="15" name="Straight Connector 14"/>
            <p:cNvCxnSpPr>
              <a:stCxn id="9" idx="3"/>
              <a:endCxn id="10" idx="7"/>
            </p:cNvCxnSpPr>
            <p:nvPr/>
          </p:nvCxnSpPr>
          <p:spPr>
            <a:xfrm flipH="1">
              <a:off x="19030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9" idx="5"/>
              <a:endCxn id="13" idx="1"/>
            </p:cNvCxnSpPr>
            <p:nvPr/>
          </p:nvCxnSpPr>
          <p:spPr>
            <a:xfrm>
              <a:off x="2741285" y="28174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stCxn id="10" idx="3"/>
              <a:endCxn id="11" idx="7"/>
            </p:cNvCxnSpPr>
            <p:nvPr/>
          </p:nvCxnSpPr>
          <p:spPr>
            <a:xfrm flipH="1">
              <a:off x="10648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0" idx="5"/>
              <a:endCxn id="12" idx="1"/>
            </p:cNvCxnSpPr>
            <p:nvPr/>
          </p:nvCxnSpPr>
          <p:spPr>
            <a:xfrm>
              <a:off x="1903085" y="38207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2" idx="3"/>
              <a:endCxn id="14" idx="7"/>
            </p:cNvCxnSpPr>
            <p:nvPr/>
          </p:nvCxnSpPr>
          <p:spPr>
            <a:xfrm flipH="1">
              <a:off x="1903085" y="4824085"/>
              <a:ext cx="461030" cy="62613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/>
          <p:cNvSpPr txBox="1"/>
          <p:nvPr/>
        </p:nvSpPr>
        <p:spPr>
          <a:xfrm>
            <a:off x="1517556" y="5544750"/>
            <a:ext cx="14542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onsolas" panose="020B0609020204030204" pitchFamily="49" charset="0"/>
                <a:cs typeface="Consolas" panose="020B0609020204030204" pitchFamily="49" charset="0"/>
              </a:rPr>
              <a:t>remove(4)</a:t>
            </a:r>
          </a:p>
        </p:txBody>
      </p:sp>
      <p:sp>
        <p:nvSpPr>
          <p:cNvPr id="21" name="Multiply 20"/>
          <p:cNvSpPr/>
          <p:nvPr/>
        </p:nvSpPr>
        <p:spPr>
          <a:xfrm>
            <a:off x="7257092" y="3746803"/>
            <a:ext cx="649615" cy="64961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4038600" y="1790700"/>
            <a:ext cx="4648200" cy="3543300"/>
            <a:chOff x="4038600" y="1790700"/>
            <a:chExt cx="4648200" cy="3543300"/>
          </a:xfrm>
        </p:grpSpPr>
        <p:sp>
          <p:nvSpPr>
            <p:cNvPr id="22" name="Right Arrow 21"/>
            <p:cNvSpPr/>
            <p:nvPr/>
          </p:nvSpPr>
          <p:spPr>
            <a:xfrm>
              <a:off x="4038600" y="3429000"/>
              <a:ext cx="1143000" cy="533400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2"/>
            <p:cNvGrpSpPr/>
            <p:nvPr/>
          </p:nvGrpSpPr>
          <p:grpSpPr>
            <a:xfrm>
              <a:off x="5638800" y="1790700"/>
              <a:ext cx="3048000" cy="3543300"/>
              <a:chOff x="609600" y="2362200"/>
              <a:chExt cx="3048000" cy="35433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2286000" y="23622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447800" y="33655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609600" y="43688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286000" y="43688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124200" y="33655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1447800" y="5372100"/>
                <a:ext cx="533400" cy="533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30" name="Straight Connector 29"/>
              <p:cNvCxnSpPr>
                <a:stCxn id="24" idx="3"/>
                <a:endCxn id="25" idx="7"/>
              </p:cNvCxnSpPr>
              <p:nvPr/>
            </p:nvCxnSpPr>
            <p:spPr>
              <a:xfrm flipH="1">
                <a:off x="1903085" y="28174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24" idx="5"/>
                <a:endCxn id="28" idx="1"/>
              </p:cNvCxnSpPr>
              <p:nvPr/>
            </p:nvCxnSpPr>
            <p:spPr>
              <a:xfrm>
                <a:off x="2741285" y="28174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25" idx="3"/>
                <a:endCxn id="26" idx="7"/>
              </p:cNvCxnSpPr>
              <p:nvPr/>
            </p:nvCxnSpPr>
            <p:spPr>
              <a:xfrm flipH="1">
                <a:off x="1064885" y="38207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5" idx="5"/>
                <a:endCxn id="27" idx="1"/>
              </p:cNvCxnSpPr>
              <p:nvPr/>
            </p:nvCxnSpPr>
            <p:spPr>
              <a:xfrm>
                <a:off x="1903085" y="38207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27" idx="3"/>
                <a:endCxn id="29" idx="7"/>
              </p:cNvCxnSpPr>
              <p:nvPr/>
            </p:nvCxnSpPr>
            <p:spPr>
              <a:xfrm flipH="1">
                <a:off x="1903085" y="4824085"/>
                <a:ext cx="461030" cy="62613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" name="Multiply 34"/>
          <p:cNvSpPr/>
          <p:nvPr/>
        </p:nvSpPr>
        <p:spPr>
          <a:xfrm>
            <a:off x="6868482" y="3270728"/>
            <a:ext cx="649615" cy="64961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39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704850" y="2505075"/>
            <a:ext cx="2819400" cy="3257550"/>
          </a:xfrm>
          <a:custGeom>
            <a:avLst/>
            <a:gdLst>
              <a:gd name="connsiteX0" fmla="*/ 1114425 w 2819400"/>
              <a:gd name="connsiteY0" fmla="*/ 276225 h 3257550"/>
              <a:gd name="connsiteX1" fmla="*/ 0 w 2819400"/>
              <a:gd name="connsiteY1" fmla="*/ 1809750 h 3257550"/>
              <a:gd name="connsiteX2" fmla="*/ 895350 w 2819400"/>
              <a:gd name="connsiteY2" fmla="*/ 3257550 h 3257550"/>
              <a:gd name="connsiteX3" fmla="*/ 2819400 w 2819400"/>
              <a:gd name="connsiteY3" fmla="*/ 3257550 h 3257550"/>
              <a:gd name="connsiteX4" fmla="*/ 2819400 w 2819400"/>
              <a:gd name="connsiteY4" fmla="*/ 1400175 h 3257550"/>
              <a:gd name="connsiteX5" fmla="*/ 1381125 w 2819400"/>
              <a:gd name="connsiteY5" fmla="*/ 0 h 3257550"/>
              <a:gd name="connsiteX6" fmla="*/ 1114425 w 2819400"/>
              <a:gd name="connsiteY6" fmla="*/ 276225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3257550">
                <a:moveTo>
                  <a:pt x="1114425" y="276225"/>
                </a:moveTo>
                <a:lnTo>
                  <a:pt x="0" y="1809750"/>
                </a:lnTo>
                <a:lnTo>
                  <a:pt x="895350" y="3257550"/>
                </a:lnTo>
                <a:lnTo>
                  <a:pt x="2819400" y="3257550"/>
                </a:lnTo>
                <a:lnTo>
                  <a:pt x="2819400" y="1400175"/>
                </a:lnTo>
                <a:lnTo>
                  <a:pt x="1381125" y="0"/>
                </a:lnTo>
                <a:lnTo>
                  <a:pt x="1114425" y="27622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remove: complex case (two children)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81669" y="592449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remove(2)</a:t>
            </a:r>
          </a:p>
        </p:txBody>
      </p:sp>
      <p:sp>
        <p:nvSpPr>
          <p:cNvPr id="9" name="Oval 8"/>
          <p:cNvSpPr/>
          <p:nvPr/>
        </p:nvSpPr>
        <p:spPr>
          <a:xfrm>
            <a:off x="1981200" y="10287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0" y="20320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1" name="Oval 10"/>
          <p:cNvSpPr/>
          <p:nvPr/>
        </p:nvSpPr>
        <p:spPr>
          <a:xfrm>
            <a:off x="304800" y="30353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981200" y="30353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20320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1143000" y="4038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5" name="Straight Connector 14"/>
          <p:cNvCxnSpPr>
            <a:stCxn id="9" idx="3"/>
            <a:endCxn id="10" idx="7"/>
          </p:cNvCxnSpPr>
          <p:nvPr/>
        </p:nvCxnSpPr>
        <p:spPr>
          <a:xfrm flipH="1">
            <a:off x="1598285" y="14839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3" idx="1"/>
          </p:cNvCxnSpPr>
          <p:nvPr/>
        </p:nvCxnSpPr>
        <p:spPr>
          <a:xfrm>
            <a:off x="2436485" y="14839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11" idx="7"/>
          </p:cNvCxnSpPr>
          <p:nvPr/>
        </p:nvCxnSpPr>
        <p:spPr>
          <a:xfrm flipH="1">
            <a:off x="760085" y="24872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5"/>
            <a:endCxn id="12" idx="1"/>
          </p:cNvCxnSpPr>
          <p:nvPr/>
        </p:nvCxnSpPr>
        <p:spPr>
          <a:xfrm>
            <a:off x="1598285" y="24872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3"/>
            <a:endCxn id="14" idx="7"/>
          </p:cNvCxnSpPr>
          <p:nvPr/>
        </p:nvCxnSpPr>
        <p:spPr>
          <a:xfrm flipH="1">
            <a:off x="1598285" y="34905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981200" y="51054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14" idx="5"/>
            <a:endCxn id="37" idx="1"/>
          </p:cNvCxnSpPr>
          <p:nvPr/>
        </p:nvCxnSpPr>
        <p:spPr>
          <a:xfrm>
            <a:off x="1598285" y="4493885"/>
            <a:ext cx="461030" cy="689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19400" y="4038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12" idx="5"/>
            <a:endCxn id="39" idx="1"/>
          </p:cNvCxnSpPr>
          <p:nvPr/>
        </p:nvCxnSpPr>
        <p:spPr>
          <a:xfrm>
            <a:off x="2436485" y="34905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0" y="1483985"/>
            <a:ext cx="4033605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Find the element.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Find the min value of</a:t>
            </a:r>
            <a:br>
              <a:rPr lang="en-GB" sz="2400" dirty="0"/>
            </a:br>
            <a:r>
              <a:rPr lang="en-GB" sz="2400" dirty="0"/>
              <a:t>the right subtree.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Copy the min value onto</a:t>
            </a:r>
            <a:br>
              <a:rPr lang="en-GB" sz="2400" dirty="0"/>
            </a:br>
            <a:r>
              <a:rPr lang="en-GB" sz="2400" dirty="0"/>
              <a:t>the element to be removed.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1409700" y="2672120"/>
            <a:ext cx="0" cy="129028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8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66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FF6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reeform 43"/>
          <p:cNvSpPr/>
          <p:nvPr/>
        </p:nvSpPr>
        <p:spPr>
          <a:xfrm>
            <a:off x="704850" y="2505075"/>
            <a:ext cx="2819400" cy="3257550"/>
          </a:xfrm>
          <a:custGeom>
            <a:avLst/>
            <a:gdLst>
              <a:gd name="connsiteX0" fmla="*/ 1114425 w 2819400"/>
              <a:gd name="connsiteY0" fmla="*/ 276225 h 3257550"/>
              <a:gd name="connsiteX1" fmla="*/ 0 w 2819400"/>
              <a:gd name="connsiteY1" fmla="*/ 1809750 h 3257550"/>
              <a:gd name="connsiteX2" fmla="*/ 895350 w 2819400"/>
              <a:gd name="connsiteY2" fmla="*/ 3257550 h 3257550"/>
              <a:gd name="connsiteX3" fmla="*/ 2819400 w 2819400"/>
              <a:gd name="connsiteY3" fmla="*/ 3257550 h 3257550"/>
              <a:gd name="connsiteX4" fmla="*/ 2819400 w 2819400"/>
              <a:gd name="connsiteY4" fmla="*/ 1400175 h 3257550"/>
              <a:gd name="connsiteX5" fmla="*/ 1381125 w 2819400"/>
              <a:gd name="connsiteY5" fmla="*/ 0 h 3257550"/>
              <a:gd name="connsiteX6" fmla="*/ 1114425 w 2819400"/>
              <a:gd name="connsiteY6" fmla="*/ 276225 h 3257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9400" h="3257550">
                <a:moveTo>
                  <a:pt x="1114425" y="276225"/>
                </a:moveTo>
                <a:lnTo>
                  <a:pt x="0" y="1809750"/>
                </a:lnTo>
                <a:lnTo>
                  <a:pt x="895350" y="3257550"/>
                </a:lnTo>
                <a:lnTo>
                  <a:pt x="2819400" y="3257550"/>
                </a:lnTo>
                <a:lnTo>
                  <a:pt x="2819400" y="1400175"/>
                </a:lnTo>
                <a:lnTo>
                  <a:pt x="1381125" y="0"/>
                </a:lnTo>
                <a:lnTo>
                  <a:pt x="1114425" y="276225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remove: complex case (two children)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a-ES"/>
              <a:t>BST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Dept. CS, UPC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181669" y="5924490"/>
            <a:ext cx="17139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nsolas" panose="020B0609020204030204" pitchFamily="49" charset="0"/>
                <a:cs typeface="Consolas" panose="020B0609020204030204" pitchFamily="49" charset="0"/>
              </a:rPr>
              <a:t>remove(2)</a:t>
            </a:r>
          </a:p>
        </p:txBody>
      </p:sp>
      <p:sp>
        <p:nvSpPr>
          <p:cNvPr id="9" name="Oval 8"/>
          <p:cNvSpPr/>
          <p:nvPr/>
        </p:nvSpPr>
        <p:spPr>
          <a:xfrm>
            <a:off x="1981200" y="10287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7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143000" y="2032000"/>
            <a:ext cx="533400" cy="53340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3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4800" y="30353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1981200" y="30353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5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19400" y="20320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4" name="Oval 13"/>
          <p:cNvSpPr/>
          <p:nvPr/>
        </p:nvSpPr>
        <p:spPr>
          <a:xfrm>
            <a:off x="1143000" y="4038600"/>
            <a:ext cx="533400" cy="533400"/>
          </a:xfrm>
          <a:prstGeom prst="ellipse">
            <a:avLst/>
          </a:prstGeom>
          <a:solidFill>
            <a:srgbClr val="99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3</a:t>
            </a:r>
          </a:p>
        </p:txBody>
      </p:sp>
      <p:cxnSp>
        <p:nvCxnSpPr>
          <p:cNvPr id="15" name="Straight Connector 14"/>
          <p:cNvCxnSpPr>
            <a:stCxn id="9" idx="3"/>
            <a:endCxn id="10" idx="7"/>
          </p:cNvCxnSpPr>
          <p:nvPr/>
        </p:nvCxnSpPr>
        <p:spPr>
          <a:xfrm flipH="1">
            <a:off x="1598285" y="14839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9" idx="5"/>
            <a:endCxn id="13" idx="1"/>
          </p:cNvCxnSpPr>
          <p:nvPr/>
        </p:nvCxnSpPr>
        <p:spPr>
          <a:xfrm>
            <a:off x="2436485" y="14839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0" idx="3"/>
            <a:endCxn id="11" idx="7"/>
          </p:cNvCxnSpPr>
          <p:nvPr/>
        </p:nvCxnSpPr>
        <p:spPr>
          <a:xfrm flipH="1">
            <a:off x="760085" y="24872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0" idx="5"/>
            <a:endCxn id="12" idx="1"/>
          </p:cNvCxnSpPr>
          <p:nvPr/>
        </p:nvCxnSpPr>
        <p:spPr>
          <a:xfrm>
            <a:off x="1598285" y="24872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12" idx="3"/>
            <a:endCxn id="14" idx="7"/>
          </p:cNvCxnSpPr>
          <p:nvPr/>
        </p:nvCxnSpPr>
        <p:spPr>
          <a:xfrm flipH="1">
            <a:off x="1598285" y="34905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1981200" y="51054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4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38" name="Straight Connector 37"/>
          <p:cNvCxnSpPr>
            <a:stCxn id="14" idx="5"/>
            <a:endCxn id="37" idx="1"/>
          </p:cNvCxnSpPr>
          <p:nvPr/>
        </p:nvCxnSpPr>
        <p:spPr>
          <a:xfrm>
            <a:off x="1598285" y="4493885"/>
            <a:ext cx="461030" cy="6896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2819400" y="4038600"/>
            <a:ext cx="533400" cy="5334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6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12" idx="5"/>
            <a:endCxn id="39" idx="1"/>
          </p:cNvCxnSpPr>
          <p:nvPr/>
        </p:nvCxnSpPr>
        <p:spPr>
          <a:xfrm>
            <a:off x="2436485" y="3490585"/>
            <a:ext cx="461030" cy="6261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4572000" y="1483985"/>
            <a:ext cx="4102598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400" dirty="0"/>
              <a:t>Find the element.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Find the min value of</a:t>
            </a:r>
            <a:br>
              <a:rPr lang="en-GB" sz="2400" dirty="0"/>
            </a:br>
            <a:r>
              <a:rPr lang="en-GB" sz="2400" dirty="0"/>
              <a:t>the right subtree.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Copy the min value onto</a:t>
            </a:r>
            <a:br>
              <a:rPr lang="en-GB" sz="2400" dirty="0"/>
            </a:br>
            <a:r>
              <a:rPr lang="en-GB" sz="2400" dirty="0"/>
              <a:t>the element to be removed.</a:t>
            </a:r>
          </a:p>
          <a:p>
            <a:pPr marL="342900" indent="-342900">
              <a:buFont typeface="+mj-lt"/>
              <a:buAutoNum type="arabicPeriod"/>
            </a:pPr>
            <a:endParaRPr lang="en-GB" sz="2400" dirty="0"/>
          </a:p>
          <a:p>
            <a:pPr marL="342900" indent="-342900">
              <a:buFont typeface="+mj-lt"/>
              <a:buAutoNum type="arabicPeriod"/>
            </a:pPr>
            <a:r>
              <a:rPr lang="en-GB" sz="2400" dirty="0"/>
              <a:t>Remove the min value in the</a:t>
            </a:r>
            <a:br>
              <a:rPr lang="en-GB" sz="2400" dirty="0"/>
            </a:br>
            <a:r>
              <a:rPr lang="en-GB" sz="2400" dirty="0"/>
              <a:t>right subtree (simple case).</a:t>
            </a:r>
            <a:endParaRPr lang="en-US" sz="2400" dirty="0"/>
          </a:p>
        </p:txBody>
      </p:sp>
      <p:sp>
        <p:nvSpPr>
          <p:cNvPr id="25" name="Multiply 24"/>
          <p:cNvSpPr/>
          <p:nvPr/>
        </p:nvSpPr>
        <p:spPr>
          <a:xfrm>
            <a:off x="1084892" y="3977948"/>
            <a:ext cx="649615" cy="649615"/>
          </a:xfrm>
          <a:prstGeom prst="mathMultiply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1409700" y="2672120"/>
            <a:ext cx="0" cy="1290280"/>
          </a:xfrm>
          <a:prstGeom prst="straightConnector1">
            <a:avLst/>
          </a:prstGeom>
          <a:ln w="571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54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11059</TotalTime>
  <Words>1678</Words>
  <Application>Microsoft Office PowerPoint</Application>
  <PresentationFormat>On-screen Show (4:3)</PresentationFormat>
  <Paragraphs>368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Cambria Math</vt:lpstr>
      <vt:lpstr>Consolas</vt:lpstr>
      <vt:lpstr>Courier New</vt:lpstr>
      <vt:lpstr>Wingdings</vt:lpstr>
      <vt:lpstr>Office Theme</vt:lpstr>
      <vt:lpstr>Containers: Binary Search Trees</vt:lpstr>
      <vt:lpstr>Binary Search Trees</vt:lpstr>
      <vt:lpstr>BST: find min/max</vt:lpstr>
      <vt:lpstr>BST: find an element</vt:lpstr>
      <vt:lpstr>BST: insert an element</vt:lpstr>
      <vt:lpstr>remove: simple case (no children)</vt:lpstr>
      <vt:lpstr>remove: simple case (one child)</vt:lpstr>
      <vt:lpstr>remove: complex case (two children)</vt:lpstr>
      <vt:lpstr>remove: complex case (two children)</vt:lpstr>
      <vt:lpstr>remove: complex case (two children)</vt:lpstr>
      <vt:lpstr>Visiting the items in ascending order</vt:lpstr>
      <vt:lpstr>BST: runtime analysis</vt:lpstr>
      <vt:lpstr>BST: runtime analysis</vt:lpstr>
      <vt:lpstr>BST: runtime analysis</vt:lpstr>
      <vt:lpstr>BST: runtime analysis</vt:lpstr>
      <vt:lpstr>Random BST</vt:lpstr>
      <vt:lpstr>Random BST after n^2 insert/removes</vt:lpstr>
      <vt:lpstr>Worst-case runtime: "O"(n)</vt:lpstr>
      <vt:lpstr>Self-balancing BST</vt:lpstr>
      <vt:lpstr>AVL trees</vt:lpstr>
      <vt:lpstr>AVL tree: definition</vt:lpstr>
      <vt:lpstr>AVL tree in action</vt:lpstr>
      <vt:lpstr>Complexity</vt:lpstr>
      <vt:lpstr>Exercises</vt:lpstr>
      <vt:lpstr>BST</vt:lpstr>
      <vt:lpstr>Methods of a BST</vt:lpstr>
      <vt:lpstr>Merging BSTs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Jordi</dc:creator>
  <cp:lastModifiedBy>Jordi Cortadella</cp:lastModifiedBy>
  <cp:revision>1200</cp:revision>
  <dcterms:created xsi:type="dcterms:W3CDTF">2006-08-16T00:00:00Z</dcterms:created>
  <dcterms:modified xsi:type="dcterms:W3CDTF">2023-07-25T14:14:16Z</dcterms:modified>
</cp:coreProperties>
</file>