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607" r:id="rId2"/>
    <p:sldId id="614" r:id="rId3"/>
    <p:sldId id="615" r:id="rId4"/>
    <p:sldId id="616" r:id="rId5"/>
    <p:sldId id="617" r:id="rId6"/>
    <p:sldId id="618" r:id="rId7"/>
    <p:sldId id="619" r:id="rId8"/>
    <p:sldId id="699" r:id="rId9"/>
    <p:sldId id="620" r:id="rId10"/>
    <p:sldId id="697" r:id="rId11"/>
    <p:sldId id="693" r:id="rId12"/>
    <p:sldId id="698" r:id="rId13"/>
    <p:sldId id="622" r:id="rId14"/>
    <p:sldId id="694" r:id="rId15"/>
    <p:sldId id="668" r:id="rId16"/>
    <p:sldId id="670" r:id="rId17"/>
    <p:sldId id="669" r:id="rId18"/>
    <p:sldId id="671" r:id="rId19"/>
    <p:sldId id="626" r:id="rId20"/>
    <p:sldId id="627" r:id="rId21"/>
    <p:sldId id="630" r:id="rId22"/>
    <p:sldId id="609" r:id="rId23"/>
    <p:sldId id="688" r:id="rId24"/>
    <p:sldId id="632" r:id="rId25"/>
    <p:sldId id="633" r:id="rId26"/>
    <p:sldId id="634" r:id="rId27"/>
    <p:sldId id="652" r:id="rId28"/>
    <p:sldId id="610" r:id="rId29"/>
    <p:sldId id="611" r:id="rId30"/>
    <p:sldId id="635" r:id="rId31"/>
    <p:sldId id="695" r:id="rId32"/>
    <p:sldId id="687" r:id="rId33"/>
    <p:sldId id="675" r:id="rId34"/>
    <p:sldId id="672" r:id="rId35"/>
    <p:sldId id="673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FFCC00"/>
    <a:srgbClr val="33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2076" y="138"/>
      </p:cViewPr>
      <p:guideLst>
        <p:guide orient="horz" pos="393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adgetflow.com/blog/google-maps-vs-google-earth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30.png"/><Relationship Id="rId16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0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17" Type="http://schemas.openxmlformats.org/officeDocument/2006/relationships/image" Target="../media/image480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16" Type="http://schemas.openxmlformats.org/officeDocument/2006/relationships/image" Target="../media/image470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10.png"/><Relationship Id="rId26" Type="http://schemas.openxmlformats.org/officeDocument/2006/relationships/image" Target="../media/image89.png"/><Relationship Id="rId21" Type="http://schemas.openxmlformats.org/officeDocument/2006/relationships/image" Target="../media/image84.png"/><Relationship Id="rId17" Type="http://schemas.openxmlformats.org/officeDocument/2006/relationships/image" Target="../media/image80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16" Type="http://schemas.openxmlformats.org/officeDocument/2006/relationships/image" Target="../media/image790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9" Type="http://schemas.openxmlformats.org/officeDocument/2006/relationships/image" Target="../media/image820.png"/><Relationship Id="rId31" Type="http://schemas.openxmlformats.org/officeDocument/2006/relationships/image" Target="../media/image94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0.png"/><Relationship Id="rId4" Type="http://schemas.openxmlformats.org/officeDocument/2006/relationships/image" Target="../media/image10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031.png"/><Relationship Id="rId7" Type="http://schemas.openxmlformats.org/officeDocument/2006/relationships/image" Target="../media/image1151.png"/><Relationship Id="rId12" Type="http://schemas.openxmlformats.org/officeDocument/2006/relationships/image" Target="../media/image12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0.png"/><Relationship Id="rId11" Type="http://schemas.openxmlformats.org/officeDocument/2006/relationships/image" Target="../media/image119.png"/><Relationship Id="rId5" Type="http://schemas.openxmlformats.org/officeDocument/2006/relationships/image" Target="../media/image1131.png"/><Relationship Id="rId10" Type="http://schemas.openxmlformats.org/officeDocument/2006/relationships/image" Target="../media/image118.png"/><Relationship Id="rId4" Type="http://schemas.openxmlformats.org/officeDocument/2006/relationships/image" Target="../media/image1121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Graphs:</a:t>
            </a:r>
            <a:br>
              <a:rPr lang="en-GB" i="1" dirty="0">
                <a:solidFill>
                  <a:srgbClr val="0000FF"/>
                </a:solidFill>
              </a:rPr>
            </a:br>
            <a:r>
              <a:rPr lang="en-GB" i="1">
                <a:solidFill>
                  <a:srgbClr val="0000FF"/>
                </a:solidFill>
              </a:rPr>
              <a:t>Shortest paths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Reachability: BFS vs. DFS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36846"/>
                <a:ext cx="4038600" cy="4816354"/>
              </a:xfr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>
                <a:no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GB" sz="2000" dirty="0">
                    <a:latin typeface="Consolas" panose="020B0609020204030204" pitchFamily="49" charset="0"/>
                  </a:rPr>
                  <a:t> BFS(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visited: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visited[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=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False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Q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    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Empty queue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Q.push_back</a:t>
                </a:r>
                <a:r>
                  <a:rPr lang="en-US" sz="20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visited[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True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while not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Q.empty</a:t>
                </a:r>
                <a:r>
                  <a:rPr lang="en-GB" sz="2000" dirty="0">
                    <a:latin typeface="Consolas" panose="020B0609020204030204" pitchFamily="49" charset="0"/>
                  </a:rPr>
                  <a:t>():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=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Q.pop_front</a:t>
                </a:r>
                <a:r>
                  <a:rPr lang="en-US" sz="2000" dirty="0">
                    <a:latin typeface="Consolas" panose="020B0609020204030204" pitchFamily="49" charset="0"/>
                  </a:rPr>
                  <a:t>()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process(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 not</a:t>
                </a:r>
                <a:r>
                  <a:rPr lang="en-US" sz="2000" dirty="0">
                    <a:latin typeface="Consolas" panose="020B0609020204030204" pitchFamily="49" charset="0"/>
                  </a:rPr>
                  <a:t> visited[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  visited[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=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True</a:t>
                </a:r>
                <a:r>
                  <a:rPr lang="en-US" sz="2000" dirty="0">
                    <a:latin typeface="Consolas" panose="020B0609020204030204" pitchFamily="49" charset="0"/>
                  </a:rPr>
                  <a:t>  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Q.push_back</a:t>
                </a:r>
                <a:r>
                  <a:rPr lang="en-GB" sz="20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36846"/>
                <a:ext cx="4038600" cy="4816354"/>
              </a:xfrm>
              <a:blipFill>
                <a:blip r:embed="rId2"/>
                <a:stretch>
                  <a:fillRect l="-1506" t="-37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800600" y="1736846"/>
                <a:ext cx="4191000" cy="48163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tabLst>
                    <a:tab pos="0" algn="l"/>
                  </a:tabLst>
                  <a:defRPr sz="2400" b="1" kern="1200" baseline="0">
                    <a:solidFill>
                      <a:schemeClr val="tx1"/>
                    </a:solidFill>
                    <a:latin typeface="Courier New" pitchFamily="49" charset="0"/>
                    <a:ea typeface="+mn-ea"/>
                    <a:cs typeface="Courier New" pitchFamily="49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GB" sz="2000" dirty="0">
                    <a:latin typeface="Consolas" panose="020B0609020204030204" pitchFamily="49" charset="0"/>
                  </a:rPr>
                  <a:t> DFS(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visited: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visited[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=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False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S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     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Empty stack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S</a:t>
                </a:r>
                <a:r>
                  <a:rPr lang="en-US" sz="20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.push</a:t>
                </a:r>
                <a:r>
                  <a: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while not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S.empty</a:t>
                </a:r>
                <a:r>
                  <a:rPr lang="en-GB" sz="2000" dirty="0">
                    <a:latin typeface="Consolas" panose="020B0609020204030204" pitchFamily="49" charset="0"/>
                  </a:rPr>
                  <a:t>():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=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S.pop</a:t>
                </a:r>
                <a:r>
                  <a:rPr lang="en-US" sz="2000" dirty="0">
                    <a:latin typeface="Consolas" panose="020B0609020204030204" pitchFamily="49" charset="0"/>
                  </a:rPr>
                  <a:t>()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process(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 not</a:t>
                </a:r>
                <a:r>
                  <a:rPr lang="en-US" sz="2000" dirty="0">
                    <a:latin typeface="Consolas" panose="020B0609020204030204" pitchFamily="49" charset="0"/>
                  </a:rPr>
                  <a:t> visited[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visited[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True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S.push</a:t>
                </a:r>
                <a:r>
                  <a:rPr lang="en-GB" sz="20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736846"/>
                <a:ext cx="4191000" cy="4816354"/>
              </a:xfrm>
              <a:prstGeom prst="rect">
                <a:avLst/>
              </a:prstGeom>
              <a:blipFill>
                <a:blip r:embed="rId3"/>
                <a:stretch>
                  <a:fillRect l="-1451" t="-37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06380" y="663714"/>
                <a:ext cx="574240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Input:</a:t>
                </a:r>
                <a:r>
                  <a:rPr lang="en-US" sz="2000" dirty="0"/>
                  <a:t> 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a source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b="1" dirty="0"/>
                  <a:t>Output: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 visited[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The </a:t>
                </a:r>
                <a:r>
                  <a:rPr lang="en-US" sz="2000"/>
                  <a:t>function processes </a:t>
                </a:r>
                <a:r>
                  <a:rPr lang="en-US" sz="2000" dirty="0"/>
                  <a:t>the nodes in BFS/DFS order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380" y="663714"/>
                <a:ext cx="5742406" cy="1015663"/>
              </a:xfrm>
              <a:prstGeom prst="rect">
                <a:avLst/>
              </a:prstGeom>
              <a:blipFill>
                <a:blip r:embed="rId4"/>
                <a:stretch>
                  <a:fillRect l="-1168" t="-3614" r="-106" b="-1024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D779F9-F2A3-406E-891E-452C52C49830}"/>
              </a:ext>
            </a:extLst>
          </p:cNvPr>
          <p:cNvCxnSpPr/>
          <p:nvPr/>
        </p:nvCxnSpPr>
        <p:spPr>
          <a:xfrm>
            <a:off x="1113455" y="3173959"/>
            <a:ext cx="3810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E478AD-6E3A-4671-853F-6FE6D7150E82}"/>
              </a:ext>
            </a:extLst>
          </p:cNvPr>
          <p:cNvCxnSpPr/>
          <p:nvPr/>
        </p:nvCxnSpPr>
        <p:spPr>
          <a:xfrm>
            <a:off x="1113455" y="3365235"/>
            <a:ext cx="3810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Reachability: BFS vs. 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2286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2133600" y="3505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3581400" y="3505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5029200" y="3505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9" name="Straight Arrow Connector 18"/>
          <p:cNvCxnSpPr>
            <a:stCxn id="10" idx="6"/>
            <a:endCxn id="11" idx="2"/>
          </p:cNvCxnSpPr>
          <p:nvPr/>
        </p:nvCxnSpPr>
        <p:spPr>
          <a:xfrm>
            <a:off x="2590800" y="25146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6"/>
            <a:endCxn id="12" idx="2"/>
          </p:cNvCxnSpPr>
          <p:nvPr/>
        </p:nvCxnSpPr>
        <p:spPr>
          <a:xfrm>
            <a:off x="4038600" y="25146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3" idx="2"/>
          </p:cNvCxnSpPr>
          <p:nvPr/>
        </p:nvCxnSpPr>
        <p:spPr>
          <a:xfrm>
            <a:off x="5486400" y="25146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4"/>
            <a:endCxn id="14" idx="0"/>
          </p:cNvCxnSpPr>
          <p:nvPr/>
        </p:nvCxnSpPr>
        <p:spPr>
          <a:xfrm>
            <a:off x="2362200" y="27432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4"/>
            <a:endCxn id="15" idx="0"/>
          </p:cNvCxnSpPr>
          <p:nvPr/>
        </p:nvCxnSpPr>
        <p:spPr>
          <a:xfrm>
            <a:off x="3810000" y="27432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6" idx="0"/>
          </p:cNvCxnSpPr>
          <p:nvPr/>
        </p:nvCxnSpPr>
        <p:spPr>
          <a:xfrm>
            <a:off x="5257800" y="27432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6"/>
            <a:endCxn id="15" idx="2"/>
          </p:cNvCxnSpPr>
          <p:nvPr/>
        </p:nvCxnSpPr>
        <p:spPr>
          <a:xfrm>
            <a:off x="2590800" y="37338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  <a:endCxn id="15" idx="6"/>
          </p:cNvCxnSpPr>
          <p:nvPr/>
        </p:nvCxnSpPr>
        <p:spPr>
          <a:xfrm flipH="1">
            <a:off x="4038600" y="37338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5"/>
            <a:endCxn id="17" idx="5"/>
          </p:cNvCxnSpPr>
          <p:nvPr/>
        </p:nvCxnSpPr>
        <p:spPr>
          <a:xfrm flipH="1" flipV="1">
            <a:off x="4695545" y="1533245"/>
            <a:ext cx="723900" cy="1143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7"/>
            <a:endCxn id="10" idx="7"/>
          </p:cNvCxnSpPr>
          <p:nvPr/>
        </p:nvCxnSpPr>
        <p:spPr>
          <a:xfrm flipH="1">
            <a:off x="2523845" y="1209955"/>
            <a:ext cx="2171700" cy="1143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3"/>
            <a:endCxn id="16" idx="7"/>
          </p:cNvCxnSpPr>
          <p:nvPr/>
        </p:nvCxnSpPr>
        <p:spPr>
          <a:xfrm flipH="1">
            <a:off x="5419445" y="2676245"/>
            <a:ext cx="1124510" cy="8959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6" idx="1"/>
            <a:endCxn id="11" idx="5"/>
          </p:cNvCxnSpPr>
          <p:nvPr/>
        </p:nvCxnSpPr>
        <p:spPr>
          <a:xfrm flipH="1" flipV="1">
            <a:off x="3971645" y="2676245"/>
            <a:ext cx="1124510" cy="8959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1"/>
            <a:endCxn id="10" idx="5"/>
          </p:cNvCxnSpPr>
          <p:nvPr/>
        </p:nvCxnSpPr>
        <p:spPr>
          <a:xfrm flipH="1" flipV="1">
            <a:off x="2523845" y="2676245"/>
            <a:ext cx="1124510" cy="8959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95400" y="4429780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DFS order: 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  B  C  E  F  G  H  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5125760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BFS order: 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  B  D  C  F  E  G  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95400" y="5496580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Distance:  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0  1  1  2  2  3  3  3</a:t>
            </a:r>
          </a:p>
        </p:txBody>
      </p:sp>
      <p:sp>
        <p:nvSpPr>
          <p:cNvPr id="12" name="Oval 11"/>
          <p:cNvSpPr/>
          <p:nvPr/>
        </p:nvSpPr>
        <p:spPr>
          <a:xfrm>
            <a:off x="50292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4305300" y="1143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42" name="Straight Arrow Connector 41"/>
          <p:cNvCxnSpPr>
            <a:stCxn id="13" idx="1"/>
            <a:endCxn id="17" idx="6"/>
          </p:cNvCxnSpPr>
          <p:nvPr/>
        </p:nvCxnSpPr>
        <p:spPr>
          <a:xfrm flipH="1" flipV="1">
            <a:off x="4762500" y="1371600"/>
            <a:ext cx="1781455" cy="98135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770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215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Weights on edges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Google Maps Image">
            <a:extLst>
              <a:ext uri="{FF2B5EF4-FFF2-40B4-BE49-F238E27FC236}">
                <a16:creationId xmlns:a16="http://schemas.microsoft.com/office/drawing/2014/main" id="{22189155-0ED9-4FCB-8CE2-917DC0BE1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7500"/>
          <a:stretch/>
        </p:blipFill>
        <p:spPr bwMode="auto">
          <a:xfrm>
            <a:off x="310662" y="858838"/>
            <a:ext cx="838200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E7CF73-D0A3-41F9-A931-E007373D2FC8}"/>
              </a:ext>
            </a:extLst>
          </p:cNvPr>
          <p:cNvSpPr/>
          <p:nvPr/>
        </p:nvSpPr>
        <p:spPr>
          <a:xfrm>
            <a:off x="2133600" y="6172201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Image credits: </a:t>
            </a:r>
            <a:r>
              <a:rPr lang="en-US" sz="1400" dirty="0">
                <a:hlinkClick r:id="rId3"/>
              </a:rPr>
              <a:t>https://thegadgetflow.com/blog/google-maps-vs-google-earth/</a:t>
            </a:r>
            <a:endParaRPr lang="en-US" sz="14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7604AF4-FBEB-4BEB-A016-13C3675133A1}"/>
              </a:ext>
            </a:extLst>
          </p:cNvPr>
          <p:cNvSpPr/>
          <p:nvPr/>
        </p:nvSpPr>
        <p:spPr>
          <a:xfrm>
            <a:off x="6693877" y="791308"/>
            <a:ext cx="2373923" cy="5281246"/>
          </a:xfrm>
          <a:custGeom>
            <a:avLst/>
            <a:gdLst>
              <a:gd name="connsiteX0" fmla="*/ 0 w 2373923"/>
              <a:gd name="connsiteY0" fmla="*/ 0 h 5281246"/>
              <a:gd name="connsiteX1" fmla="*/ 1905000 w 2373923"/>
              <a:gd name="connsiteY1" fmla="*/ 5281246 h 5281246"/>
              <a:gd name="connsiteX2" fmla="*/ 2373923 w 2373923"/>
              <a:gd name="connsiteY2" fmla="*/ 5281246 h 5281246"/>
              <a:gd name="connsiteX3" fmla="*/ 2280139 w 2373923"/>
              <a:gd name="connsiteY3" fmla="*/ 5861 h 5281246"/>
              <a:gd name="connsiteX4" fmla="*/ 0 w 2373923"/>
              <a:gd name="connsiteY4" fmla="*/ 0 h 528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923" h="5281246">
                <a:moveTo>
                  <a:pt x="0" y="0"/>
                </a:moveTo>
                <a:lnTo>
                  <a:pt x="1905000" y="5281246"/>
                </a:lnTo>
                <a:lnTo>
                  <a:pt x="2373923" y="5281246"/>
                </a:lnTo>
                <a:lnTo>
                  <a:pt x="2280139" y="5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34625-7700-49DA-9C1E-AE1D87DCC524}"/>
              </a:ext>
            </a:extLst>
          </p:cNvPr>
          <p:cNvSpPr/>
          <p:nvPr/>
        </p:nvSpPr>
        <p:spPr>
          <a:xfrm>
            <a:off x="246185" y="832338"/>
            <a:ext cx="1582615" cy="5193324"/>
          </a:xfrm>
          <a:custGeom>
            <a:avLst/>
            <a:gdLst>
              <a:gd name="connsiteX0" fmla="*/ 0 w 1582615"/>
              <a:gd name="connsiteY0" fmla="*/ 5862 h 5193324"/>
              <a:gd name="connsiteX1" fmla="*/ 11723 w 1582615"/>
              <a:gd name="connsiteY1" fmla="*/ 5193324 h 5193324"/>
              <a:gd name="connsiteX2" fmla="*/ 1582615 w 1582615"/>
              <a:gd name="connsiteY2" fmla="*/ 5187462 h 5193324"/>
              <a:gd name="connsiteX3" fmla="*/ 70339 w 1582615"/>
              <a:gd name="connsiteY3" fmla="*/ 0 h 5193324"/>
              <a:gd name="connsiteX4" fmla="*/ 0 w 1582615"/>
              <a:gd name="connsiteY4" fmla="*/ 5862 h 519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615" h="5193324">
                <a:moveTo>
                  <a:pt x="0" y="5862"/>
                </a:moveTo>
                <a:cubicBezTo>
                  <a:pt x="3908" y="1735016"/>
                  <a:pt x="7815" y="3464170"/>
                  <a:pt x="11723" y="5193324"/>
                </a:cubicBezTo>
                <a:lnTo>
                  <a:pt x="1582615" y="5187462"/>
                </a:lnTo>
                <a:lnTo>
                  <a:pt x="70339" y="0"/>
                </a:lnTo>
                <a:lnTo>
                  <a:pt x="0" y="58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stCxn id="8" idx="5"/>
            <a:endCxn id="6" idx="1"/>
          </p:cNvCxnSpPr>
          <p:nvPr/>
        </p:nvCxnSpPr>
        <p:spPr>
          <a:xfrm flipH="1" flipV="1">
            <a:off x="371755" y="1780693"/>
            <a:ext cx="1417250" cy="9679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7" idx="7"/>
          </p:cNvCxnSpPr>
          <p:nvPr/>
        </p:nvCxnSpPr>
        <p:spPr>
          <a:xfrm flipV="1">
            <a:off x="371755" y="1136019"/>
            <a:ext cx="1417250" cy="9679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Reusing BFS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1713738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98760" y="1069064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98760" y="2358412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106906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235841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1855960" y="1297664"/>
            <a:ext cx="887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4"/>
            <a:endCxn id="10" idx="0"/>
          </p:cNvCxnSpPr>
          <p:nvPr/>
        </p:nvCxnSpPr>
        <p:spPr>
          <a:xfrm>
            <a:off x="2971800" y="1526264"/>
            <a:ext cx="0" cy="83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10" idx="2"/>
          </p:cNvCxnSpPr>
          <p:nvPr/>
        </p:nvCxnSpPr>
        <p:spPr>
          <a:xfrm>
            <a:off x="1855960" y="2587012"/>
            <a:ext cx="887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4"/>
            <a:endCxn id="8" idx="0"/>
          </p:cNvCxnSpPr>
          <p:nvPr/>
        </p:nvCxnSpPr>
        <p:spPr>
          <a:xfrm>
            <a:off x="1627360" y="1526264"/>
            <a:ext cx="0" cy="83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10" idx="1"/>
          </p:cNvCxnSpPr>
          <p:nvPr/>
        </p:nvCxnSpPr>
        <p:spPr>
          <a:xfrm>
            <a:off x="1789005" y="1459309"/>
            <a:ext cx="1021150" cy="96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7514" y="130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09138" y="99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71799" y="17517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41314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71600" y="1755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36714" y="2550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6960" y="1651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3762655" y="1069064"/>
            <a:ext cx="4924145" cy="1746548"/>
            <a:chOff x="3762655" y="1069064"/>
            <a:chExt cx="4924145" cy="1746548"/>
          </a:xfrm>
        </p:grpSpPr>
        <p:cxnSp>
          <p:nvCxnSpPr>
            <p:cNvPr id="48" name="Straight Connector 47"/>
            <p:cNvCxnSpPr>
              <a:stCxn id="38" idx="5"/>
              <a:endCxn id="41" idx="1"/>
            </p:cNvCxnSpPr>
            <p:nvPr/>
          </p:nvCxnSpPr>
          <p:spPr>
            <a:xfrm>
              <a:off x="6132405" y="1459309"/>
              <a:ext cx="2164150" cy="966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3"/>
              <a:endCxn id="38" idx="7"/>
            </p:cNvCxnSpPr>
            <p:nvPr/>
          </p:nvCxnSpPr>
          <p:spPr>
            <a:xfrm flipV="1">
              <a:off x="4715155" y="1136019"/>
              <a:ext cx="1417250" cy="967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9" idx="5"/>
              <a:endCxn id="37" idx="1"/>
            </p:cNvCxnSpPr>
            <p:nvPr/>
          </p:nvCxnSpPr>
          <p:spPr>
            <a:xfrm flipH="1" flipV="1">
              <a:off x="4715155" y="1780693"/>
              <a:ext cx="1417250" cy="967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648200" y="171373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42160" y="106906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742160" y="2358412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C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229600" y="1069064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229600" y="2358412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38" idx="6"/>
              <a:endCxn id="40" idx="2"/>
            </p:cNvCxnSpPr>
            <p:nvPr/>
          </p:nvCxnSpPr>
          <p:spPr>
            <a:xfrm>
              <a:off x="6199360" y="1297664"/>
              <a:ext cx="203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41" idx="0"/>
            </p:cNvCxnSpPr>
            <p:nvPr/>
          </p:nvCxnSpPr>
          <p:spPr>
            <a:xfrm>
              <a:off x="8458200" y="1526264"/>
              <a:ext cx="0" cy="8321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9" idx="6"/>
              <a:endCxn id="41" idx="2"/>
            </p:cNvCxnSpPr>
            <p:nvPr/>
          </p:nvCxnSpPr>
          <p:spPr>
            <a:xfrm>
              <a:off x="6199360" y="2587012"/>
              <a:ext cx="203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4"/>
              <a:endCxn id="39" idx="0"/>
            </p:cNvCxnSpPr>
            <p:nvPr/>
          </p:nvCxnSpPr>
          <p:spPr>
            <a:xfrm>
              <a:off x="5970760" y="1526264"/>
              <a:ext cx="0" cy="8321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5309480" y="1505701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100180" y="1175266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535470" y="2472711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100180" y="2474974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664890" y="2477237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723707" y="1651247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476654" y="2004830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43899" y="1828038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>
              <a:off x="3762655" y="1799788"/>
              <a:ext cx="390245" cy="273341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4800" y="3831332"/>
            <a:ext cx="1521778" cy="1802916"/>
            <a:chOff x="304800" y="3831332"/>
            <a:chExt cx="1521778" cy="1802916"/>
          </a:xfrm>
        </p:grpSpPr>
        <p:sp>
          <p:nvSpPr>
            <p:cNvPr id="76" name="Oval 75"/>
            <p:cNvSpPr/>
            <p:nvPr/>
          </p:nvSpPr>
          <p:spPr>
            <a:xfrm>
              <a:off x="1219200" y="3831332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219200" y="517704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04800" y="44958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Connector 79"/>
            <p:cNvCxnSpPr>
              <a:stCxn id="76" idx="4"/>
              <a:endCxn id="77" idx="0"/>
            </p:cNvCxnSpPr>
            <p:nvPr/>
          </p:nvCxnSpPr>
          <p:spPr>
            <a:xfrm>
              <a:off x="1447800" y="4288532"/>
              <a:ext cx="0" cy="8885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7"/>
              <a:endCxn id="76" idx="3"/>
            </p:cNvCxnSpPr>
            <p:nvPr/>
          </p:nvCxnSpPr>
          <p:spPr>
            <a:xfrm flipV="1">
              <a:off x="695045" y="4221577"/>
              <a:ext cx="591110" cy="34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8" idx="5"/>
              <a:endCxn id="77" idx="1"/>
            </p:cNvCxnSpPr>
            <p:nvPr/>
          </p:nvCxnSpPr>
          <p:spPr>
            <a:xfrm>
              <a:off x="695045" y="4886045"/>
              <a:ext cx="591110" cy="3579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77913" y="407386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100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9652" y="504923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07874" y="451692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50</a:t>
              </a:r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251954" y="3835884"/>
            <a:ext cx="6282446" cy="1802916"/>
            <a:chOff x="2251954" y="3835884"/>
            <a:chExt cx="6282446" cy="1802916"/>
          </a:xfrm>
        </p:grpSpPr>
        <p:cxnSp>
          <p:nvCxnSpPr>
            <p:cNvPr id="142" name="Straight Connector 141"/>
            <p:cNvCxnSpPr>
              <a:stCxn id="91" idx="2"/>
              <a:endCxn id="107" idx="6"/>
            </p:cNvCxnSpPr>
            <p:nvPr/>
          </p:nvCxnSpPr>
          <p:spPr>
            <a:xfrm>
              <a:off x="3050222" y="4728952"/>
              <a:ext cx="1750378" cy="2335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89" idx="2"/>
              <a:endCxn id="112" idx="2"/>
            </p:cNvCxnSpPr>
            <p:nvPr/>
          </p:nvCxnSpPr>
          <p:spPr>
            <a:xfrm flipH="1">
              <a:off x="6312663" y="4064484"/>
              <a:ext cx="697737" cy="1158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91" idx="2"/>
              <a:endCxn id="143" idx="6"/>
            </p:cNvCxnSpPr>
            <p:nvPr/>
          </p:nvCxnSpPr>
          <p:spPr>
            <a:xfrm flipV="1">
              <a:off x="3050222" y="4438552"/>
              <a:ext cx="1750913" cy="290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1" idx="2"/>
              <a:endCxn id="90" idx="2"/>
            </p:cNvCxnSpPr>
            <p:nvPr/>
          </p:nvCxnSpPr>
          <p:spPr>
            <a:xfrm>
              <a:off x="3050222" y="4728952"/>
              <a:ext cx="5026978" cy="68124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9" idx="1"/>
              <a:endCxn id="119" idx="1"/>
            </p:cNvCxnSpPr>
            <p:nvPr/>
          </p:nvCxnSpPr>
          <p:spPr>
            <a:xfrm>
              <a:off x="7077355" y="3902839"/>
              <a:ext cx="401040" cy="48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89" idx="1"/>
              <a:endCxn id="90" idx="5"/>
            </p:cNvCxnSpPr>
            <p:nvPr/>
          </p:nvCxnSpPr>
          <p:spPr>
            <a:xfrm>
              <a:off x="7077355" y="3902839"/>
              <a:ext cx="1390090" cy="166900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8" idx="5"/>
              <a:endCxn id="90" idx="5"/>
            </p:cNvCxnSpPr>
            <p:nvPr/>
          </p:nvCxnSpPr>
          <p:spPr>
            <a:xfrm>
              <a:off x="7927213" y="4921821"/>
              <a:ext cx="540232" cy="650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7010400" y="383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8077200" y="51816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/>
            <p:cNvCxnSpPr>
              <a:stCxn id="91" idx="2"/>
              <a:endCxn id="89" idx="2"/>
            </p:cNvCxnSpPr>
            <p:nvPr/>
          </p:nvCxnSpPr>
          <p:spPr>
            <a:xfrm flipV="1">
              <a:off x="3050222" y="4064484"/>
              <a:ext cx="3960178" cy="66446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3050222" y="4500352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4648200" y="48862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12663" y="410408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702908" y="403521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137075" y="522746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973001" y="5011094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797131" y="479173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456077" y="436153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>
              <a:stCxn id="114" idx="6"/>
              <a:endCxn id="90" idx="2"/>
            </p:cNvCxnSpPr>
            <p:nvPr/>
          </p:nvCxnSpPr>
          <p:spPr>
            <a:xfrm>
              <a:off x="7289475" y="5303667"/>
              <a:ext cx="787725" cy="1065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7429003" y="5259373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720931" y="529127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459042" y="4248249"/>
              <a:ext cx="151865" cy="919137"/>
            </a:xfrm>
            <a:custGeom>
              <a:avLst/>
              <a:gdLst>
                <a:gd name="connsiteX0" fmla="*/ 0 w 232157"/>
                <a:gd name="connsiteY0" fmla="*/ 0 h 919137"/>
                <a:gd name="connsiteX1" fmla="*/ 232153 w 232157"/>
                <a:gd name="connsiteY1" fmla="*/ 473782 h 919137"/>
                <a:gd name="connsiteX2" fmla="*/ 4738 w 232157"/>
                <a:gd name="connsiteY2" fmla="*/ 919137 h 9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157" h="919137">
                  <a:moveTo>
                    <a:pt x="0" y="0"/>
                  </a:moveTo>
                  <a:cubicBezTo>
                    <a:pt x="115681" y="160296"/>
                    <a:pt x="231363" y="320593"/>
                    <a:pt x="232153" y="473782"/>
                  </a:cubicBezTo>
                  <a:cubicBezTo>
                    <a:pt x="232943" y="626971"/>
                    <a:pt x="118840" y="773054"/>
                    <a:pt x="4738" y="91913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779228" y="4248249"/>
              <a:ext cx="151865" cy="919137"/>
            </a:xfrm>
            <a:custGeom>
              <a:avLst/>
              <a:gdLst>
                <a:gd name="connsiteX0" fmla="*/ 0 w 232157"/>
                <a:gd name="connsiteY0" fmla="*/ 0 h 919137"/>
                <a:gd name="connsiteX1" fmla="*/ 232153 w 232157"/>
                <a:gd name="connsiteY1" fmla="*/ 473782 h 919137"/>
                <a:gd name="connsiteX2" fmla="*/ 4738 w 232157"/>
                <a:gd name="connsiteY2" fmla="*/ 919137 h 9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157" h="919137">
                  <a:moveTo>
                    <a:pt x="0" y="0"/>
                  </a:moveTo>
                  <a:cubicBezTo>
                    <a:pt x="115681" y="160296"/>
                    <a:pt x="231363" y="320593"/>
                    <a:pt x="232153" y="473782"/>
                  </a:cubicBezTo>
                  <a:cubicBezTo>
                    <a:pt x="232943" y="626971"/>
                    <a:pt x="118840" y="773054"/>
                    <a:pt x="4738" y="91913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099414" y="4248249"/>
              <a:ext cx="151865" cy="919137"/>
            </a:xfrm>
            <a:custGeom>
              <a:avLst/>
              <a:gdLst>
                <a:gd name="connsiteX0" fmla="*/ 0 w 232157"/>
                <a:gd name="connsiteY0" fmla="*/ 0 h 919137"/>
                <a:gd name="connsiteX1" fmla="*/ 232153 w 232157"/>
                <a:gd name="connsiteY1" fmla="*/ 473782 h 919137"/>
                <a:gd name="connsiteX2" fmla="*/ 4738 w 232157"/>
                <a:gd name="connsiteY2" fmla="*/ 919137 h 9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157" h="919137">
                  <a:moveTo>
                    <a:pt x="0" y="0"/>
                  </a:moveTo>
                  <a:cubicBezTo>
                    <a:pt x="115681" y="160296"/>
                    <a:pt x="231363" y="320593"/>
                    <a:pt x="232153" y="473782"/>
                  </a:cubicBezTo>
                  <a:cubicBezTo>
                    <a:pt x="232943" y="626971"/>
                    <a:pt x="118840" y="773054"/>
                    <a:pt x="4738" y="91913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439479" y="4248249"/>
              <a:ext cx="151865" cy="919137"/>
            </a:xfrm>
            <a:custGeom>
              <a:avLst/>
              <a:gdLst>
                <a:gd name="connsiteX0" fmla="*/ 0 w 232157"/>
                <a:gd name="connsiteY0" fmla="*/ 0 h 919137"/>
                <a:gd name="connsiteX1" fmla="*/ 232153 w 232157"/>
                <a:gd name="connsiteY1" fmla="*/ 473782 h 919137"/>
                <a:gd name="connsiteX2" fmla="*/ 4738 w 232157"/>
                <a:gd name="connsiteY2" fmla="*/ 919137 h 9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157" h="919137">
                  <a:moveTo>
                    <a:pt x="0" y="0"/>
                  </a:moveTo>
                  <a:cubicBezTo>
                    <a:pt x="115681" y="160296"/>
                    <a:pt x="231363" y="320593"/>
                    <a:pt x="232153" y="473782"/>
                  </a:cubicBezTo>
                  <a:cubicBezTo>
                    <a:pt x="232943" y="626971"/>
                    <a:pt x="118840" y="773054"/>
                    <a:pt x="4738" y="91913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657065" y="474108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987443" y="478316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317821" y="4825244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4648735" y="4362352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657600" y="4533704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3987978" y="447658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318356" y="441946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Right Arrow 153"/>
            <p:cNvSpPr/>
            <p:nvPr/>
          </p:nvSpPr>
          <p:spPr>
            <a:xfrm>
              <a:off x="2251954" y="4604479"/>
              <a:ext cx="353840" cy="270008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442882" y="5960964"/>
            <a:ext cx="805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Inefficient: many cycles without any interesting progress. How about real numbers?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7750517" y="17837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750517" y="177281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41" name="Freeform 40"/>
          <p:cNvSpPr/>
          <p:nvPr/>
        </p:nvSpPr>
        <p:spPr>
          <a:xfrm>
            <a:off x="262884" y="1335329"/>
            <a:ext cx="2280197" cy="2604139"/>
          </a:xfrm>
          <a:custGeom>
            <a:avLst/>
            <a:gdLst>
              <a:gd name="connsiteX0" fmla="*/ 2213395 w 2520956"/>
              <a:gd name="connsiteY0" fmla="*/ 19082 h 2720618"/>
              <a:gd name="connsiteX1" fmla="*/ 1405527 w 2520956"/>
              <a:gd name="connsiteY1" fmla="*/ 320923 h 2720618"/>
              <a:gd name="connsiteX2" fmla="*/ 659803 w 2520956"/>
              <a:gd name="connsiteY2" fmla="*/ 897972 h 2720618"/>
              <a:gd name="connsiteX3" fmla="*/ 20611 w 2520956"/>
              <a:gd name="connsiteY3" fmla="*/ 1430632 h 2720618"/>
              <a:gd name="connsiteX4" fmla="*/ 251430 w 2520956"/>
              <a:gd name="connsiteY4" fmla="*/ 1963292 h 2720618"/>
              <a:gd name="connsiteX5" fmla="*/ 1174708 w 2520956"/>
              <a:gd name="connsiteY5" fmla="*/ 2602484 h 2720618"/>
              <a:gd name="connsiteX6" fmla="*/ 1982576 w 2520956"/>
              <a:gd name="connsiteY6" fmla="*/ 2673506 h 2720618"/>
              <a:gd name="connsiteX7" fmla="*/ 2169007 w 2520956"/>
              <a:gd name="connsiteY7" fmla="*/ 2078702 h 2720618"/>
              <a:gd name="connsiteX8" fmla="*/ 1920432 w 2520956"/>
              <a:gd name="connsiteY8" fmla="*/ 1688084 h 2720618"/>
              <a:gd name="connsiteX9" fmla="*/ 2062475 w 2520956"/>
              <a:gd name="connsiteY9" fmla="*/ 960115 h 2720618"/>
              <a:gd name="connsiteX10" fmla="*/ 2497481 w 2520956"/>
              <a:gd name="connsiteY10" fmla="*/ 578376 h 2720618"/>
              <a:gd name="connsiteX11" fmla="*/ 2435337 w 2520956"/>
              <a:gd name="connsiteY11" fmla="*/ 90104 h 2720618"/>
              <a:gd name="connsiteX12" fmla="*/ 2213395 w 2520956"/>
              <a:gd name="connsiteY12" fmla="*/ 19082 h 2720618"/>
              <a:gd name="connsiteX0" fmla="*/ 1947065 w 2529454"/>
              <a:gd name="connsiteY0" fmla="*/ 62481 h 2666363"/>
              <a:gd name="connsiteX1" fmla="*/ 1405527 w 2529454"/>
              <a:gd name="connsiteY1" fmla="*/ 266668 h 2666363"/>
              <a:gd name="connsiteX2" fmla="*/ 659803 w 2529454"/>
              <a:gd name="connsiteY2" fmla="*/ 843717 h 2666363"/>
              <a:gd name="connsiteX3" fmla="*/ 20611 w 2529454"/>
              <a:gd name="connsiteY3" fmla="*/ 1376377 h 2666363"/>
              <a:gd name="connsiteX4" fmla="*/ 251430 w 2529454"/>
              <a:gd name="connsiteY4" fmla="*/ 1909037 h 2666363"/>
              <a:gd name="connsiteX5" fmla="*/ 1174708 w 2529454"/>
              <a:gd name="connsiteY5" fmla="*/ 2548229 h 2666363"/>
              <a:gd name="connsiteX6" fmla="*/ 1982576 w 2529454"/>
              <a:gd name="connsiteY6" fmla="*/ 2619251 h 2666363"/>
              <a:gd name="connsiteX7" fmla="*/ 2169007 w 2529454"/>
              <a:gd name="connsiteY7" fmla="*/ 2024447 h 2666363"/>
              <a:gd name="connsiteX8" fmla="*/ 1920432 w 2529454"/>
              <a:gd name="connsiteY8" fmla="*/ 1633829 h 2666363"/>
              <a:gd name="connsiteX9" fmla="*/ 2062475 w 2529454"/>
              <a:gd name="connsiteY9" fmla="*/ 905860 h 2666363"/>
              <a:gd name="connsiteX10" fmla="*/ 2497481 w 2529454"/>
              <a:gd name="connsiteY10" fmla="*/ 524121 h 2666363"/>
              <a:gd name="connsiteX11" fmla="*/ 2435337 w 2529454"/>
              <a:gd name="connsiteY11" fmla="*/ 35849 h 2666363"/>
              <a:gd name="connsiteX12" fmla="*/ 1947065 w 2529454"/>
              <a:gd name="connsiteY12" fmla="*/ 62481 h 2666363"/>
              <a:gd name="connsiteX0" fmla="*/ 1947065 w 2506362"/>
              <a:gd name="connsiteY0" fmla="*/ 257 h 2604139"/>
              <a:gd name="connsiteX1" fmla="*/ 1405527 w 2506362"/>
              <a:gd name="connsiteY1" fmla="*/ 204444 h 2604139"/>
              <a:gd name="connsiteX2" fmla="*/ 659803 w 2506362"/>
              <a:gd name="connsiteY2" fmla="*/ 781493 h 2604139"/>
              <a:gd name="connsiteX3" fmla="*/ 20611 w 2506362"/>
              <a:gd name="connsiteY3" fmla="*/ 1314153 h 2604139"/>
              <a:gd name="connsiteX4" fmla="*/ 251430 w 2506362"/>
              <a:gd name="connsiteY4" fmla="*/ 1846813 h 2604139"/>
              <a:gd name="connsiteX5" fmla="*/ 1174708 w 2506362"/>
              <a:gd name="connsiteY5" fmla="*/ 2486005 h 2604139"/>
              <a:gd name="connsiteX6" fmla="*/ 1982576 w 2506362"/>
              <a:gd name="connsiteY6" fmla="*/ 2557027 h 2604139"/>
              <a:gd name="connsiteX7" fmla="*/ 2169007 w 2506362"/>
              <a:gd name="connsiteY7" fmla="*/ 1962223 h 2604139"/>
              <a:gd name="connsiteX8" fmla="*/ 1920432 w 2506362"/>
              <a:gd name="connsiteY8" fmla="*/ 1571605 h 2604139"/>
              <a:gd name="connsiteX9" fmla="*/ 2062475 w 2506362"/>
              <a:gd name="connsiteY9" fmla="*/ 843636 h 2604139"/>
              <a:gd name="connsiteX10" fmla="*/ 2497481 w 2506362"/>
              <a:gd name="connsiteY10" fmla="*/ 461897 h 2604139"/>
              <a:gd name="connsiteX11" fmla="*/ 2186763 w 2506362"/>
              <a:gd name="connsiteY11" fmla="*/ 168934 h 2604139"/>
              <a:gd name="connsiteX12" fmla="*/ 1947065 w 2506362"/>
              <a:gd name="connsiteY12" fmla="*/ 257 h 2604139"/>
              <a:gd name="connsiteX0" fmla="*/ 1947065 w 2280197"/>
              <a:gd name="connsiteY0" fmla="*/ 257 h 2604139"/>
              <a:gd name="connsiteX1" fmla="*/ 1405527 w 2280197"/>
              <a:gd name="connsiteY1" fmla="*/ 204444 h 2604139"/>
              <a:gd name="connsiteX2" fmla="*/ 659803 w 2280197"/>
              <a:gd name="connsiteY2" fmla="*/ 781493 h 2604139"/>
              <a:gd name="connsiteX3" fmla="*/ 20611 w 2280197"/>
              <a:gd name="connsiteY3" fmla="*/ 1314153 h 2604139"/>
              <a:gd name="connsiteX4" fmla="*/ 251430 w 2280197"/>
              <a:gd name="connsiteY4" fmla="*/ 1846813 h 2604139"/>
              <a:gd name="connsiteX5" fmla="*/ 1174708 w 2280197"/>
              <a:gd name="connsiteY5" fmla="*/ 2486005 h 2604139"/>
              <a:gd name="connsiteX6" fmla="*/ 1982576 w 2280197"/>
              <a:gd name="connsiteY6" fmla="*/ 2557027 h 2604139"/>
              <a:gd name="connsiteX7" fmla="*/ 2169007 w 2280197"/>
              <a:gd name="connsiteY7" fmla="*/ 1962223 h 2604139"/>
              <a:gd name="connsiteX8" fmla="*/ 1920432 w 2280197"/>
              <a:gd name="connsiteY8" fmla="*/ 1571605 h 2604139"/>
              <a:gd name="connsiteX9" fmla="*/ 2062475 w 2280197"/>
              <a:gd name="connsiteY9" fmla="*/ 843636 h 2604139"/>
              <a:gd name="connsiteX10" fmla="*/ 2257784 w 2280197"/>
              <a:gd name="connsiteY10" fmla="*/ 461897 h 2604139"/>
              <a:gd name="connsiteX11" fmla="*/ 2186763 w 2280197"/>
              <a:gd name="connsiteY11" fmla="*/ 168934 h 2604139"/>
              <a:gd name="connsiteX12" fmla="*/ 1947065 w 2280197"/>
              <a:gd name="connsiteY12" fmla="*/ 257 h 260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0197" h="2604139">
                <a:moveTo>
                  <a:pt x="1947065" y="257"/>
                </a:moveTo>
                <a:cubicBezTo>
                  <a:pt x="1816859" y="6175"/>
                  <a:pt x="1620071" y="74238"/>
                  <a:pt x="1405527" y="204444"/>
                </a:cubicBezTo>
                <a:cubicBezTo>
                  <a:pt x="1190983" y="334650"/>
                  <a:pt x="890622" y="596542"/>
                  <a:pt x="659803" y="781493"/>
                </a:cubicBezTo>
                <a:cubicBezTo>
                  <a:pt x="428984" y="966444"/>
                  <a:pt x="88673" y="1136600"/>
                  <a:pt x="20611" y="1314153"/>
                </a:cubicBezTo>
                <a:cubicBezTo>
                  <a:pt x="-47451" y="1491706"/>
                  <a:pt x="59080" y="1651504"/>
                  <a:pt x="251430" y="1846813"/>
                </a:cubicBezTo>
                <a:cubicBezTo>
                  <a:pt x="443780" y="2042122"/>
                  <a:pt x="886184" y="2367636"/>
                  <a:pt x="1174708" y="2486005"/>
                </a:cubicBezTo>
                <a:cubicBezTo>
                  <a:pt x="1463232" y="2604374"/>
                  <a:pt x="1816860" y="2644324"/>
                  <a:pt x="1982576" y="2557027"/>
                </a:cubicBezTo>
                <a:cubicBezTo>
                  <a:pt x="2148292" y="2469730"/>
                  <a:pt x="2179364" y="2126460"/>
                  <a:pt x="2169007" y="1962223"/>
                </a:cubicBezTo>
                <a:cubicBezTo>
                  <a:pt x="2158650" y="1797986"/>
                  <a:pt x="1938187" y="1758036"/>
                  <a:pt x="1920432" y="1571605"/>
                </a:cubicBezTo>
                <a:cubicBezTo>
                  <a:pt x="1902677" y="1385174"/>
                  <a:pt x="2006250" y="1028587"/>
                  <a:pt x="2062475" y="843636"/>
                </a:cubicBezTo>
                <a:cubicBezTo>
                  <a:pt x="2118700" y="658685"/>
                  <a:pt x="2195640" y="606899"/>
                  <a:pt x="2257784" y="461897"/>
                </a:cubicBezTo>
                <a:cubicBezTo>
                  <a:pt x="2319928" y="316895"/>
                  <a:pt x="2238550" y="245874"/>
                  <a:pt x="2186763" y="168934"/>
                </a:cubicBezTo>
                <a:cubicBezTo>
                  <a:pt x="2134977" y="91994"/>
                  <a:pt x="2077271" y="-5661"/>
                  <a:pt x="1947065" y="2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Dijkstra’s</a:t>
            </a:r>
            <a:r>
              <a:rPr lang="en-US" dirty="0"/>
              <a:t> algorithm: invariant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6459" y="266427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2024259" y="167367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719459" y="251187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3014859" y="115544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3200400" y="213087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2602296" y="2748415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3276600" y="3560352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1857063" y="3434215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7" name="Straight Arrow Connector 16"/>
          <p:cNvCxnSpPr>
            <a:stCxn id="6" idx="7"/>
            <a:endCxn id="7" idx="2"/>
          </p:cNvCxnSpPr>
          <p:nvPr/>
        </p:nvCxnSpPr>
        <p:spPr>
          <a:xfrm flipV="1">
            <a:off x="836622" y="1826078"/>
            <a:ext cx="1187637" cy="88283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6"/>
            <a:endCxn id="9" idx="2"/>
          </p:cNvCxnSpPr>
          <p:nvPr/>
        </p:nvCxnSpPr>
        <p:spPr>
          <a:xfrm flipV="1">
            <a:off x="881259" y="2664278"/>
            <a:ext cx="838200" cy="1524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14" idx="2"/>
          </p:cNvCxnSpPr>
          <p:nvPr/>
        </p:nvCxnSpPr>
        <p:spPr>
          <a:xfrm>
            <a:off x="836622" y="2924441"/>
            <a:ext cx="1020441" cy="66217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7"/>
            <a:endCxn id="10" idx="2"/>
          </p:cNvCxnSpPr>
          <p:nvPr/>
        </p:nvCxnSpPr>
        <p:spPr>
          <a:xfrm flipV="1">
            <a:off x="2284422" y="1307844"/>
            <a:ext cx="730437" cy="4104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6"/>
            <a:endCxn id="11" idx="1"/>
          </p:cNvCxnSpPr>
          <p:nvPr/>
        </p:nvCxnSpPr>
        <p:spPr>
          <a:xfrm>
            <a:off x="2329059" y="1826078"/>
            <a:ext cx="915978" cy="3494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6"/>
            <a:endCxn id="11" idx="2"/>
          </p:cNvCxnSpPr>
          <p:nvPr/>
        </p:nvCxnSpPr>
        <p:spPr>
          <a:xfrm flipV="1">
            <a:off x="2024259" y="2283278"/>
            <a:ext cx="1176141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6"/>
            <a:endCxn id="12" idx="2"/>
          </p:cNvCxnSpPr>
          <p:nvPr/>
        </p:nvCxnSpPr>
        <p:spPr>
          <a:xfrm>
            <a:off x="2024259" y="2664278"/>
            <a:ext cx="578037" cy="2365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6"/>
            <a:endCxn id="13" idx="2"/>
          </p:cNvCxnSpPr>
          <p:nvPr/>
        </p:nvCxnSpPr>
        <p:spPr>
          <a:xfrm>
            <a:off x="2161863" y="3586615"/>
            <a:ext cx="1114737" cy="1261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0335" y="2316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41427" y="1365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2573" y="2218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54103" y="31255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60977" y="849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36062" y="18169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52800" y="2186868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01461" y="3006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38896" y="3821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20911" y="1186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47913" y="1666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63418" y="27259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37885" y="3586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71078" y="21402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03" name="Left Brace 102"/>
          <p:cNvSpPr/>
          <p:nvPr/>
        </p:nvSpPr>
        <p:spPr>
          <a:xfrm rot="16200000">
            <a:off x="1308184" y="3375271"/>
            <a:ext cx="225518" cy="2088321"/>
          </a:xfrm>
          <a:prstGeom prst="leftBrace">
            <a:avLst>
              <a:gd name="adj1" fmla="val 39049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69979" y="4611469"/>
            <a:ext cx="2111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Shortest paths</a:t>
            </a:r>
            <a:br>
              <a:rPr lang="en-US" dirty="0"/>
            </a:br>
            <a:r>
              <a:rPr lang="en-US" dirty="0"/>
              <a:t>already computed</a:t>
            </a:r>
            <a:br>
              <a:rPr lang="en-US" dirty="0"/>
            </a:br>
            <a:r>
              <a:rPr lang="en-US" dirty="0"/>
              <a:t>(completed vertices)</a:t>
            </a:r>
          </a:p>
        </p:txBody>
      </p:sp>
      <p:sp>
        <p:nvSpPr>
          <p:cNvPr id="105" name="Left Brace 104"/>
          <p:cNvSpPr/>
          <p:nvPr/>
        </p:nvSpPr>
        <p:spPr>
          <a:xfrm rot="16200000">
            <a:off x="2995982" y="3869659"/>
            <a:ext cx="225518" cy="1097723"/>
          </a:xfrm>
          <a:prstGeom prst="leftBrace">
            <a:avLst>
              <a:gd name="adj1" fmla="val 39049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2647554" y="4614518"/>
            <a:ext cx="93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Frontier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4187776" y="833024"/>
            <a:ext cx="4956224" cy="3341132"/>
            <a:chOff x="4187776" y="833024"/>
            <a:chExt cx="4956224" cy="3341132"/>
          </a:xfrm>
        </p:grpSpPr>
        <p:sp>
          <p:nvSpPr>
            <p:cNvPr id="53" name="Freeform 52"/>
            <p:cNvSpPr/>
            <p:nvPr/>
          </p:nvSpPr>
          <p:spPr>
            <a:xfrm>
              <a:off x="4876800" y="1318485"/>
              <a:ext cx="2823659" cy="2599578"/>
            </a:xfrm>
            <a:custGeom>
              <a:avLst/>
              <a:gdLst>
                <a:gd name="connsiteX0" fmla="*/ 2213395 w 2520956"/>
                <a:gd name="connsiteY0" fmla="*/ 19082 h 2720618"/>
                <a:gd name="connsiteX1" fmla="*/ 1405527 w 2520956"/>
                <a:gd name="connsiteY1" fmla="*/ 320923 h 2720618"/>
                <a:gd name="connsiteX2" fmla="*/ 659803 w 2520956"/>
                <a:gd name="connsiteY2" fmla="*/ 897972 h 2720618"/>
                <a:gd name="connsiteX3" fmla="*/ 20611 w 2520956"/>
                <a:gd name="connsiteY3" fmla="*/ 1430632 h 2720618"/>
                <a:gd name="connsiteX4" fmla="*/ 251430 w 2520956"/>
                <a:gd name="connsiteY4" fmla="*/ 1963292 h 2720618"/>
                <a:gd name="connsiteX5" fmla="*/ 1174708 w 2520956"/>
                <a:gd name="connsiteY5" fmla="*/ 2602484 h 2720618"/>
                <a:gd name="connsiteX6" fmla="*/ 1982576 w 2520956"/>
                <a:gd name="connsiteY6" fmla="*/ 2673506 h 2720618"/>
                <a:gd name="connsiteX7" fmla="*/ 2169007 w 2520956"/>
                <a:gd name="connsiteY7" fmla="*/ 2078702 h 2720618"/>
                <a:gd name="connsiteX8" fmla="*/ 1920432 w 2520956"/>
                <a:gd name="connsiteY8" fmla="*/ 1688084 h 2720618"/>
                <a:gd name="connsiteX9" fmla="*/ 2062475 w 2520956"/>
                <a:gd name="connsiteY9" fmla="*/ 960115 h 2720618"/>
                <a:gd name="connsiteX10" fmla="*/ 2497481 w 2520956"/>
                <a:gd name="connsiteY10" fmla="*/ 578376 h 2720618"/>
                <a:gd name="connsiteX11" fmla="*/ 2435337 w 2520956"/>
                <a:gd name="connsiteY11" fmla="*/ 90104 h 2720618"/>
                <a:gd name="connsiteX12" fmla="*/ 2213395 w 2520956"/>
                <a:gd name="connsiteY12" fmla="*/ 19082 h 2720618"/>
                <a:gd name="connsiteX0" fmla="*/ 1947065 w 2529454"/>
                <a:gd name="connsiteY0" fmla="*/ 62481 h 2666363"/>
                <a:gd name="connsiteX1" fmla="*/ 1405527 w 2529454"/>
                <a:gd name="connsiteY1" fmla="*/ 266668 h 2666363"/>
                <a:gd name="connsiteX2" fmla="*/ 659803 w 2529454"/>
                <a:gd name="connsiteY2" fmla="*/ 843717 h 2666363"/>
                <a:gd name="connsiteX3" fmla="*/ 20611 w 2529454"/>
                <a:gd name="connsiteY3" fmla="*/ 1376377 h 2666363"/>
                <a:gd name="connsiteX4" fmla="*/ 251430 w 2529454"/>
                <a:gd name="connsiteY4" fmla="*/ 1909037 h 2666363"/>
                <a:gd name="connsiteX5" fmla="*/ 1174708 w 2529454"/>
                <a:gd name="connsiteY5" fmla="*/ 2548229 h 2666363"/>
                <a:gd name="connsiteX6" fmla="*/ 1982576 w 2529454"/>
                <a:gd name="connsiteY6" fmla="*/ 2619251 h 2666363"/>
                <a:gd name="connsiteX7" fmla="*/ 2169007 w 2529454"/>
                <a:gd name="connsiteY7" fmla="*/ 2024447 h 2666363"/>
                <a:gd name="connsiteX8" fmla="*/ 1920432 w 2529454"/>
                <a:gd name="connsiteY8" fmla="*/ 1633829 h 2666363"/>
                <a:gd name="connsiteX9" fmla="*/ 2062475 w 2529454"/>
                <a:gd name="connsiteY9" fmla="*/ 905860 h 2666363"/>
                <a:gd name="connsiteX10" fmla="*/ 2497481 w 2529454"/>
                <a:gd name="connsiteY10" fmla="*/ 524121 h 2666363"/>
                <a:gd name="connsiteX11" fmla="*/ 2435337 w 2529454"/>
                <a:gd name="connsiteY11" fmla="*/ 35849 h 2666363"/>
                <a:gd name="connsiteX12" fmla="*/ 1947065 w 2529454"/>
                <a:gd name="connsiteY12" fmla="*/ 62481 h 2666363"/>
                <a:gd name="connsiteX0" fmla="*/ 1947065 w 2506362"/>
                <a:gd name="connsiteY0" fmla="*/ 257 h 2604139"/>
                <a:gd name="connsiteX1" fmla="*/ 1405527 w 2506362"/>
                <a:gd name="connsiteY1" fmla="*/ 204444 h 2604139"/>
                <a:gd name="connsiteX2" fmla="*/ 659803 w 2506362"/>
                <a:gd name="connsiteY2" fmla="*/ 781493 h 2604139"/>
                <a:gd name="connsiteX3" fmla="*/ 20611 w 2506362"/>
                <a:gd name="connsiteY3" fmla="*/ 1314153 h 2604139"/>
                <a:gd name="connsiteX4" fmla="*/ 251430 w 2506362"/>
                <a:gd name="connsiteY4" fmla="*/ 1846813 h 2604139"/>
                <a:gd name="connsiteX5" fmla="*/ 1174708 w 2506362"/>
                <a:gd name="connsiteY5" fmla="*/ 2486005 h 2604139"/>
                <a:gd name="connsiteX6" fmla="*/ 1982576 w 2506362"/>
                <a:gd name="connsiteY6" fmla="*/ 2557027 h 2604139"/>
                <a:gd name="connsiteX7" fmla="*/ 2169007 w 2506362"/>
                <a:gd name="connsiteY7" fmla="*/ 1962223 h 2604139"/>
                <a:gd name="connsiteX8" fmla="*/ 1920432 w 2506362"/>
                <a:gd name="connsiteY8" fmla="*/ 1571605 h 2604139"/>
                <a:gd name="connsiteX9" fmla="*/ 2062475 w 2506362"/>
                <a:gd name="connsiteY9" fmla="*/ 843636 h 2604139"/>
                <a:gd name="connsiteX10" fmla="*/ 2497481 w 2506362"/>
                <a:gd name="connsiteY10" fmla="*/ 461897 h 2604139"/>
                <a:gd name="connsiteX11" fmla="*/ 2186763 w 2506362"/>
                <a:gd name="connsiteY11" fmla="*/ 168934 h 2604139"/>
                <a:gd name="connsiteX12" fmla="*/ 1947065 w 2506362"/>
                <a:gd name="connsiteY12" fmla="*/ 257 h 2604139"/>
                <a:gd name="connsiteX0" fmla="*/ 1947065 w 2280197"/>
                <a:gd name="connsiteY0" fmla="*/ 257 h 2604139"/>
                <a:gd name="connsiteX1" fmla="*/ 1405527 w 2280197"/>
                <a:gd name="connsiteY1" fmla="*/ 204444 h 2604139"/>
                <a:gd name="connsiteX2" fmla="*/ 659803 w 2280197"/>
                <a:gd name="connsiteY2" fmla="*/ 781493 h 2604139"/>
                <a:gd name="connsiteX3" fmla="*/ 20611 w 2280197"/>
                <a:gd name="connsiteY3" fmla="*/ 1314153 h 2604139"/>
                <a:gd name="connsiteX4" fmla="*/ 251430 w 2280197"/>
                <a:gd name="connsiteY4" fmla="*/ 1846813 h 2604139"/>
                <a:gd name="connsiteX5" fmla="*/ 1174708 w 2280197"/>
                <a:gd name="connsiteY5" fmla="*/ 2486005 h 2604139"/>
                <a:gd name="connsiteX6" fmla="*/ 1982576 w 2280197"/>
                <a:gd name="connsiteY6" fmla="*/ 2557027 h 2604139"/>
                <a:gd name="connsiteX7" fmla="*/ 2169007 w 2280197"/>
                <a:gd name="connsiteY7" fmla="*/ 1962223 h 2604139"/>
                <a:gd name="connsiteX8" fmla="*/ 1920432 w 2280197"/>
                <a:gd name="connsiteY8" fmla="*/ 1571605 h 2604139"/>
                <a:gd name="connsiteX9" fmla="*/ 2062475 w 2280197"/>
                <a:gd name="connsiteY9" fmla="*/ 843636 h 2604139"/>
                <a:gd name="connsiteX10" fmla="*/ 2257784 w 2280197"/>
                <a:gd name="connsiteY10" fmla="*/ 461897 h 2604139"/>
                <a:gd name="connsiteX11" fmla="*/ 2186763 w 2280197"/>
                <a:gd name="connsiteY11" fmla="*/ 168934 h 2604139"/>
                <a:gd name="connsiteX12" fmla="*/ 1947065 w 2280197"/>
                <a:gd name="connsiteY12" fmla="*/ 257 h 2604139"/>
                <a:gd name="connsiteX0" fmla="*/ 1947065 w 2781712"/>
                <a:gd name="connsiteY0" fmla="*/ 257 h 2599578"/>
                <a:gd name="connsiteX1" fmla="*/ 1405527 w 2781712"/>
                <a:gd name="connsiteY1" fmla="*/ 204444 h 2599578"/>
                <a:gd name="connsiteX2" fmla="*/ 659803 w 2781712"/>
                <a:gd name="connsiteY2" fmla="*/ 781493 h 2599578"/>
                <a:gd name="connsiteX3" fmla="*/ 20611 w 2781712"/>
                <a:gd name="connsiteY3" fmla="*/ 1314153 h 2599578"/>
                <a:gd name="connsiteX4" fmla="*/ 251430 w 2781712"/>
                <a:gd name="connsiteY4" fmla="*/ 1846813 h 2599578"/>
                <a:gd name="connsiteX5" fmla="*/ 1174708 w 2781712"/>
                <a:gd name="connsiteY5" fmla="*/ 2486005 h 2599578"/>
                <a:gd name="connsiteX6" fmla="*/ 1982576 w 2781712"/>
                <a:gd name="connsiteY6" fmla="*/ 2557027 h 2599578"/>
                <a:gd name="connsiteX7" fmla="*/ 2781566 w 2781712"/>
                <a:gd name="connsiteY7" fmla="*/ 2024366 h 2599578"/>
                <a:gd name="connsiteX8" fmla="*/ 1920432 w 2781712"/>
                <a:gd name="connsiteY8" fmla="*/ 1571605 h 2599578"/>
                <a:gd name="connsiteX9" fmla="*/ 2062475 w 2781712"/>
                <a:gd name="connsiteY9" fmla="*/ 843636 h 2599578"/>
                <a:gd name="connsiteX10" fmla="*/ 2257784 w 2781712"/>
                <a:gd name="connsiteY10" fmla="*/ 461897 h 2599578"/>
                <a:gd name="connsiteX11" fmla="*/ 2186763 w 2781712"/>
                <a:gd name="connsiteY11" fmla="*/ 168934 h 2599578"/>
                <a:gd name="connsiteX12" fmla="*/ 1947065 w 2781712"/>
                <a:gd name="connsiteY12" fmla="*/ 257 h 2599578"/>
                <a:gd name="connsiteX0" fmla="*/ 1947065 w 2832141"/>
                <a:gd name="connsiteY0" fmla="*/ 257 h 2599578"/>
                <a:gd name="connsiteX1" fmla="*/ 1405527 w 2832141"/>
                <a:gd name="connsiteY1" fmla="*/ 204444 h 2599578"/>
                <a:gd name="connsiteX2" fmla="*/ 659803 w 2832141"/>
                <a:gd name="connsiteY2" fmla="*/ 781493 h 2599578"/>
                <a:gd name="connsiteX3" fmla="*/ 20611 w 2832141"/>
                <a:gd name="connsiteY3" fmla="*/ 1314153 h 2599578"/>
                <a:gd name="connsiteX4" fmla="*/ 251430 w 2832141"/>
                <a:gd name="connsiteY4" fmla="*/ 1846813 h 2599578"/>
                <a:gd name="connsiteX5" fmla="*/ 1174708 w 2832141"/>
                <a:gd name="connsiteY5" fmla="*/ 2486005 h 2599578"/>
                <a:gd name="connsiteX6" fmla="*/ 1982576 w 2832141"/>
                <a:gd name="connsiteY6" fmla="*/ 2557027 h 2599578"/>
                <a:gd name="connsiteX7" fmla="*/ 2781566 w 2832141"/>
                <a:gd name="connsiteY7" fmla="*/ 2024366 h 2599578"/>
                <a:gd name="connsiteX8" fmla="*/ 2675034 w 2832141"/>
                <a:gd name="connsiteY8" fmla="*/ 1367419 h 2599578"/>
                <a:gd name="connsiteX9" fmla="*/ 2062475 w 2832141"/>
                <a:gd name="connsiteY9" fmla="*/ 843636 h 2599578"/>
                <a:gd name="connsiteX10" fmla="*/ 2257784 w 2832141"/>
                <a:gd name="connsiteY10" fmla="*/ 461897 h 2599578"/>
                <a:gd name="connsiteX11" fmla="*/ 2186763 w 2832141"/>
                <a:gd name="connsiteY11" fmla="*/ 168934 h 2599578"/>
                <a:gd name="connsiteX12" fmla="*/ 1947065 w 2832141"/>
                <a:gd name="connsiteY12" fmla="*/ 257 h 2599578"/>
                <a:gd name="connsiteX0" fmla="*/ 1947065 w 2827484"/>
                <a:gd name="connsiteY0" fmla="*/ 257 h 2599578"/>
                <a:gd name="connsiteX1" fmla="*/ 1405527 w 2827484"/>
                <a:gd name="connsiteY1" fmla="*/ 204444 h 2599578"/>
                <a:gd name="connsiteX2" fmla="*/ 659803 w 2827484"/>
                <a:gd name="connsiteY2" fmla="*/ 781493 h 2599578"/>
                <a:gd name="connsiteX3" fmla="*/ 20611 w 2827484"/>
                <a:gd name="connsiteY3" fmla="*/ 1314153 h 2599578"/>
                <a:gd name="connsiteX4" fmla="*/ 251430 w 2827484"/>
                <a:gd name="connsiteY4" fmla="*/ 1846813 h 2599578"/>
                <a:gd name="connsiteX5" fmla="*/ 1174708 w 2827484"/>
                <a:gd name="connsiteY5" fmla="*/ 2486005 h 2599578"/>
                <a:gd name="connsiteX6" fmla="*/ 1982576 w 2827484"/>
                <a:gd name="connsiteY6" fmla="*/ 2557027 h 2599578"/>
                <a:gd name="connsiteX7" fmla="*/ 2781566 w 2827484"/>
                <a:gd name="connsiteY7" fmla="*/ 2024366 h 2599578"/>
                <a:gd name="connsiteX8" fmla="*/ 2675034 w 2827484"/>
                <a:gd name="connsiteY8" fmla="*/ 1367419 h 2599578"/>
                <a:gd name="connsiteX9" fmla="*/ 2213395 w 2827484"/>
                <a:gd name="connsiteY9" fmla="*/ 781492 h 2599578"/>
                <a:gd name="connsiteX10" fmla="*/ 2257784 w 2827484"/>
                <a:gd name="connsiteY10" fmla="*/ 461897 h 2599578"/>
                <a:gd name="connsiteX11" fmla="*/ 2186763 w 2827484"/>
                <a:gd name="connsiteY11" fmla="*/ 168934 h 2599578"/>
                <a:gd name="connsiteX12" fmla="*/ 1947065 w 2827484"/>
                <a:gd name="connsiteY12" fmla="*/ 257 h 2599578"/>
                <a:gd name="connsiteX0" fmla="*/ 1947065 w 2823659"/>
                <a:gd name="connsiteY0" fmla="*/ 257 h 2599578"/>
                <a:gd name="connsiteX1" fmla="*/ 1405527 w 2823659"/>
                <a:gd name="connsiteY1" fmla="*/ 204444 h 2599578"/>
                <a:gd name="connsiteX2" fmla="*/ 659803 w 2823659"/>
                <a:gd name="connsiteY2" fmla="*/ 781493 h 2599578"/>
                <a:gd name="connsiteX3" fmla="*/ 20611 w 2823659"/>
                <a:gd name="connsiteY3" fmla="*/ 1314153 h 2599578"/>
                <a:gd name="connsiteX4" fmla="*/ 251430 w 2823659"/>
                <a:gd name="connsiteY4" fmla="*/ 1846813 h 2599578"/>
                <a:gd name="connsiteX5" fmla="*/ 1174708 w 2823659"/>
                <a:gd name="connsiteY5" fmla="*/ 2486005 h 2599578"/>
                <a:gd name="connsiteX6" fmla="*/ 1982576 w 2823659"/>
                <a:gd name="connsiteY6" fmla="*/ 2557027 h 2599578"/>
                <a:gd name="connsiteX7" fmla="*/ 2781566 w 2823659"/>
                <a:gd name="connsiteY7" fmla="*/ 2024366 h 2599578"/>
                <a:gd name="connsiteX8" fmla="*/ 2675034 w 2823659"/>
                <a:gd name="connsiteY8" fmla="*/ 1367419 h 2599578"/>
                <a:gd name="connsiteX9" fmla="*/ 2355438 w 2823659"/>
                <a:gd name="connsiteY9" fmla="*/ 763737 h 2599578"/>
                <a:gd name="connsiteX10" fmla="*/ 2257784 w 2823659"/>
                <a:gd name="connsiteY10" fmla="*/ 461897 h 2599578"/>
                <a:gd name="connsiteX11" fmla="*/ 2186763 w 2823659"/>
                <a:gd name="connsiteY11" fmla="*/ 168934 h 2599578"/>
                <a:gd name="connsiteX12" fmla="*/ 1947065 w 2823659"/>
                <a:gd name="connsiteY12" fmla="*/ 257 h 259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3659" h="2599578">
                  <a:moveTo>
                    <a:pt x="1947065" y="257"/>
                  </a:moveTo>
                  <a:cubicBezTo>
                    <a:pt x="1816859" y="6175"/>
                    <a:pt x="1620071" y="74238"/>
                    <a:pt x="1405527" y="204444"/>
                  </a:cubicBezTo>
                  <a:cubicBezTo>
                    <a:pt x="1190983" y="334650"/>
                    <a:pt x="890622" y="596542"/>
                    <a:pt x="659803" y="781493"/>
                  </a:cubicBezTo>
                  <a:cubicBezTo>
                    <a:pt x="428984" y="966444"/>
                    <a:pt x="88673" y="1136600"/>
                    <a:pt x="20611" y="1314153"/>
                  </a:cubicBezTo>
                  <a:cubicBezTo>
                    <a:pt x="-47451" y="1491706"/>
                    <a:pt x="59080" y="1651504"/>
                    <a:pt x="251430" y="1846813"/>
                  </a:cubicBezTo>
                  <a:cubicBezTo>
                    <a:pt x="443780" y="2042122"/>
                    <a:pt x="886184" y="2367636"/>
                    <a:pt x="1174708" y="2486005"/>
                  </a:cubicBezTo>
                  <a:cubicBezTo>
                    <a:pt x="1463232" y="2604374"/>
                    <a:pt x="1714766" y="2633967"/>
                    <a:pt x="1982576" y="2557027"/>
                  </a:cubicBezTo>
                  <a:cubicBezTo>
                    <a:pt x="2250386" y="2480087"/>
                    <a:pt x="2666156" y="2222634"/>
                    <a:pt x="2781566" y="2024366"/>
                  </a:cubicBezTo>
                  <a:cubicBezTo>
                    <a:pt x="2896976" y="1826098"/>
                    <a:pt x="2746055" y="1577524"/>
                    <a:pt x="2675034" y="1367419"/>
                  </a:cubicBezTo>
                  <a:cubicBezTo>
                    <a:pt x="2604013" y="1157314"/>
                    <a:pt x="2424980" y="914657"/>
                    <a:pt x="2355438" y="763737"/>
                  </a:cubicBezTo>
                  <a:cubicBezTo>
                    <a:pt x="2285896" y="612817"/>
                    <a:pt x="2195640" y="606899"/>
                    <a:pt x="2257784" y="461897"/>
                  </a:cubicBezTo>
                  <a:cubicBezTo>
                    <a:pt x="2319928" y="316895"/>
                    <a:pt x="2238550" y="245874"/>
                    <a:pt x="2186763" y="168934"/>
                  </a:cubicBezTo>
                  <a:cubicBezTo>
                    <a:pt x="2134977" y="91994"/>
                    <a:pt x="2077271" y="-5661"/>
                    <a:pt x="1947065" y="25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190375" y="2647434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6638175" y="1656834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333375" y="2495034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7628775" y="11386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7216212" y="2731571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7890516" y="3543508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6470979" y="3417371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62" name="Straight Arrow Connector 61"/>
            <p:cNvCxnSpPr>
              <a:stCxn id="54" idx="7"/>
              <a:endCxn id="55" idx="2"/>
            </p:cNvCxnSpPr>
            <p:nvPr/>
          </p:nvCxnSpPr>
          <p:spPr>
            <a:xfrm flipV="1">
              <a:off x="5450538" y="1809234"/>
              <a:ext cx="1187637" cy="88283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6"/>
              <a:endCxn id="56" idx="2"/>
            </p:cNvCxnSpPr>
            <p:nvPr/>
          </p:nvCxnSpPr>
          <p:spPr>
            <a:xfrm flipV="1">
              <a:off x="5495175" y="2647434"/>
              <a:ext cx="8382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5"/>
              <a:endCxn id="61" idx="2"/>
            </p:cNvCxnSpPr>
            <p:nvPr/>
          </p:nvCxnSpPr>
          <p:spPr>
            <a:xfrm>
              <a:off x="5450538" y="2907597"/>
              <a:ext cx="1020441" cy="66217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5" idx="7"/>
              <a:endCxn id="57" idx="2"/>
            </p:cNvCxnSpPr>
            <p:nvPr/>
          </p:nvCxnSpPr>
          <p:spPr>
            <a:xfrm flipV="1">
              <a:off x="6898338" y="1291000"/>
              <a:ext cx="730437" cy="4104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6" idx="6"/>
              <a:endCxn id="58" idx="2"/>
            </p:cNvCxnSpPr>
            <p:nvPr/>
          </p:nvCxnSpPr>
          <p:spPr>
            <a:xfrm flipV="1">
              <a:off x="6638175" y="2266434"/>
              <a:ext cx="1176141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6" idx="6"/>
              <a:endCxn id="59" idx="2"/>
            </p:cNvCxnSpPr>
            <p:nvPr/>
          </p:nvCxnSpPr>
          <p:spPr>
            <a:xfrm>
              <a:off x="6638175" y="2647434"/>
              <a:ext cx="578037" cy="2365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1" idx="6"/>
              <a:endCxn id="60" idx="2"/>
            </p:cNvCxnSpPr>
            <p:nvPr/>
          </p:nvCxnSpPr>
          <p:spPr>
            <a:xfrm>
              <a:off x="6775779" y="3569771"/>
              <a:ext cx="1114737" cy="1261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214251" y="22997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55343" y="13483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36489" y="2201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68019" y="31087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74893" y="8330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34538" y="2034468"/>
              <a:ext cx="609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…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15377" y="29896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52812" y="38048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34827" y="11697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261829" y="16497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77334" y="2709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51801" y="35697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84994" y="212341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84" name="Straight Arrow Connector 83"/>
            <p:cNvCxnSpPr>
              <a:stCxn id="59" idx="7"/>
              <a:endCxn id="58" idx="3"/>
            </p:cNvCxnSpPr>
            <p:nvPr/>
          </p:nvCxnSpPr>
          <p:spPr>
            <a:xfrm flipV="1">
              <a:off x="7476375" y="2374197"/>
              <a:ext cx="382578" cy="4020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565441" y="25122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8347578" y="2948868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94" name="Straight Arrow Connector 93"/>
            <p:cNvCxnSpPr>
              <a:stCxn id="59" idx="6"/>
              <a:endCxn id="91" idx="2"/>
            </p:cNvCxnSpPr>
            <p:nvPr/>
          </p:nvCxnSpPr>
          <p:spPr>
            <a:xfrm>
              <a:off x="7521012" y="2883971"/>
              <a:ext cx="826566" cy="2172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7969692" y="27319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278449" y="26454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13</a:t>
              </a:r>
            </a:p>
          </p:txBody>
        </p:sp>
        <p:sp>
          <p:nvSpPr>
            <p:cNvPr id="100" name="Right Arrow 99"/>
            <p:cNvSpPr/>
            <p:nvPr/>
          </p:nvSpPr>
          <p:spPr>
            <a:xfrm>
              <a:off x="4187776" y="2602366"/>
              <a:ext cx="409704" cy="30480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814316" y="21140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6" name="Straight Arrow Connector 65"/>
            <p:cNvCxnSpPr>
              <a:stCxn id="55" idx="6"/>
              <a:endCxn id="58" idx="1"/>
            </p:cNvCxnSpPr>
            <p:nvPr/>
          </p:nvCxnSpPr>
          <p:spPr>
            <a:xfrm>
              <a:off x="6942975" y="1809234"/>
              <a:ext cx="915978" cy="3494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Oval 108"/>
          <p:cNvSpPr/>
          <p:nvPr/>
        </p:nvSpPr>
        <p:spPr>
          <a:xfrm>
            <a:off x="7821904" y="211238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724400" y="4743271"/>
            <a:ext cx="400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Data structure:</a:t>
            </a:r>
          </a:p>
          <a:p>
            <a:r>
              <a:rPr lang="en-US" dirty="0"/>
              <a:t>The set of non-completed vertices with</a:t>
            </a:r>
            <a:br>
              <a:rPr lang="en-US" dirty="0"/>
            </a:br>
            <a:r>
              <a:rPr lang="en-US" dirty="0"/>
              <a:t>their shortest distance from S using only</a:t>
            </a:r>
            <a:br>
              <a:rPr lang="en-US" dirty="0"/>
            </a:br>
            <a:r>
              <a:rPr lang="en-US" dirty="0"/>
              <a:t>the completed vertices.</a:t>
            </a:r>
          </a:p>
        </p:txBody>
      </p:sp>
      <p:sp>
        <p:nvSpPr>
          <p:cNvPr id="114" name="Oval 113"/>
          <p:cNvSpPr/>
          <p:nvPr/>
        </p:nvSpPr>
        <p:spPr>
          <a:xfrm>
            <a:off x="2603770" y="274988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657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animBg="1"/>
      <p:bldP spid="109" grpId="0" animBg="1"/>
      <p:bldP spid="113" grpId="0"/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765784" y="914400"/>
            <a:ext cx="3124200" cy="1957103"/>
            <a:chOff x="152400" y="953333"/>
            <a:chExt cx="3124200" cy="1957103"/>
          </a:xfrm>
        </p:grpSpPr>
        <p:sp>
          <p:nvSpPr>
            <p:cNvPr id="7" name="Oval 6"/>
            <p:cNvSpPr/>
            <p:nvPr/>
          </p:nvSpPr>
          <p:spPr>
            <a:xfrm>
              <a:off x="857250" y="1066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66950" y="1066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52400" y="1846851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62100" y="1846851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66950" y="260563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57250" y="260563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71800" y="1846851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1162050" y="1219200"/>
              <a:ext cx="1104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5"/>
              <a:endCxn id="13" idx="1"/>
            </p:cNvCxnSpPr>
            <p:nvPr/>
          </p:nvCxnSpPr>
          <p:spPr>
            <a:xfrm>
              <a:off x="2527113" y="1326963"/>
              <a:ext cx="489324" cy="564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3"/>
              <a:endCxn id="11" idx="7"/>
            </p:cNvCxnSpPr>
            <p:nvPr/>
          </p:nvCxnSpPr>
          <p:spPr>
            <a:xfrm flipH="1">
              <a:off x="2527113" y="2107014"/>
              <a:ext cx="489324" cy="543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2"/>
              <a:endCxn id="12" idx="6"/>
            </p:cNvCxnSpPr>
            <p:nvPr/>
          </p:nvCxnSpPr>
          <p:spPr>
            <a:xfrm flipH="1">
              <a:off x="1162050" y="2758036"/>
              <a:ext cx="1104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3"/>
              <a:endCxn id="12" idx="7"/>
            </p:cNvCxnSpPr>
            <p:nvPr/>
          </p:nvCxnSpPr>
          <p:spPr>
            <a:xfrm flipH="1">
              <a:off x="1117413" y="2107014"/>
              <a:ext cx="489324" cy="543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5"/>
              <a:endCxn id="11" idx="1"/>
            </p:cNvCxnSpPr>
            <p:nvPr/>
          </p:nvCxnSpPr>
          <p:spPr>
            <a:xfrm>
              <a:off x="1822263" y="2107014"/>
              <a:ext cx="489324" cy="543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0" idx="6"/>
              <a:endCxn id="13" idx="2"/>
            </p:cNvCxnSpPr>
            <p:nvPr/>
          </p:nvCxnSpPr>
          <p:spPr>
            <a:xfrm>
              <a:off x="1866900" y="1999251"/>
              <a:ext cx="1104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2"/>
              <a:endCxn id="9" idx="6"/>
            </p:cNvCxnSpPr>
            <p:nvPr/>
          </p:nvCxnSpPr>
          <p:spPr>
            <a:xfrm flipH="1">
              <a:off x="457200" y="1999251"/>
              <a:ext cx="1104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9" idx="5"/>
              <a:endCxn id="12" idx="1"/>
            </p:cNvCxnSpPr>
            <p:nvPr/>
          </p:nvCxnSpPr>
          <p:spPr>
            <a:xfrm>
              <a:off x="412563" y="2107014"/>
              <a:ext cx="489324" cy="543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5"/>
              <a:endCxn id="10" idx="1"/>
            </p:cNvCxnSpPr>
            <p:nvPr/>
          </p:nvCxnSpPr>
          <p:spPr>
            <a:xfrm>
              <a:off x="1117413" y="1326963"/>
              <a:ext cx="489324" cy="564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3"/>
              <a:endCxn id="10" idx="7"/>
            </p:cNvCxnSpPr>
            <p:nvPr/>
          </p:nvCxnSpPr>
          <p:spPr>
            <a:xfrm flipH="1">
              <a:off x="1822263" y="1326963"/>
              <a:ext cx="489324" cy="564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7"/>
              <a:endCxn id="7" idx="3"/>
            </p:cNvCxnSpPr>
            <p:nvPr/>
          </p:nvCxnSpPr>
          <p:spPr>
            <a:xfrm flipV="1">
              <a:off x="412563" y="1326963"/>
              <a:ext cx="489324" cy="564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5903" y="13462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4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03870" y="215131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4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381" y="249227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1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1303" y="13462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1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92078" y="95333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96928" y="173572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89760" y="13462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3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73924" y="134626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10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64130" y="215131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6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44557" y="215131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8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1248" y="215131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5</a:t>
              </a: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5481" y="173572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5076" y="1226863"/>
            <a:ext cx="3267324" cy="1910399"/>
            <a:chOff x="81692" y="1265796"/>
            <a:chExt cx="3267324" cy="1910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08105" y="1303705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105" y="1303705"/>
                  <a:ext cx="37542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1692" y="2051201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92" y="2051201"/>
                  <a:ext cx="43313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211352" y="1265796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1352" y="1265796"/>
                  <a:ext cx="4331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915884" y="2038227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84" y="2038227"/>
                  <a:ext cx="4331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207542" y="2797297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542" y="2797297"/>
                  <a:ext cx="43313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93084" y="2806863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084" y="2806863"/>
                  <a:ext cx="4331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504437" y="2040692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437" y="2040692"/>
                  <a:ext cx="43313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5190876" y="918509"/>
            <a:ext cx="3267324" cy="2222862"/>
            <a:chOff x="5190876" y="957442"/>
            <a:chExt cx="3267324" cy="2222862"/>
          </a:xfrm>
        </p:grpSpPr>
        <p:grpSp>
          <p:nvGrpSpPr>
            <p:cNvPr id="59" name="Group 58"/>
            <p:cNvGrpSpPr/>
            <p:nvPr/>
          </p:nvGrpSpPr>
          <p:grpSpPr>
            <a:xfrm>
              <a:off x="5261584" y="957442"/>
              <a:ext cx="3124200" cy="1957103"/>
              <a:chOff x="152400" y="953333"/>
              <a:chExt cx="3124200" cy="1957103"/>
            </a:xfrm>
          </p:grpSpPr>
          <p:cxnSp>
            <p:nvCxnSpPr>
              <p:cNvPr id="67" name="Straight Arrow Connector 66"/>
              <p:cNvCxnSpPr>
                <a:stCxn id="60" idx="6"/>
                <a:endCxn id="61" idx="2"/>
              </p:cNvCxnSpPr>
              <p:nvPr/>
            </p:nvCxnSpPr>
            <p:spPr>
              <a:xfrm>
                <a:off x="1162050" y="1219200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0" idx="5"/>
                <a:endCxn id="63" idx="1"/>
              </p:cNvCxnSpPr>
              <p:nvPr/>
            </p:nvCxnSpPr>
            <p:spPr>
              <a:xfrm>
                <a:off x="1117413" y="1326963"/>
                <a:ext cx="489324" cy="56452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8572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266950" y="1066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524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5621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2669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572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718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61" idx="5"/>
                <a:endCxn id="66" idx="1"/>
              </p:cNvCxnSpPr>
              <p:nvPr/>
            </p:nvCxnSpPr>
            <p:spPr>
              <a:xfrm>
                <a:off x="252711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66" idx="3"/>
                <a:endCxn id="64" idx="7"/>
              </p:cNvCxnSpPr>
              <p:nvPr/>
            </p:nvCxnSpPr>
            <p:spPr>
              <a:xfrm flipH="1">
                <a:off x="25271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64" idx="2"/>
                <a:endCxn id="65" idx="6"/>
              </p:cNvCxnSpPr>
              <p:nvPr/>
            </p:nvCxnSpPr>
            <p:spPr>
              <a:xfrm flipH="1">
                <a:off x="1162050" y="2758036"/>
                <a:ext cx="1104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3" idx="3"/>
                <a:endCxn id="65" idx="7"/>
              </p:cNvCxnSpPr>
              <p:nvPr/>
            </p:nvCxnSpPr>
            <p:spPr>
              <a:xfrm flipH="1">
                <a:off x="11174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63" idx="5"/>
                <a:endCxn id="64" idx="1"/>
              </p:cNvCxnSpPr>
              <p:nvPr/>
            </p:nvCxnSpPr>
            <p:spPr>
              <a:xfrm>
                <a:off x="182226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63" idx="6"/>
                <a:endCxn id="66" idx="2"/>
              </p:cNvCxnSpPr>
              <p:nvPr/>
            </p:nvCxnSpPr>
            <p:spPr>
              <a:xfrm>
                <a:off x="1866900" y="1999251"/>
                <a:ext cx="1104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3" idx="2"/>
                <a:endCxn id="62" idx="6"/>
              </p:cNvCxnSpPr>
              <p:nvPr/>
            </p:nvCxnSpPr>
            <p:spPr>
              <a:xfrm flipH="1">
                <a:off x="457200" y="1999251"/>
                <a:ext cx="1104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62" idx="5"/>
                <a:endCxn id="65" idx="1"/>
              </p:cNvCxnSpPr>
              <p:nvPr/>
            </p:nvCxnSpPr>
            <p:spPr>
              <a:xfrm>
                <a:off x="41256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1" idx="3"/>
                <a:endCxn id="63" idx="7"/>
              </p:cNvCxnSpPr>
              <p:nvPr/>
            </p:nvCxnSpPr>
            <p:spPr>
              <a:xfrm flipH="1">
                <a:off x="18222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2" idx="7"/>
                <a:endCxn id="60" idx="3"/>
              </p:cNvCxnSpPr>
              <p:nvPr/>
            </p:nvCxnSpPr>
            <p:spPr>
              <a:xfrm flipV="1">
                <a:off x="4125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4659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0387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611381" y="249227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2613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592078" y="95333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296928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889760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3</a:t>
                </a:r>
                <a:endParaRPr lang="en-US" sz="16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673924" y="1346265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  <a:endParaRPr lang="en-US" sz="16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56413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6</a:t>
                </a:r>
                <a:endParaRPr lang="en-US" sz="16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144557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8</a:t>
                </a:r>
                <a:endParaRPr lang="en-US" sz="16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91248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5</a:t>
                </a:r>
                <a:endParaRPr lang="en-US" sz="16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85481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190876" y="1307814"/>
              <a:ext cx="3267324" cy="1872490"/>
              <a:chOff x="81692" y="1303705"/>
              <a:chExt cx="3267324" cy="18724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81692" y="2051201"/>
                    <a:ext cx="4331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92" y="2051201"/>
                    <a:ext cx="43313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915884" y="2038227"/>
                    <a:ext cx="4331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84" y="2038227"/>
                    <a:ext cx="43313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207542" y="2797297"/>
                    <a:ext cx="4331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7542" y="2797297"/>
                    <a:ext cx="433132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93084" y="2806863"/>
                    <a:ext cx="4331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084" y="2806863"/>
                    <a:ext cx="433132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1918527" y="2877207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527" y="2877207"/>
                <a:ext cx="83849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450741" y="2876763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41" y="2876763"/>
                <a:ext cx="83849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42608"/>
                  </p:ext>
                </p:extLst>
              </p:nvPr>
            </p:nvGraphicFramePr>
            <p:xfrm>
              <a:off x="1428116" y="354336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G: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42608"/>
                  </p:ext>
                </p:extLst>
              </p:nvPr>
            </p:nvGraphicFramePr>
            <p:xfrm>
              <a:off x="1428116" y="354336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108197" r="-189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208197" r="-189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308197" r="-189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415000" r="-189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506557" r="-189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606557" r="-189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706557" r="-189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7" name="Table 1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39885"/>
                  </p:ext>
                </p:extLst>
              </p:nvPr>
            </p:nvGraphicFramePr>
            <p:xfrm>
              <a:off x="59239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G: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7" name="Table 1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39885"/>
                  </p:ext>
                </p:extLst>
              </p:nvPr>
            </p:nvGraphicFramePr>
            <p:xfrm>
              <a:off x="59239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629" t="-108197" r="-100629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108197" r="-1266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208197" r="-1266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308197" r="-1266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408197" r="-1266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508197" r="-1266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608197" r="-1266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15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725992" y="914400"/>
            <a:ext cx="3189519" cy="2263536"/>
            <a:chOff x="5231068" y="957442"/>
            <a:chExt cx="3189519" cy="2263536"/>
          </a:xfrm>
        </p:grpSpPr>
        <p:grpSp>
          <p:nvGrpSpPr>
            <p:cNvPr id="101" name="Group 100"/>
            <p:cNvGrpSpPr/>
            <p:nvPr/>
          </p:nvGrpSpPr>
          <p:grpSpPr>
            <a:xfrm>
              <a:off x="5261584" y="957442"/>
              <a:ext cx="3124200" cy="1957103"/>
              <a:chOff x="152400" y="953333"/>
              <a:chExt cx="3124200" cy="1957103"/>
            </a:xfrm>
          </p:grpSpPr>
          <p:cxnSp>
            <p:nvCxnSpPr>
              <p:cNvPr id="117" name="Straight Arrow Connector 116"/>
              <p:cNvCxnSpPr>
                <a:stCxn id="110" idx="6"/>
                <a:endCxn id="111" idx="2"/>
              </p:cNvCxnSpPr>
              <p:nvPr/>
            </p:nvCxnSpPr>
            <p:spPr>
              <a:xfrm>
                <a:off x="1162050" y="1219200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13" idx="3"/>
                <a:endCxn id="115" idx="7"/>
              </p:cNvCxnSpPr>
              <p:nvPr/>
            </p:nvCxnSpPr>
            <p:spPr>
              <a:xfrm flipH="1">
                <a:off x="111741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stCxn id="113" idx="5"/>
                <a:endCxn id="114" idx="1"/>
              </p:cNvCxnSpPr>
              <p:nvPr/>
            </p:nvCxnSpPr>
            <p:spPr>
              <a:xfrm>
                <a:off x="182226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stCxn id="113" idx="6"/>
                <a:endCxn id="116" idx="2"/>
              </p:cNvCxnSpPr>
              <p:nvPr/>
            </p:nvCxnSpPr>
            <p:spPr>
              <a:xfrm>
                <a:off x="18669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113" idx="2"/>
                <a:endCxn id="112" idx="6"/>
              </p:cNvCxnSpPr>
              <p:nvPr/>
            </p:nvCxnSpPr>
            <p:spPr>
              <a:xfrm flipH="1">
                <a:off x="4572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10" idx="5"/>
                <a:endCxn id="113" idx="1"/>
              </p:cNvCxnSpPr>
              <p:nvPr/>
            </p:nvCxnSpPr>
            <p:spPr>
              <a:xfrm>
                <a:off x="1117413" y="1326963"/>
                <a:ext cx="489324" cy="5645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8572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266950" y="1066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524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5621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669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8572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9718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8" name="Straight Arrow Connector 117"/>
              <p:cNvCxnSpPr>
                <a:stCxn id="111" idx="5"/>
                <a:endCxn id="116" idx="1"/>
              </p:cNvCxnSpPr>
              <p:nvPr/>
            </p:nvCxnSpPr>
            <p:spPr>
              <a:xfrm>
                <a:off x="252711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116" idx="3"/>
                <a:endCxn id="114" idx="7"/>
              </p:cNvCxnSpPr>
              <p:nvPr/>
            </p:nvCxnSpPr>
            <p:spPr>
              <a:xfrm flipH="1">
                <a:off x="25271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4" idx="2"/>
                <a:endCxn id="115" idx="6"/>
              </p:cNvCxnSpPr>
              <p:nvPr/>
            </p:nvCxnSpPr>
            <p:spPr>
              <a:xfrm flipH="1">
                <a:off x="1162050" y="2758036"/>
                <a:ext cx="1104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112" idx="5"/>
                <a:endCxn id="115" idx="1"/>
              </p:cNvCxnSpPr>
              <p:nvPr/>
            </p:nvCxnSpPr>
            <p:spPr>
              <a:xfrm>
                <a:off x="41256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11" idx="3"/>
                <a:endCxn id="113" idx="7"/>
              </p:cNvCxnSpPr>
              <p:nvPr/>
            </p:nvCxnSpPr>
            <p:spPr>
              <a:xfrm flipH="1">
                <a:off x="18222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12" idx="7"/>
                <a:endCxn id="110" idx="3"/>
              </p:cNvCxnSpPr>
              <p:nvPr/>
            </p:nvCxnSpPr>
            <p:spPr>
              <a:xfrm flipV="1">
                <a:off x="4125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4659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00387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611381" y="249227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2613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592078" y="95333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296928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889760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3</a:t>
                </a:r>
                <a:endParaRPr lang="en-US" sz="1600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673924" y="1346265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  <a:endParaRPr lang="en-US" sz="1600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56413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6</a:t>
                </a:r>
                <a:endParaRPr lang="en-US" sz="16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144557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8</a:t>
                </a:r>
                <a:endParaRPr lang="en-US" sz="1600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91248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5</a:t>
                </a:r>
                <a:endParaRPr lang="en-US" sz="1600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85481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231068" y="1307814"/>
              <a:ext cx="3189519" cy="1913164"/>
              <a:chOff x="121884" y="1303705"/>
              <a:chExt cx="3189519" cy="19131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2" name="Group 141"/>
          <p:cNvGrpSpPr/>
          <p:nvPr/>
        </p:nvGrpSpPr>
        <p:grpSpPr>
          <a:xfrm>
            <a:off x="5227656" y="917414"/>
            <a:ext cx="3189519" cy="2263536"/>
            <a:chOff x="5231068" y="957442"/>
            <a:chExt cx="3189519" cy="2263536"/>
          </a:xfrm>
        </p:grpSpPr>
        <p:grpSp>
          <p:nvGrpSpPr>
            <p:cNvPr id="143" name="Group 142"/>
            <p:cNvGrpSpPr/>
            <p:nvPr/>
          </p:nvGrpSpPr>
          <p:grpSpPr>
            <a:xfrm>
              <a:off x="5261584" y="957442"/>
              <a:ext cx="3124200" cy="1957103"/>
              <a:chOff x="152400" y="953333"/>
              <a:chExt cx="3124200" cy="1957103"/>
            </a:xfrm>
          </p:grpSpPr>
          <p:cxnSp>
            <p:nvCxnSpPr>
              <p:cNvPr id="163" name="Straight Arrow Connector 162"/>
              <p:cNvCxnSpPr>
                <a:stCxn id="155" idx="3"/>
                <a:endCxn id="157" idx="7"/>
              </p:cNvCxnSpPr>
              <p:nvPr/>
            </p:nvCxnSpPr>
            <p:spPr>
              <a:xfrm flipH="1">
                <a:off x="111741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>
                <a:stCxn id="155" idx="5"/>
                <a:endCxn id="156" idx="1"/>
              </p:cNvCxnSpPr>
              <p:nvPr/>
            </p:nvCxnSpPr>
            <p:spPr>
              <a:xfrm>
                <a:off x="182226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stCxn id="155" idx="6"/>
                <a:endCxn id="158" idx="2"/>
              </p:cNvCxnSpPr>
              <p:nvPr/>
            </p:nvCxnSpPr>
            <p:spPr>
              <a:xfrm>
                <a:off x="18669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>
                <a:stCxn id="155" idx="2"/>
                <a:endCxn id="154" idx="6"/>
              </p:cNvCxnSpPr>
              <p:nvPr/>
            </p:nvCxnSpPr>
            <p:spPr>
              <a:xfrm flipH="1">
                <a:off x="4572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52" idx="6"/>
                <a:endCxn id="153" idx="2"/>
              </p:cNvCxnSpPr>
              <p:nvPr/>
            </p:nvCxnSpPr>
            <p:spPr>
              <a:xfrm>
                <a:off x="1162050" y="1219200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>
                <a:stCxn id="152" idx="5"/>
                <a:endCxn id="155" idx="1"/>
              </p:cNvCxnSpPr>
              <p:nvPr/>
            </p:nvCxnSpPr>
            <p:spPr>
              <a:xfrm>
                <a:off x="1117413" y="1326963"/>
                <a:ext cx="489324" cy="5645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Oval 151"/>
              <p:cNvSpPr/>
              <p:nvPr/>
            </p:nvSpPr>
            <p:spPr>
              <a:xfrm>
                <a:off x="8572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2669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524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5621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2669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8572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9718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0" name="Straight Arrow Connector 159"/>
              <p:cNvCxnSpPr>
                <a:stCxn id="153" idx="5"/>
                <a:endCxn id="158" idx="1"/>
              </p:cNvCxnSpPr>
              <p:nvPr/>
            </p:nvCxnSpPr>
            <p:spPr>
              <a:xfrm>
                <a:off x="252711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stCxn id="158" idx="3"/>
                <a:endCxn id="156" idx="7"/>
              </p:cNvCxnSpPr>
              <p:nvPr/>
            </p:nvCxnSpPr>
            <p:spPr>
              <a:xfrm flipH="1">
                <a:off x="25271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stCxn id="156" idx="2"/>
                <a:endCxn id="157" idx="6"/>
              </p:cNvCxnSpPr>
              <p:nvPr/>
            </p:nvCxnSpPr>
            <p:spPr>
              <a:xfrm flipH="1">
                <a:off x="1162050" y="2758036"/>
                <a:ext cx="1104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154" idx="5"/>
                <a:endCxn id="157" idx="1"/>
              </p:cNvCxnSpPr>
              <p:nvPr/>
            </p:nvCxnSpPr>
            <p:spPr>
              <a:xfrm>
                <a:off x="41256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153" idx="3"/>
                <a:endCxn id="155" idx="7"/>
              </p:cNvCxnSpPr>
              <p:nvPr/>
            </p:nvCxnSpPr>
            <p:spPr>
              <a:xfrm flipH="1">
                <a:off x="18222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>
                <a:stCxn id="154" idx="7"/>
                <a:endCxn id="152" idx="3"/>
              </p:cNvCxnSpPr>
              <p:nvPr/>
            </p:nvCxnSpPr>
            <p:spPr>
              <a:xfrm flipV="1">
                <a:off x="4125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4659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200387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1611381" y="249227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2613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592078" y="95333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296928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889760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3</a:t>
                </a:r>
                <a:endParaRPr lang="en-US" sz="1600" dirty="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2673924" y="1346265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  <a:endParaRPr lang="en-US" sz="1600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256413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6</a:t>
                </a:r>
                <a:endParaRPr lang="en-US" sz="1600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144557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8</a:t>
                </a:r>
                <a:endParaRPr lang="en-US" sz="1600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591248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5</a:t>
                </a:r>
                <a:endParaRPr lang="en-US" sz="1600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885481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231068" y="1307814"/>
              <a:ext cx="3189519" cy="1913164"/>
              <a:chOff x="121884" y="1303705"/>
              <a:chExt cx="3189519" cy="19131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8" name="TextBox 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TextBox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1939097" y="2931148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97" y="2931148"/>
                <a:ext cx="838499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6446557" y="2934175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57" y="2934175"/>
                <a:ext cx="838499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7" name="Table 1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823852"/>
                  </p:ext>
                </p:extLst>
              </p:nvPr>
            </p:nvGraphicFramePr>
            <p:xfrm>
              <a:off x="14281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G: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7" name="Table 1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823852"/>
                  </p:ext>
                </p:extLst>
              </p:nvPr>
            </p:nvGraphicFramePr>
            <p:xfrm>
              <a:off x="14281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108197" r="-101899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100633" t="-108197" r="-1899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208197" r="-101899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100633" t="-208197" r="-1899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100633" t="-308197" r="-189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100633" t="-408197" r="-189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100633" t="-508197" r="-189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8" name="Table 1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89296"/>
                  </p:ext>
                </p:extLst>
              </p:nvPr>
            </p:nvGraphicFramePr>
            <p:xfrm>
              <a:off x="59239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G: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8" name="Table 1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89296"/>
                  </p:ext>
                </p:extLst>
              </p:nvPr>
            </p:nvGraphicFramePr>
            <p:xfrm>
              <a:off x="59239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108197" r="-100629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101266" t="-108197" r="-1266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208197" r="-100629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101266" t="-208197" r="-1266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308197" r="-10062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101266" t="-308197" r="-1266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101266" t="-408197" r="-1266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77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31856" y="914400"/>
            <a:ext cx="3189519" cy="2263536"/>
            <a:chOff x="5231068" y="957442"/>
            <a:chExt cx="3189519" cy="2263536"/>
          </a:xfrm>
        </p:grpSpPr>
        <p:grpSp>
          <p:nvGrpSpPr>
            <p:cNvPr id="8" name="Group 7"/>
            <p:cNvGrpSpPr/>
            <p:nvPr/>
          </p:nvGrpSpPr>
          <p:grpSpPr>
            <a:xfrm>
              <a:off x="5261584" y="957442"/>
              <a:ext cx="3124200" cy="1957103"/>
              <a:chOff x="152400" y="953333"/>
              <a:chExt cx="3124200" cy="1957103"/>
            </a:xfrm>
          </p:grpSpPr>
          <p:cxnSp>
            <p:nvCxnSpPr>
              <p:cNvPr id="28" name="Straight Arrow Connector 27"/>
              <p:cNvCxnSpPr>
                <a:stCxn id="20" idx="3"/>
                <a:endCxn id="22" idx="7"/>
              </p:cNvCxnSpPr>
              <p:nvPr/>
            </p:nvCxnSpPr>
            <p:spPr>
              <a:xfrm flipH="1">
                <a:off x="111741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0" idx="5"/>
                <a:endCxn id="21" idx="1"/>
              </p:cNvCxnSpPr>
              <p:nvPr/>
            </p:nvCxnSpPr>
            <p:spPr>
              <a:xfrm>
                <a:off x="182226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0" idx="2"/>
                <a:endCxn id="19" idx="6"/>
              </p:cNvCxnSpPr>
              <p:nvPr/>
            </p:nvCxnSpPr>
            <p:spPr>
              <a:xfrm flipH="1">
                <a:off x="4572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0" idx="6"/>
                <a:endCxn id="23" idx="2"/>
              </p:cNvCxnSpPr>
              <p:nvPr/>
            </p:nvCxnSpPr>
            <p:spPr>
              <a:xfrm>
                <a:off x="18669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7" idx="6"/>
                <a:endCxn id="18" idx="2"/>
              </p:cNvCxnSpPr>
              <p:nvPr/>
            </p:nvCxnSpPr>
            <p:spPr>
              <a:xfrm>
                <a:off x="1162050" y="1219200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7" idx="5"/>
                <a:endCxn id="20" idx="1"/>
              </p:cNvCxnSpPr>
              <p:nvPr/>
            </p:nvCxnSpPr>
            <p:spPr>
              <a:xfrm>
                <a:off x="1117413" y="1326963"/>
                <a:ext cx="489324" cy="5645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8572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669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52400" y="1846851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621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69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572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718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18" idx="5"/>
                <a:endCxn id="23" idx="1"/>
              </p:cNvCxnSpPr>
              <p:nvPr/>
            </p:nvCxnSpPr>
            <p:spPr>
              <a:xfrm>
                <a:off x="252711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3" idx="3"/>
                <a:endCxn id="21" idx="7"/>
              </p:cNvCxnSpPr>
              <p:nvPr/>
            </p:nvCxnSpPr>
            <p:spPr>
              <a:xfrm flipH="1">
                <a:off x="25271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1" idx="2"/>
                <a:endCxn id="22" idx="6"/>
              </p:cNvCxnSpPr>
              <p:nvPr/>
            </p:nvCxnSpPr>
            <p:spPr>
              <a:xfrm flipH="1">
                <a:off x="1162050" y="2758036"/>
                <a:ext cx="1104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9" idx="5"/>
                <a:endCxn id="22" idx="1"/>
              </p:cNvCxnSpPr>
              <p:nvPr/>
            </p:nvCxnSpPr>
            <p:spPr>
              <a:xfrm>
                <a:off x="41256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18" idx="3"/>
                <a:endCxn id="20" idx="7"/>
              </p:cNvCxnSpPr>
              <p:nvPr/>
            </p:nvCxnSpPr>
            <p:spPr>
              <a:xfrm flipH="1">
                <a:off x="18222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19" idx="7"/>
                <a:endCxn id="17" idx="3"/>
              </p:cNvCxnSpPr>
              <p:nvPr/>
            </p:nvCxnSpPr>
            <p:spPr>
              <a:xfrm flipV="1">
                <a:off x="4125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659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0387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11381" y="249227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2613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92078" y="95333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96928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89760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3</a:t>
                </a:r>
                <a:endParaRPr lang="en-US" sz="16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73924" y="1346265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  <a:endParaRPr lang="en-US" sz="1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6413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6</a:t>
                </a:r>
                <a:endParaRPr lang="en-US" sz="16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44557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8</a:t>
                </a:r>
                <a:endParaRPr lang="en-US" sz="16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91248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5</a:t>
                </a:r>
                <a:endParaRPr lang="en-US" sz="16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85481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231068" y="1307814"/>
              <a:ext cx="3189519" cy="1913164"/>
              <a:chOff x="121884" y="1303705"/>
              <a:chExt cx="3189519" cy="19131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/>
          <p:cNvGrpSpPr/>
          <p:nvPr/>
        </p:nvGrpSpPr>
        <p:grpSpPr>
          <a:xfrm>
            <a:off x="5232673" y="918584"/>
            <a:ext cx="3189519" cy="2263536"/>
            <a:chOff x="5231068" y="957442"/>
            <a:chExt cx="3189519" cy="2263536"/>
          </a:xfrm>
        </p:grpSpPr>
        <p:grpSp>
          <p:nvGrpSpPr>
            <p:cNvPr id="49" name="Group 48"/>
            <p:cNvGrpSpPr/>
            <p:nvPr/>
          </p:nvGrpSpPr>
          <p:grpSpPr>
            <a:xfrm>
              <a:off x="5261584" y="957442"/>
              <a:ext cx="3124200" cy="1957103"/>
              <a:chOff x="152400" y="953333"/>
              <a:chExt cx="3124200" cy="1957103"/>
            </a:xfrm>
          </p:grpSpPr>
          <p:cxnSp>
            <p:nvCxnSpPr>
              <p:cNvPr id="70" name="Straight Arrow Connector 69"/>
              <p:cNvCxnSpPr>
                <a:stCxn id="61" idx="5"/>
                <a:endCxn id="62" idx="1"/>
              </p:cNvCxnSpPr>
              <p:nvPr/>
            </p:nvCxnSpPr>
            <p:spPr>
              <a:xfrm>
                <a:off x="182226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60" idx="5"/>
                <a:endCxn id="63" idx="1"/>
              </p:cNvCxnSpPr>
              <p:nvPr/>
            </p:nvCxnSpPr>
            <p:spPr>
              <a:xfrm>
                <a:off x="41256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61" idx="2"/>
                <a:endCxn id="60" idx="6"/>
              </p:cNvCxnSpPr>
              <p:nvPr/>
            </p:nvCxnSpPr>
            <p:spPr>
              <a:xfrm flipH="1">
                <a:off x="4572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1" idx="6"/>
                <a:endCxn id="64" idx="2"/>
              </p:cNvCxnSpPr>
              <p:nvPr/>
            </p:nvCxnSpPr>
            <p:spPr>
              <a:xfrm>
                <a:off x="18669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8" idx="6"/>
                <a:endCxn id="59" idx="2"/>
              </p:cNvCxnSpPr>
              <p:nvPr/>
            </p:nvCxnSpPr>
            <p:spPr>
              <a:xfrm>
                <a:off x="1162050" y="1219200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8" idx="5"/>
                <a:endCxn id="61" idx="1"/>
              </p:cNvCxnSpPr>
              <p:nvPr/>
            </p:nvCxnSpPr>
            <p:spPr>
              <a:xfrm>
                <a:off x="1117413" y="1326963"/>
                <a:ext cx="489324" cy="5645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8572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2669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524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5621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669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572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718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stCxn id="59" idx="5"/>
                <a:endCxn id="64" idx="1"/>
              </p:cNvCxnSpPr>
              <p:nvPr/>
            </p:nvCxnSpPr>
            <p:spPr>
              <a:xfrm>
                <a:off x="252711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64" idx="3"/>
                <a:endCxn id="62" idx="7"/>
              </p:cNvCxnSpPr>
              <p:nvPr/>
            </p:nvCxnSpPr>
            <p:spPr>
              <a:xfrm flipH="1">
                <a:off x="25271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62" idx="2"/>
                <a:endCxn id="63" idx="6"/>
              </p:cNvCxnSpPr>
              <p:nvPr/>
            </p:nvCxnSpPr>
            <p:spPr>
              <a:xfrm flipH="1">
                <a:off x="1162050" y="2758036"/>
                <a:ext cx="1104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61" idx="3"/>
                <a:endCxn id="63" idx="7"/>
              </p:cNvCxnSpPr>
              <p:nvPr/>
            </p:nvCxnSpPr>
            <p:spPr>
              <a:xfrm flipH="1">
                <a:off x="11174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59" idx="3"/>
                <a:endCxn id="61" idx="7"/>
              </p:cNvCxnSpPr>
              <p:nvPr/>
            </p:nvCxnSpPr>
            <p:spPr>
              <a:xfrm flipH="1">
                <a:off x="18222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0" idx="7"/>
                <a:endCxn id="58" idx="3"/>
              </p:cNvCxnSpPr>
              <p:nvPr/>
            </p:nvCxnSpPr>
            <p:spPr>
              <a:xfrm flipV="1">
                <a:off x="4125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4659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0387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11381" y="249227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613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592078" y="95333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96928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889760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3</a:t>
                </a:r>
                <a:endParaRPr lang="en-US" sz="16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673924" y="1346265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  <a:endParaRPr lang="en-US" sz="16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56413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6</a:t>
                </a:r>
                <a:endParaRPr lang="en-US" sz="16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144557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8</a:t>
                </a:r>
                <a:endParaRPr lang="en-US" sz="16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91248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5</a:t>
                </a:r>
                <a:endParaRPr lang="en-US" sz="16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85481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231068" y="1307814"/>
              <a:ext cx="3189519" cy="1913164"/>
              <a:chOff x="121884" y="1303705"/>
              <a:chExt cx="3189519" cy="19131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1918527" y="2880132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527" y="2880132"/>
                <a:ext cx="83849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6450741" y="2879688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41" y="2879688"/>
                <a:ext cx="83849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5" name="Table 1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980411"/>
                  </p:ext>
                </p:extLst>
              </p:nvPr>
            </p:nvGraphicFramePr>
            <p:xfrm>
              <a:off x="14281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G:5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5" name="Table 1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980411"/>
                  </p:ext>
                </p:extLst>
              </p:nvPr>
            </p:nvGraphicFramePr>
            <p:xfrm>
              <a:off x="14281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633" t="-108197" r="-101899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108197" r="-1899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633" t="-208197" r="-101899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G:5</a:t>
                          </a: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633" t="-308197" r="-10189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633" t="-308197" r="-189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633" t="-408197" r="-10189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6" name="Table 1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234168"/>
                  </p:ext>
                </p:extLst>
              </p:nvPr>
            </p:nvGraphicFramePr>
            <p:xfrm>
              <a:off x="5923916" y="353377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G: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6" name="Table 1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234168"/>
                  </p:ext>
                </p:extLst>
              </p:nvPr>
            </p:nvGraphicFramePr>
            <p:xfrm>
              <a:off x="5923916" y="353377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629" t="-108197" r="-100629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108197" r="-1266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629" t="-208197" r="-100629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01266" t="-208197" r="-1266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629" t="-308197" r="-10062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629" t="-408197" r="-10062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629" t="-508197" r="-10062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73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26825" y="925745"/>
            <a:ext cx="3189519" cy="2263536"/>
            <a:chOff x="5231068" y="957442"/>
            <a:chExt cx="3189519" cy="2263536"/>
          </a:xfrm>
        </p:grpSpPr>
        <p:grpSp>
          <p:nvGrpSpPr>
            <p:cNvPr id="90" name="Group 89"/>
            <p:cNvGrpSpPr/>
            <p:nvPr/>
          </p:nvGrpSpPr>
          <p:grpSpPr>
            <a:xfrm>
              <a:off x="5261584" y="957442"/>
              <a:ext cx="3124200" cy="1957103"/>
              <a:chOff x="152400" y="953333"/>
              <a:chExt cx="3124200" cy="1957103"/>
            </a:xfrm>
          </p:grpSpPr>
          <p:cxnSp>
            <p:nvCxnSpPr>
              <p:cNvPr id="109" name="Straight Arrow Connector 108"/>
              <p:cNvCxnSpPr>
                <a:stCxn id="103" idx="2"/>
                <a:endCxn id="104" idx="6"/>
              </p:cNvCxnSpPr>
              <p:nvPr/>
            </p:nvCxnSpPr>
            <p:spPr>
              <a:xfrm flipH="1">
                <a:off x="1162050" y="2758036"/>
                <a:ext cx="11049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102" idx="5"/>
                <a:endCxn id="103" idx="1"/>
              </p:cNvCxnSpPr>
              <p:nvPr/>
            </p:nvCxnSpPr>
            <p:spPr>
              <a:xfrm>
                <a:off x="182226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102" idx="2"/>
                <a:endCxn id="101" idx="6"/>
              </p:cNvCxnSpPr>
              <p:nvPr/>
            </p:nvCxnSpPr>
            <p:spPr>
              <a:xfrm flipH="1">
                <a:off x="4572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102" idx="6"/>
                <a:endCxn id="105" idx="2"/>
              </p:cNvCxnSpPr>
              <p:nvPr/>
            </p:nvCxnSpPr>
            <p:spPr>
              <a:xfrm>
                <a:off x="18669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99" idx="6"/>
                <a:endCxn id="100" idx="2"/>
              </p:cNvCxnSpPr>
              <p:nvPr/>
            </p:nvCxnSpPr>
            <p:spPr>
              <a:xfrm>
                <a:off x="1162050" y="1219200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99" idx="5"/>
                <a:endCxn id="102" idx="1"/>
              </p:cNvCxnSpPr>
              <p:nvPr/>
            </p:nvCxnSpPr>
            <p:spPr>
              <a:xfrm>
                <a:off x="1117413" y="1326963"/>
                <a:ext cx="489324" cy="5645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8572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2669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524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5621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266950" y="260563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57250" y="2605636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9718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" name="Straight Arrow Connector 106"/>
              <p:cNvCxnSpPr>
                <a:stCxn id="100" idx="5"/>
                <a:endCxn id="105" idx="1"/>
              </p:cNvCxnSpPr>
              <p:nvPr/>
            </p:nvCxnSpPr>
            <p:spPr>
              <a:xfrm>
                <a:off x="252711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105" idx="3"/>
                <a:endCxn id="103" idx="7"/>
              </p:cNvCxnSpPr>
              <p:nvPr/>
            </p:nvCxnSpPr>
            <p:spPr>
              <a:xfrm flipH="1">
                <a:off x="25271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2" idx="3"/>
                <a:endCxn id="104" idx="7"/>
              </p:cNvCxnSpPr>
              <p:nvPr/>
            </p:nvCxnSpPr>
            <p:spPr>
              <a:xfrm flipH="1">
                <a:off x="11174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01" idx="5"/>
                <a:endCxn id="104" idx="1"/>
              </p:cNvCxnSpPr>
              <p:nvPr/>
            </p:nvCxnSpPr>
            <p:spPr>
              <a:xfrm>
                <a:off x="41256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00" idx="3"/>
                <a:endCxn id="102" idx="7"/>
              </p:cNvCxnSpPr>
              <p:nvPr/>
            </p:nvCxnSpPr>
            <p:spPr>
              <a:xfrm flipH="1">
                <a:off x="18222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1" idx="7"/>
                <a:endCxn id="99" idx="3"/>
              </p:cNvCxnSpPr>
              <p:nvPr/>
            </p:nvCxnSpPr>
            <p:spPr>
              <a:xfrm flipV="1">
                <a:off x="4125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4659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00387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611381" y="249227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2613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592078" y="95333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296928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889760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3</a:t>
                </a:r>
                <a:endParaRPr lang="en-US" sz="16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673924" y="1346265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  <a:endParaRPr lang="en-US" sz="16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56413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6</a:t>
                </a:r>
                <a:endParaRPr lang="en-US" sz="16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144557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8</a:t>
                </a:r>
                <a:endParaRPr lang="en-US" sz="16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91248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5</a:t>
                </a:r>
                <a:endParaRPr lang="en-US" sz="1600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85481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231068" y="1307814"/>
              <a:ext cx="3189519" cy="1913164"/>
              <a:chOff x="121884" y="1303705"/>
              <a:chExt cx="3189519" cy="19131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0" name="Group 129"/>
          <p:cNvGrpSpPr/>
          <p:nvPr/>
        </p:nvGrpSpPr>
        <p:grpSpPr>
          <a:xfrm>
            <a:off x="5227656" y="918201"/>
            <a:ext cx="3189519" cy="2263536"/>
            <a:chOff x="5231068" y="957442"/>
            <a:chExt cx="3189519" cy="2263536"/>
          </a:xfrm>
        </p:grpSpPr>
        <p:grpSp>
          <p:nvGrpSpPr>
            <p:cNvPr id="131" name="Group 130"/>
            <p:cNvGrpSpPr/>
            <p:nvPr/>
          </p:nvGrpSpPr>
          <p:grpSpPr>
            <a:xfrm>
              <a:off x="5261584" y="957442"/>
              <a:ext cx="3124200" cy="1957103"/>
              <a:chOff x="152400" y="953333"/>
              <a:chExt cx="3124200" cy="1957103"/>
            </a:xfrm>
          </p:grpSpPr>
          <p:cxnSp>
            <p:nvCxnSpPr>
              <p:cNvPr id="150" name="Straight Arrow Connector 149"/>
              <p:cNvCxnSpPr>
                <a:stCxn id="144" idx="2"/>
                <a:endCxn id="145" idx="6"/>
              </p:cNvCxnSpPr>
              <p:nvPr/>
            </p:nvCxnSpPr>
            <p:spPr>
              <a:xfrm flipH="1">
                <a:off x="1162050" y="2758036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42" idx="5"/>
                <a:endCxn id="145" idx="1"/>
              </p:cNvCxnSpPr>
              <p:nvPr/>
            </p:nvCxnSpPr>
            <p:spPr>
              <a:xfrm>
                <a:off x="41256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stCxn id="143" idx="5"/>
                <a:endCxn id="144" idx="1"/>
              </p:cNvCxnSpPr>
              <p:nvPr/>
            </p:nvCxnSpPr>
            <p:spPr>
              <a:xfrm>
                <a:off x="1822263" y="2107014"/>
                <a:ext cx="489324" cy="54325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stCxn id="143" idx="2"/>
                <a:endCxn id="142" idx="6"/>
              </p:cNvCxnSpPr>
              <p:nvPr/>
            </p:nvCxnSpPr>
            <p:spPr>
              <a:xfrm flipH="1">
                <a:off x="4572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143" idx="6"/>
                <a:endCxn id="146" idx="2"/>
              </p:cNvCxnSpPr>
              <p:nvPr/>
            </p:nvCxnSpPr>
            <p:spPr>
              <a:xfrm>
                <a:off x="1866900" y="1999251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40" idx="6"/>
                <a:endCxn id="141" idx="2"/>
              </p:cNvCxnSpPr>
              <p:nvPr/>
            </p:nvCxnSpPr>
            <p:spPr>
              <a:xfrm>
                <a:off x="1162050" y="1219200"/>
                <a:ext cx="11049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40" idx="5"/>
                <a:endCxn id="143" idx="1"/>
              </p:cNvCxnSpPr>
              <p:nvPr/>
            </p:nvCxnSpPr>
            <p:spPr>
              <a:xfrm>
                <a:off x="1117413" y="1326963"/>
                <a:ext cx="489324" cy="5645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8572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266950" y="1066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524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5621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266950" y="260563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57250" y="2605636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971800" y="1846851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8" name="Straight Arrow Connector 147"/>
              <p:cNvCxnSpPr>
                <a:stCxn id="141" idx="5"/>
                <a:endCxn id="146" idx="1"/>
              </p:cNvCxnSpPr>
              <p:nvPr/>
            </p:nvCxnSpPr>
            <p:spPr>
              <a:xfrm>
                <a:off x="252711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146" idx="3"/>
                <a:endCxn id="144" idx="7"/>
              </p:cNvCxnSpPr>
              <p:nvPr/>
            </p:nvCxnSpPr>
            <p:spPr>
              <a:xfrm flipH="1">
                <a:off x="25271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143" idx="3"/>
                <a:endCxn id="145" idx="7"/>
              </p:cNvCxnSpPr>
              <p:nvPr/>
            </p:nvCxnSpPr>
            <p:spPr>
              <a:xfrm flipH="1">
                <a:off x="1117413" y="2107014"/>
                <a:ext cx="489324" cy="543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41" idx="3"/>
                <a:endCxn id="143" idx="7"/>
              </p:cNvCxnSpPr>
              <p:nvPr/>
            </p:nvCxnSpPr>
            <p:spPr>
              <a:xfrm flipH="1">
                <a:off x="18222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42" idx="7"/>
                <a:endCxn id="140" idx="3"/>
              </p:cNvCxnSpPr>
              <p:nvPr/>
            </p:nvCxnSpPr>
            <p:spPr>
              <a:xfrm flipV="1">
                <a:off x="412563" y="1326963"/>
                <a:ext cx="489324" cy="564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/>
              <p:cNvSpPr txBox="1"/>
              <p:nvPr/>
            </p:nvSpPr>
            <p:spPr>
              <a:xfrm>
                <a:off x="4659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00387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4</a:t>
                </a:r>
                <a:endParaRPr lang="en-US" sz="1600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611381" y="249227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261303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endParaRPr lang="en-US" sz="160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592078" y="95333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296928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889760" y="134626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3</a:t>
                </a:r>
                <a:endParaRPr lang="en-US" sz="1600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673924" y="1346265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10</a:t>
                </a:r>
                <a:endParaRPr lang="en-US" sz="1600" dirty="0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564130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6</a:t>
                </a:r>
                <a:endParaRPr lang="en-US" sz="1600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144557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8</a:t>
                </a:r>
                <a:endParaRPr lang="en-US" sz="16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91248" y="215131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5</a:t>
                </a:r>
                <a:endParaRPr lang="en-US" sz="16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885481" y="173572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endParaRPr lang="en-US" sz="1600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231068" y="1307814"/>
              <a:ext cx="3189519" cy="1913164"/>
              <a:chOff x="121884" y="1303705"/>
              <a:chExt cx="3189519" cy="19131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105" y="1303705"/>
                    <a:ext cx="375424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884" y="2081345"/>
                    <a:ext cx="375423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448" y="1316036"/>
                    <a:ext cx="375423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TextBox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5980" y="2098515"/>
                    <a:ext cx="375423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686" y="2847537"/>
                    <a:ext cx="375423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80" y="2837007"/>
                    <a:ext cx="375423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4581" y="2100980"/>
                    <a:ext cx="375423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1939097" y="2949663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97" y="2949663"/>
                <a:ext cx="838499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6446557" y="2952690"/>
                <a:ext cx="838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57" y="2952690"/>
                <a:ext cx="838499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5" name="Table 1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6790277"/>
                  </p:ext>
                </p:extLst>
              </p:nvPr>
            </p:nvGraphicFramePr>
            <p:xfrm>
              <a:off x="1428116" y="353377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G: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5" name="Table 1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6790277"/>
                  </p:ext>
                </p:extLst>
              </p:nvPr>
            </p:nvGraphicFramePr>
            <p:xfrm>
              <a:off x="1428116" y="353377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108197" r="-101899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100633" t="-108197" r="-1899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208197" r="-101899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308197" r="-10189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408197" r="-10189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508197" r="-10189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2"/>
                          <a:stretch>
                            <a:fillRect l="-633" t="-608197" r="-10189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6" name="Table 1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440514"/>
                  </p:ext>
                </p:extLst>
              </p:nvPr>
            </p:nvGraphicFramePr>
            <p:xfrm>
              <a:off x="59239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D: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E: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G: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F: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6" name="Table 1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440514"/>
                  </p:ext>
                </p:extLst>
              </p:nvPr>
            </p:nvGraphicFramePr>
            <p:xfrm>
              <a:off x="5923916" y="3538855"/>
              <a:ext cx="1924684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2342">
                      <a:extLst>
                        <a:ext uri="{9D8B030D-6E8A-4147-A177-3AD203B41FA5}">
                          <a16:colId xmlns:a16="http://schemas.microsoft.com/office/drawing/2014/main" val="1852723956"/>
                        </a:ext>
                      </a:extLst>
                    </a:gridCol>
                    <a:gridCol w="962342">
                      <a:extLst>
                        <a:ext uri="{9D8B030D-6E8A-4147-A177-3AD203B41FA5}">
                          <a16:colId xmlns:a16="http://schemas.microsoft.com/office/drawing/2014/main" val="2961095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Done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Queue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106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108197" r="-10062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871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208197" r="-10062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8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308197" r="-10062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719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408197" r="-10062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313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508197" r="-10062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956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608197" r="-10062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703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3"/>
                          <a:stretch>
                            <a:fillRect l="-629" t="-708197" r="-10062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93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7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50" name="Straight Arrow Connector 149"/>
          <p:cNvCxnSpPr>
            <a:stCxn id="144" idx="2"/>
            <a:endCxn id="145" idx="6"/>
          </p:cNvCxnSpPr>
          <p:nvPr/>
        </p:nvCxnSpPr>
        <p:spPr>
          <a:xfrm flipH="1">
            <a:off x="6267822" y="2719103"/>
            <a:ext cx="11049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3" idx="5"/>
            <a:endCxn id="144" idx="1"/>
          </p:cNvCxnSpPr>
          <p:nvPr/>
        </p:nvCxnSpPr>
        <p:spPr>
          <a:xfrm>
            <a:off x="6928035" y="2068081"/>
            <a:ext cx="489324" cy="5432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3" idx="2"/>
            <a:endCxn id="142" idx="6"/>
          </p:cNvCxnSpPr>
          <p:nvPr/>
        </p:nvCxnSpPr>
        <p:spPr>
          <a:xfrm flipH="1">
            <a:off x="5562972" y="1960318"/>
            <a:ext cx="11049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3" idx="6"/>
            <a:endCxn id="146" idx="2"/>
          </p:cNvCxnSpPr>
          <p:nvPr/>
        </p:nvCxnSpPr>
        <p:spPr>
          <a:xfrm>
            <a:off x="6972672" y="1960318"/>
            <a:ext cx="11049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0" idx="6"/>
            <a:endCxn id="141" idx="2"/>
          </p:cNvCxnSpPr>
          <p:nvPr/>
        </p:nvCxnSpPr>
        <p:spPr>
          <a:xfrm>
            <a:off x="6267822" y="1180267"/>
            <a:ext cx="11049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40" idx="5"/>
            <a:endCxn id="143" idx="1"/>
          </p:cNvCxnSpPr>
          <p:nvPr/>
        </p:nvCxnSpPr>
        <p:spPr>
          <a:xfrm>
            <a:off x="6223185" y="1288030"/>
            <a:ext cx="489324" cy="5645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963022" y="1027867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372722" y="1027867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258172" y="1807918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667872" y="1807918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72722" y="2566703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963022" y="2566703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8077572" y="1807918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109642" y="21123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4</a:t>
            </a:r>
            <a:endParaRPr lang="en-US" sz="16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717153" y="245334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  <a:endParaRPr lang="en-US" sz="16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367075" y="130733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  <a:endParaRPr lang="en-US" sz="16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697850" y="9144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endParaRPr lang="en-US" sz="1600" dirty="0"/>
          </a:p>
        </p:txBody>
      </p:sp>
      <p:sp>
        <p:nvSpPr>
          <p:cNvPr id="164" name="TextBox 163"/>
          <p:cNvSpPr txBox="1"/>
          <p:nvPr/>
        </p:nvSpPr>
        <p:spPr>
          <a:xfrm>
            <a:off x="7402700" y="169679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endParaRPr lang="en-US" sz="1600" dirty="0"/>
          </a:p>
        </p:txBody>
      </p:sp>
      <p:sp>
        <p:nvSpPr>
          <p:cNvPr id="170" name="TextBox 169"/>
          <p:cNvSpPr txBox="1"/>
          <p:nvPr/>
        </p:nvSpPr>
        <p:spPr>
          <a:xfrm>
            <a:off x="5991253" y="169679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913877" y="126477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877" y="1264772"/>
                <a:ext cx="3754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227656" y="204241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56" y="2042412"/>
                <a:ext cx="3754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337220" y="1277103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220" y="1277103"/>
                <a:ext cx="3754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8041752" y="205958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752" y="2059582"/>
                <a:ext cx="3754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7343458" y="2808604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458" y="2808604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918952" y="2798074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52" y="2798074"/>
                <a:ext cx="3754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640353" y="2062047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53" y="2062047"/>
                <a:ext cx="3754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Right Arrow 170"/>
          <p:cNvSpPr/>
          <p:nvPr/>
        </p:nvSpPr>
        <p:spPr>
          <a:xfrm flipH="1">
            <a:off x="4167321" y="1807918"/>
            <a:ext cx="511391" cy="35281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76200" y="4907340"/>
            <a:ext cx="8931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We need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keep a list non-completed vertices and their expected distances.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select the non-completed vertex with shortest distance.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update the distances of the </a:t>
            </a:r>
            <a:r>
              <a:rPr lang="en-GB" sz="2400"/>
              <a:t>neighbouring vertices.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2925" y="698822"/>
            <a:ext cx="3244221" cy="4025578"/>
            <a:chOff x="542925" y="698822"/>
            <a:chExt cx="3244221" cy="4025578"/>
          </a:xfrm>
        </p:grpSpPr>
        <p:sp>
          <p:nvSpPr>
            <p:cNvPr id="3" name="TextBox 2"/>
            <p:cNvSpPr txBox="1"/>
            <p:nvPr/>
          </p:nvSpPr>
          <p:spPr>
            <a:xfrm>
              <a:off x="542925" y="698822"/>
              <a:ext cx="3244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Shortest-path tree</a:t>
              </a:r>
              <a:endParaRPr lang="en-US" sz="3200" dirty="0"/>
            </a:p>
          </p:txBody>
        </p:sp>
        <p:cxnSp>
          <p:nvCxnSpPr>
            <p:cNvPr id="36" name="Straight Arrow Connector 35"/>
            <p:cNvCxnSpPr>
              <a:stCxn id="46" idx="4"/>
              <a:endCxn id="47" idx="0"/>
            </p:cNvCxnSpPr>
            <p:nvPr/>
          </p:nvCxnSpPr>
          <p:spPr>
            <a:xfrm>
              <a:off x="2971800" y="4133509"/>
              <a:ext cx="0" cy="2019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5" idx="5"/>
              <a:endCxn id="46" idx="0"/>
            </p:cNvCxnSpPr>
            <p:nvPr/>
          </p:nvCxnSpPr>
          <p:spPr>
            <a:xfrm>
              <a:off x="1860363" y="2164993"/>
              <a:ext cx="1111437" cy="166371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5" idx="3"/>
              <a:endCxn id="44" idx="0"/>
            </p:cNvCxnSpPr>
            <p:nvPr/>
          </p:nvCxnSpPr>
          <p:spPr>
            <a:xfrm flipH="1">
              <a:off x="1143000" y="2164993"/>
              <a:ext cx="501837" cy="69781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5" idx="4"/>
              <a:endCxn id="48" idx="0"/>
            </p:cNvCxnSpPr>
            <p:nvPr/>
          </p:nvCxnSpPr>
          <p:spPr>
            <a:xfrm>
              <a:off x="1752600" y="2209630"/>
              <a:ext cx="0" cy="6531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2" idx="5"/>
              <a:endCxn id="43" idx="0"/>
            </p:cNvCxnSpPr>
            <p:nvPr/>
          </p:nvCxnSpPr>
          <p:spPr>
            <a:xfrm>
              <a:off x="2469963" y="1631593"/>
              <a:ext cx="501837" cy="7434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2" idx="3"/>
              <a:endCxn id="45" idx="7"/>
            </p:cNvCxnSpPr>
            <p:nvPr/>
          </p:nvCxnSpPr>
          <p:spPr>
            <a:xfrm flipH="1">
              <a:off x="1860363" y="1631593"/>
              <a:ext cx="394074" cy="3178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209800" y="137143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2375092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90600" y="2862806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600200" y="1904830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819400" y="3828709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819400" y="4335473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600200" y="2862806"/>
              <a:ext cx="304800" cy="30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17666" y="28288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4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91371" y="150565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1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32767" y="395853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1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92025" y="23451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</a:t>
              </a:r>
              <a:endParaRPr lang="en-US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3000" y="23282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59138" y="184409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392981" y="138407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81" y="1384070"/>
                  <a:ext cx="37542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392982" y="285434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82" y="2854340"/>
                  <a:ext cx="37542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392982" y="236425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82" y="2364250"/>
                  <a:ext cx="37542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392982" y="334443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82" y="3344430"/>
                  <a:ext cx="37542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392982" y="383452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82" y="3834520"/>
                  <a:ext cx="37542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392982" y="4324609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82" y="4324609"/>
                  <a:ext cx="37542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392982" y="187416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82" y="1874160"/>
                  <a:ext cx="37542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838200" y="1306012"/>
              <a:ext cx="2590800" cy="492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38200" y="1793726"/>
              <a:ext cx="2590800" cy="492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38200" y="2281440"/>
              <a:ext cx="2590800" cy="492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8200" y="2769154"/>
              <a:ext cx="2590800" cy="492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38200" y="3256868"/>
              <a:ext cx="2590800" cy="492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38200" y="3744582"/>
              <a:ext cx="2590800" cy="492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38200" y="4232296"/>
              <a:ext cx="2590800" cy="492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4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in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Depth-first search finds vertices reachable from another given vertex. The paths are not the shortest ones.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242396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14600" y="333836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1600200" y="333836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1600200" y="242396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" name="Oval 10"/>
          <p:cNvSpPr/>
          <p:nvPr/>
        </p:nvSpPr>
        <p:spPr>
          <a:xfrm>
            <a:off x="685800" y="242396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685800" y="333836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2514600" y="425276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77097" y="2601080"/>
            <a:ext cx="531341" cy="32991"/>
          </a:xfrm>
          <a:custGeom>
            <a:avLst/>
            <a:gdLst>
              <a:gd name="connsiteX0" fmla="*/ 0 w 531341"/>
              <a:gd name="connsiteY0" fmla="*/ 16475 h 32991"/>
              <a:gd name="connsiteX1" fmla="*/ 28833 w 531341"/>
              <a:gd name="connsiteY1" fmla="*/ 28832 h 32991"/>
              <a:gd name="connsiteX2" fmla="*/ 185352 w 531341"/>
              <a:gd name="connsiteY2" fmla="*/ 28832 h 32991"/>
              <a:gd name="connsiteX3" fmla="*/ 201827 w 531341"/>
              <a:gd name="connsiteY3" fmla="*/ 16475 h 32991"/>
              <a:gd name="connsiteX4" fmla="*/ 222422 w 531341"/>
              <a:gd name="connsiteY4" fmla="*/ 12356 h 32991"/>
              <a:gd name="connsiteX5" fmla="*/ 243017 w 531341"/>
              <a:gd name="connsiteY5" fmla="*/ 4118 h 32991"/>
              <a:gd name="connsiteX6" fmla="*/ 255373 w 531341"/>
              <a:gd name="connsiteY6" fmla="*/ 0 h 32991"/>
              <a:gd name="connsiteX7" fmla="*/ 473676 w 531341"/>
              <a:gd name="connsiteY7" fmla="*/ 4118 h 32991"/>
              <a:gd name="connsiteX8" fmla="*/ 514865 w 531341"/>
              <a:gd name="connsiteY8" fmla="*/ 8237 h 32991"/>
              <a:gd name="connsiteX9" fmla="*/ 531341 w 531341"/>
              <a:gd name="connsiteY9" fmla="*/ 12356 h 3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341" h="32991">
                <a:moveTo>
                  <a:pt x="0" y="16475"/>
                </a:moveTo>
                <a:cubicBezTo>
                  <a:pt x="9611" y="20594"/>
                  <a:pt x="18531" y="27040"/>
                  <a:pt x="28833" y="28832"/>
                </a:cubicBezTo>
                <a:cubicBezTo>
                  <a:pt x="76116" y="37055"/>
                  <a:pt x="139783" y="30903"/>
                  <a:pt x="185352" y="28832"/>
                </a:cubicBezTo>
                <a:cubicBezTo>
                  <a:pt x="190844" y="24713"/>
                  <a:pt x="195554" y="19263"/>
                  <a:pt x="201827" y="16475"/>
                </a:cubicBezTo>
                <a:cubicBezTo>
                  <a:pt x="208225" y="13632"/>
                  <a:pt x="215716" y="14368"/>
                  <a:pt x="222422" y="12356"/>
                </a:cubicBezTo>
                <a:cubicBezTo>
                  <a:pt x="229504" y="10231"/>
                  <a:pt x="236094" y="6714"/>
                  <a:pt x="243017" y="4118"/>
                </a:cubicBezTo>
                <a:cubicBezTo>
                  <a:pt x="247082" y="2594"/>
                  <a:pt x="251254" y="1373"/>
                  <a:pt x="255373" y="0"/>
                </a:cubicBezTo>
                <a:lnTo>
                  <a:pt x="473676" y="4118"/>
                </a:lnTo>
                <a:cubicBezTo>
                  <a:pt x="487467" y="4556"/>
                  <a:pt x="501206" y="6286"/>
                  <a:pt x="514865" y="8237"/>
                </a:cubicBezTo>
                <a:cubicBezTo>
                  <a:pt x="520469" y="9038"/>
                  <a:pt x="531341" y="12356"/>
                  <a:pt x="531341" y="123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983259" y="2605198"/>
            <a:ext cx="523103" cy="65903"/>
          </a:xfrm>
          <a:custGeom>
            <a:avLst/>
            <a:gdLst>
              <a:gd name="connsiteX0" fmla="*/ 0 w 523103"/>
              <a:gd name="connsiteY0" fmla="*/ 4119 h 65903"/>
              <a:gd name="connsiteX1" fmla="*/ 20595 w 523103"/>
              <a:gd name="connsiteY1" fmla="*/ 20595 h 65903"/>
              <a:gd name="connsiteX2" fmla="*/ 32952 w 523103"/>
              <a:gd name="connsiteY2" fmla="*/ 24714 h 65903"/>
              <a:gd name="connsiteX3" fmla="*/ 90617 w 523103"/>
              <a:gd name="connsiteY3" fmla="*/ 28833 h 65903"/>
              <a:gd name="connsiteX4" fmla="*/ 102973 w 523103"/>
              <a:gd name="connsiteY4" fmla="*/ 32952 h 65903"/>
              <a:gd name="connsiteX5" fmla="*/ 119449 w 523103"/>
              <a:gd name="connsiteY5" fmla="*/ 45309 h 65903"/>
              <a:gd name="connsiteX6" fmla="*/ 131806 w 523103"/>
              <a:gd name="connsiteY6" fmla="*/ 53546 h 65903"/>
              <a:gd name="connsiteX7" fmla="*/ 164757 w 523103"/>
              <a:gd name="connsiteY7" fmla="*/ 57665 h 65903"/>
              <a:gd name="connsiteX8" fmla="*/ 222422 w 523103"/>
              <a:gd name="connsiteY8" fmla="*/ 65903 h 65903"/>
              <a:gd name="connsiteX9" fmla="*/ 243017 w 523103"/>
              <a:gd name="connsiteY9" fmla="*/ 61784 h 65903"/>
              <a:gd name="connsiteX10" fmla="*/ 271849 w 523103"/>
              <a:gd name="connsiteY10" fmla="*/ 57665 h 65903"/>
              <a:gd name="connsiteX11" fmla="*/ 296563 w 523103"/>
              <a:gd name="connsiteY11" fmla="*/ 53546 h 65903"/>
              <a:gd name="connsiteX12" fmla="*/ 308919 w 523103"/>
              <a:gd name="connsiteY12" fmla="*/ 49427 h 65903"/>
              <a:gd name="connsiteX13" fmla="*/ 341871 w 523103"/>
              <a:gd name="connsiteY13" fmla="*/ 45309 h 65903"/>
              <a:gd name="connsiteX14" fmla="*/ 354227 w 523103"/>
              <a:gd name="connsiteY14" fmla="*/ 37071 h 65903"/>
              <a:gd name="connsiteX15" fmla="*/ 370703 w 523103"/>
              <a:gd name="connsiteY15" fmla="*/ 32952 h 65903"/>
              <a:gd name="connsiteX16" fmla="*/ 387179 w 523103"/>
              <a:gd name="connsiteY16" fmla="*/ 8238 h 65903"/>
              <a:gd name="connsiteX17" fmla="*/ 523103 w 523103"/>
              <a:gd name="connsiteY17" fmla="*/ 0 h 6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3103" h="65903">
                <a:moveTo>
                  <a:pt x="0" y="4119"/>
                </a:moveTo>
                <a:cubicBezTo>
                  <a:pt x="6865" y="9611"/>
                  <a:pt x="13140" y="15936"/>
                  <a:pt x="20595" y="20595"/>
                </a:cubicBezTo>
                <a:cubicBezTo>
                  <a:pt x="24277" y="22896"/>
                  <a:pt x="28640" y="24207"/>
                  <a:pt x="32952" y="24714"/>
                </a:cubicBezTo>
                <a:cubicBezTo>
                  <a:pt x="52091" y="26966"/>
                  <a:pt x="71395" y="27460"/>
                  <a:pt x="90617" y="28833"/>
                </a:cubicBezTo>
                <a:cubicBezTo>
                  <a:pt x="94736" y="30206"/>
                  <a:pt x="99204" y="30798"/>
                  <a:pt x="102973" y="32952"/>
                </a:cubicBezTo>
                <a:cubicBezTo>
                  <a:pt x="108933" y="36358"/>
                  <a:pt x="113863" y="41319"/>
                  <a:pt x="119449" y="45309"/>
                </a:cubicBezTo>
                <a:cubicBezTo>
                  <a:pt x="123477" y="48186"/>
                  <a:pt x="127030" y="52244"/>
                  <a:pt x="131806" y="53546"/>
                </a:cubicBezTo>
                <a:cubicBezTo>
                  <a:pt x="142485" y="56458"/>
                  <a:pt x="153773" y="56292"/>
                  <a:pt x="164757" y="57665"/>
                </a:cubicBezTo>
                <a:cubicBezTo>
                  <a:pt x="187625" y="65288"/>
                  <a:pt x="186326" y="65903"/>
                  <a:pt x="222422" y="65903"/>
                </a:cubicBezTo>
                <a:cubicBezTo>
                  <a:pt x="229423" y="65903"/>
                  <a:pt x="236111" y="62935"/>
                  <a:pt x="243017" y="61784"/>
                </a:cubicBezTo>
                <a:cubicBezTo>
                  <a:pt x="252593" y="60188"/>
                  <a:pt x="262254" y="59141"/>
                  <a:pt x="271849" y="57665"/>
                </a:cubicBezTo>
                <a:cubicBezTo>
                  <a:pt x="280104" y="56395"/>
                  <a:pt x="288325" y="54919"/>
                  <a:pt x="296563" y="53546"/>
                </a:cubicBezTo>
                <a:cubicBezTo>
                  <a:pt x="300682" y="52173"/>
                  <a:pt x="304648" y="50204"/>
                  <a:pt x="308919" y="49427"/>
                </a:cubicBezTo>
                <a:cubicBezTo>
                  <a:pt x="319810" y="47447"/>
                  <a:pt x="331192" y="48221"/>
                  <a:pt x="341871" y="45309"/>
                </a:cubicBezTo>
                <a:cubicBezTo>
                  <a:pt x="346647" y="44007"/>
                  <a:pt x="349677" y="39021"/>
                  <a:pt x="354227" y="37071"/>
                </a:cubicBezTo>
                <a:cubicBezTo>
                  <a:pt x="359430" y="34841"/>
                  <a:pt x="365211" y="34325"/>
                  <a:pt x="370703" y="32952"/>
                </a:cubicBezTo>
                <a:cubicBezTo>
                  <a:pt x="376195" y="24714"/>
                  <a:pt x="377296" y="8837"/>
                  <a:pt x="387179" y="8238"/>
                </a:cubicBezTo>
                <a:lnTo>
                  <a:pt x="52310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5843" y="2815263"/>
            <a:ext cx="61784" cy="518984"/>
          </a:xfrm>
          <a:custGeom>
            <a:avLst/>
            <a:gdLst>
              <a:gd name="connsiteX0" fmla="*/ 45308 w 61784"/>
              <a:gd name="connsiteY0" fmla="*/ 0 h 518984"/>
              <a:gd name="connsiteX1" fmla="*/ 41189 w 61784"/>
              <a:gd name="connsiteY1" fmla="*/ 78260 h 518984"/>
              <a:gd name="connsiteX2" fmla="*/ 32952 w 61784"/>
              <a:gd name="connsiteY2" fmla="*/ 94735 h 518984"/>
              <a:gd name="connsiteX3" fmla="*/ 24714 w 61784"/>
              <a:gd name="connsiteY3" fmla="*/ 119449 h 518984"/>
              <a:gd name="connsiteX4" fmla="*/ 16476 w 61784"/>
              <a:gd name="connsiteY4" fmla="*/ 135925 h 518984"/>
              <a:gd name="connsiteX5" fmla="*/ 0 w 61784"/>
              <a:gd name="connsiteY5" fmla="*/ 189471 h 518984"/>
              <a:gd name="connsiteX6" fmla="*/ 4119 w 61784"/>
              <a:gd name="connsiteY6" fmla="*/ 280087 h 518984"/>
              <a:gd name="connsiteX7" fmla="*/ 8238 w 61784"/>
              <a:gd name="connsiteY7" fmla="*/ 292444 h 518984"/>
              <a:gd name="connsiteX8" fmla="*/ 12357 w 61784"/>
              <a:gd name="connsiteY8" fmla="*/ 308919 h 518984"/>
              <a:gd name="connsiteX9" fmla="*/ 20595 w 61784"/>
              <a:gd name="connsiteY9" fmla="*/ 329514 h 518984"/>
              <a:gd name="connsiteX10" fmla="*/ 28833 w 61784"/>
              <a:gd name="connsiteY10" fmla="*/ 358346 h 518984"/>
              <a:gd name="connsiteX11" fmla="*/ 45308 w 61784"/>
              <a:gd name="connsiteY11" fmla="*/ 383060 h 518984"/>
              <a:gd name="connsiteX12" fmla="*/ 53546 w 61784"/>
              <a:gd name="connsiteY12" fmla="*/ 416011 h 518984"/>
              <a:gd name="connsiteX13" fmla="*/ 61784 w 61784"/>
              <a:gd name="connsiteY13" fmla="*/ 444844 h 518984"/>
              <a:gd name="connsiteX14" fmla="*/ 57665 w 61784"/>
              <a:gd name="connsiteY14" fmla="*/ 457200 h 518984"/>
              <a:gd name="connsiteX15" fmla="*/ 53546 w 61784"/>
              <a:gd name="connsiteY15" fmla="*/ 518984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84" h="518984">
                <a:moveTo>
                  <a:pt x="45308" y="0"/>
                </a:moveTo>
                <a:cubicBezTo>
                  <a:pt x="43935" y="26087"/>
                  <a:pt x="44567" y="52357"/>
                  <a:pt x="41189" y="78260"/>
                </a:cubicBezTo>
                <a:cubicBezTo>
                  <a:pt x="40395" y="84348"/>
                  <a:pt x="35232" y="89034"/>
                  <a:pt x="32952" y="94735"/>
                </a:cubicBezTo>
                <a:cubicBezTo>
                  <a:pt x="29727" y="102798"/>
                  <a:pt x="28597" y="111682"/>
                  <a:pt x="24714" y="119449"/>
                </a:cubicBezTo>
                <a:cubicBezTo>
                  <a:pt x="21968" y="124941"/>
                  <a:pt x="18756" y="130224"/>
                  <a:pt x="16476" y="135925"/>
                </a:cubicBezTo>
                <a:cubicBezTo>
                  <a:pt x="10775" y="150176"/>
                  <a:pt x="4064" y="175248"/>
                  <a:pt x="0" y="189471"/>
                </a:cubicBezTo>
                <a:cubicBezTo>
                  <a:pt x="1373" y="219676"/>
                  <a:pt x="1708" y="249947"/>
                  <a:pt x="4119" y="280087"/>
                </a:cubicBezTo>
                <a:cubicBezTo>
                  <a:pt x="4465" y="284415"/>
                  <a:pt x="7045" y="288269"/>
                  <a:pt x="8238" y="292444"/>
                </a:cubicBezTo>
                <a:cubicBezTo>
                  <a:pt x="9793" y="297887"/>
                  <a:pt x="10567" y="303549"/>
                  <a:pt x="12357" y="308919"/>
                </a:cubicBezTo>
                <a:cubicBezTo>
                  <a:pt x="14695" y="315933"/>
                  <a:pt x="18257" y="322500"/>
                  <a:pt x="20595" y="329514"/>
                </a:cubicBezTo>
                <a:cubicBezTo>
                  <a:pt x="22373" y="334846"/>
                  <a:pt x="25528" y="352396"/>
                  <a:pt x="28833" y="358346"/>
                </a:cubicBezTo>
                <a:cubicBezTo>
                  <a:pt x="33641" y="367001"/>
                  <a:pt x="42177" y="373667"/>
                  <a:pt x="45308" y="383060"/>
                </a:cubicBezTo>
                <a:cubicBezTo>
                  <a:pt x="52668" y="405141"/>
                  <a:pt x="46919" y="386190"/>
                  <a:pt x="53546" y="416011"/>
                </a:cubicBezTo>
                <a:cubicBezTo>
                  <a:pt x="56994" y="431528"/>
                  <a:pt x="57197" y="431083"/>
                  <a:pt x="61784" y="444844"/>
                </a:cubicBezTo>
                <a:cubicBezTo>
                  <a:pt x="60411" y="448963"/>
                  <a:pt x="58279" y="452902"/>
                  <a:pt x="57665" y="457200"/>
                </a:cubicBezTo>
                <a:cubicBezTo>
                  <a:pt x="53049" y="489513"/>
                  <a:pt x="53546" y="494030"/>
                  <a:pt x="53546" y="5189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15314" y="2765836"/>
            <a:ext cx="642551" cy="621957"/>
          </a:xfrm>
          <a:custGeom>
            <a:avLst/>
            <a:gdLst>
              <a:gd name="connsiteX0" fmla="*/ 642551 w 642551"/>
              <a:gd name="connsiteY0" fmla="*/ 0 h 621957"/>
              <a:gd name="connsiteX1" fmla="*/ 589005 w 642551"/>
              <a:gd name="connsiteY1" fmla="*/ 57665 h 621957"/>
              <a:gd name="connsiteX2" fmla="*/ 572529 w 642551"/>
              <a:gd name="connsiteY2" fmla="*/ 65903 h 621957"/>
              <a:gd name="connsiteX3" fmla="*/ 547816 w 642551"/>
              <a:gd name="connsiteY3" fmla="*/ 94735 h 621957"/>
              <a:gd name="connsiteX4" fmla="*/ 527221 w 642551"/>
              <a:gd name="connsiteY4" fmla="*/ 123568 h 621957"/>
              <a:gd name="connsiteX5" fmla="*/ 518983 w 642551"/>
              <a:gd name="connsiteY5" fmla="*/ 140044 h 621957"/>
              <a:gd name="connsiteX6" fmla="*/ 498389 w 642551"/>
              <a:gd name="connsiteY6" fmla="*/ 156519 h 621957"/>
              <a:gd name="connsiteX7" fmla="*/ 473675 w 642551"/>
              <a:gd name="connsiteY7" fmla="*/ 164757 h 621957"/>
              <a:gd name="connsiteX8" fmla="*/ 448962 w 642551"/>
              <a:gd name="connsiteY8" fmla="*/ 181233 h 621957"/>
              <a:gd name="connsiteX9" fmla="*/ 432486 w 642551"/>
              <a:gd name="connsiteY9" fmla="*/ 189471 h 621957"/>
              <a:gd name="connsiteX10" fmla="*/ 424248 w 642551"/>
              <a:gd name="connsiteY10" fmla="*/ 201827 h 621957"/>
              <a:gd name="connsiteX11" fmla="*/ 411891 w 642551"/>
              <a:gd name="connsiteY11" fmla="*/ 210065 h 621957"/>
              <a:gd name="connsiteX12" fmla="*/ 387178 w 642551"/>
              <a:gd name="connsiteY12" fmla="*/ 234779 h 621957"/>
              <a:gd name="connsiteX13" fmla="*/ 362464 w 642551"/>
              <a:gd name="connsiteY13" fmla="*/ 259492 h 621957"/>
              <a:gd name="connsiteX14" fmla="*/ 345989 w 642551"/>
              <a:gd name="connsiteY14" fmla="*/ 275968 h 621957"/>
              <a:gd name="connsiteX15" fmla="*/ 329513 w 642551"/>
              <a:gd name="connsiteY15" fmla="*/ 288325 h 621957"/>
              <a:gd name="connsiteX16" fmla="*/ 304800 w 642551"/>
              <a:gd name="connsiteY16" fmla="*/ 313038 h 621957"/>
              <a:gd name="connsiteX17" fmla="*/ 292443 w 642551"/>
              <a:gd name="connsiteY17" fmla="*/ 325395 h 621957"/>
              <a:gd name="connsiteX18" fmla="*/ 280086 w 642551"/>
              <a:gd name="connsiteY18" fmla="*/ 329514 h 621957"/>
              <a:gd name="connsiteX19" fmla="*/ 255372 w 642551"/>
              <a:gd name="connsiteY19" fmla="*/ 350108 h 621957"/>
              <a:gd name="connsiteX20" fmla="*/ 243016 w 642551"/>
              <a:gd name="connsiteY20" fmla="*/ 358346 h 621957"/>
              <a:gd name="connsiteX21" fmla="*/ 234778 w 642551"/>
              <a:gd name="connsiteY21" fmla="*/ 370703 h 621957"/>
              <a:gd name="connsiteX22" fmla="*/ 222421 w 642551"/>
              <a:gd name="connsiteY22" fmla="*/ 378941 h 621957"/>
              <a:gd name="connsiteX23" fmla="*/ 205945 w 642551"/>
              <a:gd name="connsiteY23" fmla="*/ 391298 h 621957"/>
              <a:gd name="connsiteX24" fmla="*/ 164756 w 642551"/>
              <a:gd name="connsiteY24" fmla="*/ 428368 h 621957"/>
              <a:gd name="connsiteX25" fmla="*/ 152400 w 642551"/>
              <a:gd name="connsiteY25" fmla="*/ 436606 h 621957"/>
              <a:gd name="connsiteX26" fmla="*/ 135924 w 642551"/>
              <a:gd name="connsiteY26" fmla="*/ 440725 h 621957"/>
              <a:gd name="connsiteX27" fmla="*/ 107091 w 642551"/>
              <a:gd name="connsiteY27" fmla="*/ 465438 h 621957"/>
              <a:gd name="connsiteX28" fmla="*/ 94735 w 642551"/>
              <a:gd name="connsiteY28" fmla="*/ 473676 h 621957"/>
              <a:gd name="connsiteX29" fmla="*/ 82378 w 642551"/>
              <a:gd name="connsiteY29" fmla="*/ 477795 h 621957"/>
              <a:gd name="connsiteX30" fmla="*/ 53545 w 642551"/>
              <a:gd name="connsiteY30" fmla="*/ 498389 h 621957"/>
              <a:gd name="connsiteX31" fmla="*/ 41189 w 642551"/>
              <a:gd name="connsiteY31" fmla="*/ 510746 h 621957"/>
              <a:gd name="connsiteX32" fmla="*/ 28832 w 642551"/>
              <a:gd name="connsiteY32" fmla="*/ 518984 h 621957"/>
              <a:gd name="connsiteX33" fmla="*/ 20594 w 642551"/>
              <a:gd name="connsiteY33" fmla="*/ 531341 h 621957"/>
              <a:gd name="connsiteX34" fmla="*/ 12356 w 642551"/>
              <a:gd name="connsiteY34" fmla="*/ 564292 h 621957"/>
              <a:gd name="connsiteX35" fmla="*/ 8237 w 642551"/>
              <a:gd name="connsiteY35" fmla="*/ 609600 h 621957"/>
              <a:gd name="connsiteX36" fmla="*/ 0 w 642551"/>
              <a:gd name="connsiteY36" fmla="*/ 621957 h 62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2551" h="621957">
                <a:moveTo>
                  <a:pt x="642551" y="0"/>
                </a:moveTo>
                <a:cubicBezTo>
                  <a:pt x="635383" y="8362"/>
                  <a:pt x="598451" y="52942"/>
                  <a:pt x="589005" y="57665"/>
                </a:cubicBezTo>
                <a:lnTo>
                  <a:pt x="572529" y="65903"/>
                </a:lnTo>
                <a:cubicBezTo>
                  <a:pt x="547635" y="90799"/>
                  <a:pt x="563498" y="72782"/>
                  <a:pt x="547816" y="94735"/>
                </a:cubicBezTo>
                <a:cubicBezTo>
                  <a:pt x="541502" y="103574"/>
                  <a:pt x="532767" y="113862"/>
                  <a:pt x="527221" y="123568"/>
                </a:cubicBezTo>
                <a:cubicBezTo>
                  <a:pt x="524175" y="128899"/>
                  <a:pt x="523026" y="135423"/>
                  <a:pt x="518983" y="140044"/>
                </a:cubicBezTo>
                <a:cubicBezTo>
                  <a:pt x="513194" y="146660"/>
                  <a:pt x="506107" y="152309"/>
                  <a:pt x="498389" y="156519"/>
                </a:cubicBezTo>
                <a:cubicBezTo>
                  <a:pt x="490766" y="160677"/>
                  <a:pt x="473675" y="164757"/>
                  <a:pt x="473675" y="164757"/>
                </a:cubicBezTo>
                <a:cubicBezTo>
                  <a:pt x="465437" y="170249"/>
                  <a:pt x="457452" y="176139"/>
                  <a:pt x="448962" y="181233"/>
                </a:cubicBezTo>
                <a:cubicBezTo>
                  <a:pt x="443697" y="184392"/>
                  <a:pt x="437203" y="185540"/>
                  <a:pt x="432486" y="189471"/>
                </a:cubicBezTo>
                <a:cubicBezTo>
                  <a:pt x="428683" y="192640"/>
                  <a:pt x="427748" y="198327"/>
                  <a:pt x="424248" y="201827"/>
                </a:cubicBezTo>
                <a:cubicBezTo>
                  <a:pt x="420747" y="205327"/>
                  <a:pt x="415591" y="206776"/>
                  <a:pt x="411891" y="210065"/>
                </a:cubicBezTo>
                <a:cubicBezTo>
                  <a:pt x="403184" y="217805"/>
                  <a:pt x="395416" y="226541"/>
                  <a:pt x="387178" y="234779"/>
                </a:cubicBezTo>
                <a:lnTo>
                  <a:pt x="362464" y="259492"/>
                </a:lnTo>
                <a:cubicBezTo>
                  <a:pt x="356972" y="264984"/>
                  <a:pt x="352202" y="271308"/>
                  <a:pt x="345989" y="275968"/>
                </a:cubicBezTo>
                <a:cubicBezTo>
                  <a:pt x="340497" y="280087"/>
                  <a:pt x="334616" y="283733"/>
                  <a:pt x="329513" y="288325"/>
                </a:cubicBezTo>
                <a:cubicBezTo>
                  <a:pt x="320854" y="296118"/>
                  <a:pt x="313038" y="304800"/>
                  <a:pt x="304800" y="313038"/>
                </a:cubicBezTo>
                <a:cubicBezTo>
                  <a:pt x="300681" y="317157"/>
                  <a:pt x="297969" y="323553"/>
                  <a:pt x="292443" y="325395"/>
                </a:cubicBezTo>
                <a:cubicBezTo>
                  <a:pt x="288324" y="326768"/>
                  <a:pt x="283969" y="327572"/>
                  <a:pt x="280086" y="329514"/>
                </a:cubicBezTo>
                <a:cubicBezTo>
                  <a:pt x="264749" y="337183"/>
                  <a:pt x="269034" y="338723"/>
                  <a:pt x="255372" y="350108"/>
                </a:cubicBezTo>
                <a:cubicBezTo>
                  <a:pt x="251569" y="353277"/>
                  <a:pt x="247135" y="355600"/>
                  <a:pt x="243016" y="358346"/>
                </a:cubicBezTo>
                <a:cubicBezTo>
                  <a:pt x="240270" y="362465"/>
                  <a:pt x="238278" y="367203"/>
                  <a:pt x="234778" y="370703"/>
                </a:cubicBezTo>
                <a:cubicBezTo>
                  <a:pt x="231278" y="374203"/>
                  <a:pt x="226449" y="376064"/>
                  <a:pt x="222421" y="378941"/>
                </a:cubicBezTo>
                <a:cubicBezTo>
                  <a:pt x="216835" y="382931"/>
                  <a:pt x="211048" y="386706"/>
                  <a:pt x="205945" y="391298"/>
                </a:cubicBezTo>
                <a:cubicBezTo>
                  <a:pt x="168868" y="424667"/>
                  <a:pt x="194977" y="406781"/>
                  <a:pt x="164756" y="428368"/>
                </a:cubicBezTo>
                <a:cubicBezTo>
                  <a:pt x="160728" y="431245"/>
                  <a:pt x="156950" y="434656"/>
                  <a:pt x="152400" y="436606"/>
                </a:cubicBezTo>
                <a:cubicBezTo>
                  <a:pt x="147197" y="438836"/>
                  <a:pt x="141416" y="439352"/>
                  <a:pt x="135924" y="440725"/>
                </a:cubicBezTo>
                <a:cubicBezTo>
                  <a:pt x="120954" y="455694"/>
                  <a:pt x="125586" y="452227"/>
                  <a:pt x="107091" y="465438"/>
                </a:cubicBezTo>
                <a:cubicBezTo>
                  <a:pt x="103063" y="468315"/>
                  <a:pt x="99163" y="471462"/>
                  <a:pt x="94735" y="473676"/>
                </a:cubicBezTo>
                <a:cubicBezTo>
                  <a:pt x="90852" y="475618"/>
                  <a:pt x="86497" y="476422"/>
                  <a:pt x="82378" y="477795"/>
                </a:cubicBezTo>
                <a:cubicBezTo>
                  <a:pt x="50246" y="509927"/>
                  <a:pt x="91499" y="471279"/>
                  <a:pt x="53545" y="498389"/>
                </a:cubicBezTo>
                <a:cubicBezTo>
                  <a:pt x="48805" y="501775"/>
                  <a:pt x="45664" y="507017"/>
                  <a:pt x="41189" y="510746"/>
                </a:cubicBezTo>
                <a:cubicBezTo>
                  <a:pt x="37386" y="513915"/>
                  <a:pt x="32951" y="516238"/>
                  <a:pt x="28832" y="518984"/>
                </a:cubicBezTo>
                <a:cubicBezTo>
                  <a:pt x="26086" y="523103"/>
                  <a:pt x="22286" y="526689"/>
                  <a:pt x="20594" y="531341"/>
                </a:cubicBezTo>
                <a:cubicBezTo>
                  <a:pt x="16725" y="541981"/>
                  <a:pt x="12356" y="564292"/>
                  <a:pt x="12356" y="564292"/>
                </a:cubicBezTo>
                <a:cubicBezTo>
                  <a:pt x="10983" y="579395"/>
                  <a:pt x="11414" y="594772"/>
                  <a:pt x="8237" y="609600"/>
                </a:cubicBezTo>
                <a:cubicBezTo>
                  <a:pt x="7200" y="614440"/>
                  <a:pt x="0" y="621957"/>
                  <a:pt x="0" y="6219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764957" y="2815263"/>
            <a:ext cx="37120" cy="523103"/>
          </a:xfrm>
          <a:custGeom>
            <a:avLst/>
            <a:gdLst>
              <a:gd name="connsiteX0" fmla="*/ 32951 w 37120"/>
              <a:gd name="connsiteY0" fmla="*/ 0 h 523103"/>
              <a:gd name="connsiteX1" fmla="*/ 28832 w 37120"/>
              <a:gd name="connsiteY1" fmla="*/ 111211 h 523103"/>
              <a:gd name="connsiteX2" fmla="*/ 20594 w 37120"/>
              <a:gd name="connsiteY2" fmla="*/ 131806 h 523103"/>
              <a:gd name="connsiteX3" fmla="*/ 12357 w 37120"/>
              <a:gd name="connsiteY3" fmla="*/ 164757 h 523103"/>
              <a:gd name="connsiteX4" fmla="*/ 0 w 37120"/>
              <a:gd name="connsiteY4" fmla="*/ 197708 h 523103"/>
              <a:gd name="connsiteX5" fmla="*/ 4119 w 37120"/>
              <a:gd name="connsiteY5" fmla="*/ 325395 h 523103"/>
              <a:gd name="connsiteX6" fmla="*/ 8238 w 37120"/>
              <a:gd name="connsiteY6" fmla="*/ 337752 h 523103"/>
              <a:gd name="connsiteX7" fmla="*/ 12357 w 37120"/>
              <a:gd name="connsiteY7" fmla="*/ 354227 h 523103"/>
              <a:gd name="connsiteX8" fmla="*/ 16475 w 37120"/>
              <a:gd name="connsiteY8" fmla="*/ 399535 h 523103"/>
              <a:gd name="connsiteX9" fmla="*/ 24713 w 37120"/>
              <a:gd name="connsiteY9" fmla="*/ 424249 h 523103"/>
              <a:gd name="connsiteX10" fmla="*/ 32951 w 37120"/>
              <a:gd name="connsiteY10" fmla="*/ 457200 h 523103"/>
              <a:gd name="connsiteX11" fmla="*/ 37070 w 37120"/>
              <a:gd name="connsiteY11" fmla="*/ 523103 h 52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20" h="523103">
                <a:moveTo>
                  <a:pt x="32951" y="0"/>
                </a:moveTo>
                <a:cubicBezTo>
                  <a:pt x="31578" y="37070"/>
                  <a:pt x="32295" y="74277"/>
                  <a:pt x="28832" y="111211"/>
                </a:cubicBezTo>
                <a:cubicBezTo>
                  <a:pt x="28142" y="118573"/>
                  <a:pt x="22768" y="124739"/>
                  <a:pt x="20594" y="131806"/>
                </a:cubicBezTo>
                <a:cubicBezTo>
                  <a:pt x="17265" y="142627"/>
                  <a:pt x="15937" y="154016"/>
                  <a:pt x="12357" y="164757"/>
                </a:cubicBezTo>
                <a:cubicBezTo>
                  <a:pt x="5900" y="184128"/>
                  <a:pt x="9851" y="173083"/>
                  <a:pt x="0" y="197708"/>
                </a:cubicBezTo>
                <a:cubicBezTo>
                  <a:pt x="1373" y="240270"/>
                  <a:pt x="1618" y="282884"/>
                  <a:pt x="4119" y="325395"/>
                </a:cubicBezTo>
                <a:cubicBezTo>
                  <a:pt x="4374" y="329729"/>
                  <a:pt x="7045" y="333577"/>
                  <a:pt x="8238" y="337752"/>
                </a:cubicBezTo>
                <a:cubicBezTo>
                  <a:pt x="9793" y="343195"/>
                  <a:pt x="10984" y="348735"/>
                  <a:pt x="12357" y="354227"/>
                </a:cubicBezTo>
                <a:cubicBezTo>
                  <a:pt x="13730" y="369330"/>
                  <a:pt x="13840" y="384601"/>
                  <a:pt x="16475" y="399535"/>
                </a:cubicBezTo>
                <a:cubicBezTo>
                  <a:pt x="17984" y="408086"/>
                  <a:pt x="21967" y="416011"/>
                  <a:pt x="24713" y="424249"/>
                </a:cubicBezTo>
                <a:cubicBezTo>
                  <a:pt x="31046" y="443247"/>
                  <a:pt x="27980" y="432349"/>
                  <a:pt x="32951" y="457200"/>
                </a:cubicBezTo>
                <a:cubicBezTo>
                  <a:pt x="37890" y="506586"/>
                  <a:pt x="37070" y="484591"/>
                  <a:pt x="37070" y="5231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83259" y="3519589"/>
            <a:ext cx="527222" cy="29863"/>
          </a:xfrm>
          <a:custGeom>
            <a:avLst/>
            <a:gdLst>
              <a:gd name="connsiteX0" fmla="*/ 0 w 527222"/>
              <a:gd name="connsiteY0" fmla="*/ 24723 h 29863"/>
              <a:gd name="connsiteX1" fmla="*/ 45309 w 527222"/>
              <a:gd name="connsiteY1" fmla="*/ 28842 h 29863"/>
              <a:gd name="connsiteX2" fmla="*/ 354227 w 527222"/>
              <a:gd name="connsiteY2" fmla="*/ 20604 h 29863"/>
              <a:gd name="connsiteX3" fmla="*/ 399536 w 527222"/>
              <a:gd name="connsiteY3" fmla="*/ 12366 h 29863"/>
              <a:gd name="connsiteX4" fmla="*/ 436606 w 527222"/>
              <a:gd name="connsiteY4" fmla="*/ 4128 h 29863"/>
              <a:gd name="connsiteX5" fmla="*/ 527222 w 527222"/>
              <a:gd name="connsiteY5" fmla="*/ 9 h 2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22" h="29863">
                <a:moveTo>
                  <a:pt x="0" y="24723"/>
                </a:moveTo>
                <a:cubicBezTo>
                  <a:pt x="15103" y="26096"/>
                  <a:pt x="30144" y="28842"/>
                  <a:pt x="45309" y="28842"/>
                </a:cubicBezTo>
                <a:cubicBezTo>
                  <a:pt x="290823" y="28842"/>
                  <a:pt x="232403" y="34140"/>
                  <a:pt x="354227" y="20604"/>
                </a:cubicBezTo>
                <a:cubicBezTo>
                  <a:pt x="403075" y="8392"/>
                  <a:pt x="325735" y="27127"/>
                  <a:pt x="399536" y="12366"/>
                </a:cubicBezTo>
                <a:cubicBezTo>
                  <a:pt x="433109" y="5651"/>
                  <a:pt x="382036" y="8873"/>
                  <a:pt x="436606" y="4128"/>
                </a:cubicBezTo>
                <a:cubicBezTo>
                  <a:pt x="488609" y="-394"/>
                  <a:pt x="490549" y="9"/>
                  <a:pt x="527222" y="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54053" y="2815263"/>
            <a:ext cx="58255" cy="523935"/>
          </a:xfrm>
          <a:custGeom>
            <a:avLst/>
            <a:gdLst>
              <a:gd name="connsiteX0" fmla="*/ 58255 w 58255"/>
              <a:gd name="connsiteY0" fmla="*/ 0 h 523935"/>
              <a:gd name="connsiteX1" fmla="*/ 54136 w 58255"/>
              <a:gd name="connsiteY1" fmla="*/ 255373 h 523935"/>
              <a:gd name="connsiteX2" fmla="*/ 45898 w 58255"/>
              <a:gd name="connsiteY2" fmla="*/ 280087 h 523935"/>
              <a:gd name="connsiteX3" fmla="*/ 41779 w 58255"/>
              <a:gd name="connsiteY3" fmla="*/ 296562 h 523935"/>
              <a:gd name="connsiteX4" fmla="*/ 33542 w 58255"/>
              <a:gd name="connsiteY4" fmla="*/ 345989 h 523935"/>
              <a:gd name="connsiteX5" fmla="*/ 21185 w 58255"/>
              <a:gd name="connsiteY5" fmla="*/ 387179 h 523935"/>
              <a:gd name="connsiteX6" fmla="*/ 12947 w 58255"/>
              <a:gd name="connsiteY6" fmla="*/ 416011 h 523935"/>
              <a:gd name="connsiteX7" fmla="*/ 4709 w 58255"/>
              <a:gd name="connsiteY7" fmla="*/ 444844 h 523935"/>
              <a:gd name="connsiteX8" fmla="*/ 4709 w 58255"/>
              <a:gd name="connsiteY8" fmla="*/ 523103 h 523935"/>
              <a:gd name="connsiteX9" fmla="*/ 12947 w 58255"/>
              <a:gd name="connsiteY9" fmla="*/ 518984 h 52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5" h="523935">
                <a:moveTo>
                  <a:pt x="58255" y="0"/>
                </a:moveTo>
                <a:cubicBezTo>
                  <a:pt x="56882" y="85124"/>
                  <a:pt x="57888" y="170320"/>
                  <a:pt x="54136" y="255373"/>
                </a:cubicBezTo>
                <a:cubicBezTo>
                  <a:pt x="53753" y="264048"/>
                  <a:pt x="48004" y="271663"/>
                  <a:pt x="45898" y="280087"/>
                </a:cubicBezTo>
                <a:cubicBezTo>
                  <a:pt x="44525" y="285579"/>
                  <a:pt x="42792" y="290993"/>
                  <a:pt x="41779" y="296562"/>
                </a:cubicBezTo>
                <a:cubicBezTo>
                  <a:pt x="33181" y="343854"/>
                  <a:pt x="42082" y="307562"/>
                  <a:pt x="33542" y="345989"/>
                </a:cubicBezTo>
                <a:cubicBezTo>
                  <a:pt x="20470" y="404811"/>
                  <a:pt x="41716" y="305062"/>
                  <a:pt x="21185" y="387179"/>
                </a:cubicBezTo>
                <a:cubicBezTo>
                  <a:pt x="8305" y="438695"/>
                  <a:pt x="24768" y="374637"/>
                  <a:pt x="12947" y="416011"/>
                </a:cubicBezTo>
                <a:cubicBezTo>
                  <a:pt x="2603" y="452215"/>
                  <a:pt x="14585" y="415216"/>
                  <a:pt x="4709" y="444844"/>
                </a:cubicBezTo>
                <a:cubicBezTo>
                  <a:pt x="1238" y="472614"/>
                  <a:pt x="-3877" y="494485"/>
                  <a:pt x="4709" y="523103"/>
                </a:cubicBezTo>
                <a:cubicBezTo>
                  <a:pt x="5591" y="526044"/>
                  <a:pt x="10201" y="520357"/>
                  <a:pt x="12947" y="5189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91714" y="3725544"/>
            <a:ext cx="37070" cy="527222"/>
          </a:xfrm>
          <a:custGeom>
            <a:avLst/>
            <a:gdLst>
              <a:gd name="connsiteX0" fmla="*/ 16475 w 37070"/>
              <a:gd name="connsiteY0" fmla="*/ 0 h 527222"/>
              <a:gd name="connsiteX1" fmla="*/ 8237 w 37070"/>
              <a:gd name="connsiteY1" fmla="*/ 49427 h 527222"/>
              <a:gd name="connsiteX2" fmla="*/ 0 w 37070"/>
              <a:gd name="connsiteY2" fmla="*/ 238898 h 527222"/>
              <a:gd name="connsiteX3" fmla="*/ 8237 w 37070"/>
              <a:gd name="connsiteY3" fmla="*/ 325395 h 527222"/>
              <a:gd name="connsiteX4" fmla="*/ 16475 w 37070"/>
              <a:gd name="connsiteY4" fmla="*/ 350108 h 527222"/>
              <a:gd name="connsiteX5" fmla="*/ 20594 w 37070"/>
              <a:gd name="connsiteY5" fmla="*/ 362465 h 527222"/>
              <a:gd name="connsiteX6" fmla="*/ 24713 w 37070"/>
              <a:gd name="connsiteY6" fmla="*/ 378941 h 527222"/>
              <a:gd name="connsiteX7" fmla="*/ 37070 w 37070"/>
              <a:gd name="connsiteY7" fmla="*/ 403654 h 527222"/>
              <a:gd name="connsiteX8" fmla="*/ 28832 w 37070"/>
              <a:gd name="connsiteY8" fmla="*/ 527222 h 52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70" h="527222">
                <a:moveTo>
                  <a:pt x="16475" y="0"/>
                </a:moveTo>
                <a:cubicBezTo>
                  <a:pt x="13729" y="16476"/>
                  <a:pt x="10309" y="32853"/>
                  <a:pt x="8237" y="49427"/>
                </a:cubicBezTo>
                <a:cubicBezTo>
                  <a:pt x="1470" y="103566"/>
                  <a:pt x="1130" y="200485"/>
                  <a:pt x="0" y="238898"/>
                </a:cubicBezTo>
                <a:cubicBezTo>
                  <a:pt x="2746" y="267730"/>
                  <a:pt x="3993" y="296745"/>
                  <a:pt x="8237" y="325395"/>
                </a:cubicBezTo>
                <a:cubicBezTo>
                  <a:pt x="9509" y="333985"/>
                  <a:pt x="13729" y="341870"/>
                  <a:pt x="16475" y="350108"/>
                </a:cubicBezTo>
                <a:cubicBezTo>
                  <a:pt x="17848" y="354227"/>
                  <a:pt x="19541" y="358253"/>
                  <a:pt x="20594" y="362465"/>
                </a:cubicBezTo>
                <a:cubicBezTo>
                  <a:pt x="21967" y="367957"/>
                  <a:pt x="22483" y="373738"/>
                  <a:pt x="24713" y="378941"/>
                </a:cubicBezTo>
                <a:cubicBezTo>
                  <a:pt x="48672" y="434845"/>
                  <a:pt x="19710" y="351579"/>
                  <a:pt x="37070" y="403654"/>
                </a:cubicBezTo>
                <a:cubicBezTo>
                  <a:pt x="28285" y="513470"/>
                  <a:pt x="28832" y="472193"/>
                  <a:pt x="28832" y="52722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10596" y="1981200"/>
            <a:ext cx="76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657600" y="1981200"/>
            <a:ext cx="1752600" cy="3343621"/>
            <a:chOff x="3657600" y="1981200"/>
            <a:chExt cx="1752600" cy="3343621"/>
          </a:xfrm>
        </p:grpSpPr>
        <p:grpSp>
          <p:nvGrpSpPr>
            <p:cNvPr id="46" name="Group 45"/>
            <p:cNvGrpSpPr/>
            <p:nvPr/>
          </p:nvGrpSpPr>
          <p:grpSpPr>
            <a:xfrm>
              <a:off x="3657600" y="2413346"/>
              <a:ext cx="1752600" cy="2911475"/>
              <a:chOff x="3505200" y="3034614"/>
              <a:chExt cx="1752600" cy="291147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381500" y="3034614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886200" y="3788248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85398" y="4617909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05200" y="5555392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343400" y="5565089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876800" y="3766751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876800" y="4610086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34" name="Straight Connector 33"/>
              <p:cNvCxnSpPr>
                <a:stCxn id="26" idx="3"/>
                <a:endCxn id="27" idx="0"/>
              </p:cNvCxnSpPr>
              <p:nvPr/>
            </p:nvCxnSpPr>
            <p:spPr>
              <a:xfrm flipH="1">
                <a:off x="4076700" y="3359818"/>
                <a:ext cx="360596" cy="4284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6" idx="5"/>
                <a:endCxn id="31" idx="0"/>
              </p:cNvCxnSpPr>
              <p:nvPr/>
            </p:nvCxnSpPr>
            <p:spPr>
              <a:xfrm>
                <a:off x="4706704" y="3359818"/>
                <a:ext cx="360596" cy="406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7" idx="4"/>
                <a:endCxn id="28" idx="0"/>
              </p:cNvCxnSpPr>
              <p:nvPr/>
            </p:nvCxnSpPr>
            <p:spPr>
              <a:xfrm flipH="1">
                <a:off x="4075898" y="4169248"/>
                <a:ext cx="802" cy="4486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4"/>
                <a:endCxn id="32" idx="0"/>
              </p:cNvCxnSpPr>
              <p:nvPr/>
            </p:nvCxnSpPr>
            <p:spPr>
              <a:xfrm>
                <a:off x="5067300" y="4147751"/>
                <a:ext cx="0" cy="4623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8" idx="5"/>
                <a:endCxn id="30" idx="0"/>
              </p:cNvCxnSpPr>
              <p:nvPr/>
            </p:nvCxnSpPr>
            <p:spPr>
              <a:xfrm>
                <a:off x="4210602" y="4943113"/>
                <a:ext cx="323298" cy="6219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8" idx="3"/>
                <a:endCxn id="29" idx="0"/>
              </p:cNvCxnSpPr>
              <p:nvPr/>
            </p:nvCxnSpPr>
            <p:spPr>
              <a:xfrm flipH="1">
                <a:off x="3695700" y="4943113"/>
                <a:ext cx="245494" cy="6122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4239640" y="1981200"/>
              <a:ext cx="973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DFS tree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32816" y="5932463"/>
            <a:ext cx="770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Distance between two nodes: length of the shortest path between them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6279071" y="1981200"/>
            <a:ext cx="2483929" cy="3485744"/>
            <a:chOff x="6279071" y="1981200"/>
            <a:chExt cx="2483929" cy="3485744"/>
          </a:xfrm>
        </p:grpSpPr>
        <p:cxnSp>
          <p:nvCxnSpPr>
            <p:cNvPr id="56" name="Straight Connector 55"/>
            <p:cNvCxnSpPr>
              <a:stCxn id="48" idx="2"/>
              <a:endCxn id="54" idx="0"/>
            </p:cNvCxnSpPr>
            <p:nvPr/>
          </p:nvCxnSpPr>
          <p:spPr>
            <a:xfrm>
              <a:off x="7652368" y="2609444"/>
              <a:ext cx="767732" cy="7063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6"/>
              <a:endCxn id="49" idx="0"/>
            </p:cNvCxnSpPr>
            <p:nvPr/>
          </p:nvCxnSpPr>
          <p:spPr>
            <a:xfrm flipH="1">
              <a:off x="7277100" y="2609444"/>
              <a:ext cx="756268" cy="7063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8" idx="1"/>
              <a:endCxn id="53" idx="0"/>
            </p:cNvCxnSpPr>
            <p:nvPr/>
          </p:nvCxnSpPr>
          <p:spPr>
            <a:xfrm>
              <a:off x="7708164" y="2474740"/>
              <a:ext cx="330936" cy="841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8" idx="7"/>
              <a:endCxn id="51" idx="0"/>
            </p:cNvCxnSpPr>
            <p:nvPr/>
          </p:nvCxnSpPr>
          <p:spPr>
            <a:xfrm flipH="1">
              <a:off x="7658100" y="2474740"/>
              <a:ext cx="319472" cy="841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652368" y="2418944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086600" y="331583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277100" y="4247744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7467600" y="331583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7277100" y="5085944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7848600" y="331583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8229600" y="331583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7" name="Straight Connector 56"/>
            <p:cNvCxnSpPr>
              <a:stCxn id="49" idx="4"/>
              <a:endCxn id="50" idx="0"/>
            </p:cNvCxnSpPr>
            <p:nvPr/>
          </p:nvCxnSpPr>
          <p:spPr>
            <a:xfrm>
              <a:off x="7277100" y="3696830"/>
              <a:ext cx="190500" cy="55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4"/>
              <a:endCxn id="52" idx="0"/>
            </p:cNvCxnSpPr>
            <p:nvPr/>
          </p:nvCxnSpPr>
          <p:spPr>
            <a:xfrm>
              <a:off x="7467600" y="4628744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1" idx="4"/>
              <a:endCxn id="50" idx="0"/>
            </p:cNvCxnSpPr>
            <p:nvPr/>
          </p:nvCxnSpPr>
          <p:spPr>
            <a:xfrm flipH="1">
              <a:off x="7467600" y="3696830"/>
              <a:ext cx="190500" cy="55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>
              <a:off x="8050901" y="3690742"/>
              <a:ext cx="388418" cy="316705"/>
            </a:xfrm>
            <a:custGeom>
              <a:avLst/>
              <a:gdLst>
                <a:gd name="connsiteX0" fmla="*/ 0 w 388418"/>
                <a:gd name="connsiteY0" fmla="*/ 0 h 347965"/>
                <a:gd name="connsiteX1" fmla="*/ 169933 w 388418"/>
                <a:gd name="connsiteY1" fmla="*/ 347958 h 347965"/>
                <a:gd name="connsiteX2" fmla="*/ 388418 w 388418"/>
                <a:gd name="connsiteY2" fmla="*/ 8092 h 347965"/>
                <a:gd name="connsiteX0" fmla="*/ 0 w 388418"/>
                <a:gd name="connsiteY0" fmla="*/ 0 h 316705"/>
                <a:gd name="connsiteX1" fmla="*/ 185564 w 388418"/>
                <a:gd name="connsiteY1" fmla="*/ 316696 h 316705"/>
                <a:gd name="connsiteX2" fmla="*/ 388418 w 388418"/>
                <a:gd name="connsiteY2" fmla="*/ 8092 h 31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418" h="316705">
                  <a:moveTo>
                    <a:pt x="0" y="0"/>
                  </a:moveTo>
                  <a:cubicBezTo>
                    <a:pt x="52598" y="173304"/>
                    <a:pt x="120828" y="315347"/>
                    <a:pt x="185564" y="316696"/>
                  </a:cubicBezTo>
                  <a:cubicBezTo>
                    <a:pt x="250300" y="318045"/>
                    <a:pt x="311543" y="178699"/>
                    <a:pt x="388418" y="80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60134" y="1981200"/>
              <a:ext cx="180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Shortest distance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279071" y="2434665"/>
                  <a:ext cx="807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071" y="2434665"/>
                  <a:ext cx="807529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279071" y="3325556"/>
                  <a:ext cx="807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071" y="3325556"/>
                  <a:ext cx="80752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279071" y="4265087"/>
                  <a:ext cx="807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071" y="4265087"/>
                  <a:ext cx="80752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279071" y="5097610"/>
                  <a:ext cx="807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071" y="5097610"/>
                  <a:ext cx="80752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88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Dijkstra’s</a:t>
            </a:r>
            <a:r>
              <a:rPr lang="en-GB" dirty="0"/>
              <a:t> algorithm for shortest paths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229600" cy="5105401"/>
              </a:xfr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r>
                  <a:rPr lang="en-GB" dirty="0" err="1">
                    <a:latin typeface="Consolas" panose="020B0609020204030204" pitchFamily="49" charset="0"/>
                  </a:rPr>
                  <a:t>ShortestPaths</a:t>
                </a:r>
                <a:r>
                  <a:rPr lang="en-GB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, </a:t>
                </a:r>
                <a:r>
                  <a:rPr lang="en-US" dirty="0" err="1">
                    <a:latin typeface="Consolas" panose="020B0609020204030204" pitchFamily="49" charset="0"/>
                  </a:rPr>
                  <a:t>len</a:t>
                </a:r>
                <a:r>
                  <a:rPr lang="en-US" dirty="0">
                    <a:latin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</a:rPr>
                  <a:t>dist</a:t>
                </a:r>
                <a:r>
                  <a:rPr lang="en-US" dirty="0">
                    <a:latin typeface="Consolas" panose="020B0609020204030204" pitchFamily="49" charset="0"/>
                  </a:rPr>
                  <a:t>, </a:t>
                </a:r>
                <a:r>
                  <a:rPr lang="en-US" dirty="0" err="1">
                    <a:latin typeface="Consolas" panose="020B0609020204030204" pitchFamily="49" charset="0"/>
                  </a:rPr>
                  <a:t>prev</a:t>
                </a:r>
                <a:r>
                  <a:rPr lang="en-US" dirty="0">
                    <a:latin typeface="Consolas" panose="020B0609020204030204" pitchFamily="49" charset="0"/>
                  </a:rPr>
                  <a:t>:</a:t>
                </a:r>
                <a:br>
                  <a:rPr lang="en-US" dirty="0">
                    <a:latin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</a:rPr>
                  <a:t>   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"""Input: Graph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source vertex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 positive edge lengths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len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Output: </a:t>
                </a:r>
                <a:r>
                  <a:rPr lang="en-GB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has the distance from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  </a:t>
                </a:r>
                <a:r>
                  <a:rPr lang="en-US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prev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has the predecessor in the tree</a:t>
                </a:r>
                <a:b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"""</a:t>
                </a:r>
                <a:br>
                  <a:rPr lang="en-US" sz="21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</a:rPr>
                  <a:t>   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:</a:t>
                </a:r>
                <a:br>
                  <a:rPr lang="en-US" dirty="0">
                    <a:latin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</a:rPr>
                  <a:t>        </a:t>
                </a:r>
                <a:r>
                  <a:rPr lang="en-US" dirty="0" err="1">
                    <a:latin typeface="Consolas" panose="020B0609020204030204" pitchFamily="49" charset="0"/>
                  </a:rPr>
                  <a:t>dist</a:t>
                </a:r>
                <a:r>
                  <a:rPr lang="en-US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</a:t>
                </a:r>
                <a:r>
                  <a:rPr lang="en-GB" dirty="0" err="1">
                    <a:latin typeface="Consolas" panose="020B0609020204030204" pitchFamily="49" charset="0"/>
                  </a:rPr>
                  <a:t>prev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nil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0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	    Q = </a:t>
                </a:r>
                <a:r>
                  <a:rPr lang="en-GB" dirty="0" err="1">
                    <a:latin typeface="Consolas" panose="020B0609020204030204" pitchFamily="49" charset="0"/>
                  </a:rPr>
                  <a:t>makequeue</a:t>
                </a:r>
                <a:r>
                  <a:rPr lang="en-GB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)  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priority queue (</a:t>
                </a:r>
                <a:r>
                  <a:rPr lang="en-GB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as value)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while not </a:t>
                </a:r>
                <a:r>
                  <a:rPr lang="en-GB" dirty="0" err="1">
                    <a:latin typeface="Consolas" panose="020B0609020204030204" pitchFamily="49" charset="0"/>
                  </a:rPr>
                  <a:t>Q.empty</a:t>
                </a:r>
                <a:r>
                  <a:rPr lang="en-GB" dirty="0">
                    <a:latin typeface="Consolas" panose="020B0609020204030204" pitchFamily="49" charset="0"/>
                  </a:rPr>
                  <a:t>():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= </a:t>
                </a:r>
                <a:r>
                  <a:rPr lang="en-GB" dirty="0" err="1">
                    <a:latin typeface="Consolas" panose="020B0609020204030204" pitchFamily="49" charset="0"/>
                  </a:rPr>
                  <a:t>Q.deletemin</a:t>
                </a:r>
                <a:r>
                  <a:rPr lang="en-GB" dirty="0">
                    <a:latin typeface="Consolas" panose="020B0609020204030204" pitchFamily="49" charset="0"/>
                  </a:rPr>
                  <a:t>()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  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&gt;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       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        </a:t>
                </a:r>
                <a:r>
                  <a:rPr lang="en-GB" dirty="0" err="1">
                    <a:latin typeface="Consolas" panose="020B0609020204030204" pitchFamily="49" charset="0"/>
                  </a:rPr>
                  <a:t>prev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        </a:t>
                </a:r>
                <a:r>
                  <a:rPr lang="en-GB" dirty="0" err="1">
                    <a:latin typeface="Consolas" panose="020B0609020204030204" pitchFamily="49" charset="0"/>
                  </a:rPr>
                  <a:t>Q.decreasekey</a:t>
                </a:r>
                <a:r>
                  <a:rPr lang="en-GB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229600" cy="5105401"/>
              </a:xfrm>
              <a:blipFill>
                <a:blip r:embed="rId2"/>
                <a:stretch>
                  <a:fillRect l="-666" t="-154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Dijkstra’s</a:t>
            </a:r>
            <a:r>
              <a:rPr lang="en-GB" dirty="0"/>
              <a:t> algorithm: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44642" y="836614"/>
                <a:ext cx="6172200" cy="3115606"/>
              </a:xfr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Q = 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makequeue(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while not </a:t>
                </a:r>
                <a:r>
                  <a:rPr lang="en-GB" dirty="0" err="1">
                    <a:latin typeface="Consolas" panose="020B0609020204030204" pitchFamily="49" charset="0"/>
                  </a:rPr>
                  <a:t>Q.empty</a:t>
                </a:r>
                <a:r>
                  <a:rPr lang="en-GB" dirty="0">
                    <a:latin typeface="Consolas" panose="020B0609020204030204" pitchFamily="49" charset="0"/>
                  </a:rPr>
                  <a:t>():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= </a:t>
                </a:r>
                <a:r>
                  <a:rPr lang="en-GB" dirty="0" err="1">
                    <a:solidFill>
                      <a:schemeClr val="accent6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Q.deletemin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()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&gt;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:r>
                  <a:rPr lang="en-GB" dirty="0" err="1">
                    <a:latin typeface="Consolas" panose="020B0609020204030204" pitchFamily="49" charset="0"/>
                  </a:rPr>
                  <a:t>dist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</a:t>
                </a:r>
                <a:r>
                  <a:rPr lang="en-GB" dirty="0" err="1">
                    <a:latin typeface="Consolas" panose="020B0609020204030204" pitchFamily="49" charset="0"/>
                  </a:rPr>
                  <a:t>prev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Q.decreasekey(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42" y="836614"/>
                <a:ext cx="6172200" cy="3115606"/>
              </a:xfrm>
              <a:blipFill>
                <a:blip r:embed="rId2"/>
                <a:stretch>
                  <a:fillRect l="-1182" t="-117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25530" y="1610380"/>
                <a:ext cx="15552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1" dirty="0"/>
                  <a:t> times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30" y="1610380"/>
                <a:ext cx="1555234" cy="523220"/>
              </a:xfrm>
              <a:prstGeom prst="rect">
                <a:avLst/>
              </a:prstGeom>
              <a:blipFill>
                <a:blip r:embed="rId3"/>
                <a:stretch>
                  <a:fillRect t="-10465" r="-6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191000" y="1871990"/>
            <a:ext cx="313453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25530" y="3429000"/>
                <a:ext cx="1558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1" dirty="0"/>
                  <a:t> times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30" y="3429000"/>
                <a:ext cx="1558440" cy="523220"/>
              </a:xfrm>
              <a:prstGeom prst="rect">
                <a:avLst/>
              </a:prstGeom>
              <a:blipFill>
                <a:blip r:embed="rId4"/>
                <a:stretch>
                  <a:fillRect t="-11765" r="-627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724400" y="3733800"/>
            <a:ext cx="260113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4095690"/>
                <a:ext cx="8220007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The skeleton of </a:t>
                </a:r>
                <a:r>
                  <a:rPr lang="en-GB" sz="2000" dirty="0" err="1"/>
                  <a:t>Dijkstra’s</a:t>
                </a:r>
                <a:r>
                  <a:rPr lang="en-GB" sz="2000" dirty="0"/>
                  <a:t> algorithm is based on BFS, which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We need to account for the cost of: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000" b="1" dirty="0" err="1"/>
                  <a:t>makequeue</a:t>
                </a:r>
                <a:r>
                  <a:rPr lang="en-GB" sz="2000" dirty="0"/>
                  <a:t>: insert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000" dirty="0"/>
                  <a:t> vertices to a list.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000" b="1" dirty="0" err="1"/>
                  <a:t>deletemin</a:t>
                </a:r>
                <a:r>
                  <a:rPr lang="en-GB" sz="2000" dirty="0"/>
                  <a:t>: find the vertex with min </a:t>
                </a:r>
                <a:r>
                  <a:rPr lang="en-GB" sz="2000" dirty="0" err="1"/>
                  <a:t>dist</a:t>
                </a:r>
                <a:r>
                  <a:rPr lang="en-GB" sz="2000" dirty="0"/>
                  <a:t> in the list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000" dirty="0"/>
                  <a:t> times)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000" b="1" dirty="0" err="1"/>
                  <a:t>decreasekey</a:t>
                </a:r>
                <a:r>
                  <a:rPr lang="en-GB" sz="2000" dirty="0"/>
                  <a:t>: update </a:t>
                </a:r>
                <a:r>
                  <a:rPr lang="en-GB" sz="2000" dirty="0" err="1"/>
                  <a:t>dist</a:t>
                </a:r>
                <a:r>
                  <a:rPr lang="en-GB" sz="2000" dirty="0"/>
                  <a:t> for a vertex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000" dirty="0"/>
                  <a:t> times)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2000" dirty="0"/>
                  <a:t>Let us consider two implementations for the list: </a:t>
                </a:r>
                <a:r>
                  <a:rPr lang="en-GB" sz="2000" b="1" dirty="0"/>
                  <a:t>vector</a:t>
                </a:r>
                <a:r>
                  <a:rPr lang="en-GB" sz="2000" dirty="0"/>
                  <a:t> and </a:t>
                </a:r>
                <a:r>
                  <a:rPr lang="en-GB" sz="2000" b="1" dirty="0"/>
                  <a:t>binary heap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95690"/>
                <a:ext cx="8220007" cy="2246769"/>
              </a:xfrm>
              <a:prstGeom prst="rect">
                <a:avLst/>
              </a:prstGeom>
              <a:blipFill>
                <a:blip r:embed="rId5"/>
                <a:stretch>
                  <a:fillRect l="-668" t="-1630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7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Dijkstra’s</a:t>
            </a:r>
            <a:r>
              <a:rPr lang="en-GB" dirty="0"/>
              <a:t> algorithm: complexity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542175"/>
                  </p:ext>
                </p:extLst>
              </p:nvPr>
            </p:nvGraphicFramePr>
            <p:xfrm>
              <a:off x="228600" y="1066800"/>
              <a:ext cx="8686800" cy="17373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252133">
                      <a:extLst>
                        <a:ext uri="{9D8B030D-6E8A-4147-A177-3AD203B41FA5}">
                          <a16:colId xmlns:a16="http://schemas.microsoft.com/office/drawing/2014/main" val="2339420809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80186622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622706596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32268439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Implementation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/>
                            <a:t>deletemin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insert/</a:t>
                          </a:r>
                          <a:br>
                            <a:rPr lang="en-GB" sz="2400" dirty="0"/>
                          </a:br>
                          <a:r>
                            <a:rPr lang="en-GB" sz="2400" dirty="0" err="1"/>
                            <a:t>decreasekey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/>
                            <a:t>Dijkstra’s</a:t>
                          </a:r>
                          <a:br>
                            <a:rPr lang="en-GB" sz="2400" dirty="0"/>
                          </a:br>
                          <a:r>
                            <a:rPr lang="en-GB" sz="2400" dirty="0"/>
                            <a:t>complexity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0999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/>
                            <a:t>Vector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40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4984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/>
                            <a:t>Binary heap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|)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|)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40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((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unc>
                                  <m:func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GB" sz="2400" smtClean="0">
                                        <a:latin typeface="Cambria Math" panose="02040503050406030204" pitchFamily="18" charset="0"/>
                                      </a:rPr>
                                      <m:t>|)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9657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542175"/>
                  </p:ext>
                </p:extLst>
              </p:nvPr>
            </p:nvGraphicFramePr>
            <p:xfrm>
              <a:off x="228600" y="1066800"/>
              <a:ext cx="8686800" cy="17373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252133">
                      <a:extLst>
                        <a:ext uri="{9D8B030D-6E8A-4147-A177-3AD203B41FA5}">
                          <a16:colId xmlns:a16="http://schemas.microsoft.com/office/drawing/2014/main" val="2339420809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80186622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622706596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3226843976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Implementation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 smtClean="0"/>
                            <a:t>deletemin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/>
                            <a:t>insert/</a:t>
                          </a:r>
                          <a:br>
                            <a:rPr lang="en-GB" sz="2400" dirty="0" smtClean="0"/>
                          </a:br>
                          <a:r>
                            <a:rPr lang="en-GB" sz="2400" dirty="0" err="1" smtClean="0"/>
                            <a:t>decreasekey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 smtClean="0"/>
                            <a:t>Dijkstra’s</a:t>
                          </a:r>
                          <a:r>
                            <a:rPr lang="en-GB" sz="2400" dirty="0" smtClean="0"/>
                            <a:t/>
                          </a:r>
                          <a:br>
                            <a:rPr lang="en-GB" sz="2400" dirty="0" smtClean="0"/>
                          </a:br>
                          <a:r>
                            <a:rPr lang="en-GB" sz="2400" dirty="0" smtClean="0"/>
                            <a:t>complexity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09991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b="1" dirty="0" smtClean="0"/>
                            <a:t>Vector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060" t="-190667" r="-294776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2667" t="-190667" r="-163333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213" t="-190667" r="-410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49847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b="1" dirty="0" smtClean="0"/>
                            <a:t>Binary heap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060" t="-290667" r="-29477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2667" t="-290667" r="-16333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213" t="-290667" r="-410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9657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3048000"/>
                <a:ext cx="8579143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/>
                  <a:t>Binary heap: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elements are stored in a complete (balanced) binary tree.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Insertion:</a:t>
                </a:r>
                <a:r>
                  <a:rPr lang="en-GB" sz="2000" dirty="0"/>
                  <a:t> place element at the bottom and let it </a:t>
                </a:r>
                <a:r>
                  <a:rPr lang="en-GB" sz="2000" i="1" dirty="0"/>
                  <a:t>bubble up</a:t>
                </a:r>
                <a:r>
                  <a:rPr lang="en-GB" sz="2000" dirty="0"/>
                  <a:t> swapping the</a:t>
                </a:r>
                <a:br>
                  <a:rPr lang="en-GB" sz="2000" dirty="0"/>
                </a:br>
                <a:r>
                  <a:rPr lang="en-GB" sz="2000" dirty="0"/>
                  <a:t>location with the parent (at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000" dirty="0"/>
                  <a:t> levels).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b="1" dirty="0" err="1"/>
                  <a:t>Deletemin</a:t>
                </a:r>
                <a:r>
                  <a:rPr lang="en-GB" sz="2000" b="1" dirty="0"/>
                  <a:t>:</a:t>
                </a:r>
                <a:r>
                  <a:rPr lang="en-GB" sz="2000" dirty="0"/>
                  <a:t> Remove element from the root, take the last node in the tree,</a:t>
                </a:r>
                <a:br>
                  <a:rPr lang="en-GB" sz="2000" dirty="0"/>
                </a:br>
                <a:r>
                  <a:rPr lang="en-GB" sz="2000" dirty="0"/>
                  <a:t>place it at the root and let it </a:t>
                </a:r>
                <a:r>
                  <a:rPr lang="en-GB" sz="2000" i="1" dirty="0"/>
                  <a:t>bubble down </a:t>
                </a:r>
                <a:r>
                  <a:rPr lang="en-GB" sz="2000" dirty="0"/>
                  <a:t>(at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000" dirty="0"/>
                  <a:t> levels).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b="1" dirty="0" err="1"/>
                  <a:t>Decreasekey</a:t>
                </a:r>
                <a:r>
                  <a:rPr lang="en-GB" sz="2000" b="1" dirty="0"/>
                  <a:t>:</a:t>
                </a:r>
                <a:r>
                  <a:rPr lang="en-GB" sz="2000" dirty="0"/>
                  <a:t> decrease the key in the tree and let it </a:t>
                </a:r>
                <a:r>
                  <a:rPr lang="en-GB" sz="2000" i="1" dirty="0"/>
                  <a:t>bubble up </a:t>
                </a:r>
                <a:r>
                  <a:rPr lang="en-GB" sz="2000" dirty="0"/>
                  <a:t>(same as</a:t>
                </a:r>
                <a:br>
                  <a:rPr lang="en-GB" sz="2000" dirty="0"/>
                </a:br>
                <a:r>
                  <a:rPr lang="en-GB" sz="2000" dirty="0"/>
                  <a:t>insertion). A data structure might be required to known the location of</a:t>
                </a:r>
                <a:br>
                  <a:rPr lang="en-GB" sz="2000" dirty="0"/>
                </a:br>
                <a:r>
                  <a:rPr lang="en-GB" sz="2000" dirty="0"/>
                  <a:t>each vertex in the heap (table of pointers).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0"/>
                <a:ext cx="8579143" cy="2862322"/>
              </a:xfrm>
              <a:prstGeom prst="rect">
                <a:avLst/>
              </a:prstGeom>
              <a:blipFill>
                <a:blip r:embed="rId3"/>
                <a:stretch>
                  <a:fillRect l="-711" t="-1064" r="-71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228" y="6096000"/>
                <a:ext cx="7547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/>
                  <a:t>For connected graphs: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begChr m:val="|"/>
                        <m:endChr m:val="|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|)=</m:t>
                        </m:r>
                        <m:r>
                          <m:rPr>
                            <m:nor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|)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8" y="6096000"/>
                <a:ext cx="7547772" cy="461665"/>
              </a:xfrm>
              <a:prstGeom prst="rect">
                <a:avLst/>
              </a:prstGeom>
              <a:blipFill>
                <a:blip r:embed="rId4"/>
                <a:stretch>
                  <a:fillRect l="-807" r="-16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53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152400" y="1314450"/>
            <a:ext cx="2762250" cy="2209800"/>
          </a:xfrm>
          <a:custGeom>
            <a:avLst/>
            <a:gdLst>
              <a:gd name="connsiteX0" fmla="*/ 1733550 w 2762250"/>
              <a:gd name="connsiteY0" fmla="*/ 0 h 2209800"/>
              <a:gd name="connsiteX1" fmla="*/ 542925 w 2762250"/>
              <a:gd name="connsiteY1" fmla="*/ 304800 h 2209800"/>
              <a:gd name="connsiteX2" fmla="*/ 0 w 2762250"/>
              <a:gd name="connsiteY2" fmla="*/ 1143000 h 2209800"/>
              <a:gd name="connsiteX3" fmla="*/ 952500 w 2762250"/>
              <a:gd name="connsiteY3" fmla="*/ 2133600 h 2209800"/>
              <a:gd name="connsiteX4" fmla="*/ 2076450 w 2762250"/>
              <a:gd name="connsiteY4" fmla="*/ 2209800 h 2209800"/>
              <a:gd name="connsiteX5" fmla="*/ 2676525 w 2762250"/>
              <a:gd name="connsiteY5" fmla="*/ 2009775 h 2209800"/>
              <a:gd name="connsiteX6" fmla="*/ 2762250 w 2762250"/>
              <a:gd name="connsiteY6" fmla="*/ 1333500 h 2209800"/>
              <a:gd name="connsiteX7" fmla="*/ 1857375 w 2762250"/>
              <a:gd name="connsiteY7" fmla="*/ 1114425 h 2209800"/>
              <a:gd name="connsiteX8" fmla="*/ 2076450 w 2762250"/>
              <a:gd name="connsiteY8" fmla="*/ 542925 h 2209800"/>
              <a:gd name="connsiteX9" fmla="*/ 1733550 w 2762250"/>
              <a:gd name="connsiteY9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2250" h="2209800">
                <a:moveTo>
                  <a:pt x="1733550" y="0"/>
                </a:moveTo>
                <a:lnTo>
                  <a:pt x="542925" y="304800"/>
                </a:lnTo>
                <a:lnTo>
                  <a:pt x="0" y="1143000"/>
                </a:lnTo>
                <a:lnTo>
                  <a:pt x="952500" y="2133600"/>
                </a:lnTo>
                <a:lnTo>
                  <a:pt x="2076450" y="2209800"/>
                </a:lnTo>
                <a:lnTo>
                  <a:pt x="2676525" y="2009775"/>
                </a:lnTo>
                <a:lnTo>
                  <a:pt x="2762250" y="1333500"/>
                </a:lnTo>
                <a:lnTo>
                  <a:pt x="1857375" y="1114425"/>
                </a:lnTo>
                <a:lnTo>
                  <a:pt x="2076450" y="542925"/>
                </a:lnTo>
                <a:lnTo>
                  <a:pt x="173355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Dijkstra’s</a:t>
            </a:r>
            <a:r>
              <a:rPr lang="en-US" dirty="0"/>
              <a:t> 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3149" y="24384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7" name="Oval 6"/>
          <p:cNvSpPr/>
          <p:nvPr/>
        </p:nvSpPr>
        <p:spPr>
          <a:xfrm>
            <a:off x="1463749" y="17526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8" name="Oval 7"/>
          <p:cNvSpPr/>
          <p:nvPr/>
        </p:nvSpPr>
        <p:spPr>
          <a:xfrm>
            <a:off x="3048000" y="1247775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06749" y="2161381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0" name="Oval 9"/>
          <p:cNvSpPr/>
          <p:nvPr/>
        </p:nvSpPr>
        <p:spPr>
          <a:xfrm>
            <a:off x="1235149" y="29718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1" name="Oval 10"/>
          <p:cNvSpPr/>
          <p:nvPr/>
        </p:nvSpPr>
        <p:spPr>
          <a:xfrm>
            <a:off x="2301949" y="29718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Oval 11"/>
          <p:cNvSpPr/>
          <p:nvPr/>
        </p:nvSpPr>
        <p:spPr>
          <a:xfrm>
            <a:off x="3368749" y="266700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3800" y="327660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7"/>
            <a:endCxn id="7" idx="2"/>
          </p:cNvCxnSpPr>
          <p:nvPr/>
        </p:nvCxnSpPr>
        <p:spPr>
          <a:xfrm flipV="1">
            <a:off x="603231" y="1828800"/>
            <a:ext cx="860518" cy="6319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7"/>
            <a:endCxn id="8" idx="2"/>
          </p:cNvCxnSpPr>
          <p:nvPr/>
        </p:nvCxnSpPr>
        <p:spPr>
          <a:xfrm flipV="1">
            <a:off x="1593831" y="1323975"/>
            <a:ext cx="1454169" cy="4509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9" idx="2"/>
          </p:cNvCxnSpPr>
          <p:nvPr/>
        </p:nvCxnSpPr>
        <p:spPr>
          <a:xfrm>
            <a:off x="1593831" y="1882682"/>
            <a:ext cx="1012918" cy="3548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5"/>
            <a:endCxn id="10" idx="1"/>
          </p:cNvCxnSpPr>
          <p:nvPr/>
        </p:nvCxnSpPr>
        <p:spPr>
          <a:xfrm>
            <a:off x="603231" y="2568482"/>
            <a:ext cx="654236" cy="425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6"/>
            <a:endCxn id="11" idx="2"/>
          </p:cNvCxnSpPr>
          <p:nvPr/>
        </p:nvCxnSpPr>
        <p:spPr>
          <a:xfrm>
            <a:off x="1387549" y="30480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7"/>
            <a:endCxn id="12" idx="2"/>
          </p:cNvCxnSpPr>
          <p:nvPr/>
        </p:nvCxnSpPr>
        <p:spPr>
          <a:xfrm flipV="1">
            <a:off x="2432031" y="2743200"/>
            <a:ext cx="936718" cy="2509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5"/>
            <a:endCxn id="13" idx="2"/>
          </p:cNvCxnSpPr>
          <p:nvPr/>
        </p:nvCxnSpPr>
        <p:spPr>
          <a:xfrm>
            <a:off x="2432031" y="3101882"/>
            <a:ext cx="1301769" cy="2509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8506" y="211669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8024" y="141415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62063" y="26384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25749" y="26384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7435" y="180349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2839" y="231451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5600" y="8952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81400" y="292414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0600" y="2205335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09277" y="1752600"/>
            <a:ext cx="120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Frontier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650" y="4233208"/>
            <a:ext cx="8125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tree of open paths with distances is maintained at each iteration.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shortest paths for the internal nodes have already been calculated.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node in the frontier with shortest distance is “frozen” and expanded.</a:t>
            </a:r>
            <a:br>
              <a:rPr lang="en-US" sz="2000" dirty="0"/>
            </a:br>
            <a:r>
              <a:rPr lang="en-US" sz="2000" dirty="0"/>
              <a:t>Why? Because no other shorter path can reach the node.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149577" y="914400"/>
            <a:ext cx="4801638" cy="2628960"/>
            <a:chOff x="4149577" y="914400"/>
            <a:chExt cx="4801638" cy="2628960"/>
          </a:xfrm>
        </p:grpSpPr>
        <p:sp>
          <p:nvSpPr>
            <p:cNvPr id="49" name="Freeform 48"/>
            <p:cNvSpPr/>
            <p:nvPr/>
          </p:nvSpPr>
          <p:spPr>
            <a:xfrm>
              <a:off x="5077863" y="1333560"/>
              <a:ext cx="2809875" cy="2209800"/>
            </a:xfrm>
            <a:custGeom>
              <a:avLst/>
              <a:gdLst>
                <a:gd name="connsiteX0" fmla="*/ 1733550 w 2762250"/>
                <a:gd name="connsiteY0" fmla="*/ 0 h 2209800"/>
                <a:gd name="connsiteX1" fmla="*/ 542925 w 2762250"/>
                <a:gd name="connsiteY1" fmla="*/ 304800 h 2209800"/>
                <a:gd name="connsiteX2" fmla="*/ 0 w 2762250"/>
                <a:gd name="connsiteY2" fmla="*/ 1143000 h 2209800"/>
                <a:gd name="connsiteX3" fmla="*/ 952500 w 2762250"/>
                <a:gd name="connsiteY3" fmla="*/ 2133600 h 2209800"/>
                <a:gd name="connsiteX4" fmla="*/ 2076450 w 2762250"/>
                <a:gd name="connsiteY4" fmla="*/ 2209800 h 2209800"/>
                <a:gd name="connsiteX5" fmla="*/ 2676525 w 2762250"/>
                <a:gd name="connsiteY5" fmla="*/ 2009775 h 2209800"/>
                <a:gd name="connsiteX6" fmla="*/ 2762250 w 2762250"/>
                <a:gd name="connsiteY6" fmla="*/ 1333500 h 2209800"/>
                <a:gd name="connsiteX7" fmla="*/ 1857375 w 2762250"/>
                <a:gd name="connsiteY7" fmla="*/ 1114425 h 2209800"/>
                <a:gd name="connsiteX8" fmla="*/ 2076450 w 2762250"/>
                <a:gd name="connsiteY8" fmla="*/ 542925 h 2209800"/>
                <a:gd name="connsiteX9" fmla="*/ 1733550 w 2762250"/>
                <a:gd name="connsiteY9" fmla="*/ 0 h 2209800"/>
                <a:gd name="connsiteX0" fmla="*/ 1733550 w 2809875"/>
                <a:gd name="connsiteY0" fmla="*/ 0 h 2209800"/>
                <a:gd name="connsiteX1" fmla="*/ 542925 w 2809875"/>
                <a:gd name="connsiteY1" fmla="*/ 304800 h 2209800"/>
                <a:gd name="connsiteX2" fmla="*/ 0 w 2809875"/>
                <a:gd name="connsiteY2" fmla="*/ 1143000 h 2209800"/>
                <a:gd name="connsiteX3" fmla="*/ 952500 w 2809875"/>
                <a:gd name="connsiteY3" fmla="*/ 2133600 h 2209800"/>
                <a:gd name="connsiteX4" fmla="*/ 2076450 w 2809875"/>
                <a:gd name="connsiteY4" fmla="*/ 2209800 h 2209800"/>
                <a:gd name="connsiteX5" fmla="*/ 2676525 w 2809875"/>
                <a:gd name="connsiteY5" fmla="*/ 2009775 h 2209800"/>
                <a:gd name="connsiteX6" fmla="*/ 2762250 w 2809875"/>
                <a:gd name="connsiteY6" fmla="*/ 1333500 h 2209800"/>
                <a:gd name="connsiteX7" fmla="*/ 2809875 w 2809875"/>
                <a:gd name="connsiteY7" fmla="*/ 781050 h 2209800"/>
                <a:gd name="connsiteX8" fmla="*/ 2076450 w 2809875"/>
                <a:gd name="connsiteY8" fmla="*/ 542925 h 2209800"/>
                <a:gd name="connsiteX9" fmla="*/ 1733550 w 2809875"/>
                <a:gd name="connsiteY9" fmla="*/ 0 h 2209800"/>
                <a:gd name="connsiteX0" fmla="*/ 1733550 w 2809875"/>
                <a:gd name="connsiteY0" fmla="*/ 0 h 2209800"/>
                <a:gd name="connsiteX1" fmla="*/ 542925 w 2809875"/>
                <a:gd name="connsiteY1" fmla="*/ 304800 h 2209800"/>
                <a:gd name="connsiteX2" fmla="*/ 0 w 2809875"/>
                <a:gd name="connsiteY2" fmla="*/ 1143000 h 2209800"/>
                <a:gd name="connsiteX3" fmla="*/ 952500 w 2809875"/>
                <a:gd name="connsiteY3" fmla="*/ 2133600 h 2209800"/>
                <a:gd name="connsiteX4" fmla="*/ 2076450 w 2809875"/>
                <a:gd name="connsiteY4" fmla="*/ 2209800 h 2209800"/>
                <a:gd name="connsiteX5" fmla="*/ 2676525 w 2809875"/>
                <a:gd name="connsiteY5" fmla="*/ 2009775 h 2209800"/>
                <a:gd name="connsiteX6" fmla="*/ 2762250 w 2809875"/>
                <a:gd name="connsiteY6" fmla="*/ 1333500 h 2209800"/>
                <a:gd name="connsiteX7" fmla="*/ 2809875 w 2809875"/>
                <a:gd name="connsiteY7" fmla="*/ 781050 h 2209800"/>
                <a:gd name="connsiteX8" fmla="*/ 2228850 w 2809875"/>
                <a:gd name="connsiteY8" fmla="*/ 95250 h 2209800"/>
                <a:gd name="connsiteX9" fmla="*/ 1733550 w 2809875"/>
                <a:gd name="connsiteY9" fmla="*/ 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9875" h="2209800">
                  <a:moveTo>
                    <a:pt x="1733550" y="0"/>
                  </a:moveTo>
                  <a:lnTo>
                    <a:pt x="542925" y="304800"/>
                  </a:lnTo>
                  <a:lnTo>
                    <a:pt x="0" y="1143000"/>
                  </a:lnTo>
                  <a:lnTo>
                    <a:pt x="952500" y="2133600"/>
                  </a:lnTo>
                  <a:lnTo>
                    <a:pt x="2076450" y="2209800"/>
                  </a:lnTo>
                  <a:lnTo>
                    <a:pt x="2676525" y="2009775"/>
                  </a:lnTo>
                  <a:lnTo>
                    <a:pt x="2762250" y="1333500"/>
                  </a:lnTo>
                  <a:lnTo>
                    <a:pt x="2809875" y="781050"/>
                  </a:lnTo>
                  <a:lnTo>
                    <a:pt x="2228850" y="95250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98612" y="2457510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1" name="Oval 50"/>
            <p:cNvSpPr/>
            <p:nvPr/>
          </p:nvSpPr>
          <p:spPr>
            <a:xfrm>
              <a:off x="6389212" y="1771710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2" name="Oval 51"/>
            <p:cNvSpPr/>
            <p:nvPr/>
          </p:nvSpPr>
          <p:spPr>
            <a:xfrm>
              <a:off x="7973463" y="1266885"/>
              <a:ext cx="1524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32212" y="218049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4" name="Oval 53"/>
            <p:cNvSpPr/>
            <p:nvPr/>
          </p:nvSpPr>
          <p:spPr>
            <a:xfrm>
              <a:off x="6160612" y="2990910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5" name="Oval 54"/>
            <p:cNvSpPr/>
            <p:nvPr/>
          </p:nvSpPr>
          <p:spPr>
            <a:xfrm>
              <a:off x="7227412" y="2990910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6" name="Oval 55"/>
            <p:cNvSpPr/>
            <p:nvPr/>
          </p:nvSpPr>
          <p:spPr>
            <a:xfrm>
              <a:off x="8294212" y="2686110"/>
              <a:ext cx="1524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659263" y="3295710"/>
              <a:ext cx="1524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stCxn id="50" idx="7"/>
              <a:endCxn id="51" idx="2"/>
            </p:cNvCxnSpPr>
            <p:nvPr/>
          </p:nvCxnSpPr>
          <p:spPr>
            <a:xfrm flipV="1">
              <a:off x="5528694" y="1847910"/>
              <a:ext cx="860518" cy="63191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1" idx="7"/>
              <a:endCxn id="52" idx="2"/>
            </p:cNvCxnSpPr>
            <p:nvPr/>
          </p:nvCxnSpPr>
          <p:spPr>
            <a:xfrm flipV="1">
              <a:off x="6519294" y="1343085"/>
              <a:ext cx="1454169" cy="4509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1" idx="5"/>
              <a:endCxn id="53" idx="2"/>
            </p:cNvCxnSpPr>
            <p:nvPr/>
          </p:nvCxnSpPr>
          <p:spPr>
            <a:xfrm>
              <a:off x="6519294" y="1901792"/>
              <a:ext cx="1012918" cy="35489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0" idx="5"/>
              <a:endCxn id="54" idx="1"/>
            </p:cNvCxnSpPr>
            <p:nvPr/>
          </p:nvCxnSpPr>
          <p:spPr>
            <a:xfrm>
              <a:off x="5528694" y="2587592"/>
              <a:ext cx="654236" cy="4256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4" idx="6"/>
              <a:endCxn id="55" idx="2"/>
            </p:cNvCxnSpPr>
            <p:nvPr/>
          </p:nvCxnSpPr>
          <p:spPr>
            <a:xfrm>
              <a:off x="6313012" y="306711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5" idx="7"/>
              <a:endCxn id="56" idx="2"/>
            </p:cNvCxnSpPr>
            <p:nvPr/>
          </p:nvCxnSpPr>
          <p:spPr>
            <a:xfrm flipV="1">
              <a:off x="7357494" y="2762310"/>
              <a:ext cx="936718" cy="25091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5"/>
              <a:endCxn id="57" idx="2"/>
            </p:cNvCxnSpPr>
            <p:nvPr/>
          </p:nvCxnSpPr>
          <p:spPr>
            <a:xfrm>
              <a:off x="7357494" y="3120992"/>
              <a:ext cx="1301769" cy="25091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323969" y="213580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03487" y="143326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87526" y="265753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51212" y="265753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48550" y="182874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210550" y="235267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610290" y="914400"/>
                  <a:ext cx="7889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10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000" b="1" dirty="0">
                      <a:solidFill>
                        <a:srgbClr val="FF0000"/>
                      </a:solidFill>
                    </a:rPr>
                    <a:t>9</a:t>
                  </a: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290" y="914400"/>
                  <a:ext cx="788999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7692" t="-7576" r="-6923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8506863" y="294325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16063" y="2224445"/>
              <a:ext cx="864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Done</a:t>
              </a:r>
            </a:p>
          </p:txBody>
        </p:sp>
        <p:cxnSp>
          <p:nvCxnSpPr>
            <p:cNvPr id="77" name="Straight Arrow Connector 76"/>
            <p:cNvCxnSpPr>
              <a:stCxn id="53" idx="7"/>
              <a:endCxn id="52" idx="3"/>
            </p:cNvCxnSpPr>
            <p:nvPr/>
          </p:nvCxnSpPr>
          <p:spPr>
            <a:xfrm flipV="1">
              <a:off x="7662294" y="1396967"/>
              <a:ext cx="333487" cy="80584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3" idx="6"/>
            </p:cNvCxnSpPr>
            <p:nvPr/>
          </p:nvCxnSpPr>
          <p:spPr>
            <a:xfrm flipV="1">
              <a:off x="7684612" y="2135803"/>
              <a:ext cx="974651" cy="1208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8659263" y="2058869"/>
              <a:ext cx="1524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505825" y="170491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79224" y="158338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+2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32689" y="18785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+5</a:t>
              </a:r>
            </a:p>
          </p:txBody>
        </p:sp>
        <p:cxnSp>
          <p:nvCxnSpPr>
            <p:cNvPr id="89" name="Straight Arrow Connector 88"/>
            <p:cNvCxnSpPr>
              <a:stCxn id="53" idx="5"/>
              <a:endCxn id="56" idx="1"/>
            </p:cNvCxnSpPr>
            <p:nvPr/>
          </p:nvCxnSpPr>
          <p:spPr>
            <a:xfrm>
              <a:off x="7662294" y="2310573"/>
              <a:ext cx="654236" cy="39785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905750" y="22595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+3</a:t>
              </a:r>
            </a:p>
          </p:txBody>
        </p:sp>
        <p:sp>
          <p:nvSpPr>
            <p:cNvPr id="95" name="Right Arrow 94"/>
            <p:cNvSpPr/>
            <p:nvPr/>
          </p:nvSpPr>
          <p:spPr>
            <a:xfrm>
              <a:off x="4149577" y="2294791"/>
              <a:ext cx="698648" cy="330901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965358" y="5617578"/>
            <a:ext cx="6654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b="1" dirty="0"/>
              <a:t>Disclaimer:</a:t>
            </a:r>
            <a:r>
              <a:rPr lang="en-US" sz="2000" dirty="0"/>
              <a:t> this is only true if the </a:t>
            </a:r>
            <a:r>
              <a:rPr lang="en-US" sz="2000" b="1" dirty="0"/>
              <a:t>distances are non-negative!</a:t>
            </a:r>
          </a:p>
        </p:txBody>
      </p:sp>
    </p:spTree>
    <p:extLst>
      <p:ext uri="{BB962C8B-B14F-4D97-AF65-F5344CB8AC3E}">
        <p14:creationId xmlns:p14="http://schemas.microsoft.com/office/powerpoint/2010/main" val="10201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stCxn id="7" idx="3"/>
            <a:endCxn id="8" idx="2"/>
          </p:cNvCxnSpPr>
          <p:nvPr/>
        </p:nvCxnSpPr>
        <p:spPr>
          <a:xfrm flipV="1">
            <a:off x="1427396" y="1554321"/>
            <a:ext cx="1011004" cy="668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Graphs with negative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199"/>
                <a:ext cx="8229600" cy="579120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Dijkstra’s algorithm does not work: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Dijkstra</a:t>
                </a:r>
                <a:r>
                  <a:rPr lang="en-US" dirty="0"/>
                  <a:t> is based on a safe update each time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treated: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lang="en-US" b="0" dirty="0"/>
                </a:b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Problem: shortest paths are consolidated too early.</a:t>
                </a:r>
              </a:p>
              <a:p>
                <a:endParaRPr lang="en-US" dirty="0"/>
              </a:p>
              <a:p>
                <a:r>
                  <a:rPr lang="en-US" dirty="0"/>
                  <a:t>Possible solution: add a constant weight to all edges, make them positive, and apply </a:t>
                </a:r>
                <a:r>
                  <a:rPr lang="en-US" dirty="0" err="1"/>
                  <a:t>Dijkstra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It does not work, prove it!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199"/>
                <a:ext cx="8229600" cy="5791201"/>
              </a:xfrm>
              <a:blipFill>
                <a:blip r:embed="rId2"/>
                <a:stretch>
                  <a:fillRect l="-1037" t="-1893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1897221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1363821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2438400" y="2278221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>
            <a:stCxn id="9" idx="0"/>
            <a:endCxn id="8" idx="4"/>
          </p:cNvCxnSpPr>
          <p:nvPr/>
        </p:nvCxnSpPr>
        <p:spPr>
          <a:xfrm flipV="1">
            <a:off x="2628900" y="1744821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>
            <a:off x="1752600" y="2087721"/>
            <a:ext cx="685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0621" y="14604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2915" y="22400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1032" y="180191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-2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5200" y="1668621"/>
            <a:ext cx="39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Dijkstra</a:t>
            </a:r>
            <a:r>
              <a:rPr lang="en-US" dirty="0">
                <a:solidFill>
                  <a:srgbClr val="0000FF"/>
                </a:solidFill>
              </a:rPr>
              <a:t> would say that the shortest path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A has length=3.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Graphs with negative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382000" cy="5410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/>
                  <a:t>The shortest path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can have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edges: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the sequence of updates includes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in that order, the shortest distance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will be computed correctly (updates are always safe). Note that the sequence of updates does not need to be consecutive.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Solution: update all edges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times !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Complexity: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382000" cy="5410200"/>
              </a:xfrm>
              <a:blipFill>
                <a:blip r:embed="rId2"/>
                <a:stretch>
                  <a:fillRect l="-1018" t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36555" y="1659583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74755" y="1659583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2955" y="1659583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65755" y="1659583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51155" y="1659583"/>
            <a:ext cx="2514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8153" y="1371600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53" y="1371600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92049" y="1645940"/>
                <a:ext cx="565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49" y="1645940"/>
                <a:ext cx="56541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48816" y="1645940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16" y="1645940"/>
                <a:ext cx="572528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85483" y="1645940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83" y="1645940"/>
                <a:ext cx="572528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88502" y="1645940"/>
                <a:ext cx="585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502" y="1645940"/>
                <a:ext cx="585545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18075" y="1396057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075" y="1396057"/>
                <a:ext cx="38292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5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Bellman-Ford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599"/>
                <a:ext cx="8763000" cy="5181601"/>
              </a:xfr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GB" sz="2000" dirty="0">
                    <a:latin typeface="Consolas" panose="020B0609020204030204" pitchFamily="49" charset="0"/>
                  </a:rPr>
                  <a:t>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ShortestPaths</a:t>
                </a:r>
                <a:r>
                  <a:rPr lang="en-GB" sz="20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len</a:t>
                </a:r>
                <a:r>
                  <a:rPr lang="en-US" sz="2000" dirty="0">
                    <a:latin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prev</a:t>
                </a:r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"""Input: Graph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source vertex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 edge lengths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len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no negative cycles</a:t>
                </a:r>
                <a:b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Output: </a:t>
                </a:r>
                <a:r>
                  <a:rPr lang="en-GB" sz="20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has the distance from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  </a:t>
                </a:r>
                <a:r>
                  <a:rPr lang="en-US" sz="20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prev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has the predecessor in the tree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"""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 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 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prev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nil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0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repeat</a:t>
                </a:r>
                <a:r>
                  <a:rPr lang="en-GB" sz="20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 times: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  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GB" sz="2000" dirty="0">
                    <a:latin typeface="Consolas" panose="020B0609020204030204" pitchFamily="49" charset="0"/>
                  </a:rPr>
                  <a:t>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&gt;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prev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GB" sz="20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599"/>
                <a:ext cx="8763000" cy="5181601"/>
              </a:xfrm>
              <a:blipFill>
                <a:blip r:embed="rId2"/>
                <a:stretch>
                  <a:fillRect l="-695" t="-46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1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8470295" y="3852342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940524" y="3402740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401422" y="2962469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871651" y="4315407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333931" y="2507002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805542" y="4761724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267822" y="5201995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9433" y="2058933"/>
            <a:ext cx="523378" cy="446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Bellman-Ford: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04800" y="1675718"/>
            <a:ext cx="3292536" cy="3353482"/>
            <a:chOff x="304800" y="1395130"/>
            <a:chExt cx="3292536" cy="3353482"/>
          </a:xfrm>
        </p:grpSpPr>
        <p:sp>
          <p:nvSpPr>
            <p:cNvPr id="8" name="Oval 7"/>
            <p:cNvSpPr/>
            <p:nvPr/>
          </p:nvSpPr>
          <p:spPr>
            <a:xfrm>
              <a:off x="1219200" y="1524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86000" y="1524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124200" y="2362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24200" y="33528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81000" y="2362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81000" y="33528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19200" y="4198938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286000" y="4198938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1600200" y="1714500"/>
              <a:ext cx="685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1"/>
              <a:endCxn id="9" idx="5"/>
            </p:cNvCxnSpPr>
            <p:nvPr/>
          </p:nvCxnSpPr>
          <p:spPr>
            <a:xfrm flipH="1" flipV="1">
              <a:off x="2611204" y="1849204"/>
              <a:ext cx="568792" cy="5687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4"/>
              <a:endCxn id="11" idx="0"/>
            </p:cNvCxnSpPr>
            <p:nvPr/>
          </p:nvCxnSpPr>
          <p:spPr>
            <a:xfrm>
              <a:off x="3314700" y="27432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15" idx="7"/>
            </p:cNvCxnSpPr>
            <p:nvPr/>
          </p:nvCxnSpPr>
          <p:spPr>
            <a:xfrm flipH="1">
              <a:off x="2611204" y="3678004"/>
              <a:ext cx="568792" cy="5767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2"/>
              <a:endCxn id="14" idx="6"/>
            </p:cNvCxnSpPr>
            <p:nvPr/>
          </p:nvCxnSpPr>
          <p:spPr>
            <a:xfrm flipH="1">
              <a:off x="1600200" y="4389438"/>
              <a:ext cx="685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5"/>
              <a:endCxn id="14" idx="1"/>
            </p:cNvCxnSpPr>
            <p:nvPr/>
          </p:nvCxnSpPr>
          <p:spPr>
            <a:xfrm>
              <a:off x="706204" y="3678004"/>
              <a:ext cx="568792" cy="5767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4"/>
              <a:endCxn id="13" idx="0"/>
            </p:cNvCxnSpPr>
            <p:nvPr/>
          </p:nvCxnSpPr>
          <p:spPr>
            <a:xfrm>
              <a:off x="571500" y="27432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3"/>
              <a:endCxn id="12" idx="7"/>
            </p:cNvCxnSpPr>
            <p:nvPr/>
          </p:nvCxnSpPr>
          <p:spPr>
            <a:xfrm flipH="1">
              <a:off x="706204" y="1849204"/>
              <a:ext cx="568792" cy="5687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7"/>
              <a:endCxn id="9" idx="3"/>
            </p:cNvCxnSpPr>
            <p:nvPr/>
          </p:nvCxnSpPr>
          <p:spPr>
            <a:xfrm flipV="1">
              <a:off x="706204" y="1849204"/>
              <a:ext cx="1635592" cy="15593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9" idx="4"/>
              <a:endCxn id="14" idx="0"/>
            </p:cNvCxnSpPr>
            <p:nvPr/>
          </p:nvCxnSpPr>
          <p:spPr>
            <a:xfrm flipH="1">
              <a:off x="1409700" y="1905000"/>
              <a:ext cx="1066800" cy="22939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4" idx="7"/>
              <a:endCxn id="10" idx="3"/>
            </p:cNvCxnSpPr>
            <p:nvPr/>
          </p:nvCxnSpPr>
          <p:spPr>
            <a:xfrm flipV="1">
              <a:off x="1544404" y="2687404"/>
              <a:ext cx="1635592" cy="15673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2000" y="18412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53953" y="139513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98714" y="1916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5650" y="28633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70139" y="3853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00439" y="43792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465" y="383353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91236" y="237819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8569" y="333073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0141" y="29010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4800" y="28596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4114800" y="16002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Node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14800" y="20507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14800" y="25012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14800" y="29517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14800" y="34022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114800" y="38527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114800" y="43032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114800" y="47537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14800" y="5204200"/>
            <a:ext cx="609600" cy="44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724400" y="1219200"/>
            <a:ext cx="426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Iteration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5257800" y="1600200"/>
            <a:ext cx="533400" cy="4050136"/>
            <a:chOff x="5257800" y="1600200"/>
            <a:chExt cx="533400" cy="4050136"/>
          </a:xfrm>
        </p:grpSpPr>
        <p:sp>
          <p:nvSpPr>
            <p:cNvPr id="74" name="Rectangle 73"/>
            <p:cNvSpPr/>
            <p:nvPr/>
          </p:nvSpPr>
          <p:spPr>
            <a:xfrm>
              <a:off x="52578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2578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257800" y="2501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5257800" y="2951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951700"/>
                  <a:ext cx="533400" cy="446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5257800" y="3402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402200"/>
                  <a:ext cx="533400" cy="4461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5257800" y="3852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852700"/>
                  <a:ext cx="533400" cy="4461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/>
                <p:cNvSpPr/>
                <p:nvPr/>
              </p:nvSpPr>
              <p:spPr>
                <a:xfrm>
                  <a:off x="5257800" y="4303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4303200"/>
                  <a:ext cx="533400" cy="4461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5257800" y="4753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4753700"/>
                  <a:ext cx="533400" cy="4461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Rectangle 138"/>
            <p:cNvSpPr/>
            <p:nvPr/>
          </p:nvSpPr>
          <p:spPr>
            <a:xfrm>
              <a:off x="5257800" y="5204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791200" y="1600200"/>
            <a:ext cx="533400" cy="4050136"/>
            <a:chOff x="5791200" y="1600200"/>
            <a:chExt cx="533400" cy="4050136"/>
          </a:xfrm>
        </p:grpSpPr>
        <p:sp>
          <p:nvSpPr>
            <p:cNvPr id="75" name="Rectangle 74"/>
            <p:cNvSpPr/>
            <p:nvPr/>
          </p:nvSpPr>
          <p:spPr>
            <a:xfrm>
              <a:off x="57912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12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91200" y="2501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>
                  <a:off x="5791200" y="2951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2951700"/>
                  <a:ext cx="533400" cy="4461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5791200" y="3402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3402200"/>
                  <a:ext cx="533400" cy="446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5791200" y="3852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3852700"/>
                  <a:ext cx="533400" cy="446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Rectangle 123"/>
            <p:cNvSpPr/>
            <p:nvPr/>
          </p:nvSpPr>
          <p:spPr>
            <a:xfrm>
              <a:off x="5791200" y="4303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791200" y="4753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791200" y="5204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324600" y="1600200"/>
            <a:ext cx="533400" cy="4050136"/>
            <a:chOff x="6324600" y="1600200"/>
            <a:chExt cx="533400" cy="4050136"/>
          </a:xfrm>
        </p:grpSpPr>
        <p:sp>
          <p:nvSpPr>
            <p:cNvPr id="76" name="Rectangle 75"/>
            <p:cNvSpPr/>
            <p:nvPr/>
          </p:nvSpPr>
          <p:spPr>
            <a:xfrm>
              <a:off x="63246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3246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24600" y="2501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324600" y="2951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6324600" y="3402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402200"/>
                  <a:ext cx="533400" cy="4461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6324600" y="3852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852700"/>
                  <a:ext cx="533400" cy="4461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/>
            <p:cNvSpPr/>
            <p:nvPr/>
          </p:nvSpPr>
          <p:spPr>
            <a:xfrm>
              <a:off x="6324600" y="4303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324600" y="4753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324600" y="5204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0" y="1600200"/>
            <a:ext cx="533400" cy="4050136"/>
            <a:chOff x="6858000" y="1600200"/>
            <a:chExt cx="533400" cy="4050136"/>
          </a:xfrm>
        </p:grpSpPr>
        <p:sp>
          <p:nvSpPr>
            <p:cNvPr id="77" name="Rectangle 76"/>
            <p:cNvSpPr/>
            <p:nvPr/>
          </p:nvSpPr>
          <p:spPr>
            <a:xfrm>
              <a:off x="68580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580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58000" y="2501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58000" y="2951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858000" y="3402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6858000" y="3852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852700"/>
                  <a:ext cx="533400" cy="446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ectangle 125"/>
            <p:cNvSpPr/>
            <p:nvPr/>
          </p:nvSpPr>
          <p:spPr>
            <a:xfrm>
              <a:off x="6858000" y="4303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858000" y="4753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858000" y="5204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391400" y="1600200"/>
            <a:ext cx="533400" cy="4050136"/>
            <a:chOff x="7391400" y="1600200"/>
            <a:chExt cx="533400" cy="4050136"/>
          </a:xfrm>
        </p:grpSpPr>
        <p:sp>
          <p:nvSpPr>
            <p:cNvPr id="78" name="Rectangle 77"/>
            <p:cNvSpPr/>
            <p:nvPr/>
          </p:nvSpPr>
          <p:spPr>
            <a:xfrm>
              <a:off x="73914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3914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91400" y="2501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391400" y="2951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391400" y="3402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391400" y="3852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391400" y="4303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391400" y="4753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391400" y="5204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924800" y="1600200"/>
            <a:ext cx="533400" cy="4050136"/>
            <a:chOff x="7924800" y="1600200"/>
            <a:chExt cx="533400" cy="4050136"/>
          </a:xfrm>
        </p:grpSpPr>
        <p:sp>
          <p:nvSpPr>
            <p:cNvPr id="79" name="Rectangle 78"/>
            <p:cNvSpPr/>
            <p:nvPr/>
          </p:nvSpPr>
          <p:spPr>
            <a:xfrm>
              <a:off x="79248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9248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924800" y="2501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924800" y="2951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24800" y="3402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924800" y="3852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924800" y="4303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924800" y="4753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924800" y="5204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8458200" y="1600200"/>
            <a:ext cx="533400" cy="4050136"/>
            <a:chOff x="8458200" y="1600200"/>
            <a:chExt cx="533400" cy="4050136"/>
          </a:xfrm>
        </p:grpSpPr>
        <p:sp>
          <p:nvSpPr>
            <p:cNvPr id="80" name="Rectangle 79"/>
            <p:cNvSpPr/>
            <p:nvPr/>
          </p:nvSpPr>
          <p:spPr>
            <a:xfrm>
              <a:off x="84582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4582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458200" y="2501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458200" y="2951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458200" y="3402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458200" y="3852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58200" y="4303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458200" y="4753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458200" y="52042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724400" y="1600200"/>
            <a:ext cx="533400" cy="4050136"/>
            <a:chOff x="4724400" y="1600200"/>
            <a:chExt cx="533400" cy="4050136"/>
          </a:xfrm>
        </p:grpSpPr>
        <p:sp>
          <p:nvSpPr>
            <p:cNvPr id="67" name="Rectangle 66"/>
            <p:cNvSpPr/>
            <p:nvPr/>
          </p:nvSpPr>
          <p:spPr>
            <a:xfrm>
              <a:off x="4724400" y="1600200"/>
              <a:ext cx="533400" cy="446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24400" y="2050700"/>
              <a:ext cx="533400" cy="446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4724400" y="2951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2951700"/>
                  <a:ext cx="533400" cy="4461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724400" y="3402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3402200"/>
                  <a:ext cx="533400" cy="446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4724400" y="3852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3852700"/>
                  <a:ext cx="533400" cy="446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/>
                <p:nvPr/>
              </p:nvSpPr>
              <p:spPr>
                <a:xfrm>
                  <a:off x="4724400" y="4303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4303200"/>
                  <a:ext cx="533400" cy="44613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/>
                <p:cNvSpPr/>
                <p:nvPr/>
              </p:nvSpPr>
              <p:spPr>
                <a:xfrm>
                  <a:off x="4724400" y="47537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4753700"/>
                  <a:ext cx="533400" cy="4461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24400" y="5204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5204200"/>
                  <a:ext cx="533400" cy="44613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24400" y="2501200"/>
                  <a:ext cx="533400" cy="446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2501200"/>
                  <a:ext cx="533400" cy="44613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4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0" grpId="0" animBg="1"/>
      <p:bldP spid="159" grpId="0" animBg="1"/>
      <p:bldP spid="158" grpId="0" animBg="1"/>
      <p:bldP spid="157" grpId="0" animBg="1"/>
      <p:bldP spid="156" grpId="0" animBg="1"/>
      <p:bldP spid="147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Negative cycles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382000" cy="5410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What is the shortest distance between S and A?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 negative cycle produces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GB" dirty="0"/>
                  <a:t> distances by endlessly applying rounds to the cycle.</a:t>
                </a:r>
              </a:p>
              <a:p>
                <a:endParaRPr lang="en-GB" dirty="0"/>
              </a:p>
              <a:p>
                <a:r>
                  <a:rPr lang="en-GB" dirty="0"/>
                  <a:t>How to detect negative cycles?</a:t>
                </a:r>
              </a:p>
              <a:p>
                <a:pPr lvl="1"/>
                <a:r>
                  <a:rPr lang="en-GB" dirty="0"/>
                  <a:t>Apply Bellman-Ford (update edges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times)</a:t>
                </a:r>
              </a:p>
              <a:p>
                <a:pPr lvl="1"/>
                <a:r>
                  <a:rPr lang="en-GB" dirty="0"/>
                  <a:t>Perform an extra round and check whether some distance decreases.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382000" cy="5410200"/>
              </a:xfrm>
              <a:blipFill>
                <a:blip r:embed="rId2"/>
                <a:stretch>
                  <a:fillRect l="-1236" t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7" name="Straight Arrow Connector 6"/>
          <p:cNvCxnSpPr>
            <a:stCxn id="9" idx="7"/>
            <a:endCxn id="8" idx="7"/>
          </p:cNvCxnSpPr>
          <p:nvPr/>
        </p:nvCxnSpPr>
        <p:spPr>
          <a:xfrm flipH="1">
            <a:off x="1468204" y="1655996"/>
            <a:ext cx="1066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143000" y="21336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2209800" y="16002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209800" y="25146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" name="Straight Arrow Connector 10"/>
          <p:cNvCxnSpPr>
            <a:stCxn id="10" idx="0"/>
            <a:endCxn id="9" idx="4"/>
          </p:cNvCxnSpPr>
          <p:nvPr/>
        </p:nvCxnSpPr>
        <p:spPr>
          <a:xfrm flipV="1">
            <a:off x="2400300" y="19812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  <a:endCxn id="10" idx="2"/>
          </p:cNvCxnSpPr>
          <p:nvPr/>
        </p:nvCxnSpPr>
        <p:spPr>
          <a:xfrm>
            <a:off x="1524000" y="2324100"/>
            <a:ext cx="685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6296" y="166822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-3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8144" y="247644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203829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1440" y="1922696"/>
                <a:ext cx="56795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Bellman-Ford does not work as it assumes that the</a:t>
                </a:r>
                <a:br>
                  <a:rPr lang="en-US" sz="2000" dirty="0">
                    <a:solidFill>
                      <a:srgbClr val="0000FF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</a:rPr>
                  <a:t>shortest path will not have more than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edges.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40" y="1922696"/>
                <a:ext cx="5679504" cy="707886"/>
              </a:xfrm>
              <a:prstGeom prst="rect">
                <a:avLst/>
              </a:prstGeom>
              <a:blipFill>
                <a:blip r:embed="rId3"/>
                <a:stretch>
                  <a:fillRect l="-1180" t="-4274" r="-322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960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Shortest paths in DAGs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DAG’s property: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i="1" dirty="0"/>
                  <a:t>In any path of a DAG, the vertices appear in increasing topological order.</a:t>
                </a:r>
              </a:p>
              <a:p>
                <a:endParaRPr lang="en-GB" dirty="0"/>
              </a:p>
              <a:p>
                <a:r>
                  <a:rPr lang="en-GB" dirty="0"/>
                  <a:t>Any sequence of updates that preserves the topological order will compute distances correctly.</a:t>
                </a:r>
              </a:p>
              <a:p>
                <a:endParaRPr lang="en-GB" dirty="0"/>
              </a:p>
              <a:p>
                <a:r>
                  <a:rPr lang="en-GB" dirty="0"/>
                  <a:t>Only one round visiting the edges in topological order is sufficient: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How to calculate the longest paths?</a:t>
                </a:r>
              </a:p>
              <a:p>
                <a:pPr lvl="1"/>
                <a:r>
                  <a:rPr lang="en-GB" dirty="0"/>
                  <a:t>Negate the edge lengths and compute the shortest paths.</a:t>
                </a:r>
              </a:p>
              <a:p>
                <a:pPr lvl="1"/>
                <a:r>
                  <a:rPr lang="en-GB" dirty="0"/>
                  <a:t>Alternative: update with max (instead of min).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36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Image result for pebble wave propagatio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8732"/>
            <a:ext cx="9144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2616" y="5971160"/>
            <a:ext cx="327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Similar to a wave propagation</a:t>
            </a:r>
          </a:p>
        </p:txBody>
      </p:sp>
    </p:spTree>
    <p:extLst>
      <p:ext uri="{BB962C8B-B14F-4D97-AF65-F5344CB8AC3E}">
        <p14:creationId xmlns:p14="http://schemas.microsoft.com/office/powerpoint/2010/main" val="3499846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DAG shortest paths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599"/>
                <a:ext cx="8229600" cy="5410201"/>
              </a:xfr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GB" sz="2000" dirty="0">
                    <a:latin typeface="Consolas" panose="020B0609020204030204" pitchFamily="49" charset="0"/>
                  </a:rPr>
                  <a:t>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DagShortestPaths</a:t>
                </a:r>
                <a:r>
                  <a:rPr lang="en-GB" sz="20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len</a:t>
                </a:r>
                <a:r>
                  <a:rPr lang="en-US" sz="2000" dirty="0">
                    <a:latin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prev</a:t>
                </a:r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"""Input: DAG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source vertex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 </a:t>
                </a:r>
                <a: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edge lengths {len(𝒆):𝒆∈𝑬}</a:t>
                </a:r>
                <a:b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Output: </a:t>
                </a:r>
                <a:r>
                  <a:rPr lang="en-GB" sz="20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has the distance from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  </a:t>
                </a:r>
                <a:r>
                  <a:rPr lang="en-US" sz="20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prev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has the predecessor in the tree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"""</a:t>
                </a:r>
                <a:b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 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 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prev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nil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0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Linearize G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 in linearized order: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  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GB" sz="2000" dirty="0">
                    <a:latin typeface="Consolas" panose="020B0609020204030204" pitchFamily="49" charset="0"/>
                  </a:rPr>
                  <a:t>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&gt;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+ len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    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prev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000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GB" sz="20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599"/>
                <a:ext cx="8229600" cy="5410201"/>
              </a:xfrm>
              <a:blipFill>
                <a:blip r:embed="rId2"/>
                <a:stretch>
                  <a:fillRect l="-666" t="-4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28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Arrow Connector 91"/>
          <p:cNvCxnSpPr>
            <a:stCxn id="83" idx="6"/>
            <a:endCxn id="84" idx="2"/>
          </p:cNvCxnSpPr>
          <p:nvPr/>
        </p:nvCxnSpPr>
        <p:spPr>
          <a:xfrm>
            <a:off x="5046956" y="5553924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4" idx="6"/>
            <a:endCxn id="85" idx="2"/>
          </p:cNvCxnSpPr>
          <p:nvPr/>
        </p:nvCxnSpPr>
        <p:spPr>
          <a:xfrm>
            <a:off x="6371578" y="5553924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7" idx="6"/>
            <a:endCxn id="88" idx="2"/>
          </p:cNvCxnSpPr>
          <p:nvPr/>
        </p:nvCxnSpPr>
        <p:spPr>
          <a:xfrm>
            <a:off x="6371578" y="4451612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6" idx="6"/>
            <a:endCxn id="87" idx="2"/>
          </p:cNvCxnSpPr>
          <p:nvPr/>
        </p:nvCxnSpPr>
        <p:spPr>
          <a:xfrm>
            <a:off x="5046956" y="4451612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1" idx="5"/>
            <a:endCxn id="83" idx="1"/>
          </p:cNvCxnSpPr>
          <p:nvPr/>
        </p:nvCxnSpPr>
        <p:spPr>
          <a:xfrm>
            <a:off x="3671738" y="4573760"/>
            <a:ext cx="1080326" cy="858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1" idx="6"/>
            <a:endCxn id="86" idx="2"/>
          </p:cNvCxnSpPr>
          <p:nvPr/>
        </p:nvCxnSpPr>
        <p:spPr>
          <a:xfrm>
            <a:off x="3722334" y="4451612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0" idx="1"/>
            <a:endCxn id="82" idx="2"/>
          </p:cNvCxnSpPr>
          <p:nvPr/>
        </p:nvCxnSpPr>
        <p:spPr>
          <a:xfrm>
            <a:off x="2102820" y="4880620"/>
            <a:ext cx="1274026" cy="6733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0" idx="3"/>
            <a:endCxn id="81" idx="2"/>
          </p:cNvCxnSpPr>
          <p:nvPr/>
        </p:nvCxnSpPr>
        <p:spPr>
          <a:xfrm flipV="1">
            <a:off x="2102820" y="4451612"/>
            <a:ext cx="1274026" cy="6733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6"/>
            <a:endCxn id="14" idx="2"/>
          </p:cNvCxnSpPr>
          <p:nvPr/>
        </p:nvCxnSpPr>
        <p:spPr>
          <a:xfrm>
            <a:off x="6371578" y="3112734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7"/>
            <a:endCxn id="17" idx="3"/>
          </p:cNvCxnSpPr>
          <p:nvPr/>
        </p:nvCxnSpPr>
        <p:spPr>
          <a:xfrm flipV="1">
            <a:off x="6320982" y="2132570"/>
            <a:ext cx="1080326" cy="858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6"/>
            <a:endCxn id="13" idx="2"/>
          </p:cNvCxnSpPr>
          <p:nvPr/>
        </p:nvCxnSpPr>
        <p:spPr>
          <a:xfrm>
            <a:off x="5046956" y="3112734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6"/>
            <a:endCxn id="12" idx="2"/>
          </p:cNvCxnSpPr>
          <p:nvPr/>
        </p:nvCxnSpPr>
        <p:spPr>
          <a:xfrm>
            <a:off x="3722334" y="3112734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7"/>
            <a:endCxn id="16" idx="3"/>
          </p:cNvCxnSpPr>
          <p:nvPr/>
        </p:nvCxnSpPr>
        <p:spPr>
          <a:xfrm flipV="1">
            <a:off x="4996360" y="2132570"/>
            <a:ext cx="1080326" cy="858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  <a:endCxn id="11" idx="2"/>
          </p:cNvCxnSpPr>
          <p:nvPr/>
        </p:nvCxnSpPr>
        <p:spPr>
          <a:xfrm>
            <a:off x="2102820" y="2439430"/>
            <a:ext cx="1274026" cy="6733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2"/>
          </p:cNvCxnSpPr>
          <p:nvPr/>
        </p:nvCxnSpPr>
        <p:spPr>
          <a:xfrm flipV="1">
            <a:off x="2102820" y="2010422"/>
            <a:ext cx="1274026" cy="6733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6"/>
            <a:endCxn id="15" idx="2"/>
          </p:cNvCxnSpPr>
          <p:nvPr/>
        </p:nvCxnSpPr>
        <p:spPr>
          <a:xfrm>
            <a:off x="3722334" y="2010422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DAG shortest/longest paths: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76846" y="183767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3376846" y="293999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701468" y="293999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6026090" y="293999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7350712" y="293999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/>
          <p:cNvSpPr/>
          <p:nvPr/>
        </p:nvSpPr>
        <p:spPr>
          <a:xfrm>
            <a:off x="4701468" y="183767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6026090" y="183767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Oval 16"/>
          <p:cNvSpPr/>
          <p:nvPr/>
        </p:nvSpPr>
        <p:spPr>
          <a:xfrm>
            <a:off x="7350712" y="183767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2052224" y="2388834"/>
            <a:ext cx="345488" cy="34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92604" y="195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17434" y="28221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96426" y="23065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17312" y="245894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41112" y="3050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78390" y="30568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57329" y="3050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3671738" y="1685278"/>
            <a:ext cx="3678974" cy="1305308"/>
            <a:chOff x="3671738" y="1685278"/>
            <a:chExt cx="3678974" cy="1305308"/>
          </a:xfrm>
        </p:grpSpPr>
        <p:cxnSp>
          <p:nvCxnSpPr>
            <p:cNvPr id="43" name="Straight Arrow Connector 42"/>
            <p:cNvCxnSpPr>
              <a:stCxn id="16" idx="6"/>
              <a:endCxn id="17" idx="2"/>
            </p:cNvCxnSpPr>
            <p:nvPr/>
          </p:nvCxnSpPr>
          <p:spPr>
            <a:xfrm>
              <a:off x="6371578" y="2010422"/>
              <a:ext cx="9791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5" idx="6"/>
              <a:endCxn id="16" idx="2"/>
            </p:cNvCxnSpPr>
            <p:nvPr/>
          </p:nvCxnSpPr>
          <p:spPr>
            <a:xfrm>
              <a:off x="5046956" y="2010422"/>
              <a:ext cx="9791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0" idx="5"/>
              <a:endCxn id="12" idx="1"/>
            </p:cNvCxnSpPr>
            <p:nvPr/>
          </p:nvCxnSpPr>
          <p:spPr>
            <a:xfrm>
              <a:off x="3671738" y="2132570"/>
              <a:ext cx="1080326" cy="8580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150312" y="22979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44226" y="16852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93312" y="16852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74112" y="169694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29676" y="858949"/>
            <a:ext cx="389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Linearization:  S  A  B  C  D  E  F  G  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83581" y="2084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06068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19224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50136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63292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52800" y="263427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19224" y="2634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50136" y="2634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363292" y="2634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1814" y="2169826"/>
            <a:ext cx="1059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Shortest</a:t>
            </a:r>
            <a:br>
              <a:rPr lang="en-US" sz="2000" dirty="0"/>
            </a:br>
            <a:r>
              <a:rPr lang="en-US" sz="2000" dirty="0"/>
              <a:t>paths</a:t>
            </a:r>
          </a:p>
        </p:txBody>
      </p:sp>
      <p:sp>
        <p:nvSpPr>
          <p:cNvPr id="81" name="Oval 80"/>
          <p:cNvSpPr/>
          <p:nvPr/>
        </p:nvSpPr>
        <p:spPr>
          <a:xfrm>
            <a:off x="3376846" y="427886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2" name="Oval 81"/>
          <p:cNvSpPr/>
          <p:nvPr/>
        </p:nvSpPr>
        <p:spPr>
          <a:xfrm>
            <a:off x="3376846" y="538118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3" name="Oval 82"/>
          <p:cNvSpPr/>
          <p:nvPr/>
        </p:nvSpPr>
        <p:spPr>
          <a:xfrm>
            <a:off x="4701468" y="538118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4" name="Oval 83"/>
          <p:cNvSpPr/>
          <p:nvPr/>
        </p:nvSpPr>
        <p:spPr>
          <a:xfrm>
            <a:off x="6026090" y="538118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85" name="Oval 84"/>
          <p:cNvSpPr/>
          <p:nvPr/>
        </p:nvSpPr>
        <p:spPr>
          <a:xfrm>
            <a:off x="7350712" y="5381180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6" name="Oval 85"/>
          <p:cNvSpPr/>
          <p:nvPr/>
        </p:nvSpPr>
        <p:spPr>
          <a:xfrm>
            <a:off x="4701468" y="427886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7" name="Oval 86"/>
          <p:cNvSpPr/>
          <p:nvPr/>
        </p:nvSpPr>
        <p:spPr>
          <a:xfrm>
            <a:off x="6026090" y="427886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8" name="Oval 87"/>
          <p:cNvSpPr/>
          <p:nvPr/>
        </p:nvSpPr>
        <p:spPr>
          <a:xfrm>
            <a:off x="7350712" y="4278868"/>
            <a:ext cx="345488" cy="345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0" name="Oval 89"/>
          <p:cNvSpPr/>
          <p:nvPr/>
        </p:nvSpPr>
        <p:spPr>
          <a:xfrm>
            <a:off x="2052224" y="4830024"/>
            <a:ext cx="345488" cy="34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91" name="Straight Arrow Connector 90"/>
          <p:cNvCxnSpPr>
            <a:stCxn id="82" idx="6"/>
            <a:endCxn id="83" idx="2"/>
          </p:cNvCxnSpPr>
          <p:nvPr/>
        </p:nvCxnSpPr>
        <p:spPr>
          <a:xfrm>
            <a:off x="3722334" y="5553924"/>
            <a:ext cx="97913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4" idx="7"/>
            <a:endCxn id="88" idx="3"/>
          </p:cNvCxnSpPr>
          <p:nvPr/>
        </p:nvCxnSpPr>
        <p:spPr>
          <a:xfrm flipV="1">
            <a:off x="6320982" y="4573760"/>
            <a:ext cx="1080326" cy="858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3" idx="7"/>
            <a:endCxn id="87" idx="3"/>
          </p:cNvCxnSpPr>
          <p:nvPr/>
        </p:nvCxnSpPr>
        <p:spPr>
          <a:xfrm flipV="1">
            <a:off x="4996360" y="4573760"/>
            <a:ext cx="1080326" cy="858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692604" y="44010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17434" y="52633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150312" y="473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296426" y="4747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744226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17312" y="490013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741112" y="54919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378390" y="549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057329" y="54919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93312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74112" y="413813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083581" y="4526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406068" y="3965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719224" y="3965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050136" y="3965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307041" y="39651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352800" y="50754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719224" y="507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50136" y="507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07306" y="5075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95156" y="4611016"/>
            <a:ext cx="992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Longest</a:t>
            </a:r>
            <a:br>
              <a:rPr lang="en-US" sz="2000" dirty="0"/>
            </a:br>
            <a:r>
              <a:rPr lang="en-US" sz="2000" dirty="0"/>
              <a:t>paths</a:t>
            </a:r>
          </a:p>
        </p:txBody>
      </p:sp>
    </p:spTree>
    <p:extLst>
      <p:ext uri="{BB962C8B-B14F-4D97-AF65-F5344CB8AC3E}">
        <p14:creationId xmlns:p14="http://schemas.microsoft.com/office/powerpoint/2010/main" val="18613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100" grpId="0"/>
      <p:bldP spid="101" grpId="0"/>
      <p:bldP spid="102" grpId="0"/>
      <p:bldP spid="103" grpId="0"/>
      <p:bldP spid="103" grpId="1"/>
      <p:bldP spid="104" grpId="0"/>
      <p:bldP spid="105" grpId="0"/>
      <p:bldP spid="105" grpId="1"/>
      <p:bldP spid="106" grpId="0"/>
      <p:bldP spid="107" grpId="0"/>
      <p:bldP spid="108" grpId="0"/>
      <p:bldP spid="108" grpId="1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Shortest paths: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234805"/>
                  </p:ext>
                </p:extLst>
              </p:nvPr>
            </p:nvGraphicFramePr>
            <p:xfrm>
              <a:off x="381000" y="1676400"/>
              <a:ext cx="8382000" cy="233305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949222">
                      <a:extLst>
                        <a:ext uri="{9D8B030D-6E8A-4147-A177-3AD203B41FA5}">
                          <a16:colId xmlns:a16="http://schemas.microsoft.com/office/drawing/2014/main" val="1241504831"/>
                        </a:ext>
                      </a:extLst>
                    </a:gridCol>
                    <a:gridCol w="2460978">
                      <a:extLst>
                        <a:ext uri="{9D8B030D-6E8A-4147-A177-3AD203B41FA5}">
                          <a16:colId xmlns:a16="http://schemas.microsoft.com/office/drawing/2014/main" val="1961417982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37221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effectLst/>
                            </a:rPr>
                            <a:t>Graph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ffectLst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effectLst/>
                            </a:rPr>
                            <a:t>Complexity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296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Unit edge-length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smtClean="0"/>
                                <m:t>O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295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Non-negative 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solidFill>
                                <a:srgbClr val="0000FF"/>
                              </a:solidFill>
                            </a:rPr>
                            <a:t>Dijkstra</a:t>
                          </a:r>
                          <a:endParaRPr lang="en-US" sz="24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smtClean="0"/>
                                <m:t>O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d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+|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7536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Negative 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smtClean="0"/>
                                <m:t>O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6983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Topological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smtClean="0"/>
                                <m:t>O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5031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234805"/>
                  </p:ext>
                </p:extLst>
              </p:nvPr>
            </p:nvGraphicFramePr>
            <p:xfrm>
              <a:off x="381000" y="1676400"/>
              <a:ext cx="8382000" cy="233305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949222">
                      <a:extLst>
                        <a:ext uri="{9D8B030D-6E8A-4147-A177-3AD203B41FA5}">
                          <a16:colId xmlns:a16="http://schemas.microsoft.com/office/drawing/2014/main" val="1241504831"/>
                        </a:ext>
                      </a:extLst>
                    </a:gridCol>
                    <a:gridCol w="2460978">
                      <a:extLst>
                        <a:ext uri="{9D8B030D-6E8A-4147-A177-3AD203B41FA5}">
                          <a16:colId xmlns:a16="http://schemas.microsoft.com/office/drawing/2014/main" val="1961417982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3722183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effectLst/>
                            </a:rPr>
                            <a:t>Graph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effectLst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>
                              <a:effectLst/>
                            </a:rPr>
                            <a:t>Complexity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2967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Unit edge-length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a-ES"/>
                        </a:p>
                      </a:txBody>
                      <a:tcPr>
                        <a:blipFill>
                          <a:blip r:embed="rId2"/>
                          <a:stretch>
                            <a:fillRect l="-182172" t="-110667" r="-410" b="-3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2295353"/>
                      </a:ext>
                    </a:extLst>
                  </a:tr>
                  <a:tr h="50425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Non-negative 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solidFill>
                                <a:srgbClr val="0000FF"/>
                              </a:solidFill>
                            </a:rPr>
                            <a:t>Dijkstra</a:t>
                          </a:r>
                          <a:endParaRPr lang="en-US" sz="24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a-ES"/>
                        </a:p>
                      </a:txBody>
                      <a:tcPr>
                        <a:blipFill>
                          <a:blip r:embed="rId2"/>
                          <a:stretch>
                            <a:fillRect l="-182172" t="-190361" r="-410" b="-2084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75361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Negative 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a-ES"/>
                        </a:p>
                      </a:txBody>
                      <a:tcPr>
                        <a:blipFill>
                          <a:blip r:embed="rId2"/>
                          <a:stretch>
                            <a:fillRect l="-182172" t="-321333" r="-410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69831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00FF"/>
                              </a:solidFill>
                            </a:rPr>
                            <a:t>Topological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a-ES"/>
                        </a:p>
                      </a:txBody>
                      <a:tcPr>
                        <a:blipFill>
                          <a:blip r:embed="rId2"/>
                          <a:stretch>
                            <a:fillRect l="-182172" t="-421333" r="-410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75031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2155032" y="1029234"/>
            <a:ext cx="4855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Single-source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0536" y="4312384"/>
                <a:ext cx="632846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/>
                  <a:t>A related problem: All-pairs shortest paths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Floyd-</a:t>
                </a:r>
                <a:r>
                  <a:rPr lang="en-US" sz="2400" dirty="0" err="1"/>
                  <a:t>Warshall</a:t>
                </a:r>
                <a:r>
                  <a:rPr lang="en-US" sz="2400" dirty="0"/>
                  <a:t> algorithm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),</a:t>
                </a:r>
                <a:br>
                  <a:rPr lang="en-US" sz="2400" dirty="0"/>
                </a:br>
                <a:r>
                  <a:rPr lang="en-US" sz="2400" dirty="0"/>
                  <a:t>based on dynamic programming.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Other algorithms exist.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36" y="4312384"/>
                <a:ext cx="6328464" cy="1631216"/>
              </a:xfrm>
              <a:prstGeom prst="rect">
                <a:avLst/>
              </a:prstGeom>
              <a:blipFill>
                <a:blip r:embed="rId3"/>
                <a:stretch>
                  <a:fillRect l="-1925" t="-3358" r="-96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94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Dijkstra</a:t>
            </a:r>
            <a:r>
              <a:rPr lang="en-US" dirty="0"/>
              <a:t> (from [DPV2008])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Run </a:t>
            </a:r>
            <a:r>
              <a:rPr lang="en-GB" sz="2800" dirty="0" err="1"/>
              <a:t>Dijkstra’s</a:t>
            </a:r>
            <a:r>
              <a:rPr lang="en-GB" sz="2800" dirty="0"/>
              <a:t> algorithm starting at node A:</a:t>
            </a:r>
          </a:p>
          <a:p>
            <a:pPr lvl="1"/>
            <a:r>
              <a:rPr lang="en-GB" sz="2400" dirty="0"/>
              <a:t>Draw a table showing the intermediate distance values of all the nodes at each iteration</a:t>
            </a:r>
          </a:p>
          <a:p>
            <a:pPr lvl="1"/>
            <a:r>
              <a:rPr lang="en-GB" sz="2400" dirty="0"/>
              <a:t>Show the final shortest-path tree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5315" y="15048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43115" y="15048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90915" y="15048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38715" y="15048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95315" y="28002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43115" y="28002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90915" y="28002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38715" y="280029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8" idx="6"/>
            <a:endCxn id="9" idx="2"/>
          </p:cNvCxnSpPr>
          <p:nvPr/>
        </p:nvCxnSpPr>
        <p:spPr>
          <a:xfrm>
            <a:off x="2476315" y="169539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10" idx="2"/>
          </p:cNvCxnSpPr>
          <p:nvPr/>
        </p:nvCxnSpPr>
        <p:spPr>
          <a:xfrm>
            <a:off x="3924115" y="169539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6"/>
            <a:endCxn id="11" idx="2"/>
          </p:cNvCxnSpPr>
          <p:nvPr/>
        </p:nvCxnSpPr>
        <p:spPr>
          <a:xfrm>
            <a:off x="5371915" y="169539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3" idx="2"/>
          </p:cNvCxnSpPr>
          <p:nvPr/>
        </p:nvCxnSpPr>
        <p:spPr>
          <a:xfrm>
            <a:off x="2476315" y="299079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13" idx="6"/>
          </p:cNvCxnSpPr>
          <p:nvPr/>
        </p:nvCxnSpPr>
        <p:spPr>
          <a:xfrm flipH="1">
            <a:off x="3924115" y="299079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6"/>
            <a:endCxn id="15" idx="2"/>
          </p:cNvCxnSpPr>
          <p:nvPr/>
        </p:nvCxnSpPr>
        <p:spPr>
          <a:xfrm>
            <a:off x="5371915" y="299079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4"/>
            <a:endCxn id="15" idx="0"/>
          </p:cNvCxnSpPr>
          <p:nvPr/>
        </p:nvCxnSpPr>
        <p:spPr>
          <a:xfrm>
            <a:off x="6629215" y="188589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14" idx="7"/>
          </p:cNvCxnSpPr>
          <p:nvPr/>
        </p:nvCxnSpPr>
        <p:spPr>
          <a:xfrm flipH="1">
            <a:off x="5316119" y="1830094"/>
            <a:ext cx="1178392" cy="10259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5"/>
            <a:endCxn id="14" idx="1"/>
          </p:cNvCxnSpPr>
          <p:nvPr/>
        </p:nvCxnSpPr>
        <p:spPr>
          <a:xfrm>
            <a:off x="3868319" y="1830094"/>
            <a:ext cx="1178392" cy="10259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5"/>
            <a:endCxn id="13" idx="1"/>
          </p:cNvCxnSpPr>
          <p:nvPr/>
        </p:nvCxnSpPr>
        <p:spPr>
          <a:xfrm>
            <a:off x="2420519" y="1830094"/>
            <a:ext cx="1178392" cy="10259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4"/>
            <a:endCxn id="12" idx="0"/>
          </p:cNvCxnSpPr>
          <p:nvPr/>
        </p:nvCxnSpPr>
        <p:spPr>
          <a:xfrm>
            <a:off x="2285815" y="188589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4"/>
            <a:endCxn id="13" idx="0"/>
          </p:cNvCxnSpPr>
          <p:nvPr/>
        </p:nvCxnSpPr>
        <p:spPr>
          <a:xfrm>
            <a:off x="3733615" y="188589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4"/>
            <a:endCxn id="14" idx="0"/>
          </p:cNvCxnSpPr>
          <p:nvPr/>
        </p:nvCxnSpPr>
        <p:spPr>
          <a:xfrm>
            <a:off x="5181415" y="188589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918950" y="13626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371605" y="136201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5824260" y="1361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619690" y="21208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5171890" y="21208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5971805" y="21208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5819221" y="29335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4324165" y="2952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2857315" y="2952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5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1990355" y="21208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3009715" y="21208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8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3695515" y="21208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4476380" y="21208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8409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Bellman-Ford (from [DPV2008])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Run Bellman-Ford algorithm starting at node S:</a:t>
            </a:r>
          </a:p>
          <a:p>
            <a:pPr lvl="1"/>
            <a:r>
              <a:rPr lang="en-GB" sz="2400" dirty="0"/>
              <a:t>Draw a table showing the intermediate distance values of all the nodes at each iteration</a:t>
            </a:r>
          </a:p>
          <a:p>
            <a:pPr lvl="1"/>
            <a:r>
              <a:rPr lang="en-GB" sz="2400" dirty="0"/>
              <a:t>Show the final shortest-path tree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12094" y="97243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12094" y="207100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88494" y="97243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64894" y="97243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64894" y="314330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64894" y="207100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12094" y="314330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88494" y="314330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8" idx="6"/>
            <a:endCxn id="10" idx="2"/>
          </p:cNvCxnSpPr>
          <p:nvPr/>
        </p:nvCxnSpPr>
        <p:spPr>
          <a:xfrm>
            <a:off x="3093094" y="1162936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59489" y="14245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566688" y="2553872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-2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3573830" y="30139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532025" y="83820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-2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5350334" y="838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4068945" y="35782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3016894" y="355399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-1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6236344" y="259760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-2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5359489" y="191857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5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2645234" y="15061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219685" y="15229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359489" y="25067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</a:t>
            </a:r>
            <a:endParaRPr lang="en-US" sz="2000" dirty="0"/>
          </a:p>
        </p:txBody>
      </p:sp>
      <p:sp>
        <p:nvSpPr>
          <p:cNvPr id="41" name="Oval 40"/>
          <p:cNvSpPr/>
          <p:nvPr/>
        </p:nvSpPr>
        <p:spPr>
          <a:xfrm>
            <a:off x="3550294" y="374740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88494" y="207100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10" idx="6"/>
            <a:endCxn id="11" idx="2"/>
          </p:cNvCxnSpPr>
          <p:nvPr/>
        </p:nvCxnSpPr>
        <p:spPr>
          <a:xfrm>
            <a:off x="4769494" y="1162936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1"/>
            <a:endCxn id="8" idx="5"/>
          </p:cNvCxnSpPr>
          <p:nvPr/>
        </p:nvCxnSpPr>
        <p:spPr>
          <a:xfrm flipH="1" flipV="1">
            <a:off x="3037298" y="1297640"/>
            <a:ext cx="1406992" cy="82915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10" idx="4"/>
          </p:cNvCxnSpPr>
          <p:nvPr/>
        </p:nvCxnSpPr>
        <p:spPr>
          <a:xfrm flipV="1">
            <a:off x="4578994" y="1353436"/>
            <a:ext cx="0" cy="7175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5"/>
            <a:endCxn id="13" idx="1"/>
          </p:cNvCxnSpPr>
          <p:nvPr/>
        </p:nvCxnSpPr>
        <p:spPr>
          <a:xfrm>
            <a:off x="4713698" y="1297640"/>
            <a:ext cx="1406992" cy="82915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3" idx="0"/>
            <a:endCxn id="11" idx="4"/>
          </p:cNvCxnSpPr>
          <p:nvPr/>
        </p:nvCxnSpPr>
        <p:spPr>
          <a:xfrm flipV="1">
            <a:off x="6255394" y="1353436"/>
            <a:ext cx="0" cy="7175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" idx="0"/>
            <a:endCxn id="13" idx="4"/>
          </p:cNvCxnSpPr>
          <p:nvPr/>
        </p:nvCxnSpPr>
        <p:spPr>
          <a:xfrm flipV="1">
            <a:off x="6255394" y="2452001"/>
            <a:ext cx="0" cy="691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6"/>
            <a:endCxn id="13" idx="2"/>
          </p:cNvCxnSpPr>
          <p:nvPr/>
        </p:nvCxnSpPr>
        <p:spPr>
          <a:xfrm>
            <a:off x="4769494" y="226150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2" idx="5"/>
            <a:endCxn id="12" idx="1"/>
          </p:cNvCxnSpPr>
          <p:nvPr/>
        </p:nvCxnSpPr>
        <p:spPr>
          <a:xfrm>
            <a:off x="4713698" y="2396205"/>
            <a:ext cx="1406992" cy="8029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9" idx="4"/>
            <a:endCxn id="14" idx="0"/>
          </p:cNvCxnSpPr>
          <p:nvPr/>
        </p:nvCxnSpPr>
        <p:spPr>
          <a:xfrm>
            <a:off x="2902594" y="2452001"/>
            <a:ext cx="0" cy="691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8" idx="4"/>
            <a:endCxn id="9" idx="0"/>
          </p:cNvCxnSpPr>
          <p:nvPr/>
        </p:nvCxnSpPr>
        <p:spPr>
          <a:xfrm>
            <a:off x="2902594" y="1353436"/>
            <a:ext cx="0" cy="7175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2" idx="2"/>
            <a:endCxn id="15" idx="6"/>
          </p:cNvCxnSpPr>
          <p:nvPr/>
        </p:nvCxnSpPr>
        <p:spPr>
          <a:xfrm flipH="1">
            <a:off x="4769494" y="3333809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5" idx="2"/>
            <a:endCxn id="14" idx="6"/>
          </p:cNvCxnSpPr>
          <p:nvPr/>
        </p:nvCxnSpPr>
        <p:spPr>
          <a:xfrm flipH="1">
            <a:off x="3093094" y="3333809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4" idx="5"/>
            <a:endCxn id="41" idx="1"/>
          </p:cNvCxnSpPr>
          <p:nvPr/>
        </p:nvCxnSpPr>
        <p:spPr>
          <a:xfrm>
            <a:off x="3037298" y="3468513"/>
            <a:ext cx="568792" cy="3346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1" idx="7"/>
            <a:endCxn id="15" idx="3"/>
          </p:cNvCxnSpPr>
          <p:nvPr/>
        </p:nvCxnSpPr>
        <p:spPr>
          <a:xfrm flipV="1">
            <a:off x="3875498" y="3468513"/>
            <a:ext cx="568792" cy="3346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" idx="5"/>
            <a:endCxn id="15" idx="1"/>
          </p:cNvCxnSpPr>
          <p:nvPr/>
        </p:nvCxnSpPr>
        <p:spPr>
          <a:xfrm>
            <a:off x="3037298" y="2396205"/>
            <a:ext cx="1406992" cy="8029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521844" y="15471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</a:t>
            </a:r>
            <a:endParaRPr lang="en-US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3778894" y="14614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7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3550294" y="243289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-4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5360044" y="29948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757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exagon 101"/>
          <p:cNvSpPr/>
          <p:nvPr/>
        </p:nvSpPr>
        <p:spPr>
          <a:xfrm>
            <a:off x="-1287780" y="1295400"/>
            <a:ext cx="118110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Hexagon 100"/>
          <p:cNvSpPr/>
          <p:nvPr/>
        </p:nvSpPr>
        <p:spPr>
          <a:xfrm>
            <a:off x="-449580" y="1295400"/>
            <a:ext cx="101346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Hexagon 98"/>
          <p:cNvSpPr/>
          <p:nvPr/>
        </p:nvSpPr>
        <p:spPr>
          <a:xfrm>
            <a:off x="464820" y="1295400"/>
            <a:ext cx="82296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Hexagon 96"/>
          <p:cNvSpPr/>
          <p:nvPr/>
        </p:nvSpPr>
        <p:spPr>
          <a:xfrm>
            <a:off x="1379220" y="1290954"/>
            <a:ext cx="63246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Diamond 95"/>
          <p:cNvSpPr/>
          <p:nvPr/>
        </p:nvSpPr>
        <p:spPr>
          <a:xfrm>
            <a:off x="2227148" y="1295400"/>
            <a:ext cx="4724400" cy="457200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Diamond 94"/>
          <p:cNvSpPr/>
          <p:nvPr/>
        </p:nvSpPr>
        <p:spPr>
          <a:xfrm>
            <a:off x="3217748" y="2209799"/>
            <a:ext cx="2743200" cy="2727325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Diamond 99"/>
          <p:cNvSpPr/>
          <p:nvPr/>
        </p:nvSpPr>
        <p:spPr>
          <a:xfrm>
            <a:off x="4122420" y="3124201"/>
            <a:ext cx="914400" cy="93027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14" idx="4"/>
            <a:endCxn id="50" idx="0"/>
          </p:cNvCxnSpPr>
          <p:nvPr/>
        </p:nvCxnSpPr>
        <p:spPr>
          <a:xfrm>
            <a:off x="82372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3" idx="4"/>
            <a:endCxn id="49" idx="0"/>
          </p:cNvCxnSpPr>
          <p:nvPr/>
        </p:nvCxnSpPr>
        <p:spPr>
          <a:xfrm>
            <a:off x="73228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2" idx="4"/>
            <a:endCxn id="48" idx="0"/>
          </p:cNvCxnSpPr>
          <p:nvPr/>
        </p:nvCxnSpPr>
        <p:spPr>
          <a:xfrm>
            <a:off x="64084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4"/>
            <a:endCxn id="47" idx="0"/>
          </p:cNvCxnSpPr>
          <p:nvPr/>
        </p:nvCxnSpPr>
        <p:spPr>
          <a:xfrm>
            <a:off x="54940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" idx="4"/>
            <a:endCxn id="46" idx="0"/>
          </p:cNvCxnSpPr>
          <p:nvPr/>
        </p:nvCxnSpPr>
        <p:spPr>
          <a:xfrm>
            <a:off x="45796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4"/>
            <a:endCxn id="44" idx="0"/>
          </p:cNvCxnSpPr>
          <p:nvPr/>
        </p:nvCxnSpPr>
        <p:spPr>
          <a:xfrm>
            <a:off x="27508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4"/>
            <a:endCxn id="43" idx="0"/>
          </p:cNvCxnSpPr>
          <p:nvPr/>
        </p:nvCxnSpPr>
        <p:spPr>
          <a:xfrm>
            <a:off x="18364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" idx="4"/>
            <a:endCxn id="45" idx="0"/>
          </p:cNvCxnSpPr>
          <p:nvPr/>
        </p:nvCxnSpPr>
        <p:spPr>
          <a:xfrm>
            <a:off x="36652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" idx="4"/>
            <a:endCxn id="42" idx="0"/>
          </p:cNvCxnSpPr>
          <p:nvPr/>
        </p:nvCxnSpPr>
        <p:spPr>
          <a:xfrm>
            <a:off x="9220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6"/>
            <a:endCxn id="50" idx="2"/>
          </p:cNvCxnSpPr>
          <p:nvPr/>
        </p:nvCxnSpPr>
        <p:spPr>
          <a:xfrm>
            <a:off x="1074420" y="54102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3" idx="6"/>
            <a:endCxn id="41" idx="2"/>
          </p:cNvCxnSpPr>
          <p:nvPr/>
        </p:nvCxnSpPr>
        <p:spPr>
          <a:xfrm>
            <a:off x="1074420" y="44958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5" idx="6"/>
            <a:endCxn id="23" idx="2"/>
          </p:cNvCxnSpPr>
          <p:nvPr/>
        </p:nvCxnSpPr>
        <p:spPr>
          <a:xfrm>
            <a:off x="1074420" y="26670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6"/>
            <a:endCxn id="32" idx="2"/>
          </p:cNvCxnSpPr>
          <p:nvPr/>
        </p:nvCxnSpPr>
        <p:spPr>
          <a:xfrm>
            <a:off x="1074420" y="35814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" idx="6"/>
            <a:endCxn id="14" idx="2"/>
          </p:cNvCxnSpPr>
          <p:nvPr/>
        </p:nvCxnSpPr>
        <p:spPr>
          <a:xfrm>
            <a:off x="1074420" y="17526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840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84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128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272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416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560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704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848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840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84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128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272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416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560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704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848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96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840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984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128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27220" y="3429000"/>
            <a:ext cx="304800" cy="30480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416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560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704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848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96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40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984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28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272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416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560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704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848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96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840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984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128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272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416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560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704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848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-144780" y="1600200"/>
            <a:ext cx="762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8568690" y="1600200"/>
            <a:ext cx="762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99" grpId="0" animBg="1"/>
      <p:bldP spid="97" grpId="0" animBg="1"/>
      <p:bldP spid="96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exagon 101"/>
          <p:cNvSpPr/>
          <p:nvPr/>
        </p:nvSpPr>
        <p:spPr>
          <a:xfrm>
            <a:off x="-1287780" y="1295400"/>
            <a:ext cx="118110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Hexagon 100"/>
          <p:cNvSpPr/>
          <p:nvPr/>
        </p:nvSpPr>
        <p:spPr>
          <a:xfrm>
            <a:off x="-449580" y="1295400"/>
            <a:ext cx="101346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Hexagon 98"/>
          <p:cNvSpPr/>
          <p:nvPr/>
        </p:nvSpPr>
        <p:spPr>
          <a:xfrm>
            <a:off x="464820" y="1295400"/>
            <a:ext cx="82296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7" name="Hexagon 96"/>
          <p:cNvSpPr/>
          <p:nvPr/>
        </p:nvSpPr>
        <p:spPr>
          <a:xfrm>
            <a:off x="1379220" y="1290954"/>
            <a:ext cx="6324600" cy="4587876"/>
          </a:xfrm>
          <a:prstGeom prst="hexagon">
            <a:avLst>
              <a:gd name="adj" fmla="val 49171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6" name="Diamond 95"/>
          <p:cNvSpPr/>
          <p:nvPr/>
        </p:nvSpPr>
        <p:spPr>
          <a:xfrm>
            <a:off x="2227148" y="1295400"/>
            <a:ext cx="4724400" cy="457200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5" name="Diamond 94"/>
          <p:cNvSpPr/>
          <p:nvPr/>
        </p:nvSpPr>
        <p:spPr>
          <a:xfrm>
            <a:off x="3217748" y="2209799"/>
            <a:ext cx="2743200" cy="2727325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0" name="Diamond 99"/>
          <p:cNvSpPr/>
          <p:nvPr/>
        </p:nvSpPr>
        <p:spPr>
          <a:xfrm>
            <a:off x="4122420" y="3124201"/>
            <a:ext cx="914400" cy="93027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>
            <a:stCxn id="14" idx="4"/>
            <a:endCxn id="50" idx="0"/>
          </p:cNvCxnSpPr>
          <p:nvPr/>
        </p:nvCxnSpPr>
        <p:spPr>
          <a:xfrm>
            <a:off x="82372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3" idx="4"/>
            <a:endCxn id="49" idx="0"/>
          </p:cNvCxnSpPr>
          <p:nvPr/>
        </p:nvCxnSpPr>
        <p:spPr>
          <a:xfrm>
            <a:off x="73228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2" idx="4"/>
            <a:endCxn id="48" idx="0"/>
          </p:cNvCxnSpPr>
          <p:nvPr/>
        </p:nvCxnSpPr>
        <p:spPr>
          <a:xfrm>
            <a:off x="64084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4"/>
            <a:endCxn id="47" idx="0"/>
          </p:cNvCxnSpPr>
          <p:nvPr/>
        </p:nvCxnSpPr>
        <p:spPr>
          <a:xfrm>
            <a:off x="54940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" idx="4"/>
            <a:endCxn id="46" idx="0"/>
          </p:cNvCxnSpPr>
          <p:nvPr/>
        </p:nvCxnSpPr>
        <p:spPr>
          <a:xfrm>
            <a:off x="45796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4"/>
            <a:endCxn id="44" idx="0"/>
          </p:cNvCxnSpPr>
          <p:nvPr/>
        </p:nvCxnSpPr>
        <p:spPr>
          <a:xfrm>
            <a:off x="27508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4"/>
            <a:endCxn id="43" idx="0"/>
          </p:cNvCxnSpPr>
          <p:nvPr/>
        </p:nvCxnSpPr>
        <p:spPr>
          <a:xfrm>
            <a:off x="18364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" idx="4"/>
            <a:endCxn id="45" idx="0"/>
          </p:cNvCxnSpPr>
          <p:nvPr/>
        </p:nvCxnSpPr>
        <p:spPr>
          <a:xfrm>
            <a:off x="36652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" idx="4"/>
            <a:endCxn id="42" idx="0"/>
          </p:cNvCxnSpPr>
          <p:nvPr/>
        </p:nvCxnSpPr>
        <p:spPr>
          <a:xfrm>
            <a:off x="922020" y="19050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6"/>
            <a:endCxn id="50" idx="2"/>
          </p:cNvCxnSpPr>
          <p:nvPr/>
        </p:nvCxnSpPr>
        <p:spPr>
          <a:xfrm>
            <a:off x="1074420" y="54102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3" idx="6"/>
            <a:endCxn id="41" idx="2"/>
          </p:cNvCxnSpPr>
          <p:nvPr/>
        </p:nvCxnSpPr>
        <p:spPr>
          <a:xfrm>
            <a:off x="1074420" y="44958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5" idx="6"/>
            <a:endCxn id="23" idx="2"/>
          </p:cNvCxnSpPr>
          <p:nvPr/>
        </p:nvCxnSpPr>
        <p:spPr>
          <a:xfrm>
            <a:off x="1074420" y="26670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6"/>
            <a:endCxn id="32" idx="2"/>
          </p:cNvCxnSpPr>
          <p:nvPr/>
        </p:nvCxnSpPr>
        <p:spPr>
          <a:xfrm>
            <a:off x="1074420" y="35814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" idx="6"/>
            <a:endCxn id="14" idx="2"/>
          </p:cNvCxnSpPr>
          <p:nvPr/>
        </p:nvCxnSpPr>
        <p:spPr>
          <a:xfrm>
            <a:off x="1074420" y="1752600"/>
            <a:ext cx="701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840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984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128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72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416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560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704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84820" y="1600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96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840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984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128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272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416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560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704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8482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96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840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984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128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27220" y="3429000"/>
            <a:ext cx="304800" cy="30480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416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560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704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8482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40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5984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128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272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416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560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704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08482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696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6840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984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5128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4272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416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2560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1704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8084820" y="5257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-1440180" y="1600200"/>
            <a:ext cx="20574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568690" y="1600200"/>
            <a:ext cx="2249602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BFS visits vertices layer by layer: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0,1,2,…,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GB" dirty="0"/>
                  <a:t>Once the vertices at layer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have been visited, start visiting vertices at layer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Algorithm with two active layers:</a:t>
                </a:r>
              </a:p>
              <a:p>
                <a:pPr lvl="1"/>
                <a:r>
                  <a:rPr lang="en-GB" dirty="0"/>
                  <a:t>Vertices at layer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(currently being visited).</a:t>
                </a:r>
              </a:p>
              <a:p>
                <a:pPr lvl="1"/>
                <a:r>
                  <a:rPr lang="en-GB" dirty="0"/>
                  <a:t>Vertices at layer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(to be visited next).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Central data structure: a queue.</a:t>
                </a:r>
                <a:endParaRPr lang="en-US" dirty="0"/>
              </a:p>
              <a:p>
                <a:pPr lvl="1"/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25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algorithm: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09600" y="2423966"/>
            <a:ext cx="2209800" cy="2209800"/>
            <a:chOff x="685800" y="2423966"/>
            <a:chExt cx="2209800" cy="2209800"/>
          </a:xfrm>
        </p:grpSpPr>
        <p:sp>
          <p:nvSpPr>
            <p:cNvPr id="8" name="Oval 7"/>
            <p:cNvSpPr/>
            <p:nvPr/>
          </p:nvSpPr>
          <p:spPr>
            <a:xfrm>
              <a:off x="2514600" y="242396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514600" y="333836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600200" y="333836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2423966"/>
              <a:ext cx="381000" cy="381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85800" y="242396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333836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425276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25" name="Straight Connector 24"/>
            <p:cNvCxnSpPr>
              <a:stCxn id="12" idx="6"/>
              <a:endCxn id="11" idx="2"/>
            </p:cNvCxnSpPr>
            <p:nvPr/>
          </p:nvCxnSpPr>
          <p:spPr>
            <a:xfrm>
              <a:off x="1066800" y="2614466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1" idx="6"/>
              <a:endCxn id="8" idx="2"/>
            </p:cNvCxnSpPr>
            <p:nvPr/>
          </p:nvCxnSpPr>
          <p:spPr>
            <a:xfrm>
              <a:off x="1981200" y="2614466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4"/>
              <a:endCxn id="9" idx="0"/>
            </p:cNvCxnSpPr>
            <p:nvPr/>
          </p:nvCxnSpPr>
          <p:spPr>
            <a:xfrm>
              <a:off x="2705100" y="2804966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4"/>
              <a:endCxn id="14" idx="0"/>
            </p:cNvCxnSpPr>
            <p:nvPr/>
          </p:nvCxnSpPr>
          <p:spPr>
            <a:xfrm>
              <a:off x="2705100" y="3719366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2"/>
              <a:endCxn id="10" idx="6"/>
            </p:cNvCxnSpPr>
            <p:nvPr/>
          </p:nvCxnSpPr>
          <p:spPr>
            <a:xfrm flipH="1">
              <a:off x="1981200" y="3528866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" idx="4"/>
              <a:endCxn id="10" idx="0"/>
            </p:cNvCxnSpPr>
            <p:nvPr/>
          </p:nvCxnSpPr>
          <p:spPr>
            <a:xfrm>
              <a:off x="1790700" y="2804966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" idx="3"/>
              <a:endCxn id="13" idx="7"/>
            </p:cNvCxnSpPr>
            <p:nvPr/>
          </p:nvCxnSpPr>
          <p:spPr>
            <a:xfrm flipH="1">
              <a:off x="1011004" y="2749170"/>
              <a:ext cx="644992" cy="6449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2" idx="4"/>
              <a:endCxn id="13" idx="0"/>
            </p:cNvCxnSpPr>
            <p:nvPr/>
          </p:nvCxnSpPr>
          <p:spPr>
            <a:xfrm>
              <a:off x="876300" y="2804966"/>
              <a:ext cx="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39"/>
          <p:cNvSpPr/>
          <p:nvPr/>
        </p:nvSpPr>
        <p:spPr>
          <a:xfrm>
            <a:off x="4572000" y="919035"/>
            <a:ext cx="1394234" cy="408965"/>
          </a:xfrm>
          <a:custGeom>
            <a:avLst/>
            <a:gdLst>
              <a:gd name="connsiteX0" fmla="*/ 1385180 w 1394234"/>
              <a:gd name="connsiteY0" fmla="*/ 0 h 516047"/>
              <a:gd name="connsiteX1" fmla="*/ 0 w 1394234"/>
              <a:gd name="connsiteY1" fmla="*/ 0 h 516047"/>
              <a:gd name="connsiteX2" fmla="*/ 0 w 1394234"/>
              <a:gd name="connsiteY2" fmla="*/ 516047 h 516047"/>
              <a:gd name="connsiteX3" fmla="*/ 1394234 w 1394234"/>
              <a:gd name="connsiteY3" fmla="*/ 516047 h 5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234" h="516047">
                <a:moveTo>
                  <a:pt x="1385180" y="0"/>
                </a:moveTo>
                <a:lnTo>
                  <a:pt x="0" y="0"/>
                </a:lnTo>
                <a:lnTo>
                  <a:pt x="0" y="516047"/>
                </a:lnTo>
                <a:lnTo>
                  <a:pt x="1394234" y="51604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457949"/>
                  </p:ext>
                </p:extLst>
              </p:nvPr>
            </p:nvGraphicFramePr>
            <p:xfrm>
              <a:off x="6400800" y="762000"/>
              <a:ext cx="2527427" cy="731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254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298258"/>
                      </a:ext>
                    </a:extLst>
                  </a:tr>
                  <a:tr h="254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457949"/>
                  </p:ext>
                </p:extLst>
              </p:nvPr>
            </p:nvGraphicFramePr>
            <p:xfrm>
              <a:off x="6400800" y="762000"/>
              <a:ext cx="2527427" cy="731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2982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2"/>
                          <a:stretch>
                            <a:fillRect l="-101667" t="-108333" r="-49833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2"/>
                          <a:stretch>
                            <a:fillRect l="-205085" t="-108333" r="-40678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2"/>
                          <a:stretch>
                            <a:fillRect l="-305085" t="-108333" r="-30678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2"/>
                          <a:stretch>
                            <a:fillRect l="-405085" t="-108333" r="-20678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2"/>
                          <a:stretch>
                            <a:fillRect l="-496667" t="-108333" r="-10333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2"/>
                          <a:stretch>
                            <a:fillRect l="-606780" t="-108333" r="-5085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17682" y="874578"/>
                <a:ext cx="54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82" y="874578"/>
                <a:ext cx="546175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697416"/>
                  </p:ext>
                </p:extLst>
              </p:nvPr>
            </p:nvGraphicFramePr>
            <p:xfrm>
              <a:off x="6400800" y="16916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39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697416"/>
                  </p:ext>
                </p:extLst>
              </p:nvPr>
            </p:nvGraphicFramePr>
            <p:xfrm>
              <a:off x="6400800" y="16916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4"/>
                          <a:stretch>
                            <a:fillRect l="-205085" t="-8197" r="-40678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4"/>
                          <a:stretch>
                            <a:fillRect l="-606780" t="-8197" r="-508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7397690"/>
                  </p:ext>
                </p:extLst>
              </p:nvPr>
            </p:nvGraphicFramePr>
            <p:xfrm>
              <a:off x="6400800" y="24282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39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7397690"/>
                  </p:ext>
                </p:extLst>
              </p:nvPr>
            </p:nvGraphicFramePr>
            <p:xfrm>
              <a:off x="6400800" y="24282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5"/>
                          <a:stretch>
                            <a:fillRect l="-606780" t="-8197" r="-508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06968"/>
                  </p:ext>
                </p:extLst>
              </p:nvPr>
            </p:nvGraphicFramePr>
            <p:xfrm>
              <a:off x="6400800" y="31648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39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06968"/>
                  </p:ext>
                </p:extLst>
              </p:nvPr>
            </p:nvGraphicFramePr>
            <p:xfrm>
              <a:off x="6400800" y="31648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6"/>
                          <a:stretch>
                            <a:fillRect l="-606780" t="-8197" r="-508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203256"/>
                  </p:ext>
                </p:extLst>
              </p:nvPr>
            </p:nvGraphicFramePr>
            <p:xfrm>
              <a:off x="6400800" y="39014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39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203256"/>
                  </p:ext>
                </p:extLst>
              </p:nvPr>
            </p:nvGraphicFramePr>
            <p:xfrm>
              <a:off x="6400800" y="39014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7"/>
                          <a:stretch>
                            <a:fillRect l="-606780" t="-8333" r="-5085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589197"/>
                  </p:ext>
                </p:extLst>
              </p:nvPr>
            </p:nvGraphicFramePr>
            <p:xfrm>
              <a:off x="6400800" y="46380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39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marL="0" marR="0"/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589197"/>
                  </p:ext>
                </p:extLst>
              </p:nvPr>
            </p:nvGraphicFramePr>
            <p:xfrm>
              <a:off x="6400800" y="4638040"/>
              <a:ext cx="2527427" cy="3657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61061">
                      <a:extLst>
                        <a:ext uri="{9D8B030D-6E8A-4147-A177-3AD203B41FA5}">
                          <a16:colId xmlns:a16="http://schemas.microsoft.com/office/drawing/2014/main" val="429858615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2428146614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972434830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584084091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895347476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142381093"/>
                        </a:ext>
                      </a:extLst>
                    </a:gridCol>
                    <a:gridCol w="361061">
                      <a:extLst>
                        <a:ext uri="{9D8B030D-6E8A-4147-A177-3AD203B41FA5}">
                          <a16:colId xmlns:a16="http://schemas.microsoft.com/office/drawing/2014/main" val="148168364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0</a:t>
                          </a:r>
                          <a:endParaRPr lang="en-US" b="1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2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smtClean="0"/>
                            <a:t>1</a:t>
                          </a:r>
                          <a:endParaRPr lang="en-US" b="1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blipFill>
                          <a:blip r:embed="rId8"/>
                          <a:stretch>
                            <a:fillRect l="-606780" t="-8197" r="-508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1457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76923"/>
              </p:ext>
            </p:extLst>
          </p:nvPr>
        </p:nvGraphicFramePr>
        <p:xfrm>
          <a:off x="6400800" y="5374640"/>
          <a:ext cx="2527427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1061">
                  <a:extLst>
                    <a:ext uri="{9D8B030D-6E8A-4147-A177-3AD203B41FA5}">
                      <a16:colId xmlns:a16="http://schemas.microsoft.com/office/drawing/2014/main" val="429858615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2428146614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972434830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584084091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895347476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142381093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481683649"/>
                    </a:ext>
                  </a:extLst>
                </a:gridCol>
              </a:tblGrid>
              <a:tr h="339765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  <a:endParaRPr lang="en-US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  <a:endParaRPr lang="en-US" b="1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15514572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10079"/>
              </p:ext>
            </p:extLst>
          </p:nvPr>
        </p:nvGraphicFramePr>
        <p:xfrm>
          <a:off x="6400800" y="6111240"/>
          <a:ext cx="2527427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1061">
                  <a:extLst>
                    <a:ext uri="{9D8B030D-6E8A-4147-A177-3AD203B41FA5}">
                      <a16:colId xmlns:a16="http://schemas.microsoft.com/office/drawing/2014/main" val="429858615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2428146614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972434830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584084091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895347476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142381093"/>
                    </a:ext>
                  </a:extLst>
                </a:gridCol>
                <a:gridCol w="361061">
                  <a:extLst>
                    <a:ext uri="{9D8B030D-6E8A-4147-A177-3AD203B41FA5}">
                      <a16:colId xmlns:a16="http://schemas.microsoft.com/office/drawing/2014/main" val="1481683649"/>
                    </a:ext>
                  </a:extLst>
                </a:gridCol>
              </a:tblGrid>
              <a:tr h="339765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  <a:endParaRPr lang="en-US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  <a:endParaRPr lang="en-US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  <a:endParaRPr lang="en-US" b="1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15514572"/>
                  </a:ext>
                </a:extLst>
              </a:tr>
            </a:tbl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3696072" y="1600200"/>
            <a:ext cx="2530137" cy="475306"/>
            <a:chOff x="3696072" y="1600200"/>
            <a:chExt cx="2530137" cy="475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495800" y="1600200"/>
                  <a:ext cx="17304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1600200"/>
                  <a:ext cx="173040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6" name="Group 85"/>
            <p:cNvGrpSpPr/>
            <p:nvPr/>
          </p:nvGrpSpPr>
          <p:grpSpPr>
            <a:xfrm>
              <a:off x="3696072" y="1613841"/>
              <a:ext cx="2270162" cy="461665"/>
              <a:chOff x="3696072" y="1613841"/>
              <a:chExt cx="2270162" cy="461665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4572000" y="1658601"/>
                <a:ext cx="1394234" cy="408965"/>
              </a:xfrm>
              <a:custGeom>
                <a:avLst/>
                <a:gdLst>
                  <a:gd name="connsiteX0" fmla="*/ 1385180 w 1394234"/>
                  <a:gd name="connsiteY0" fmla="*/ 0 h 516047"/>
                  <a:gd name="connsiteX1" fmla="*/ 0 w 1394234"/>
                  <a:gd name="connsiteY1" fmla="*/ 0 h 516047"/>
                  <a:gd name="connsiteX2" fmla="*/ 0 w 1394234"/>
                  <a:gd name="connsiteY2" fmla="*/ 516047 h 516047"/>
                  <a:gd name="connsiteX3" fmla="*/ 1394234 w 1394234"/>
                  <a:gd name="connsiteY3" fmla="*/ 516047 h 51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234" h="516047">
                    <a:moveTo>
                      <a:pt x="1385180" y="0"/>
                    </a:moveTo>
                    <a:lnTo>
                      <a:pt x="0" y="0"/>
                    </a:lnTo>
                    <a:lnTo>
                      <a:pt x="0" y="516047"/>
                    </a:lnTo>
                    <a:lnTo>
                      <a:pt x="1394234" y="51604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696072" y="1613841"/>
                    <a:ext cx="54617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6072" y="1613841"/>
                    <a:ext cx="54617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2" name="Group 91"/>
          <p:cNvGrpSpPr/>
          <p:nvPr/>
        </p:nvGrpSpPr>
        <p:grpSpPr>
          <a:xfrm>
            <a:off x="3692160" y="6064376"/>
            <a:ext cx="2274074" cy="461665"/>
            <a:chOff x="3692160" y="6064376"/>
            <a:chExt cx="2274074" cy="461665"/>
          </a:xfrm>
        </p:grpSpPr>
        <p:sp>
          <p:nvSpPr>
            <p:cNvPr id="70" name="Freeform 69"/>
            <p:cNvSpPr/>
            <p:nvPr/>
          </p:nvSpPr>
          <p:spPr>
            <a:xfrm>
              <a:off x="4572000" y="6096000"/>
              <a:ext cx="1394234" cy="408965"/>
            </a:xfrm>
            <a:custGeom>
              <a:avLst/>
              <a:gdLst>
                <a:gd name="connsiteX0" fmla="*/ 1385180 w 1394234"/>
                <a:gd name="connsiteY0" fmla="*/ 0 h 516047"/>
                <a:gd name="connsiteX1" fmla="*/ 0 w 1394234"/>
                <a:gd name="connsiteY1" fmla="*/ 0 h 516047"/>
                <a:gd name="connsiteX2" fmla="*/ 0 w 1394234"/>
                <a:gd name="connsiteY2" fmla="*/ 516047 h 516047"/>
                <a:gd name="connsiteX3" fmla="*/ 1394234 w 1394234"/>
                <a:gd name="connsiteY3" fmla="*/ 516047 h 51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234" h="516047">
                  <a:moveTo>
                    <a:pt x="1385180" y="0"/>
                  </a:moveTo>
                  <a:lnTo>
                    <a:pt x="0" y="0"/>
                  </a:lnTo>
                  <a:lnTo>
                    <a:pt x="0" y="516047"/>
                  </a:lnTo>
                  <a:lnTo>
                    <a:pt x="1394234" y="51604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692160" y="6064376"/>
                  <a:ext cx="5500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160" y="6064376"/>
                  <a:ext cx="550087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3657600" y="5322621"/>
            <a:ext cx="2308634" cy="472355"/>
            <a:chOff x="3657600" y="5322621"/>
            <a:chExt cx="2308634" cy="472355"/>
          </a:xfrm>
        </p:grpSpPr>
        <p:sp>
          <p:nvSpPr>
            <p:cNvPr id="65" name="Freeform 64"/>
            <p:cNvSpPr/>
            <p:nvPr/>
          </p:nvSpPr>
          <p:spPr>
            <a:xfrm>
              <a:off x="4572000" y="5356431"/>
              <a:ext cx="1394234" cy="408965"/>
            </a:xfrm>
            <a:custGeom>
              <a:avLst/>
              <a:gdLst>
                <a:gd name="connsiteX0" fmla="*/ 1385180 w 1394234"/>
                <a:gd name="connsiteY0" fmla="*/ 0 h 516047"/>
                <a:gd name="connsiteX1" fmla="*/ 0 w 1394234"/>
                <a:gd name="connsiteY1" fmla="*/ 0 h 516047"/>
                <a:gd name="connsiteX2" fmla="*/ 0 w 1394234"/>
                <a:gd name="connsiteY2" fmla="*/ 516047 h 516047"/>
                <a:gd name="connsiteX3" fmla="*/ 1394234 w 1394234"/>
                <a:gd name="connsiteY3" fmla="*/ 516047 h 51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234" h="516047">
                  <a:moveTo>
                    <a:pt x="1385180" y="0"/>
                  </a:moveTo>
                  <a:lnTo>
                    <a:pt x="0" y="0"/>
                  </a:lnTo>
                  <a:lnTo>
                    <a:pt x="0" y="516047"/>
                  </a:lnTo>
                  <a:lnTo>
                    <a:pt x="1394234" y="51604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495800" y="5333311"/>
                  <a:ext cx="5500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5333311"/>
                  <a:ext cx="550087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657600" y="5322621"/>
                  <a:ext cx="5846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322621"/>
                  <a:ext cx="584647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/>
          <p:cNvGrpSpPr/>
          <p:nvPr/>
        </p:nvGrpSpPr>
        <p:grpSpPr>
          <a:xfrm>
            <a:off x="3677349" y="4580865"/>
            <a:ext cx="2288885" cy="470217"/>
            <a:chOff x="3677349" y="4580865"/>
            <a:chExt cx="2288885" cy="470217"/>
          </a:xfrm>
        </p:grpSpPr>
        <p:sp>
          <p:nvSpPr>
            <p:cNvPr id="61" name="Freeform 60"/>
            <p:cNvSpPr/>
            <p:nvPr/>
          </p:nvSpPr>
          <p:spPr>
            <a:xfrm>
              <a:off x="4572000" y="4616865"/>
              <a:ext cx="1394234" cy="408965"/>
            </a:xfrm>
            <a:custGeom>
              <a:avLst/>
              <a:gdLst>
                <a:gd name="connsiteX0" fmla="*/ 1385180 w 1394234"/>
                <a:gd name="connsiteY0" fmla="*/ 0 h 516047"/>
                <a:gd name="connsiteX1" fmla="*/ 0 w 1394234"/>
                <a:gd name="connsiteY1" fmla="*/ 0 h 516047"/>
                <a:gd name="connsiteX2" fmla="*/ 0 w 1394234"/>
                <a:gd name="connsiteY2" fmla="*/ 516047 h 516047"/>
                <a:gd name="connsiteX3" fmla="*/ 1394234 w 1394234"/>
                <a:gd name="connsiteY3" fmla="*/ 516047 h 51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234" h="516047">
                  <a:moveTo>
                    <a:pt x="1385180" y="0"/>
                  </a:moveTo>
                  <a:lnTo>
                    <a:pt x="0" y="0"/>
                  </a:lnTo>
                  <a:lnTo>
                    <a:pt x="0" y="516047"/>
                  </a:lnTo>
                  <a:lnTo>
                    <a:pt x="1394234" y="51604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495800" y="4589417"/>
                  <a:ext cx="5846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589417"/>
                  <a:ext cx="584647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677349" y="4580865"/>
                  <a:ext cx="5648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349" y="4580865"/>
                  <a:ext cx="564898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3657984" y="3839109"/>
            <a:ext cx="2308250" cy="468079"/>
            <a:chOff x="3657984" y="3839109"/>
            <a:chExt cx="2308250" cy="468079"/>
          </a:xfrm>
        </p:grpSpPr>
        <p:sp>
          <p:nvSpPr>
            <p:cNvPr id="57" name="Freeform 56"/>
            <p:cNvSpPr/>
            <p:nvPr/>
          </p:nvSpPr>
          <p:spPr>
            <a:xfrm>
              <a:off x="4572000" y="3877299"/>
              <a:ext cx="1394234" cy="408965"/>
            </a:xfrm>
            <a:custGeom>
              <a:avLst/>
              <a:gdLst>
                <a:gd name="connsiteX0" fmla="*/ 1385180 w 1394234"/>
                <a:gd name="connsiteY0" fmla="*/ 0 h 516047"/>
                <a:gd name="connsiteX1" fmla="*/ 0 w 1394234"/>
                <a:gd name="connsiteY1" fmla="*/ 0 h 516047"/>
                <a:gd name="connsiteX2" fmla="*/ 0 w 1394234"/>
                <a:gd name="connsiteY2" fmla="*/ 516047 h 516047"/>
                <a:gd name="connsiteX3" fmla="*/ 1394234 w 1394234"/>
                <a:gd name="connsiteY3" fmla="*/ 516047 h 51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234" h="516047">
                  <a:moveTo>
                    <a:pt x="1385180" y="0"/>
                  </a:moveTo>
                  <a:lnTo>
                    <a:pt x="0" y="0"/>
                  </a:lnTo>
                  <a:lnTo>
                    <a:pt x="0" y="516047"/>
                  </a:lnTo>
                  <a:lnTo>
                    <a:pt x="1394234" y="51604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495800" y="3845523"/>
                  <a:ext cx="9632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845523"/>
                  <a:ext cx="963276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657984" y="3839109"/>
                  <a:ext cx="5842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984" y="3839109"/>
                  <a:ext cx="584263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/>
          <p:cNvGrpSpPr/>
          <p:nvPr/>
        </p:nvGrpSpPr>
        <p:grpSpPr>
          <a:xfrm>
            <a:off x="3686839" y="3097353"/>
            <a:ext cx="2279395" cy="465941"/>
            <a:chOff x="3686839" y="3097353"/>
            <a:chExt cx="2279395" cy="465941"/>
          </a:xfrm>
        </p:grpSpPr>
        <p:sp>
          <p:nvSpPr>
            <p:cNvPr id="53" name="Freeform 52"/>
            <p:cNvSpPr/>
            <p:nvPr/>
          </p:nvSpPr>
          <p:spPr>
            <a:xfrm>
              <a:off x="4572000" y="3137733"/>
              <a:ext cx="1394234" cy="408965"/>
            </a:xfrm>
            <a:custGeom>
              <a:avLst/>
              <a:gdLst>
                <a:gd name="connsiteX0" fmla="*/ 1385180 w 1394234"/>
                <a:gd name="connsiteY0" fmla="*/ 0 h 516047"/>
                <a:gd name="connsiteX1" fmla="*/ 0 w 1394234"/>
                <a:gd name="connsiteY1" fmla="*/ 0 h 516047"/>
                <a:gd name="connsiteX2" fmla="*/ 0 w 1394234"/>
                <a:gd name="connsiteY2" fmla="*/ 516047 h 516047"/>
                <a:gd name="connsiteX3" fmla="*/ 1394234 w 1394234"/>
                <a:gd name="connsiteY3" fmla="*/ 516047 h 51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234" h="516047">
                  <a:moveTo>
                    <a:pt x="1385180" y="0"/>
                  </a:moveTo>
                  <a:lnTo>
                    <a:pt x="0" y="0"/>
                  </a:lnTo>
                  <a:lnTo>
                    <a:pt x="0" y="516047"/>
                  </a:lnTo>
                  <a:lnTo>
                    <a:pt x="1394234" y="51604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495800" y="3101629"/>
                  <a:ext cx="13612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101629"/>
                  <a:ext cx="136127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686839" y="3097353"/>
                  <a:ext cx="5554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839" y="3097353"/>
                  <a:ext cx="555408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>
            <a:off x="3657600" y="2355597"/>
            <a:ext cx="2568610" cy="463803"/>
            <a:chOff x="3657600" y="2355597"/>
            <a:chExt cx="2568610" cy="463803"/>
          </a:xfrm>
        </p:grpSpPr>
        <p:sp>
          <p:nvSpPr>
            <p:cNvPr id="49" name="Freeform 48"/>
            <p:cNvSpPr/>
            <p:nvPr/>
          </p:nvSpPr>
          <p:spPr>
            <a:xfrm>
              <a:off x="4572000" y="2398167"/>
              <a:ext cx="1394234" cy="408965"/>
            </a:xfrm>
            <a:custGeom>
              <a:avLst/>
              <a:gdLst>
                <a:gd name="connsiteX0" fmla="*/ 1385180 w 1394234"/>
                <a:gd name="connsiteY0" fmla="*/ 0 h 516047"/>
                <a:gd name="connsiteX1" fmla="*/ 0 w 1394234"/>
                <a:gd name="connsiteY1" fmla="*/ 0 h 516047"/>
                <a:gd name="connsiteX2" fmla="*/ 0 w 1394234"/>
                <a:gd name="connsiteY2" fmla="*/ 516047 h 516047"/>
                <a:gd name="connsiteX3" fmla="*/ 1394234 w 1394234"/>
                <a:gd name="connsiteY3" fmla="*/ 516047 h 51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234" h="516047">
                  <a:moveTo>
                    <a:pt x="1385180" y="0"/>
                  </a:moveTo>
                  <a:lnTo>
                    <a:pt x="0" y="0"/>
                  </a:lnTo>
                  <a:lnTo>
                    <a:pt x="0" y="516047"/>
                  </a:lnTo>
                  <a:lnTo>
                    <a:pt x="1394234" y="51604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495800" y="2357735"/>
                  <a:ext cx="17304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357735"/>
                  <a:ext cx="1730410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657600" y="2355597"/>
                  <a:ext cx="5846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2355597"/>
                  <a:ext cx="584647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47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queue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25FDB7-840C-4FF1-AB2C-B41C2A8DD2D8}"/>
              </a:ext>
            </a:extLst>
          </p:cNvPr>
          <p:cNvSpPr/>
          <p:nvPr/>
        </p:nvSpPr>
        <p:spPr>
          <a:xfrm>
            <a:off x="2819400" y="2590800"/>
            <a:ext cx="457200" cy="12192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EB138E-FEEC-4ADA-9E96-3567BC18625B}"/>
              </a:ext>
            </a:extLst>
          </p:cNvPr>
          <p:cNvSpPr/>
          <p:nvPr/>
        </p:nvSpPr>
        <p:spPr>
          <a:xfrm>
            <a:off x="3276600" y="2590800"/>
            <a:ext cx="457200" cy="12192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32A6A0B-EABF-4283-B12C-4B054041E16B}"/>
              </a:ext>
            </a:extLst>
          </p:cNvPr>
          <p:cNvSpPr/>
          <p:nvPr/>
        </p:nvSpPr>
        <p:spPr>
          <a:xfrm>
            <a:off x="3733800" y="2590800"/>
            <a:ext cx="457200" cy="12192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859CE58-02DE-4C59-B0C9-85F1BE0552D5}"/>
              </a:ext>
            </a:extLst>
          </p:cNvPr>
          <p:cNvSpPr/>
          <p:nvPr/>
        </p:nvSpPr>
        <p:spPr>
          <a:xfrm>
            <a:off x="4191000" y="2590800"/>
            <a:ext cx="457200" cy="12192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0043DB-198E-47BB-967E-D04E69EF589E}"/>
              </a:ext>
            </a:extLst>
          </p:cNvPr>
          <p:cNvSpPr/>
          <p:nvPr/>
        </p:nvSpPr>
        <p:spPr>
          <a:xfrm>
            <a:off x="4648200" y="2590800"/>
            <a:ext cx="457200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7D8DB2-AC35-4417-BC9F-358E478F8F7D}"/>
              </a:ext>
            </a:extLst>
          </p:cNvPr>
          <p:cNvSpPr/>
          <p:nvPr/>
        </p:nvSpPr>
        <p:spPr>
          <a:xfrm>
            <a:off x="5105400" y="2590800"/>
            <a:ext cx="457200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EA4833-6B9E-4ABC-9F98-DA98CED8F5B9}"/>
              </a:ext>
            </a:extLst>
          </p:cNvPr>
          <p:cNvSpPr/>
          <p:nvPr/>
        </p:nvSpPr>
        <p:spPr>
          <a:xfrm>
            <a:off x="5562600" y="2590800"/>
            <a:ext cx="457200" cy="12192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ED3F4EA-628E-4040-A7C4-5BEB84085DD3}"/>
              </a:ext>
            </a:extLst>
          </p:cNvPr>
          <p:cNvSpPr/>
          <p:nvPr/>
        </p:nvSpPr>
        <p:spPr>
          <a:xfrm>
            <a:off x="2057400" y="3040063"/>
            <a:ext cx="533400" cy="320675"/>
          </a:xfrm>
          <a:prstGeom prst="lef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Left 94">
            <a:extLst>
              <a:ext uri="{FF2B5EF4-FFF2-40B4-BE49-F238E27FC236}">
                <a16:creationId xmlns:a16="http://schemas.microsoft.com/office/drawing/2014/main" id="{30E205F1-6B67-4F92-80BA-3A50A63A2FCD}"/>
              </a:ext>
            </a:extLst>
          </p:cNvPr>
          <p:cNvSpPr/>
          <p:nvPr/>
        </p:nvSpPr>
        <p:spPr>
          <a:xfrm>
            <a:off x="6172200" y="3036276"/>
            <a:ext cx="533400" cy="320675"/>
          </a:xfrm>
          <a:prstGeom prst="lef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73A62B2D-9090-45F8-B0F5-82FC8072FAB6}"/>
              </a:ext>
            </a:extLst>
          </p:cNvPr>
          <p:cNvSpPr/>
          <p:nvPr/>
        </p:nvSpPr>
        <p:spPr>
          <a:xfrm rot="16200000">
            <a:off x="3638553" y="3219449"/>
            <a:ext cx="190500" cy="1676401"/>
          </a:xfrm>
          <a:prstGeom prst="leftBrace">
            <a:avLst>
              <a:gd name="adj1" fmla="val 31410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>
            <a:extLst>
              <a:ext uri="{FF2B5EF4-FFF2-40B4-BE49-F238E27FC236}">
                <a16:creationId xmlns:a16="http://schemas.microsoft.com/office/drawing/2014/main" id="{D4C5A196-260E-4B7D-B822-139BCCE1E245}"/>
              </a:ext>
            </a:extLst>
          </p:cNvPr>
          <p:cNvSpPr/>
          <p:nvPr/>
        </p:nvSpPr>
        <p:spPr>
          <a:xfrm rot="16200000">
            <a:off x="5238753" y="3448051"/>
            <a:ext cx="190500" cy="1219199"/>
          </a:xfrm>
          <a:prstGeom prst="leftBrace">
            <a:avLst>
              <a:gd name="adj1" fmla="val 31410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D3B0A7-F48B-4FB3-935D-1AF1601955BE}"/>
                  </a:ext>
                </a:extLst>
              </p:cNvPr>
              <p:cNvSpPr txBox="1"/>
              <p:nvPr/>
            </p:nvSpPr>
            <p:spPr>
              <a:xfrm>
                <a:off x="3505200" y="4152900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D3B0A7-F48B-4FB3-935D-1AF160195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152900"/>
                <a:ext cx="44127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C17EA00-41B0-4C31-9A0F-95B1FD241C37}"/>
                  </a:ext>
                </a:extLst>
              </p:cNvPr>
              <p:cNvSpPr txBox="1"/>
              <p:nvPr/>
            </p:nvSpPr>
            <p:spPr>
              <a:xfrm>
                <a:off x="4845370" y="4152899"/>
                <a:ext cx="9772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C17EA00-41B0-4C31-9A0F-95B1FD24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0" y="4152899"/>
                <a:ext cx="9772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090FB5-BF3E-49B8-9EF6-18CE614C1878}"/>
                  </a:ext>
                </a:extLst>
              </p:cNvPr>
              <p:cNvSpPr txBox="1"/>
              <p:nvPr/>
            </p:nvSpPr>
            <p:spPr>
              <a:xfrm>
                <a:off x="189811" y="2827486"/>
                <a:ext cx="17913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Pop elements</a:t>
                </a:r>
                <a:br>
                  <a:rPr lang="en-GB" sz="2000" dirty="0"/>
                </a:br>
                <a:r>
                  <a:rPr lang="en-GB" sz="2000" dirty="0"/>
                  <a:t>with distance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090FB5-BF3E-49B8-9EF6-18CE614C1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1" y="2827486"/>
                <a:ext cx="1791389" cy="707886"/>
              </a:xfrm>
              <a:prstGeom prst="rect">
                <a:avLst/>
              </a:prstGeom>
              <a:blipFill>
                <a:blip r:embed="rId4"/>
                <a:stretch>
                  <a:fillRect l="-3061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7CEDFF1-F941-499D-9334-169A43ED2714}"/>
                  </a:ext>
                </a:extLst>
              </p:cNvPr>
              <p:cNvSpPr txBox="1"/>
              <p:nvPr/>
            </p:nvSpPr>
            <p:spPr>
              <a:xfrm>
                <a:off x="6781800" y="2873447"/>
                <a:ext cx="22404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Push elements</a:t>
                </a:r>
                <a:br>
                  <a:rPr lang="en-GB" sz="2000" dirty="0"/>
                </a:br>
                <a:r>
                  <a:rPr lang="en-GB" sz="2000" dirty="0"/>
                  <a:t>with distance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7CEDFF1-F941-499D-9334-169A43ED2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873447"/>
                <a:ext cx="2240422" cy="707886"/>
              </a:xfrm>
              <a:prstGeom prst="rect">
                <a:avLst/>
              </a:prstGeom>
              <a:blipFill>
                <a:blip r:embed="rId5"/>
                <a:stretch>
                  <a:fillRect l="-245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46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762000"/>
                <a:ext cx="5943600" cy="5105400"/>
              </a:xfr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GB" sz="2000" dirty="0">
                    <a:latin typeface="Consolas" panose="020B0609020204030204" pitchFamily="49" charset="0"/>
                  </a:rPr>
                  <a:t> BFS(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dist: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"""Input: Graph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source vertex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.</a:t>
                </a:r>
                <a:b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Output: For each vertex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dist</a:t>
                </a:r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is</a:t>
                </a:r>
                <a:b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the distance from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."""</a:t>
                </a:r>
                <a:b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]=</a:t>
                </a:r>
                <a14:m>
                  <m:oMath xmlns:m="http://schemas.openxmlformats.org/officeDocument/2006/math">
                    <m:r>
                      <a:rPr lang="en-GB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br>
                  <a:rPr lang="en-GB" sz="2000" dirty="0">
                    <a:latin typeface="Consolas" panose="020B0609020204030204" pitchFamily="49" charset="0"/>
                  </a:rPr>
                </a:b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GB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= 0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Q = {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}  </a:t>
                </a:r>
                <a:r>
                  <a:rPr lang="en-US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Queue containing just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br>
                  <a:rPr lang="en-GB" sz="18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</a:t>
                </a:r>
                <a:r>
                  <a:rPr lang="en-GB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while not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Q.empty</a:t>
                </a:r>
                <a:r>
                  <a:rPr lang="en-GB" sz="2000" dirty="0">
                    <a:latin typeface="Consolas" panose="020B0609020204030204" pitchFamily="49" charset="0"/>
                  </a:rPr>
                  <a:t>():</a:t>
                </a:r>
                <a:br>
                  <a:rPr lang="en-GB" sz="2000" dirty="0">
                    <a:latin typeface="Consolas" panose="020B0609020204030204" pitchFamily="49" charset="0"/>
                  </a:rPr>
                </a:br>
                <a:r>
                  <a:rPr lang="en-GB" sz="2000" dirty="0">
                    <a:latin typeface="Consolas" panose="020B06090202040302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 =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Q.pop_front</a:t>
                </a:r>
                <a:r>
                  <a:rPr lang="en-US" sz="2000" dirty="0">
                    <a:latin typeface="Consolas" panose="020B0609020204030204" pitchFamily="49" charset="0"/>
                  </a:rPr>
                  <a:t>()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US" sz="2000" dirty="0"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</a:t>
                </a:r>
                <a:r>
                  <a:rPr lang="en-GB" sz="2000" dirty="0">
                    <a:latin typeface="Consolas" panose="020B0609020204030204" pitchFamily="49" charset="0"/>
                  </a:rPr>
                  <a:t>=</a:t>
                </a:r>
                <a:r>
                  <a:rPr lang="en-US" sz="2000" dirty="0">
                    <a:latin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 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=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dist</a:t>
                </a:r>
                <a:r>
                  <a:rPr lang="en-US" sz="2000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] + 1</a:t>
                </a:r>
                <a:br>
                  <a:rPr lang="en-US" sz="2000" dirty="0">
                    <a:latin typeface="Consolas" panose="020B0609020204030204" pitchFamily="49" charset="0"/>
                  </a:rPr>
                </a:br>
                <a:r>
                  <a:rPr lang="en-US" sz="2000" dirty="0">
                    <a:latin typeface="Consolas" panose="020B0609020204030204" pitchFamily="49" charset="0"/>
                  </a:rPr>
                  <a:t>        </a:t>
                </a:r>
                <a:r>
                  <a:rPr lang="en-GB" sz="2000" dirty="0" err="1">
                    <a:latin typeface="Consolas" panose="020B0609020204030204" pitchFamily="49" charset="0"/>
                  </a:rPr>
                  <a:t>Q.push_back</a:t>
                </a:r>
                <a:r>
                  <a:rPr lang="en-GB" sz="20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762000"/>
                <a:ext cx="5943600" cy="5105400"/>
              </a:xfrm>
              <a:blipFill>
                <a:blip r:embed="rId2"/>
                <a:stretch>
                  <a:fillRect l="-1024" t="-238" b="-47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1559" y="5943600"/>
                <a:ext cx="72583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Runtime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Each vertex is visited once, each edge is visited once</a:t>
                </a:r>
                <a:br>
                  <a:rPr lang="en-US" dirty="0"/>
                </a:br>
                <a:r>
                  <a:rPr lang="en-US" dirty="0"/>
                  <a:t>(for directed graphs) or twice (for undirected graphs).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59" y="5943600"/>
                <a:ext cx="7258397" cy="646331"/>
              </a:xfrm>
              <a:prstGeom prst="rect">
                <a:avLst/>
              </a:prstGeom>
              <a:blipFill>
                <a:blip r:embed="rId3"/>
                <a:stretch>
                  <a:fillRect l="-67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3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headEnd type="none" w="med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12456</TotalTime>
  <Words>3550</Words>
  <Application>Microsoft Office PowerPoint</Application>
  <PresentationFormat>On-screen Show (4:3)</PresentationFormat>
  <Paragraphs>1099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Consolas</vt:lpstr>
      <vt:lpstr>Courier New</vt:lpstr>
      <vt:lpstr>Wingdings</vt:lpstr>
      <vt:lpstr>Office Theme</vt:lpstr>
      <vt:lpstr>Graphs: Shortest paths</vt:lpstr>
      <vt:lpstr>Distance in a graph</vt:lpstr>
      <vt:lpstr>Breadth-first search</vt:lpstr>
      <vt:lpstr>Breadth-first search</vt:lpstr>
      <vt:lpstr>Breadth-first search</vt:lpstr>
      <vt:lpstr>BFS algorithm</vt:lpstr>
      <vt:lpstr>BFS algorithm: simulation</vt:lpstr>
      <vt:lpstr>BFS queue</vt:lpstr>
      <vt:lpstr>BFS algorithm</vt:lpstr>
      <vt:lpstr>Reachability: BFS vs. DFS</vt:lpstr>
      <vt:lpstr>Reachability: BFS vs. DFS</vt:lpstr>
      <vt:lpstr>Weights on edges</vt:lpstr>
      <vt:lpstr>Reusing BFS</vt:lpstr>
      <vt:lpstr>Dijkstra’s algorithm: invariant</vt:lpstr>
      <vt:lpstr>Example</vt:lpstr>
      <vt:lpstr>Example</vt:lpstr>
      <vt:lpstr>Example</vt:lpstr>
      <vt:lpstr>Example</vt:lpstr>
      <vt:lpstr>Example</vt:lpstr>
      <vt:lpstr>Dijkstra’s algorithm for shortest paths</vt:lpstr>
      <vt:lpstr>Dijkstra’s algorithm: complexity</vt:lpstr>
      <vt:lpstr>Dijkstra’s algorithm: complexity</vt:lpstr>
      <vt:lpstr>Why Dijkstra’s works</vt:lpstr>
      <vt:lpstr>Graphs with negative edges</vt:lpstr>
      <vt:lpstr>Graphs with negative edges</vt:lpstr>
      <vt:lpstr>Bellman-Ford algorithm</vt:lpstr>
      <vt:lpstr>Bellman-Ford: example</vt:lpstr>
      <vt:lpstr>Negative cycles</vt:lpstr>
      <vt:lpstr>Shortest paths in DAGs</vt:lpstr>
      <vt:lpstr>DAG shortest paths algorithm</vt:lpstr>
      <vt:lpstr>DAG shortest/longest paths: example</vt:lpstr>
      <vt:lpstr>Shortest paths: summary</vt:lpstr>
      <vt:lpstr>exercises</vt:lpstr>
      <vt:lpstr>Dijkstra (from [DPV2008])</vt:lpstr>
      <vt:lpstr>Bellman-Ford (from [DPV2008])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1796</cp:revision>
  <dcterms:created xsi:type="dcterms:W3CDTF">2006-08-16T00:00:00Z</dcterms:created>
  <dcterms:modified xsi:type="dcterms:W3CDTF">2024-04-18T14:44:22Z</dcterms:modified>
</cp:coreProperties>
</file>