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handoutMasterIdLst>
    <p:handoutMasterId r:id="rId59"/>
  </p:handoutMasterIdLst>
  <p:sldIdLst>
    <p:sldId id="607" r:id="rId2"/>
    <p:sldId id="615" r:id="rId3"/>
    <p:sldId id="616" r:id="rId4"/>
    <p:sldId id="638" r:id="rId5"/>
    <p:sldId id="618" r:id="rId6"/>
    <p:sldId id="617" r:id="rId7"/>
    <p:sldId id="619" r:id="rId8"/>
    <p:sldId id="620" r:id="rId9"/>
    <p:sldId id="639" r:id="rId10"/>
    <p:sldId id="634" r:id="rId11"/>
    <p:sldId id="621" r:id="rId12"/>
    <p:sldId id="622" r:id="rId13"/>
    <p:sldId id="623" r:id="rId14"/>
    <p:sldId id="635" r:id="rId15"/>
    <p:sldId id="636" r:id="rId16"/>
    <p:sldId id="624" r:id="rId17"/>
    <p:sldId id="666" r:id="rId18"/>
    <p:sldId id="667" r:id="rId19"/>
    <p:sldId id="678" r:id="rId20"/>
    <p:sldId id="679" r:id="rId21"/>
    <p:sldId id="626" r:id="rId22"/>
    <p:sldId id="627" r:id="rId23"/>
    <p:sldId id="628" r:id="rId24"/>
    <p:sldId id="629" r:id="rId25"/>
    <p:sldId id="630" r:id="rId26"/>
    <p:sldId id="631" r:id="rId27"/>
    <p:sldId id="632" r:id="rId28"/>
    <p:sldId id="633" r:id="rId29"/>
    <p:sldId id="640" r:id="rId30"/>
    <p:sldId id="641" r:id="rId31"/>
    <p:sldId id="642" r:id="rId32"/>
    <p:sldId id="612" r:id="rId33"/>
    <p:sldId id="643" r:id="rId34"/>
    <p:sldId id="644" r:id="rId35"/>
    <p:sldId id="645" r:id="rId36"/>
    <p:sldId id="647" r:id="rId37"/>
    <p:sldId id="646" r:id="rId38"/>
    <p:sldId id="648" r:id="rId39"/>
    <p:sldId id="650" r:id="rId40"/>
    <p:sldId id="649" r:id="rId41"/>
    <p:sldId id="652" r:id="rId42"/>
    <p:sldId id="653" r:id="rId43"/>
    <p:sldId id="674" r:id="rId44"/>
    <p:sldId id="654" r:id="rId45"/>
    <p:sldId id="655" r:id="rId46"/>
    <p:sldId id="657" r:id="rId47"/>
    <p:sldId id="658" r:id="rId48"/>
    <p:sldId id="659" r:id="rId49"/>
    <p:sldId id="660" r:id="rId50"/>
    <p:sldId id="661" r:id="rId51"/>
    <p:sldId id="670" r:id="rId52"/>
    <p:sldId id="677" r:id="rId53"/>
    <p:sldId id="671" r:id="rId54"/>
    <p:sldId id="672" r:id="rId55"/>
    <p:sldId id="673" r:id="rId56"/>
    <p:sldId id="675"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46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66FF99"/>
    <a:srgbClr val="CCCCFF"/>
    <a:srgbClr val="339933"/>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6" autoAdjust="0"/>
  </p:normalViewPr>
  <p:slideViewPr>
    <p:cSldViewPr>
      <p:cViewPr varScale="1">
        <p:scale>
          <a:sx n="103" d="100"/>
          <a:sy n="103" d="100"/>
        </p:scale>
        <p:origin x="2076" y="138"/>
      </p:cViewPr>
      <p:guideLst>
        <p:guide orient="horz" pos="3936"/>
        <p:guide pos="46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fld id="{847A9C85-7208-4140-9A1B-482E74B6EC70}" type="datetimeFigureOut">
              <a:rPr lang="en-US" smtClean="0"/>
              <a:pPr/>
              <a:t>4/18/2024</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B9650C07-3E7E-4F0E-9FCA-027EE472E163}" type="slidenum">
              <a:rPr lang="en-US" smtClean="0"/>
              <a:pPr/>
              <a:t>‹#›</a:t>
            </a:fld>
            <a:endParaRPr lang="en-US"/>
          </a:p>
        </p:txBody>
      </p:sp>
    </p:spTree>
    <p:extLst>
      <p:ext uri="{BB962C8B-B14F-4D97-AF65-F5344CB8AC3E}">
        <p14:creationId xmlns:p14="http://schemas.microsoft.com/office/powerpoint/2010/main" val="10783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EAA3D3F-CA47-4B9D-B6BA-678D85410C0A}" type="datetimeFigureOut">
              <a:rPr lang="en-US" smtClean="0"/>
              <a:pPr/>
              <a:t>4/18/2024</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3ADACB01-8BF2-4713-B06A-211A8CE39FE1}" type="slidenum">
              <a:rPr lang="en-US" smtClean="0"/>
              <a:pPr/>
              <a:t>‹#›</a:t>
            </a:fld>
            <a:endParaRPr lang="en-US"/>
          </a:p>
        </p:txBody>
      </p:sp>
    </p:spTree>
    <p:extLst>
      <p:ext uri="{BB962C8B-B14F-4D97-AF65-F5344CB8AC3E}">
        <p14:creationId xmlns:p14="http://schemas.microsoft.com/office/powerpoint/2010/main" val="202741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9D8F-313B-4C0E-A642-9DB8A7C7374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799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Graphs: Connectivity</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Graphs: Connectivity</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Graphs: Connectivity</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Graphs: Connectivity</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Graphs: Connectivity</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nsolas" panose="020B0609020204030204" pitchFamily="49" charset="0"/>
                <a:cs typeface="Consolas" panose="020B0609020204030204"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Graphs: Connectivity</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Graphs: Connectivity</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worldwidewebsize.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hyperlink" Target="https://medicalxpress.com/news/2015-11-reveals-deadly-route-ebola-outbreak.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logs.dnvgl.com/energy/integration-of-renewable-energy-in-europ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14600"/>
          </a:xfrm>
        </p:spPr>
        <p:txBody>
          <a:bodyPr rtlCol="0">
            <a:normAutofit/>
          </a:bodyPr>
          <a:lstStyle/>
          <a:p>
            <a:pPr eaLnBrk="1" fontAlgn="auto" hangingPunct="1">
              <a:spcAft>
                <a:spcPts val="0"/>
              </a:spcAft>
              <a:defRPr/>
            </a:pPr>
            <a:r>
              <a:rPr lang="en-GB" i="1">
                <a:solidFill>
                  <a:srgbClr val="0000FF"/>
                </a:solidFill>
              </a:rPr>
              <a:t>Graphs:</a:t>
            </a:r>
            <a:br>
              <a:rPr lang="en-GB" i="1">
                <a:solidFill>
                  <a:srgbClr val="0000FF"/>
                </a:solidFill>
              </a:rPr>
            </a:br>
            <a:r>
              <a:rPr lang="en-GB" i="1">
                <a:solidFill>
                  <a:srgbClr val="0000FF"/>
                </a:solidFill>
              </a:rPr>
              <a:t>Connectivity</a:t>
            </a:r>
            <a:endParaRPr lang="en-US" i="1" dirty="0">
              <a:solidFill>
                <a:srgbClr val="0000FF"/>
              </a:solidFill>
            </a:endParaRPr>
          </a:p>
        </p:txBody>
      </p:sp>
      <p:sp>
        <p:nvSpPr>
          <p:cNvPr id="3" name="Subtitle 2"/>
          <p:cNvSpPr>
            <a:spLocks noGrp="1"/>
          </p:cNvSpPr>
          <p:nvPr>
            <p:ph type="subTitle" idx="1"/>
          </p:nvPr>
        </p:nvSpPr>
        <p:spPr>
          <a:xfrm>
            <a:off x="1371600" y="4800600"/>
            <a:ext cx="6400800" cy="1447800"/>
          </a:xfrm>
        </p:spPr>
        <p:txBody>
          <a:bodyPr rtlCol="0">
            <a:normAutofit/>
          </a:bodyPr>
          <a:lstStyle/>
          <a:p>
            <a:pPr eaLnBrk="1" fontAlgn="auto" hangingPunct="1">
              <a:spcAft>
                <a:spcPts val="0"/>
              </a:spcAft>
              <a:buFont typeface="Arial" pitchFamily="34" charset="0"/>
              <a:buNone/>
              <a:defRPr/>
            </a:pPr>
            <a:r>
              <a:rPr lang="en-US" sz="2000" dirty="0">
                <a:solidFill>
                  <a:schemeClr val="tx1"/>
                </a:solidFill>
              </a:rPr>
              <a:t>Jordi Cortadella and Jordi Petit</a:t>
            </a:r>
          </a:p>
          <a:p>
            <a:pPr eaLnBrk="1" fontAlgn="auto" hangingPunct="1">
              <a:spcAft>
                <a:spcPts val="0"/>
              </a:spcAft>
              <a:buFont typeface="Arial" pitchFamily="34" charset="0"/>
              <a:buNone/>
              <a:defRPr/>
            </a:pPr>
            <a:r>
              <a:rPr lang="en-US" sz="2000" dirty="0">
                <a:solidFill>
                  <a:schemeClr val="tx1"/>
                </a:solidFill>
              </a:rPr>
              <a:t>Department of Computer Science</a:t>
            </a:r>
          </a:p>
        </p:txBody>
      </p:sp>
      <p:pic>
        <p:nvPicPr>
          <p:cNvPr id="1026" name="Picture 2" descr="Logo UP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29000"/>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Credits</a:t>
            </a:r>
            <a:endParaRPr lang="en-US" dirty="0"/>
          </a:p>
        </p:txBody>
      </p:sp>
      <p:sp>
        <p:nvSpPr>
          <p:cNvPr id="3" name="Content Placeholder 2"/>
          <p:cNvSpPr>
            <a:spLocks noGrp="1"/>
          </p:cNvSpPr>
          <p:nvPr>
            <p:ph idx="1"/>
          </p:nvPr>
        </p:nvSpPr>
        <p:spPr>
          <a:xfrm>
            <a:off x="457200" y="1905000"/>
            <a:ext cx="8458200" cy="4343400"/>
          </a:xfrm>
        </p:spPr>
        <p:txBody>
          <a:bodyPr/>
          <a:lstStyle/>
          <a:p>
            <a:pPr marL="0" indent="0">
              <a:buNone/>
            </a:pPr>
            <a:r>
              <a:rPr lang="en-GB" sz="2800" dirty="0"/>
              <a:t>A significant part of the material used in this chapter has been inspired by the book:</a:t>
            </a:r>
            <a:br>
              <a:rPr lang="en-GB" dirty="0"/>
            </a:br>
            <a:br>
              <a:rPr lang="en-GB" dirty="0"/>
            </a:br>
            <a:r>
              <a:rPr lang="en-GB" sz="2400" dirty="0" err="1">
                <a:solidFill>
                  <a:srgbClr val="0000FF"/>
                </a:solidFill>
              </a:rPr>
              <a:t>Sanjoy</a:t>
            </a:r>
            <a:r>
              <a:rPr lang="en-GB" sz="2400" dirty="0">
                <a:solidFill>
                  <a:srgbClr val="0000FF"/>
                </a:solidFill>
              </a:rPr>
              <a:t> </a:t>
            </a:r>
            <a:r>
              <a:rPr lang="en-GB" sz="2400" dirty="0" err="1">
                <a:solidFill>
                  <a:srgbClr val="0000FF"/>
                </a:solidFill>
              </a:rPr>
              <a:t>Dasgupta</a:t>
            </a:r>
            <a:r>
              <a:rPr lang="en-GB" sz="2400" dirty="0">
                <a:solidFill>
                  <a:srgbClr val="0000FF"/>
                </a:solidFill>
              </a:rPr>
              <a:t>, Christos Papadimitriou, </a:t>
            </a:r>
            <a:r>
              <a:rPr lang="en-GB" sz="2400" dirty="0" err="1">
                <a:solidFill>
                  <a:srgbClr val="0000FF"/>
                </a:solidFill>
              </a:rPr>
              <a:t>Umesh</a:t>
            </a:r>
            <a:r>
              <a:rPr lang="en-GB" sz="2400" dirty="0">
                <a:solidFill>
                  <a:srgbClr val="0000FF"/>
                </a:solidFill>
              </a:rPr>
              <a:t> </a:t>
            </a:r>
            <a:r>
              <a:rPr lang="en-GB" sz="2400" dirty="0" err="1">
                <a:solidFill>
                  <a:srgbClr val="0000FF"/>
                </a:solidFill>
              </a:rPr>
              <a:t>Vazirani</a:t>
            </a:r>
            <a:r>
              <a:rPr lang="en-GB" sz="2400" dirty="0">
                <a:solidFill>
                  <a:srgbClr val="0000FF"/>
                </a:solidFill>
              </a:rPr>
              <a:t>,</a:t>
            </a:r>
            <a:br>
              <a:rPr lang="en-GB" sz="2400" dirty="0">
                <a:solidFill>
                  <a:srgbClr val="0000FF"/>
                </a:solidFill>
              </a:rPr>
            </a:br>
            <a:r>
              <a:rPr lang="en-GB" sz="2400" i="1" dirty="0">
                <a:solidFill>
                  <a:srgbClr val="0000FF"/>
                </a:solidFill>
              </a:rPr>
              <a:t>Algorithms</a:t>
            </a:r>
            <a:r>
              <a:rPr lang="en-GB" sz="2400" dirty="0">
                <a:solidFill>
                  <a:srgbClr val="0000FF"/>
                </a:solidFill>
              </a:rPr>
              <a:t>, McGraw-Hill, 2008. [DPV2008]</a:t>
            </a:r>
            <a:br>
              <a:rPr lang="en-GB" sz="2400" dirty="0"/>
            </a:br>
            <a:br>
              <a:rPr lang="en-GB" sz="2400" dirty="0"/>
            </a:br>
            <a:r>
              <a:rPr lang="en-GB" sz="2400" dirty="0"/>
              <a:t>(several examples, figures and exercises are taken from the book)</a:t>
            </a:r>
            <a:endParaRPr lang="en-US" sz="2400"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57687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028699"/>
                <a:ext cx="7000876" cy="1333501"/>
              </a:xfrm>
            </p:spPr>
            <p:txBody>
              <a:bodyPr/>
              <a:lstStyle/>
              <a:p>
                <a:pPr marL="0" indent="0">
                  <a:buNone/>
                </a:pPr>
                <a:r>
                  <a:rPr lang="en-US" dirty="0"/>
                  <a:t>A graph is specified by a set of vertices</a:t>
                </a:r>
                <a:br>
                  <a:rPr lang="en-US" dirty="0"/>
                </a:br>
                <a:r>
                  <a:rPr lang="en-US" dirty="0"/>
                  <a:t>(or nodes) </a:t>
                </a:r>
                <a14:m>
                  <m:oMath xmlns:m="http://schemas.openxmlformats.org/officeDocument/2006/math">
                    <m:r>
                      <a:rPr lang="en-US" b="0" i="1" smtClean="0">
                        <a:latin typeface="Cambria Math" panose="02040503050406030204" pitchFamily="18" charset="0"/>
                      </a:rPr>
                      <m:t>𝑉</m:t>
                    </m:r>
                  </m:oMath>
                </a14:m>
                <a:r>
                  <a:rPr lang="en-US" dirty="0"/>
                  <a:t> and a set of edges </a:t>
                </a:r>
                <a14:m>
                  <m:oMath xmlns:m="http://schemas.openxmlformats.org/officeDocument/2006/math">
                    <m:r>
                      <a:rPr lang="en-US" b="0" i="1" smtClean="0">
                        <a:latin typeface="Cambria Math" panose="02040503050406030204" pitchFamily="18" charset="0"/>
                      </a:rPr>
                      <m:t>𝐸</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028699"/>
                <a:ext cx="7000876" cy="1333501"/>
              </a:xfrm>
              <a:blipFill>
                <a:blip r:embed="rId2"/>
                <a:stretch>
                  <a:fillRect l="-2178" t="-593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mc:AlternateContent xmlns:mc="http://schemas.openxmlformats.org/markup-compatibility/2006" xmlns:a14="http://schemas.microsoft.com/office/drawing/2010/main">
        <mc:Choice Requires="a14">
          <p:sp>
            <p:nvSpPr>
              <p:cNvPr id="32" name="TextBox 31"/>
              <p:cNvSpPr txBox="1"/>
              <p:nvPr/>
            </p:nvSpPr>
            <p:spPr>
              <a:xfrm>
                <a:off x="3314580" y="2819400"/>
                <a:ext cx="475309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𝑉</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1,2,3,4,5</m:t>
                          </m:r>
                        </m:e>
                      </m:d>
                    </m:oMath>
                    <m:oMath xmlns:m="http://schemas.openxmlformats.org/officeDocument/2006/math">
                      <m:r>
                        <a:rPr lang="en-US" sz="2800" b="0" i="1" smtClean="0">
                          <a:latin typeface="Cambria Math" panose="02040503050406030204" pitchFamily="18" charset="0"/>
                        </a:rPr>
                        <m:t> </m:t>
                      </m:r>
                    </m:oMath>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1,2</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1,3</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2,4</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3,4</m:t>
                          </m:r>
                        </m:e>
                      </m:d>
                      <m:r>
                        <a:rPr lang="en-US" sz="2800" b="0" i="1" smtClean="0">
                          <a:latin typeface="Cambria Math" panose="02040503050406030204" pitchFamily="18" charset="0"/>
                        </a:rPr>
                        <m:t>,</m:t>
                      </m:r>
                    </m:oMath>
                  </m:oMathPara>
                </a14:m>
                <a:br>
                  <a:rPr lang="en-US" sz="2800" b="0" i="1" dirty="0">
                    <a:latin typeface="Cambria Math" panose="02040503050406030204" pitchFamily="18" charset="0"/>
                  </a:rPr>
                </a:br>
                <a:r>
                  <a:rPr lang="en-US" sz="2800" b="0" i="1" dirty="0">
                    <a:latin typeface="Cambria Math" panose="02040503050406030204" pitchFamily="18" charset="0"/>
                  </a:rPr>
                  <a:t>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4,5</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5,2</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5,5</m:t>
                        </m:r>
                      </m:e>
                    </m:d>
                    <m:r>
                      <a:rPr lang="en-US" sz="2800" b="0" i="1" smtClean="0">
                        <a:latin typeface="Cambria Math" panose="02040503050406030204" pitchFamily="18" charset="0"/>
                      </a:rPr>
                      <m:t>}</m:t>
                    </m:r>
                  </m:oMath>
                </a14:m>
                <a:endParaRPr lang="en-US" sz="2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314580" y="2819400"/>
                <a:ext cx="4753096" cy="1815882"/>
              </a:xfrm>
              <a:prstGeom prst="rect">
                <a:avLst/>
              </a:prstGeom>
              <a:blipFill>
                <a:blip r:embed="rId3"/>
                <a:stretch>
                  <a:fillRect/>
                </a:stretch>
              </a:blipFill>
            </p:spPr>
            <p:txBody>
              <a:bodyPr/>
              <a:lstStyle/>
              <a:p>
                <a:r>
                  <a:rPr lang="en-US">
                    <a:noFill/>
                  </a:rPr>
                  <a:t> </a:t>
                </a:r>
              </a:p>
            </p:txBody>
          </p:sp>
        </mc:Fallback>
      </mc:AlternateContent>
      <p:sp>
        <p:nvSpPr>
          <p:cNvPr id="38" name="TextBox 37"/>
          <p:cNvSpPr txBox="1"/>
          <p:nvPr/>
        </p:nvSpPr>
        <p:spPr>
          <a:xfrm>
            <a:off x="2895600" y="5082957"/>
            <a:ext cx="5855385" cy="830997"/>
          </a:xfrm>
          <a:prstGeom prst="rect">
            <a:avLst/>
          </a:prstGeom>
          <a:noFill/>
        </p:spPr>
        <p:txBody>
          <a:bodyPr wrap="none" rtlCol="0">
            <a:spAutoFit/>
          </a:bodyPr>
          <a:lstStyle/>
          <a:p>
            <a:r>
              <a:rPr lang="en-US" sz="2400" dirty="0"/>
              <a:t>Graphs can be directed or undirected.</a:t>
            </a:r>
            <a:br>
              <a:rPr lang="en-US" sz="2400" dirty="0"/>
            </a:br>
            <a:r>
              <a:rPr lang="en-US" sz="2400" dirty="0"/>
              <a:t>Undirected graphs have a symmetric relation.</a:t>
            </a:r>
          </a:p>
        </p:txBody>
      </p:sp>
      <p:grpSp>
        <p:nvGrpSpPr>
          <p:cNvPr id="39" name="Group 38"/>
          <p:cNvGrpSpPr/>
          <p:nvPr/>
        </p:nvGrpSpPr>
        <p:grpSpPr>
          <a:xfrm>
            <a:off x="685800" y="2819400"/>
            <a:ext cx="1409700" cy="2286000"/>
            <a:chOff x="685800" y="2819400"/>
            <a:chExt cx="1409700" cy="2286000"/>
          </a:xfrm>
        </p:grpSpPr>
        <p:sp>
          <p:nvSpPr>
            <p:cNvPr id="40" name="Oval 39"/>
            <p:cNvSpPr/>
            <p:nvPr/>
          </p:nvSpPr>
          <p:spPr>
            <a:xfrm>
              <a:off x="685800" y="2819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41" name="Oval 40"/>
            <p:cNvSpPr/>
            <p:nvPr/>
          </p:nvSpPr>
          <p:spPr>
            <a:xfrm>
              <a:off x="685800" y="3886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p>
          </p:txBody>
        </p:sp>
        <p:sp>
          <p:nvSpPr>
            <p:cNvPr id="42" name="Oval 41"/>
            <p:cNvSpPr/>
            <p:nvPr/>
          </p:nvSpPr>
          <p:spPr>
            <a:xfrm>
              <a:off x="1714500" y="2819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a:t>
              </a:r>
            </a:p>
          </p:txBody>
        </p:sp>
        <p:sp>
          <p:nvSpPr>
            <p:cNvPr id="43" name="Oval 42"/>
            <p:cNvSpPr/>
            <p:nvPr/>
          </p:nvSpPr>
          <p:spPr>
            <a:xfrm>
              <a:off x="1714500" y="3886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a:t>
              </a:r>
            </a:p>
          </p:txBody>
        </p:sp>
        <p:sp>
          <p:nvSpPr>
            <p:cNvPr id="44" name="Oval 43"/>
            <p:cNvSpPr/>
            <p:nvPr/>
          </p:nvSpPr>
          <p:spPr>
            <a:xfrm>
              <a:off x="1276350" y="4724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a:t>
              </a:r>
            </a:p>
          </p:txBody>
        </p:sp>
        <p:cxnSp>
          <p:nvCxnSpPr>
            <p:cNvPr id="45" name="Straight Arrow Connector 44"/>
            <p:cNvCxnSpPr>
              <a:stCxn id="40" idx="4"/>
              <a:endCxn id="41" idx="0"/>
            </p:cNvCxnSpPr>
            <p:nvPr/>
          </p:nvCxnSpPr>
          <p:spPr>
            <a:xfrm>
              <a:off x="876300" y="3200400"/>
              <a:ext cx="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6"/>
              <a:endCxn id="42" idx="2"/>
            </p:cNvCxnSpPr>
            <p:nvPr/>
          </p:nvCxnSpPr>
          <p:spPr>
            <a:xfrm>
              <a:off x="1066800" y="3009900"/>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4"/>
              <a:endCxn id="43" idx="0"/>
            </p:cNvCxnSpPr>
            <p:nvPr/>
          </p:nvCxnSpPr>
          <p:spPr>
            <a:xfrm>
              <a:off x="1905000" y="3200400"/>
              <a:ext cx="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3"/>
              <a:endCxn id="44" idx="0"/>
            </p:cNvCxnSpPr>
            <p:nvPr/>
          </p:nvCxnSpPr>
          <p:spPr>
            <a:xfrm flipH="1">
              <a:off x="1466850" y="4211404"/>
              <a:ext cx="303446" cy="512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1" idx="6"/>
              <a:endCxn id="43" idx="2"/>
            </p:cNvCxnSpPr>
            <p:nvPr/>
          </p:nvCxnSpPr>
          <p:spPr>
            <a:xfrm>
              <a:off x="1066800" y="4076700"/>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4" idx="1"/>
              <a:endCxn id="41" idx="5"/>
            </p:cNvCxnSpPr>
            <p:nvPr/>
          </p:nvCxnSpPr>
          <p:spPr>
            <a:xfrm flipH="1" flipV="1">
              <a:off x="1011004" y="4211404"/>
              <a:ext cx="321142" cy="568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4" idx="2"/>
              <a:endCxn id="44" idx="6"/>
            </p:cNvCxnSpPr>
            <p:nvPr/>
          </p:nvCxnSpPr>
          <p:spPr>
            <a:xfrm rot="10800000" flipH="1">
              <a:off x="1276350" y="4914900"/>
              <a:ext cx="381000" cy="12700"/>
            </a:xfrm>
            <a:prstGeom prst="bentConnector5">
              <a:avLst>
                <a:gd name="adj1" fmla="val -32500"/>
                <a:gd name="adj2" fmla="val -3450000"/>
                <a:gd name="adj3" fmla="val 155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12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Graph representation: adjacency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028700"/>
                <a:ext cx="7162800" cy="896704"/>
              </a:xfrm>
            </p:spPr>
            <p:txBody>
              <a:bodyPr>
                <a:normAutofit fontScale="92500" lnSpcReduction="20000"/>
              </a:bodyPr>
              <a:lstStyle/>
              <a:p>
                <a:pPr marL="0" indent="0">
                  <a:buNone/>
                </a:pPr>
                <a:r>
                  <a:rPr lang="en-US" dirty="0"/>
                  <a:t>A graph with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vertices,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𝑛</m:t>
                        </m:r>
                      </m:sub>
                    </m:sSub>
                  </m:oMath>
                </a14:m>
                <a:r>
                  <a:rPr lang="en-US" dirty="0"/>
                  <a:t>, can be represented by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matrix with: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028700"/>
                <a:ext cx="7162800" cy="896704"/>
              </a:xfrm>
              <a:blipFill>
                <a:blip r:embed="rId2"/>
                <a:stretch>
                  <a:fillRect l="-1957" t="-17687" r="-1872" b="-1428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grpSp>
        <p:nvGrpSpPr>
          <p:cNvPr id="20" name="Group 19"/>
          <p:cNvGrpSpPr/>
          <p:nvPr/>
        </p:nvGrpSpPr>
        <p:grpSpPr>
          <a:xfrm>
            <a:off x="685800" y="2819400"/>
            <a:ext cx="1409700" cy="2286000"/>
            <a:chOff x="685800" y="2819400"/>
            <a:chExt cx="1409700" cy="2286000"/>
          </a:xfrm>
        </p:grpSpPr>
        <p:sp>
          <p:nvSpPr>
            <p:cNvPr id="7" name="Oval 6"/>
            <p:cNvSpPr/>
            <p:nvPr/>
          </p:nvSpPr>
          <p:spPr>
            <a:xfrm>
              <a:off x="685800" y="2819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8" name="Oval 7"/>
            <p:cNvSpPr/>
            <p:nvPr/>
          </p:nvSpPr>
          <p:spPr>
            <a:xfrm>
              <a:off x="685800" y="3886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p>
          </p:txBody>
        </p:sp>
        <p:sp>
          <p:nvSpPr>
            <p:cNvPr id="9" name="Oval 8"/>
            <p:cNvSpPr/>
            <p:nvPr/>
          </p:nvSpPr>
          <p:spPr>
            <a:xfrm>
              <a:off x="1714500" y="2819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a:t>
              </a:r>
            </a:p>
          </p:txBody>
        </p:sp>
        <p:sp>
          <p:nvSpPr>
            <p:cNvPr id="10" name="Oval 9"/>
            <p:cNvSpPr/>
            <p:nvPr/>
          </p:nvSpPr>
          <p:spPr>
            <a:xfrm>
              <a:off x="1714500" y="3886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a:t>
              </a:r>
            </a:p>
          </p:txBody>
        </p:sp>
        <p:sp>
          <p:nvSpPr>
            <p:cNvPr id="11" name="Oval 10"/>
            <p:cNvSpPr/>
            <p:nvPr/>
          </p:nvSpPr>
          <p:spPr>
            <a:xfrm>
              <a:off x="1276350" y="4724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a:t>
              </a:r>
            </a:p>
          </p:txBody>
        </p:sp>
        <p:cxnSp>
          <p:nvCxnSpPr>
            <p:cNvPr id="13" name="Straight Arrow Connector 12"/>
            <p:cNvCxnSpPr>
              <a:stCxn id="7" idx="4"/>
              <a:endCxn id="8" idx="0"/>
            </p:cNvCxnSpPr>
            <p:nvPr/>
          </p:nvCxnSpPr>
          <p:spPr>
            <a:xfrm>
              <a:off x="876300" y="3200400"/>
              <a:ext cx="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a:endCxn id="9" idx="2"/>
            </p:cNvCxnSpPr>
            <p:nvPr/>
          </p:nvCxnSpPr>
          <p:spPr>
            <a:xfrm>
              <a:off x="1066800" y="3009900"/>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10" idx="0"/>
            </p:cNvCxnSpPr>
            <p:nvPr/>
          </p:nvCxnSpPr>
          <p:spPr>
            <a:xfrm>
              <a:off x="1905000" y="3200400"/>
              <a:ext cx="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1" idx="0"/>
            </p:cNvCxnSpPr>
            <p:nvPr/>
          </p:nvCxnSpPr>
          <p:spPr>
            <a:xfrm flipH="1">
              <a:off x="1466850" y="4211404"/>
              <a:ext cx="303446" cy="512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6"/>
              <a:endCxn id="10" idx="2"/>
            </p:cNvCxnSpPr>
            <p:nvPr/>
          </p:nvCxnSpPr>
          <p:spPr>
            <a:xfrm>
              <a:off x="1066800" y="4076700"/>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1"/>
              <a:endCxn id="8" idx="5"/>
            </p:cNvCxnSpPr>
            <p:nvPr/>
          </p:nvCxnSpPr>
          <p:spPr>
            <a:xfrm flipH="1" flipV="1">
              <a:off x="1011004" y="4211404"/>
              <a:ext cx="321142" cy="568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1" idx="2"/>
              <a:endCxn id="11" idx="6"/>
            </p:cNvCxnSpPr>
            <p:nvPr/>
          </p:nvCxnSpPr>
          <p:spPr>
            <a:xfrm rot="10800000" flipH="1">
              <a:off x="1276350" y="4914900"/>
              <a:ext cx="381000" cy="12700"/>
            </a:xfrm>
            <a:prstGeom prst="bentConnector5">
              <a:avLst>
                <a:gd name="adj1" fmla="val -32500"/>
                <a:gd name="adj2" fmla="val -3450000"/>
                <a:gd name="adj3" fmla="val 155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2438400" y="2057400"/>
                <a:ext cx="6657272" cy="105349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𝑎</m:t>
                          </m:r>
                        </m:e>
                        <m:sub>
                          <m:r>
                            <a:rPr lang="en-GB" sz="2800" b="0" i="1" smtClean="0">
                              <a:latin typeface="Cambria Math" panose="02040503050406030204" pitchFamily="18" charset="0"/>
                            </a:rPr>
                            <m:t>𝑖</m:t>
                          </m:r>
                          <m:r>
                            <a:rPr lang="en-GB" sz="2800" b="0" i="1" smtClean="0">
                              <a:latin typeface="Cambria Math" panose="02040503050406030204" pitchFamily="18" charset="0"/>
                            </a:rPr>
                            <m:t>,</m:t>
                          </m:r>
                          <m:r>
                            <a:rPr lang="en-GB" sz="2800" b="0" i="1" smtClean="0">
                              <a:latin typeface="Cambria Math" panose="02040503050406030204" pitchFamily="18" charset="0"/>
                            </a:rPr>
                            <m:t>𝑗</m:t>
                          </m:r>
                        </m:sub>
                      </m:sSub>
                      <m:r>
                        <a:rPr lang="en-GB" sz="2800" b="0" i="1" smtClean="0">
                          <a:latin typeface="Cambria Math" panose="02040503050406030204" pitchFamily="18" charset="0"/>
                        </a:rPr>
                        <m:t>=</m:t>
                      </m:r>
                      <m:d>
                        <m:dPr>
                          <m:begChr m:val="{"/>
                          <m:endChr m:val=""/>
                          <m:ctrlPr>
                            <a:rPr lang="en-GB" sz="2800" b="0" i="1" smtClean="0">
                              <a:latin typeface="Cambria Math" panose="02040503050406030204" pitchFamily="18" charset="0"/>
                            </a:rPr>
                          </m:ctrlPr>
                        </m:dPr>
                        <m:e>
                          <m:m>
                            <m:mPr>
                              <m:mcs>
                                <m:mc>
                                  <m:mcPr>
                                    <m:count m:val="2"/>
                                    <m:mcJc m:val="center"/>
                                  </m:mcPr>
                                </m:mc>
                              </m:mcs>
                              <m:ctrlPr>
                                <a:rPr lang="en-GB" sz="2800" b="0" i="1" smtClean="0">
                                  <a:latin typeface="Cambria Math" panose="02040503050406030204" pitchFamily="18" charset="0"/>
                                </a:rPr>
                              </m:ctrlPr>
                            </m:mPr>
                            <m:mr>
                              <m:e>
                                <m:r>
                                  <m:rPr>
                                    <m:brk m:alnAt="7"/>
                                  </m:rPr>
                                  <a:rPr lang="en-GB" sz="2800" b="0" i="1" smtClean="0">
                                    <a:latin typeface="Cambria Math" panose="02040503050406030204" pitchFamily="18" charset="0"/>
                                  </a:rPr>
                                  <m:t>1</m:t>
                                </m:r>
                              </m:e>
                              <m:e>
                                <m:r>
                                  <m:rPr>
                                    <m:nor/>
                                  </m:rPr>
                                  <a:rPr lang="en-GB" sz="2800" b="0" i="0" smtClean="0">
                                    <a:latin typeface="Cambria Math" panose="02040503050406030204" pitchFamily="18" charset="0"/>
                                  </a:rPr>
                                  <m:t>if</m:t>
                                </m:r>
                                <m:r>
                                  <m:rPr>
                                    <m:nor/>
                                  </m:rPr>
                                  <a:rPr lang="en-GB" sz="2800" b="0" i="0" smtClean="0">
                                    <a:latin typeface="Cambria Math" panose="02040503050406030204" pitchFamily="18" charset="0"/>
                                  </a:rPr>
                                  <m:t> </m:t>
                                </m:r>
                                <m:r>
                                  <m:rPr>
                                    <m:nor/>
                                  </m:rPr>
                                  <a:rPr lang="en-GB" sz="2800" b="0" i="0" smtClean="0">
                                    <a:latin typeface="Cambria Math" panose="02040503050406030204" pitchFamily="18" charset="0"/>
                                  </a:rPr>
                                  <m:t>there</m:t>
                                </m:r>
                                <m:r>
                                  <m:rPr>
                                    <m:nor/>
                                  </m:rPr>
                                  <a:rPr lang="en-GB" sz="2800" b="0" i="0" smtClean="0">
                                    <a:latin typeface="Cambria Math" panose="02040503050406030204" pitchFamily="18" charset="0"/>
                                  </a:rPr>
                                  <m:t> </m:t>
                                </m:r>
                                <m:r>
                                  <m:rPr>
                                    <m:nor/>
                                  </m:rPr>
                                  <a:rPr lang="en-GB" sz="2800" b="0" i="0" smtClean="0">
                                    <a:latin typeface="Cambria Math" panose="02040503050406030204" pitchFamily="18" charset="0"/>
                                  </a:rPr>
                                  <m:t>is</m:t>
                                </m:r>
                                <m:r>
                                  <m:rPr>
                                    <m:nor/>
                                  </m:rPr>
                                  <a:rPr lang="en-GB" sz="2800" b="0" i="0" smtClean="0">
                                    <a:latin typeface="Cambria Math" panose="02040503050406030204" pitchFamily="18" charset="0"/>
                                  </a:rPr>
                                  <m:t> </m:t>
                                </m:r>
                                <m:r>
                                  <m:rPr>
                                    <m:nor/>
                                  </m:rPr>
                                  <a:rPr lang="en-GB" sz="2800" b="0" i="0" smtClean="0">
                                    <a:latin typeface="Cambria Math" panose="02040503050406030204" pitchFamily="18" charset="0"/>
                                  </a:rPr>
                                  <m:t>an</m:t>
                                </m:r>
                                <m:r>
                                  <m:rPr>
                                    <m:nor/>
                                  </m:rPr>
                                  <a:rPr lang="en-GB" sz="2800" b="0" i="0" smtClean="0">
                                    <a:latin typeface="Cambria Math" panose="02040503050406030204" pitchFamily="18" charset="0"/>
                                  </a:rPr>
                                  <m:t> </m:t>
                                </m:r>
                                <m:r>
                                  <m:rPr>
                                    <m:nor/>
                                  </m:rPr>
                                  <a:rPr lang="en-GB" sz="2800" b="0" i="0" smtClean="0">
                                    <a:latin typeface="Cambria Math" panose="02040503050406030204" pitchFamily="18" charset="0"/>
                                  </a:rPr>
                                  <m:t>edge</m:t>
                                </m:r>
                                <m:r>
                                  <m:rPr>
                                    <m:nor/>
                                  </m:rPr>
                                  <a:rPr lang="en-GB" sz="2800" b="0" i="0" smtClean="0">
                                    <a:latin typeface="Cambria Math" panose="02040503050406030204" pitchFamily="18" charset="0"/>
                                  </a:rPr>
                                  <m:t> </m:t>
                                </m:r>
                                <m:r>
                                  <m:rPr>
                                    <m:nor/>
                                  </m:rPr>
                                  <a:rPr lang="en-GB" sz="2800" b="0" i="0" smtClean="0">
                                    <a:latin typeface="Cambria Math" panose="02040503050406030204" pitchFamily="18" charset="0"/>
                                  </a:rPr>
                                  <m:t>from</m:t>
                                </m:r>
                                <m:r>
                                  <a:rPr lang="en-GB" sz="2800" b="0" i="1" smtClean="0">
                                    <a:latin typeface="Cambria Math" panose="02040503050406030204" pitchFamily="18" charset="0"/>
                                  </a:rPr>
                                  <m:t>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𝑣</m:t>
                                    </m:r>
                                  </m:e>
                                  <m:sub>
                                    <m:r>
                                      <a:rPr lang="en-GB" sz="2800" b="0" i="1" smtClean="0">
                                        <a:latin typeface="Cambria Math" panose="02040503050406030204" pitchFamily="18" charset="0"/>
                                      </a:rPr>
                                      <m:t>𝑖</m:t>
                                    </m:r>
                                  </m:sub>
                                </m:sSub>
                                <m:r>
                                  <a:rPr lang="en-GB" sz="2800" b="0" i="1" smtClean="0">
                                    <a:latin typeface="Cambria Math" panose="02040503050406030204" pitchFamily="18" charset="0"/>
                                  </a:rPr>
                                  <m:t> </m:t>
                                </m:r>
                                <m:r>
                                  <m:rPr>
                                    <m:nor/>
                                  </m:rPr>
                                  <a:rPr lang="en-GB" sz="2800" b="0" i="0" smtClean="0">
                                    <a:latin typeface="Cambria Math" panose="02040503050406030204" pitchFamily="18" charset="0"/>
                                  </a:rPr>
                                  <m:t>to</m:t>
                                </m:r>
                                <m:r>
                                  <a:rPr lang="en-GB" sz="2800" b="0" i="1" smtClean="0">
                                    <a:latin typeface="Cambria Math" panose="02040503050406030204" pitchFamily="18" charset="0"/>
                                  </a:rPr>
                                  <m:t>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𝑣</m:t>
                                    </m:r>
                                  </m:e>
                                  <m:sub>
                                    <m:r>
                                      <a:rPr lang="en-GB" sz="2800" b="0" i="1" smtClean="0">
                                        <a:latin typeface="Cambria Math" panose="02040503050406030204" pitchFamily="18" charset="0"/>
                                      </a:rPr>
                                      <m:t>𝑗</m:t>
                                    </m:r>
                                  </m:sub>
                                </m:sSub>
                              </m:e>
                            </m:mr>
                            <m:mr>
                              <m:e>
                                <m:r>
                                  <a:rPr lang="en-GB" sz="2800" b="0" i="1" smtClean="0">
                                    <a:latin typeface="Cambria Math" panose="02040503050406030204" pitchFamily="18" charset="0"/>
                                  </a:rPr>
                                  <m:t>0</m:t>
                                </m:r>
                              </m:e>
                              <m:e>
                                <m:r>
                                  <m:rPr>
                                    <m:nor/>
                                  </m:rPr>
                                  <a:rPr lang="en-GB" sz="2800" b="0" i="0" smtClean="0">
                                    <a:latin typeface="Cambria Math" panose="02040503050406030204" pitchFamily="18" charset="0"/>
                                  </a:rPr>
                                  <m:t>otherwise</m:t>
                                </m:r>
                                <m:r>
                                  <m:rPr>
                                    <m:nor/>
                                  </m:rPr>
                                  <a:rPr lang="en-GB" sz="2800" b="0" i="0" smtClean="0">
                                    <a:latin typeface="Cambria Math" panose="02040503050406030204" pitchFamily="18" charset="0"/>
                                  </a:rPr>
                                  <m:t>                                        </m:t>
                                </m:r>
                              </m:e>
                            </m:mr>
                          </m:m>
                        </m:e>
                      </m:d>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8400" y="2057400"/>
                <a:ext cx="6657272" cy="10534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10000" y="3352800"/>
                <a:ext cx="3439788" cy="1981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𝑎</m:t>
                      </m:r>
                      <m:r>
                        <a:rPr lang="en-GB" sz="2800" b="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m>
                            <m:mPr>
                              <m:mcs>
                                <m:mc>
                                  <m:mcPr>
                                    <m:count m:val="5"/>
                                    <m:mcJc m:val="center"/>
                                  </m:mcPr>
                                </m:mc>
                              </m:mcs>
                              <m:ctrlPr>
                                <a:rPr lang="en-US" sz="2800" i="1" smtClean="0">
                                  <a:latin typeface="Cambria Math" panose="02040503050406030204" pitchFamily="18" charset="0"/>
                                </a:rPr>
                              </m:ctrlPr>
                            </m:mPr>
                            <m:mr>
                              <m:e>
                                <m:r>
                                  <m:rPr>
                                    <m:brk m:alnAt="7"/>
                                  </m:rPr>
                                  <a:rPr lang="en-GB" sz="2800" b="0" i="1" smtClean="0">
                                    <a:latin typeface="Cambria Math" panose="02040503050406030204" pitchFamily="18" charset="0"/>
                                  </a:rPr>
                                  <m:t>0</m:t>
                                </m:r>
                              </m:e>
                              <m:e>
                                <m:r>
                                  <a:rPr lang="en-GB" sz="2800" b="0" i="1" smtClean="0">
                                    <a:latin typeface="Cambria Math" panose="02040503050406030204" pitchFamily="18" charset="0"/>
                                  </a:rPr>
                                  <m:t>1</m:t>
                                </m:r>
                              </m:e>
                              <m:e>
                                <m:r>
                                  <a:rPr lang="en-GB" sz="2800" b="0" i="1" smtClean="0">
                                    <a:latin typeface="Cambria Math" panose="02040503050406030204" pitchFamily="18" charset="0"/>
                                  </a:rPr>
                                  <m:t>1</m:t>
                                </m:r>
                              </m:e>
                              <m:e>
                                <m:r>
                                  <a:rPr lang="en-GB" sz="2800" b="0" i="1" smtClean="0">
                                    <a:latin typeface="Cambria Math" panose="02040503050406030204" pitchFamily="18" charset="0"/>
                                  </a:rPr>
                                  <m:t>0</m:t>
                                </m:r>
                              </m:e>
                              <m:e>
                                <m:r>
                                  <a:rPr lang="en-GB" sz="2800" b="0" i="1" smtClean="0">
                                    <a:latin typeface="Cambria Math" panose="02040503050406030204" pitchFamily="18" charset="0"/>
                                  </a:rPr>
                                  <m:t>0</m:t>
                                </m:r>
                              </m:e>
                            </m:mr>
                            <m:mr>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1</m:t>
                                </m:r>
                              </m:e>
                              <m:e>
                                <m:r>
                                  <a:rPr lang="en-GB" sz="2800" b="0" i="1" smtClean="0">
                                    <a:latin typeface="Cambria Math" panose="02040503050406030204" pitchFamily="18" charset="0"/>
                                  </a:rPr>
                                  <m:t>0</m:t>
                                </m:r>
                              </m:e>
                            </m:mr>
                            <m:mr>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1</m:t>
                                </m:r>
                              </m:e>
                              <m:e>
                                <m:r>
                                  <a:rPr lang="en-GB" sz="2800" b="0" i="1" smtClean="0">
                                    <a:latin typeface="Cambria Math" panose="02040503050406030204" pitchFamily="18" charset="0"/>
                                  </a:rPr>
                                  <m:t>0</m:t>
                                </m:r>
                              </m:e>
                            </m:mr>
                            <m:mr>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1</m:t>
                                </m:r>
                              </m:e>
                            </m:mr>
                            <m:mr>
                              <m:e>
                                <m:r>
                                  <a:rPr lang="en-GB" sz="2800" b="0" i="1" smtClean="0">
                                    <a:latin typeface="Cambria Math" panose="02040503050406030204" pitchFamily="18" charset="0"/>
                                  </a:rPr>
                                  <m:t>0</m:t>
                                </m:r>
                              </m:e>
                              <m:e>
                                <m:r>
                                  <a:rPr lang="en-GB" sz="2800" b="0" i="1" smtClean="0">
                                    <a:latin typeface="Cambria Math" panose="02040503050406030204" pitchFamily="18" charset="0"/>
                                  </a:rPr>
                                  <m:t>1</m:t>
                                </m:r>
                              </m:e>
                              <m:e>
                                <m:r>
                                  <a:rPr lang="en-GB" sz="2800" b="0" i="1" smtClean="0">
                                    <a:latin typeface="Cambria Math" panose="02040503050406030204" pitchFamily="18" charset="0"/>
                                  </a:rPr>
                                  <m:t>0</m:t>
                                </m:r>
                              </m:e>
                              <m:e>
                                <m:r>
                                  <a:rPr lang="en-GB" sz="2800" b="0" i="1" smtClean="0">
                                    <a:latin typeface="Cambria Math" panose="02040503050406030204" pitchFamily="18" charset="0"/>
                                  </a:rPr>
                                  <m:t>0</m:t>
                                </m:r>
                              </m:e>
                              <m:e>
                                <m:r>
                                  <a:rPr lang="en-GB" sz="2800" b="0" i="1" smtClean="0">
                                    <a:latin typeface="Cambria Math" panose="02040503050406030204" pitchFamily="18" charset="0"/>
                                  </a:rPr>
                                  <m:t>1</m:t>
                                </m:r>
                              </m:e>
                            </m:mr>
                          </m:m>
                        </m:e>
                      </m:d>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810000" y="3352800"/>
                <a:ext cx="3439788" cy="1981312"/>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2971800" y="6066135"/>
            <a:ext cx="6073329" cy="461665"/>
          </a:xfrm>
          <a:prstGeom prst="rect">
            <a:avLst/>
          </a:prstGeom>
          <a:noFill/>
        </p:spPr>
        <p:txBody>
          <a:bodyPr wrap="none" rtlCol="0">
            <a:spAutoFit/>
          </a:bodyPr>
          <a:lstStyle/>
          <a:p>
            <a:r>
              <a:rPr lang="en-GB" sz="2400" dirty="0"/>
              <a:t>For undirected graphs, the matrix is symmetric.</a:t>
            </a:r>
            <a:endParaRPr lang="en-US" sz="2400" dirty="0"/>
          </a:p>
        </p:txBody>
      </p:sp>
      <mc:AlternateContent xmlns:mc="http://schemas.openxmlformats.org/markup-compatibility/2006" xmlns:a14="http://schemas.microsoft.com/office/drawing/2010/main">
        <mc:Choice Requires="a14">
          <p:sp>
            <p:nvSpPr>
              <p:cNvPr id="19" name="TextBox 18"/>
              <p:cNvSpPr txBox="1"/>
              <p:nvPr/>
            </p:nvSpPr>
            <p:spPr>
              <a:xfrm>
                <a:off x="4800600" y="5467350"/>
                <a:ext cx="2147576" cy="523220"/>
              </a:xfrm>
              <a:prstGeom prst="rect">
                <a:avLst/>
              </a:prstGeom>
              <a:noFill/>
            </p:spPr>
            <p:txBody>
              <a:bodyPr wrap="none" rtlCol="0">
                <a:spAutoFit/>
              </a:bodyPr>
              <a:lstStyle/>
              <a:p>
                <a:r>
                  <a:rPr lang="en-GB" sz="2800" dirty="0"/>
                  <a:t>Space: </a:t>
                </a:r>
                <a14:m>
                  <m:oMath xmlns:m="http://schemas.openxmlformats.org/officeDocument/2006/math">
                    <m:r>
                      <m:rPr>
                        <m:nor/>
                      </m:rPr>
                      <a:rPr lang="en-GB" sz="2800" b="0" i="0" smtClean="0">
                        <a:latin typeface="Cambria Math" panose="02040503050406030204" pitchFamily="18" charset="0"/>
                      </a:rPr>
                      <m:t>O</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𝑛</m:t>
                            </m:r>
                          </m:e>
                          <m:sup>
                            <m:r>
                              <a:rPr lang="en-GB" sz="2800" b="0" i="1" smtClean="0">
                                <a:latin typeface="Cambria Math" panose="02040503050406030204" pitchFamily="18" charset="0"/>
                              </a:rPr>
                              <m:t>2</m:t>
                            </m:r>
                          </m:sup>
                        </m:sSup>
                      </m:e>
                    </m:d>
                  </m:oMath>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00600" y="5467350"/>
                <a:ext cx="2147576" cy="523220"/>
              </a:xfrm>
              <a:prstGeom prst="rect">
                <a:avLst/>
              </a:prstGeom>
              <a:blipFill>
                <a:blip r:embed="rId5"/>
                <a:stretch>
                  <a:fillRect l="-5966"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192254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Graph representation: adjacency list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1673225"/>
              </a:xfrm>
            </p:spPr>
            <p:txBody>
              <a:bodyPr>
                <a:normAutofit/>
              </a:bodyPr>
              <a:lstStyle/>
              <a:p>
                <a:pPr marL="0" indent="0">
                  <a:buNone/>
                </a:pPr>
                <a:r>
                  <a:rPr lang="en-GB" dirty="0"/>
                  <a:t>A graph can be represented by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𝑉</m:t>
                        </m:r>
                      </m:e>
                    </m:d>
                  </m:oMath>
                </a14:m>
                <a:r>
                  <a:rPr lang="en-US" dirty="0"/>
                  <a:t> lists, one per vertex. The list for vertex </a:t>
                </a:r>
                <a14:m>
                  <m:oMath xmlns:m="http://schemas.openxmlformats.org/officeDocument/2006/math">
                    <m:r>
                      <a:rPr lang="en-GB" b="0" i="1" smtClean="0">
                        <a:latin typeface="Cambria Math" panose="02040503050406030204" pitchFamily="18" charset="0"/>
                      </a:rPr>
                      <m:t>𝑢</m:t>
                    </m:r>
                  </m:oMath>
                </a14:m>
                <a:r>
                  <a:rPr lang="en-US" dirty="0"/>
                  <a:t> holds the vertices connected to the outgoing edges from </a:t>
                </a:r>
                <a14:m>
                  <m:oMath xmlns:m="http://schemas.openxmlformats.org/officeDocument/2006/math">
                    <m:r>
                      <a:rPr lang="en-GB" b="0" i="1" smtClean="0">
                        <a:latin typeface="Cambria Math" panose="02040503050406030204" pitchFamily="18" charset="0"/>
                      </a:rPr>
                      <m:t>𝑢</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1673225"/>
              </a:xfrm>
              <a:blipFill>
                <a:blip r:embed="rId2"/>
                <a:stretch>
                  <a:fillRect l="-1852" t="-4380" r="-741" b="-510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grpSp>
        <p:nvGrpSpPr>
          <p:cNvPr id="7" name="Group 6"/>
          <p:cNvGrpSpPr/>
          <p:nvPr/>
        </p:nvGrpSpPr>
        <p:grpSpPr>
          <a:xfrm>
            <a:off x="533400" y="2819400"/>
            <a:ext cx="1409700" cy="2286000"/>
            <a:chOff x="685800" y="2819400"/>
            <a:chExt cx="1409700" cy="2286000"/>
          </a:xfrm>
        </p:grpSpPr>
        <p:sp>
          <p:nvSpPr>
            <p:cNvPr id="8" name="Oval 7"/>
            <p:cNvSpPr/>
            <p:nvPr/>
          </p:nvSpPr>
          <p:spPr>
            <a:xfrm>
              <a:off x="685800" y="2819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9" name="Oval 8"/>
            <p:cNvSpPr/>
            <p:nvPr/>
          </p:nvSpPr>
          <p:spPr>
            <a:xfrm>
              <a:off x="685800" y="3886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p>
          </p:txBody>
        </p:sp>
        <p:sp>
          <p:nvSpPr>
            <p:cNvPr id="10" name="Oval 9"/>
            <p:cNvSpPr/>
            <p:nvPr/>
          </p:nvSpPr>
          <p:spPr>
            <a:xfrm>
              <a:off x="1714500" y="2819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a:t>
              </a:r>
            </a:p>
          </p:txBody>
        </p:sp>
        <p:sp>
          <p:nvSpPr>
            <p:cNvPr id="11" name="Oval 10"/>
            <p:cNvSpPr/>
            <p:nvPr/>
          </p:nvSpPr>
          <p:spPr>
            <a:xfrm>
              <a:off x="1714500" y="3886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a:t>
              </a:r>
            </a:p>
          </p:txBody>
        </p:sp>
        <p:sp>
          <p:nvSpPr>
            <p:cNvPr id="12" name="Oval 11"/>
            <p:cNvSpPr/>
            <p:nvPr/>
          </p:nvSpPr>
          <p:spPr>
            <a:xfrm>
              <a:off x="1276350" y="4724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a:t>
              </a:r>
            </a:p>
          </p:txBody>
        </p:sp>
        <p:cxnSp>
          <p:nvCxnSpPr>
            <p:cNvPr id="13" name="Straight Arrow Connector 12"/>
            <p:cNvCxnSpPr>
              <a:stCxn id="8" idx="4"/>
              <a:endCxn id="9" idx="0"/>
            </p:cNvCxnSpPr>
            <p:nvPr/>
          </p:nvCxnSpPr>
          <p:spPr>
            <a:xfrm>
              <a:off x="876300" y="3200400"/>
              <a:ext cx="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a:endCxn id="10" idx="2"/>
            </p:cNvCxnSpPr>
            <p:nvPr/>
          </p:nvCxnSpPr>
          <p:spPr>
            <a:xfrm>
              <a:off x="1066800" y="3009900"/>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0"/>
            </p:cNvCxnSpPr>
            <p:nvPr/>
          </p:nvCxnSpPr>
          <p:spPr>
            <a:xfrm>
              <a:off x="1905000" y="3200400"/>
              <a:ext cx="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a:endCxn id="12" idx="0"/>
            </p:cNvCxnSpPr>
            <p:nvPr/>
          </p:nvCxnSpPr>
          <p:spPr>
            <a:xfrm flipH="1">
              <a:off x="1466850" y="4211404"/>
              <a:ext cx="303446" cy="512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a:endCxn id="11" idx="2"/>
            </p:cNvCxnSpPr>
            <p:nvPr/>
          </p:nvCxnSpPr>
          <p:spPr>
            <a:xfrm>
              <a:off x="1066800" y="4076700"/>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a:endCxn id="9" idx="5"/>
            </p:cNvCxnSpPr>
            <p:nvPr/>
          </p:nvCxnSpPr>
          <p:spPr>
            <a:xfrm flipH="1" flipV="1">
              <a:off x="1011004" y="4211404"/>
              <a:ext cx="321142" cy="568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2" idx="2"/>
              <a:endCxn id="12" idx="6"/>
            </p:cNvCxnSpPr>
            <p:nvPr/>
          </p:nvCxnSpPr>
          <p:spPr>
            <a:xfrm rot="10800000" flipH="1">
              <a:off x="1276350" y="4914900"/>
              <a:ext cx="381000" cy="12700"/>
            </a:xfrm>
            <a:prstGeom prst="bentConnector5">
              <a:avLst>
                <a:gd name="adj1" fmla="val -32500"/>
                <a:gd name="adj2" fmla="val -3450000"/>
                <a:gd name="adj3" fmla="val 155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514600" y="2819400"/>
            <a:ext cx="1438276" cy="2530657"/>
            <a:chOff x="2743200" y="2884397"/>
            <a:chExt cx="1438276" cy="2530657"/>
          </a:xfrm>
        </p:grpSpPr>
        <p:sp>
          <p:nvSpPr>
            <p:cNvPr id="21" name="Rectangle 20"/>
            <p:cNvSpPr/>
            <p:nvPr/>
          </p:nvSpPr>
          <p:spPr>
            <a:xfrm>
              <a:off x="3419476" y="28956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2</a:t>
              </a:r>
              <a:endParaRPr lang="en-US" sz="2000" dirty="0">
                <a:solidFill>
                  <a:schemeClr val="tx1"/>
                </a:solidFill>
              </a:endParaRPr>
            </a:p>
          </p:txBody>
        </p:sp>
        <p:sp>
          <p:nvSpPr>
            <p:cNvPr id="22" name="Rectangle 21"/>
            <p:cNvSpPr/>
            <p:nvPr/>
          </p:nvSpPr>
          <p:spPr>
            <a:xfrm>
              <a:off x="3800476" y="28956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3</a:t>
              </a:r>
              <a:endParaRPr lang="en-US" sz="2000" dirty="0">
                <a:solidFill>
                  <a:schemeClr val="tx1"/>
                </a:solidFill>
              </a:endParaRPr>
            </a:p>
          </p:txBody>
        </p:sp>
        <p:sp>
          <p:nvSpPr>
            <p:cNvPr id="23" name="Rectangle 22"/>
            <p:cNvSpPr/>
            <p:nvPr/>
          </p:nvSpPr>
          <p:spPr>
            <a:xfrm>
              <a:off x="3419476" y="34290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4</a:t>
              </a:r>
              <a:endParaRPr lang="en-US" sz="2000" dirty="0">
                <a:solidFill>
                  <a:schemeClr val="tx1"/>
                </a:solidFill>
              </a:endParaRPr>
            </a:p>
          </p:txBody>
        </p:sp>
        <p:sp>
          <p:nvSpPr>
            <p:cNvPr id="25" name="Rectangle 24"/>
            <p:cNvSpPr/>
            <p:nvPr/>
          </p:nvSpPr>
          <p:spPr>
            <a:xfrm>
              <a:off x="3419476" y="39624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4</a:t>
              </a:r>
              <a:endParaRPr lang="en-US" sz="2000" dirty="0">
                <a:solidFill>
                  <a:schemeClr val="tx1"/>
                </a:solidFill>
              </a:endParaRPr>
            </a:p>
          </p:txBody>
        </p:sp>
        <p:sp>
          <p:nvSpPr>
            <p:cNvPr id="27" name="Rectangle 26"/>
            <p:cNvSpPr/>
            <p:nvPr/>
          </p:nvSpPr>
          <p:spPr>
            <a:xfrm>
              <a:off x="3419476" y="44958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5</a:t>
              </a:r>
              <a:endParaRPr lang="en-US" sz="2000" dirty="0">
                <a:solidFill>
                  <a:schemeClr val="tx1"/>
                </a:solidFill>
              </a:endParaRPr>
            </a:p>
          </p:txBody>
        </p:sp>
        <p:sp>
          <p:nvSpPr>
            <p:cNvPr id="29" name="Rectangle 28"/>
            <p:cNvSpPr/>
            <p:nvPr/>
          </p:nvSpPr>
          <p:spPr>
            <a:xfrm>
              <a:off x="3419476" y="50292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2</a:t>
              </a:r>
              <a:endParaRPr lang="en-US" sz="2000" dirty="0">
                <a:solidFill>
                  <a:schemeClr val="tx1"/>
                </a:solidFill>
              </a:endParaRPr>
            </a:p>
          </p:txBody>
        </p:sp>
        <p:sp>
          <p:nvSpPr>
            <p:cNvPr id="30" name="Rectangle 29"/>
            <p:cNvSpPr/>
            <p:nvPr/>
          </p:nvSpPr>
          <p:spPr>
            <a:xfrm>
              <a:off x="3800476" y="5029200"/>
              <a:ext cx="3810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5</a:t>
              </a:r>
              <a:endParaRPr lang="en-US" sz="2000" dirty="0">
                <a:solidFill>
                  <a:schemeClr val="tx1"/>
                </a:solidFill>
              </a:endParaRPr>
            </a:p>
          </p:txBody>
        </p:sp>
        <p:sp>
          <p:nvSpPr>
            <p:cNvPr id="31" name="TextBox 30"/>
            <p:cNvSpPr txBox="1"/>
            <p:nvPr/>
          </p:nvSpPr>
          <p:spPr>
            <a:xfrm>
              <a:off x="2743200" y="2884397"/>
              <a:ext cx="314510" cy="400110"/>
            </a:xfrm>
            <a:prstGeom prst="rect">
              <a:avLst/>
            </a:prstGeom>
            <a:noFill/>
          </p:spPr>
          <p:txBody>
            <a:bodyPr wrap="none" rtlCol="0">
              <a:spAutoFit/>
            </a:bodyPr>
            <a:lstStyle/>
            <a:p>
              <a:r>
                <a:rPr lang="en-GB" sz="2000" dirty="0"/>
                <a:t>1</a:t>
              </a:r>
              <a:endParaRPr lang="en-US" sz="2000" dirty="0"/>
            </a:p>
          </p:txBody>
        </p:sp>
        <p:sp>
          <p:nvSpPr>
            <p:cNvPr id="32" name="TextBox 31"/>
            <p:cNvSpPr txBox="1"/>
            <p:nvPr/>
          </p:nvSpPr>
          <p:spPr>
            <a:xfrm>
              <a:off x="2743200" y="3414653"/>
              <a:ext cx="314510" cy="400110"/>
            </a:xfrm>
            <a:prstGeom prst="rect">
              <a:avLst/>
            </a:prstGeom>
            <a:noFill/>
          </p:spPr>
          <p:txBody>
            <a:bodyPr wrap="none" rtlCol="0">
              <a:spAutoFit/>
            </a:bodyPr>
            <a:lstStyle/>
            <a:p>
              <a:r>
                <a:rPr lang="en-GB" sz="2000" dirty="0"/>
                <a:t>2</a:t>
              </a:r>
              <a:endParaRPr lang="en-US" sz="2000" dirty="0"/>
            </a:p>
          </p:txBody>
        </p:sp>
        <p:sp>
          <p:nvSpPr>
            <p:cNvPr id="33" name="TextBox 32"/>
            <p:cNvSpPr txBox="1"/>
            <p:nvPr/>
          </p:nvSpPr>
          <p:spPr>
            <a:xfrm>
              <a:off x="2743200" y="3954434"/>
              <a:ext cx="314510" cy="400110"/>
            </a:xfrm>
            <a:prstGeom prst="rect">
              <a:avLst/>
            </a:prstGeom>
            <a:noFill/>
          </p:spPr>
          <p:txBody>
            <a:bodyPr wrap="none" rtlCol="0">
              <a:spAutoFit/>
            </a:bodyPr>
            <a:lstStyle/>
            <a:p>
              <a:r>
                <a:rPr lang="en-GB" sz="2000" dirty="0"/>
                <a:t>3</a:t>
              </a:r>
              <a:endParaRPr lang="en-US" sz="2000" dirty="0"/>
            </a:p>
          </p:txBody>
        </p:sp>
        <p:sp>
          <p:nvSpPr>
            <p:cNvPr id="34" name="TextBox 33"/>
            <p:cNvSpPr txBox="1"/>
            <p:nvPr/>
          </p:nvSpPr>
          <p:spPr>
            <a:xfrm>
              <a:off x="2743200" y="4484690"/>
              <a:ext cx="314510" cy="400110"/>
            </a:xfrm>
            <a:prstGeom prst="rect">
              <a:avLst/>
            </a:prstGeom>
            <a:noFill/>
          </p:spPr>
          <p:txBody>
            <a:bodyPr wrap="none" rtlCol="0">
              <a:spAutoFit/>
            </a:bodyPr>
            <a:lstStyle/>
            <a:p>
              <a:r>
                <a:rPr lang="en-GB" sz="2000" dirty="0"/>
                <a:t>4</a:t>
              </a:r>
              <a:endParaRPr lang="en-US" sz="2000" dirty="0"/>
            </a:p>
          </p:txBody>
        </p:sp>
        <p:sp>
          <p:nvSpPr>
            <p:cNvPr id="35" name="TextBox 34"/>
            <p:cNvSpPr txBox="1"/>
            <p:nvPr/>
          </p:nvSpPr>
          <p:spPr>
            <a:xfrm>
              <a:off x="2743200" y="5014944"/>
              <a:ext cx="314510" cy="400110"/>
            </a:xfrm>
            <a:prstGeom prst="rect">
              <a:avLst/>
            </a:prstGeom>
            <a:noFill/>
          </p:spPr>
          <p:txBody>
            <a:bodyPr wrap="none" rtlCol="0">
              <a:spAutoFit/>
            </a:bodyPr>
            <a:lstStyle/>
            <a:p>
              <a:r>
                <a:rPr lang="en-GB" sz="2000" dirty="0"/>
                <a:t>5</a:t>
              </a:r>
              <a:endParaRPr lang="en-US" sz="2000" dirty="0"/>
            </a:p>
          </p:txBody>
        </p:sp>
        <p:cxnSp>
          <p:nvCxnSpPr>
            <p:cNvPr id="37" name="Straight Arrow Connector 36"/>
            <p:cNvCxnSpPr>
              <a:stCxn id="31" idx="3"/>
              <a:endCxn id="21" idx="1"/>
            </p:cNvCxnSpPr>
            <p:nvPr/>
          </p:nvCxnSpPr>
          <p:spPr>
            <a:xfrm>
              <a:off x="3057710" y="3084452"/>
              <a:ext cx="361766" cy="16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3"/>
              <a:endCxn id="23" idx="1"/>
            </p:cNvCxnSpPr>
            <p:nvPr/>
          </p:nvCxnSpPr>
          <p:spPr>
            <a:xfrm>
              <a:off x="3057710" y="3614708"/>
              <a:ext cx="361766" cy="47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3"/>
              <a:endCxn id="25" idx="1"/>
            </p:cNvCxnSpPr>
            <p:nvPr/>
          </p:nvCxnSpPr>
          <p:spPr>
            <a:xfrm flipV="1">
              <a:off x="3057710" y="4152900"/>
              <a:ext cx="361766" cy="1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27" idx="1"/>
            </p:cNvCxnSpPr>
            <p:nvPr/>
          </p:nvCxnSpPr>
          <p:spPr>
            <a:xfrm>
              <a:off x="3057710" y="4684745"/>
              <a:ext cx="361766" cy="1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3"/>
              <a:endCxn id="29" idx="1"/>
            </p:cNvCxnSpPr>
            <p:nvPr/>
          </p:nvCxnSpPr>
          <p:spPr>
            <a:xfrm>
              <a:off x="3057710" y="5214999"/>
              <a:ext cx="361766" cy="4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4267200" y="2808562"/>
            <a:ext cx="4876800" cy="830997"/>
          </a:xfrm>
          <a:prstGeom prst="rect">
            <a:avLst/>
          </a:prstGeom>
          <a:noFill/>
        </p:spPr>
        <p:txBody>
          <a:bodyPr wrap="square" rtlCol="0">
            <a:spAutoFit/>
          </a:bodyPr>
          <a:lstStyle/>
          <a:p>
            <a:r>
              <a:rPr lang="en-GB" sz="2400" dirty="0"/>
              <a:t>The lists can be implemented in different ways (vectors, linked lists, …)</a:t>
            </a:r>
            <a:endParaRPr lang="en-US" sz="2400" dirty="0"/>
          </a:p>
        </p:txBody>
      </p:sp>
      <mc:AlternateContent xmlns:mc="http://schemas.openxmlformats.org/markup-compatibility/2006" xmlns:a14="http://schemas.microsoft.com/office/drawing/2010/main">
        <mc:Choice Requires="a14">
          <p:sp>
            <p:nvSpPr>
              <p:cNvPr id="47" name="TextBox 46"/>
              <p:cNvSpPr txBox="1"/>
              <p:nvPr/>
            </p:nvSpPr>
            <p:spPr>
              <a:xfrm>
                <a:off x="4343400" y="4034135"/>
                <a:ext cx="2133600" cy="461665"/>
              </a:xfrm>
              <a:prstGeom prst="rect">
                <a:avLst/>
              </a:prstGeom>
              <a:noFill/>
            </p:spPr>
            <p:txBody>
              <a:bodyPr wrap="square" rtlCol="0">
                <a:spAutoFit/>
              </a:bodyPr>
              <a:lstStyle/>
              <a:p>
                <a:r>
                  <a:rPr lang="en-GB" sz="2400" dirty="0"/>
                  <a:t>Space: </a:t>
                </a:r>
                <a14:m>
                  <m:oMath xmlns:m="http://schemas.openxmlformats.org/officeDocument/2006/math">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𝐸</m:t>
                        </m:r>
                      </m:e>
                    </m:d>
                    <m:r>
                      <a:rPr lang="en-GB" sz="2400" b="0" i="1" smtClean="0">
                        <a:latin typeface="Cambria Math" panose="02040503050406030204" pitchFamily="18" charset="0"/>
                      </a:rPr>
                      <m:t>)</m:t>
                    </m:r>
                  </m:oMath>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343400" y="4034135"/>
                <a:ext cx="2133600" cy="461665"/>
              </a:xfrm>
              <a:prstGeom prst="rect">
                <a:avLst/>
              </a:prstGeom>
              <a:blipFill>
                <a:blip r:embed="rId3"/>
                <a:stretch>
                  <a:fillRect l="-4571" t="-10526" b="-28947"/>
                </a:stretch>
              </a:blipFill>
            </p:spPr>
            <p:txBody>
              <a:bodyPr/>
              <a:lstStyle/>
              <a:p>
                <a:r>
                  <a:rPr lang="en-US">
                    <a:noFill/>
                  </a:rPr>
                  <a:t> </a:t>
                </a:r>
              </a:p>
            </p:txBody>
          </p:sp>
        </mc:Fallback>
      </mc:AlternateContent>
      <p:sp>
        <p:nvSpPr>
          <p:cNvPr id="40" name="TextBox 39"/>
          <p:cNvSpPr txBox="1"/>
          <p:nvPr/>
        </p:nvSpPr>
        <p:spPr>
          <a:xfrm>
            <a:off x="1752600" y="5862935"/>
            <a:ext cx="5638800" cy="461665"/>
          </a:xfrm>
          <a:prstGeom prst="rect">
            <a:avLst/>
          </a:prstGeom>
          <a:noFill/>
        </p:spPr>
        <p:txBody>
          <a:bodyPr wrap="square" rtlCol="0">
            <a:spAutoFit/>
          </a:bodyPr>
          <a:lstStyle/>
          <a:p>
            <a:r>
              <a:rPr lang="en-GB" sz="2400" b="1" dirty="0"/>
              <a:t>Undirected graphs:</a:t>
            </a:r>
            <a:r>
              <a:rPr lang="en-GB" sz="2400" dirty="0"/>
              <a:t> use bi-directional edges</a:t>
            </a:r>
            <a:endParaRPr lang="en-US" sz="2400" dirty="0"/>
          </a:p>
        </p:txBody>
      </p:sp>
    </p:spTree>
    <p:extLst>
      <p:ext uri="{BB962C8B-B14F-4D97-AF65-F5344CB8AC3E}">
        <p14:creationId xmlns:p14="http://schemas.microsoft.com/office/powerpoint/2010/main" val="246352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Dense and sparse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6104" y="838200"/>
                <a:ext cx="8382000" cy="5410200"/>
              </a:xfrm>
            </p:spPr>
            <p:txBody>
              <a:bodyPr>
                <a:normAutofit/>
              </a:bodyPr>
              <a:lstStyle/>
              <a:p>
                <a:r>
                  <a:rPr lang="en-GB" sz="2400" dirty="0"/>
                  <a:t>A graph with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𝑉</m:t>
                    </m:r>
                    <m:r>
                      <a:rPr lang="en-GB" sz="2400" b="0" i="1" smtClean="0">
                        <a:latin typeface="Cambria Math" panose="02040503050406030204" pitchFamily="18" charset="0"/>
                      </a:rPr>
                      <m:t>|</m:t>
                    </m:r>
                  </m:oMath>
                </a14:m>
                <a:r>
                  <a:rPr lang="en-US" sz="2400" dirty="0"/>
                  <a:t> vertices could potentially have up to </a:t>
                </a:r>
                <a14:m>
                  <m:oMath xmlns:m="http://schemas.openxmlformats.org/officeDocument/2006/math">
                    <m:sSup>
                      <m:sSupPr>
                        <m:ctrlPr>
                          <a:rPr lang="en-GB" sz="2400" b="0" i="1" smtClean="0">
                            <a:latin typeface="Cambria Math" panose="02040503050406030204" pitchFamily="18" charset="0"/>
                          </a:rPr>
                        </m:ctrlPr>
                      </m:sSupPr>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𝑉</m:t>
                            </m:r>
                          </m:e>
                        </m:d>
                      </m:e>
                      <m:sup>
                        <m:r>
                          <a:rPr lang="en-GB" sz="2400" b="0" i="1" smtClean="0">
                            <a:latin typeface="Cambria Math" panose="02040503050406030204" pitchFamily="18" charset="0"/>
                          </a:rPr>
                          <m:t>2</m:t>
                        </m:r>
                      </m:sup>
                    </m:sSup>
                  </m:oMath>
                </a14:m>
                <a:r>
                  <a:rPr lang="en-US" sz="2400" dirty="0"/>
                  <a:t> edges (all possible edges are possible).</a:t>
                </a:r>
              </a:p>
              <a:p>
                <a:endParaRPr lang="en-GB" sz="2400" dirty="0"/>
              </a:p>
              <a:p>
                <a:r>
                  <a:rPr lang="en-GB" sz="2400" dirty="0"/>
                  <a:t>We say that a graph is </a:t>
                </a:r>
                <a:r>
                  <a:rPr lang="en-GB" sz="2400" b="1" i="1" dirty="0"/>
                  <a:t>dense</a:t>
                </a:r>
                <a:r>
                  <a:rPr lang="en-GB" sz="2400" dirty="0"/>
                  <a:t> when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𝐸</m:t>
                    </m:r>
                    <m:r>
                      <a:rPr lang="en-GB" sz="2400" b="0" i="1" smtClean="0">
                        <a:latin typeface="Cambria Math" panose="02040503050406030204" pitchFamily="18" charset="0"/>
                      </a:rPr>
                      <m:t>|</m:t>
                    </m:r>
                  </m:oMath>
                </a14:m>
                <a:r>
                  <a:rPr lang="en-US" sz="2400" dirty="0"/>
                  <a:t> is close to </a:t>
                </a:r>
                <a14:m>
                  <m:oMath xmlns:m="http://schemas.openxmlformats.org/officeDocument/2006/math">
                    <m:sSup>
                      <m:sSupPr>
                        <m:ctrlPr>
                          <a:rPr lang="en-GB" sz="2400" b="0" i="1" smtClean="0">
                            <a:latin typeface="Cambria Math" panose="02040503050406030204" pitchFamily="18" charset="0"/>
                          </a:rPr>
                        </m:ctrlPr>
                      </m:sSupPr>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𝑉</m:t>
                            </m:r>
                          </m:e>
                        </m:d>
                      </m:e>
                      <m:sup>
                        <m:r>
                          <a:rPr lang="en-GB" sz="2400" b="0" i="1" smtClean="0">
                            <a:latin typeface="Cambria Math" panose="02040503050406030204" pitchFamily="18" charset="0"/>
                          </a:rPr>
                          <m:t>2</m:t>
                        </m:r>
                      </m:sup>
                    </m:sSup>
                  </m:oMath>
                </a14:m>
                <a:r>
                  <a:rPr lang="en-US" sz="2400" dirty="0"/>
                  <a:t>. We say that a graph is </a:t>
                </a:r>
                <a:r>
                  <a:rPr lang="en-US" sz="2400" b="1" i="1" dirty="0"/>
                  <a:t>sparse</a:t>
                </a:r>
                <a:r>
                  <a:rPr lang="en-US" sz="2400" dirty="0"/>
                  <a:t> when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𝐸</m:t>
                    </m:r>
                    <m:r>
                      <a:rPr lang="en-GB" sz="2400" b="0" i="1" smtClean="0">
                        <a:latin typeface="Cambria Math" panose="02040503050406030204" pitchFamily="18" charset="0"/>
                      </a:rPr>
                      <m:t>|</m:t>
                    </m:r>
                  </m:oMath>
                </a14:m>
                <a:r>
                  <a:rPr lang="en-US" sz="2400" dirty="0"/>
                  <a:t> is close to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𝑉</m:t>
                    </m:r>
                    <m:r>
                      <a:rPr lang="en-GB" sz="2400" b="0" i="1" smtClean="0">
                        <a:latin typeface="Cambria Math" panose="02040503050406030204" pitchFamily="18" charset="0"/>
                      </a:rPr>
                      <m:t>|</m:t>
                    </m:r>
                  </m:oMath>
                </a14:m>
                <a:r>
                  <a:rPr lang="en-US" sz="2400" dirty="0"/>
                  <a:t>.</a:t>
                </a:r>
              </a:p>
              <a:p>
                <a:endParaRPr lang="en-GB" sz="2400" dirty="0"/>
              </a:p>
              <a:p>
                <a:r>
                  <a:rPr lang="en-GB" sz="2400" dirty="0"/>
                  <a:t>How big can a graph be?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6104" y="838200"/>
                <a:ext cx="8382000" cy="5410200"/>
              </a:xfrm>
              <a:blipFill>
                <a:blip r:embed="rId2"/>
                <a:stretch>
                  <a:fillRect l="-945" t="-90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2050" name="Picture 2" descr="Image result for a complete 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296" y="4109189"/>
            <a:ext cx="2137576" cy="21097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arse grap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1189" y="4091107"/>
            <a:ext cx="2344760" cy="21278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0416" y="6248400"/>
            <a:ext cx="1361335" cy="369332"/>
          </a:xfrm>
          <a:prstGeom prst="rect">
            <a:avLst/>
          </a:prstGeom>
          <a:noFill/>
        </p:spPr>
        <p:txBody>
          <a:bodyPr wrap="none" rtlCol="0">
            <a:spAutoFit/>
          </a:bodyPr>
          <a:lstStyle/>
          <a:p>
            <a:r>
              <a:rPr lang="en-GB" dirty="0"/>
              <a:t>Dense graph</a:t>
            </a:r>
            <a:endParaRPr lang="en-US" dirty="0"/>
          </a:p>
        </p:txBody>
      </p:sp>
      <p:sp>
        <p:nvSpPr>
          <p:cNvPr id="10" name="TextBox 9"/>
          <p:cNvSpPr txBox="1"/>
          <p:nvPr/>
        </p:nvSpPr>
        <p:spPr>
          <a:xfrm>
            <a:off x="5953865" y="6248400"/>
            <a:ext cx="1395831" cy="369332"/>
          </a:xfrm>
          <a:prstGeom prst="rect">
            <a:avLst/>
          </a:prstGeom>
          <a:noFill/>
        </p:spPr>
        <p:txBody>
          <a:bodyPr wrap="none" rtlCol="0">
            <a:spAutoFit/>
          </a:bodyPr>
          <a:lstStyle/>
          <a:p>
            <a:r>
              <a:rPr lang="en-GB" dirty="0"/>
              <a:t>Sparse graph</a:t>
            </a:r>
            <a:endParaRPr lang="en-US" dirty="0"/>
          </a:p>
        </p:txBody>
      </p:sp>
    </p:spTree>
    <p:extLst>
      <p:ext uri="{BB962C8B-B14F-4D97-AF65-F5344CB8AC3E}">
        <p14:creationId xmlns:p14="http://schemas.microsoft.com/office/powerpoint/2010/main" val="271731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Size of the World Wide Web</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762000"/>
            <a:ext cx="6667500" cy="381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4937126"/>
                <a:ext cx="8229600" cy="1768474"/>
              </a:xfrm>
            </p:spPr>
            <p:txBody>
              <a:bodyPr>
                <a:normAutofit fontScale="85000" lnSpcReduction="20000"/>
              </a:bodyPr>
              <a:lstStyle/>
              <a:p>
                <a:r>
                  <a:rPr lang="en-GB" sz="2800" dirty="0"/>
                  <a:t>April 2024: 50 billion web pages (</a:t>
                </a:r>
                <a14:m>
                  <m:oMath xmlns:m="http://schemas.openxmlformats.org/officeDocument/2006/math">
                    <m:r>
                      <a:rPr lang="en-GB" sz="2800" b="0" i="1" smtClean="0">
                        <a:latin typeface="Cambria Math" panose="02040503050406030204" pitchFamily="18" charset="0"/>
                      </a:rPr>
                      <m:t>50×</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9</m:t>
                        </m:r>
                      </m:sup>
                    </m:sSup>
                  </m:oMath>
                </a14:m>
                <a:r>
                  <a:rPr lang="en-US" sz="2800" dirty="0"/>
                  <a:t>).</a:t>
                </a:r>
              </a:p>
              <a:p>
                <a:r>
                  <a:rPr lang="en-GB" sz="2800" dirty="0"/>
                  <a:t>Size of adjacency matrix: </a:t>
                </a:r>
                <a14:m>
                  <m:oMath xmlns:m="http://schemas.openxmlformats.org/officeDocument/2006/math">
                    <m:r>
                      <a:rPr lang="en-GB" sz="2800" b="0" i="1" smtClean="0">
                        <a:latin typeface="Cambria Math" panose="02040503050406030204" pitchFamily="18" charset="0"/>
                      </a:rPr>
                      <m:t>25×</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20</m:t>
                        </m:r>
                      </m:sup>
                    </m:sSup>
                  </m:oMath>
                </a14:m>
                <a:r>
                  <a:rPr lang="en-US" sz="2800" dirty="0"/>
                  <a:t> elements.</a:t>
                </a:r>
                <a:br>
                  <a:rPr lang="en-US" sz="2800" dirty="0"/>
                </a:br>
                <a:r>
                  <a:rPr lang="en-US" sz="2800" dirty="0"/>
                  <a:t>(not enough computer memory in the world to store it).</a:t>
                </a:r>
              </a:p>
              <a:p>
                <a:r>
                  <a:rPr lang="en-GB" sz="2800" dirty="0"/>
                  <a:t>Good news: The web is very sparse. Each web page has about half a dozen hyperlinks to other web pages.</a:t>
                </a:r>
                <a:endParaRPr lang="en-US" sz="28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4937126"/>
                <a:ext cx="8229600" cy="1768474"/>
              </a:xfrm>
              <a:blipFill>
                <a:blip r:embed="rId3"/>
                <a:stretch>
                  <a:fillRect l="-963" t="-6552" r="-593" b="-4483"/>
                </a:stretch>
              </a:blipFill>
            </p:spPr>
            <p:txBody>
              <a:bodyPr/>
              <a:lstStyle/>
              <a:p>
                <a:r>
                  <a:rPr lang="ca-ES">
                    <a:noFill/>
                  </a:rPr>
                  <a:t> </a:t>
                </a:r>
              </a:p>
            </p:txBody>
          </p:sp>
        </mc:Fallback>
      </mc:AlternateContent>
      <p:sp>
        <p:nvSpPr>
          <p:cNvPr id="8" name="TextBox 7"/>
          <p:cNvSpPr txBox="1"/>
          <p:nvPr/>
        </p:nvSpPr>
        <p:spPr>
          <a:xfrm>
            <a:off x="838200" y="4495800"/>
            <a:ext cx="2914003" cy="369332"/>
          </a:xfrm>
          <a:prstGeom prst="rect">
            <a:avLst/>
          </a:prstGeom>
          <a:noFill/>
        </p:spPr>
        <p:txBody>
          <a:bodyPr wrap="none" rtlCol="0">
            <a:spAutoFit/>
          </a:bodyPr>
          <a:lstStyle/>
          <a:p>
            <a:r>
              <a:rPr lang="en-US" dirty="0">
                <a:hlinkClick r:id="rId4"/>
              </a:rPr>
              <a:t>www.worldwidewebsize.com</a:t>
            </a:r>
            <a:endParaRPr lang="en-US" dirty="0"/>
          </a:p>
        </p:txBody>
      </p:sp>
    </p:spTree>
    <p:extLst>
      <p:ext uri="{BB962C8B-B14F-4D97-AF65-F5344CB8AC3E}">
        <p14:creationId xmlns:p14="http://schemas.microsoft.com/office/powerpoint/2010/main" val="151298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Adjacency matrix vs. adjacency list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199"/>
                <a:ext cx="8305800" cy="5654675"/>
              </a:xfrm>
            </p:spPr>
            <p:txBody>
              <a:bodyPr>
                <a:normAutofit fontScale="77500" lnSpcReduction="20000"/>
              </a:bodyPr>
              <a:lstStyle/>
              <a:p>
                <a:r>
                  <a:rPr lang="en-GB" dirty="0"/>
                  <a:t>Space:</a:t>
                </a:r>
              </a:p>
              <a:p>
                <a:pPr lvl="1"/>
                <a:r>
                  <a:rPr lang="en-GB" dirty="0"/>
                  <a:t>Adjacency matrix is </a:t>
                </a:r>
                <a14:m>
                  <m:oMath xmlns:m="http://schemas.openxmlformats.org/officeDocument/2006/math">
                    <m:r>
                      <m:rPr>
                        <m:nor/>
                      </m:rPr>
                      <a:rPr lang="en-GB" b="0" i="0" smtClean="0">
                        <a:latin typeface="Cambria Math" panose="02040503050406030204" pitchFamily="18" charset="0"/>
                      </a:rPr>
                      <m:t>O</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𝑉</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endParaRPr lang="en-US" dirty="0"/>
              </a:p>
              <a:p>
                <a:pPr lvl="1"/>
                <a:r>
                  <a:rPr lang="en-GB" dirty="0"/>
                  <a:t>Adjacency list is </a:t>
                </a:r>
                <a14:m>
                  <m:oMath xmlns:m="http://schemas.openxmlformats.org/officeDocument/2006/math">
                    <m:r>
                      <m:rPr>
                        <m:nor/>
                      </m:rPr>
                      <a:rPr lang="en-GB" b="0" i="0" smtClean="0">
                        <a:latin typeface="Cambria Math" panose="02040503050406030204" pitchFamily="18" charset="0"/>
                      </a:rPr>
                      <m:t>O</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oMath>
                </a14:m>
                <a:endParaRPr lang="en-US" dirty="0"/>
              </a:p>
              <a:p>
                <a:pPr lvl="1"/>
                <a:endParaRPr lang="en-GB" dirty="0"/>
              </a:p>
              <a:p>
                <a:r>
                  <a:rPr lang="en-GB" dirty="0"/>
                  <a:t>Checking the presence of a particular edge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𝑣</m:t>
                    </m:r>
                    <m:r>
                      <a:rPr lang="en-GB" b="0" i="1" smtClean="0">
                        <a:latin typeface="Cambria Math" panose="02040503050406030204" pitchFamily="18" charset="0"/>
                      </a:rPr>
                      <m:t>)</m:t>
                    </m:r>
                  </m:oMath>
                </a14:m>
                <a:r>
                  <a:rPr lang="en-GB" dirty="0"/>
                  <a:t>:</a:t>
                </a:r>
              </a:p>
              <a:p>
                <a:pPr lvl="1"/>
                <a:r>
                  <a:rPr lang="en-GB" dirty="0"/>
                  <a:t>Adjacency matrix: constant time</a:t>
                </a:r>
              </a:p>
              <a:p>
                <a:pPr lvl="1"/>
                <a:r>
                  <a:rPr lang="en-GB" dirty="0"/>
                  <a:t>Adjacency list: traverse </a:t>
                </a:r>
                <a14:m>
                  <m:oMath xmlns:m="http://schemas.openxmlformats.org/officeDocument/2006/math">
                    <m:r>
                      <a:rPr lang="en-GB" b="0" i="1" smtClean="0">
                        <a:latin typeface="Cambria Math" panose="02040503050406030204" pitchFamily="18" charset="0"/>
                      </a:rPr>
                      <m:t>𝑢</m:t>
                    </m:r>
                  </m:oMath>
                </a14:m>
                <a:r>
                  <a:rPr lang="en-US" dirty="0"/>
                  <a:t>’s adjacency list</a:t>
                </a:r>
              </a:p>
              <a:p>
                <a:pPr lvl="1"/>
                <a:endParaRPr lang="en-GB" dirty="0"/>
              </a:p>
              <a:p>
                <a:r>
                  <a:rPr lang="en-GB" dirty="0"/>
                  <a:t>Which one to use?</a:t>
                </a:r>
              </a:p>
              <a:p>
                <a:pPr lvl="1"/>
                <a:r>
                  <a:rPr lang="en-GB" dirty="0"/>
                  <a:t>For dense graphs </a:t>
                </a:r>
                <a:r>
                  <a:rPr lang="en-GB" dirty="0">
                    <a:sym typeface="Wingdings" panose="05000000000000000000" pitchFamily="2" charset="2"/>
                  </a:rPr>
                  <a:t> adjacency matrix</a:t>
                </a:r>
              </a:p>
              <a:p>
                <a:pPr lvl="1"/>
                <a:r>
                  <a:rPr lang="en-GB" dirty="0">
                    <a:sym typeface="Wingdings" panose="05000000000000000000" pitchFamily="2" charset="2"/>
                  </a:rPr>
                  <a:t>For sparse graphs  adjacency list</a:t>
                </a:r>
              </a:p>
              <a:p>
                <a:pPr lvl="1"/>
                <a:endParaRPr lang="en-GB" dirty="0">
                  <a:sym typeface="Wingdings" panose="05000000000000000000" pitchFamily="2" charset="2"/>
                </a:endParaRPr>
              </a:p>
              <a:p>
                <a:r>
                  <a:rPr lang="en-GB" dirty="0">
                    <a:sym typeface="Wingdings" panose="05000000000000000000" pitchFamily="2" charset="2"/>
                  </a:rPr>
                  <a:t>For many algorithms, traversing the adjacency list is not a problem, since they require to iterate through all </a:t>
                </a:r>
                <a:r>
                  <a:rPr lang="en-GB" dirty="0" err="1">
                    <a:sym typeface="Wingdings" panose="05000000000000000000" pitchFamily="2" charset="2"/>
                  </a:rPr>
                  <a:t>neighbors</a:t>
                </a:r>
                <a:r>
                  <a:rPr lang="en-GB" dirty="0">
                    <a:sym typeface="Wingdings" panose="05000000000000000000" pitchFamily="2" charset="2"/>
                  </a:rPr>
                  <a:t> of each vertex. For sparse graphs, the adjacency lists are usually short (can be traversed in constant time)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199"/>
                <a:ext cx="8305800" cy="5654675"/>
              </a:xfrm>
              <a:blipFill>
                <a:blip r:embed="rId2"/>
                <a:stretch>
                  <a:fillRect l="-1027" t="-194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53919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usage: example</a:t>
            </a:r>
          </a:p>
        </p:txBody>
      </p:sp>
      <p:sp>
        <p:nvSpPr>
          <p:cNvPr id="7" name="Content Placeholder 6"/>
          <p:cNvSpPr>
            <a:spLocks noGrp="1"/>
          </p:cNvSpPr>
          <p:nvPr>
            <p:ph idx="1"/>
          </p:nvPr>
        </p:nvSpPr>
        <p:spPr>
          <a:xfrm>
            <a:off x="4876800" y="990599"/>
            <a:ext cx="4114800" cy="5486401"/>
          </a:xfrm>
        </p:spPr>
        <p:txBody>
          <a:bodyPr>
            <a:normAutofit/>
          </a:bodyPr>
          <a:lstStyle/>
          <a:p>
            <a:r>
              <a:rPr lang="en-US" sz="1800" dirty="0">
                <a:solidFill>
                  <a:srgbClr val="C00000"/>
                </a:solidFill>
              </a:rPr>
              <a:t># Create the graph</a:t>
            </a:r>
            <a:br>
              <a:rPr lang="en-US" sz="1800" dirty="0">
                <a:solidFill>
                  <a:srgbClr val="C00000"/>
                </a:solidFill>
              </a:rPr>
            </a:br>
            <a:r>
              <a:rPr lang="en-US" sz="1800" dirty="0"/>
              <a:t>g = Graph()</a:t>
            </a:r>
            <a:br>
              <a:rPr lang="en-US" sz="1800" dirty="0"/>
            </a:br>
            <a:endParaRPr lang="en-US" sz="1800" dirty="0"/>
          </a:p>
          <a:p>
            <a:r>
              <a:rPr lang="en-US" sz="1800" dirty="0">
                <a:solidFill>
                  <a:srgbClr val="C00000"/>
                </a:solidFill>
              </a:rPr>
              <a:t># Create the vertices</a:t>
            </a:r>
            <a:br>
              <a:rPr lang="en-US" sz="1800" dirty="0">
                <a:solidFill>
                  <a:srgbClr val="C00000"/>
                </a:solidFill>
              </a:rPr>
            </a:br>
            <a:r>
              <a:rPr lang="en-US" sz="1800" dirty="0" err="1"/>
              <a:t>g.add_vertex</a:t>
            </a:r>
            <a:r>
              <a:rPr lang="en-US" sz="1800" dirty="0"/>
              <a:t>(0)</a:t>
            </a:r>
            <a:br>
              <a:rPr lang="en-US" sz="1800" dirty="0"/>
            </a:br>
            <a:r>
              <a:rPr lang="en-US" sz="1800" dirty="0" err="1"/>
              <a:t>g.add_vertex</a:t>
            </a:r>
            <a:r>
              <a:rPr lang="en-US" sz="1800" dirty="0"/>
              <a:t>(1)</a:t>
            </a:r>
            <a:br>
              <a:rPr lang="en-US" sz="1800" dirty="0"/>
            </a:br>
            <a:r>
              <a:rPr lang="en-US" sz="1800" dirty="0" err="1"/>
              <a:t>g.add_vertex</a:t>
            </a:r>
            <a:r>
              <a:rPr lang="en-US" sz="1800" dirty="0"/>
              <a:t>(2)</a:t>
            </a:r>
            <a:br>
              <a:rPr lang="en-US" sz="1800" dirty="0"/>
            </a:br>
            <a:endParaRPr lang="en-US" sz="1800" dirty="0"/>
          </a:p>
          <a:p>
            <a:r>
              <a:rPr lang="en-US" sz="1800" dirty="0">
                <a:solidFill>
                  <a:srgbClr val="C00000"/>
                </a:solidFill>
              </a:rPr>
              <a:t># Create the edges</a:t>
            </a:r>
            <a:br>
              <a:rPr lang="en-US" sz="1800" dirty="0">
                <a:solidFill>
                  <a:srgbClr val="C00000"/>
                </a:solidFill>
              </a:rPr>
            </a:br>
            <a:r>
              <a:rPr lang="en-US" sz="1800" dirty="0" err="1"/>
              <a:t>g.addEdge</a:t>
            </a:r>
            <a:r>
              <a:rPr lang="en-US" sz="1800" dirty="0"/>
              <a:t>(0, 0)</a:t>
            </a:r>
            <a:br>
              <a:rPr lang="en-US" sz="1800" dirty="0"/>
            </a:br>
            <a:r>
              <a:rPr lang="en-US" sz="1800" dirty="0" err="1"/>
              <a:t>g.addEdge</a:t>
            </a:r>
            <a:r>
              <a:rPr lang="en-US" sz="1800" dirty="0"/>
              <a:t>(0 ,1)</a:t>
            </a:r>
            <a:br>
              <a:rPr lang="en-US" sz="1800" dirty="0"/>
            </a:br>
            <a:r>
              <a:rPr lang="en-US" sz="1800" dirty="0" err="1"/>
              <a:t>g.addEdge</a:t>
            </a:r>
            <a:r>
              <a:rPr lang="en-US" sz="1800" dirty="0"/>
              <a:t>(1, 2)</a:t>
            </a:r>
            <a:br>
              <a:rPr lang="en-US" sz="1800" dirty="0"/>
            </a:br>
            <a:r>
              <a:rPr lang="en-US" sz="1800" dirty="0" err="1"/>
              <a:t>g.addEdge</a:t>
            </a:r>
            <a:r>
              <a:rPr lang="en-US" sz="1800" dirty="0"/>
              <a:t>(2, 1)</a:t>
            </a:r>
            <a:br>
              <a:rPr lang="en-US" sz="1800" dirty="0"/>
            </a:br>
            <a:endParaRPr lang="en-US" sz="1800" dirty="0"/>
          </a:p>
          <a:p>
            <a:r>
              <a:rPr lang="en-US" sz="1800" dirty="0">
                <a:solidFill>
                  <a:srgbClr val="C00000"/>
                </a:solidFill>
              </a:rPr>
              <a:t># Print all edges of the graph</a:t>
            </a:r>
            <a:br>
              <a:rPr lang="en-US" sz="1800" dirty="0">
                <a:solidFill>
                  <a:srgbClr val="C00000"/>
                </a:solidFill>
              </a:rPr>
            </a:br>
            <a:r>
              <a:rPr lang="en-US" sz="1800" dirty="0">
                <a:solidFill>
                  <a:srgbClr val="0000FF"/>
                </a:solidFill>
              </a:rPr>
              <a:t>print</a:t>
            </a:r>
            <a:r>
              <a:rPr lang="en-US" sz="1800" dirty="0"/>
              <a:t>("Edges:")</a:t>
            </a:r>
            <a:br>
              <a:rPr lang="en-US" sz="1800" dirty="0">
                <a:solidFill>
                  <a:srgbClr val="C00000"/>
                </a:solidFill>
              </a:rPr>
            </a:br>
            <a:r>
              <a:rPr lang="en-US" sz="1800" dirty="0">
                <a:solidFill>
                  <a:srgbClr val="0000FF"/>
                </a:solidFill>
              </a:rPr>
              <a:t>for</a:t>
            </a:r>
            <a:r>
              <a:rPr lang="en-US" sz="1800" dirty="0"/>
              <a:t> u, v </a:t>
            </a:r>
            <a:r>
              <a:rPr lang="en-US" sz="1800" dirty="0">
                <a:solidFill>
                  <a:srgbClr val="0000FF"/>
                </a:solidFill>
              </a:rPr>
              <a:t>in</a:t>
            </a:r>
            <a:r>
              <a:rPr lang="en-US" sz="1800" dirty="0"/>
              <a:t> </a:t>
            </a:r>
            <a:r>
              <a:rPr lang="en-US" sz="1800" dirty="0" err="1"/>
              <a:t>g.edges</a:t>
            </a:r>
            <a:r>
              <a:rPr lang="en-US" sz="1800" dirty="0"/>
              <a:t>():</a:t>
            </a:r>
            <a:br>
              <a:rPr lang="en-US" sz="1800" dirty="0">
                <a:solidFill>
                  <a:srgbClr val="C00000"/>
                </a:solidFill>
              </a:rPr>
            </a:br>
            <a:r>
              <a:rPr lang="en-US" sz="1800" dirty="0"/>
              <a:t>    </a:t>
            </a:r>
            <a:r>
              <a:rPr lang="en-US" sz="1800" dirty="0">
                <a:solidFill>
                  <a:srgbClr val="0000FF"/>
                </a:solidFill>
              </a:rPr>
              <a:t>print</a:t>
            </a:r>
            <a:r>
              <a:rPr lang="en-US" sz="1800" dirty="0"/>
              <a:t>(u, "-&gt;", v)</a:t>
            </a:r>
            <a:br>
              <a:rPr lang="en-US" sz="1800" dirty="0"/>
            </a:br>
            <a:endParaRPr lang="en-US" sz="1800"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3" name="Oval 2"/>
          <p:cNvSpPr/>
          <p:nvPr/>
        </p:nvSpPr>
        <p:spPr>
          <a:xfrm>
            <a:off x="762000" y="1377950"/>
            <a:ext cx="381000" cy="381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0</a:t>
            </a:r>
            <a:endParaRPr lang="en-US" sz="2000" dirty="0">
              <a:solidFill>
                <a:schemeClr val="tx1"/>
              </a:solidFill>
            </a:endParaRPr>
          </a:p>
        </p:txBody>
      </p:sp>
      <p:sp>
        <p:nvSpPr>
          <p:cNvPr id="8" name="Oval 7"/>
          <p:cNvSpPr/>
          <p:nvPr/>
        </p:nvSpPr>
        <p:spPr>
          <a:xfrm>
            <a:off x="2133600" y="1377950"/>
            <a:ext cx="381000" cy="381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1</a:t>
            </a:r>
            <a:endParaRPr lang="en-US" sz="2000" dirty="0">
              <a:solidFill>
                <a:schemeClr val="tx1"/>
              </a:solidFill>
            </a:endParaRPr>
          </a:p>
        </p:txBody>
      </p:sp>
      <p:sp>
        <p:nvSpPr>
          <p:cNvPr id="9" name="Oval 8"/>
          <p:cNvSpPr/>
          <p:nvPr/>
        </p:nvSpPr>
        <p:spPr>
          <a:xfrm>
            <a:off x="3505200" y="1377950"/>
            <a:ext cx="381000" cy="3810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2</a:t>
            </a:r>
            <a:endParaRPr lang="en-US" sz="2000" dirty="0">
              <a:solidFill>
                <a:schemeClr val="tx1"/>
              </a:solidFill>
            </a:endParaRPr>
          </a:p>
        </p:txBody>
      </p:sp>
      <p:cxnSp>
        <p:nvCxnSpPr>
          <p:cNvPr id="11" name="Straight Arrow Connector 10"/>
          <p:cNvCxnSpPr>
            <a:stCxn id="3" idx="6"/>
            <a:endCxn id="8" idx="2"/>
          </p:cNvCxnSpPr>
          <p:nvPr/>
        </p:nvCxnSpPr>
        <p:spPr>
          <a:xfrm>
            <a:off x="1143000" y="1568450"/>
            <a:ext cx="990600" cy="0"/>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4"/>
            <a:endCxn id="8" idx="4"/>
          </p:cNvCxnSpPr>
          <p:nvPr/>
        </p:nvCxnSpPr>
        <p:spPr>
          <a:xfrm rot="5400000">
            <a:off x="3009900" y="1073150"/>
            <a:ext cx="12700" cy="1371600"/>
          </a:xfrm>
          <a:prstGeom prst="bentConnector3">
            <a:avLst>
              <a:gd name="adj1" fmla="val 1800000"/>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3" idx="4"/>
            <a:endCxn id="3" idx="0"/>
          </p:cNvCxnSpPr>
          <p:nvPr/>
        </p:nvCxnSpPr>
        <p:spPr>
          <a:xfrm rot="5400000" flipH="1">
            <a:off x="762000" y="1568450"/>
            <a:ext cx="381000" cy="12700"/>
          </a:xfrm>
          <a:prstGeom prst="bentConnector5">
            <a:avLst>
              <a:gd name="adj1" fmla="val -35000"/>
              <a:gd name="adj2" fmla="val 3300000"/>
              <a:gd name="adj3" fmla="val 155000"/>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0"/>
            <a:endCxn id="9" idx="0"/>
          </p:cNvCxnSpPr>
          <p:nvPr/>
        </p:nvCxnSpPr>
        <p:spPr>
          <a:xfrm rot="5400000" flipH="1" flipV="1">
            <a:off x="3009900" y="692150"/>
            <a:ext cx="12700" cy="1371600"/>
          </a:xfrm>
          <a:prstGeom prst="bentConnector3">
            <a:avLst>
              <a:gd name="adj1" fmla="val 1800000"/>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1076797137"/>
              </p:ext>
            </p:extLst>
          </p:nvPr>
        </p:nvGraphicFramePr>
        <p:xfrm>
          <a:off x="1371600" y="2529840"/>
          <a:ext cx="1752600" cy="1584960"/>
        </p:xfrm>
        <a:graphic>
          <a:graphicData uri="http://schemas.openxmlformats.org/drawingml/2006/table">
            <a:tbl>
              <a:tblPr firstRow="1" bandRow="1">
                <a:tableStyleId>{073A0DAA-6AF3-43AB-8588-CEC1D06C72B9}</a:tableStyleId>
              </a:tblPr>
              <a:tblGrid>
                <a:gridCol w="233814">
                  <a:extLst>
                    <a:ext uri="{9D8B030D-6E8A-4147-A177-3AD203B41FA5}">
                      <a16:colId xmlns:a16="http://schemas.microsoft.com/office/drawing/2014/main" val="894279154"/>
                    </a:ext>
                  </a:extLst>
                </a:gridCol>
                <a:gridCol w="769876">
                  <a:extLst>
                    <a:ext uri="{9D8B030D-6E8A-4147-A177-3AD203B41FA5}">
                      <a16:colId xmlns:a16="http://schemas.microsoft.com/office/drawing/2014/main" val="517261589"/>
                    </a:ext>
                  </a:extLst>
                </a:gridCol>
                <a:gridCol w="748910">
                  <a:extLst>
                    <a:ext uri="{9D8B030D-6E8A-4147-A177-3AD203B41FA5}">
                      <a16:colId xmlns:a16="http://schemas.microsoft.com/office/drawing/2014/main" val="2955664901"/>
                    </a:ext>
                  </a:extLst>
                </a:gridCol>
              </a:tblGrid>
              <a:tr h="370840">
                <a:tc>
                  <a:txBody>
                    <a:bodyPr/>
                    <a:lstStyle/>
                    <a:p>
                      <a:pPr algn="ctr"/>
                      <a:endParaRPr lang="en-US" sz="2000" dirty="0"/>
                    </a:p>
                  </a:txBody>
                  <a:tcPr>
                    <a:noFill/>
                  </a:tcPr>
                </a:tc>
                <a:tc>
                  <a:txBody>
                    <a:bodyPr/>
                    <a:lstStyle/>
                    <a:p>
                      <a:pPr algn="ctr"/>
                      <a:r>
                        <a:rPr lang="en-GB" sz="2000" dirty="0" err="1"/>
                        <a:t>succ</a:t>
                      </a:r>
                      <a:endParaRPr lang="en-US" sz="2000" dirty="0"/>
                    </a:p>
                  </a:txBody>
                  <a:tcPr/>
                </a:tc>
                <a:tc>
                  <a:txBody>
                    <a:bodyPr/>
                    <a:lstStyle/>
                    <a:p>
                      <a:pPr algn="ctr"/>
                      <a:r>
                        <a:rPr lang="en-GB" sz="2000" dirty="0" err="1"/>
                        <a:t>pred</a:t>
                      </a:r>
                      <a:endParaRPr lang="en-US" sz="2000" dirty="0"/>
                    </a:p>
                  </a:txBody>
                  <a:tcPr/>
                </a:tc>
                <a:extLst>
                  <a:ext uri="{0D108BD9-81ED-4DB2-BD59-A6C34878D82A}">
                    <a16:rowId xmlns:a16="http://schemas.microsoft.com/office/drawing/2014/main" val="1632337909"/>
                  </a:ext>
                </a:extLst>
              </a:tr>
              <a:tr h="370840">
                <a:tc>
                  <a:txBody>
                    <a:bodyPr/>
                    <a:lstStyle/>
                    <a:p>
                      <a:pPr algn="ctr"/>
                      <a:r>
                        <a:rPr lang="en-GB" sz="2000" dirty="0"/>
                        <a:t>0</a:t>
                      </a:r>
                      <a:endParaRPr lang="en-US" sz="2000" dirty="0"/>
                    </a:p>
                  </a:txBody>
                  <a:tcPr/>
                </a:tc>
                <a:tc>
                  <a:txBody>
                    <a:bodyPr/>
                    <a:lstStyle/>
                    <a:p>
                      <a:pPr algn="ctr"/>
                      <a:r>
                        <a:rPr lang="en-GB" sz="2000" dirty="0"/>
                        <a:t>{0,1}</a:t>
                      </a:r>
                      <a:endParaRPr lang="en-US" sz="2000" dirty="0"/>
                    </a:p>
                  </a:txBody>
                  <a:tcPr/>
                </a:tc>
                <a:tc>
                  <a:txBody>
                    <a:bodyPr/>
                    <a:lstStyle/>
                    <a:p>
                      <a:pPr algn="ctr"/>
                      <a:r>
                        <a:rPr lang="en-GB" sz="2000" dirty="0"/>
                        <a:t>{0}</a:t>
                      </a:r>
                      <a:endParaRPr lang="en-US" sz="2000" dirty="0"/>
                    </a:p>
                  </a:txBody>
                  <a:tcPr/>
                </a:tc>
                <a:extLst>
                  <a:ext uri="{0D108BD9-81ED-4DB2-BD59-A6C34878D82A}">
                    <a16:rowId xmlns:a16="http://schemas.microsoft.com/office/drawing/2014/main" val="1588029369"/>
                  </a:ext>
                </a:extLst>
              </a:tr>
              <a:tr h="370840">
                <a:tc>
                  <a:txBody>
                    <a:bodyPr/>
                    <a:lstStyle/>
                    <a:p>
                      <a:pPr algn="ctr"/>
                      <a:r>
                        <a:rPr lang="en-GB" sz="2000" dirty="0"/>
                        <a:t>1</a:t>
                      </a:r>
                      <a:endParaRPr lang="en-US" sz="2000" dirty="0"/>
                    </a:p>
                  </a:txBody>
                  <a:tcPr/>
                </a:tc>
                <a:tc>
                  <a:txBody>
                    <a:bodyPr/>
                    <a:lstStyle/>
                    <a:p>
                      <a:pPr algn="ctr"/>
                      <a:r>
                        <a:rPr lang="en-GB" sz="2000" dirty="0"/>
                        <a:t>{2}</a:t>
                      </a:r>
                      <a:endParaRPr lang="en-US" sz="2000" dirty="0"/>
                    </a:p>
                  </a:txBody>
                  <a:tcPr/>
                </a:tc>
                <a:tc>
                  <a:txBody>
                    <a:bodyPr/>
                    <a:lstStyle/>
                    <a:p>
                      <a:pPr algn="ctr"/>
                      <a:r>
                        <a:rPr lang="en-GB" sz="2000" dirty="0"/>
                        <a:t>{0,2}</a:t>
                      </a:r>
                      <a:endParaRPr lang="en-US" sz="2000" dirty="0"/>
                    </a:p>
                  </a:txBody>
                  <a:tcPr/>
                </a:tc>
                <a:extLst>
                  <a:ext uri="{0D108BD9-81ED-4DB2-BD59-A6C34878D82A}">
                    <a16:rowId xmlns:a16="http://schemas.microsoft.com/office/drawing/2014/main" val="4073266971"/>
                  </a:ext>
                </a:extLst>
              </a:tr>
              <a:tr h="269240">
                <a:tc>
                  <a:txBody>
                    <a:bodyPr/>
                    <a:lstStyle/>
                    <a:p>
                      <a:pPr algn="ctr"/>
                      <a:r>
                        <a:rPr lang="en-GB" sz="2000" dirty="0"/>
                        <a:t>2</a:t>
                      </a:r>
                      <a:endParaRPr lang="en-US" sz="2000" dirty="0"/>
                    </a:p>
                  </a:txBody>
                  <a:tcPr/>
                </a:tc>
                <a:tc>
                  <a:txBody>
                    <a:bodyPr/>
                    <a:lstStyle/>
                    <a:p>
                      <a:pPr algn="ctr"/>
                      <a:r>
                        <a:rPr lang="en-GB" sz="2000" dirty="0"/>
                        <a:t>{1}</a:t>
                      </a:r>
                      <a:endParaRPr lang="en-US" sz="2000" dirty="0"/>
                    </a:p>
                  </a:txBody>
                  <a:tcPr/>
                </a:tc>
                <a:tc>
                  <a:txBody>
                    <a:bodyPr/>
                    <a:lstStyle/>
                    <a:p>
                      <a:pPr algn="ctr"/>
                      <a:r>
                        <a:rPr lang="en-GB" sz="2000" dirty="0"/>
                        <a:t>{1}</a:t>
                      </a:r>
                      <a:endParaRPr lang="en-US" sz="2000" dirty="0"/>
                    </a:p>
                  </a:txBody>
                  <a:tcPr/>
                </a:tc>
                <a:extLst>
                  <a:ext uri="{0D108BD9-81ED-4DB2-BD59-A6C34878D82A}">
                    <a16:rowId xmlns:a16="http://schemas.microsoft.com/office/drawing/2014/main" val="436224039"/>
                  </a:ext>
                </a:extLst>
              </a:tr>
            </a:tbl>
          </a:graphicData>
        </a:graphic>
      </p:graphicFrame>
      <p:sp>
        <p:nvSpPr>
          <p:cNvPr id="10" name="TextBox 9">
            <a:extLst>
              <a:ext uri="{FF2B5EF4-FFF2-40B4-BE49-F238E27FC236}">
                <a16:creationId xmlns:a16="http://schemas.microsoft.com/office/drawing/2014/main" id="{07099553-EAAA-4698-9964-316A1CAF38C5}"/>
              </a:ext>
            </a:extLst>
          </p:cNvPr>
          <p:cNvSpPr txBox="1"/>
          <p:nvPr/>
        </p:nvSpPr>
        <p:spPr>
          <a:xfrm>
            <a:off x="1905000" y="4640897"/>
            <a:ext cx="944489" cy="1477328"/>
          </a:xfrm>
          <a:prstGeom prst="rect">
            <a:avLst/>
          </a:prstGeom>
          <a:solidFill>
            <a:schemeClr val="accent1">
              <a:lumMod val="20000"/>
              <a:lumOff val="80000"/>
            </a:schemeClr>
          </a:solidFill>
        </p:spPr>
        <p:txBody>
          <a:bodyPr wrap="none" rtlCol="0">
            <a:spAutoFit/>
          </a:bodyPr>
          <a:lstStyle/>
          <a:p>
            <a:r>
              <a:rPr lang="en-US" b="1" dirty="0">
                <a:latin typeface="Consolas" panose="020B0609020204030204" pitchFamily="49" charset="0"/>
              </a:rPr>
              <a:t>Edges:</a:t>
            </a:r>
          </a:p>
          <a:p>
            <a:r>
              <a:rPr lang="en-US" b="1" dirty="0">
                <a:latin typeface="Consolas" panose="020B0609020204030204" pitchFamily="49" charset="0"/>
              </a:rPr>
              <a:t>0 -&gt; 0</a:t>
            </a:r>
          </a:p>
          <a:p>
            <a:r>
              <a:rPr lang="en-US" b="1" dirty="0">
                <a:latin typeface="Consolas" panose="020B0609020204030204" pitchFamily="49" charset="0"/>
              </a:rPr>
              <a:t>0 -&gt; 1</a:t>
            </a:r>
          </a:p>
          <a:p>
            <a:r>
              <a:rPr lang="en-US" b="1" dirty="0">
                <a:latin typeface="Consolas" panose="020B0609020204030204" pitchFamily="49" charset="0"/>
              </a:rPr>
              <a:t>1 -&gt; 2</a:t>
            </a:r>
          </a:p>
          <a:p>
            <a:r>
              <a:rPr lang="en-US" b="1" dirty="0">
                <a:latin typeface="Consolas" panose="020B0609020204030204" pitchFamily="49" charset="0"/>
              </a:rPr>
              <a:t>2 -&gt; 1</a:t>
            </a:r>
          </a:p>
        </p:txBody>
      </p:sp>
    </p:spTree>
    <p:extLst>
      <p:ext uri="{BB962C8B-B14F-4D97-AF65-F5344CB8AC3E}">
        <p14:creationId xmlns:p14="http://schemas.microsoft.com/office/powerpoint/2010/main" val="8225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implementation</a:t>
            </a:r>
          </a:p>
        </p:txBody>
      </p:sp>
      <p:sp>
        <p:nvSpPr>
          <p:cNvPr id="7" name="Content Placeholder 6"/>
          <p:cNvSpPr>
            <a:spLocks noGrp="1"/>
          </p:cNvSpPr>
          <p:nvPr>
            <p:ph idx="1"/>
          </p:nvPr>
        </p:nvSpPr>
        <p:spPr>
          <a:xfrm>
            <a:off x="228600" y="762000"/>
            <a:ext cx="7391400" cy="5791201"/>
          </a:xfrm>
        </p:spPr>
        <p:txBody>
          <a:bodyPr>
            <a:noAutofit/>
          </a:bodyPr>
          <a:lstStyle/>
          <a:p>
            <a:r>
              <a:rPr lang="en-US" sz="1800" dirty="0">
                <a:solidFill>
                  <a:srgbClr val="0000FF"/>
                </a:solidFill>
              </a:rPr>
              <a:t>class</a:t>
            </a:r>
            <a:r>
              <a:rPr lang="en-US" sz="1800" dirty="0"/>
              <a:t> Graph:</a:t>
            </a:r>
            <a:br>
              <a:rPr lang="en-US" sz="1800" dirty="0"/>
            </a:br>
            <a:r>
              <a:rPr lang="en-US" sz="1800" dirty="0"/>
              <a:t>    </a:t>
            </a:r>
            <a:r>
              <a:rPr lang="en-US" sz="1800" dirty="0">
                <a:solidFill>
                  <a:srgbClr val="C00000"/>
                </a:solidFill>
              </a:rPr>
              <a:t>"""Class to represent a simple graph"""</a:t>
            </a:r>
            <a:br>
              <a:rPr lang="en-US" sz="1800" dirty="0"/>
            </a:br>
            <a:r>
              <a:rPr lang="en-US" sz="1800" dirty="0"/>
              <a:t>    _</a:t>
            </a:r>
            <a:r>
              <a:rPr lang="en-US" sz="1800" dirty="0" err="1"/>
              <a:t>succ</a:t>
            </a:r>
            <a:r>
              <a:rPr lang="en-US" sz="1800" dirty="0"/>
              <a:t>: </a:t>
            </a:r>
            <a:r>
              <a:rPr lang="en-US" sz="1800" dirty="0" err="1">
                <a:solidFill>
                  <a:srgbClr val="0000FF"/>
                </a:solidFill>
              </a:rPr>
              <a:t>dict</a:t>
            </a:r>
            <a:r>
              <a:rPr lang="en-US" sz="1800" dirty="0"/>
              <a:t>[</a:t>
            </a:r>
            <a:r>
              <a:rPr lang="en-US" sz="1800" dirty="0">
                <a:solidFill>
                  <a:srgbClr val="0000FF"/>
                </a:solidFill>
              </a:rPr>
              <a:t>int</a:t>
            </a:r>
            <a:r>
              <a:rPr lang="en-US" sz="1800" dirty="0"/>
              <a:t>, </a:t>
            </a:r>
            <a:r>
              <a:rPr lang="en-US" sz="1800" dirty="0">
                <a:solidFill>
                  <a:srgbClr val="0000FF"/>
                </a:solidFill>
              </a:rPr>
              <a:t>set</a:t>
            </a:r>
            <a:r>
              <a:rPr lang="en-US" sz="1800" dirty="0"/>
              <a:t>[</a:t>
            </a:r>
            <a:r>
              <a:rPr lang="en-US" sz="1800" dirty="0">
                <a:solidFill>
                  <a:srgbClr val="0000FF"/>
                </a:solidFill>
              </a:rPr>
              <a:t>int</a:t>
            </a:r>
            <a:r>
              <a:rPr lang="en-US" sz="1800" dirty="0"/>
              <a:t>]]  </a:t>
            </a:r>
            <a:r>
              <a:rPr lang="en-US" sz="1800" dirty="0">
                <a:solidFill>
                  <a:srgbClr val="C00000"/>
                </a:solidFill>
              </a:rPr>
              <a:t># forward adjacency list</a:t>
            </a:r>
            <a:br>
              <a:rPr lang="en-US" sz="1800" dirty="0">
                <a:solidFill>
                  <a:srgbClr val="C00000"/>
                </a:solidFill>
              </a:rPr>
            </a:br>
            <a:r>
              <a:rPr lang="en-US" sz="1800" dirty="0"/>
              <a:t>    _</a:t>
            </a:r>
            <a:r>
              <a:rPr lang="en-US" sz="1800" dirty="0" err="1"/>
              <a:t>pred</a:t>
            </a:r>
            <a:r>
              <a:rPr lang="en-US" sz="1800" dirty="0"/>
              <a:t>: </a:t>
            </a:r>
            <a:r>
              <a:rPr lang="en-US" sz="1800" dirty="0" err="1">
                <a:solidFill>
                  <a:srgbClr val="0000FF"/>
                </a:solidFill>
              </a:rPr>
              <a:t>dict</a:t>
            </a:r>
            <a:r>
              <a:rPr lang="en-US" sz="1800" dirty="0"/>
              <a:t>[</a:t>
            </a:r>
            <a:r>
              <a:rPr lang="en-US" sz="1800" dirty="0">
                <a:solidFill>
                  <a:srgbClr val="0000FF"/>
                </a:solidFill>
              </a:rPr>
              <a:t>int</a:t>
            </a:r>
            <a:r>
              <a:rPr lang="en-US" sz="1800" dirty="0"/>
              <a:t>, </a:t>
            </a:r>
            <a:r>
              <a:rPr lang="en-US" sz="1800" dirty="0">
                <a:solidFill>
                  <a:srgbClr val="0000FF"/>
                </a:solidFill>
              </a:rPr>
              <a:t>set</a:t>
            </a:r>
            <a:r>
              <a:rPr lang="en-US" sz="1800" dirty="0"/>
              <a:t>[</a:t>
            </a:r>
            <a:r>
              <a:rPr lang="en-US" sz="1800" dirty="0">
                <a:solidFill>
                  <a:srgbClr val="0000FF"/>
                </a:solidFill>
              </a:rPr>
              <a:t>int</a:t>
            </a:r>
            <a:r>
              <a:rPr lang="en-US" sz="1800" dirty="0"/>
              <a:t>]]  </a:t>
            </a:r>
            <a:r>
              <a:rPr lang="en-US" sz="1800" dirty="0">
                <a:solidFill>
                  <a:srgbClr val="C00000"/>
                </a:solidFill>
              </a:rPr>
              <a:t># backward adjacency list</a:t>
            </a:r>
            <a:br>
              <a:rPr lang="en-US" sz="1800" dirty="0">
                <a:solidFill>
                  <a:srgbClr val="C00000"/>
                </a:solidFill>
              </a:rPr>
            </a:br>
            <a:endParaRPr lang="en-US" sz="1800" dirty="0"/>
          </a:p>
          <a:p>
            <a:r>
              <a:rPr lang="en-US" sz="1800" dirty="0"/>
              <a:t>    </a:t>
            </a:r>
            <a:r>
              <a:rPr lang="en-US" sz="1800" dirty="0">
                <a:solidFill>
                  <a:srgbClr val="0000FF"/>
                </a:solidFill>
              </a:rPr>
              <a:t>def</a:t>
            </a:r>
            <a:r>
              <a:rPr lang="en-US" sz="1800" dirty="0"/>
              <a:t> __</a:t>
            </a:r>
            <a:r>
              <a:rPr lang="en-US" sz="1800" dirty="0" err="1"/>
              <a:t>init</a:t>
            </a:r>
            <a:r>
              <a:rPr lang="en-US" sz="1800" dirty="0"/>
              <a:t>__(</a:t>
            </a:r>
            <a:r>
              <a:rPr lang="en-US" sz="1800" dirty="0">
                <a:solidFill>
                  <a:srgbClr val="00B050"/>
                </a:solidFill>
              </a:rPr>
              <a:t>self</a:t>
            </a:r>
            <a:r>
              <a:rPr lang="en-US" sz="1800" dirty="0"/>
              <a:t>):</a:t>
            </a:r>
            <a:br>
              <a:rPr lang="en-US" sz="1800" dirty="0"/>
            </a:br>
            <a:r>
              <a:rPr lang="en-US" sz="1800" dirty="0"/>
              <a:t>        </a:t>
            </a:r>
            <a:r>
              <a:rPr lang="en-US" sz="1800" dirty="0">
                <a:solidFill>
                  <a:srgbClr val="C00000"/>
                </a:solidFill>
              </a:rPr>
              <a:t>"""Graph constructor"""</a:t>
            </a:r>
            <a:br>
              <a:rPr lang="en-US" sz="1800" dirty="0"/>
            </a:br>
            <a:r>
              <a:rPr lang="en-US" sz="1800" dirty="0"/>
              <a:t>        </a:t>
            </a:r>
            <a:r>
              <a:rPr lang="en-US" sz="1800" dirty="0">
                <a:solidFill>
                  <a:srgbClr val="00B050"/>
                </a:solidFill>
              </a:rPr>
              <a:t>self</a:t>
            </a:r>
            <a:r>
              <a:rPr lang="en-US" sz="1800" dirty="0"/>
              <a:t>._</a:t>
            </a:r>
            <a:r>
              <a:rPr lang="en-US" sz="1800" dirty="0" err="1"/>
              <a:t>succ</a:t>
            </a:r>
            <a:r>
              <a:rPr lang="en-US" sz="1800" dirty="0"/>
              <a:t> = {}</a:t>
            </a:r>
            <a:br>
              <a:rPr lang="en-US" sz="1800" dirty="0"/>
            </a:br>
            <a:r>
              <a:rPr lang="en-US" sz="1800" dirty="0"/>
              <a:t>        </a:t>
            </a:r>
            <a:r>
              <a:rPr lang="en-US" sz="1800" dirty="0">
                <a:solidFill>
                  <a:srgbClr val="00B050"/>
                </a:solidFill>
              </a:rPr>
              <a:t>self</a:t>
            </a:r>
            <a:r>
              <a:rPr lang="en-US" sz="1800" dirty="0"/>
              <a:t>._</a:t>
            </a:r>
            <a:r>
              <a:rPr lang="en-US" sz="1800" dirty="0" err="1"/>
              <a:t>pred</a:t>
            </a:r>
            <a:r>
              <a:rPr lang="en-US" sz="1800" dirty="0"/>
              <a:t> = {}</a:t>
            </a:r>
            <a:br>
              <a:rPr lang="en-US" sz="1800" dirty="0"/>
            </a:br>
            <a:endParaRPr lang="en-US" sz="1800" dirty="0"/>
          </a:p>
          <a:p>
            <a:r>
              <a:rPr lang="en-US" sz="1800" dirty="0"/>
              <a:t>    </a:t>
            </a:r>
            <a:r>
              <a:rPr lang="en-US" sz="1800" dirty="0">
                <a:solidFill>
                  <a:srgbClr val="0000FF"/>
                </a:solidFill>
              </a:rPr>
              <a:t>def</a:t>
            </a:r>
            <a:r>
              <a:rPr lang="en-US" sz="1800" dirty="0"/>
              <a:t> </a:t>
            </a:r>
            <a:r>
              <a:rPr lang="en-US" sz="1800" dirty="0" err="1"/>
              <a:t>add_vertex</a:t>
            </a:r>
            <a:r>
              <a:rPr lang="en-US" sz="1800" dirty="0"/>
              <a:t>(</a:t>
            </a:r>
            <a:r>
              <a:rPr lang="en-US" sz="1800" dirty="0">
                <a:solidFill>
                  <a:srgbClr val="00B050"/>
                </a:solidFill>
              </a:rPr>
              <a:t>self</a:t>
            </a:r>
            <a:r>
              <a:rPr lang="en-US" sz="1800" dirty="0"/>
              <a:t>, v: </a:t>
            </a:r>
            <a:r>
              <a:rPr lang="en-US" sz="1800" dirty="0">
                <a:solidFill>
                  <a:srgbClr val="0000FF"/>
                </a:solidFill>
              </a:rPr>
              <a:t>int</a:t>
            </a:r>
            <a:r>
              <a:rPr lang="en-US" sz="1800" dirty="0"/>
              <a:t>) -&gt; </a:t>
            </a:r>
            <a:r>
              <a:rPr lang="en-US" sz="1800" dirty="0">
                <a:solidFill>
                  <a:srgbClr val="0000FF"/>
                </a:solidFill>
              </a:rPr>
              <a:t>None</a:t>
            </a:r>
            <a:r>
              <a:rPr lang="en-US" sz="1800" dirty="0"/>
              <a:t>:</a:t>
            </a:r>
            <a:br>
              <a:rPr lang="en-US" sz="1800" dirty="0"/>
            </a:br>
            <a:r>
              <a:rPr lang="en-US" sz="1800" dirty="0"/>
              <a:t>        </a:t>
            </a:r>
            <a:r>
              <a:rPr lang="en-US" sz="1800" dirty="0">
                <a:solidFill>
                  <a:srgbClr val="C00000"/>
                </a:solidFill>
              </a:rPr>
              <a:t>"""Adds vertex v to the graph"""</a:t>
            </a:r>
            <a:br>
              <a:rPr lang="en-US" sz="1800" dirty="0"/>
            </a:br>
            <a:r>
              <a:rPr lang="en-US" sz="1800" dirty="0"/>
              <a:t>        </a:t>
            </a:r>
            <a:r>
              <a:rPr lang="en-US" sz="1800" dirty="0">
                <a:solidFill>
                  <a:srgbClr val="0000FF"/>
                </a:solidFill>
              </a:rPr>
              <a:t>assert</a:t>
            </a:r>
            <a:r>
              <a:rPr lang="en-US" sz="1800" dirty="0"/>
              <a:t> v </a:t>
            </a:r>
            <a:r>
              <a:rPr lang="en-US" sz="1800" dirty="0">
                <a:solidFill>
                  <a:srgbClr val="0000FF"/>
                </a:solidFill>
              </a:rPr>
              <a:t>not in</a:t>
            </a:r>
            <a:r>
              <a:rPr lang="en-US" sz="1800" dirty="0"/>
              <a:t> </a:t>
            </a:r>
            <a:r>
              <a:rPr lang="en-US" sz="1800" dirty="0">
                <a:solidFill>
                  <a:srgbClr val="00B050"/>
                </a:solidFill>
              </a:rPr>
              <a:t>self</a:t>
            </a:r>
            <a:r>
              <a:rPr lang="en-US" sz="1800" dirty="0"/>
              <a:t>._</a:t>
            </a:r>
            <a:r>
              <a:rPr lang="en-US" sz="1800" dirty="0" err="1"/>
              <a:t>succ</a:t>
            </a:r>
            <a:br>
              <a:rPr lang="en-US" sz="1800" dirty="0"/>
            </a:br>
            <a:r>
              <a:rPr lang="en-US" sz="1800" dirty="0"/>
              <a:t>        </a:t>
            </a:r>
            <a:r>
              <a:rPr lang="en-US" sz="1800" dirty="0">
                <a:solidFill>
                  <a:srgbClr val="00B050"/>
                </a:solidFill>
              </a:rPr>
              <a:t>self</a:t>
            </a:r>
            <a:r>
              <a:rPr lang="en-US" sz="1800" dirty="0"/>
              <a:t>._</a:t>
            </a:r>
            <a:r>
              <a:rPr lang="en-US" sz="1800" dirty="0" err="1"/>
              <a:t>succ</a:t>
            </a:r>
            <a:r>
              <a:rPr lang="en-US" sz="1800" dirty="0"/>
              <a:t>[v] = </a:t>
            </a:r>
            <a:r>
              <a:rPr lang="en-US" sz="1800" dirty="0">
                <a:solidFill>
                  <a:srgbClr val="0000FF"/>
                </a:solidFill>
              </a:rPr>
              <a:t>set</a:t>
            </a:r>
            <a:r>
              <a:rPr lang="en-US" sz="1800" dirty="0"/>
              <a:t>()</a:t>
            </a:r>
            <a:br>
              <a:rPr lang="en-US" sz="1800" dirty="0"/>
            </a:br>
            <a:r>
              <a:rPr lang="en-US" sz="1800" dirty="0"/>
              <a:t>        </a:t>
            </a:r>
            <a:r>
              <a:rPr lang="en-US" sz="1800" dirty="0">
                <a:solidFill>
                  <a:srgbClr val="00B050"/>
                </a:solidFill>
              </a:rPr>
              <a:t>self</a:t>
            </a:r>
            <a:r>
              <a:rPr lang="en-US" sz="1800" dirty="0"/>
              <a:t>._</a:t>
            </a:r>
            <a:r>
              <a:rPr lang="en-US" sz="1800" dirty="0" err="1"/>
              <a:t>pred</a:t>
            </a:r>
            <a:r>
              <a:rPr lang="en-US" sz="1800" dirty="0"/>
              <a:t>[v] = </a:t>
            </a:r>
            <a:r>
              <a:rPr lang="en-US" sz="1800" dirty="0">
                <a:solidFill>
                  <a:srgbClr val="0000FF"/>
                </a:solidFill>
              </a:rPr>
              <a:t>set</a:t>
            </a:r>
            <a:r>
              <a:rPr lang="en-US" sz="1800" dirty="0"/>
              <a:t>()</a:t>
            </a:r>
            <a:br>
              <a:rPr lang="en-US" sz="1800" dirty="0"/>
            </a:br>
            <a:endParaRPr lang="en-US" sz="1800" dirty="0"/>
          </a:p>
          <a:p>
            <a:r>
              <a:rPr lang="en-US" sz="1800" dirty="0"/>
              <a:t>    </a:t>
            </a:r>
            <a:r>
              <a:rPr lang="en-US" sz="1800" dirty="0">
                <a:solidFill>
                  <a:srgbClr val="0000FF"/>
                </a:solidFill>
              </a:rPr>
              <a:t>def</a:t>
            </a:r>
            <a:r>
              <a:rPr lang="en-US" sz="1800" dirty="0"/>
              <a:t> vertices(</a:t>
            </a:r>
            <a:r>
              <a:rPr lang="en-US" sz="1800" dirty="0">
                <a:solidFill>
                  <a:srgbClr val="00B050"/>
                </a:solidFill>
              </a:rPr>
              <a:t>self</a:t>
            </a:r>
            <a:r>
              <a:rPr lang="en-US" sz="1800" dirty="0"/>
              <a:t>) -&gt; </a:t>
            </a:r>
            <a:r>
              <a:rPr lang="en-US" sz="1800" dirty="0" err="1">
                <a:solidFill>
                  <a:srgbClr val="0000FF"/>
                </a:solidFill>
              </a:rPr>
              <a:t>Iterable</a:t>
            </a:r>
            <a:r>
              <a:rPr lang="en-US" sz="1800" dirty="0"/>
              <a:t>[</a:t>
            </a:r>
            <a:r>
              <a:rPr lang="en-US" sz="1800" dirty="0">
                <a:solidFill>
                  <a:srgbClr val="0000FF"/>
                </a:solidFill>
              </a:rPr>
              <a:t>int</a:t>
            </a:r>
            <a:r>
              <a:rPr lang="en-US" sz="1800" dirty="0"/>
              <a:t>]:</a:t>
            </a:r>
            <a:br>
              <a:rPr lang="en-US" sz="1800" dirty="0"/>
            </a:br>
            <a:r>
              <a:rPr lang="en-US" sz="1800" dirty="0"/>
              <a:t>        </a:t>
            </a:r>
            <a:r>
              <a:rPr lang="en-US" sz="1800" dirty="0">
                <a:solidFill>
                  <a:srgbClr val="C00000"/>
                </a:solidFill>
              </a:rPr>
              <a:t>"""Returns the set of vertices of the graph"""</a:t>
            </a:r>
            <a:br>
              <a:rPr lang="en-US" sz="1800" dirty="0"/>
            </a:br>
            <a:r>
              <a:rPr lang="en-US" sz="1800" dirty="0"/>
              <a:t>        </a:t>
            </a:r>
            <a:r>
              <a:rPr lang="en-US" sz="1800" dirty="0">
                <a:solidFill>
                  <a:srgbClr val="0000FF"/>
                </a:solidFill>
              </a:rPr>
              <a:t>return</a:t>
            </a:r>
            <a:r>
              <a:rPr lang="en-US" sz="1800" dirty="0"/>
              <a:t> </a:t>
            </a:r>
            <a:r>
              <a:rPr lang="en-US" sz="1800" dirty="0">
                <a:solidFill>
                  <a:srgbClr val="00B050"/>
                </a:solidFill>
              </a:rPr>
              <a:t>self</a:t>
            </a:r>
            <a:r>
              <a:rPr lang="en-US" sz="1800" dirty="0"/>
              <a:t>._</a:t>
            </a:r>
            <a:r>
              <a:rPr lang="en-US" sz="1800" dirty="0" err="1"/>
              <a:t>succ.keys</a:t>
            </a:r>
            <a:r>
              <a:rPr lang="en-US" sz="1800" dirty="0"/>
              <a:t>()    </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8" name="Table 7">
            <a:extLst>
              <a:ext uri="{FF2B5EF4-FFF2-40B4-BE49-F238E27FC236}">
                <a16:creationId xmlns:a16="http://schemas.microsoft.com/office/drawing/2014/main" id="{F3E24C31-6F6F-41A5-8C4F-7C61012886FD}"/>
              </a:ext>
            </a:extLst>
          </p:cNvPr>
          <p:cNvGraphicFramePr>
            <a:graphicFrameLocks noGrp="1"/>
          </p:cNvGraphicFramePr>
          <p:nvPr>
            <p:extLst>
              <p:ext uri="{D42A27DB-BD31-4B8C-83A1-F6EECF244321}">
                <p14:modId xmlns:p14="http://schemas.microsoft.com/office/powerpoint/2010/main" val="2559968129"/>
              </p:ext>
            </p:extLst>
          </p:nvPr>
        </p:nvGraphicFramePr>
        <p:xfrm>
          <a:off x="6324600" y="2438400"/>
          <a:ext cx="2438402" cy="1584960"/>
        </p:xfrm>
        <a:graphic>
          <a:graphicData uri="http://schemas.openxmlformats.org/drawingml/2006/table">
            <a:tbl>
              <a:tblPr firstRow="1" bandRow="1">
                <a:tableStyleId>{073A0DAA-6AF3-43AB-8588-CEC1D06C72B9}</a:tableStyleId>
              </a:tblPr>
              <a:tblGrid>
                <a:gridCol w="325308">
                  <a:extLst>
                    <a:ext uri="{9D8B030D-6E8A-4147-A177-3AD203B41FA5}">
                      <a16:colId xmlns:a16="http://schemas.microsoft.com/office/drawing/2014/main" val="894279154"/>
                    </a:ext>
                  </a:extLst>
                </a:gridCol>
                <a:gridCol w="1071132">
                  <a:extLst>
                    <a:ext uri="{9D8B030D-6E8A-4147-A177-3AD203B41FA5}">
                      <a16:colId xmlns:a16="http://schemas.microsoft.com/office/drawing/2014/main" val="517261589"/>
                    </a:ext>
                  </a:extLst>
                </a:gridCol>
                <a:gridCol w="1041962">
                  <a:extLst>
                    <a:ext uri="{9D8B030D-6E8A-4147-A177-3AD203B41FA5}">
                      <a16:colId xmlns:a16="http://schemas.microsoft.com/office/drawing/2014/main" val="2955664901"/>
                    </a:ext>
                  </a:extLst>
                </a:gridCol>
              </a:tblGrid>
              <a:tr h="370840">
                <a:tc>
                  <a:txBody>
                    <a:bodyPr/>
                    <a:lstStyle/>
                    <a:p>
                      <a:pPr algn="ctr"/>
                      <a:endParaRPr lang="en-US" sz="2000" dirty="0"/>
                    </a:p>
                  </a:txBody>
                  <a:tcPr>
                    <a:noFill/>
                  </a:tcPr>
                </a:tc>
                <a:tc>
                  <a:txBody>
                    <a:bodyPr/>
                    <a:lstStyle/>
                    <a:p>
                      <a:pPr algn="ctr"/>
                      <a:r>
                        <a:rPr lang="en-GB" sz="2000" dirty="0"/>
                        <a:t>_</a:t>
                      </a:r>
                      <a:r>
                        <a:rPr lang="en-GB" sz="2000" dirty="0" err="1"/>
                        <a:t>succ</a:t>
                      </a:r>
                      <a:endParaRPr lang="en-US" sz="2000" dirty="0"/>
                    </a:p>
                  </a:txBody>
                  <a:tcPr/>
                </a:tc>
                <a:tc>
                  <a:txBody>
                    <a:bodyPr/>
                    <a:lstStyle/>
                    <a:p>
                      <a:pPr algn="ctr"/>
                      <a:r>
                        <a:rPr lang="en-GB" sz="2000" dirty="0"/>
                        <a:t>_</a:t>
                      </a:r>
                      <a:r>
                        <a:rPr lang="en-GB" sz="2000" dirty="0" err="1"/>
                        <a:t>pred</a:t>
                      </a:r>
                      <a:endParaRPr lang="en-US" sz="2000" dirty="0"/>
                    </a:p>
                  </a:txBody>
                  <a:tcPr/>
                </a:tc>
                <a:extLst>
                  <a:ext uri="{0D108BD9-81ED-4DB2-BD59-A6C34878D82A}">
                    <a16:rowId xmlns:a16="http://schemas.microsoft.com/office/drawing/2014/main" val="1632337909"/>
                  </a:ext>
                </a:extLst>
              </a:tr>
              <a:tr h="370840">
                <a:tc>
                  <a:txBody>
                    <a:bodyPr/>
                    <a:lstStyle/>
                    <a:p>
                      <a:pPr algn="ctr"/>
                      <a:r>
                        <a:rPr lang="en-GB" sz="2000" dirty="0"/>
                        <a:t>0</a:t>
                      </a:r>
                      <a:endParaRPr lang="en-US" sz="2000" dirty="0"/>
                    </a:p>
                  </a:txBody>
                  <a:tcPr/>
                </a:tc>
                <a:tc>
                  <a:txBody>
                    <a:bodyPr/>
                    <a:lstStyle/>
                    <a:p>
                      <a:pPr algn="ctr"/>
                      <a:r>
                        <a:rPr lang="en-GB" sz="2000" b="1" dirty="0">
                          <a:latin typeface="Consolas" panose="020B0609020204030204" pitchFamily="49" charset="0"/>
                        </a:rPr>
                        <a:t>{0,1}</a:t>
                      </a:r>
                      <a:endParaRPr lang="en-US" sz="2000" b="1" dirty="0">
                        <a:latin typeface="Consolas" panose="020B0609020204030204" pitchFamily="49" charset="0"/>
                      </a:endParaRPr>
                    </a:p>
                  </a:txBody>
                  <a:tcPr/>
                </a:tc>
                <a:tc>
                  <a:txBody>
                    <a:bodyPr/>
                    <a:lstStyle/>
                    <a:p>
                      <a:pPr algn="ctr"/>
                      <a:r>
                        <a:rPr lang="en-GB" sz="2000" b="1" dirty="0">
                          <a:latin typeface="Consolas" panose="020B0609020204030204" pitchFamily="49" charset="0"/>
                        </a:rPr>
                        <a:t>{0}</a:t>
                      </a:r>
                      <a:endParaRPr lang="en-US" sz="2000" b="1" dirty="0">
                        <a:latin typeface="Consolas" panose="020B0609020204030204" pitchFamily="49" charset="0"/>
                      </a:endParaRPr>
                    </a:p>
                  </a:txBody>
                  <a:tcPr/>
                </a:tc>
                <a:extLst>
                  <a:ext uri="{0D108BD9-81ED-4DB2-BD59-A6C34878D82A}">
                    <a16:rowId xmlns:a16="http://schemas.microsoft.com/office/drawing/2014/main" val="1588029369"/>
                  </a:ext>
                </a:extLst>
              </a:tr>
              <a:tr h="370840">
                <a:tc>
                  <a:txBody>
                    <a:bodyPr/>
                    <a:lstStyle/>
                    <a:p>
                      <a:pPr algn="ctr"/>
                      <a:r>
                        <a:rPr lang="en-GB" sz="2000" dirty="0"/>
                        <a:t>1</a:t>
                      </a:r>
                      <a:endParaRPr lang="en-US" sz="2000" dirty="0"/>
                    </a:p>
                  </a:txBody>
                  <a:tcPr/>
                </a:tc>
                <a:tc>
                  <a:txBody>
                    <a:bodyPr/>
                    <a:lstStyle/>
                    <a:p>
                      <a:pPr algn="ctr"/>
                      <a:r>
                        <a:rPr lang="en-GB" sz="2000" b="1" dirty="0">
                          <a:latin typeface="Consolas" panose="020B0609020204030204" pitchFamily="49" charset="0"/>
                        </a:rPr>
                        <a:t>{2}</a:t>
                      </a:r>
                      <a:endParaRPr lang="en-US" sz="2000" b="1" dirty="0">
                        <a:latin typeface="Consolas" panose="020B0609020204030204" pitchFamily="49" charset="0"/>
                      </a:endParaRPr>
                    </a:p>
                  </a:txBody>
                  <a:tcPr/>
                </a:tc>
                <a:tc>
                  <a:txBody>
                    <a:bodyPr/>
                    <a:lstStyle/>
                    <a:p>
                      <a:pPr algn="ctr"/>
                      <a:r>
                        <a:rPr lang="en-GB" sz="2000" b="1" dirty="0">
                          <a:latin typeface="Consolas" panose="020B0609020204030204" pitchFamily="49" charset="0"/>
                        </a:rPr>
                        <a:t>{0,2}</a:t>
                      </a:r>
                      <a:endParaRPr lang="en-US" sz="2000" b="1" dirty="0">
                        <a:latin typeface="Consolas" panose="020B0609020204030204" pitchFamily="49" charset="0"/>
                      </a:endParaRPr>
                    </a:p>
                  </a:txBody>
                  <a:tcPr/>
                </a:tc>
                <a:extLst>
                  <a:ext uri="{0D108BD9-81ED-4DB2-BD59-A6C34878D82A}">
                    <a16:rowId xmlns:a16="http://schemas.microsoft.com/office/drawing/2014/main" val="4073266971"/>
                  </a:ext>
                </a:extLst>
              </a:tr>
              <a:tr h="269240">
                <a:tc>
                  <a:txBody>
                    <a:bodyPr/>
                    <a:lstStyle/>
                    <a:p>
                      <a:pPr algn="ctr"/>
                      <a:r>
                        <a:rPr lang="en-GB" sz="2000" dirty="0"/>
                        <a:t>2</a:t>
                      </a:r>
                      <a:endParaRPr lang="en-US" sz="2000" dirty="0"/>
                    </a:p>
                  </a:txBody>
                  <a:tcPr/>
                </a:tc>
                <a:tc>
                  <a:txBody>
                    <a:bodyPr/>
                    <a:lstStyle/>
                    <a:p>
                      <a:pPr algn="ctr"/>
                      <a:r>
                        <a:rPr lang="en-GB" sz="2000" b="1" dirty="0">
                          <a:latin typeface="Consolas" panose="020B0609020204030204" pitchFamily="49" charset="0"/>
                        </a:rPr>
                        <a:t>{1}</a:t>
                      </a:r>
                      <a:endParaRPr lang="en-US" sz="2000" b="1" dirty="0">
                        <a:latin typeface="Consolas" panose="020B0609020204030204" pitchFamily="49" charset="0"/>
                      </a:endParaRPr>
                    </a:p>
                  </a:txBody>
                  <a:tcPr/>
                </a:tc>
                <a:tc>
                  <a:txBody>
                    <a:bodyPr/>
                    <a:lstStyle/>
                    <a:p>
                      <a:pPr algn="ctr"/>
                      <a:r>
                        <a:rPr lang="en-GB" sz="2000" b="1" dirty="0">
                          <a:latin typeface="Consolas" panose="020B0609020204030204" pitchFamily="49" charset="0"/>
                        </a:rPr>
                        <a:t>{1}</a:t>
                      </a:r>
                      <a:endParaRPr lang="en-US" sz="2000" b="1" dirty="0">
                        <a:latin typeface="Consolas" panose="020B0609020204030204" pitchFamily="49" charset="0"/>
                      </a:endParaRPr>
                    </a:p>
                  </a:txBody>
                  <a:tcPr/>
                </a:tc>
                <a:extLst>
                  <a:ext uri="{0D108BD9-81ED-4DB2-BD59-A6C34878D82A}">
                    <a16:rowId xmlns:a16="http://schemas.microsoft.com/office/drawing/2014/main" val="436224039"/>
                  </a:ext>
                </a:extLst>
              </a:tr>
            </a:tbl>
          </a:graphicData>
        </a:graphic>
      </p:graphicFrame>
    </p:spTree>
    <p:extLst>
      <p:ext uri="{BB962C8B-B14F-4D97-AF65-F5344CB8AC3E}">
        <p14:creationId xmlns:p14="http://schemas.microsoft.com/office/powerpoint/2010/main" val="28808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implementation</a:t>
            </a:r>
          </a:p>
        </p:txBody>
      </p:sp>
      <p:sp>
        <p:nvSpPr>
          <p:cNvPr id="7" name="Content Placeholder 6"/>
          <p:cNvSpPr>
            <a:spLocks noGrp="1"/>
          </p:cNvSpPr>
          <p:nvPr>
            <p:ph idx="1"/>
          </p:nvPr>
        </p:nvSpPr>
        <p:spPr>
          <a:xfrm>
            <a:off x="228600" y="1219200"/>
            <a:ext cx="8534400" cy="5334001"/>
          </a:xfrm>
        </p:spPr>
        <p:txBody>
          <a:bodyPr>
            <a:noAutofit/>
          </a:bodyPr>
          <a:lstStyle/>
          <a:p>
            <a:r>
              <a:rPr lang="en-US" sz="1800" dirty="0"/>
              <a:t>    </a:t>
            </a:r>
            <a:r>
              <a:rPr lang="en-US" sz="1800" dirty="0">
                <a:solidFill>
                  <a:srgbClr val="0000FF"/>
                </a:solidFill>
              </a:rPr>
              <a:t>def</a:t>
            </a:r>
            <a:r>
              <a:rPr lang="en-US" sz="1800" dirty="0"/>
              <a:t> </a:t>
            </a:r>
            <a:r>
              <a:rPr lang="en-US" sz="1800" dirty="0" err="1"/>
              <a:t>add_edge</a:t>
            </a:r>
            <a:r>
              <a:rPr lang="en-US" sz="1800" dirty="0"/>
              <a:t>(</a:t>
            </a:r>
            <a:r>
              <a:rPr lang="en-US" sz="1800" dirty="0">
                <a:solidFill>
                  <a:srgbClr val="00B050"/>
                </a:solidFill>
              </a:rPr>
              <a:t>self</a:t>
            </a:r>
            <a:r>
              <a:rPr lang="en-US" sz="1800" dirty="0"/>
              <a:t>, </a:t>
            </a:r>
            <a:r>
              <a:rPr lang="en-US" sz="1800" dirty="0" err="1"/>
              <a:t>src</a:t>
            </a:r>
            <a:r>
              <a:rPr lang="en-US" sz="1800" dirty="0"/>
              <a:t>: </a:t>
            </a:r>
            <a:r>
              <a:rPr lang="en-US" sz="1800" dirty="0">
                <a:solidFill>
                  <a:srgbClr val="0000FF"/>
                </a:solidFill>
              </a:rPr>
              <a:t>int</a:t>
            </a:r>
            <a:r>
              <a:rPr lang="en-US" sz="1800" dirty="0"/>
              <a:t>, </a:t>
            </a:r>
            <a:r>
              <a:rPr lang="en-US" sz="1800" dirty="0" err="1"/>
              <a:t>dst</a:t>
            </a:r>
            <a:r>
              <a:rPr lang="en-US" sz="1800" dirty="0"/>
              <a:t>: </a:t>
            </a:r>
            <a:r>
              <a:rPr lang="en-US" sz="1800" dirty="0">
                <a:solidFill>
                  <a:srgbClr val="0000FF"/>
                </a:solidFill>
              </a:rPr>
              <a:t>int</a:t>
            </a:r>
            <a:r>
              <a:rPr lang="en-US" sz="1800" dirty="0"/>
              <a:t>) -&gt; </a:t>
            </a:r>
            <a:r>
              <a:rPr lang="en-US" sz="1800" dirty="0">
                <a:solidFill>
                  <a:srgbClr val="0000FF"/>
                </a:solidFill>
              </a:rPr>
              <a:t>None</a:t>
            </a:r>
            <a:r>
              <a:rPr lang="en-US" sz="1800" dirty="0"/>
              <a:t>:</a:t>
            </a:r>
            <a:br>
              <a:rPr lang="en-US" sz="1800" dirty="0"/>
            </a:br>
            <a:r>
              <a:rPr lang="en-US" sz="1800" dirty="0"/>
              <a:t>        </a:t>
            </a:r>
            <a:r>
              <a:rPr lang="en-US" sz="1800" dirty="0">
                <a:solidFill>
                  <a:srgbClr val="C00000"/>
                </a:solidFill>
              </a:rPr>
              <a:t>"""Adds edge </a:t>
            </a:r>
            <a:r>
              <a:rPr lang="en-US" sz="1800" dirty="0" err="1">
                <a:solidFill>
                  <a:srgbClr val="C00000"/>
                </a:solidFill>
              </a:rPr>
              <a:t>src</a:t>
            </a:r>
            <a:r>
              <a:rPr lang="en-US" sz="1800" dirty="0">
                <a:solidFill>
                  <a:srgbClr val="C00000"/>
                </a:solidFill>
              </a:rPr>
              <a:t> -&gt; </a:t>
            </a:r>
            <a:r>
              <a:rPr lang="en-US" sz="1800" dirty="0" err="1">
                <a:solidFill>
                  <a:srgbClr val="C00000"/>
                </a:solidFill>
              </a:rPr>
              <a:t>dst</a:t>
            </a:r>
            <a:r>
              <a:rPr lang="en-US" sz="1800" dirty="0">
                <a:solidFill>
                  <a:srgbClr val="C00000"/>
                </a:solidFill>
              </a:rPr>
              <a:t> to the graph"""</a:t>
            </a:r>
            <a:br>
              <a:rPr lang="en-US" sz="1800" dirty="0">
                <a:solidFill>
                  <a:srgbClr val="C00000"/>
                </a:solidFill>
              </a:rPr>
            </a:br>
            <a:r>
              <a:rPr lang="en-US" sz="1800" dirty="0"/>
              <a:t>        </a:t>
            </a:r>
            <a:r>
              <a:rPr lang="en-US" sz="1800" dirty="0">
                <a:solidFill>
                  <a:srgbClr val="0000FF"/>
                </a:solidFill>
              </a:rPr>
              <a:t>assert</a:t>
            </a:r>
            <a:r>
              <a:rPr lang="en-US" sz="1800" dirty="0"/>
              <a:t> </a:t>
            </a:r>
            <a:r>
              <a:rPr lang="en-US" sz="1800" dirty="0" err="1"/>
              <a:t>src</a:t>
            </a:r>
            <a:r>
              <a:rPr lang="en-US" sz="1800" dirty="0"/>
              <a:t> </a:t>
            </a:r>
            <a:r>
              <a:rPr lang="en-US" sz="1800" dirty="0">
                <a:solidFill>
                  <a:srgbClr val="0000FF"/>
                </a:solidFill>
              </a:rPr>
              <a:t>in</a:t>
            </a:r>
            <a:r>
              <a:rPr lang="en-US" sz="1800" dirty="0"/>
              <a:t> </a:t>
            </a:r>
            <a:r>
              <a:rPr lang="en-US" sz="1800" dirty="0">
                <a:solidFill>
                  <a:srgbClr val="00B050"/>
                </a:solidFill>
              </a:rPr>
              <a:t>self</a:t>
            </a:r>
            <a:r>
              <a:rPr lang="en-US" sz="1800" dirty="0"/>
              <a:t>._</a:t>
            </a:r>
            <a:r>
              <a:rPr lang="en-US" sz="1800" dirty="0" err="1"/>
              <a:t>succ</a:t>
            </a:r>
            <a:r>
              <a:rPr lang="en-US" sz="1800" dirty="0"/>
              <a:t> </a:t>
            </a:r>
            <a:r>
              <a:rPr lang="en-US" sz="1800" dirty="0">
                <a:solidFill>
                  <a:srgbClr val="0000FF"/>
                </a:solidFill>
              </a:rPr>
              <a:t>and</a:t>
            </a:r>
            <a:r>
              <a:rPr lang="en-US" sz="1800" dirty="0"/>
              <a:t> </a:t>
            </a:r>
            <a:r>
              <a:rPr lang="en-US" sz="1800" dirty="0" err="1"/>
              <a:t>dst</a:t>
            </a:r>
            <a:r>
              <a:rPr lang="en-US" sz="1800" dirty="0"/>
              <a:t> </a:t>
            </a:r>
            <a:r>
              <a:rPr lang="en-US" sz="1800" dirty="0">
                <a:solidFill>
                  <a:srgbClr val="0000FF"/>
                </a:solidFill>
              </a:rPr>
              <a:t>in</a:t>
            </a:r>
            <a:r>
              <a:rPr lang="en-US" sz="1800" dirty="0"/>
              <a:t> </a:t>
            </a:r>
            <a:r>
              <a:rPr lang="en-US" sz="1800" dirty="0">
                <a:solidFill>
                  <a:srgbClr val="00B050"/>
                </a:solidFill>
              </a:rPr>
              <a:t>self</a:t>
            </a:r>
            <a:r>
              <a:rPr lang="en-US" sz="1800" dirty="0"/>
              <a:t>._</a:t>
            </a:r>
            <a:r>
              <a:rPr lang="en-US" sz="1800" dirty="0" err="1"/>
              <a:t>succ</a:t>
            </a:r>
            <a:br>
              <a:rPr lang="en-US" sz="1800" dirty="0"/>
            </a:br>
            <a:r>
              <a:rPr lang="en-US" sz="1800" dirty="0"/>
              <a:t>        </a:t>
            </a:r>
            <a:r>
              <a:rPr lang="en-US" sz="1800" dirty="0">
                <a:solidFill>
                  <a:srgbClr val="00B050"/>
                </a:solidFill>
              </a:rPr>
              <a:t>self</a:t>
            </a:r>
            <a:r>
              <a:rPr lang="en-US" sz="1800" dirty="0"/>
              <a:t>._</a:t>
            </a:r>
            <a:r>
              <a:rPr lang="en-US" sz="1800" dirty="0" err="1"/>
              <a:t>succ</a:t>
            </a:r>
            <a:r>
              <a:rPr lang="en-US" sz="1800" dirty="0"/>
              <a:t>[</a:t>
            </a:r>
            <a:r>
              <a:rPr lang="en-US" sz="1800" dirty="0" err="1"/>
              <a:t>src</a:t>
            </a:r>
            <a:r>
              <a:rPr lang="en-US" sz="1800" dirty="0"/>
              <a:t>].add(</a:t>
            </a:r>
            <a:r>
              <a:rPr lang="en-US" sz="1800" dirty="0" err="1"/>
              <a:t>dst</a:t>
            </a:r>
            <a:r>
              <a:rPr lang="en-US" sz="1800" dirty="0"/>
              <a:t>)</a:t>
            </a:r>
            <a:br>
              <a:rPr lang="en-US" sz="1800" dirty="0"/>
            </a:br>
            <a:r>
              <a:rPr lang="en-US" sz="1800" dirty="0"/>
              <a:t>        </a:t>
            </a:r>
            <a:r>
              <a:rPr lang="en-US" sz="1800" dirty="0">
                <a:solidFill>
                  <a:srgbClr val="00B050"/>
                </a:solidFill>
              </a:rPr>
              <a:t>self</a:t>
            </a:r>
            <a:r>
              <a:rPr lang="en-US" sz="1800" dirty="0"/>
              <a:t>._</a:t>
            </a:r>
            <a:r>
              <a:rPr lang="en-US" sz="1800" dirty="0" err="1"/>
              <a:t>pred</a:t>
            </a:r>
            <a:r>
              <a:rPr lang="en-US" sz="1800" dirty="0"/>
              <a:t>[</a:t>
            </a:r>
            <a:r>
              <a:rPr lang="en-US" sz="1800" dirty="0" err="1"/>
              <a:t>dst</a:t>
            </a:r>
            <a:r>
              <a:rPr lang="en-US" sz="1800" dirty="0"/>
              <a:t>].add(</a:t>
            </a:r>
            <a:r>
              <a:rPr lang="en-US" sz="1800" dirty="0" err="1"/>
              <a:t>src</a:t>
            </a:r>
            <a:r>
              <a:rPr lang="en-US" sz="1800" dirty="0"/>
              <a:t>)</a:t>
            </a:r>
          </a:p>
          <a:p>
            <a:endParaRPr lang="en-US" sz="1800" dirty="0"/>
          </a:p>
          <a:p>
            <a:r>
              <a:rPr lang="en-US" sz="1800" dirty="0"/>
              <a:t>    </a:t>
            </a:r>
            <a:r>
              <a:rPr lang="en-US" sz="1800" dirty="0">
                <a:solidFill>
                  <a:srgbClr val="0000FF"/>
                </a:solidFill>
              </a:rPr>
              <a:t>def</a:t>
            </a:r>
            <a:r>
              <a:rPr lang="en-US" sz="1800" dirty="0"/>
              <a:t> successors(</a:t>
            </a:r>
            <a:r>
              <a:rPr lang="en-US" sz="1800" dirty="0">
                <a:solidFill>
                  <a:srgbClr val="00B050"/>
                </a:solidFill>
              </a:rPr>
              <a:t>self</a:t>
            </a:r>
            <a:r>
              <a:rPr lang="en-US" sz="1800" dirty="0"/>
              <a:t>, v: </a:t>
            </a:r>
            <a:r>
              <a:rPr lang="en-US" sz="1800" dirty="0">
                <a:solidFill>
                  <a:srgbClr val="0000FF"/>
                </a:solidFill>
              </a:rPr>
              <a:t>int</a:t>
            </a:r>
            <a:r>
              <a:rPr lang="en-US" sz="1800" dirty="0"/>
              <a:t>) -&gt; </a:t>
            </a:r>
            <a:r>
              <a:rPr lang="en-US" sz="1800" dirty="0" err="1">
                <a:solidFill>
                  <a:srgbClr val="0000FF"/>
                </a:solidFill>
              </a:rPr>
              <a:t>Iterable</a:t>
            </a:r>
            <a:r>
              <a:rPr lang="en-US" sz="1800" dirty="0"/>
              <a:t>[</a:t>
            </a:r>
            <a:r>
              <a:rPr lang="en-US" sz="1800" dirty="0">
                <a:solidFill>
                  <a:srgbClr val="0000FF"/>
                </a:solidFill>
              </a:rPr>
              <a:t>int</a:t>
            </a:r>
            <a:r>
              <a:rPr lang="en-US" sz="1800" dirty="0"/>
              <a:t>]: </a:t>
            </a:r>
            <a:r>
              <a:rPr lang="en-US" sz="1800" dirty="0">
                <a:solidFill>
                  <a:srgbClr val="C00000"/>
                </a:solidFill>
              </a:rPr>
              <a:t># or set[int]</a:t>
            </a:r>
            <a:br>
              <a:rPr lang="en-US" sz="1800" dirty="0"/>
            </a:br>
            <a:r>
              <a:rPr lang="en-US" sz="1800" dirty="0"/>
              <a:t>        </a:t>
            </a:r>
            <a:r>
              <a:rPr lang="en-US" sz="1800" dirty="0">
                <a:solidFill>
                  <a:srgbClr val="C00000"/>
                </a:solidFill>
              </a:rPr>
              <a:t>"""Returns the set of successors of vertex v"""</a:t>
            </a:r>
            <a:br>
              <a:rPr lang="en-US" sz="1800" dirty="0">
                <a:solidFill>
                  <a:srgbClr val="C00000"/>
                </a:solidFill>
              </a:rPr>
            </a:br>
            <a:r>
              <a:rPr lang="en-US" sz="1800" dirty="0"/>
              <a:t>        </a:t>
            </a:r>
            <a:r>
              <a:rPr lang="en-US" sz="1800" dirty="0">
                <a:solidFill>
                  <a:srgbClr val="0000FF"/>
                </a:solidFill>
              </a:rPr>
              <a:t>assert</a:t>
            </a:r>
            <a:r>
              <a:rPr lang="en-US" sz="1800" dirty="0"/>
              <a:t> v </a:t>
            </a:r>
            <a:r>
              <a:rPr lang="en-US" sz="1800" dirty="0">
                <a:solidFill>
                  <a:srgbClr val="0000FF"/>
                </a:solidFill>
              </a:rPr>
              <a:t>in</a:t>
            </a:r>
            <a:r>
              <a:rPr lang="en-US" sz="1800" dirty="0"/>
              <a:t> </a:t>
            </a:r>
            <a:r>
              <a:rPr lang="en-US" sz="1800" dirty="0">
                <a:solidFill>
                  <a:srgbClr val="00B050"/>
                </a:solidFill>
              </a:rPr>
              <a:t>self</a:t>
            </a:r>
            <a:r>
              <a:rPr lang="en-US" sz="1800" dirty="0"/>
              <a:t>._</a:t>
            </a:r>
            <a:r>
              <a:rPr lang="en-US" sz="1800" dirty="0" err="1"/>
              <a:t>succ</a:t>
            </a:r>
            <a:br>
              <a:rPr lang="en-US" sz="1800" dirty="0"/>
            </a:br>
            <a:r>
              <a:rPr lang="en-US" sz="1800" dirty="0"/>
              <a:t>        </a:t>
            </a:r>
            <a:r>
              <a:rPr lang="en-US" sz="1800" dirty="0">
                <a:solidFill>
                  <a:srgbClr val="0000FF"/>
                </a:solidFill>
              </a:rPr>
              <a:t>return</a:t>
            </a:r>
            <a:r>
              <a:rPr lang="en-US" sz="1800" dirty="0"/>
              <a:t> </a:t>
            </a:r>
            <a:r>
              <a:rPr lang="en-US" sz="1800" dirty="0">
                <a:solidFill>
                  <a:srgbClr val="00B050"/>
                </a:solidFill>
              </a:rPr>
              <a:t>self</a:t>
            </a:r>
            <a:r>
              <a:rPr lang="en-US" sz="1800" dirty="0"/>
              <a:t>._</a:t>
            </a:r>
            <a:r>
              <a:rPr lang="en-US" sz="1800" dirty="0" err="1"/>
              <a:t>succ</a:t>
            </a:r>
            <a:r>
              <a:rPr lang="en-US" sz="1800" dirty="0"/>
              <a:t>[v]</a:t>
            </a:r>
          </a:p>
          <a:p>
            <a:endParaRPr lang="en-US" sz="1800" dirty="0"/>
          </a:p>
          <a:p>
            <a:r>
              <a:rPr lang="en-US" sz="1800" dirty="0"/>
              <a:t>    </a:t>
            </a:r>
            <a:r>
              <a:rPr lang="en-US" sz="1800" dirty="0">
                <a:solidFill>
                  <a:srgbClr val="0000FF"/>
                </a:solidFill>
              </a:rPr>
              <a:t>def</a:t>
            </a:r>
            <a:r>
              <a:rPr lang="en-US" sz="1800" dirty="0"/>
              <a:t> predecessors(</a:t>
            </a:r>
            <a:r>
              <a:rPr lang="en-US" sz="1800" dirty="0">
                <a:solidFill>
                  <a:srgbClr val="00B050"/>
                </a:solidFill>
              </a:rPr>
              <a:t>self</a:t>
            </a:r>
            <a:r>
              <a:rPr lang="en-US" sz="1800" dirty="0"/>
              <a:t>, v: </a:t>
            </a:r>
            <a:r>
              <a:rPr lang="en-US" sz="1800" dirty="0">
                <a:solidFill>
                  <a:srgbClr val="0000FF"/>
                </a:solidFill>
              </a:rPr>
              <a:t>int</a:t>
            </a:r>
            <a:r>
              <a:rPr lang="en-US" sz="1800" dirty="0"/>
              <a:t>) -&gt; </a:t>
            </a:r>
            <a:r>
              <a:rPr lang="en-US" sz="1800" dirty="0" err="1">
                <a:solidFill>
                  <a:srgbClr val="0000FF"/>
                </a:solidFill>
              </a:rPr>
              <a:t>Iterable</a:t>
            </a:r>
            <a:r>
              <a:rPr lang="en-US" sz="1800" dirty="0"/>
              <a:t>[</a:t>
            </a:r>
            <a:r>
              <a:rPr lang="en-US" sz="1800" dirty="0">
                <a:solidFill>
                  <a:srgbClr val="0000FF"/>
                </a:solidFill>
              </a:rPr>
              <a:t>int</a:t>
            </a:r>
            <a:r>
              <a:rPr lang="en-US" sz="1800" dirty="0"/>
              <a:t>]: </a:t>
            </a:r>
            <a:r>
              <a:rPr lang="en-US" sz="1800" dirty="0">
                <a:solidFill>
                  <a:srgbClr val="C00000"/>
                </a:solidFill>
              </a:rPr>
              <a:t># or set[int]</a:t>
            </a:r>
            <a:br>
              <a:rPr lang="en-US" sz="1800" dirty="0"/>
            </a:br>
            <a:r>
              <a:rPr lang="en-US" sz="1800" dirty="0"/>
              <a:t>        </a:t>
            </a:r>
            <a:r>
              <a:rPr lang="en-US" sz="1800" dirty="0">
                <a:solidFill>
                  <a:srgbClr val="C00000"/>
                </a:solidFill>
              </a:rPr>
              <a:t>"""Returns the set of predecessors of vertex v"""</a:t>
            </a:r>
            <a:br>
              <a:rPr lang="en-US" sz="1800" dirty="0">
                <a:solidFill>
                  <a:srgbClr val="C00000"/>
                </a:solidFill>
              </a:rPr>
            </a:br>
            <a:r>
              <a:rPr lang="en-US" sz="1800" dirty="0"/>
              <a:t>        </a:t>
            </a:r>
            <a:r>
              <a:rPr lang="en-US" sz="1800" dirty="0">
                <a:solidFill>
                  <a:srgbClr val="0000FF"/>
                </a:solidFill>
              </a:rPr>
              <a:t>assert</a:t>
            </a:r>
            <a:r>
              <a:rPr lang="en-US" sz="1800" dirty="0"/>
              <a:t> v </a:t>
            </a:r>
            <a:r>
              <a:rPr lang="en-US" sz="1800" dirty="0">
                <a:solidFill>
                  <a:srgbClr val="0000FF"/>
                </a:solidFill>
              </a:rPr>
              <a:t>in</a:t>
            </a:r>
            <a:r>
              <a:rPr lang="en-US" sz="1800" dirty="0"/>
              <a:t> </a:t>
            </a:r>
            <a:r>
              <a:rPr lang="en-US" sz="1800" dirty="0">
                <a:solidFill>
                  <a:srgbClr val="00B050"/>
                </a:solidFill>
              </a:rPr>
              <a:t>self</a:t>
            </a:r>
            <a:r>
              <a:rPr lang="en-US" sz="1800" dirty="0"/>
              <a:t>._</a:t>
            </a:r>
            <a:r>
              <a:rPr lang="en-US" sz="1800" dirty="0" err="1"/>
              <a:t>pred</a:t>
            </a:r>
            <a:br>
              <a:rPr lang="en-US" sz="1800" dirty="0"/>
            </a:br>
            <a:r>
              <a:rPr lang="en-US" sz="1800" dirty="0"/>
              <a:t>        </a:t>
            </a:r>
            <a:r>
              <a:rPr lang="en-US" sz="1800" dirty="0">
                <a:solidFill>
                  <a:srgbClr val="0000FF"/>
                </a:solidFill>
              </a:rPr>
              <a:t>return</a:t>
            </a:r>
            <a:r>
              <a:rPr lang="en-US" sz="1800" dirty="0"/>
              <a:t> </a:t>
            </a:r>
            <a:r>
              <a:rPr lang="en-US" sz="1800" dirty="0">
                <a:solidFill>
                  <a:srgbClr val="00B050"/>
                </a:solidFill>
              </a:rPr>
              <a:t>self</a:t>
            </a:r>
            <a:r>
              <a:rPr lang="en-US" sz="1800" dirty="0"/>
              <a:t>._</a:t>
            </a:r>
            <a:r>
              <a:rPr lang="en-US" sz="1800" dirty="0" err="1"/>
              <a:t>pred</a:t>
            </a:r>
            <a:r>
              <a:rPr lang="en-US" sz="1800" dirty="0"/>
              <a:t>[v]</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4290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graph</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pic>
        <p:nvPicPr>
          <p:cNvPr id="1026" name="Picture 2" descr="https://upload.wikimedia.org/wikipedia/commons/thumb/5/5b/Wikipedia_multilingual_network_graph_July_2013.svg/918px-Wikipedia_multilingual_network_graph_July_2013.svg.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83282" y="990600"/>
            <a:ext cx="4574718"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2190" y="5486400"/>
            <a:ext cx="7739619" cy="923330"/>
          </a:xfrm>
          <a:prstGeom prst="rect">
            <a:avLst/>
          </a:prstGeom>
          <a:noFill/>
        </p:spPr>
        <p:txBody>
          <a:bodyPr wrap="none" rtlCol="0">
            <a:spAutoFit/>
          </a:bodyPr>
          <a:lstStyle/>
          <a:p>
            <a:r>
              <a:rPr lang="en-US" b="1" dirty="0"/>
              <a:t>Source: </a:t>
            </a:r>
            <a:r>
              <a:rPr lang="en-US" dirty="0"/>
              <a:t>Wikipedia</a:t>
            </a:r>
            <a:br>
              <a:rPr lang="en-US" dirty="0"/>
            </a:br>
            <a:r>
              <a:rPr lang="en-US" dirty="0"/>
              <a:t>The network graph formed by Wikipedia editors (edges) contributing to different</a:t>
            </a:r>
            <a:br>
              <a:rPr lang="en-US" dirty="0"/>
            </a:br>
            <a:r>
              <a:rPr lang="en-US" dirty="0"/>
              <a:t>Wikipedia language versions (vertices) during one month in summer 2013</a:t>
            </a:r>
          </a:p>
        </p:txBody>
      </p:sp>
    </p:spTree>
    <p:extLst>
      <p:ext uri="{BB962C8B-B14F-4D97-AF65-F5344CB8AC3E}">
        <p14:creationId xmlns:p14="http://schemas.microsoft.com/office/powerpoint/2010/main" val="1961208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implementation</a:t>
            </a:r>
          </a:p>
        </p:txBody>
      </p:sp>
      <p:sp>
        <p:nvSpPr>
          <p:cNvPr id="7" name="Content Placeholder 6"/>
          <p:cNvSpPr>
            <a:spLocks noGrp="1"/>
          </p:cNvSpPr>
          <p:nvPr>
            <p:ph idx="1"/>
          </p:nvPr>
        </p:nvSpPr>
        <p:spPr>
          <a:xfrm>
            <a:off x="228600" y="4114800"/>
            <a:ext cx="8534400" cy="1676400"/>
          </a:xfrm>
        </p:spPr>
        <p:txBody>
          <a:bodyPr>
            <a:noAutofit/>
          </a:bodyPr>
          <a:lstStyle/>
          <a:p>
            <a:r>
              <a:rPr lang="en-US" sz="1800" dirty="0"/>
              <a:t>    </a:t>
            </a:r>
            <a:r>
              <a:rPr lang="en-US" sz="1800" dirty="0">
                <a:solidFill>
                  <a:srgbClr val="0000FF"/>
                </a:solidFill>
              </a:rPr>
              <a:t>def</a:t>
            </a:r>
            <a:r>
              <a:rPr lang="en-US" sz="1800" dirty="0"/>
              <a:t> edges(</a:t>
            </a:r>
            <a:r>
              <a:rPr lang="en-US" sz="1800" dirty="0">
                <a:solidFill>
                  <a:srgbClr val="00B050"/>
                </a:solidFill>
              </a:rPr>
              <a:t>self</a:t>
            </a:r>
            <a:r>
              <a:rPr lang="en-US" sz="1800" dirty="0"/>
              <a:t>) -&gt; </a:t>
            </a:r>
            <a:r>
              <a:rPr lang="en-US" sz="1800" dirty="0">
                <a:solidFill>
                  <a:srgbClr val="0000FF"/>
                </a:solidFill>
              </a:rPr>
              <a:t>Iterator</a:t>
            </a:r>
            <a:r>
              <a:rPr lang="en-US" sz="1800" dirty="0"/>
              <a:t>[</a:t>
            </a:r>
            <a:r>
              <a:rPr lang="en-US" sz="1800" dirty="0">
                <a:solidFill>
                  <a:srgbClr val="0000FF"/>
                </a:solidFill>
              </a:rPr>
              <a:t>tuple</a:t>
            </a:r>
            <a:r>
              <a:rPr lang="en-US" sz="1800" dirty="0"/>
              <a:t>[</a:t>
            </a:r>
            <a:r>
              <a:rPr lang="en-US" sz="1800" dirty="0">
                <a:solidFill>
                  <a:srgbClr val="0000FF"/>
                </a:solidFill>
              </a:rPr>
              <a:t>int</a:t>
            </a:r>
            <a:r>
              <a:rPr lang="en-US" sz="1800" dirty="0"/>
              <a:t>, </a:t>
            </a:r>
            <a:r>
              <a:rPr lang="en-US" sz="1800" dirty="0">
                <a:solidFill>
                  <a:srgbClr val="0000FF"/>
                </a:solidFill>
              </a:rPr>
              <a:t>int</a:t>
            </a:r>
            <a:r>
              <a:rPr lang="en-US" sz="1800" dirty="0"/>
              <a:t>]</a:t>
            </a:r>
            <a:r>
              <a:rPr lang="en-US" sz="1800" dirty="0">
                <a:solidFill>
                  <a:srgbClr val="0000FF"/>
                </a:solidFill>
              </a:rPr>
              <a:t>]</a:t>
            </a:r>
            <a:r>
              <a:rPr lang="en-US" sz="1800" dirty="0"/>
              <a:t>:</a:t>
            </a:r>
            <a:br>
              <a:rPr lang="en-US" sz="1800" dirty="0"/>
            </a:br>
            <a:r>
              <a:rPr lang="en-US" sz="1800" dirty="0"/>
              <a:t>        </a:t>
            </a:r>
            <a:r>
              <a:rPr lang="en-US" sz="1800" dirty="0">
                <a:solidFill>
                  <a:srgbClr val="C00000"/>
                </a:solidFill>
              </a:rPr>
              <a:t>"""Returns a generator for all edges of the graph"""</a:t>
            </a:r>
            <a:br>
              <a:rPr lang="en-US" sz="1800" dirty="0">
                <a:solidFill>
                  <a:srgbClr val="C00000"/>
                </a:solidFill>
              </a:rPr>
            </a:br>
            <a:r>
              <a:rPr lang="en-US" sz="1800" dirty="0"/>
              <a:t>        </a:t>
            </a:r>
            <a:r>
              <a:rPr lang="en-US" sz="1800" dirty="0">
                <a:solidFill>
                  <a:srgbClr val="0000FF"/>
                </a:solidFill>
              </a:rPr>
              <a:t>for</a:t>
            </a:r>
            <a:r>
              <a:rPr lang="en-US" sz="1800" dirty="0"/>
              <a:t> u </a:t>
            </a:r>
            <a:r>
              <a:rPr lang="en-US" sz="1800" dirty="0">
                <a:solidFill>
                  <a:srgbClr val="0000FF"/>
                </a:solidFill>
              </a:rPr>
              <a:t>in</a:t>
            </a:r>
            <a:r>
              <a:rPr lang="en-US" sz="1800" dirty="0"/>
              <a:t> </a:t>
            </a:r>
            <a:r>
              <a:rPr lang="en-US" sz="1800" dirty="0" err="1">
                <a:solidFill>
                  <a:srgbClr val="00B050"/>
                </a:solidFill>
              </a:rPr>
              <a:t>self</a:t>
            </a:r>
            <a:r>
              <a:rPr lang="en-US" sz="1800" dirty="0" err="1"/>
              <a:t>.vertices</a:t>
            </a:r>
            <a:r>
              <a:rPr lang="en-US" sz="1800" dirty="0"/>
              <a:t>():</a:t>
            </a:r>
            <a:br>
              <a:rPr lang="en-US" sz="1800" dirty="0"/>
            </a:br>
            <a:r>
              <a:rPr lang="en-US" sz="1800" dirty="0"/>
              <a:t>            </a:t>
            </a:r>
            <a:r>
              <a:rPr lang="en-US" sz="1800" dirty="0">
                <a:solidFill>
                  <a:srgbClr val="0000FF"/>
                </a:solidFill>
              </a:rPr>
              <a:t>for</a:t>
            </a:r>
            <a:r>
              <a:rPr lang="en-US" sz="1800" dirty="0"/>
              <a:t> v </a:t>
            </a:r>
            <a:r>
              <a:rPr lang="en-US" sz="1800" dirty="0">
                <a:solidFill>
                  <a:srgbClr val="0000FF"/>
                </a:solidFill>
              </a:rPr>
              <a:t>in</a:t>
            </a:r>
            <a:r>
              <a:rPr lang="en-US" sz="1800" dirty="0"/>
              <a:t> </a:t>
            </a:r>
            <a:r>
              <a:rPr lang="en-US" sz="1800" dirty="0" err="1">
                <a:solidFill>
                  <a:srgbClr val="00B050"/>
                </a:solidFill>
              </a:rPr>
              <a:t>self</a:t>
            </a:r>
            <a:r>
              <a:rPr lang="en-US" sz="1800" dirty="0" err="1"/>
              <a:t>.successors</a:t>
            </a:r>
            <a:r>
              <a:rPr lang="en-US" sz="1800" dirty="0"/>
              <a:t>(u):</a:t>
            </a:r>
          </a:p>
          <a:p>
            <a:r>
              <a:rPr lang="en-US" sz="1800" dirty="0"/>
              <a:t>                </a:t>
            </a:r>
            <a:r>
              <a:rPr lang="en-US" sz="1800" dirty="0">
                <a:solidFill>
                  <a:srgbClr val="0000FF"/>
                </a:solidFill>
              </a:rPr>
              <a:t>yield</a:t>
            </a:r>
            <a:r>
              <a:rPr lang="en-US" sz="1800" dirty="0"/>
              <a:t> (</a:t>
            </a:r>
            <a:r>
              <a:rPr lang="en-US" sz="1800" dirty="0" err="1"/>
              <a:t>u,v</a:t>
            </a:r>
            <a:r>
              <a:rPr lang="en-US" sz="1800" dirty="0"/>
              <a:t>)</a:t>
            </a:r>
            <a:br>
              <a:rPr lang="en-US" sz="1800" dirty="0"/>
            </a:br>
            <a:r>
              <a:rPr lang="en-US" sz="1800" dirty="0"/>
              <a:t>        </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3" name="TextBox 2">
            <a:extLst>
              <a:ext uri="{FF2B5EF4-FFF2-40B4-BE49-F238E27FC236}">
                <a16:creationId xmlns:a16="http://schemas.microsoft.com/office/drawing/2014/main" id="{0F6D4620-DB23-4754-9288-5B3ED95563F3}"/>
              </a:ext>
            </a:extLst>
          </p:cNvPr>
          <p:cNvSpPr txBox="1"/>
          <p:nvPr/>
        </p:nvSpPr>
        <p:spPr>
          <a:xfrm>
            <a:off x="228600" y="899765"/>
            <a:ext cx="7437421" cy="400110"/>
          </a:xfrm>
          <a:prstGeom prst="rect">
            <a:avLst/>
          </a:prstGeom>
          <a:noFill/>
        </p:spPr>
        <p:txBody>
          <a:bodyPr wrap="none" rtlCol="0">
            <a:spAutoFit/>
          </a:bodyPr>
          <a:lstStyle/>
          <a:p>
            <a:r>
              <a:rPr lang="en-US" sz="2000" dirty="0"/>
              <a:t>We need a generator to iterate over all edges of the graph, as follows:</a:t>
            </a:r>
          </a:p>
        </p:txBody>
      </p:sp>
      <p:sp>
        <p:nvSpPr>
          <p:cNvPr id="8" name="Content Placeholder 6">
            <a:extLst>
              <a:ext uri="{FF2B5EF4-FFF2-40B4-BE49-F238E27FC236}">
                <a16:creationId xmlns:a16="http://schemas.microsoft.com/office/drawing/2014/main" id="{EE43EDAE-7C7B-4741-B345-711EA928D5C0}"/>
              </a:ext>
            </a:extLst>
          </p:cNvPr>
          <p:cNvSpPr txBox="1">
            <a:spLocks/>
          </p:cNvSpPr>
          <p:nvPr/>
        </p:nvSpPr>
        <p:spPr>
          <a:xfrm>
            <a:off x="228600" y="1524000"/>
            <a:ext cx="8534400" cy="990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tab pos="0" algn="l"/>
              </a:tabLst>
              <a:defRPr sz="2400" b="1" kern="1200" baseline="0">
                <a:solidFill>
                  <a:schemeClr val="tx1"/>
                </a:solidFill>
                <a:latin typeface="Consolas" panose="020B0609020204030204" pitchFamily="49" charset="0"/>
                <a:ea typeface="+mn-ea"/>
                <a:cs typeface="Consolas" panose="020B0609020204030204" pitchFamily="49"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    </a:t>
            </a:r>
            <a:r>
              <a:rPr lang="en-US" sz="1800" dirty="0">
                <a:solidFill>
                  <a:srgbClr val="0000FF"/>
                </a:solidFill>
              </a:rPr>
              <a:t>print</a:t>
            </a:r>
            <a:r>
              <a:rPr lang="en-US" sz="1800" dirty="0"/>
              <a:t>("Edges:")</a:t>
            </a:r>
            <a:br>
              <a:rPr lang="en-US" sz="1800" dirty="0"/>
            </a:br>
            <a:r>
              <a:rPr lang="en-US" sz="1800" dirty="0"/>
              <a:t>    </a:t>
            </a:r>
            <a:r>
              <a:rPr lang="en-US" sz="1800" dirty="0">
                <a:solidFill>
                  <a:srgbClr val="0000FF"/>
                </a:solidFill>
              </a:rPr>
              <a:t>for</a:t>
            </a:r>
            <a:r>
              <a:rPr lang="en-US" sz="1800" dirty="0"/>
              <a:t> u, v </a:t>
            </a:r>
            <a:r>
              <a:rPr lang="en-US" sz="1800" dirty="0">
                <a:solidFill>
                  <a:srgbClr val="0000FF"/>
                </a:solidFill>
              </a:rPr>
              <a:t>in</a:t>
            </a:r>
            <a:r>
              <a:rPr lang="en-US" sz="1800" dirty="0"/>
              <a:t> </a:t>
            </a:r>
            <a:r>
              <a:rPr lang="en-US" sz="1800" dirty="0" err="1"/>
              <a:t>g.edges</a:t>
            </a:r>
            <a:r>
              <a:rPr lang="en-US" sz="1800" dirty="0"/>
              <a:t>():</a:t>
            </a:r>
            <a:br>
              <a:rPr lang="en-US" sz="1800" dirty="0"/>
            </a:br>
            <a:r>
              <a:rPr lang="en-US" sz="1800" dirty="0"/>
              <a:t>        </a:t>
            </a:r>
            <a:r>
              <a:rPr lang="en-US" sz="1800" dirty="0">
                <a:solidFill>
                  <a:srgbClr val="0000FF"/>
                </a:solidFill>
              </a:rPr>
              <a:t>print</a:t>
            </a:r>
            <a:r>
              <a:rPr lang="en-US" sz="1800" dirty="0"/>
              <a:t>(u, "-&gt;", v)</a:t>
            </a:r>
          </a:p>
        </p:txBody>
      </p:sp>
      <p:sp>
        <p:nvSpPr>
          <p:cNvPr id="9" name="TextBox 8">
            <a:extLst>
              <a:ext uri="{FF2B5EF4-FFF2-40B4-BE49-F238E27FC236}">
                <a16:creationId xmlns:a16="http://schemas.microsoft.com/office/drawing/2014/main" id="{5216D488-2291-4BCA-A306-D7BF416FF393}"/>
              </a:ext>
            </a:extLst>
          </p:cNvPr>
          <p:cNvSpPr txBox="1"/>
          <p:nvPr/>
        </p:nvSpPr>
        <p:spPr>
          <a:xfrm>
            <a:off x="228600" y="2738735"/>
            <a:ext cx="7679090" cy="1015663"/>
          </a:xfrm>
          <a:prstGeom prst="rect">
            <a:avLst/>
          </a:prstGeom>
          <a:noFill/>
        </p:spPr>
        <p:txBody>
          <a:bodyPr wrap="none" rtlCol="0">
            <a:spAutoFit/>
          </a:bodyPr>
          <a:lstStyle/>
          <a:p>
            <a:r>
              <a:rPr lang="en-US" sz="2000" dirty="0"/>
              <a:t>But we only have iterators over successors and predecessors of vertices.</a:t>
            </a:r>
          </a:p>
          <a:p>
            <a:endParaRPr lang="en-US" sz="2000" dirty="0"/>
          </a:p>
          <a:p>
            <a:r>
              <a:rPr lang="en-US" sz="2000" dirty="0"/>
              <a:t>The solution:</a:t>
            </a:r>
          </a:p>
        </p:txBody>
      </p:sp>
    </p:spTree>
    <p:extLst>
      <p:ext uri="{BB962C8B-B14F-4D97-AF65-F5344CB8AC3E}">
        <p14:creationId xmlns:p14="http://schemas.microsoft.com/office/powerpoint/2010/main" val="39998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up)">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Reachability: exploring a maze</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grpSp>
        <p:nvGrpSpPr>
          <p:cNvPr id="245" name="Group 244"/>
          <p:cNvGrpSpPr/>
          <p:nvPr/>
        </p:nvGrpSpPr>
        <p:grpSpPr>
          <a:xfrm>
            <a:off x="1738283" y="4191000"/>
            <a:ext cx="5729317" cy="1905000"/>
            <a:chOff x="1738283" y="4191000"/>
            <a:chExt cx="5729317" cy="1905000"/>
          </a:xfrm>
        </p:grpSpPr>
        <p:sp>
          <p:nvSpPr>
            <p:cNvPr id="200" name="Oval 199"/>
            <p:cNvSpPr/>
            <p:nvPr/>
          </p:nvSpPr>
          <p:spPr>
            <a:xfrm>
              <a:off x="2130398" y="4191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D</a:t>
              </a:r>
              <a:endParaRPr lang="en-US" sz="2000" dirty="0">
                <a:solidFill>
                  <a:schemeClr val="tx1"/>
                </a:solidFill>
              </a:endParaRPr>
            </a:p>
          </p:txBody>
        </p:sp>
        <p:sp>
          <p:nvSpPr>
            <p:cNvPr id="284" name="Oval 283"/>
            <p:cNvSpPr/>
            <p:nvPr/>
          </p:nvSpPr>
          <p:spPr>
            <a:xfrm>
              <a:off x="1738283" y="510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G</a:t>
              </a:r>
              <a:endParaRPr lang="en-US" sz="2000" dirty="0">
                <a:solidFill>
                  <a:schemeClr val="tx1"/>
                </a:solidFill>
              </a:endParaRPr>
            </a:p>
          </p:txBody>
        </p:sp>
        <p:sp>
          <p:nvSpPr>
            <p:cNvPr id="285" name="Oval 284"/>
            <p:cNvSpPr/>
            <p:nvPr/>
          </p:nvSpPr>
          <p:spPr>
            <a:xfrm>
              <a:off x="2535004" y="510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H</a:t>
              </a:r>
              <a:endParaRPr lang="en-US" sz="2000" dirty="0">
                <a:solidFill>
                  <a:schemeClr val="tx1"/>
                </a:solidFill>
              </a:endParaRPr>
            </a:p>
          </p:txBody>
        </p:sp>
        <p:sp>
          <p:nvSpPr>
            <p:cNvPr id="286" name="Oval 285"/>
            <p:cNvSpPr/>
            <p:nvPr/>
          </p:nvSpPr>
          <p:spPr>
            <a:xfrm>
              <a:off x="3563704" y="4191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A</a:t>
              </a:r>
              <a:endParaRPr lang="en-US" sz="2000" dirty="0">
                <a:solidFill>
                  <a:schemeClr val="tx1"/>
                </a:solidFill>
              </a:endParaRPr>
            </a:p>
          </p:txBody>
        </p:sp>
        <p:sp>
          <p:nvSpPr>
            <p:cNvPr id="287" name="Oval 286"/>
            <p:cNvSpPr/>
            <p:nvPr/>
          </p:nvSpPr>
          <p:spPr>
            <a:xfrm>
              <a:off x="3563704" y="510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C</a:t>
              </a:r>
              <a:endParaRPr lang="en-US" sz="2000" dirty="0">
                <a:solidFill>
                  <a:schemeClr val="tx1"/>
                </a:solidFill>
              </a:endParaRPr>
            </a:p>
          </p:txBody>
        </p:sp>
        <p:sp>
          <p:nvSpPr>
            <p:cNvPr id="288" name="Oval 287"/>
            <p:cNvSpPr/>
            <p:nvPr/>
          </p:nvSpPr>
          <p:spPr>
            <a:xfrm>
              <a:off x="4973404" y="4191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B</a:t>
              </a:r>
              <a:endParaRPr lang="en-US" sz="2000" dirty="0">
                <a:solidFill>
                  <a:schemeClr val="tx1"/>
                </a:solidFill>
              </a:endParaRPr>
            </a:p>
          </p:txBody>
        </p:sp>
        <p:sp>
          <p:nvSpPr>
            <p:cNvPr id="289" name="Oval 288"/>
            <p:cNvSpPr/>
            <p:nvPr/>
          </p:nvSpPr>
          <p:spPr>
            <a:xfrm>
              <a:off x="4973404" y="510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F</a:t>
              </a:r>
              <a:endParaRPr lang="en-US" sz="2000" dirty="0">
                <a:solidFill>
                  <a:schemeClr val="tx1"/>
                </a:solidFill>
              </a:endParaRPr>
            </a:p>
          </p:txBody>
        </p:sp>
        <p:sp>
          <p:nvSpPr>
            <p:cNvPr id="290" name="Oval 289"/>
            <p:cNvSpPr/>
            <p:nvPr/>
          </p:nvSpPr>
          <p:spPr>
            <a:xfrm>
              <a:off x="6535504" y="4191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E</a:t>
              </a:r>
              <a:endParaRPr lang="en-US" sz="2000" dirty="0">
                <a:solidFill>
                  <a:schemeClr val="tx1"/>
                </a:solidFill>
              </a:endParaRPr>
            </a:p>
          </p:txBody>
        </p:sp>
        <p:sp>
          <p:nvSpPr>
            <p:cNvPr id="291" name="Oval 290"/>
            <p:cNvSpPr/>
            <p:nvPr/>
          </p:nvSpPr>
          <p:spPr>
            <a:xfrm>
              <a:off x="6192604" y="510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I</a:t>
              </a:r>
              <a:endParaRPr lang="en-US" sz="2000" dirty="0">
                <a:solidFill>
                  <a:schemeClr val="tx1"/>
                </a:solidFill>
              </a:endParaRPr>
            </a:p>
          </p:txBody>
        </p:sp>
        <p:sp>
          <p:nvSpPr>
            <p:cNvPr id="292" name="Oval 291"/>
            <p:cNvSpPr/>
            <p:nvPr/>
          </p:nvSpPr>
          <p:spPr>
            <a:xfrm>
              <a:off x="7086600" y="510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J</a:t>
              </a:r>
              <a:endParaRPr lang="en-US" sz="2000" dirty="0">
                <a:solidFill>
                  <a:schemeClr val="tx1"/>
                </a:solidFill>
              </a:endParaRPr>
            </a:p>
          </p:txBody>
        </p:sp>
        <p:sp>
          <p:nvSpPr>
            <p:cNvPr id="293" name="Oval 292"/>
            <p:cNvSpPr/>
            <p:nvPr/>
          </p:nvSpPr>
          <p:spPr>
            <a:xfrm>
              <a:off x="3563704" y="5715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K</a:t>
              </a:r>
              <a:endParaRPr lang="en-US" sz="2000" dirty="0">
                <a:solidFill>
                  <a:schemeClr val="tx1"/>
                </a:solidFill>
              </a:endParaRPr>
            </a:p>
          </p:txBody>
        </p:sp>
        <p:sp>
          <p:nvSpPr>
            <p:cNvPr id="294" name="Oval 293"/>
            <p:cNvSpPr/>
            <p:nvPr/>
          </p:nvSpPr>
          <p:spPr>
            <a:xfrm>
              <a:off x="4973404" y="5715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L</a:t>
              </a:r>
              <a:endParaRPr lang="en-US" sz="2000" dirty="0">
                <a:solidFill>
                  <a:schemeClr val="tx1"/>
                </a:solidFill>
              </a:endParaRPr>
            </a:p>
          </p:txBody>
        </p:sp>
        <p:cxnSp>
          <p:nvCxnSpPr>
            <p:cNvPr id="203" name="Straight Connector 202"/>
            <p:cNvCxnSpPr>
              <a:stCxn id="200" idx="5"/>
              <a:endCxn id="285" idx="0"/>
            </p:cNvCxnSpPr>
            <p:nvPr/>
          </p:nvCxnSpPr>
          <p:spPr>
            <a:xfrm>
              <a:off x="2455602" y="4516204"/>
              <a:ext cx="269902"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200" idx="3"/>
              <a:endCxn id="284" idx="0"/>
            </p:cNvCxnSpPr>
            <p:nvPr/>
          </p:nvCxnSpPr>
          <p:spPr>
            <a:xfrm flipH="1">
              <a:off x="1928783" y="4516204"/>
              <a:ext cx="257411"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84" idx="6"/>
              <a:endCxn id="285" idx="2"/>
            </p:cNvCxnSpPr>
            <p:nvPr/>
          </p:nvCxnSpPr>
          <p:spPr>
            <a:xfrm>
              <a:off x="2119283" y="5295900"/>
              <a:ext cx="415721"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00" idx="6"/>
              <a:endCxn id="286" idx="2"/>
            </p:cNvCxnSpPr>
            <p:nvPr/>
          </p:nvCxnSpPr>
          <p:spPr>
            <a:xfrm>
              <a:off x="2511398" y="4381500"/>
              <a:ext cx="1052306"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286" idx="6"/>
              <a:endCxn id="288" idx="2"/>
            </p:cNvCxnSpPr>
            <p:nvPr/>
          </p:nvCxnSpPr>
          <p:spPr>
            <a:xfrm>
              <a:off x="3944704" y="4381500"/>
              <a:ext cx="10287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288" idx="6"/>
              <a:endCxn id="290" idx="2"/>
            </p:cNvCxnSpPr>
            <p:nvPr/>
          </p:nvCxnSpPr>
          <p:spPr>
            <a:xfrm>
              <a:off x="5354404" y="4381500"/>
              <a:ext cx="11811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86" idx="4"/>
              <a:endCxn id="287" idx="0"/>
            </p:cNvCxnSpPr>
            <p:nvPr/>
          </p:nvCxnSpPr>
          <p:spPr>
            <a:xfrm>
              <a:off x="3754204" y="4572000"/>
              <a:ext cx="0" cy="5334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88" idx="4"/>
              <a:endCxn id="289" idx="0"/>
            </p:cNvCxnSpPr>
            <p:nvPr/>
          </p:nvCxnSpPr>
          <p:spPr>
            <a:xfrm>
              <a:off x="5163904" y="4572000"/>
              <a:ext cx="0" cy="5334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87" idx="6"/>
              <a:endCxn id="289" idx="2"/>
            </p:cNvCxnSpPr>
            <p:nvPr/>
          </p:nvCxnSpPr>
          <p:spPr>
            <a:xfrm>
              <a:off x="3944704" y="5295900"/>
              <a:ext cx="10287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90" idx="3"/>
              <a:endCxn id="291" idx="0"/>
            </p:cNvCxnSpPr>
            <p:nvPr/>
          </p:nvCxnSpPr>
          <p:spPr>
            <a:xfrm flipH="1">
              <a:off x="6383104" y="4516204"/>
              <a:ext cx="208196"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91" idx="6"/>
              <a:endCxn id="292" idx="2"/>
            </p:cNvCxnSpPr>
            <p:nvPr/>
          </p:nvCxnSpPr>
          <p:spPr>
            <a:xfrm>
              <a:off x="6573604" y="5295900"/>
              <a:ext cx="512996"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90" idx="5"/>
              <a:endCxn id="292" idx="0"/>
            </p:cNvCxnSpPr>
            <p:nvPr/>
          </p:nvCxnSpPr>
          <p:spPr>
            <a:xfrm>
              <a:off x="6860708" y="4516204"/>
              <a:ext cx="416392"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93" idx="6"/>
              <a:endCxn id="294" idx="2"/>
            </p:cNvCxnSpPr>
            <p:nvPr/>
          </p:nvCxnSpPr>
          <p:spPr>
            <a:xfrm>
              <a:off x="3944704" y="5905500"/>
              <a:ext cx="10287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4" name="TextBox 243"/>
          <p:cNvSpPr txBox="1"/>
          <p:nvPr/>
        </p:nvSpPr>
        <p:spPr>
          <a:xfrm>
            <a:off x="1447800" y="6153090"/>
            <a:ext cx="6718634" cy="400110"/>
          </a:xfrm>
          <a:prstGeom prst="rect">
            <a:avLst/>
          </a:prstGeom>
          <a:noFill/>
        </p:spPr>
        <p:txBody>
          <a:bodyPr wrap="none" rtlCol="0">
            <a:spAutoFit/>
          </a:bodyPr>
          <a:lstStyle/>
          <a:p>
            <a:r>
              <a:rPr lang="en-GB" sz="2000" dirty="0"/>
              <a:t>Which vertices of the graph are reachable from a given vertex?</a:t>
            </a:r>
            <a:endParaRPr lang="en-US" sz="2000" dirty="0"/>
          </a:p>
        </p:txBody>
      </p:sp>
      <p:grpSp>
        <p:nvGrpSpPr>
          <p:cNvPr id="326" name="Group 325"/>
          <p:cNvGrpSpPr/>
          <p:nvPr/>
        </p:nvGrpSpPr>
        <p:grpSpPr>
          <a:xfrm>
            <a:off x="2051649" y="898727"/>
            <a:ext cx="5034951" cy="2987473"/>
            <a:chOff x="2051649" y="898727"/>
            <a:chExt cx="5034951" cy="2987473"/>
          </a:xfrm>
        </p:grpSpPr>
        <p:cxnSp>
          <p:nvCxnSpPr>
            <p:cNvPr id="327" name="Straight Connector 326"/>
            <p:cNvCxnSpPr/>
            <p:nvPr/>
          </p:nvCxnSpPr>
          <p:spPr>
            <a:xfrm>
              <a:off x="2057400" y="9075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2057400" y="1136137"/>
              <a:ext cx="4800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051649" y="13647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2280621" y="1593337"/>
              <a:ext cx="2057400" cy="0"/>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2971800" y="18219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2747319" y="20505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971800" y="22791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V="1">
              <a:off x="6400800" y="2507737"/>
              <a:ext cx="449878" cy="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286000" y="2736337"/>
              <a:ext cx="914399"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057400" y="2964937"/>
              <a:ext cx="228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286000" y="3193537"/>
              <a:ext cx="228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057400" y="3422137"/>
              <a:ext cx="228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2286000" y="3654093"/>
              <a:ext cx="228600" cy="2395"/>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2057400" y="38793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2057400" y="907537"/>
              <a:ext cx="0" cy="2971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2286000" y="1587958"/>
              <a:ext cx="0" cy="911415"/>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2514600" y="1821937"/>
              <a:ext cx="0" cy="1828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H="1">
              <a:off x="2748428" y="1604096"/>
              <a:ext cx="264" cy="90020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2971800" y="2964937"/>
              <a:ext cx="914" cy="914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3200399" y="2734398"/>
              <a:ext cx="914" cy="92021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3429000" y="1821937"/>
              <a:ext cx="4575" cy="2057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3657600" y="1821937"/>
              <a:ext cx="0" cy="18180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3886200" y="1593337"/>
              <a:ext cx="0" cy="1828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H="1">
              <a:off x="4113886" y="1811179"/>
              <a:ext cx="4576" cy="1824923"/>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4343400" y="1364737"/>
              <a:ext cx="0" cy="2057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4570170" y="1593337"/>
              <a:ext cx="7320" cy="2053523"/>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a:off x="4800143" y="3193537"/>
              <a:ext cx="1371" cy="453323"/>
            </a:xfrm>
            <a:prstGeom prst="line">
              <a:avLst/>
            </a:prstGeom>
            <a:ln w="1905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5029200" y="1593337"/>
              <a:ext cx="0" cy="68386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5256997" y="1820222"/>
              <a:ext cx="2747" cy="24896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a:off x="5486398" y="2069187"/>
              <a:ext cx="1"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5715000" y="1820222"/>
              <a:ext cx="0" cy="24896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5943600" y="2069187"/>
              <a:ext cx="0"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172200" y="1364737"/>
              <a:ext cx="0" cy="2282123"/>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6400800" y="1593337"/>
              <a:ext cx="0" cy="205740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6629400" y="2736337"/>
              <a:ext cx="0" cy="685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6858000" y="2964937"/>
              <a:ext cx="0" cy="68580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7086600" y="907537"/>
              <a:ext cx="0" cy="2971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4572000" y="1593337"/>
              <a:ext cx="1371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6400800" y="15933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6" name="TextBox 365"/>
            <p:cNvSpPr txBox="1"/>
            <p:nvPr/>
          </p:nvSpPr>
          <p:spPr>
            <a:xfrm>
              <a:off x="2114250" y="89872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L</a:t>
              </a:r>
              <a:endParaRPr lang="en-US" sz="1600" b="1" dirty="0">
                <a:latin typeface="Consolas" panose="020B0609020204030204" pitchFamily="49" charset="0"/>
                <a:cs typeface="Consolas" panose="020B0609020204030204" pitchFamily="49" charset="0"/>
              </a:endParaRPr>
            </a:p>
          </p:txBody>
        </p:sp>
        <p:sp>
          <p:nvSpPr>
            <p:cNvPr id="367" name="TextBox 366"/>
            <p:cNvSpPr txBox="1"/>
            <p:nvPr/>
          </p:nvSpPr>
          <p:spPr>
            <a:xfrm>
              <a:off x="2109804" y="113613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K</a:t>
              </a:r>
              <a:endParaRPr lang="en-US" sz="1600" b="1" dirty="0">
                <a:latin typeface="Consolas" panose="020B0609020204030204" pitchFamily="49" charset="0"/>
                <a:cs typeface="Consolas" panose="020B0609020204030204" pitchFamily="49" charset="0"/>
              </a:endParaRPr>
            </a:p>
          </p:txBody>
        </p:sp>
        <p:sp>
          <p:nvSpPr>
            <p:cNvPr id="368" name="TextBox 367"/>
            <p:cNvSpPr txBox="1"/>
            <p:nvPr/>
          </p:nvSpPr>
          <p:spPr>
            <a:xfrm>
              <a:off x="3487195" y="1579594"/>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B</a:t>
              </a:r>
              <a:endParaRPr lang="en-US" sz="1600" b="1" dirty="0">
                <a:latin typeface="Consolas" panose="020B0609020204030204" pitchFamily="49" charset="0"/>
                <a:cs typeface="Consolas" panose="020B0609020204030204" pitchFamily="49" charset="0"/>
              </a:endParaRPr>
            </a:p>
          </p:txBody>
        </p:sp>
        <p:sp>
          <p:nvSpPr>
            <p:cNvPr id="369" name="TextBox 368"/>
            <p:cNvSpPr txBox="1"/>
            <p:nvPr/>
          </p:nvSpPr>
          <p:spPr>
            <a:xfrm>
              <a:off x="4401594" y="1350834"/>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F</a:t>
              </a:r>
              <a:endParaRPr lang="en-US" sz="1600" b="1" dirty="0">
                <a:latin typeface="Consolas" panose="020B0609020204030204" pitchFamily="49" charset="0"/>
                <a:cs typeface="Consolas" panose="020B0609020204030204" pitchFamily="49" charset="0"/>
              </a:endParaRPr>
            </a:p>
          </p:txBody>
        </p:sp>
        <p:cxnSp>
          <p:nvCxnSpPr>
            <p:cNvPr id="370" name="Straight Connector 369"/>
            <p:cNvCxnSpPr/>
            <p:nvPr/>
          </p:nvCxnSpPr>
          <p:spPr>
            <a:xfrm>
              <a:off x="6623649" y="18219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1" name="TextBox 370"/>
            <p:cNvSpPr txBox="1"/>
            <p:nvPr/>
          </p:nvSpPr>
          <p:spPr>
            <a:xfrm>
              <a:off x="6912534" y="146141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H</a:t>
              </a:r>
              <a:endParaRPr lang="en-US" sz="1600" b="1" dirty="0">
                <a:latin typeface="Consolas" panose="020B0609020204030204" pitchFamily="49" charset="0"/>
                <a:cs typeface="Consolas" panose="020B0609020204030204" pitchFamily="49" charset="0"/>
              </a:endParaRPr>
            </a:p>
          </p:txBody>
        </p:sp>
        <p:cxnSp>
          <p:nvCxnSpPr>
            <p:cNvPr id="372" name="Straight Connector 371"/>
            <p:cNvCxnSpPr/>
            <p:nvPr/>
          </p:nvCxnSpPr>
          <p:spPr>
            <a:xfrm>
              <a:off x="5257800" y="1821937"/>
              <a:ext cx="9144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6400800" y="20505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4572000" y="2279137"/>
              <a:ext cx="1371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6623649" y="22791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TextBox 375"/>
            <p:cNvSpPr txBox="1"/>
            <p:nvPr/>
          </p:nvSpPr>
          <p:spPr>
            <a:xfrm>
              <a:off x="6912534" y="2381642"/>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G</a:t>
              </a:r>
              <a:endParaRPr lang="en-US" sz="1600" b="1" dirty="0">
                <a:latin typeface="Consolas" panose="020B0609020204030204" pitchFamily="49" charset="0"/>
                <a:cs typeface="Consolas" panose="020B0609020204030204" pitchFamily="49" charset="0"/>
              </a:endParaRPr>
            </a:p>
          </p:txBody>
        </p:sp>
        <p:cxnSp>
          <p:nvCxnSpPr>
            <p:cNvPr id="377" name="Straight Connector 376"/>
            <p:cNvCxnSpPr/>
            <p:nvPr/>
          </p:nvCxnSpPr>
          <p:spPr>
            <a:xfrm>
              <a:off x="4794848" y="2507737"/>
              <a:ext cx="1371601"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V="1">
              <a:off x="2747319" y="2506095"/>
              <a:ext cx="457199" cy="16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2057400" y="2506095"/>
              <a:ext cx="228600" cy="16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0" name="TextBox 379"/>
            <p:cNvSpPr txBox="1"/>
            <p:nvPr/>
          </p:nvSpPr>
          <p:spPr>
            <a:xfrm>
              <a:off x="3246266" y="247684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E</a:t>
              </a:r>
              <a:endParaRPr lang="en-US" sz="1600" b="1" dirty="0">
                <a:latin typeface="Consolas" panose="020B0609020204030204" pitchFamily="49" charset="0"/>
                <a:cs typeface="Consolas" panose="020B0609020204030204" pitchFamily="49" charset="0"/>
              </a:endParaRPr>
            </a:p>
          </p:txBody>
        </p:sp>
        <p:cxnSp>
          <p:nvCxnSpPr>
            <p:cNvPr id="381" name="Straight Connector 380"/>
            <p:cNvCxnSpPr/>
            <p:nvPr/>
          </p:nvCxnSpPr>
          <p:spPr>
            <a:xfrm>
              <a:off x="4572001" y="2736337"/>
              <a:ext cx="1371599"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2" name="TextBox 381"/>
            <p:cNvSpPr txBox="1"/>
            <p:nvPr/>
          </p:nvSpPr>
          <p:spPr>
            <a:xfrm>
              <a:off x="4622646" y="2381195"/>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C</a:t>
              </a:r>
              <a:endParaRPr lang="en-US" sz="1600" b="1" dirty="0">
                <a:latin typeface="Consolas" panose="020B0609020204030204" pitchFamily="49" charset="0"/>
                <a:cs typeface="Consolas" panose="020B0609020204030204" pitchFamily="49" charset="0"/>
              </a:endParaRPr>
            </a:p>
          </p:txBody>
        </p:sp>
        <p:cxnSp>
          <p:nvCxnSpPr>
            <p:cNvPr id="383" name="Straight Connector 382"/>
            <p:cNvCxnSpPr/>
            <p:nvPr/>
          </p:nvCxnSpPr>
          <p:spPr>
            <a:xfrm>
              <a:off x="6625739" y="2736337"/>
              <a:ext cx="460861"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743200" y="2964937"/>
              <a:ext cx="228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4572000" y="2964937"/>
              <a:ext cx="1371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4800600" y="3193537"/>
              <a:ext cx="1371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7" name="TextBox 386"/>
            <p:cNvSpPr txBox="1"/>
            <p:nvPr/>
          </p:nvSpPr>
          <p:spPr>
            <a:xfrm>
              <a:off x="2124485" y="261472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J</a:t>
              </a:r>
              <a:endParaRPr lang="en-US" sz="1600" b="1" dirty="0">
                <a:latin typeface="Consolas" panose="020B0609020204030204" pitchFamily="49" charset="0"/>
                <a:cs typeface="Consolas" panose="020B0609020204030204" pitchFamily="49" charset="0"/>
              </a:endParaRPr>
            </a:p>
          </p:txBody>
        </p:sp>
        <p:sp>
          <p:nvSpPr>
            <p:cNvPr id="388" name="TextBox 387"/>
            <p:cNvSpPr txBox="1"/>
            <p:nvPr/>
          </p:nvSpPr>
          <p:spPr>
            <a:xfrm>
              <a:off x="2119106" y="3525232"/>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I</a:t>
              </a:r>
              <a:endParaRPr lang="en-US" sz="1600" b="1" dirty="0">
                <a:latin typeface="Consolas" panose="020B0609020204030204" pitchFamily="49" charset="0"/>
                <a:cs typeface="Consolas" panose="020B0609020204030204" pitchFamily="49" charset="0"/>
              </a:endParaRPr>
            </a:p>
          </p:txBody>
        </p:sp>
        <p:cxnSp>
          <p:nvCxnSpPr>
            <p:cNvPr id="389" name="Straight Connector 388"/>
            <p:cNvCxnSpPr/>
            <p:nvPr/>
          </p:nvCxnSpPr>
          <p:spPr>
            <a:xfrm>
              <a:off x="3657600" y="3641481"/>
              <a:ext cx="912570" cy="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797051" y="3645358"/>
              <a:ext cx="912570" cy="1"/>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6402630" y="3654613"/>
              <a:ext cx="455370" cy="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2" name="TextBox 391"/>
            <p:cNvSpPr txBox="1"/>
            <p:nvPr/>
          </p:nvSpPr>
          <p:spPr>
            <a:xfrm>
              <a:off x="6109295" y="3639979"/>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D</a:t>
              </a:r>
              <a:endParaRPr lang="en-US" sz="1600" b="1" dirty="0">
                <a:latin typeface="Consolas" panose="020B0609020204030204" pitchFamily="49" charset="0"/>
                <a:cs typeface="Consolas" panose="020B0609020204030204" pitchFamily="49" charset="0"/>
              </a:endParaRPr>
            </a:p>
          </p:txBody>
        </p:sp>
        <p:cxnSp>
          <p:nvCxnSpPr>
            <p:cNvPr id="393" name="Straight Connector 392"/>
            <p:cNvCxnSpPr/>
            <p:nvPr/>
          </p:nvCxnSpPr>
          <p:spPr>
            <a:xfrm flipH="1">
              <a:off x="2747319" y="2979128"/>
              <a:ext cx="264" cy="90020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TextBox 393"/>
            <p:cNvSpPr txBox="1"/>
            <p:nvPr/>
          </p:nvSpPr>
          <p:spPr>
            <a:xfrm>
              <a:off x="4632940" y="363311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A</a:t>
              </a:r>
              <a:endParaRPr lang="en-US" sz="1600" b="1" dirty="0">
                <a:latin typeface="Consolas" panose="020B0609020204030204" pitchFamily="49" charset="0"/>
                <a:cs typeface="Consolas" panose="020B0609020204030204" pitchFamily="49" charset="0"/>
              </a:endParaRPr>
            </a:p>
          </p:txBody>
        </p:sp>
        <p:cxnSp>
          <p:nvCxnSpPr>
            <p:cNvPr id="395" name="Straight Connector 394"/>
            <p:cNvCxnSpPr/>
            <p:nvPr/>
          </p:nvCxnSpPr>
          <p:spPr>
            <a:xfrm>
              <a:off x="5029200" y="3422137"/>
              <a:ext cx="914400" cy="709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5937849" y="2746168"/>
              <a:ext cx="0"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5943600" y="3431968"/>
              <a:ext cx="0" cy="44736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542190" y="1846556"/>
            <a:ext cx="1334610" cy="2457964"/>
            <a:chOff x="3542190" y="1846556"/>
            <a:chExt cx="1334610" cy="2457964"/>
          </a:xfrm>
        </p:grpSpPr>
        <p:sp>
          <p:nvSpPr>
            <p:cNvPr id="3" name="Freeform 2"/>
            <p:cNvSpPr/>
            <p:nvPr/>
          </p:nvSpPr>
          <p:spPr>
            <a:xfrm>
              <a:off x="3542190" y="1846556"/>
              <a:ext cx="1029810" cy="1919896"/>
            </a:xfrm>
            <a:custGeom>
              <a:avLst/>
              <a:gdLst>
                <a:gd name="connsiteX0" fmla="*/ 1029810 w 1029810"/>
                <a:gd name="connsiteY0" fmla="*/ 1917577 h 1917577"/>
                <a:gd name="connsiteX1" fmla="*/ 17756 w 1029810"/>
                <a:gd name="connsiteY1" fmla="*/ 1908699 h 1917577"/>
                <a:gd name="connsiteX2" fmla="*/ 0 w 1029810"/>
                <a:gd name="connsiteY2" fmla="*/ 0 h 1917577"/>
                <a:gd name="connsiteX0" fmla="*/ 1029810 w 1029810"/>
                <a:gd name="connsiteY0" fmla="*/ 1917577 h 1919896"/>
                <a:gd name="connsiteX1" fmla="*/ 2827 w 1029810"/>
                <a:gd name="connsiteY1" fmla="*/ 1919896 h 1919896"/>
                <a:gd name="connsiteX2" fmla="*/ 0 w 1029810"/>
                <a:gd name="connsiteY2" fmla="*/ 0 h 1919896"/>
              </a:gdLst>
              <a:ahLst/>
              <a:cxnLst>
                <a:cxn ang="0">
                  <a:pos x="connsiteX0" y="connsiteY0"/>
                </a:cxn>
                <a:cxn ang="0">
                  <a:pos x="connsiteX1" y="connsiteY1"/>
                </a:cxn>
                <a:cxn ang="0">
                  <a:pos x="connsiteX2" y="connsiteY2"/>
                </a:cxn>
              </a:cxnLst>
              <a:rect l="l" t="t" r="r" b="b"/>
              <a:pathLst>
                <a:path w="1029810" h="1919896">
                  <a:moveTo>
                    <a:pt x="1029810" y="1917577"/>
                  </a:moveTo>
                  <a:lnTo>
                    <a:pt x="2827" y="1919896"/>
                  </a:lnTo>
                  <a:cubicBezTo>
                    <a:pt x="1885" y="1279931"/>
                    <a:pt x="942" y="639965"/>
                    <a:pt x="0" y="0"/>
                  </a:cubicBezTo>
                </a:path>
              </a:pathLst>
            </a:custGeom>
            <a:noFill/>
            <a:ln>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038600" y="4304520"/>
              <a:ext cx="838200" cy="0"/>
            </a:xfrm>
            <a:prstGeom prst="line">
              <a:avLst/>
            </a:prstGeom>
            <a:ln w="28575">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590800" y="3306769"/>
            <a:ext cx="3503956" cy="999311"/>
            <a:chOff x="2590800" y="3306769"/>
            <a:chExt cx="3503956" cy="999311"/>
          </a:xfrm>
        </p:grpSpPr>
        <p:sp>
          <p:nvSpPr>
            <p:cNvPr id="8" name="Freeform 7"/>
            <p:cNvSpPr/>
            <p:nvPr/>
          </p:nvSpPr>
          <p:spPr>
            <a:xfrm>
              <a:off x="4807131" y="3306769"/>
              <a:ext cx="1287625" cy="466531"/>
            </a:xfrm>
            <a:custGeom>
              <a:avLst/>
              <a:gdLst>
                <a:gd name="connsiteX0" fmla="*/ 0 w 1287625"/>
                <a:gd name="connsiteY0" fmla="*/ 455334 h 466531"/>
                <a:gd name="connsiteX1" fmla="*/ 1037565 w 1287625"/>
                <a:gd name="connsiteY1" fmla="*/ 455334 h 466531"/>
                <a:gd name="connsiteX2" fmla="*/ 1037565 w 1287625"/>
                <a:gd name="connsiteY2" fmla="*/ 223935 h 466531"/>
                <a:gd name="connsiteX3" fmla="*/ 108236 w 1287625"/>
                <a:gd name="connsiteY3" fmla="*/ 223935 h 466531"/>
                <a:gd name="connsiteX4" fmla="*/ 108236 w 1287625"/>
                <a:gd name="connsiteY4" fmla="*/ 0 h 466531"/>
                <a:gd name="connsiteX5" fmla="*/ 1235373 w 1287625"/>
                <a:gd name="connsiteY5" fmla="*/ 0 h 466531"/>
                <a:gd name="connsiteX6" fmla="*/ 1235373 w 1287625"/>
                <a:gd name="connsiteY6" fmla="*/ 466531 h 466531"/>
                <a:gd name="connsiteX7" fmla="*/ 1287625 w 1287625"/>
                <a:gd name="connsiteY7" fmla="*/ 466531 h 46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7625" h="466531">
                  <a:moveTo>
                    <a:pt x="0" y="455334"/>
                  </a:moveTo>
                  <a:lnTo>
                    <a:pt x="1037565" y="455334"/>
                  </a:lnTo>
                  <a:lnTo>
                    <a:pt x="1037565" y="223935"/>
                  </a:lnTo>
                  <a:lnTo>
                    <a:pt x="108236" y="223935"/>
                  </a:lnTo>
                  <a:lnTo>
                    <a:pt x="108236" y="0"/>
                  </a:lnTo>
                  <a:lnTo>
                    <a:pt x="1235373" y="0"/>
                  </a:lnTo>
                  <a:lnTo>
                    <a:pt x="1235373" y="466531"/>
                  </a:lnTo>
                  <a:lnTo>
                    <a:pt x="1287625" y="466531"/>
                  </a:lnTo>
                </a:path>
              </a:pathLst>
            </a:custGeom>
            <a:noFill/>
            <a:ln>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2590800" y="4304520"/>
              <a:ext cx="914400" cy="1560"/>
            </a:xfrm>
            <a:prstGeom prst="line">
              <a:avLst/>
            </a:prstGeom>
            <a:ln w="28575">
              <a:solidFill>
                <a:srgbClr val="00FF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828660" y="2605107"/>
            <a:ext cx="2236238" cy="2475413"/>
            <a:chOff x="3828660" y="2605107"/>
            <a:chExt cx="2236238" cy="2475413"/>
          </a:xfrm>
        </p:grpSpPr>
        <p:sp>
          <p:nvSpPr>
            <p:cNvPr id="7" name="Freeform 6"/>
            <p:cNvSpPr/>
            <p:nvPr/>
          </p:nvSpPr>
          <p:spPr>
            <a:xfrm>
              <a:off x="4676503" y="2605107"/>
              <a:ext cx="1388395" cy="1033832"/>
            </a:xfrm>
            <a:custGeom>
              <a:avLst/>
              <a:gdLst>
                <a:gd name="connsiteX0" fmla="*/ 0 w 1388395"/>
                <a:gd name="connsiteY0" fmla="*/ 1033832 h 1033832"/>
                <a:gd name="connsiteX1" fmla="*/ 0 w 1388395"/>
                <a:gd name="connsiteY1" fmla="*/ 473995 h 1033832"/>
                <a:gd name="connsiteX2" fmla="*/ 1388395 w 1388395"/>
                <a:gd name="connsiteY2" fmla="*/ 473995 h 1033832"/>
                <a:gd name="connsiteX3" fmla="*/ 1388395 w 1388395"/>
                <a:gd name="connsiteY3" fmla="*/ 41055 h 1033832"/>
                <a:gd name="connsiteX4" fmla="*/ 0 w 1388395"/>
                <a:gd name="connsiteY4" fmla="*/ 41055 h 1033832"/>
                <a:gd name="connsiteX5" fmla="*/ 0 w 1388395"/>
                <a:gd name="connsiteY5" fmla="*/ 0 h 103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395" h="1033832">
                  <a:moveTo>
                    <a:pt x="0" y="1033832"/>
                  </a:moveTo>
                  <a:lnTo>
                    <a:pt x="0" y="473995"/>
                  </a:lnTo>
                  <a:lnTo>
                    <a:pt x="1388395" y="473995"/>
                  </a:lnTo>
                  <a:lnTo>
                    <a:pt x="1388395" y="41055"/>
                  </a:lnTo>
                  <a:lnTo>
                    <a:pt x="0" y="41055"/>
                  </a:lnTo>
                  <a:lnTo>
                    <a:pt x="0" y="0"/>
                  </a:lnTo>
                </a:path>
              </a:pathLst>
            </a:custGeom>
            <a:no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3828660" y="4623320"/>
              <a:ext cx="0" cy="457200"/>
            </a:xfrm>
            <a:prstGeom prst="line">
              <a:avLst/>
            </a:prstGeom>
            <a:ln w="28575">
              <a:solidFill>
                <a:srgbClr val="00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3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anim calcmode="lin" valueType="num">
                                      <p:cBhvr>
                                        <p:cTn id="8" dur="1000" fill="hold"/>
                                        <p:tgtEl>
                                          <p:spTgt spid="245"/>
                                        </p:tgtEl>
                                        <p:attrNameLst>
                                          <p:attrName>ppt_x</p:attrName>
                                        </p:attrNameLst>
                                      </p:cBhvr>
                                      <p:tavLst>
                                        <p:tav tm="0">
                                          <p:val>
                                            <p:strVal val="#ppt_x"/>
                                          </p:val>
                                        </p:tav>
                                        <p:tav tm="100000">
                                          <p:val>
                                            <p:strVal val="#ppt_x"/>
                                          </p:val>
                                        </p:tav>
                                      </p:tavLst>
                                    </p:anim>
                                    <p:anim calcmode="lin" valueType="num">
                                      <p:cBhvr>
                                        <p:cTn id="9" dur="1000" fill="hold"/>
                                        <p:tgtEl>
                                          <p:spTgt spid="2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fade">
                                      <p:cBhvr>
                                        <p:cTn id="13" dur="1000"/>
                                        <p:tgtEl>
                                          <p:spTgt spid="244"/>
                                        </p:tgtEl>
                                      </p:cBhvr>
                                    </p:animEffect>
                                    <p:anim calcmode="lin" valueType="num">
                                      <p:cBhvr>
                                        <p:cTn id="14" dur="1000" fill="hold"/>
                                        <p:tgtEl>
                                          <p:spTgt spid="244"/>
                                        </p:tgtEl>
                                        <p:attrNameLst>
                                          <p:attrName>ppt_x</p:attrName>
                                        </p:attrNameLst>
                                      </p:cBhvr>
                                      <p:tavLst>
                                        <p:tav tm="0">
                                          <p:val>
                                            <p:strVal val="#ppt_x"/>
                                          </p:val>
                                        </p:tav>
                                        <p:tav tm="100000">
                                          <p:val>
                                            <p:strVal val="#ppt_x"/>
                                          </p:val>
                                        </p:tav>
                                      </p:tavLst>
                                    </p:anim>
                                    <p:anim calcmode="lin" valueType="num">
                                      <p:cBhvr>
                                        <p:cTn id="15" dur="1000" fill="hold"/>
                                        <p:tgtEl>
                                          <p:spTgt spid="24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Reachability: exploring a maze</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grpSp>
        <p:nvGrpSpPr>
          <p:cNvPr id="7" name="Group 6"/>
          <p:cNvGrpSpPr/>
          <p:nvPr/>
        </p:nvGrpSpPr>
        <p:grpSpPr>
          <a:xfrm>
            <a:off x="2051649" y="898727"/>
            <a:ext cx="5034951" cy="2987473"/>
            <a:chOff x="2051649" y="898727"/>
            <a:chExt cx="5034951" cy="2987473"/>
          </a:xfrm>
        </p:grpSpPr>
        <p:cxnSp>
          <p:nvCxnSpPr>
            <p:cNvPr id="8" name="Straight Connector 7"/>
            <p:cNvCxnSpPr/>
            <p:nvPr/>
          </p:nvCxnSpPr>
          <p:spPr>
            <a:xfrm>
              <a:off x="2057400" y="9075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1136137"/>
              <a:ext cx="4800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1649" y="13647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0621" y="1593337"/>
              <a:ext cx="2057400" cy="0"/>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18219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7319" y="20505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1800" y="22791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00800" y="2507737"/>
              <a:ext cx="449878" cy="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0" y="2736337"/>
              <a:ext cx="914399"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7400" y="2964937"/>
              <a:ext cx="228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6000" y="3193537"/>
              <a:ext cx="228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57400" y="3422137"/>
              <a:ext cx="228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286000" y="3654093"/>
              <a:ext cx="228600" cy="2395"/>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38793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7400" y="907537"/>
              <a:ext cx="0" cy="2971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6000" y="1587958"/>
              <a:ext cx="0" cy="911415"/>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14600" y="1821937"/>
              <a:ext cx="0" cy="1828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748428" y="1604096"/>
              <a:ext cx="264" cy="90020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71800" y="2964937"/>
              <a:ext cx="914" cy="914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399" y="2734398"/>
              <a:ext cx="914" cy="92021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429000" y="1821937"/>
              <a:ext cx="4575" cy="2057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57600" y="1821937"/>
              <a:ext cx="0" cy="18180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86200" y="1593337"/>
              <a:ext cx="0" cy="1828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113886" y="1811179"/>
              <a:ext cx="4576" cy="1824923"/>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43400" y="1364737"/>
              <a:ext cx="0" cy="2057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0170" y="1593337"/>
              <a:ext cx="7320" cy="2053523"/>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800143" y="3193537"/>
              <a:ext cx="1371" cy="453323"/>
            </a:xfrm>
            <a:prstGeom prst="line">
              <a:avLst/>
            </a:prstGeom>
            <a:ln w="1905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29200" y="1593337"/>
              <a:ext cx="0" cy="68386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56997" y="1820222"/>
              <a:ext cx="2747" cy="24896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86398" y="2069187"/>
              <a:ext cx="1"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15000" y="1820222"/>
              <a:ext cx="0" cy="24896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43600" y="2069187"/>
              <a:ext cx="0"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72200" y="1364737"/>
              <a:ext cx="0" cy="2282123"/>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00800" y="1593337"/>
              <a:ext cx="0" cy="205740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29400" y="2736337"/>
              <a:ext cx="0" cy="685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8000" y="2964937"/>
              <a:ext cx="0" cy="68580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86600" y="907537"/>
              <a:ext cx="0" cy="2971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572000" y="1593337"/>
              <a:ext cx="1371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400800" y="15933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41" name="TextBox 6240"/>
            <p:cNvSpPr txBox="1"/>
            <p:nvPr/>
          </p:nvSpPr>
          <p:spPr>
            <a:xfrm>
              <a:off x="2114250" y="89872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L</a:t>
              </a:r>
              <a:endParaRPr lang="en-US" sz="1600" b="1" dirty="0">
                <a:latin typeface="Consolas" panose="020B0609020204030204" pitchFamily="49" charset="0"/>
                <a:cs typeface="Consolas" panose="020B0609020204030204" pitchFamily="49" charset="0"/>
              </a:endParaRPr>
            </a:p>
          </p:txBody>
        </p:sp>
        <p:sp>
          <p:nvSpPr>
            <p:cNvPr id="165" name="TextBox 164"/>
            <p:cNvSpPr txBox="1"/>
            <p:nvPr/>
          </p:nvSpPr>
          <p:spPr>
            <a:xfrm>
              <a:off x="2109804" y="113613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K</a:t>
              </a:r>
              <a:endParaRPr lang="en-US" sz="1600" b="1" dirty="0">
                <a:latin typeface="Consolas" panose="020B0609020204030204" pitchFamily="49" charset="0"/>
                <a:cs typeface="Consolas" panose="020B0609020204030204" pitchFamily="49" charset="0"/>
              </a:endParaRPr>
            </a:p>
          </p:txBody>
        </p:sp>
        <p:sp>
          <p:nvSpPr>
            <p:cNvPr id="166" name="TextBox 165"/>
            <p:cNvSpPr txBox="1"/>
            <p:nvPr/>
          </p:nvSpPr>
          <p:spPr>
            <a:xfrm>
              <a:off x="3487195" y="1579594"/>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B</a:t>
              </a:r>
              <a:endParaRPr lang="en-US" sz="1600" b="1" dirty="0">
                <a:latin typeface="Consolas" panose="020B0609020204030204" pitchFamily="49" charset="0"/>
                <a:cs typeface="Consolas" panose="020B0609020204030204" pitchFamily="49" charset="0"/>
              </a:endParaRPr>
            </a:p>
          </p:txBody>
        </p:sp>
        <p:sp>
          <p:nvSpPr>
            <p:cNvPr id="167" name="TextBox 166"/>
            <p:cNvSpPr txBox="1"/>
            <p:nvPr/>
          </p:nvSpPr>
          <p:spPr>
            <a:xfrm>
              <a:off x="4401594" y="1350834"/>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F</a:t>
              </a:r>
              <a:endParaRPr lang="en-US" sz="1600" b="1" dirty="0">
                <a:latin typeface="Consolas" panose="020B0609020204030204" pitchFamily="49" charset="0"/>
                <a:cs typeface="Consolas" panose="020B0609020204030204" pitchFamily="49" charset="0"/>
              </a:endParaRPr>
            </a:p>
          </p:txBody>
        </p:sp>
        <p:cxnSp>
          <p:nvCxnSpPr>
            <p:cNvPr id="170" name="Straight Connector 169"/>
            <p:cNvCxnSpPr/>
            <p:nvPr/>
          </p:nvCxnSpPr>
          <p:spPr>
            <a:xfrm>
              <a:off x="6623649" y="18219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912534" y="146141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H</a:t>
              </a:r>
              <a:endParaRPr lang="en-US" sz="1600" b="1" dirty="0">
                <a:latin typeface="Consolas" panose="020B0609020204030204" pitchFamily="49" charset="0"/>
                <a:cs typeface="Consolas" panose="020B0609020204030204" pitchFamily="49" charset="0"/>
              </a:endParaRPr>
            </a:p>
          </p:txBody>
        </p:sp>
        <p:cxnSp>
          <p:nvCxnSpPr>
            <p:cNvPr id="172" name="Straight Connector 171"/>
            <p:cNvCxnSpPr/>
            <p:nvPr/>
          </p:nvCxnSpPr>
          <p:spPr>
            <a:xfrm>
              <a:off x="5257800" y="1821937"/>
              <a:ext cx="9144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400800" y="20505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572000" y="2279137"/>
              <a:ext cx="1371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623649" y="22791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6912534" y="2381642"/>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G</a:t>
              </a:r>
              <a:endParaRPr lang="en-US" sz="1600" b="1" dirty="0">
                <a:latin typeface="Consolas" panose="020B0609020204030204" pitchFamily="49" charset="0"/>
                <a:cs typeface="Consolas" panose="020B0609020204030204" pitchFamily="49" charset="0"/>
              </a:endParaRPr>
            </a:p>
          </p:txBody>
        </p:sp>
        <p:cxnSp>
          <p:nvCxnSpPr>
            <p:cNvPr id="194" name="Straight Connector 193"/>
            <p:cNvCxnSpPr/>
            <p:nvPr/>
          </p:nvCxnSpPr>
          <p:spPr>
            <a:xfrm>
              <a:off x="4794848" y="2507737"/>
              <a:ext cx="1371601"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2747319" y="2506095"/>
              <a:ext cx="457199" cy="16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2057400" y="2506095"/>
              <a:ext cx="228600" cy="16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246266" y="247684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E</a:t>
              </a:r>
              <a:endParaRPr lang="en-US" sz="1600" b="1" dirty="0">
                <a:latin typeface="Consolas" panose="020B0609020204030204" pitchFamily="49" charset="0"/>
                <a:cs typeface="Consolas" panose="020B0609020204030204" pitchFamily="49" charset="0"/>
              </a:endParaRPr>
            </a:p>
          </p:txBody>
        </p:sp>
        <p:cxnSp>
          <p:nvCxnSpPr>
            <p:cNvPr id="212" name="Straight Connector 211"/>
            <p:cNvCxnSpPr/>
            <p:nvPr/>
          </p:nvCxnSpPr>
          <p:spPr>
            <a:xfrm>
              <a:off x="4572001" y="2736337"/>
              <a:ext cx="1371599"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622646" y="2381195"/>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C</a:t>
              </a:r>
              <a:endParaRPr lang="en-US" sz="1600" b="1" dirty="0">
                <a:latin typeface="Consolas" panose="020B0609020204030204" pitchFamily="49" charset="0"/>
                <a:cs typeface="Consolas" panose="020B0609020204030204" pitchFamily="49" charset="0"/>
              </a:endParaRPr>
            </a:p>
          </p:txBody>
        </p:sp>
        <p:cxnSp>
          <p:nvCxnSpPr>
            <p:cNvPr id="215" name="Straight Connector 214"/>
            <p:cNvCxnSpPr/>
            <p:nvPr/>
          </p:nvCxnSpPr>
          <p:spPr>
            <a:xfrm>
              <a:off x="6625739" y="2736337"/>
              <a:ext cx="460861"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743200" y="2964937"/>
              <a:ext cx="228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572000" y="2964937"/>
              <a:ext cx="1371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800600" y="3193537"/>
              <a:ext cx="1371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124485" y="261472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J</a:t>
              </a:r>
              <a:endParaRPr lang="en-US" sz="1600" b="1" dirty="0">
                <a:latin typeface="Consolas" panose="020B0609020204030204" pitchFamily="49" charset="0"/>
                <a:cs typeface="Consolas" panose="020B0609020204030204" pitchFamily="49" charset="0"/>
              </a:endParaRPr>
            </a:p>
          </p:txBody>
        </p:sp>
        <p:sp>
          <p:nvSpPr>
            <p:cNvPr id="229" name="TextBox 228"/>
            <p:cNvSpPr txBox="1"/>
            <p:nvPr/>
          </p:nvSpPr>
          <p:spPr>
            <a:xfrm>
              <a:off x="2119106" y="3525232"/>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I</a:t>
              </a:r>
              <a:endParaRPr lang="en-US" sz="1600" b="1" dirty="0">
                <a:latin typeface="Consolas" panose="020B0609020204030204" pitchFamily="49" charset="0"/>
                <a:cs typeface="Consolas" panose="020B0609020204030204" pitchFamily="49" charset="0"/>
              </a:endParaRPr>
            </a:p>
          </p:txBody>
        </p:sp>
        <p:cxnSp>
          <p:nvCxnSpPr>
            <p:cNvPr id="231" name="Straight Connector 230"/>
            <p:cNvCxnSpPr/>
            <p:nvPr/>
          </p:nvCxnSpPr>
          <p:spPr>
            <a:xfrm>
              <a:off x="3657600" y="3641481"/>
              <a:ext cx="912570" cy="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797051" y="3645358"/>
              <a:ext cx="912570" cy="1"/>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6402630" y="3654613"/>
              <a:ext cx="455370" cy="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6109295" y="3639979"/>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D</a:t>
              </a:r>
              <a:endParaRPr lang="en-US" sz="1600" b="1" dirty="0">
                <a:latin typeface="Consolas" panose="020B0609020204030204" pitchFamily="49" charset="0"/>
                <a:cs typeface="Consolas" panose="020B0609020204030204" pitchFamily="49" charset="0"/>
              </a:endParaRPr>
            </a:p>
          </p:txBody>
        </p:sp>
        <p:cxnSp>
          <p:nvCxnSpPr>
            <p:cNvPr id="252" name="Straight Connector 251"/>
            <p:cNvCxnSpPr/>
            <p:nvPr/>
          </p:nvCxnSpPr>
          <p:spPr>
            <a:xfrm flipH="1">
              <a:off x="2747319" y="2979128"/>
              <a:ext cx="264" cy="90020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4632940" y="363311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A</a:t>
              </a:r>
              <a:endParaRPr lang="en-US" sz="1600" b="1" dirty="0">
                <a:latin typeface="Consolas" panose="020B0609020204030204" pitchFamily="49" charset="0"/>
                <a:cs typeface="Consolas" panose="020B0609020204030204" pitchFamily="49" charset="0"/>
              </a:endParaRPr>
            </a:p>
          </p:txBody>
        </p:sp>
        <p:cxnSp>
          <p:nvCxnSpPr>
            <p:cNvPr id="264" name="Straight Connector 263"/>
            <p:cNvCxnSpPr/>
            <p:nvPr/>
          </p:nvCxnSpPr>
          <p:spPr>
            <a:xfrm>
              <a:off x="5029200" y="3422137"/>
              <a:ext cx="914400" cy="709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5937849" y="2746168"/>
              <a:ext cx="0"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5943600" y="3431968"/>
              <a:ext cx="0" cy="44736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81000" y="4297740"/>
            <a:ext cx="8534772" cy="1569660"/>
          </a:xfrm>
          <a:prstGeom prst="rect">
            <a:avLst/>
          </a:prstGeom>
          <a:noFill/>
        </p:spPr>
        <p:txBody>
          <a:bodyPr wrap="none" rtlCol="0">
            <a:spAutoFit/>
          </a:bodyPr>
          <a:lstStyle/>
          <a:p>
            <a:r>
              <a:rPr lang="en-GB" sz="2400" dirty="0"/>
              <a:t>To explore a labyrinth we need a ball of string and a piece of chalk:</a:t>
            </a:r>
          </a:p>
          <a:p>
            <a:pPr marL="800100" lvl="1" indent="-342900">
              <a:buFont typeface="Arial" panose="020B0604020202020204" pitchFamily="34" charset="0"/>
              <a:buChar char="•"/>
            </a:pPr>
            <a:r>
              <a:rPr lang="en-GB" sz="2400" dirty="0"/>
              <a:t>The chalk prevents looping, by marking the visited junctions.</a:t>
            </a:r>
          </a:p>
          <a:p>
            <a:pPr marL="800100" lvl="1" indent="-342900">
              <a:buFont typeface="Arial" panose="020B0604020202020204" pitchFamily="34" charset="0"/>
              <a:buChar char="•"/>
            </a:pPr>
            <a:r>
              <a:rPr lang="en-GB" sz="2400" dirty="0"/>
              <a:t>The string allows you to go back to the starting place and</a:t>
            </a:r>
            <a:br>
              <a:rPr lang="en-GB" sz="2400" dirty="0"/>
            </a:br>
            <a:r>
              <a:rPr lang="en-GB" sz="2400" dirty="0"/>
              <a:t>visit routes that were not previously explored. </a:t>
            </a:r>
            <a:endParaRPr lang="en-US"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136" y="942606"/>
            <a:ext cx="1318146" cy="1657350"/>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8196" y="2815310"/>
            <a:ext cx="1756877" cy="1130863"/>
          </a:xfrm>
          <a:prstGeom prst="rect">
            <a:avLst/>
          </a:prstGeom>
        </p:spPr>
      </p:pic>
    </p:spTree>
    <p:extLst>
      <p:ext uri="{BB962C8B-B14F-4D97-AF65-F5344CB8AC3E}">
        <p14:creationId xmlns:p14="http://schemas.microsoft.com/office/powerpoint/2010/main" val="38873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Reachability: exploring a maze</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685800" y="4114800"/>
            <a:ext cx="7813357" cy="1938992"/>
          </a:xfrm>
          <a:prstGeom prst="rect">
            <a:avLst/>
          </a:prstGeom>
          <a:noFill/>
        </p:spPr>
        <p:txBody>
          <a:bodyPr wrap="none" rtlCol="0">
            <a:spAutoFit/>
          </a:bodyPr>
          <a:lstStyle/>
          <a:p>
            <a:r>
              <a:rPr lang="en-GB" sz="2400" dirty="0"/>
              <a:t>How to simulate the string and the chalk with an algorithm?</a:t>
            </a:r>
          </a:p>
          <a:p>
            <a:pPr marL="800100" lvl="1" indent="-342900">
              <a:buFont typeface="Arial" panose="020B0604020202020204" pitchFamily="34" charset="0"/>
              <a:buChar char="•"/>
            </a:pPr>
            <a:r>
              <a:rPr lang="en-GB" sz="2400" dirty="0"/>
              <a:t>Chalk: a </a:t>
            </a:r>
            <a:r>
              <a:rPr lang="en-GB" sz="2400" dirty="0" err="1"/>
              <a:t>boolean</a:t>
            </a:r>
            <a:r>
              <a:rPr lang="en-GB" sz="2400" dirty="0"/>
              <a:t> variable for each vertex (visited).</a:t>
            </a:r>
          </a:p>
          <a:p>
            <a:pPr marL="800100" lvl="1" indent="-342900">
              <a:buFont typeface="Arial" panose="020B0604020202020204" pitchFamily="34" charset="0"/>
              <a:buChar char="•"/>
            </a:pPr>
            <a:r>
              <a:rPr lang="en-GB" sz="2400" dirty="0"/>
              <a:t>String: a stack</a:t>
            </a:r>
          </a:p>
          <a:p>
            <a:pPr marL="1257300" lvl="2" indent="-342900">
              <a:buFont typeface="Courier New" panose="02070309020205020404" pitchFamily="49" charset="0"/>
              <a:buChar char="o"/>
            </a:pPr>
            <a:r>
              <a:rPr lang="en-GB" sz="2400" dirty="0"/>
              <a:t>push vertex to unwind at each junction</a:t>
            </a:r>
          </a:p>
          <a:p>
            <a:pPr marL="1257300" lvl="2" indent="-342900">
              <a:buFont typeface="Courier New" panose="02070309020205020404" pitchFamily="49" charset="0"/>
              <a:buChar char="o"/>
            </a:pPr>
            <a:r>
              <a:rPr lang="en-GB" sz="2400" dirty="0"/>
              <a:t>pop to rewind and return to the previous junction</a:t>
            </a:r>
            <a:endParaRPr lang="en-US" sz="2400" dirty="0"/>
          </a:p>
        </p:txBody>
      </p:sp>
      <p:sp>
        <p:nvSpPr>
          <p:cNvPr id="78" name="TextBox 77"/>
          <p:cNvSpPr txBox="1"/>
          <p:nvPr/>
        </p:nvSpPr>
        <p:spPr>
          <a:xfrm>
            <a:off x="674050" y="6096000"/>
            <a:ext cx="6336350" cy="461665"/>
          </a:xfrm>
          <a:prstGeom prst="rect">
            <a:avLst/>
          </a:prstGeom>
          <a:noFill/>
        </p:spPr>
        <p:txBody>
          <a:bodyPr wrap="none" rtlCol="0">
            <a:spAutoFit/>
          </a:bodyPr>
          <a:lstStyle/>
          <a:p>
            <a:r>
              <a:rPr lang="en-GB" sz="2400" b="1" dirty="0"/>
              <a:t>Note:</a:t>
            </a:r>
            <a:r>
              <a:rPr lang="en-GB" sz="2400" dirty="0"/>
              <a:t> the stack can be simulated with recursion.</a:t>
            </a:r>
          </a:p>
        </p:txBody>
      </p:sp>
      <p:grpSp>
        <p:nvGrpSpPr>
          <p:cNvPr id="79" name="Group 78"/>
          <p:cNvGrpSpPr/>
          <p:nvPr/>
        </p:nvGrpSpPr>
        <p:grpSpPr>
          <a:xfrm>
            <a:off x="2051649" y="898727"/>
            <a:ext cx="5034951" cy="2987473"/>
            <a:chOff x="2051649" y="898727"/>
            <a:chExt cx="5034951" cy="2987473"/>
          </a:xfrm>
        </p:grpSpPr>
        <p:cxnSp>
          <p:nvCxnSpPr>
            <p:cNvPr id="80" name="Straight Connector 79"/>
            <p:cNvCxnSpPr/>
            <p:nvPr/>
          </p:nvCxnSpPr>
          <p:spPr>
            <a:xfrm>
              <a:off x="2057400" y="9075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57400" y="1136137"/>
              <a:ext cx="4800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051649" y="13647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80621" y="1593337"/>
              <a:ext cx="2057400" cy="0"/>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971800" y="18219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747319" y="20505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71800" y="22791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00800" y="2507737"/>
              <a:ext cx="449878" cy="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86000" y="2736337"/>
              <a:ext cx="914399"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057400" y="2964937"/>
              <a:ext cx="228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86000" y="3193537"/>
              <a:ext cx="228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057400" y="3422137"/>
              <a:ext cx="228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286000" y="3654093"/>
              <a:ext cx="228600" cy="2395"/>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57400" y="3879337"/>
              <a:ext cx="50292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057400" y="907537"/>
              <a:ext cx="0" cy="2971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86000" y="1587958"/>
              <a:ext cx="0" cy="911415"/>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14600" y="1821937"/>
              <a:ext cx="0" cy="1828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748428" y="1604096"/>
              <a:ext cx="264" cy="90020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2971800" y="2964937"/>
              <a:ext cx="914" cy="914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0399" y="2734398"/>
              <a:ext cx="914" cy="92021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429000" y="1821937"/>
              <a:ext cx="4575" cy="2057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657600" y="1821937"/>
              <a:ext cx="0" cy="18180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86200" y="1593337"/>
              <a:ext cx="0" cy="1828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113886" y="1811179"/>
              <a:ext cx="4576" cy="1824923"/>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343400" y="1364737"/>
              <a:ext cx="0" cy="20574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570170" y="1593337"/>
              <a:ext cx="7320" cy="2053523"/>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800143" y="3193537"/>
              <a:ext cx="1371" cy="453323"/>
            </a:xfrm>
            <a:prstGeom prst="line">
              <a:avLst/>
            </a:prstGeom>
            <a:ln w="1905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029200" y="1593337"/>
              <a:ext cx="0" cy="68386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56997" y="1820222"/>
              <a:ext cx="2747" cy="24896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486398" y="2069187"/>
              <a:ext cx="1"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715000" y="1820222"/>
              <a:ext cx="0" cy="24896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943600" y="2069187"/>
              <a:ext cx="0"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72200" y="1364737"/>
              <a:ext cx="0" cy="2282123"/>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00800" y="1593337"/>
              <a:ext cx="0" cy="205740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29400" y="2736337"/>
              <a:ext cx="0" cy="685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858000" y="2964937"/>
              <a:ext cx="0" cy="68580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86600" y="907537"/>
              <a:ext cx="0" cy="297180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572000" y="1593337"/>
              <a:ext cx="1371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400800" y="15933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114250" y="89872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L</a:t>
              </a:r>
              <a:endParaRPr lang="en-US" sz="1600" b="1" dirty="0">
                <a:latin typeface="Consolas" panose="020B0609020204030204" pitchFamily="49" charset="0"/>
                <a:cs typeface="Consolas" panose="020B0609020204030204" pitchFamily="49" charset="0"/>
              </a:endParaRPr>
            </a:p>
          </p:txBody>
        </p:sp>
        <p:sp>
          <p:nvSpPr>
            <p:cNvPr id="120" name="TextBox 119"/>
            <p:cNvSpPr txBox="1"/>
            <p:nvPr/>
          </p:nvSpPr>
          <p:spPr>
            <a:xfrm>
              <a:off x="2109804" y="113613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K</a:t>
              </a:r>
              <a:endParaRPr lang="en-US" sz="1600" b="1" dirty="0">
                <a:latin typeface="Consolas" panose="020B0609020204030204" pitchFamily="49" charset="0"/>
                <a:cs typeface="Consolas" panose="020B0609020204030204" pitchFamily="49" charset="0"/>
              </a:endParaRPr>
            </a:p>
          </p:txBody>
        </p:sp>
        <p:sp>
          <p:nvSpPr>
            <p:cNvPr id="121" name="TextBox 120"/>
            <p:cNvSpPr txBox="1"/>
            <p:nvPr/>
          </p:nvSpPr>
          <p:spPr>
            <a:xfrm>
              <a:off x="3487195" y="1579594"/>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B</a:t>
              </a:r>
              <a:endParaRPr lang="en-US" sz="1600" b="1" dirty="0">
                <a:latin typeface="Consolas" panose="020B0609020204030204" pitchFamily="49" charset="0"/>
                <a:cs typeface="Consolas" panose="020B0609020204030204" pitchFamily="49" charset="0"/>
              </a:endParaRPr>
            </a:p>
          </p:txBody>
        </p:sp>
        <p:sp>
          <p:nvSpPr>
            <p:cNvPr id="122" name="TextBox 121"/>
            <p:cNvSpPr txBox="1"/>
            <p:nvPr/>
          </p:nvSpPr>
          <p:spPr>
            <a:xfrm>
              <a:off x="4401594" y="1350834"/>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F</a:t>
              </a:r>
              <a:endParaRPr lang="en-US" sz="1600" b="1" dirty="0">
                <a:latin typeface="Consolas" panose="020B0609020204030204" pitchFamily="49" charset="0"/>
                <a:cs typeface="Consolas" panose="020B0609020204030204" pitchFamily="49" charset="0"/>
              </a:endParaRPr>
            </a:p>
          </p:txBody>
        </p:sp>
        <p:cxnSp>
          <p:nvCxnSpPr>
            <p:cNvPr id="123" name="Straight Connector 122"/>
            <p:cNvCxnSpPr/>
            <p:nvPr/>
          </p:nvCxnSpPr>
          <p:spPr>
            <a:xfrm>
              <a:off x="6623649" y="18219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912534" y="146141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H</a:t>
              </a:r>
              <a:endParaRPr lang="en-US" sz="1600" b="1" dirty="0">
                <a:latin typeface="Consolas" panose="020B0609020204030204" pitchFamily="49" charset="0"/>
                <a:cs typeface="Consolas" panose="020B0609020204030204" pitchFamily="49" charset="0"/>
              </a:endParaRPr>
            </a:p>
          </p:txBody>
        </p:sp>
        <p:cxnSp>
          <p:nvCxnSpPr>
            <p:cNvPr id="125" name="Straight Connector 124"/>
            <p:cNvCxnSpPr/>
            <p:nvPr/>
          </p:nvCxnSpPr>
          <p:spPr>
            <a:xfrm>
              <a:off x="5257800" y="1821937"/>
              <a:ext cx="9144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400800" y="20505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572000" y="2279137"/>
              <a:ext cx="13716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623649" y="2279137"/>
              <a:ext cx="457200"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6912534" y="2381642"/>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G</a:t>
              </a:r>
              <a:endParaRPr lang="en-US" sz="1600" b="1" dirty="0">
                <a:latin typeface="Consolas" panose="020B0609020204030204" pitchFamily="49" charset="0"/>
                <a:cs typeface="Consolas" panose="020B0609020204030204" pitchFamily="49" charset="0"/>
              </a:endParaRPr>
            </a:p>
          </p:txBody>
        </p:sp>
        <p:cxnSp>
          <p:nvCxnSpPr>
            <p:cNvPr id="130" name="Straight Connector 129"/>
            <p:cNvCxnSpPr/>
            <p:nvPr/>
          </p:nvCxnSpPr>
          <p:spPr>
            <a:xfrm>
              <a:off x="4794848" y="2507737"/>
              <a:ext cx="1371601" cy="0"/>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747319" y="2506095"/>
              <a:ext cx="457199" cy="16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2057400" y="2506095"/>
              <a:ext cx="228600" cy="1642"/>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246266" y="247684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E</a:t>
              </a:r>
              <a:endParaRPr lang="en-US" sz="1600" b="1" dirty="0">
                <a:latin typeface="Consolas" panose="020B0609020204030204" pitchFamily="49" charset="0"/>
                <a:cs typeface="Consolas" panose="020B0609020204030204" pitchFamily="49" charset="0"/>
              </a:endParaRPr>
            </a:p>
          </p:txBody>
        </p:sp>
        <p:cxnSp>
          <p:nvCxnSpPr>
            <p:cNvPr id="134" name="Straight Connector 133"/>
            <p:cNvCxnSpPr/>
            <p:nvPr/>
          </p:nvCxnSpPr>
          <p:spPr>
            <a:xfrm>
              <a:off x="4572001" y="2736337"/>
              <a:ext cx="1371599"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622646" y="2381195"/>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C</a:t>
              </a:r>
              <a:endParaRPr lang="en-US" sz="1600" b="1" dirty="0">
                <a:latin typeface="Consolas" panose="020B0609020204030204" pitchFamily="49" charset="0"/>
                <a:cs typeface="Consolas" panose="020B0609020204030204" pitchFamily="49" charset="0"/>
              </a:endParaRPr>
            </a:p>
          </p:txBody>
        </p:sp>
        <p:cxnSp>
          <p:nvCxnSpPr>
            <p:cNvPr id="136" name="Straight Connector 135"/>
            <p:cNvCxnSpPr/>
            <p:nvPr/>
          </p:nvCxnSpPr>
          <p:spPr>
            <a:xfrm>
              <a:off x="6625739" y="2736337"/>
              <a:ext cx="460861"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743200" y="2964937"/>
              <a:ext cx="228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572000" y="2964937"/>
              <a:ext cx="1371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00600" y="3193537"/>
              <a:ext cx="1371600" cy="0"/>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124485" y="2614727"/>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J</a:t>
              </a:r>
              <a:endParaRPr lang="en-US" sz="1600" b="1" dirty="0">
                <a:latin typeface="Consolas" panose="020B0609020204030204" pitchFamily="49" charset="0"/>
                <a:cs typeface="Consolas" panose="020B0609020204030204" pitchFamily="49" charset="0"/>
              </a:endParaRPr>
            </a:p>
          </p:txBody>
        </p:sp>
        <p:sp>
          <p:nvSpPr>
            <p:cNvPr id="141" name="TextBox 140"/>
            <p:cNvSpPr txBox="1"/>
            <p:nvPr/>
          </p:nvSpPr>
          <p:spPr>
            <a:xfrm>
              <a:off x="2119106" y="3525232"/>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I</a:t>
              </a:r>
              <a:endParaRPr lang="en-US" sz="1600" b="1" dirty="0">
                <a:latin typeface="Consolas" panose="020B0609020204030204" pitchFamily="49" charset="0"/>
                <a:cs typeface="Consolas" panose="020B0609020204030204" pitchFamily="49" charset="0"/>
              </a:endParaRPr>
            </a:p>
          </p:txBody>
        </p:sp>
        <p:cxnSp>
          <p:nvCxnSpPr>
            <p:cNvPr id="142" name="Straight Connector 141"/>
            <p:cNvCxnSpPr/>
            <p:nvPr/>
          </p:nvCxnSpPr>
          <p:spPr>
            <a:xfrm>
              <a:off x="3657600" y="3641481"/>
              <a:ext cx="912570" cy="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797051" y="3645358"/>
              <a:ext cx="912570" cy="1"/>
            </a:xfrm>
            <a:prstGeom prst="line">
              <a:avLst/>
            </a:prstGeom>
            <a:ln w="19050"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6402630" y="3654613"/>
              <a:ext cx="455370" cy="1"/>
            </a:xfrm>
            <a:prstGeom prst="line">
              <a:avLst/>
            </a:prstGeom>
            <a:ln w="19050" cap="flat">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109295" y="3639979"/>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D</a:t>
              </a:r>
              <a:endParaRPr lang="en-US" sz="1600" b="1" dirty="0">
                <a:latin typeface="Consolas" panose="020B0609020204030204" pitchFamily="49" charset="0"/>
                <a:cs typeface="Consolas" panose="020B0609020204030204" pitchFamily="49" charset="0"/>
              </a:endParaRPr>
            </a:p>
          </p:txBody>
        </p:sp>
        <p:cxnSp>
          <p:nvCxnSpPr>
            <p:cNvPr id="146" name="Straight Connector 145"/>
            <p:cNvCxnSpPr/>
            <p:nvPr/>
          </p:nvCxnSpPr>
          <p:spPr>
            <a:xfrm flipH="1">
              <a:off x="2747319" y="2979128"/>
              <a:ext cx="264" cy="90020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4632940" y="3633116"/>
              <a:ext cx="112210" cy="246221"/>
            </a:xfrm>
            <a:prstGeom prst="rect">
              <a:avLst/>
            </a:prstGeom>
            <a:noFill/>
          </p:spPr>
          <p:txBody>
            <a:bodyPr wrap="none" lIns="0" tIns="0" rIns="0" bIns="0" rtlCol="0">
              <a:spAutoFit/>
            </a:bodyPr>
            <a:lstStyle/>
            <a:p>
              <a:r>
                <a:rPr lang="en-GB" sz="1600" b="1" dirty="0">
                  <a:latin typeface="Consolas" panose="020B0609020204030204" pitchFamily="49" charset="0"/>
                  <a:cs typeface="Consolas" panose="020B0609020204030204" pitchFamily="49" charset="0"/>
                </a:rPr>
                <a:t>A</a:t>
              </a:r>
              <a:endParaRPr lang="en-US" sz="1600" b="1" dirty="0">
                <a:latin typeface="Consolas" panose="020B0609020204030204" pitchFamily="49" charset="0"/>
                <a:cs typeface="Consolas" panose="020B0609020204030204" pitchFamily="49" charset="0"/>
              </a:endParaRPr>
            </a:p>
          </p:txBody>
        </p:sp>
        <p:cxnSp>
          <p:nvCxnSpPr>
            <p:cNvPr id="148" name="Straight Connector 147"/>
            <p:cNvCxnSpPr/>
            <p:nvPr/>
          </p:nvCxnSpPr>
          <p:spPr>
            <a:xfrm>
              <a:off x="5029200" y="3422137"/>
              <a:ext cx="914400" cy="7095"/>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937849" y="2746168"/>
              <a:ext cx="0" cy="208011"/>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943600" y="3431968"/>
              <a:ext cx="0" cy="447369"/>
            </a:xfrm>
            <a:prstGeom prst="line">
              <a:avLst/>
            </a:prstGeom>
            <a:ln w="19050" cap="sq">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51" name="Picture 1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136" y="942606"/>
            <a:ext cx="1318146" cy="1657350"/>
          </a:xfrm>
          <a:prstGeom prst="rect">
            <a:avLst/>
          </a:prstGeom>
        </p:spPr>
      </p:pic>
      <p:pic>
        <p:nvPicPr>
          <p:cNvPr id="152" name="Picture 15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8196" y="2815310"/>
            <a:ext cx="1756877" cy="1130863"/>
          </a:xfrm>
          <a:prstGeom prst="rect">
            <a:avLst/>
          </a:prstGeom>
        </p:spPr>
      </p:pic>
    </p:spTree>
    <p:extLst>
      <p:ext uri="{BB962C8B-B14F-4D97-AF65-F5344CB8AC3E}">
        <p14:creationId xmlns:p14="http://schemas.microsoft.com/office/powerpoint/2010/main" val="230446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a:bodyPr>
          <a:lstStyle/>
          <a:p>
            <a:r>
              <a:rPr lang="en-GB" sz="3600" dirty="0"/>
              <a:t>Finding the nodes reachable from another node</a:t>
            </a:r>
            <a:endParaRPr lang="en-US" sz="3600"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685800" y="1143000"/>
                <a:ext cx="7772400" cy="3581400"/>
              </a:xfrm>
              <a:solidFill>
                <a:schemeClr val="accent5">
                  <a:lumMod val="20000"/>
                  <a:lumOff val="80000"/>
                </a:schemeClr>
              </a:solidFill>
              <a:ln>
                <a:solidFill>
                  <a:srgbClr val="0000FF"/>
                </a:solidFill>
              </a:ln>
            </p:spPr>
            <p:txBody>
              <a:bodyPr>
                <a:normAutofit/>
              </a:bodyPr>
              <a:lstStyle/>
              <a:p>
                <a:r>
                  <a:rPr lang="en-GB" sz="2000" dirty="0">
                    <a:solidFill>
                      <a:srgbClr val="0000FF"/>
                    </a:solidFill>
                  </a:rPr>
                  <a:t>def</a:t>
                </a:r>
                <a:r>
                  <a:rPr lang="en-GB" sz="2000" dirty="0"/>
                  <a:t> explore(</a:t>
                </a:r>
                <a14:m>
                  <m:oMath xmlns:m="http://schemas.openxmlformats.org/officeDocument/2006/math">
                    <m:r>
                      <a:rPr lang="en-GB" sz="2000" b="1" i="1" smtClean="0">
                        <a:latin typeface="Cambria Math" panose="02040503050406030204" pitchFamily="18" charset="0"/>
                      </a:rPr>
                      <m:t>𝑮</m:t>
                    </m:r>
                  </m:oMath>
                </a14:m>
                <a:r>
                  <a:rPr lang="en-US" sz="2000" dirty="0"/>
                  <a:t>, </a:t>
                </a:r>
                <a14:m>
                  <m:oMath xmlns:m="http://schemas.openxmlformats.org/officeDocument/2006/math">
                    <m:r>
                      <a:rPr lang="en-GB" sz="2000" b="1" i="1" smtClean="0">
                        <a:latin typeface="Cambria Math" panose="02040503050406030204" pitchFamily="18" charset="0"/>
                      </a:rPr>
                      <m:t>𝒗</m:t>
                    </m:r>
                  </m:oMath>
                </a14:m>
                <a:r>
                  <a:rPr lang="en-US" sz="2000" dirty="0"/>
                  <a:t>, visited):</a:t>
                </a:r>
                <a:br>
                  <a:rPr lang="en-US" sz="2000" dirty="0"/>
                </a:br>
                <a:r>
                  <a:rPr lang="en-US" sz="2000" dirty="0"/>
                  <a:t>    </a:t>
                </a:r>
                <a:r>
                  <a:rPr lang="en-US" sz="2000" dirty="0">
                    <a:solidFill>
                      <a:srgbClr val="C00000"/>
                    </a:solidFill>
                  </a:rPr>
                  <a:t>"""Input: </a:t>
                </a:r>
                <a14:m>
                  <m:oMath xmlns:m="http://schemas.openxmlformats.org/officeDocument/2006/math">
                    <m:r>
                      <a:rPr lang="en-GB" sz="2000" b="1" i="1" smtClean="0">
                        <a:solidFill>
                          <a:srgbClr val="C00000"/>
                        </a:solidFill>
                        <a:latin typeface="Cambria Math" panose="02040503050406030204" pitchFamily="18" charset="0"/>
                      </a:rPr>
                      <m:t>𝑮</m:t>
                    </m:r>
                    <m:r>
                      <a:rPr lang="en-GB" sz="2000" b="1" i="1" smtClean="0">
                        <a:solidFill>
                          <a:srgbClr val="C00000"/>
                        </a:solidFill>
                        <a:latin typeface="Cambria Math" panose="02040503050406030204" pitchFamily="18" charset="0"/>
                      </a:rPr>
                      <m:t>=(</m:t>
                    </m:r>
                    <m:r>
                      <a:rPr lang="en-GB" sz="2000" b="1" i="1" smtClean="0">
                        <a:solidFill>
                          <a:srgbClr val="C00000"/>
                        </a:solidFill>
                        <a:latin typeface="Cambria Math" panose="02040503050406030204" pitchFamily="18" charset="0"/>
                      </a:rPr>
                      <m:t>𝑽</m:t>
                    </m:r>
                    <m:r>
                      <a:rPr lang="en-GB" sz="2000" b="1" i="1" smtClean="0">
                        <a:solidFill>
                          <a:srgbClr val="C00000"/>
                        </a:solidFill>
                        <a:latin typeface="Cambria Math" panose="02040503050406030204" pitchFamily="18" charset="0"/>
                      </a:rPr>
                      <m:t>,</m:t>
                    </m:r>
                    <m:r>
                      <a:rPr lang="en-GB" sz="2000" b="1" i="1" smtClean="0">
                        <a:solidFill>
                          <a:srgbClr val="C00000"/>
                        </a:solidFill>
                        <a:latin typeface="Cambria Math" panose="02040503050406030204" pitchFamily="18" charset="0"/>
                      </a:rPr>
                      <m:t>𝑬</m:t>
                    </m:r>
                    <m:r>
                      <a:rPr lang="en-GB" sz="2000" b="1" i="1" smtClean="0">
                        <a:solidFill>
                          <a:srgbClr val="C00000"/>
                        </a:solidFill>
                        <a:latin typeface="Cambria Math" panose="02040503050406030204" pitchFamily="18" charset="0"/>
                      </a:rPr>
                      <m:t>)</m:t>
                    </m:r>
                  </m:oMath>
                </a14:m>
                <a:r>
                  <a:rPr lang="en-US" sz="2000" dirty="0">
                    <a:solidFill>
                      <a:srgbClr val="C00000"/>
                    </a:solidFill>
                  </a:rPr>
                  <a:t> is a graph</a:t>
                </a:r>
                <a:br>
                  <a:rPr lang="en-US" sz="2000" dirty="0">
                    <a:solidFill>
                      <a:srgbClr val="C00000"/>
                    </a:solidFill>
                  </a:rPr>
                </a:br>
                <a:r>
                  <a:rPr lang="en-US" sz="2000" dirty="0">
                    <a:solidFill>
                      <a:srgbClr val="C00000"/>
                    </a:solidFill>
                  </a:rPr>
                  <a:t>       Output: visited[</a:t>
                </a:r>
                <a14:m>
                  <m:oMath xmlns:m="http://schemas.openxmlformats.org/officeDocument/2006/math">
                    <m:r>
                      <a:rPr lang="en-GB" sz="2000" b="1" i="1" smtClean="0">
                        <a:solidFill>
                          <a:srgbClr val="C00000"/>
                        </a:solidFill>
                        <a:latin typeface="Cambria Math" panose="02040503050406030204" pitchFamily="18" charset="0"/>
                      </a:rPr>
                      <m:t>𝒖</m:t>
                    </m:r>
                  </m:oMath>
                </a14:m>
                <a:r>
                  <a:rPr lang="en-US" sz="2000" dirty="0">
                    <a:solidFill>
                      <a:srgbClr val="C00000"/>
                    </a:solidFill>
                  </a:rPr>
                  <a:t>] is true for all the nodes </a:t>
                </a:r>
                <a:br>
                  <a:rPr lang="en-US" sz="2000" dirty="0">
                    <a:solidFill>
                      <a:srgbClr val="C00000"/>
                    </a:solidFill>
                  </a:rPr>
                </a:br>
                <a:r>
                  <a:rPr lang="en-US" sz="2000" dirty="0">
                    <a:solidFill>
                      <a:srgbClr val="C00000"/>
                    </a:solidFill>
                  </a:rPr>
                  <a:t>               reachable from </a:t>
                </a:r>
                <a14:m>
                  <m:oMath xmlns:m="http://schemas.openxmlformats.org/officeDocument/2006/math">
                    <m:r>
                      <a:rPr lang="en-GB" sz="2000" b="1" i="1" smtClean="0">
                        <a:solidFill>
                          <a:srgbClr val="C00000"/>
                        </a:solidFill>
                        <a:latin typeface="Cambria Math" panose="02040503050406030204" pitchFamily="18" charset="0"/>
                      </a:rPr>
                      <m:t>𝒗</m:t>
                    </m:r>
                  </m:oMath>
                </a14:m>
                <a:br>
                  <a:rPr lang="en-GB" sz="2000" dirty="0">
                    <a:solidFill>
                      <a:srgbClr val="C00000"/>
                    </a:solidFill>
                  </a:rPr>
                </a:br>
                <a:r>
                  <a:rPr lang="en-GB" sz="2000" dirty="0">
                    <a:solidFill>
                      <a:srgbClr val="C00000"/>
                    </a:solidFill>
                  </a:rPr>
                  <a:t>    """</a:t>
                </a:r>
                <a:endParaRPr lang="en-GB" sz="2000" dirty="0"/>
              </a:p>
              <a:p>
                <a:r>
                  <a:rPr lang="en-GB" sz="2000" dirty="0"/>
                  <a:t>    visited[</a:t>
                </a:r>
                <a14:m>
                  <m:oMath xmlns:m="http://schemas.openxmlformats.org/officeDocument/2006/math">
                    <m:r>
                      <a:rPr lang="en-GB" sz="2000" b="1" i="1" smtClean="0">
                        <a:latin typeface="Cambria Math" panose="02040503050406030204" pitchFamily="18" charset="0"/>
                      </a:rPr>
                      <m:t>𝒗</m:t>
                    </m:r>
                  </m:oMath>
                </a14:m>
                <a:r>
                  <a:rPr lang="en-GB" sz="2000" dirty="0"/>
                  <a:t>] = </a:t>
                </a:r>
                <a:r>
                  <a:rPr lang="en-GB" sz="2000" dirty="0">
                    <a:solidFill>
                      <a:srgbClr val="0000FF"/>
                    </a:solidFill>
                  </a:rPr>
                  <a:t>True</a:t>
                </a:r>
              </a:p>
              <a:p>
                <a:r>
                  <a:rPr lang="en-GB" sz="2000" dirty="0"/>
                  <a:t>    </a:t>
                </a:r>
                <a:r>
                  <a:rPr lang="en-GB" sz="2000" dirty="0" err="1"/>
                  <a:t>previsit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p>
              <a:p>
                <a:r>
                  <a:rPr lang="en-GB" sz="2000" dirty="0">
                    <a:solidFill>
                      <a:srgbClr val="0000FF"/>
                    </a:solidFill>
                  </a:rPr>
                  <a:t>    for each</a:t>
                </a:r>
                <a:r>
                  <a:rPr lang="en-GB" sz="2000" dirty="0"/>
                  <a:t> edge </a:t>
                </a:r>
                <a14:m>
                  <m:oMath xmlns:m="http://schemas.openxmlformats.org/officeDocument/2006/math">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𝒖</m:t>
                        </m:r>
                      </m:e>
                    </m:d>
                    <m:r>
                      <a:rPr lang="en-GB" sz="2000" b="1" i="1" smtClean="0">
                        <a:latin typeface="Cambria Math" panose="02040503050406030204" pitchFamily="18" charset="0"/>
                      </a:rPr>
                      <m:t>∈</m:t>
                    </m:r>
                    <m:r>
                      <a:rPr lang="en-GB" sz="2000" b="1" i="1" smtClean="0">
                        <a:latin typeface="Cambria Math" panose="02040503050406030204" pitchFamily="18" charset="0"/>
                      </a:rPr>
                      <m:t>𝑬</m:t>
                    </m:r>
                  </m:oMath>
                </a14:m>
                <a:r>
                  <a:rPr lang="en-GB" sz="2000" dirty="0"/>
                  <a:t>:</a:t>
                </a:r>
              </a:p>
              <a:p>
                <a:r>
                  <a:rPr lang="en-GB" sz="2000" dirty="0"/>
                  <a:t>        </a:t>
                </a:r>
                <a:r>
                  <a:rPr lang="en-GB" sz="2000" dirty="0">
                    <a:solidFill>
                      <a:srgbClr val="0000FF"/>
                    </a:solidFill>
                  </a:rPr>
                  <a:t>if not </a:t>
                </a:r>
                <a:r>
                  <a:rPr lang="en-GB" sz="2000" dirty="0"/>
                  <a:t>visited[</a:t>
                </a:r>
                <a14:m>
                  <m:oMath xmlns:m="http://schemas.openxmlformats.org/officeDocument/2006/math">
                    <m:r>
                      <a:rPr lang="en-GB" sz="2000" b="1" i="1" smtClean="0">
                        <a:latin typeface="Cambria Math" panose="02040503050406030204" pitchFamily="18" charset="0"/>
                      </a:rPr>
                      <m:t>𝒖</m:t>
                    </m:r>
                  </m:oMath>
                </a14:m>
                <a:r>
                  <a:rPr lang="en-GB" sz="2000" dirty="0"/>
                  <a:t>]: explore(</a:t>
                </a:r>
                <a14:m>
                  <m:oMath xmlns:m="http://schemas.openxmlformats.org/officeDocument/2006/math">
                    <m:r>
                      <a:rPr lang="en-GB" sz="2000" b="1" i="1" smtClean="0">
                        <a:latin typeface="Cambria Math" panose="02040503050406030204" pitchFamily="18" charset="0"/>
                      </a:rPr>
                      <m:t>𝑮</m:t>
                    </m:r>
                  </m:oMath>
                </a14:m>
                <a:r>
                  <a:rPr lang="en-GB" sz="2000" dirty="0"/>
                  <a:t>, </a:t>
                </a:r>
                <a14:m>
                  <m:oMath xmlns:m="http://schemas.openxmlformats.org/officeDocument/2006/math">
                    <m:r>
                      <a:rPr lang="en-GB" sz="2000" b="1" i="1" dirty="0" smtClean="0">
                        <a:latin typeface="Cambria Math" panose="02040503050406030204" pitchFamily="18" charset="0"/>
                      </a:rPr>
                      <m:t>𝒖</m:t>
                    </m:r>
                  </m:oMath>
                </a14:m>
                <a:r>
                  <a:rPr lang="en-GB" sz="2000" dirty="0"/>
                  <a:t>, visited)</a:t>
                </a:r>
              </a:p>
              <a:p>
                <a:r>
                  <a:rPr lang="en-GB" sz="2000" dirty="0"/>
                  <a:t>    </a:t>
                </a:r>
                <a:r>
                  <a:rPr lang="en-GB" sz="2000" dirty="0" err="1"/>
                  <a:t>postvisit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endParaRPr lang="en-US" sz="20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685800" y="1143000"/>
                <a:ext cx="7772400" cy="3581400"/>
              </a:xfrm>
              <a:blipFill>
                <a:blip r:embed="rId2"/>
                <a:stretch>
                  <a:fillRect l="-783" t="-849"/>
                </a:stretch>
              </a:blipFill>
              <a:ln>
                <a:solidFill>
                  <a:srgbClr val="0000FF"/>
                </a:solidFill>
              </a:ln>
            </p:spPr>
            <p:txBody>
              <a:bodyPr/>
              <a:lstStyle/>
              <a:p>
                <a:r>
                  <a:rPr lang="ca-ES">
                    <a:noFill/>
                  </a:rPr>
                  <a:t> </a:t>
                </a:r>
              </a:p>
            </p:txBody>
          </p:sp>
        </mc:Fallback>
      </mc:AlternateContent>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662181" y="5181600"/>
                <a:ext cx="6801990" cy="923330"/>
              </a:xfrm>
              <a:prstGeom prst="rect">
                <a:avLst/>
              </a:prstGeom>
              <a:noFill/>
            </p:spPr>
            <p:txBody>
              <a:bodyPr wrap="none" rtlCol="0">
                <a:spAutoFit/>
              </a:bodyPr>
              <a:lstStyle/>
              <a:p>
                <a:r>
                  <a:rPr lang="en-GB" b="1" dirty="0"/>
                  <a:t>Notes:</a:t>
                </a:r>
                <a:r>
                  <a:rPr lang="en-GB" dirty="0"/>
                  <a:t> </a:t>
                </a:r>
              </a:p>
              <a:p>
                <a:pPr marL="742950" lvl="1" indent="-285750">
                  <a:buFont typeface="Arial" panose="020B0604020202020204" pitchFamily="34" charset="0"/>
                  <a:buChar char="•"/>
                </a:pPr>
                <a:r>
                  <a:rPr lang="en-GB" dirty="0"/>
                  <a:t>Initially,</a:t>
                </a:r>
                <a:r>
                  <a:rPr lang="en-GB" dirty="0">
                    <a:latin typeface="Consolas" panose="020B0609020204030204" pitchFamily="49" charset="0"/>
                  </a:rPr>
                  <a:t> visited[</a:t>
                </a:r>
                <a14:m>
                  <m:oMath xmlns:m="http://schemas.openxmlformats.org/officeDocument/2006/math">
                    <m:r>
                      <a:rPr lang="en-US" b="0" i="1" smtClean="0">
                        <a:latin typeface="Cambria Math" panose="02040503050406030204" pitchFamily="18" charset="0"/>
                      </a:rPr>
                      <m:t>𝑣</m:t>
                    </m:r>
                  </m:oMath>
                </a14:m>
                <a:r>
                  <a:rPr lang="en-GB" dirty="0">
                    <a:latin typeface="Consolas" panose="020B0609020204030204" pitchFamily="49" charset="0"/>
                  </a:rPr>
                  <a:t>] </a:t>
                </a:r>
                <a:r>
                  <a:rPr lang="en-GB" dirty="0"/>
                  <a:t>is assumed to be </a:t>
                </a:r>
                <a:r>
                  <a:rPr lang="en-GB" i="1" dirty="0"/>
                  <a:t>false</a:t>
                </a:r>
                <a:r>
                  <a:rPr lang="en-GB" dirty="0"/>
                  <a:t> for every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GB" dirty="0"/>
                  <a:t>.</a:t>
                </a:r>
              </a:p>
              <a:p>
                <a:pPr marL="742950" lvl="1" indent="-285750">
                  <a:buFont typeface="Arial" panose="020B0604020202020204" pitchFamily="34" charset="0"/>
                  <a:buChar char="•"/>
                </a:pPr>
                <a:r>
                  <a:rPr lang="en-GB" dirty="0"/>
                  <a:t>pre/</a:t>
                </a:r>
                <a:r>
                  <a:rPr lang="en-GB" dirty="0" err="1"/>
                  <a:t>postvisit</a:t>
                </a:r>
                <a:r>
                  <a:rPr lang="en-GB" dirty="0"/>
                  <a:t> functions are not required now.</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62181" y="5181600"/>
                <a:ext cx="6801990" cy="923330"/>
              </a:xfrm>
              <a:prstGeom prst="rect">
                <a:avLst/>
              </a:prstGeom>
              <a:blipFill>
                <a:blip r:embed="rId3"/>
                <a:stretch>
                  <a:fillRect l="-807"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217864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a:bodyPr>
          <a:lstStyle/>
          <a:p>
            <a:r>
              <a:rPr lang="en-GB" sz="3600" dirty="0"/>
              <a:t>Finding the nodes reachable from another node</a:t>
            </a:r>
            <a:endParaRPr lang="en-US" sz="3600"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914400"/>
                <a:ext cx="6553200" cy="1371600"/>
              </a:xfrm>
              <a:solidFill>
                <a:schemeClr val="accent5">
                  <a:lumMod val="20000"/>
                  <a:lumOff val="80000"/>
                </a:schemeClr>
              </a:solidFill>
              <a:ln>
                <a:solidFill>
                  <a:srgbClr val="0000FF"/>
                </a:solidFill>
              </a:ln>
            </p:spPr>
            <p:txBody>
              <a:bodyPr>
                <a:noAutofit/>
              </a:bodyPr>
              <a:lstStyle/>
              <a:p>
                <a:r>
                  <a:rPr lang="en-GB" sz="2000" dirty="0">
                    <a:solidFill>
                      <a:srgbClr val="0000FF"/>
                    </a:solidFill>
                  </a:rPr>
                  <a:t>def</a:t>
                </a:r>
                <a:r>
                  <a:rPr lang="en-GB" sz="2000" dirty="0"/>
                  <a:t> explore(</a:t>
                </a:r>
                <a14:m>
                  <m:oMath xmlns:m="http://schemas.openxmlformats.org/officeDocument/2006/math">
                    <m:r>
                      <a:rPr lang="en-GB" sz="2000" b="1" i="1" smtClean="0">
                        <a:latin typeface="Cambria Math" panose="02040503050406030204" pitchFamily="18" charset="0"/>
                      </a:rPr>
                      <m:t>𝑮</m:t>
                    </m:r>
                  </m:oMath>
                </a14:m>
                <a:r>
                  <a:rPr lang="en-US" sz="2000" dirty="0"/>
                  <a:t>, </a:t>
                </a:r>
                <a14:m>
                  <m:oMath xmlns:m="http://schemas.openxmlformats.org/officeDocument/2006/math">
                    <m:r>
                      <a:rPr lang="en-GB" sz="2000" b="1" i="1" smtClean="0">
                        <a:latin typeface="Cambria Math" panose="02040503050406030204" pitchFamily="18" charset="0"/>
                      </a:rPr>
                      <m:t>𝒗</m:t>
                    </m:r>
                  </m:oMath>
                </a14:m>
                <a:r>
                  <a:rPr lang="en-US" sz="2000" dirty="0"/>
                  <a:t>, visited):</a:t>
                </a:r>
                <a:br>
                  <a:rPr lang="en-US" sz="2000" dirty="0"/>
                </a:br>
                <a:r>
                  <a:rPr lang="en-GB" sz="2000" dirty="0"/>
                  <a:t>  visited[</a:t>
                </a:r>
                <a14:m>
                  <m:oMath xmlns:m="http://schemas.openxmlformats.org/officeDocument/2006/math">
                    <m:r>
                      <a:rPr lang="en-GB" sz="2000" b="1" i="1" smtClean="0">
                        <a:latin typeface="Cambria Math" panose="02040503050406030204" pitchFamily="18" charset="0"/>
                      </a:rPr>
                      <m:t>𝒗</m:t>
                    </m:r>
                  </m:oMath>
                </a14:m>
                <a:r>
                  <a:rPr lang="en-GB" sz="2000" dirty="0"/>
                  <a:t>] = </a:t>
                </a:r>
                <a:r>
                  <a:rPr lang="en-GB" sz="2000" dirty="0">
                    <a:solidFill>
                      <a:srgbClr val="0000FF"/>
                    </a:solidFill>
                  </a:rPr>
                  <a:t>True</a:t>
                </a:r>
                <a:br>
                  <a:rPr lang="en-GB" sz="2000" dirty="0"/>
                </a:br>
                <a:r>
                  <a:rPr lang="en-GB" sz="2000" dirty="0"/>
                  <a:t>  </a:t>
                </a:r>
                <a:r>
                  <a:rPr lang="en-GB" sz="2000" dirty="0">
                    <a:solidFill>
                      <a:srgbClr val="0000FF"/>
                    </a:solidFill>
                  </a:rPr>
                  <a:t>for each</a:t>
                </a:r>
                <a:r>
                  <a:rPr lang="en-GB" sz="2000" dirty="0"/>
                  <a:t> edge </a:t>
                </a:r>
                <a14:m>
                  <m:oMath xmlns:m="http://schemas.openxmlformats.org/officeDocument/2006/math">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𝒖</m:t>
                        </m:r>
                      </m:e>
                    </m:d>
                    <m:r>
                      <a:rPr lang="en-GB" sz="2000" b="1" i="1" smtClean="0">
                        <a:latin typeface="Cambria Math" panose="02040503050406030204" pitchFamily="18" charset="0"/>
                      </a:rPr>
                      <m:t>∈</m:t>
                    </m:r>
                    <m:r>
                      <a:rPr lang="en-GB" sz="2000" b="1" i="1" smtClean="0">
                        <a:latin typeface="Cambria Math" panose="02040503050406030204" pitchFamily="18" charset="0"/>
                      </a:rPr>
                      <m:t>𝑬</m:t>
                    </m:r>
                  </m:oMath>
                </a14:m>
                <a:r>
                  <a:rPr lang="en-GB" sz="2000" dirty="0"/>
                  <a:t>:</a:t>
                </a:r>
                <a:br>
                  <a:rPr lang="en-GB" sz="2000" dirty="0"/>
                </a:br>
                <a:r>
                  <a:rPr lang="en-GB" sz="2000" dirty="0"/>
                  <a:t>    </a:t>
                </a:r>
                <a:r>
                  <a:rPr lang="en-GB" sz="2000" dirty="0">
                    <a:solidFill>
                      <a:srgbClr val="0000FF"/>
                    </a:solidFill>
                  </a:rPr>
                  <a:t>if not </a:t>
                </a:r>
                <a:r>
                  <a:rPr lang="en-GB" sz="2000" dirty="0"/>
                  <a:t>visited[</a:t>
                </a:r>
                <a14:m>
                  <m:oMath xmlns:m="http://schemas.openxmlformats.org/officeDocument/2006/math">
                    <m:r>
                      <a:rPr lang="en-GB" sz="2000" b="1" i="1" smtClean="0">
                        <a:latin typeface="Cambria Math" panose="02040503050406030204" pitchFamily="18" charset="0"/>
                      </a:rPr>
                      <m:t>𝒖</m:t>
                    </m:r>
                  </m:oMath>
                </a14:m>
                <a:r>
                  <a:rPr lang="en-GB" sz="2000" dirty="0"/>
                  <a:t>]: explore(</a:t>
                </a:r>
                <a14:m>
                  <m:oMath xmlns:m="http://schemas.openxmlformats.org/officeDocument/2006/math">
                    <m:r>
                      <a:rPr lang="en-GB" sz="2000" b="1" i="1" smtClean="0">
                        <a:latin typeface="Cambria Math" panose="02040503050406030204" pitchFamily="18" charset="0"/>
                      </a:rPr>
                      <m:t>𝑮</m:t>
                    </m:r>
                  </m:oMath>
                </a14:m>
                <a:r>
                  <a:rPr lang="en-GB" sz="2000" dirty="0"/>
                  <a:t>, </a:t>
                </a:r>
                <a14:m>
                  <m:oMath xmlns:m="http://schemas.openxmlformats.org/officeDocument/2006/math">
                    <m:r>
                      <a:rPr lang="en-GB" sz="2000" b="1" i="1" dirty="0" smtClean="0">
                        <a:latin typeface="Cambria Math" panose="02040503050406030204" pitchFamily="18" charset="0"/>
                      </a:rPr>
                      <m:t>𝒖</m:t>
                    </m:r>
                  </m:oMath>
                </a14:m>
                <a:r>
                  <a:rPr lang="en-GB" sz="2000" dirty="0"/>
                  <a:t>, visited)</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914400"/>
                <a:ext cx="6553200" cy="1371600"/>
              </a:xfrm>
              <a:blipFill>
                <a:blip r:embed="rId2"/>
                <a:stretch>
                  <a:fillRect l="-836" t="-1762" r="-743" b="-3084"/>
                </a:stretch>
              </a:blipFill>
              <a:ln>
                <a:solidFill>
                  <a:srgbClr val="0000FF"/>
                </a:solidFill>
              </a:ln>
            </p:spPr>
            <p:txBody>
              <a:bodyPr/>
              <a:lstStyle/>
              <a:p>
                <a:r>
                  <a:rPr lang="ca-ES">
                    <a:noFill/>
                  </a:rPr>
                  <a:t> </a:t>
                </a:r>
              </a:p>
            </p:txBody>
          </p:sp>
        </mc:Fallback>
      </mc:AlternateContent>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228600" y="2667000"/>
                <a:ext cx="8741688" cy="3046988"/>
              </a:xfrm>
              <a:prstGeom prst="rect">
                <a:avLst/>
              </a:prstGeom>
              <a:noFill/>
            </p:spPr>
            <p:txBody>
              <a:bodyPr wrap="none" rtlCol="0">
                <a:spAutoFit/>
              </a:bodyPr>
              <a:lstStyle/>
              <a:p>
                <a:pPr marL="342900" indent="-342900">
                  <a:buFont typeface="Wingdings" panose="05000000000000000000" pitchFamily="2" charset="2"/>
                  <a:buChar char="§"/>
                </a:pPr>
                <a:r>
                  <a:rPr lang="en-GB" sz="2400" dirty="0"/>
                  <a:t>All visited nodes are reachable because the algorithm only moves</a:t>
                </a:r>
                <a:br>
                  <a:rPr lang="en-GB" sz="2400" dirty="0"/>
                </a:br>
                <a:r>
                  <a:rPr lang="en-GB" sz="2400" dirty="0"/>
                  <a:t>to </a:t>
                </a:r>
                <a:r>
                  <a:rPr lang="en-GB" sz="2400" dirty="0" err="1"/>
                  <a:t>neighbors</a:t>
                </a:r>
                <a:r>
                  <a:rPr lang="en-GB" sz="2400" dirty="0"/>
                  <a:t> and cannot jump to an unreachable region.</a:t>
                </a:r>
              </a:p>
              <a:p>
                <a:pPr marL="342900" indent="-342900">
                  <a:buFont typeface="Arial" panose="020B0604020202020204" pitchFamily="34" charset="0"/>
                  <a:buChar char="•"/>
                </a:pPr>
                <a:endParaRPr lang="en-GB" sz="2400" dirty="0"/>
              </a:p>
              <a:p>
                <a:pPr marL="342900" indent="-342900">
                  <a:buFont typeface="Wingdings" panose="05000000000000000000" pitchFamily="2" charset="2"/>
                  <a:buChar char="§"/>
                </a:pPr>
                <a:r>
                  <a:rPr lang="en-GB" sz="2400" dirty="0"/>
                  <a:t>Does it miss any reachable vertex? No. Proof by contradiction.</a:t>
                </a:r>
              </a:p>
              <a:p>
                <a:pPr marL="800100" lvl="1" indent="-342900">
                  <a:buFont typeface="Arial" panose="020B0604020202020204" pitchFamily="34" charset="0"/>
                  <a:buChar char="•"/>
                </a:pPr>
                <a:r>
                  <a:rPr lang="en-GB" sz="2400" dirty="0"/>
                  <a:t>Assume that a vertex </a:t>
                </a:r>
                <a14:m>
                  <m:oMath xmlns:m="http://schemas.openxmlformats.org/officeDocument/2006/math">
                    <m:r>
                      <a:rPr lang="en-GB" sz="2400" b="0" i="1" smtClean="0">
                        <a:latin typeface="Cambria Math" panose="02040503050406030204" pitchFamily="18" charset="0"/>
                      </a:rPr>
                      <m:t>𝑢</m:t>
                    </m:r>
                  </m:oMath>
                </a14:m>
                <a:r>
                  <a:rPr lang="en-GB" sz="2400" dirty="0"/>
                  <a:t> is missed.</a:t>
                </a:r>
              </a:p>
              <a:p>
                <a:pPr marL="800100" lvl="1" indent="-342900">
                  <a:buFont typeface="Arial" panose="020B0604020202020204" pitchFamily="34" charset="0"/>
                  <a:buChar char="•"/>
                </a:pPr>
                <a:r>
                  <a:rPr lang="en-GB" sz="2400" dirty="0"/>
                  <a:t>Take any path from </a:t>
                </a:r>
                <a14:m>
                  <m:oMath xmlns:m="http://schemas.openxmlformats.org/officeDocument/2006/math">
                    <m:r>
                      <a:rPr lang="en-GB" sz="2400" b="0" i="1" smtClean="0">
                        <a:latin typeface="Cambria Math" panose="02040503050406030204" pitchFamily="18" charset="0"/>
                      </a:rPr>
                      <m:t>𝑣</m:t>
                    </m:r>
                  </m:oMath>
                </a14:m>
                <a:r>
                  <a:rPr lang="en-GB" sz="2400" dirty="0"/>
                  <a:t> to </a:t>
                </a:r>
                <a14:m>
                  <m:oMath xmlns:m="http://schemas.openxmlformats.org/officeDocument/2006/math">
                    <m:r>
                      <a:rPr lang="en-GB" sz="2400" b="0" i="1" smtClean="0">
                        <a:latin typeface="Cambria Math" panose="02040503050406030204" pitchFamily="18" charset="0"/>
                      </a:rPr>
                      <m:t>𝑢</m:t>
                    </m:r>
                  </m:oMath>
                </a14:m>
                <a:r>
                  <a:rPr lang="en-GB" sz="2400" dirty="0"/>
                  <a:t> and identify the last vertex that was</a:t>
                </a:r>
                <a:br>
                  <a:rPr lang="en-GB" sz="2400" dirty="0"/>
                </a:br>
                <a:r>
                  <a:rPr lang="en-GB" sz="2400" dirty="0"/>
                  <a:t>visited on that path (</a:t>
                </a:r>
                <a14:m>
                  <m:oMath xmlns:m="http://schemas.openxmlformats.org/officeDocument/2006/math">
                    <m:r>
                      <a:rPr lang="en-GB" sz="2400" b="0" i="1" smtClean="0">
                        <a:latin typeface="Cambria Math" panose="02040503050406030204" pitchFamily="18" charset="0"/>
                      </a:rPr>
                      <m:t>𝑧</m:t>
                    </m:r>
                  </m:oMath>
                </a14:m>
                <a:r>
                  <a:rPr lang="en-GB" sz="2400" dirty="0"/>
                  <a:t>). Let </a:t>
                </a:r>
                <a14:m>
                  <m:oMath xmlns:m="http://schemas.openxmlformats.org/officeDocument/2006/math">
                    <m:r>
                      <a:rPr lang="en-GB" sz="2400" b="0" i="1" smtClean="0">
                        <a:latin typeface="Cambria Math" panose="02040503050406030204" pitchFamily="18" charset="0"/>
                      </a:rPr>
                      <m:t>𝑤</m:t>
                    </m:r>
                  </m:oMath>
                </a14:m>
                <a:r>
                  <a:rPr lang="en-GB" sz="2400" dirty="0"/>
                  <a:t> be the following node on the</a:t>
                </a:r>
                <a:br>
                  <a:rPr lang="en-GB" sz="2400" dirty="0"/>
                </a:br>
                <a:r>
                  <a:rPr lang="en-GB" sz="2400" dirty="0"/>
                  <a:t>same path. Contradiction: </a:t>
                </a:r>
                <a14:m>
                  <m:oMath xmlns:m="http://schemas.openxmlformats.org/officeDocument/2006/math">
                    <m:r>
                      <a:rPr lang="en-GB" sz="2400" b="0" i="1" smtClean="0">
                        <a:latin typeface="Cambria Math" panose="02040503050406030204" pitchFamily="18" charset="0"/>
                      </a:rPr>
                      <m:t>𝑤</m:t>
                    </m:r>
                  </m:oMath>
                </a14:m>
                <a:r>
                  <a:rPr lang="en-GB" sz="2400" dirty="0"/>
                  <a:t> should have also been visited. </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2667000"/>
                <a:ext cx="8741688" cy="3046988"/>
              </a:xfrm>
              <a:prstGeom prst="rect">
                <a:avLst/>
              </a:prstGeom>
              <a:blipFill>
                <a:blip r:embed="rId3"/>
                <a:stretch>
                  <a:fillRect l="-976" t="-1603" r="-139" b="-3607"/>
                </a:stretch>
              </a:blipFill>
            </p:spPr>
            <p:txBody>
              <a:bodyPr/>
              <a:lstStyle/>
              <a:p>
                <a:r>
                  <a:rPr lang="en-US">
                    <a:noFill/>
                  </a:rPr>
                  <a:t> </a:t>
                </a:r>
              </a:p>
            </p:txBody>
          </p:sp>
        </mc:Fallback>
      </mc:AlternateContent>
      <p:cxnSp>
        <p:nvCxnSpPr>
          <p:cNvPr id="10" name="Straight Connector 9"/>
          <p:cNvCxnSpPr/>
          <p:nvPr/>
        </p:nvCxnSpPr>
        <p:spPr>
          <a:xfrm>
            <a:off x="1143000" y="6019800"/>
            <a:ext cx="6934200" cy="0"/>
          </a:xfrm>
          <a:prstGeom prst="line">
            <a:avLst/>
          </a:prstGeom>
          <a:ln w="28575">
            <a:solidFill>
              <a:schemeClr val="tx1"/>
            </a:solidFill>
            <a:prstDash val="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6019800"/>
            <a:ext cx="838200" cy="0"/>
          </a:xfrm>
          <a:prstGeom prst="line">
            <a:avLst/>
          </a:prstGeom>
          <a:ln w="28575">
            <a:solidFill>
              <a:schemeClr val="tx1"/>
            </a:solidFill>
            <a:prstDash val="solid"/>
            <a:headEnd type="oval" w="lg" len="lg"/>
            <a:tailEnd type="oval"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936032" y="6007799"/>
                <a:ext cx="429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𝑣</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36032" y="6007799"/>
                <a:ext cx="42934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60101" y="6015335"/>
                <a:ext cx="4079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𝑧</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360101" y="6015335"/>
                <a:ext cx="407932"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86717" y="6015335"/>
                <a:ext cx="4377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𝑢</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886717" y="6015335"/>
                <a:ext cx="43774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01052" y="6008649"/>
                <a:ext cx="49026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𝑤</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201052" y="6008649"/>
                <a:ext cx="490262"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8126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a:bodyPr>
          <a:lstStyle/>
          <a:p>
            <a:r>
              <a:rPr lang="en-GB" sz="3600" dirty="0"/>
              <a:t>Finding the nodes reachable from another node</a:t>
            </a:r>
            <a:endParaRPr lang="en-US" sz="3600" dirty="0"/>
          </a:p>
        </p:txBody>
      </p:sp>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19" name="Oval 18"/>
          <p:cNvSpPr/>
          <p:nvPr/>
        </p:nvSpPr>
        <p:spPr>
          <a:xfrm>
            <a:off x="696915" y="3352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D</a:t>
            </a:r>
            <a:endParaRPr lang="en-US" sz="2000" dirty="0">
              <a:solidFill>
                <a:schemeClr val="tx1"/>
              </a:solidFill>
            </a:endParaRPr>
          </a:p>
        </p:txBody>
      </p:sp>
      <p:sp>
        <p:nvSpPr>
          <p:cNvPr id="20" name="Oval 19"/>
          <p:cNvSpPr/>
          <p:nvPr/>
        </p:nvSpPr>
        <p:spPr>
          <a:xfrm>
            <a:off x="304800" y="4267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G</a:t>
            </a:r>
            <a:endParaRPr lang="en-US" sz="2000" dirty="0">
              <a:solidFill>
                <a:schemeClr val="tx1"/>
              </a:solidFill>
            </a:endParaRPr>
          </a:p>
        </p:txBody>
      </p:sp>
      <p:sp>
        <p:nvSpPr>
          <p:cNvPr id="21" name="Oval 20"/>
          <p:cNvSpPr/>
          <p:nvPr/>
        </p:nvSpPr>
        <p:spPr>
          <a:xfrm>
            <a:off x="1101521" y="4267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H</a:t>
            </a:r>
            <a:endParaRPr lang="en-US" sz="2000" dirty="0">
              <a:solidFill>
                <a:schemeClr val="tx1"/>
              </a:solidFill>
            </a:endParaRPr>
          </a:p>
        </p:txBody>
      </p:sp>
      <p:sp>
        <p:nvSpPr>
          <p:cNvPr id="22" name="Oval 21"/>
          <p:cNvSpPr/>
          <p:nvPr/>
        </p:nvSpPr>
        <p:spPr>
          <a:xfrm>
            <a:off x="1856127" y="3352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A</a:t>
            </a:r>
            <a:endParaRPr lang="en-US" sz="2000" dirty="0">
              <a:solidFill>
                <a:schemeClr val="tx1"/>
              </a:solidFill>
            </a:endParaRPr>
          </a:p>
        </p:txBody>
      </p:sp>
      <p:sp>
        <p:nvSpPr>
          <p:cNvPr id="23" name="Oval 22"/>
          <p:cNvSpPr/>
          <p:nvPr/>
        </p:nvSpPr>
        <p:spPr>
          <a:xfrm>
            <a:off x="1856127" y="4267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C</a:t>
            </a:r>
            <a:endParaRPr lang="en-US" sz="2000" dirty="0">
              <a:solidFill>
                <a:schemeClr val="tx1"/>
              </a:solidFill>
            </a:endParaRPr>
          </a:p>
        </p:txBody>
      </p:sp>
      <p:sp>
        <p:nvSpPr>
          <p:cNvPr id="24" name="Oval 23"/>
          <p:cNvSpPr/>
          <p:nvPr/>
        </p:nvSpPr>
        <p:spPr>
          <a:xfrm>
            <a:off x="2922927" y="3352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B</a:t>
            </a:r>
            <a:endParaRPr lang="en-US" sz="2000" dirty="0">
              <a:solidFill>
                <a:schemeClr val="tx1"/>
              </a:solidFill>
            </a:endParaRPr>
          </a:p>
        </p:txBody>
      </p:sp>
      <p:sp>
        <p:nvSpPr>
          <p:cNvPr id="25" name="Oval 24"/>
          <p:cNvSpPr/>
          <p:nvPr/>
        </p:nvSpPr>
        <p:spPr>
          <a:xfrm>
            <a:off x="2922927" y="4267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F</a:t>
            </a:r>
            <a:endParaRPr lang="en-US" sz="2000" dirty="0">
              <a:solidFill>
                <a:schemeClr val="tx1"/>
              </a:solidFill>
            </a:endParaRPr>
          </a:p>
        </p:txBody>
      </p:sp>
      <p:sp>
        <p:nvSpPr>
          <p:cNvPr id="26" name="Oval 25"/>
          <p:cNvSpPr/>
          <p:nvPr/>
        </p:nvSpPr>
        <p:spPr>
          <a:xfrm>
            <a:off x="4104027" y="3352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E</a:t>
            </a:r>
            <a:endParaRPr lang="en-US" sz="2000" dirty="0">
              <a:solidFill>
                <a:schemeClr val="tx1"/>
              </a:solidFill>
            </a:endParaRPr>
          </a:p>
        </p:txBody>
      </p:sp>
      <p:sp>
        <p:nvSpPr>
          <p:cNvPr id="27" name="Oval 26"/>
          <p:cNvSpPr/>
          <p:nvPr/>
        </p:nvSpPr>
        <p:spPr>
          <a:xfrm>
            <a:off x="3761127" y="4267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I</a:t>
            </a:r>
            <a:endParaRPr lang="en-US" sz="2000" dirty="0">
              <a:solidFill>
                <a:schemeClr val="tx1"/>
              </a:solidFill>
            </a:endParaRPr>
          </a:p>
        </p:txBody>
      </p:sp>
      <p:sp>
        <p:nvSpPr>
          <p:cNvPr id="28" name="Oval 27"/>
          <p:cNvSpPr/>
          <p:nvPr/>
        </p:nvSpPr>
        <p:spPr>
          <a:xfrm>
            <a:off x="4655123" y="4267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J</a:t>
            </a:r>
            <a:endParaRPr lang="en-US" sz="2000" dirty="0">
              <a:solidFill>
                <a:schemeClr val="tx1"/>
              </a:solidFill>
            </a:endParaRPr>
          </a:p>
        </p:txBody>
      </p:sp>
      <p:sp>
        <p:nvSpPr>
          <p:cNvPr id="29" name="Oval 28"/>
          <p:cNvSpPr/>
          <p:nvPr/>
        </p:nvSpPr>
        <p:spPr>
          <a:xfrm>
            <a:off x="1856127" y="4876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K</a:t>
            </a:r>
            <a:endParaRPr lang="en-US" sz="2000" dirty="0">
              <a:solidFill>
                <a:schemeClr val="tx1"/>
              </a:solidFill>
            </a:endParaRPr>
          </a:p>
        </p:txBody>
      </p:sp>
      <p:sp>
        <p:nvSpPr>
          <p:cNvPr id="30" name="Oval 29"/>
          <p:cNvSpPr/>
          <p:nvPr/>
        </p:nvSpPr>
        <p:spPr>
          <a:xfrm>
            <a:off x="2922927" y="48768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L</a:t>
            </a:r>
            <a:endParaRPr lang="en-US" sz="2000" dirty="0">
              <a:solidFill>
                <a:schemeClr val="tx1"/>
              </a:solidFill>
            </a:endParaRPr>
          </a:p>
        </p:txBody>
      </p:sp>
      <p:cxnSp>
        <p:nvCxnSpPr>
          <p:cNvPr id="31" name="Straight Connector 30"/>
          <p:cNvCxnSpPr>
            <a:stCxn id="19" idx="5"/>
            <a:endCxn id="21" idx="0"/>
          </p:cNvCxnSpPr>
          <p:nvPr/>
        </p:nvCxnSpPr>
        <p:spPr>
          <a:xfrm>
            <a:off x="1022119" y="3678004"/>
            <a:ext cx="269902"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3"/>
            <a:endCxn id="20" idx="0"/>
          </p:cNvCxnSpPr>
          <p:nvPr/>
        </p:nvCxnSpPr>
        <p:spPr>
          <a:xfrm flipH="1">
            <a:off x="495300" y="3678004"/>
            <a:ext cx="257411"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6"/>
            <a:endCxn id="21" idx="2"/>
          </p:cNvCxnSpPr>
          <p:nvPr/>
        </p:nvCxnSpPr>
        <p:spPr>
          <a:xfrm>
            <a:off x="685800" y="4457700"/>
            <a:ext cx="415721"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6"/>
            <a:endCxn id="22" idx="2"/>
          </p:cNvCxnSpPr>
          <p:nvPr/>
        </p:nvCxnSpPr>
        <p:spPr>
          <a:xfrm>
            <a:off x="1077915" y="3543300"/>
            <a:ext cx="778212"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2" idx="6"/>
            <a:endCxn id="24" idx="2"/>
          </p:cNvCxnSpPr>
          <p:nvPr/>
        </p:nvCxnSpPr>
        <p:spPr>
          <a:xfrm>
            <a:off x="2237127" y="3543300"/>
            <a:ext cx="6858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4" idx="6"/>
            <a:endCxn id="26" idx="2"/>
          </p:cNvCxnSpPr>
          <p:nvPr/>
        </p:nvCxnSpPr>
        <p:spPr>
          <a:xfrm>
            <a:off x="3303927" y="3543300"/>
            <a:ext cx="8001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2" idx="4"/>
            <a:endCxn id="23" idx="0"/>
          </p:cNvCxnSpPr>
          <p:nvPr/>
        </p:nvCxnSpPr>
        <p:spPr>
          <a:xfrm>
            <a:off x="2046627" y="3733800"/>
            <a:ext cx="0" cy="5334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4"/>
            <a:endCxn id="25" idx="0"/>
          </p:cNvCxnSpPr>
          <p:nvPr/>
        </p:nvCxnSpPr>
        <p:spPr>
          <a:xfrm>
            <a:off x="3113427" y="3733800"/>
            <a:ext cx="0" cy="53340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3" idx="6"/>
            <a:endCxn id="25" idx="2"/>
          </p:cNvCxnSpPr>
          <p:nvPr/>
        </p:nvCxnSpPr>
        <p:spPr>
          <a:xfrm>
            <a:off x="2237127" y="4457700"/>
            <a:ext cx="6858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6" idx="3"/>
            <a:endCxn id="27" idx="0"/>
          </p:cNvCxnSpPr>
          <p:nvPr/>
        </p:nvCxnSpPr>
        <p:spPr>
          <a:xfrm flipH="1">
            <a:off x="3951627" y="3678004"/>
            <a:ext cx="208196"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 idx="6"/>
            <a:endCxn id="28" idx="2"/>
          </p:cNvCxnSpPr>
          <p:nvPr/>
        </p:nvCxnSpPr>
        <p:spPr>
          <a:xfrm>
            <a:off x="4142127" y="4457700"/>
            <a:ext cx="512996"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6" idx="5"/>
            <a:endCxn id="28" idx="0"/>
          </p:cNvCxnSpPr>
          <p:nvPr/>
        </p:nvCxnSpPr>
        <p:spPr>
          <a:xfrm>
            <a:off x="4429231" y="3678004"/>
            <a:ext cx="416392" cy="58919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6"/>
            <a:endCxn id="30" idx="2"/>
          </p:cNvCxnSpPr>
          <p:nvPr/>
        </p:nvCxnSpPr>
        <p:spPr>
          <a:xfrm>
            <a:off x="2237127" y="5067300"/>
            <a:ext cx="6858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467600" y="1769753"/>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A</a:t>
            </a:r>
            <a:endParaRPr lang="en-US" sz="2000" dirty="0">
              <a:solidFill>
                <a:schemeClr val="tx1"/>
              </a:solidFill>
            </a:endParaRPr>
          </a:p>
        </p:txBody>
      </p:sp>
      <p:grpSp>
        <p:nvGrpSpPr>
          <p:cNvPr id="94" name="Group 93"/>
          <p:cNvGrpSpPr/>
          <p:nvPr/>
        </p:nvGrpSpPr>
        <p:grpSpPr>
          <a:xfrm>
            <a:off x="6705600" y="2094957"/>
            <a:ext cx="817796" cy="957999"/>
            <a:chOff x="6553200" y="1544404"/>
            <a:chExt cx="817796" cy="957999"/>
          </a:xfrm>
        </p:grpSpPr>
        <p:cxnSp>
          <p:nvCxnSpPr>
            <p:cNvPr id="70" name="Straight Connector 69"/>
            <p:cNvCxnSpPr>
              <a:stCxn id="47" idx="3"/>
              <a:endCxn id="49" idx="7"/>
            </p:cNvCxnSpPr>
            <p:nvPr/>
          </p:nvCxnSpPr>
          <p:spPr>
            <a:xfrm flipH="1">
              <a:off x="6878404" y="1544404"/>
              <a:ext cx="492592" cy="63279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553200" y="2121403"/>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B</a:t>
              </a:r>
              <a:endParaRPr lang="en-US" sz="2000" dirty="0">
                <a:solidFill>
                  <a:schemeClr val="tx1"/>
                </a:solidFill>
              </a:endParaRPr>
            </a:p>
          </p:txBody>
        </p:sp>
      </p:grpSp>
      <p:grpSp>
        <p:nvGrpSpPr>
          <p:cNvPr id="98" name="Group 97"/>
          <p:cNvGrpSpPr/>
          <p:nvPr/>
        </p:nvGrpSpPr>
        <p:grpSpPr>
          <a:xfrm>
            <a:off x="7030804" y="2997160"/>
            <a:ext cx="688638" cy="1058593"/>
            <a:chOff x="6878404" y="2446607"/>
            <a:chExt cx="688638" cy="1058593"/>
          </a:xfrm>
        </p:grpSpPr>
        <p:cxnSp>
          <p:nvCxnSpPr>
            <p:cNvPr id="80" name="Straight Connector 79"/>
            <p:cNvCxnSpPr>
              <a:stCxn id="49" idx="5"/>
              <a:endCxn id="50" idx="5"/>
            </p:cNvCxnSpPr>
            <p:nvPr/>
          </p:nvCxnSpPr>
          <p:spPr>
            <a:xfrm>
              <a:off x="6878404" y="2446607"/>
              <a:ext cx="632842" cy="100279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186042" y="3124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F</a:t>
              </a:r>
              <a:endParaRPr lang="en-US" sz="2000" dirty="0">
                <a:solidFill>
                  <a:schemeClr val="tx1"/>
                </a:solidFill>
              </a:endParaRPr>
            </a:p>
          </p:txBody>
        </p:sp>
      </p:grpSp>
      <p:grpSp>
        <p:nvGrpSpPr>
          <p:cNvPr id="95" name="Group 94"/>
          <p:cNvGrpSpPr/>
          <p:nvPr/>
        </p:nvGrpSpPr>
        <p:grpSpPr>
          <a:xfrm>
            <a:off x="6055368" y="2997160"/>
            <a:ext cx="706028" cy="1058593"/>
            <a:chOff x="5902968" y="2446607"/>
            <a:chExt cx="706028" cy="1058593"/>
          </a:xfrm>
        </p:grpSpPr>
        <p:cxnSp>
          <p:nvCxnSpPr>
            <p:cNvPr id="82" name="Straight Connector 81"/>
            <p:cNvCxnSpPr>
              <a:stCxn id="49" idx="3"/>
              <a:endCxn id="51" idx="3"/>
            </p:cNvCxnSpPr>
            <p:nvPr/>
          </p:nvCxnSpPr>
          <p:spPr>
            <a:xfrm flipH="1">
              <a:off x="5958764" y="2446607"/>
              <a:ext cx="650232" cy="100279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902968" y="3124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E</a:t>
              </a:r>
              <a:endParaRPr lang="en-US" sz="2000" dirty="0">
                <a:solidFill>
                  <a:schemeClr val="tx1"/>
                </a:solidFill>
              </a:endParaRPr>
            </a:p>
          </p:txBody>
        </p:sp>
      </p:grpSp>
      <p:grpSp>
        <p:nvGrpSpPr>
          <p:cNvPr id="100" name="Group 99"/>
          <p:cNvGrpSpPr/>
          <p:nvPr/>
        </p:nvGrpSpPr>
        <p:grpSpPr>
          <a:xfrm>
            <a:off x="7792804" y="2094957"/>
            <a:ext cx="970196" cy="957999"/>
            <a:chOff x="7640404" y="1544404"/>
            <a:chExt cx="970196" cy="957999"/>
          </a:xfrm>
        </p:grpSpPr>
        <p:sp>
          <p:nvSpPr>
            <p:cNvPr id="44" name="Oval 43"/>
            <p:cNvSpPr/>
            <p:nvPr/>
          </p:nvSpPr>
          <p:spPr>
            <a:xfrm>
              <a:off x="8229600" y="2121403"/>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D</a:t>
              </a:r>
              <a:endParaRPr lang="en-US" sz="2000" dirty="0">
                <a:solidFill>
                  <a:schemeClr val="tx1"/>
                </a:solidFill>
              </a:endParaRPr>
            </a:p>
          </p:txBody>
        </p:sp>
        <p:cxnSp>
          <p:nvCxnSpPr>
            <p:cNvPr id="72" name="Straight Connector 71"/>
            <p:cNvCxnSpPr>
              <a:stCxn id="47" idx="5"/>
              <a:endCxn id="44" idx="1"/>
            </p:cNvCxnSpPr>
            <p:nvPr/>
          </p:nvCxnSpPr>
          <p:spPr>
            <a:xfrm>
              <a:off x="7640404" y="1544404"/>
              <a:ext cx="644992" cy="63279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8382000" y="3052956"/>
            <a:ext cx="381000" cy="1002797"/>
            <a:chOff x="8229600" y="2502403"/>
            <a:chExt cx="381000" cy="1002797"/>
          </a:xfrm>
        </p:grpSpPr>
        <p:sp>
          <p:nvSpPr>
            <p:cNvPr id="45" name="Oval 44"/>
            <p:cNvSpPr/>
            <p:nvPr/>
          </p:nvSpPr>
          <p:spPr>
            <a:xfrm>
              <a:off x="8229600" y="31242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G</a:t>
              </a:r>
              <a:endParaRPr lang="en-US" sz="2000" dirty="0">
                <a:solidFill>
                  <a:schemeClr val="tx1"/>
                </a:solidFill>
              </a:endParaRPr>
            </a:p>
          </p:txBody>
        </p:sp>
        <p:cxnSp>
          <p:nvCxnSpPr>
            <p:cNvPr id="76" name="Straight Connector 75"/>
            <p:cNvCxnSpPr>
              <a:stCxn id="44" idx="4"/>
              <a:endCxn id="45" idx="0"/>
            </p:cNvCxnSpPr>
            <p:nvPr/>
          </p:nvCxnSpPr>
          <p:spPr>
            <a:xfrm>
              <a:off x="8420100" y="2502403"/>
              <a:ext cx="0" cy="62179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8382000" y="4055753"/>
            <a:ext cx="381000" cy="890007"/>
            <a:chOff x="8229600" y="3505200"/>
            <a:chExt cx="381000" cy="890007"/>
          </a:xfrm>
        </p:grpSpPr>
        <p:sp>
          <p:nvSpPr>
            <p:cNvPr id="46" name="Oval 45"/>
            <p:cNvSpPr/>
            <p:nvPr/>
          </p:nvSpPr>
          <p:spPr>
            <a:xfrm>
              <a:off x="8229600" y="4014207"/>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H</a:t>
              </a:r>
              <a:endParaRPr lang="en-US" sz="2000" dirty="0">
                <a:solidFill>
                  <a:schemeClr val="tx1"/>
                </a:solidFill>
              </a:endParaRPr>
            </a:p>
          </p:txBody>
        </p:sp>
        <p:cxnSp>
          <p:nvCxnSpPr>
            <p:cNvPr id="78" name="Straight Connector 77"/>
            <p:cNvCxnSpPr>
              <a:stCxn id="45" idx="4"/>
              <a:endCxn id="46" idx="0"/>
            </p:cNvCxnSpPr>
            <p:nvPr/>
          </p:nvCxnSpPr>
          <p:spPr>
            <a:xfrm>
              <a:off x="8420100" y="3505200"/>
              <a:ext cx="0" cy="5090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6055368" y="4055753"/>
            <a:ext cx="381000" cy="890007"/>
            <a:chOff x="5902968" y="3505200"/>
            <a:chExt cx="381000" cy="890007"/>
          </a:xfrm>
        </p:grpSpPr>
        <p:sp>
          <p:nvSpPr>
            <p:cNvPr id="52" name="Oval 51"/>
            <p:cNvSpPr/>
            <p:nvPr/>
          </p:nvSpPr>
          <p:spPr>
            <a:xfrm>
              <a:off x="5902968" y="4014207"/>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I</a:t>
              </a:r>
              <a:endParaRPr lang="en-US" sz="2000" dirty="0">
                <a:solidFill>
                  <a:schemeClr val="tx1"/>
                </a:solidFill>
              </a:endParaRPr>
            </a:p>
          </p:txBody>
        </p:sp>
        <p:cxnSp>
          <p:nvCxnSpPr>
            <p:cNvPr id="84" name="Straight Connector 83"/>
            <p:cNvCxnSpPr>
              <a:stCxn id="51" idx="4"/>
              <a:endCxn id="52" idx="0"/>
            </p:cNvCxnSpPr>
            <p:nvPr/>
          </p:nvCxnSpPr>
          <p:spPr>
            <a:xfrm>
              <a:off x="6093468" y="3505200"/>
              <a:ext cx="0" cy="5090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6055368" y="4945760"/>
            <a:ext cx="381000" cy="845440"/>
            <a:chOff x="5902968" y="4395207"/>
            <a:chExt cx="381000" cy="845440"/>
          </a:xfrm>
        </p:grpSpPr>
        <p:sp>
          <p:nvSpPr>
            <p:cNvPr id="53" name="Oval 52"/>
            <p:cNvSpPr/>
            <p:nvPr/>
          </p:nvSpPr>
          <p:spPr>
            <a:xfrm>
              <a:off x="5902968" y="4859647"/>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J</a:t>
              </a:r>
              <a:endParaRPr lang="en-US" sz="2000" dirty="0">
                <a:solidFill>
                  <a:schemeClr val="tx1"/>
                </a:solidFill>
              </a:endParaRPr>
            </a:p>
          </p:txBody>
        </p:sp>
        <p:cxnSp>
          <p:nvCxnSpPr>
            <p:cNvPr id="86" name="Straight Connector 85"/>
            <p:cNvCxnSpPr>
              <a:stCxn id="52" idx="4"/>
              <a:endCxn id="53" idx="0"/>
            </p:cNvCxnSpPr>
            <p:nvPr/>
          </p:nvCxnSpPr>
          <p:spPr>
            <a:xfrm>
              <a:off x="6093468" y="4395207"/>
              <a:ext cx="0" cy="46444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7338442" y="4055753"/>
            <a:ext cx="381000" cy="890007"/>
            <a:chOff x="7186042" y="3505200"/>
            <a:chExt cx="381000" cy="890007"/>
          </a:xfrm>
        </p:grpSpPr>
        <p:sp>
          <p:nvSpPr>
            <p:cNvPr id="48" name="Oval 47"/>
            <p:cNvSpPr/>
            <p:nvPr/>
          </p:nvSpPr>
          <p:spPr>
            <a:xfrm>
              <a:off x="7186042" y="4014207"/>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C</a:t>
              </a:r>
              <a:endParaRPr lang="en-US" sz="2000" dirty="0">
                <a:solidFill>
                  <a:schemeClr val="tx1"/>
                </a:solidFill>
              </a:endParaRPr>
            </a:p>
          </p:txBody>
        </p:sp>
        <p:cxnSp>
          <p:nvCxnSpPr>
            <p:cNvPr id="88" name="Straight Connector 87"/>
            <p:cNvCxnSpPr>
              <a:stCxn id="50" idx="4"/>
              <a:endCxn id="48" idx="0"/>
            </p:cNvCxnSpPr>
            <p:nvPr/>
          </p:nvCxnSpPr>
          <p:spPr>
            <a:xfrm>
              <a:off x="7376542" y="3505200"/>
              <a:ext cx="0" cy="5090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1" name="Freeform 90"/>
          <p:cNvSpPr/>
          <p:nvPr/>
        </p:nvSpPr>
        <p:spPr>
          <a:xfrm>
            <a:off x="6363630" y="4018582"/>
            <a:ext cx="301103" cy="1402769"/>
          </a:xfrm>
          <a:custGeom>
            <a:avLst/>
            <a:gdLst>
              <a:gd name="connsiteX0" fmla="*/ 44605 w 379374"/>
              <a:gd name="connsiteY0" fmla="*/ 1527717 h 1527717"/>
              <a:gd name="connsiteX1" fmla="*/ 379141 w 379374"/>
              <a:gd name="connsiteY1" fmla="*/ 724829 h 1527717"/>
              <a:gd name="connsiteX2" fmla="*/ 0 w 379374"/>
              <a:gd name="connsiteY2" fmla="*/ 0 h 1527717"/>
            </a:gdLst>
            <a:ahLst/>
            <a:cxnLst>
              <a:cxn ang="0">
                <a:pos x="connsiteX0" y="connsiteY0"/>
              </a:cxn>
              <a:cxn ang="0">
                <a:pos x="connsiteX1" y="connsiteY1"/>
              </a:cxn>
              <a:cxn ang="0">
                <a:pos x="connsiteX2" y="connsiteY2"/>
              </a:cxn>
            </a:cxnLst>
            <a:rect l="l" t="t" r="r" b="b"/>
            <a:pathLst>
              <a:path w="379374" h="1527717">
                <a:moveTo>
                  <a:pt x="44605" y="1527717"/>
                </a:moveTo>
                <a:cubicBezTo>
                  <a:pt x="215590" y="1253582"/>
                  <a:pt x="386575" y="979448"/>
                  <a:pt x="379141" y="724829"/>
                </a:cubicBezTo>
                <a:cubicBezTo>
                  <a:pt x="371707" y="470210"/>
                  <a:pt x="185853" y="235105"/>
                  <a:pt x="0" y="0"/>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7668322" y="2156329"/>
            <a:ext cx="193065" cy="2453268"/>
          </a:xfrm>
          <a:custGeom>
            <a:avLst/>
            <a:gdLst>
              <a:gd name="connsiteX0" fmla="*/ 0 w 356839"/>
              <a:gd name="connsiteY0" fmla="*/ 2453268 h 2453268"/>
              <a:gd name="connsiteX1" fmla="*/ 356839 w 356839"/>
              <a:gd name="connsiteY1" fmla="*/ 1483112 h 2453268"/>
              <a:gd name="connsiteX2" fmla="*/ 0 w 356839"/>
              <a:gd name="connsiteY2" fmla="*/ 0 h 2453268"/>
            </a:gdLst>
            <a:ahLst/>
            <a:cxnLst>
              <a:cxn ang="0">
                <a:pos x="connsiteX0" y="connsiteY0"/>
              </a:cxn>
              <a:cxn ang="0">
                <a:pos x="connsiteX1" y="connsiteY1"/>
              </a:cxn>
              <a:cxn ang="0">
                <a:pos x="connsiteX2" y="connsiteY2"/>
              </a:cxn>
            </a:cxnLst>
            <a:rect l="l" t="t" r="r" b="b"/>
            <a:pathLst>
              <a:path w="356839" h="2453268">
                <a:moveTo>
                  <a:pt x="0" y="2453268"/>
                </a:moveTo>
                <a:cubicBezTo>
                  <a:pt x="178419" y="2172629"/>
                  <a:pt x="356839" y="1891990"/>
                  <a:pt x="356839" y="1483112"/>
                </a:cubicBezTo>
                <a:cubicBezTo>
                  <a:pt x="356839" y="1074234"/>
                  <a:pt x="178419" y="537117"/>
                  <a:pt x="0" y="0"/>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flipH="1">
            <a:off x="8175701" y="2986009"/>
            <a:ext cx="260629" cy="1631505"/>
          </a:xfrm>
          <a:custGeom>
            <a:avLst/>
            <a:gdLst>
              <a:gd name="connsiteX0" fmla="*/ 44605 w 379374"/>
              <a:gd name="connsiteY0" fmla="*/ 1527717 h 1527717"/>
              <a:gd name="connsiteX1" fmla="*/ 379141 w 379374"/>
              <a:gd name="connsiteY1" fmla="*/ 724829 h 1527717"/>
              <a:gd name="connsiteX2" fmla="*/ 0 w 379374"/>
              <a:gd name="connsiteY2" fmla="*/ 0 h 1527717"/>
            </a:gdLst>
            <a:ahLst/>
            <a:cxnLst>
              <a:cxn ang="0">
                <a:pos x="connsiteX0" y="connsiteY0"/>
              </a:cxn>
              <a:cxn ang="0">
                <a:pos x="connsiteX1" y="connsiteY1"/>
              </a:cxn>
              <a:cxn ang="0">
                <a:pos x="connsiteX2" y="connsiteY2"/>
              </a:cxn>
            </a:cxnLst>
            <a:rect l="l" t="t" r="r" b="b"/>
            <a:pathLst>
              <a:path w="379374" h="1527717">
                <a:moveTo>
                  <a:pt x="44605" y="1527717"/>
                </a:moveTo>
                <a:cubicBezTo>
                  <a:pt x="215590" y="1253582"/>
                  <a:pt x="386575" y="979448"/>
                  <a:pt x="379141" y="724829"/>
                </a:cubicBezTo>
                <a:cubicBezTo>
                  <a:pt x="371707" y="470210"/>
                  <a:pt x="185853" y="235105"/>
                  <a:pt x="0" y="0"/>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940707" y="5943600"/>
            <a:ext cx="7548157" cy="685800"/>
            <a:chOff x="940707" y="5943600"/>
            <a:chExt cx="7548157" cy="685800"/>
          </a:xfrm>
        </p:grpSpPr>
        <p:sp>
          <p:nvSpPr>
            <p:cNvPr id="104" name="TextBox 103"/>
            <p:cNvSpPr txBox="1"/>
            <p:nvPr/>
          </p:nvSpPr>
          <p:spPr>
            <a:xfrm>
              <a:off x="940707" y="5943600"/>
              <a:ext cx="7548157" cy="369332"/>
            </a:xfrm>
            <a:prstGeom prst="rect">
              <a:avLst/>
            </a:prstGeom>
            <a:noFill/>
          </p:spPr>
          <p:txBody>
            <a:bodyPr wrap="none" rtlCol="0">
              <a:spAutoFit/>
            </a:bodyPr>
            <a:lstStyle/>
            <a:p>
              <a:r>
                <a:rPr lang="en-GB" dirty="0"/>
                <a:t>Dotted edges are ignored (</a:t>
              </a:r>
              <a:r>
                <a:rPr lang="en-GB" i="1" dirty="0"/>
                <a:t>back edges</a:t>
              </a:r>
              <a:r>
                <a:rPr lang="en-GB" dirty="0"/>
                <a:t>): they lead to previously visited vertices. </a:t>
              </a:r>
              <a:endParaRPr lang="en-US" dirty="0"/>
            </a:p>
          </p:txBody>
        </p:sp>
        <p:sp>
          <p:nvSpPr>
            <p:cNvPr id="105" name="TextBox 104"/>
            <p:cNvSpPr txBox="1"/>
            <p:nvPr/>
          </p:nvSpPr>
          <p:spPr>
            <a:xfrm>
              <a:off x="940707" y="6260068"/>
              <a:ext cx="4135363" cy="369332"/>
            </a:xfrm>
            <a:prstGeom prst="rect">
              <a:avLst/>
            </a:prstGeom>
            <a:noFill/>
          </p:spPr>
          <p:txBody>
            <a:bodyPr wrap="none" rtlCol="0">
              <a:spAutoFit/>
            </a:bodyPr>
            <a:lstStyle/>
            <a:p>
              <a:r>
                <a:rPr lang="en-GB" dirty="0"/>
                <a:t>The solid edges (</a:t>
              </a:r>
              <a:r>
                <a:rPr lang="en-GB" i="1" dirty="0"/>
                <a:t>tree edges</a:t>
              </a:r>
              <a:r>
                <a:rPr lang="en-GB" dirty="0"/>
                <a:t>) form a tree. </a:t>
              </a:r>
              <a:endParaRPr lang="en-US" dirty="0"/>
            </a:p>
          </p:txBody>
        </p:sp>
      </p:grpSp>
      <p:sp>
        <p:nvSpPr>
          <p:cNvPr id="8" name="Content Placeholder 7">
            <a:extLst>
              <a:ext uri="{FF2B5EF4-FFF2-40B4-BE49-F238E27FC236}">
                <a16:creationId xmlns:a16="http://schemas.microsoft.com/office/drawing/2014/main" id="{5D99F3C4-962A-4D6C-A4CA-7B9553154B1B}"/>
              </a:ext>
            </a:extLst>
          </p:cNvPr>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68" name="Content Placeholder 6">
                <a:extLst>
                  <a:ext uri="{FF2B5EF4-FFF2-40B4-BE49-F238E27FC236}">
                    <a16:creationId xmlns:a16="http://schemas.microsoft.com/office/drawing/2014/main" id="{4A866046-6F97-4EF7-B485-E3224CF8CCA0}"/>
                  </a:ext>
                </a:extLst>
              </p:cNvPr>
              <p:cNvSpPr txBox="1">
                <a:spLocks/>
              </p:cNvSpPr>
              <p:nvPr/>
            </p:nvSpPr>
            <p:spPr>
              <a:xfrm>
                <a:off x="457200" y="914400"/>
                <a:ext cx="6553200" cy="1371600"/>
              </a:xfrm>
              <a:prstGeom prst="rect">
                <a:avLst/>
              </a:prstGeom>
              <a:solidFill>
                <a:schemeClr val="accent5">
                  <a:lumMod val="20000"/>
                  <a:lumOff val="80000"/>
                </a:schemeClr>
              </a:solidFill>
              <a:ln>
                <a:solidFill>
                  <a:srgbClr val="0000FF"/>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tab pos="0" algn="l"/>
                  </a:tabLst>
                  <a:defRPr sz="2400" b="1" kern="1200" baseline="0">
                    <a:solidFill>
                      <a:schemeClr val="tx1"/>
                    </a:solidFill>
                    <a:latin typeface="Consolas" panose="020B0609020204030204" pitchFamily="49" charset="0"/>
                    <a:ea typeface="+mn-ea"/>
                    <a:cs typeface="Consolas" panose="020B0609020204030204" pitchFamily="49"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solidFill>
                      <a:srgbClr val="0000FF"/>
                    </a:solidFill>
                  </a:rPr>
                  <a:t>def</a:t>
                </a:r>
                <a:r>
                  <a:rPr lang="en-GB" sz="2000" dirty="0"/>
                  <a:t> explore(</a:t>
                </a:r>
                <a14:m>
                  <m:oMath xmlns:m="http://schemas.openxmlformats.org/officeDocument/2006/math">
                    <m:r>
                      <a:rPr lang="en-GB" sz="2000" i="1" smtClean="0">
                        <a:latin typeface="Cambria Math" panose="02040503050406030204" pitchFamily="18" charset="0"/>
                      </a:rPr>
                      <m:t>𝑮</m:t>
                    </m:r>
                  </m:oMath>
                </a14:m>
                <a:r>
                  <a:rPr lang="en-US" sz="2000" dirty="0"/>
                  <a:t>, </a:t>
                </a:r>
                <a14:m>
                  <m:oMath xmlns:m="http://schemas.openxmlformats.org/officeDocument/2006/math">
                    <m:r>
                      <a:rPr lang="en-GB" sz="2000" i="1" smtClean="0">
                        <a:latin typeface="Cambria Math" panose="02040503050406030204" pitchFamily="18" charset="0"/>
                      </a:rPr>
                      <m:t>𝒗</m:t>
                    </m:r>
                  </m:oMath>
                </a14:m>
                <a:r>
                  <a:rPr lang="en-US" sz="2000" dirty="0"/>
                  <a:t>, visited):</a:t>
                </a:r>
                <a:br>
                  <a:rPr lang="en-US" sz="2000" dirty="0"/>
                </a:br>
                <a:r>
                  <a:rPr lang="en-GB" sz="2000" dirty="0"/>
                  <a:t>  visited[</a:t>
                </a:r>
                <a14:m>
                  <m:oMath xmlns:m="http://schemas.openxmlformats.org/officeDocument/2006/math">
                    <m:r>
                      <a:rPr lang="en-GB" sz="2000" i="1" smtClean="0">
                        <a:latin typeface="Cambria Math" panose="02040503050406030204" pitchFamily="18" charset="0"/>
                      </a:rPr>
                      <m:t>𝒗</m:t>
                    </m:r>
                  </m:oMath>
                </a14:m>
                <a:r>
                  <a:rPr lang="en-GB" sz="2000" dirty="0"/>
                  <a:t>] = </a:t>
                </a:r>
                <a:r>
                  <a:rPr lang="en-GB" sz="2000" dirty="0">
                    <a:solidFill>
                      <a:srgbClr val="0000FF"/>
                    </a:solidFill>
                  </a:rPr>
                  <a:t>True</a:t>
                </a:r>
                <a:br>
                  <a:rPr lang="en-GB" sz="2000" dirty="0"/>
                </a:br>
                <a:r>
                  <a:rPr lang="en-GB" sz="2000" dirty="0"/>
                  <a:t>  </a:t>
                </a:r>
                <a:r>
                  <a:rPr lang="en-GB" sz="2000" dirty="0">
                    <a:solidFill>
                      <a:srgbClr val="0000FF"/>
                    </a:solidFill>
                  </a:rPr>
                  <a:t>for each</a:t>
                </a:r>
                <a:r>
                  <a:rPr lang="en-GB" sz="2000" dirty="0"/>
                  <a:t> edge </a:t>
                </a:r>
                <a14:m>
                  <m:oMath xmlns:m="http://schemas.openxmlformats.org/officeDocument/2006/math">
                    <m:d>
                      <m:dPr>
                        <m:ctrlPr>
                          <a:rPr lang="en-GB" sz="2000" i="1" smtClean="0">
                            <a:latin typeface="Cambria Math" panose="02040503050406030204" pitchFamily="18" charset="0"/>
                          </a:rPr>
                        </m:ctrlPr>
                      </m:dPr>
                      <m:e>
                        <m:r>
                          <a:rPr lang="en-GB" sz="2000" i="1" smtClean="0">
                            <a:latin typeface="Cambria Math" panose="02040503050406030204" pitchFamily="18" charset="0"/>
                          </a:rPr>
                          <m:t>𝒗</m:t>
                        </m:r>
                        <m:r>
                          <a:rPr lang="en-GB" sz="2000" i="1" smtClean="0">
                            <a:latin typeface="Cambria Math" panose="02040503050406030204" pitchFamily="18" charset="0"/>
                          </a:rPr>
                          <m:t>,</m:t>
                        </m:r>
                        <m:r>
                          <a:rPr lang="en-GB" sz="2000" i="1" smtClean="0">
                            <a:latin typeface="Cambria Math" panose="02040503050406030204" pitchFamily="18" charset="0"/>
                          </a:rPr>
                          <m:t>𝒖</m:t>
                        </m:r>
                      </m:e>
                    </m:d>
                    <m:r>
                      <a:rPr lang="en-GB" sz="2000" i="1" smtClean="0">
                        <a:latin typeface="Cambria Math" panose="02040503050406030204" pitchFamily="18" charset="0"/>
                      </a:rPr>
                      <m:t>∈</m:t>
                    </m:r>
                    <m:r>
                      <a:rPr lang="en-GB" sz="2000" i="1" smtClean="0">
                        <a:latin typeface="Cambria Math" panose="02040503050406030204" pitchFamily="18" charset="0"/>
                      </a:rPr>
                      <m:t>𝑬</m:t>
                    </m:r>
                  </m:oMath>
                </a14:m>
                <a:r>
                  <a:rPr lang="en-GB" sz="2000" dirty="0"/>
                  <a:t>:</a:t>
                </a:r>
                <a:br>
                  <a:rPr lang="en-GB" sz="2000" dirty="0"/>
                </a:br>
                <a:r>
                  <a:rPr lang="en-GB" sz="2000" dirty="0"/>
                  <a:t>    </a:t>
                </a:r>
                <a:r>
                  <a:rPr lang="en-GB" sz="2000" dirty="0">
                    <a:solidFill>
                      <a:srgbClr val="0000FF"/>
                    </a:solidFill>
                  </a:rPr>
                  <a:t>if not </a:t>
                </a:r>
                <a:r>
                  <a:rPr lang="en-GB" sz="2000" dirty="0"/>
                  <a:t>visited[</a:t>
                </a:r>
                <a14:m>
                  <m:oMath xmlns:m="http://schemas.openxmlformats.org/officeDocument/2006/math">
                    <m:r>
                      <a:rPr lang="en-GB" sz="2000" i="1" smtClean="0">
                        <a:latin typeface="Cambria Math" panose="02040503050406030204" pitchFamily="18" charset="0"/>
                      </a:rPr>
                      <m:t>𝒖</m:t>
                    </m:r>
                  </m:oMath>
                </a14:m>
                <a:r>
                  <a:rPr lang="en-GB" sz="2000" dirty="0"/>
                  <a:t>]: explore(</a:t>
                </a:r>
                <a14:m>
                  <m:oMath xmlns:m="http://schemas.openxmlformats.org/officeDocument/2006/math">
                    <m:r>
                      <a:rPr lang="en-GB" sz="2000" i="1" smtClean="0">
                        <a:latin typeface="Cambria Math" panose="02040503050406030204" pitchFamily="18" charset="0"/>
                      </a:rPr>
                      <m:t>𝑮</m:t>
                    </m:r>
                  </m:oMath>
                </a14:m>
                <a:r>
                  <a:rPr lang="en-GB" sz="2000" dirty="0"/>
                  <a:t>, </a:t>
                </a:r>
                <a14:m>
                  <m:oMath xmlns:m="http://schemas.openxmlformats.org/officeDocument/2006/math">
                    <m:r>
                      <a:rPr lang="en-GB" sz="2000" i="1" dirty="0" smtClean="0">
                        <a:latin typeface="Cambria Math" panose="02040503050406030204" pitchFamily="18" charset="0"/>
                      </a:rPr>
                      <m:t>𝒖</m:t>
                    </m:r>
                  </m:oMath>
                </a14:m>
                <a:r>
                  <a:rPr lang="en-GB" sz="2000" dirty="0"/>
                  <a:t>, visited)</a:t>
                </a:r>
              </a:p>
            </p:txBody>
          </p:sp>
        </mc:Choice>
        <mc:Fallback xmlns="">
          <p:sp>
            <p:nvSpPr>
              <p:cNvPr id="68" name="Content Placeholder 6">
                <a:extLst>
                  <a:ext uri="{FF2B5EF4-FFF2-40B4-BE49-F238E27FC236}">
                    <a16:creationId xmlns:a16="http://schemas.microsoft.com/office/drawing/2014/main" id="{4A866046-6F97-4EF7-B485-E3224CF8CCA0}"/>
                  </a:ext>
                </a:extLst>
              </p:cNvPr>
              <p:cNvSpPr txBox="1">
                <a:spLocks noRot="1" noChangeAspect="1" noMove="1" noResize="1" noEditPoints="1" noAdjustHandles="1" noChangeArrowheads="1" noChangeShapeType="1" noTextEdit="1"/>
              </p:cNvSpPr>
              <p:nvPr/>
            </p:nvSpPr>
            <p:spPr>
              <a:xfrm>
                <a:off x="457200" y="914400"/>
                <a:ext cx="6553200" cy="1371600"/>
              </a:xfrm>
              <a:prstGeom prst="rect">
                <a:avLst/>
              </a:prstGeom>
              <a:blipFill>
                <a:blip r:embed="rId2"/>
                <a:stretch>
                  <a:fillRect l="-836" t="-1762" r="-743" b="-3084"/>
                </a:stretch>
              </a:blipFill>
              <a:ln>
                <a:solidFill>
                  <a:srgbClr val="0000FF"/>
                </a:solidFill>
              </a:ln>
            </p:spPr>
            <p:txBody>
              <a:bodyPr/>
              <a:lstStyle/>
              <a:p>
                <a:r>
                  <a:rPr lang="ca-ES">
                    <a:noFill/>
                  </a:rPr>
                  <a:t> </a:t>
                </a:r>
              </a:p>
            </p:txBody>
          </p:sp>
        </mc:Fallback>
      </mc:AlternateContent>
    </p:spTree>
    <p:extLst>
      <p:ext uri="{BB962C8B-B14F-4D97-AF65-F5344CB8AC3E}">
        <p14:creationId xmlns:p14="http://schemas.microsoft.com/office/powerpoint/2010/main" val="28214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mph" presetSubtype="2" fill="hold" nodeType="afterEffect">
                                  <p:stCondLst>
                                    <p:cond delay="0"/>
                                  </p:stCondLst>
                                  <p:childTnLst>
                                    <p:animClr clrSpc="rgb" dir="cw">
                                      <p:cBhvr>
                                        <p:cTn id="12" dur="500" fill="hold"/>
                                        <p:tgtEl>
                                          <p:spTgt spid="22"/>
                                        </p:tgtEl>
                                        <p:attrNameLst>
                                          <p:attrName>fillcolor</p:attrName>
                                        </p:attrNameLst>
                                      </p:cBhvr>
                                      <p:to>
                                        <a:srgbClr val="66FFFF"/>
                                      </p:to>
                                    </p:animClr>
                                    <p:set>
                                      <p:cBhvr>
                                        <p:cTn id="13" dur="500" fill="hold"/>
                                        <p:tgtEl>
                                          <p:spTgt spid="22"/>
                                        </p:tgtEl>
                                        <p:attrNameLst>
                                          <p:attrName>fill.type</p:attrName>
                                        </p:attrNameLst>
                                      </p:cBhvr>
                                      <p:to>
                                        <p:strVal val="solid"/>
                                      </p:to>
                                    </p:set>
                                    <p:set>
                                      <p:cBhvr>
                                        <p:cTn id="14" dur="500" fill="hold"/>
                                        <p:tgtEl>
                                          <p:spTgt spid="2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up)">
                                      <p:cBhvr>
                                        <p:cTn id="19" dur="500"/>
                                        <p:tgtEl>
                                          <p:spTgt spid="94"/>
                                        </p:tgtEl>
                                      </p:cBhvr>
                                    </p:animEffect>
                                  </p:childTnLst>
                                </p:cTn>
                              </p:par>
                            </p:childTnLst>
                          </p:cTn>
                        </p:par>
                        <p:par>
                          <p:cTn id="20" fill="hold">
                            <p:stCondLst>
                              <p:cond delay="500"/>
                            </p:stCondLst>
                            <p:childTnLst>
                              <p:par>
                                <p:cTn id="21" presetID="1" presetClass="emph" presetSubtype="2" fill="hold" nodeType="afterEffect">
                                  <p:stCondLst>
                                    <p:cond delay="0"/>
                                  </p:stCondLst>
                                  <p:childTnLst>
                                    <p:animClr clrSpc="rgb" dir="cw">
                                      <p:cBhvr>
                                        <p:cTn id="22" dur="500" fill="hold"/>
                                        <p:tgtEl>
                                          <p:spTgt spid="24"/>
                                        </p:tgtEl>
                                        <p:attrNameLst>
                                          <p:attrName>fillcolor</p:attrName>
                                        </p:attrNameLst>
                                      </p:cBhvr>
                                      <p:to>
                                        <a:srgbClr val="66FFFF"/>
                                      </p:to>
                                    </p:animClr>
                                    <p:set>
                                      <p:cBhvr>
                                        <p:cTn id="23" dur="500" fill="hold"/>
                                        <p:tgtEl>
                                          <p:spTgt spid="24"/>
                                        </p:tgtEl>
                                        <p:attrNameLst>
                                          <p:attrName>fill.type</p:attrName>
                                        </p:attrNameLst>
                                      </p:cBhvr>
                                      <p:to>
                                        <p:strVal val="solid"/>
                                      </p:to>
                                    </p:set>
                                    <p:set>
                                      <p:cBhvr>
                                        <p:cTn id="24" dur="500" fill="hold"/>
                                        <p:tgtEl>
                                          <p:spTgt spid="24"/>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up)">
                                      <p:cBhvr>
                                        <p:cTn id="29" dur="500"/>
                                        <p:tgtEl>
                                          <p:spTgt spid="95"/>
                                        </p:tgtEl>
                                      </p:cBhvr>
                                    </p:animEffect>
                                  </p:childTnLst>
                                </p:cTn>
                              </p:par>
                            </p:childTnLst>
                          </p:cTn>
                        </p:par>
                        <p:par>
                          <p:cTn id="30" fill="hold">
                            <p:stCondLst>
                              <p:cond delay="500"/>
                            </p:stCondLst>
                            <p:childTnLst>
                              <p:par>
                                <p:cTn id="31" presetID="1" presetClass="emph" presetSubtype="2" fill="hold" nodeType="afterEffect">
                                  <p:stCondLst>
                                    <p:cond delay="0"/>
                                  </p:stCondLst>
                                  <p:childTnLst>
                                    <p:animClr clrSpc="rgb" dir="cw">
                                      <p:cBhvr>
                                        <p:cTn id="32" dur="500" fill="hold"/>
                                        <p:tgtEl>
                                          <p:spTgt spid="26"/>
                                        </p:tgtEl>
                                        <p:attrNameLst>
                                          <p:attrName>fillcolor</p:attrName>
                                        </p:attrNameLst>
                                      </p:cBhvr>
                                      <p:to>
                                        <a:srgbClr val="66FFFF"/>
                                      </p:to>
                                    </p:animClr>
                                    <p:set>
                                      <p:cBhvr>
                                        <p:cTn id="33" dur="500" fill="hold"/>
                                        <p:tgtEl>
                                          <p:spTgt spid="26"/>
                                        </p:tgtEl>
                                        <p:attrNameLst>
                                          <p:attrName>fill.type</p:attrName>
                                        </p:attrNameLst>
                                      </p:cBhvr>
                                      <p:to>
                                        <p:strVal val="solid"/>
                                      </p:to>
                                    </p:set>
                                    <p:set>
                                      <p:cBhvr>
                                        <p:cTn id="34" dur="500" fill="hold"/>
                                        <p:tgtEl>
                                          <p:spTgt spid="26"/>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up)">
                                      <p:cBhvr>
                                        <p:cTn id="39" dur="500"/>
                                        <p:tgtEl>
                                          <p:spTgt spid="96"/>
                                        </p:tgtEl>
                                      </p:cBhvr>
                                    </p:animEffect>
                                  </p:childTnLst>
                                </p:cTn>
                              </p:par>
                            </p:childTnLst>
                          </p:cTn>
                        </p:par>
                        <p:par>
                          <p:cTn id="40" fill="hold">
                            <p:stCondLst>
                              <p:cond delay="500"/>
                            </p:stCondLst>
                            <p:childTnLst>
                              <p:par>
                                <p:cTn id="41" presetID="1" presetClass="emph" presetSubtype="2" fill="hold" nodeType="afterEffect">
                                  <p:stCondLst>
                                    <p:cond delay="0"/>
                                  </p:stCondLst>
                                  <p:childTnLst>
                                    <p:animClr clrSpc="rgb" dir="cw">
                                      <p:cBhvr>
                                        <p:cTn id="42" dur="500" fill="hold"/>
                                        <p:tgtEl>
                                          <p:spTgt spid="27"/>
                                        </p:tgtEl>
                                        <p:attrNameLst>
                                          <p:attrName>fillcolor</p:attrName>
                                        </p:attrNameLst>
                                      </p:cBhvr>
                                      <p:to>
                                        <a:srgbClr val="66FFFF"/>
                                      </p:to>
                                    </p:animClr>
                                    <p:set>
                                      <p:cBhvr>
                                        <p:cTn id="43" dur="500" fill="hold"/>
                                        <p:tgtEl>
                                          <p:spTgt spid="27"/>
                                        </p:tgtEl>
                                        <p:attrNameLst>
                                          <p:attrName>fill.type</p:attrName>
                                        </p:attrNameLst>
                                      </p:cBhvr>
                                      <p:to>
                                        <p:strVal val="solid"/>
                                      </p:to>
                                    </p:set>
                                    <p:set>
                                      <p:cBhvr>
                                        <p:cTn id="44" dur="500" fill="hold"/>
                                        <p:tgtEl>
                                          <p:spTgt spid="27"/>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up)">
                                      <p:cBhvr>
                                        <p:cTn id="49" dur="500"/>
                                        <p:tgtEl>
                                          <p:spTgt spid="97"/>
                                        </p:tgtEl>
                                      </p:cBhvr>
                                    </p:animEffec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28"/>
                                        </p:tgtEl>
                                        <p:attrNameLst>
                                          <p:attrName>fillcolor</p:attrName>
                                        </p:attrNameLst>
                                      </p:cBhvr>
                                      <p:to>
                                        <a:srgbClr val="66FFFF"/>
                                      </p:to>
                                    </p:animClr>
                                    <p:set>
                                      <p:cBhvr>
                                        <p:cTn id="53" dur="500" fill="hold"/>
                                        <p:tgtEl>
                                          <p:spTgt spid="28"/>
                                        </p:tgtEl>
                                        <p:attrNameLst>
                                          <p:attrName>fill.type</p:attrName>
                                        </p:attrNameLst>
                                      </p:cBhvr>
                                      <p:to>
                                        <p:strVal val="solid"/>
                                      </p:to>
                                    </p:set>
                                    <p:set>
                                      <p:cBhvr>
                                        <p:cTn id="54" dur="500" fill="hold"/>
                                        <p:tgtEl>
                                          <p:spTgt spid="28"/>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down)">
                                      <p:cBhvr>
                                        <p:cTn id="59" dur="500"/>
                                        <p:tgtEl>
                                          <p:spTgt spid="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wipe(up)">
                                      <p:cBhvr>
                                        <p:cTn id="64" dur="500"/>
                                        <p:tgtEl>
                                          <p:spTgt spid="98"/>
                                        </p:tgtEl>
                                      </p:cBhvr>
                                    </p:animEffect>
                                  </p:childTnLst>
                                </p:cTn>
                              </p:par>
                            </p:childTnLst>
                          </p:cTn>
                        </p:par>
                        <p:par>
                          <p:cTn id="65" fill="hold">
                            <p:stCondLst>
                              <p:cond delay="500"/>
                            </p:stCondLst>
                            <p:childTnLst>
                              <p:par>
                                <p:cTn id="66" presetID="1" presetClass="emph" presetSubtype="2" fill="hold" nodeType="afterEffect">
                                  <p:stCondLst>
                                    <p:cond delay="0"/>
                                  </p:stCondLst>
                                  <p:childTnLst>
                                    <p:animClr clrSpc="rgb" dir="cw">
                                      <p:cBhvr>
                                        <p:cTn id="67" dur="500" fill="hold"/>
                                        <p:tgtEl>
                                          <p:spTgt spid="25"/>
                                        </p:tgtEl>
                                        <p:attrNameLst>
                                          <p:attrName>fillcolor</p:attrName>
                                        </p:attrNameLst>
                                      </p:cBhvr>
                                      <p:to>
                                        <a:srgbClr val="66FFFF"/>
                                      </p:to>
                                    </p:animClr>
                                    <p:set>
                                      <p:cBhvr>
                                        <p:cTn id="68" dur="500" fill="hold"/>
                                        <p:tgtEl>
                                          <p:spTgt spid="25"/>
                                        </p:tgtEl>
                                        <p:attrNameLst>
                                          <p:attrName>fill.type</p:attrName>
                                        </p:attrNameLst>
                                      </p:cBhvr>
                                      <p:to>
                                        <p:strVal val="solid"/>
                                      </p:to>
                                    </p:set>
                                    <p:set>
                                      <p:cBhvr>
                                        <p:cTn id="69" dur="500" fill="hold"/>
                                        <p:tgtEl>
                                          <p:spTgt spid="25"/>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ipe(up)">
                                      <p:cBhvr>
                                        <p:cTn id="74" dur="500"/>
                                        <p:tgtEl>
                                          <p:spTgt spid="99"/>
                                        </p:tgtEl>
                                      </p:cBhvr>
                                    </p:animEffect>
                                  </p:childTnLst>
                                </p:cTn>
                              </p:par>
                            </p:childTnLst>
                          </p:cTn>
                        </p:par>
                        <p:par>
                          <p:cTn id="75" fill="hold">
                            <p:stCondLst>
                              <p:cond delay="500"/>
                            </p:stCondLst>
                            <p:childTnLst>
                              <p:par>
                                <p:cTn id="76" presetID="1" presetClass="emph" presetSubtype="2" fill="hold" nodeType="afterEffect">
                                  <p:stCondLst>
                                    <p:cond delay="0"/>
                                  </p:stCondLst>
                                  <p:childTnLst>
                                    <p:animClr clrSpc="rgb" dir="cw">
                                      <p:cBhvr>
                                        <p:cTn id="77" dur="500" fill="hold"/>
                                        <p:tgtEl>
                                          <p:spTgt spid="23"/>
                                        </p:tgtEl>
                                        <p:attrNameLst>
                                          <p:attrName>fillcolor</p:attrName>
                                        </p:attrNameLst>
                                      </p:cBhvr>
                                      <p:to>
                                        <a:srgbClr val="66FFFF"/>
                                      </p:to>
                                    </p:animClr>
                                    <p:set>
                                      <p:cBhvr>
                                        <p:cTn id="78" dur="500" fill="hold"/>
                                        <p:tgtEl>
                                          <p:spTgt spid="23"/>
                                        </p:tgtEl>
                                        <p:attrNameLst>
                                          <p:attrName>fill.type</p:attrName>
                                        </p:attrNameLst>
                                      </p:cBhvr>
                                      <p:to>
                                        <p:strVal val="solid"/>
                                      </p:to>
                                    </p:set>
                                    <p:set>
                                      <p:cBhvr>
                                        <p:cTn id="79" dur="500" fill="hold"/>
                                        <p:tgtEl>
                                          <p:spTgt spid="23"/>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wipe(down)">
                                      <p:cBhvr>
                                        <p:cTn id="84" dur="500"/>
                                        <p:tgtEl>
                                          <p:spTgt spid="9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wipe(up)">
                                      <p:cBhvr>
                                        <p:cTn id="89" dur="500"/>
                                        <p:tgtEl>
                                          <p:spTgt spid="100"/>
                                        </p:tgtEl>
                                      </p:cBhvr>
                                    </p:animEffect>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19"/>
                                        </p:tgtEl>
                                        <p:attrNameLst>
                                          <p:attrName>fillcolor</p:attrName>
                                        </p:attrNameLst>
                                      </p:cBhvr>
                                      <p:to>
                                        <a:srgbClr val="66FFFF"/>
                                      </p:to>
                                    </p:animClr>
                                    <p:set>
                                      <p:cBhvr>
                                        <p:cTn id="93" dur="500" fill="hold"/>
                                        <p:tgtEl>
                                          <p:spTgt spid="19"/>
                                        </p:tgtEl>
                                        <p:attrNameLst>
                                          <p:attrName>fill.type</p:attrName>
                                        </p:attrNameLst>
                                      </p:cBhvr>
                                      <p:to>
                                        <p:strVal val="solid"/>
                                      </p:to>
                                    </p:set>
                                    <p:set>
                                      <p:cBhvr>
                                        <p:cTn id="94" dur="500" fill="hold"/>
                                        <p:tgtEl>
                                          <p:spTgt spid="19"/>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101"/>
                                        </p:tgtEl>
                                        <p:attrNameLst>
                                          <p:attrName>style.visibility</p:attrName>
                                        </p:attrNameLst>
                                      </p:cBhvr>
                                      <p:to>
                                        <p:strVal val="visible"/>
                                      </p:to>
                                    </p:set>
                                    <p:animEffect transition="in" filter="wipe(up)">
                                      <p:cBhvr>
                                        <p:cTn id="99" dur="500"/>
                                        <p:tgtEl>
                                          <p:spTgt spid="101"/>
                                        </p:tgtEl>
                                      </p:cBhvr>
                                    </p:animEffect>
                                  </p:childTnLst>
                                </p:cTn>
                              </p:par>
                            </p:childTnLst>
                          </p:cTn>
                        </p:par>
                        <p:par>
                          <p:cTn id="100" fill="hold">
                            <p:stCondLst>
                              <p:cond delay="500"/>
                            </p:stCondLst>
                            <p:childTnLst>
                              <p:par>
                                <p:cTn id="101" presetID="1" presetClass="emph" presetSubtype="2" fill="hold" nodeType="afterEffect">
                                  <p:stCondLst>
                                    <p:cond delay="0"/>
                                  </p:stCondLst>
                                  <p:childTnLst>
                                    <p:animClr clrSpc="rgb" dir="cw">
                                      <p:cBhvr>
                                        <p:cTn id="102" dur="500" fill="hold"/>
                                        <p:tgtEl>
                                          <p:spTgt spid="20"/>
                                        </p:tgtEl>
                                        <p:attrNameLst>
                                          <p:attrName>fillcolor</p:attrName>
                                        </p:attrNameLst>
                                      </p:cBhvr>
                                      <p:to>
                                        <a:srgbClr val="66FFFF"/>
                                      </p:to>
                                    </p:animClr>
                                    <p:set>
                                      <p:cBhvr>
                                        <p:cTn id="103" dur="500" fill="hold"/>
                                        <p:tgtEl>
                                          <p:spTgt spid="20"/>
                                        </p:tgtEl>
                                        <p:attrNameLst>
                                          <p:attrName>fill.type</p:attrName>
                                        </p:attrNameLst>
                                      </p:cBhvr>
                                      <p:to>
                                        <p:strVal val="solid"/>
                                      </p:to>
                                    </p:set>
                                    <p:set>
                                      <p:cBhvr>
                                        <p:cTn id="104" dur="500" fill="hold"/>
                                        <p:tgtEl>
                                          <p:spTgt spid="20"/>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wipe(up)">
                                      <p:cBhvr>
                                        <p:cTn id="109" dur="500"/>
                                        <p:tgtEl>
                                          <p:spTgt spid="102"/>
                                        </p:tgtEl>
                                      </p:cBhvr>
                                    </p:animEffect>
                                  </p:childTnLst>
                                </p:cTn>
                              </p:par>
                            </p:childTnLst>
                          </p:cTn>
                        </p:par>
                        <p:par>
                          <p:cTn id="110" fill="hold">
                            <p:stCondLst>
                              <p:cond delay="500"/>
                            </p:stCondLst>
                            <p:childTnLst>
                              <p:par>
                                <p:cTn id="111" presetID="1" presetClass="emph" presetSubtype="2" fill="hold" nodeType="afterEffect">
                                  <p:stCondLst>
                                    <p:cond delay="0"/>
                                  </p:stCondLst>
                                  <p:childTnLst>
                                    <p:animClr clrSpc="rgb" dir="cw">
                                      <p:cBhvr>
                                        <p:cTn id="112" dur="500" fill="hold"/>
                                        <p:tgtEl>
                                          <p:spTgt spid="21"/>
                                        </p:tgtEl>
                                        <p:attrNameLst>
                                          <p:attrName>fillcolor</p:attrName>
                                        </p:attrNameLst>
                                      </p:cBhvr>
                                      <p:to>
                                        <a:srgbClr val="66FFFF"/>
                                      </p:to>
                                    </p:animClr>
                                    <p:set>
                                      <p:cBhvr>
                                        <p:cTn id="113" dur="500" fill="hold"/>
                                        <p:tgtEl>
                                          <p:spTgt spid="21"/>
                                        </p:tgtEl>
                                        <p:attrNameLst>
                                          <p:attrName>fill.type</p:attrName>
                                        </p:attrNameLst>
                                      </p:cBhvr>
                                      <p:to>
                                        <p:strVal val="solid"/>
                                      </p:to>
                                    </p:set>
                                    <p:set>
                                      <p:cBhvr>
                                        <p:cTn id="114" dur="500" fill="hold"/>
                                        <p:tgtEl>
                                          <p:spTgt spid="21"/>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wipe(down)">
                                      <p:cBhvr>
                                        <p:cTn id="119" dur="500"/>
                                        <p:tgtEl>
                                          <p:spTgt spid="93"/>
                                        </p:tgtEl>
                                      </p:cBhvr>
                                    </p:animEffect>
                                  </p:childTnLst>
                                </p:cTn>
                              </p:par>
                            </p:childTnLst>
                          </p:cTn>
                        </p:par>
                        <p:par>
                          <p:cTn id="120" fill="hold">
                            <p:stCondLst>
                              <p:cond delay="500"/>
                            </p:stCondLst>
                            <p:childTnLst>
                              <p:par>
                                <p:cTn id="121" presetID="42" presetClass="entr" presetSubtype="0" fill="hold" nodeType="after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fade">
                                      <p:cBhvr>
                                        <p:cTn id="123" dur="1000"/>
                                        <p:tgtEl>
                                          <p:spTgt spid="106"/>
                                        </p:tgtEl>
                                      </p:cBhvr>
                                    </p:animEffect>
                                    <p:anim calcmode="lin" valueType="num">
                                      <p:cBhvr>
                                        <p:cTn id="124" dur="1000" fill="hold"/>
                                        <p:tgtEl>
                                          <p:spTgt spid="106"/>
                                        </p:tgtEl>
                                        <p:attrNameLst>
                                          <p:attrName>ppt_x</p:attrName>
                                        </p:attrNameLst>
                                      </p:cBhvr>
                                      <p:tavLst>
                                        <p:tav tm="0">
                                          <p:val>
                                            <p:strVal val="#ppt_x"/>
                                          </p:val>
                                        </p:tav>
                                        <p:tav tm="100000">
                                          <p:val>
                                            <p:strVal val="#ppt_x"/>
                                          </p:val>
                                        </p:tav>
                                      </p:tavLst>
                                    </p:anim>
                                    <p:anim calcmode="lin" valueType="num">
                                      <p:cBhvr>
                                        <p:cTn id="125"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2" nodeType="clickEffect">
                                  <p:stCondLst>
                                    <p:cond delay="0"/>
                                  </p:stCondLst>
                                  <p:childTnLst>
                                    <p:animEffect transition="out" filter="fade">
                                      <p:cBhvr>
                                        <p:cTn id="129" dur="500"/>
                                        <p:tgtEl>
                                          <p:spTgt spid="91"/>
                                        </p:tgtEl>
                                      </p:cBhvr>
                                    </p:animEffect>
                                    <p:set>
                                      <p:cBhvr>
                                        <p:cTn id="130" dur="1" fill="hold">
                                          <p:stCondLst>
                                            <p:cond delay="499"/>
                                          </p:stCondLst>
                                        </p:cTn>
                                        <p:tgtEl>
                                          <p:spTgt spid="91"/>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92"/>
                                        </p:tgtEl>
                                      </p:cBhvr>
                                    </p:animEffect>
                                    <p:set>
                                      <p:cBhvr>
                                        <p:cTn id="133" dur="1" fill="hold">
                                          <p:stCondLst>
                                            <p:cond delay="499"/>
                                          </p:stCondLst>
                                        </p:cTn>
                                        <p:tgtEl>
                                          <p:spTgt spid="92"/>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93"/>
                                        </p:tgtEl>
                                      </p:cBhvr>
                                    </p:animEffect>
                                    <p:set>
                                      <p:cBhvr>
                                        <p:cTn id="136"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1" grpId="0" animBg="1"/>
      <p:bldP spid="91" grpId="2" animBg="1"/>
      <p:bldP spid="92" grpId="0" animBg="1"/>
      <p:bldP spid="92" grpId="2" animBg="1"/>
      <p:bldP spid="93" grpId="0" animBg="1"/>
      <p:bldP spid="93"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Depth-first search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38200"/>
                <a:ext cx="6553200" cy="1752600"/>
              </a:xfrm>
              <a:solidFill>
                <a:schemeClr val="accent5">
                  <a:lumMod val="20000"/>
                  <a:lumOff val="80000"/>
                </a:schemeClr>
              </a:solidFill>
              <a:ln>
                <a:solidFill>
                  <a:srgbClr val="0000FF"/>
                </a:solidFill>
              </a:ln>
            </p:spPr>
            <p:txBody>
              <a:bodyPr>
                <a:normAutofit/>
              </a:bodyPr>
              <a:lstStyle/>
              <a:p>
                <a:r>
                  <a:rPr lang="en-GB" sz="2000" dirty="0">
                    <a:solidFill>
                      <a:srgbClr val="0000FF"/>
                    </a:solidFill>
                  </a:rPr>
                  <a:t>def</a:t>
                </a:r>
                <a:r>
                  <a:rPr lang="en-GB" sz="2000" dirty="0"/>
                  <a:t> </a:t>
                </a:r>
                <a:r>
                  <a:rPr lang="en-GB" sz="2000" dirty="0" err="1"/>
                  <a:t>dfs</a:t>
                </a:r>
                <a:r>
                  <a:rPr lang="en-GB" sz="2000" dirty="0"/>
                  <a:t>(</a:t>
                </a:r>
                <a14:m>
                  <m:oMath xmlns:m="http://schemas.openxmlformats.org/officeDocument/2006/math">
                    <m:r>
                      <a:rPr lang="en-GB" sz="2000" b="1" i="1" smtClean="0">
                        <a:latin typeface="Cambria Math" panose="02040503050406030204" pitchFamily="18" charset="0"/>
                      </a:rPr>
                      <m:t>𝑮</m:t>
                    </m:r>
                  </m:oMath>
                </a14:m>
                <a:r>
                  <a:rPr lang="en-US" sz="2000" dirty="0"/>
                  <a:t>) </a:t>
                </a:r>
                <a14:m>
                  <m:oMath xmlns:m="http://schemas.openxmlformats.org/officeDocument/2006/math">
                    <m:r>
                      <a:rPr lang="en-US" sz="2000" b="1" i="1" smtClean="0">
                        <a:latin typeface="Cambria Math" panose="02040503050406030204" pitchFamily="18" charset="0"/>
                      </a:rPr>
                      <m:t>→</m:t>
                    </m:r>
                  </m:oMath>
                </a14:m>
                <a:r>
                  <a:rPr lang="en-US" sz="2000" dirty="0"/>
                  <a:t> visited:</a:t>
                </a:r>
              </a:p>
              <a:p>
                <a:r>
                  <a:rPr lang="en-US" sz="2000" dirty="0">
                    <a:solidFill>
                      <a:srgbClr val="0000FF"/>
                    </a:solidFill>
                  </a:rPr>
                  <a:t>  for all</a:t>
                </a:r>
                <a:r>
                  <a:rPr lang="en-US" sz="2000" dirty="0"/>
                  <a:t> </a:t>
                </a:r>
                <a14:m>
                  <m:oMath xmlns:m="http://schemas.openxmlformats.org/officeDocument/2006/math">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𝑽</m:t>
                    </m:r>
                  </m:oMath>
                </a14:m>
                <a:r>
                  <a:rPr lang="en-US" sz="2000" dirty="0"/>
                  <a:t>:</a:t>
                </a:r>
                <a:br>
                  <a:rPr lang="en-US" sz="2000" dirty="0"/>
                </a:br>
                <a:r>
                  <a:rPr lang="en-US" sz="2000" dirty="0"/>
                  <a:t>    visited[</a:t>
                </a:r>
                <a14:m>
                  <m:oMath xmlns:m="http://schemas.openxmlformats.org/officeDocument/2006/math">
                    <m:r>
                      <a:rPr lang="en-GB" sz="2000" b="1" i="1" smtClean="0">
                        <a:latin typeface="Cambria Math" panose="02040503050406030204" pitchFamily="18" charset="0"/>
                      </a:rPr>
                      <m:t>𝒗</m:t>
                    </m:r>
                  </m:oMath>
                </a14:m>
                <a:r>
                  <a:rPr lang="en-US" sz="2000" dirty="0"/>
                  <a:t>] = </a:t>
                </a:r>
                <a:r>
                  <a:rPr lang="en-US" sz="2000" dirty="0">
                    <a:solidFill>
                      <a:srgbClr val="0000FF"/>
                    </a:solidFill>
                  </a:rPr>
                  <a:t>False</a:t>
                </a:r>
                <a:endParaRPr lang="en-US" sz="2000" dirty="0"/>
              </a:p>
              <a:p>
                <a:r>
                  <a:rPr lang="en-US" sz="2000" dirty="0">
                    <a:solidFill>
                      <a:srgbClr val="0000FF"/>
                    </a:solidFill>
                  </a:rPr>
                  <a:t>  for all</a:t>
                </a:r>
                <a:r>
                  <a:rPr lang="en-US" sz="2000" dirty="0"/>
                  <a:t> </a:t>
                </a:r>
                <a14:m>
                  <m:oMath xmlns:m="http://schemas.openxmlformats.org/officeDocument/2006/math">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𝑽</m:t>
                    </m:r>
                  </m:oMath>
                </a14:m>
                <a:r>
                  <a:rPr lang="en-US" sz="2000" dirty="0"/>
                  <a:t>:</a:t>
                </a:r>
                <a:br>
                  <a:rPr lang="en-US" sz="2000" dirty="0"/>
                </a:br>
                <a:r>
                  <a:rPr lang="en-US" sz="2000" dirty="0"/>
                  <a:t>    </a:t>
                </a:r>
                <a:r>
                  <a:rPr lang="en-US" sz="2000" dirty="0">
                    <a:solidFill>
                      <a:srgbClr val="0000FF"/>
                    </a:solidFill>
                  </a:rPr>
                  <a:t>if not</a:t>
                </a:r>
                <a:r>
                  <a:rPr lang="en-US" sz="2000" dirty="0"/>
                  <a:t> visited[</a:t>
                </a:r>
                <a14:m>
                  <m:oMath xmlns:m="http://schemas.openxmlformats.org/officeDocument/2006/math">
                    <m:r>
                      <a:rPr lang="en-GB" sz="2000" b="1" i="1" smtClean="0">
                        <a:latin typeface="Cambria Math" panose="02040503050406030204" pitchFamily="18" charset="0"/>
                      </a:rPr>
                      <m:t>𝒗</m:t>
                    </m:r>
                  </m:oMath>
                </a14:m>
                <a:r>
                  <a:rPr lang="en-US" sz="2000" dirty="0"/>
                  <a:t>]: explore(</a:t>
                </a:r>
                <a14:m>
                  <m:oMath xmlns:m="http://schemas.openxmlformats.org/officeDocument/2006/math">
                    <m:r>
                      <a:rPr lang="en-US" sz="2000" b="1" i="1" smtClean="0">
                        <a:latin typeface="Cambria Math" panose="02040503050406030204" pitchFamily="18" charset="0"/>
                      </a:rPr>
                      <m:t>𝑮</m:t>
                    </m:r>
                  </m:oMath>
                </a14:m>
                <a:r>
                  <a:rPr lang="en-US" sz="2000" dirty="0"/>
                  <a:t>, </a:t>
                </a:r>
                <a14:m>
                  <m:oMath xmlns:m="http://schemas.openxmlformats.org/officeDocument/2006/math">
                    <m:r>
                      <a:rPr lang="en-US" sz="2000" b="1" i="1" dirty="0" smtClean="0">
                        <a:latin typeface="Cambria Math" panose="02040503050406030204" pitchFamily="18" charset="0"/>
                      </a:rPr>
                      <m:t>𝒗</m:t>
                    </m:r>
                  </m:oMath>
                </a14:m>
                <a:r>
                  <a:rPr lang="en-US" sz="2000" dirty="0"/>
                  <a:t>, visited)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8200"/>
                <a:ext cx="6553200" cy="1752600"/>
              </a:xfrm>
              <a:blipFill>
                <a:blip r:embed="rId2"/>
                <a:stretch>
                  <a:fillRect l="-836" t="-1730" r="-371" b="-4844"/>
                </a:stretch>
              </a:blipFill>
              <a:ln>
                <a:solidFill>
                  <a:srgbClr val="0000FF"/>
                </a:solidFill>
              </a:ln>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432344" y="2667000"/>
                <a:ext cx="8296438" cy="3785652"/>
              </a:xfrm>
              <a:prstGeom prst="rect">
                <a:avLst/>
              </a:prstGeom>
              <a:noFill/>
            </p:spPr>
            <p:txBody>
              <a:bodyPr wrap="none" rtlCol="0">
                <a:spAutoFit/>
              </a:bodyPr>
              <a:lstStyle/>
              <a:p>
                <a:r>
                  <a:rPr lang="en-GB" sz="2400" dirty="0"/>
                  <a:t>DFS traverses the entire graph.</a:t>
                </a:r>
              </a:p>
              <a:p>
                <a:endParaRPr lang="en-GB" sz="2400" dirty="0"/>
              </a:p>
              <a:p>
                <a:r>
                  <a:rPr lang="en-GB" sz="2400" b="1" dirty="0"/>
                  <a:t>Complexity:</a:t>
                </a:r>
              </a:p>
              <a:p>
                <a:pPr marL="800100" lvl="1" indent="-342900">
                  <a:buFont typeface="Wingdings" panose="05000000000000000000" pitchFamily="2" charset="2"/>
                  <a:buChar char="§"/>
                </a:pPr>
                <a:r>
                  <a:rPr lang="en-GB" sz="2400" dirty="0"/>
                  <a:t>Each vertex is visited only once (thanks to the chalk marks)</a:t>
                </a:r>
              </a:p>
              <a:p>
                <a:pPr marL="800100" lvl="1" indent="-342900">
                  <a:buFont typeface="Wingdings" panose="05000000000000000000" pitchFamily="2" charset="2"/>
                  <a:buChar char="§"/>
                </a:pPr>
                <a:r>
                  <a:rPr lang="en-GB" sz="2400" dirty="0"/>
                  <a:t>For each vertex:</a:t>
                </a:r>
              </a:p>
              <a:p>
                <a:pPr marL="1257300" lvl="2" indent="-342900">
                  <a:buFont typeface="Arial" panose="020B0604020202020204" pitchFamily="34" charset="0"/>
                  <a:buChar char="•"/>
                </a:pPr>
                <a:r>
                  <a:rPr lang="en-GB" sz="2400" dirty="0"/>
                  <a:t>A fixed amount of work (pre/</a:t>
                </a:r>
                <a:r>
                  <a:rPr lang="en-GB" sz="2400" dirty="0" err="1"/>
                  <a:t>postvisit</a:t>
                </a:r>
                <a:r>
                  <a:rPr lang="en-GB" sz="2400" dirty="0"/>
                  <a:t>)</a:t>
                </a:r>
              </a:p>
              <a:p>
                <a:pPr marL="1257300" lvl="2" indent="-342900">
                  <a:buFont typeface="Arial" panose="020B0604020202020204" pitchFamily="34" charset="0"/>
                  <a:buChar char="•"/>
                </a:pPr>
                <a:r>
                  <a:rPr lang="en-GB" sz="2400" dirty="0"/>
                  <a:t>All adjacent edges are scanned</a:t>
                </a:r>
              </a:p>
              <a:p>
                <a:pPr marL="1257300" lvl="2" indent="-342900">
                  <a:buFont typeface="Arial" panose="020B0604020202020204" pitchFamily="34" charset="0"/>
                  <a:buChar char="•"/>
                </a:pPr>
                <a:endParaRPr lang="en-GB" sz="2400" dirty="0"/>
              </a:p>
              <a:p>
                <a:r>
                  <a:rPr lang="en-GB" sz="2400" b="1" dirty="0"/>
                  <a:t>Running time</a:t>
                </a:r>
                <a:r>
                  <a:rPr lang="en-GB" sz="2400" dirty="0"/>
                  <a:t> is </a:t>
                </a:r>
                <a14:m>
                  <m:oMath xmlns:m="http://schemas.openxmlformats.org/officeDocument/2006/math">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𝑉</m:t>
                        </m:r>
                      </m:e>
                    </m:d>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𝐸</m:t>
                        </m:r>
                      </m:e>
                    </m:d>
                    <m:r>
                      <a:rPr lang="en-GB" sz="2400" b="0" i="1" smtClean="0">
                        <a:latin typeface="Cambria Math" panose="02040503050406030204" pitchFamily="18" charset="0"/>
                      </a:rPr>
                      <m:t>)</m:t>
                    </m:r>
                  </m:oMath>
                </a14:m>
                <a:r>
                  <a:rPr lang="en-US" sz="2400" dirty="0"/>
                  <a:t>.</a:t>
                </a:r>
                <a:br>
                  <a:rPr lang="en-US" sz="2400" dirty="0"/>
                </a:br>
                <a:r>
                  <a:rPr lang="en-US" sz="2400" dirty="0"/>
                  <a:t>Difficult to improve: reading a graph already takes </a:t>
                </a:r>
                <a14:m>
                  <m:oMath xmlns:m="http://schemas.openxmlformats.org/officeDocument/2006/math">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𝑉</m:t>
                        </m:r>
                      </m:e>
                    </m:d>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𝐸</m:t>
                        </m:r>
                      </m:e>
                    </m:d>
                    <m:r>
                      <a:rPr lang="en-GB" sz="2400" b="0" i="1" smtClean="0">
                        <a:latin typeface="Cambria Math" panose="02040503050406030204" pitchFamily="18" charset="0"/>
                      </a:rPr>
                      <m:t>)</m:t>
                    </m:r>
                  </m:oMath>
                </a14:m>
                <a:r>
                  <a:rPr lang="en-US" sz="24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32344" y="2667000"/>
                <a:ext cx="8296438" cy="3785652"/>
              </a:xfrm>
              <a:prstGeom prst="rect">
                <a:avLst/>
              </a:prstGeom>
              <a:blipFill>
                <a:blip r:embed="rId3"/>
                <a:stretch>
                  <a:fillRect l="-1176" t="-1288" r="-147" b="-2576"/>
                </a:stretch>
              </a:blipFill>
            </p:spPr>
            <p:txBody>
              <a:bodyPr/>
              <a:lstStyle/>
              <a:p>
                <a:r>
                  <a:rPr lang="en-US">
                    <a:noFill/>
                  </a:rPr>
                  <a:t> </a:t>
                </a:r>
              </a:p>
            </p:txBody>
          </p:sp>
        </mc:Fallback>
      </mc:AlternateContent>
    </p:spTree>
    <p:extLst>
      <p:ext uri="{BB962C8B-B14F-4D97-AF65-F5344CB8AC3E}">
        <p14:creationId xmlns:p14="http://schemas.microsoft.com/office/powerpoint/2010/main" val="75219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DFS example</a:t>
            </a:r>
            <a:endParaRPr lang="en-US" dirty="0"/>
          </a:p>
        </p:txBody>
      </p:sp>
      <p:sp>
        <p:nvSpPr>
          <p:cNvPr id="4" name="Date Placeholder 3"/>
          <p:cNvSpPr>
            <a:spLocks noGrp="1"/>
          </p:cNvSpPr>
          <p:nvPr>
            <p:ph type="dt" sz="half" idx="10"/>
          </p:nvPr>
        </p:nvSpPr>
        <p:spPr/>
        <p:txBody>
          <a:bodyPr/>
          <a:lstStyle/>
          <a:p>
            <a:r>
              <a:rPr lang="en-US"/>
              <a:t>Graphs: Connectivity</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Oval 6"/>
          <p:cNvSpPr/>
          <p:nvPr/>
        </p:nvSpPr>
        <p:spPr>
          <a:xfrm>
            <a:off x="762000" y="1371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endParaRPr lang="en-US" dirty="0">
              <a:solidFill>
                <a:schemeClr val="tx1"/>
              </a:solidFill>
            </a:endParaRPr>
          </a:p>
        </p:txBody>
      </p:sp>
      <p:sp>
        <p:nvSpPr>
          <p:cNvPr id="8" name="Oval 7"/>
          <p:cNvSpPr/>
          <p:nvPr/>
        </p:nvSpPr>
        <p:spPr>
          <a:xfrm>
            <a:off x="1524000" y="1371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endParaRPr lang="en-US" dirty="0">
              <a:solidFill>
                <a:schemeClr val="tx1"/>
              </a:solidFill>
            </a:endParaRPr>
          </a:p>
        </p:txBody>
      </p:sp>
      <p:sp>
        <p:nvSpPr>
          <p:cNvPr id="9" name="Oval 8"/>
          <p:cNvSpPr/>
          <p:nvPr/>
        </p:nvSpPr>
        <p:spPr>
          <a:xfrm>
            <a:off x="2286000" y="1371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endParaRPr lang="en-US" dirty="0">
              <a:solidFill>
                <a:schemeClr val="tx1"/>
              </a:solidFill>
            </a:endParaRPr>
          </a:p>
        </p:txBody>
      </p:sp>
      <p:sp>
        <p:nvSpPr>
          <p:cNvPr id="10" name="Oval 9"/>
          <p:cNvSpPr/>
          <p:nvPr/>
        </p:nvSpPr>
        <p:spPr>
          <a:xfrm>
            <a:off x="3048000" y="1371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endParaRPr lang="en-US" dirty="0">
              <a:solidFill>
                <a:schemeClr val="tx1"/>
              </a:solidFill>
            </a:endParaRPr>
          </a:p>
        </p:txBody>
      </p:sp>
      <p:sp>
        <p:nvSpPr>
          <p:cNvPr id="11" name="Oval 10"/>
          <p:cNvSpPr/>
          <p:nvPr/>
        </p:nvSpPr>
        <p:spPr>
          <a:xfrm>
            <a:off x="762000" y="19812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endParaRPr lang="en-US" dirty="0">
              <a:solidFill>
                <a:schemeClr val="tx1"/>
              </a:solidFill>
            </a:endParaRPr>
          </a:p>
        </p:txBody>
      </p:sp>
      <p:sp>
        <p:nvSpPr>
          <p:cNvPr id="12" name="Oval 11"/>
          <p:cNvSpPr/>
          <p:nvPr/>
        </p:nvSpPr>
        <p:spPr>
          <a:xfrm>
            <a:off x="1524000" y="19812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endParaRPr lang="en-US" dirty="0">
              <a:solidFill>
                <a:schemeClr val="tx1"/>
              </a:solidFill>
            </a:endParaRPr>
          </a:p>
        </p:txBody>
      </p:sp>
      <p:sp>
        <p:nvSpPr>
          <p:cNvPr id="13" name="Oval 12"/>
          <p:cNvSpPr/>
          <p:nvPr/>
        </p:nvSpPr>
        <p:spPr>
          <a:xfrm>
            <a:off x="2286000" y="19812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endParaRPr lang="en-US" dirty="0">
              <a:solidFill>
                <a:schemeClr val="tx1"/>
              </a:solidFill>
            </a:endParaRPr>
          </a:p>
        </p:txBody>
      </p:sp>
      <p:sp>
        <p:nvSpPr>
          <p:cNvPr id="14" name="Oval 13"/>
          <p:cNvSpPr/>
          <p:nvPr/>
        </p:nvSpPr>
        <p:spPr>
          <a:xfrm>
            <a:off x="3048000" y="19812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endParaRPr lang="en-US" dirty="0">
              <a:solidFill>
                <a:schemeClr val="tx1"/>
              </a:solidFill>
            </a:endParaRPr>
          </a:p>
        </p:txBody>
      </p:sp>
      <p:sp>
        <p:nvSpPr>
          <p:cNvPr id="15" name="Oval 14"/>
          <p:cNvSpPr/>
          <p:nvPr/>
        </p:nvSpPr>
        <p:spPr>
          <a:xfrm>
            <a:off x="762000" y="2590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a:t>
            </a:r>
            <a:endParaRPr lang="en-US" dirty="0">
              <a:solidFill>
                <a:schemeClr val="tx1"/>
              </a:solidFill>
            </a:endParaRPr>
          </a:p>
        </p:txBody>
      </p:sp>
      <p:sp>
        <p:nvSpPr>
          <p:cNvPr id="16" name="Oval 15"/>
          <p:cNvSpPr/>
          <p:nvPr/>
        </p:nvSpPr>
        <p:spPr>
          <a:xfrm>
            <a:off x="1524000" y="2590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a:t>
            </a:r>
            <a:endParaRPr lang="en-US" dirty="0">
              <a:solidFill>
                <a:schemeClr val="tx1"/>
              </a:solidFill>
            </a:endParaRPr>
          </a:p>
        </p:txBody>
      </p:sp>
      <p:sp>
        <p:nvSpPr>
          <p:cNvPr id="17" name="Oval 16"/>
          <p:cNvSpPr/>
          <p:nvPr/>
        </p:nvSpPr>
        <p:spPr>
          <a:xfrm>
            <a:off x="2286000" y="2590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a:t>
            </a:r>
            <a:endParaRPr lang="en-US" dirty="0">
              <a:solidFill>
                <a:schemeClr val="tx1"/>
              </a:solidFill>
            </a:endParaRPr>
          </a:p>
        </p:txBody>
      </p:sp>
      <p:sp>
        <p:nvSpPr>
          <p:cNvPr id="18" name="Oval 17"/>
          <p:cNvSpPr/>
          <p:nvPr/>
        </p:nvSpPr>
        <p:spPr>
          <a:xfrm>
            <a:off x="3048000" y="2590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a:t>
            </a:r>
            <a:endParaRPr lang="en-US" dirty="0">
              <a:solidFill>
                <a:schemeClr val="tx1"/>
              </a:solidFill>
            </a:endParaRPr>
          </a:p>
        </p:txBody>
      </p:sp>
      <p:cxnSp>
        <p:nvCxnSpPr>
          <p:cNvPr id="20" name="Straight Connector 19"/>
          <p:cNvCxnSpPr>
            <a:stCxn id="7" idx="6"/>
            <a:endCxn id="8" idx="2"/>
          </p:cNvCxnSpPr>
          <p:nvPr/>
        </p:nvCxnSpPr>
        <p:spPr>
          <a:xfrm>
            <a:off x="1066800" y="15240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6"/>
            <a:endCxn id="10" idx="2"/>
          </p:cNvCxnSpPr>
          <p:nvPr/>
        </p:nvCxnSpPr>
        <p:spPr>
          <a:xfrm>
            <a:off x="2590800" y="15240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6"/>
            <a:endCxn id="14" idx="2"/>
          </p:cNvCxnSpPr>
          <p:nvPr/>
        </p:nvCxnSpPr>
        <p:spPr>
          <a:xfrm>
            <a:off x="2590800" y="21336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16" idx="2"/>
          </p:cNvCxnSpPr>
          <p:nvPr/>
        </p:nvCxnSpPr>
        <p:spPr>
          <a:xfrm>
            <a:off x="1066800" y="27432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4"/>
            <a:endCxn id="11" idx="0"/>
          </p:cNvCxnSpPr>
          <p:nvPr/>
        </p:nvCxnSpPr>
        <p:spPr>
          <a:xfrm>
            <a:off x="914400" y="16764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4"/>
            <a:endCxn id="15" idx="0"/>
          </p:cNvCxnSpPr>
          <p:nvPr/>
        </p:nvCxnSpPr>
        <p:spPr>
          <a:xfrm>
            <a:off x="914400" y="22860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1" idx="5"/>
            <a:endCxn id="16" idx="1"/>
          </p:cNvCxnSpPr>
          <p:nvPr/>
        </p:nvCxnSpPr>
        <p:spPr>
          <a:xfrm>
            <a:off x="1022163" y="2241363"/>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4"/>
            <a:endCxn id="13" idx="0"/>
          </p:cNvCxnSpPr>
          <p:nvPr/>
        </p:nvCxnSpPr>
        <p:spPr>
          <a:xfrm>
            <a:off x="2438400" y="16764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4"/>
            <a:endCxn id="17" idx="0"/>
          </p:cNvCxnSpPr>
          <p:nvPr/>
        </p:nvCxnSpPr>
        <p:spPr>
          <a:xfrm>
            <a:off x="2438400" y="22860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9" idx="5"/>
            <a:endCxn id="14" idx="1"/>
          </p:cNvCxnSpPr>
          <p:nvPr/>
        </p:nvCxnSpPr>
        <p:spPr>
          <a:xfrm>
            <a:off x="2546163" y="1631763"/>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4" idx="3"/>
            <a:endCxn id="17" idx="7"/>
          </p:cNvCxnSpPr>
          <p:nvPr/>
        </p:nvCxnSpPr>
        <p:spPr>
          <a:xfrm flipH="1">
            <a:off x="2546163" y="2241363"/>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 idx="4"/>
            <a:endCxn id="14" idx="0"/>
          </p:cNvCxnSpPr>
          <p:nvPr/>
        </p:nvCxnSpPr>
        <p:spPr>
          <a:xfrm>
            <a:off x="3200400" y="16764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4" idx="4"/>
            <a:endCxn id="18" idx="0"/>
          </p:cNvCxnSpPr>
          <p:nvPr/>
        </p:nvCxnSpPr>
        <p:spPr>
          <a:xfrm>
            <a:off x="3200400" y="22860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8166340" y="1219200"/>
            <a:ext cx="304800" cy="304800"/>
          </a:xfrm>
          <a:prstGeom prst="ellipse">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endParaRPr lang="en-US" dirty="0">
              <a:solidFill>
                <a:schemeClr val="tx1"/>
              </a:solidFill>
            </a:endParaRPr>
          </a:p>
        </p:txBody>
      </p:sp>
      <p:grpSp>
        <p:nvGrpSpPr>
          <p:cNvPr id="127" name="Group 126"/>
          <p:cNvGrpSpPr/>
          <p:nvPr/>
        </p:nvGrpSpPr>
        <p:grpSpPr>
          <a:xfrm>
            <a:off x="5105400" y="1219200"/>
            <a:ext cx="1223262" cy="2116443"/>
            <a:chOff x="4876800" y="1295400"/>
            <a:chExt cx="1223262" cy="2116443"/>
          </a:xfrm>
          <a:solidFill>
            <a:srgbClr val="FFFF00"/>
          </a:solidFill>
        </p:grpSpPr>
        <p:sp>
          <p:nvSpPr>
            <p:cNvPr id="55" name="Oval 54"/>
            <p:cNvSpPr/>
            <p:nvPr/>
          </p:nvSpPr>
          <p:spPr>
            <a:xfrm>
              <a:off x="5334000" y="1295400"/>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endParaRPr lang="en-US" dirty="0">
                <a:solidFill>
                  <a:schemeClr val="tx1"/>
                </a:solidFill>
              </a:endParaRPr>
            </a:p>
          </p:txBody>
        </p:sp>
        <p:sp>
          <p:nvSpPr>
            <p:cNvPr id="56" name="Oval 55"/>
            <p:cNvSpPr/>
            <p:nvPr/>
          </p:nvSpPr>
          <p:spPr>
            <a:xfrm>
              <a:off x="4876800" y="1899281"/>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endParaRPr lang="en-US" dirty="0">
                <a:solidFill>
                  <a:schemeClr val="tx1"/>
                </a:solidFill>
              </a:endParaRPr>
            </a:p>
          </p:txBody>
        </p:sp>
        <p:sp>
          <p:nvSpPr>
            <p:cNvPr id="57" name="Oval 56"/>
            <p:cNvSpPr/>
            <p:nvPr/>
          </p:nvSpPr>
          <p:spPr>
            <a:xfrm>
              <a:off x="5791200" y="1899281"/>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t>
              </a:r>
              <a:endParaRPr lang="en-US" dirty="0">
                <a:solidFill>
                  <a:schemeClr val="tx1"/>
                </a:solidFill>
              </a:endParaRPr>
            </a:p>
          </p:txBody>
        </p:sp>
        <p:sp>
          <p:nvSpPr>
            <p:cNvPr id="58" name="Oval 57"/>
            <p:cNvSpPr/>
            <p:nvPr/>
          </p:nvSpPr>
          <p:spPr>
            <a:xfrm>
              <a:off x="5795262" y="2503162"/>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a:t>
              </a:r>
              <a:endParaRPr lang="en-US" dirty="0">
                <a:solidFill>
                  <a:schemeClr val="tx1"/>
                </a:solidFill>
              </a:endParaRPr>
            </a:p>
          </p:txBody>
        </p:sp>
        <p:sp>
          <p:nvSpPr>
            <p:cNvPr id="59" name="Oval 58"/>
            <p:cNvSpPr/>
            <p:nvPr/>
          </p:nvSpPr>
          <p:spPr>
            <a:xfrm>
              <a:off x="5795262" y="3107043"/>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a:t>
              </a:r>
              <a:endParaRPr lang="en-US" dirty="0">
                <a:solidFill>
                  <a:schemeClr val="tx1"/>
                </a:solidFill>
              </a:endParaRPr>
            </a:p>
          </p:txBody>
        </p:sp>
        <p:cxnSp>
          <p:nvCxnSpPr>
            <p:cNvPr id="73" name="Straight Connector 72"/>
            <p:cNvCxnSpPr>
              <a:stCxn id="55" idx="3"/>
              <a:endCxn id="56" idx="7"/>
            </p:cNvCxnSpPr>
            <p:nvPr/>
          </p:nvCxnSpPr>
          <p:spPr>
            <a:xfrm flipH="1">
              <a:off x="5136963" y="1555563"/>
              <a:ext cx="241674" cy="38835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5" idx="5"/>
              <a:endCxn id="57" idx="1"/>
            </p:cNvCxnSpPr>
            <p:nvPr/>
          </p:nvCxnSpPr>
          <p:spPr>
            <a:xfrm>
              <a:off x="5594163" y="1555563"/>
              <a:ext cx="241674" cy="38835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7" idx="4"/>
              <a:endCxn id="58" idx="0"/>
            </p:cNvCxnSpPr>
            <p:nvPr/>
          </p:nvCxnSpPr>
          <p:spPr>
            <a:xfrm>
              <a:off x="5943600" y="2204081"/>
              <a:ext cx="4062" cy="29908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8" idx="4"/>
              <a:endCxn id="59" idx="0"/>
            </p:cNvCxnSpPr>
            <p:nvPr/>
          </p:nvCxnSpPr>
          <p:spPr>
            <a:xfrm>
              <a:off x="5947662" y="2807962"/>
              <a:ext cx="0" cy="29908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806199" y="1219200"/>
            <a:ext cx="1206260" cy="2720324"/>
            <a:chOff x="6945659" y="1295400"/>
            <a:chExt cx="1206260" cy="2720324"/>
          </a:xfrm>
          <a:solidFill>
            <a:srgbClr val="CCCCFF"/>
          </a:solidFill>
        </p:grpSpPr>
        <p:sp>
          <p:nvSpPr>
            <p:cNvPr id="60" name="Oval 59"/>
            <p:cNvSpPr/>
            <p:nvPr/>
          </p:nvSpPr>
          <p:spPr>
            <a:xfrm>
              <a:off x="7402859" y="1295400"/>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endParaRPr lang="en-US" dirty="0">
                <a:solidFill>
                  <a:schemeClr val="tx1"/>
                </a:solidFill>
              </a:endParaRPr>
            </a:p>
          </p:txBody>
        </p:sp>
        <p:sp>
          <p:nvSpPr>
            <p:cNvPr id="62" name="Oval 61"/>
            <p:cNvSpPr/>
            <p:nvPr/>
          </p:nvSpPr>
          <p:spPr>
            <a:xfrm>
              <a:off x="7402859" y="1899281"/>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endParaRPr lang="en-US" dirty="0">
                <a:solidFill>
                  <a:schemeClr val="tx1"/>
                </a:solidFill>
              </a:endParaRPr>
            </a:p>
          </p:txBody>
        </p:sp>
        <p:sp>
          <p:nvSpPr>
            <p:cNvPr id="63" name="Oval 62"/>
            <p:cNvSpPr/>
            <p:nvPr/>
          </p:nvSpPr>
          <p:spPr>
            <a:xfrm>
              <a:off x="7402859" y="2503162"/>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endParaRPr lang="en-US" dirty="0">
                <a:solidFill>
                  <a:schemeClr val="tx1"/>
                </a:solidFill>
              </a:endParaRPr>
            </a:p>
          </p:txBody>
        </p:sp>
        <p:sp>
          <p:nvSpPr>
            <p:cNvPr id="64" name="Oval 63"/>
            <p:cNvSpPr/>
            <p:nvPr/>
          </p:nvSpPr>
          <p:spPr>
            <a:xfrm>
              <a:off x="6945659" y="3107043"/>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endParaRPr lang="en-US" dirty="0">
                <a:solidFill>
                  <a:schemeClr val="tx1"/>
                </a:solidFill>
              </a:endParaRPr>
            </a:p>
          </p:txBody>
        </p:sp>
        <p:sp>
          <p:nvSpPr>
            <p:cNvPr id="71" name="Oval 70"/>
            <p:cNvSpPr/>
            <p:nvPr/>
          </p:nvSpPr>
          <p:spPr>
            <a:xfrm>
              <a:off x="7847119" y="3107043"/>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a:t>
              </a:r>
              <a:endParaRPr lang="en-US" dirty="0">
                <a:solidFill>
                  <a:schemeClr val="tx1"/>
                </a:solidFill>
              </a:endParaRPr>
            </a:p>
          </p:txBody>
        </p:sp>
        <p:sp>
          <p:nvSpPr>
            <p:cNvPr id="72" name="Oval 71"/>
            <p:cNvSpPr/>
            <p:nvPr/>
          </p:nvSpPr>
          <p:spPr>
            <a:xfrm>
              <a:off x="6945659" y="3710924"/>
              <a:ext cx="3048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a:t>
              </a:r>
              <a:endParaRPr lang="en-US" dirty="0">
                <a:solidFill>
                  <a:schemeClr val="tx1"/>
                </a:solidFill>
              </a:endParaRPr>
            </a:p>
          </p:txBody>
        </p:sp>
        <p:cxnSp>
          <p:nvCxnSpPr>
            <p:cNvPr id="87" name="Straight Connector 86"/>
            <p:cNvCxnSpPr>
              <a:stCxn id="60" idx="4"/>
              <a:endCxn id="62" idx="0"/>
            </p:cNvCxnSpPr>
            <p:nvPr/>
          </p:nvCxnSpPr>
          <p:spPr>
            <a:xfrm>
              <a:off x="7555259" y="1600200"/>
              <a:ext cx="0" cy="29908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2" idx="4"/>
              <a:endCxn id="63" idx="0"/>
            </p:cNvCxnSpPr>
            <p:nvPr/>
          </p:nvCxnSpPr>
          <p:spPr>
            <a:xfrm>
              <a:off x="7555259" y="2204081"/>
              <a:ext cx="0" cy="29908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3" idx="3"/>
              <a:endCxn id="64" idx="7"/>
            </p:cNvCxnSpPr>
            <p:nvPr/>
          </p:nvCxnSpPr>
          <p:spPr>
            <a:xfrm flipH="1">
              <a:off x="7205822" y="2763325"/>
              <a:ext cx="241674" cy="38835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3" idx="5"/>
              <a:endCxn id="71" idx="1"/>
            </p:cNvCxnSpPr>
            <p:nvPr/>
          </p:nvCxnSpPr>
          <p:spPr>
            <a:xfrm>
              <a:off x="7663022" y="2763325"/>
              <a:ext cx="228734" cy="38835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4" idx="4"/>
              <a:endCxn id="72" idx="0"/>
            </p:cNvCxnSpPr>
            <p:nvPr/>
          </p:nvCxnSpPr>
          <p:spPr>
            <a:xfrm>
              <a:off x="7098059" y="3411843"/>
              <a:ext cx="0" cy="29908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6492" y="5569803"/>
            <a:ext cx="8214108" cy="830997"/>
          </a:xfrm>
          <a:prstGeom prst="rect">
            <a:avLst/>
          </a:prstGeom>
          <a:noFill/>
        </p:spPr>
        <p:txBody>
          <a:bodyPr wrap="none" rtlCol="0">
            <a:spAutoFit/>
          </a:bodyPr>
          <a:lstStyle/>
          <a:p>
            <a:pPr marL="285750" indent="-285750">
              <a:buFont typeface="Wingdings" panose="05000000000000000000" pitchFamily="2" charset="2"/>
              <a:buChar char="§"/>
            </a:pPr>
            <a:r>
              <a:rPr lang="en-GB" sz="2400" dirty="0"/>
              <a:t>The outer loop of DFS calls </a:t>
            </a:r>
            <a:r>
              <a:rPr lang="en-GB" sz="2400" b="1" i="1" dirty="0"/>
              <a:t>explore</a:t>
            </a:r>
            <a:r>
              <a:rPr lang="en-GB" sz="2400" dirty="0"/>
              <a:t> three times (for A, C and F)</a:t>
            </a:r>
          </a:p>
          <a:p>
            <a:pPr marL="285750" indent="-285750">
              <a:buFont typeface="Wingdings" panose="05000000000000000000" pitchFamily="2" charset="2"/>
              <a:buChar char="§"/>
            </a:pPr>
            <a:r>
              <a:rPr lang="en-GB" sz="2400" dirty="0"/>
              <a:t>Three trees are generated. They constitute a </a:t>
            </a:r>
            <a:r>
              <a:rPr lang="en-GB" sz="2400" i="1" dirty="0"/>
              <a:t>forest</a:t>
            </a:r>
            <a:r>
              <a:rPr lang="en-GB" sz="2400" dirty="0"/>
              <a:t>.</a:t>
            </a:r>
            <a:endParaRPr lang="en-US" sz="2400" dirty="0"/>
          </a:p>
        </p:txBody>
      </p:sp>
      <p:sp>
        <p:nvSpPr>
          <p:cNvPr id="22" name="TextBox 21"/>
          <p:cNvSpPr txBox="1"/>
          <p:nvPr/>
        </p:nvSpPr>
        <p:spPr>
          <a:xfrm>
            <a:off x="1689622" y="762000"/>
            <a:ext cx="823815" cy="400110"/>
          </a:xfrm>
          <a:prstGeom prst="rect">
            <a:avLst/>
          </a:prstGeom>
          <a:noFill/>
        </p:spPr>
        <p:txBody>
          <a:bodyPr wrap="none" rtlCol="0">
            <a:spAutoFit/>
          </a:bodyPr>
          <a:lstStyle/>
          <a:p>
            <a:r>
              <a:rPr lang="en-GB" sz="2000" dirty="0"/>
              <a:t>Graph</a:t>
            </a:r>
            <a:endParaRPr lang="en-US" sz="2000" dirty="0"/>
          </a:p>
        </p:txBody>
      </p:sp>
      <p:sp>
        <p:nvSpPr>
          <p:cNvPr id="131" name="TextBox 130"/>
          <p:cNvSpPr txBox="1"/>
          <p:nvPr/>
        </p:nvSpPr>
        <p:spPr>
          <a:xfrm>
            <a:off x="6303652" y="762000"/>
            <a:ext cx="1240148" cy="400110"/>
          </a:xfrm>
          <a:prstGeom prst="rect">
            <a:avLst/>
          </a:prstGeom>
          <a:noFill/>
        </p:spPr>
        <p:txBody>
          <a:bodyPr wrap="none" rtlCol="0">
            <a:spAutoFit/>
          </a:bodyPr>
          <a:lstStyle/>
          <a:p>
            <a:r>
              <a:rPr lang="en-GB" sz="2000" dirty="0"/>
              <a:t>DFS forest</a:t>
            </a:r>
            <a:endParaRPr lang="en-US" sz="2000" dirty="0"/>
          </a:p>
        </p:txBody>
      </p:sp>
      <mc:AlternateContent xmlns:mc="http://schemas.openxmlformats.org/markup-compatibility/2006">
        <mc:Choice xmlns:a14="http://schemas.microsoft.com/office/drawing/2010/main" Requires="a14">
          <p:sp>
            <p:nvSpPr>
              <p:cNvPr id="69" name="Content Placeholder 2">
                <a:extLst>
                  <a:ext uri="{FF2B5EF4-FFF2-40B4-BE49-F238E27FC236}">
                    <a16:creationId xmlns:a16="http://schemas.microsoft.com/office/drawing/2014/main" id="{56EE19C5-5F31-41BB-8484-BE57AF3BD685}"/>
                  </a:ext>
                </a:extLst>
              </p:cNvPr>
              <p:cNvSpPr txBox="1">
                <a:spLocks/>
              </p:cNvSpPr>
              <p:nvPr/>
            </p:nvSpPr>
            <p:spPr>
              <a:xfrm>
                <a:off x="501837" y="3657600"/>
                <a:ext cx="5898963" cy="1607401"/>
              </a:xfrm>
              <a:prstGeom prst="rect">
                <a:avLst/>
              </a:prstGeom>
              <a:solidFill>
                <a:schemeClr val="accent5">
                  <a:lumMod val="20000"/>
                  <a:lumOff val="80000"/>
                </a:schemeClr>
              </a:solidFill>
              <a:ln>
                <a:solidFill>
                  <a:srgbClr val="0000FF"/>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a:solidFill>
                      <a:srgbClr val="0000FF"/>
                    </a:solidFill>
                    <a:latin typeface="Consolas" panose="020B0609020204030204" pitchFamily="49" charset="0"/>
                  </a:rPr>
                  <a:t>def</a:t>
                </a:r>
                <a:r>
                  <a:rPr lang="en-GB" sz="1800" b="1" dirty="0">
                    <a:latin typeface="Consolas" panose="020B0609020204030204" pitchFamily="49" charset="0"/>
                  </a:rPr>
                  <a:t> </a:t>
                </a:r>
                <a:r>
                  <a:rPr lang="en-GB" sz="1800" b="1" dirty="0" err="1">
                    <a:latin typeface="Consolas" panose="020B0609020204030204" pitchFamily="49" charset="0"/>
                  </a:rPr>
                  <a:t>dfs</a:t>
                </a:r>
                <a:r>
                  <a:rPr lang="en-GB" sz="1800" b="1" dirty="0">
                    <a:latin typeface="Consolas" panose="020B0609020204030204" pitchFamily="49" charset="0"/>
                  </a:rPr>
                  <a:t>(</a:t>
                </a:r>
                <a14:m>
                  <m:oMath xmlns:m="http://schemas.openxmlformats.org/officeDocument/2006/math">
                    <m:r>
                      <a:rPr lang="en-GB" sz="1800" b="1" i="1" smtClean="0">
                        <a:latin typeface="Cambria Math" panose="02040503050406030204" pitchFamily="18" charset="0"/>
                      </a:rPr>
                      <m:t>𝑮</m:t>
                    </m:r>
                  </m:oMath>
                </a14:m>
                <a:r>
                  <a:rPr lang="en-US" sz="1800" b="1" dirty="0">
                    <a:latin typeface="Consolas" panose="020B0609020204030204" pitchFamily="49" charset="0"/>
                  </a:rPr>
                  <a:t>) </a:t>
                </a:r>
                <a14:m>
                  <m:oMath xmlns:m="http://schemas.openxmlformats.org/officeDocument/2006/math">
                    <m:r>
                      <a:rPr lang="en-US" sz="1800" b="1" i="1" smtClean="0">
                        <a:latin typeface="Cambria Math" panose="02040503050406030204" pitchFamily="18" charset="0"/>
                      </a:rPr>
                      <m:t>→</m:t>
                    </m:r>
                  </m:oMath>
                </a14:m>
                <a:r>
                  <a:rPr lang="en-US" sz="1800" b="1" dirty="0">
                    <a:latin typeface="Consolas" panose="020B0609020204030204" pitchFamily="49" charset="0"/>
                  </a:rPr>
                  <a:t> visited:</a:t>
                </a:r>
              </a:p>
              <a:p>
                <a:pPr marL="0" indent="0">
                  <a:buNone/>
                </a:pPr>
                <a:r>
                  <a:rPr lang="en-US" sz="1800" b="1" dirty="0">
                    <a:solidFill>
                      <a:srgbClr val="0000FF"/>
                    </a:solidFill>
                    <a:latin typeface="Consolas" panose="020B0609020204030204" pitchFamily="49" charset="0"/>
                  </a:rPr>
                  <a:t>  for all</a:t>
                </a:r>
                <a:r>
                  <a:rPr lang="en-US" sz="1800" b="1" dirty="0">
                    <a:latin typeface="Consolas" panose="020B0609020204030204" pitchFamily="49" charset="0"/>
                  </a:rPr>
                  <a:t> </a:t>
                </a:r>
                <a14:m>
                  <m:oMath xmlns:m="http://schemas.openxmlformats.org/officeDocument/2006/math">
                    <m:r>
                      <a:rPr lang="en-GB" sz="1800" b="1" i="1" smtClean="0">
                        <a:latin typeface="Cambria Math" panose="02040503050406030204" pitchFamily="18" charset="0"/>
                      </a:rPr>
                      <m:t>𝒗</m:t>
                    </m:r>
                    <m:r>
                      <a:rPr lang="en-GB" sz="1800" b="1" i="1" smtClean="0">
                        <a:latin typeface="Cambria Math" panose="02040503050406030204" pitchFamily="18" charset="0"/>
                      </a:rPr>
                      <m:t>∈</m:t>
                    </m:r>
                    <m:r>
                      <a:rPr lang="en-GB" sz="1800" b="1" i="1" smtClean="0">
                        <a:latin typeface="Cambria Math" panose="02040503050406030204" pitchFamily="18" charset="0"/>
                      </a:rPr>
                      <m:t>𝑽</m:t>
                    </m:r>
                  </m:oMath>
                </a14:m>
                <a:r>
                  <a:rPr lang="en-US" sz="1800" b="1" dirty="0">
                    <a:latin typeface="Consolas" panose="020B0609020204030204" pitchFamily="49" charset="0"/>
                  </a:rPr>
                  <a:t>:</a:t>
                </a:r>
                <a:br>
                  <a:rPr lang="en-US" sz="1800" b="1" dirty="0">
                    <a:latin typeface="Consolas" panose="020B0609020204030204" pitchFamily="49" charset="0"/>
                  </a:rPr>
                </a:br>
                <a:r>
                  <a:rPr lang="en-US" sz="1800" b="1" dirty="0">
                    <a:latin typeface="Consolas" panose="020B0609020204030204" pitchFamily="49" charset="0"/>
                  </a:rPr>
                  <a:t>    visited[</a:t>
                </a:r>
                <a14:m>
                  <m:oMath xmlns:m="http://schemas.openxmlformats.org/officeDocument/2006/math">
                    <m:r>
                      <a:rPr lang="en-GB" sz="1800" b="1" i="1" smtClean="0">
                        <a:latin typeface="Cambria Math" panose="02040503050406030204" pitchFamily="18" charset="0"/>
                      </a:rPr>
                      <m:t>𝒗</m:t>
                    </m:r>
                  </m:oMath>
                </a14:m>
                <a:r>
                  <a:rPr lang="en-US" sz="1800" b="1" dirty="0">
                    <a:latin typeface="Consolas" panose="020B0609020204030204" pitchFamily="49" charset="0"/>
                  </a:rPr>
                  <a:t>] = </a:t>
                </a:r>
                <a:r>
                  <a:rPr lang="en-US" sz="1800" b="1" dirty="0">
                    <a:solidFill>
                      <a:srgbClr val="0000FF"/>
                    </a:solidFill>
                    <a:latin typeface="Consolas" panose="020B0609020204030204" pitchFamily="49" charset="0"/>
                  </a:rPr>
                  <a:t>False</a:t>
                </a:r>
                <a:endParaRPr lang="en-US" sz="1800" b="1" dirty="0">
                  <a:latin typeface="Consolas" panose="020B0609020204030204" pitchFamily="49" charset="0"/>
                </a:endParaRPr>
              </a:p>
              <a:p>
                <a:pPr marL="0" indent="0">
                  <a:buNone/>
                </a:pPr>
                <a:r>
                  <a:rPr lang="en-US" sz="1800" b="1" dirty="0">
                    <a:solidFill>
                      <a:srgbClr val="0000FF"/>
                    </a:solidFill>
                    <a:latin typeface="Consolas" panose="020B0609020204030204" pitchFamily="49" charset="0"/>
                  </a:rPr>
                  <a:t>  for all</a:t>
                </a:r>
                <a:r>
                  <a:rPr lang="en-US" sz="1800" b="1" dirty="0">
                    <a:latin typeface="Consolas" panose="020B0609020204030204" pitchFamily="49" charset="0"/>
                  </a:rPr>
                  <a:t> </a:t>
                </a:r>
                <a14:m>
                  <m:oMath xmlns:m="http://schemas.openxmlformats.org/officeDocument/2006/math">
                    <m:r>
                      <a:rPr lang="en-GB" sz="1800" b="1" i="1" smtClean="0">
                        <a:latin typeface="Cambria Math" panose="02040503050406030204" pitchFamily="18" charset="0"/>
                      </a:rPr>
                      <m:t>𝒗</m:t>
                    </m:r>
                    <m:r>
                      <a:rPr lang="en-GB" sz="1800" b="1" i="1" smtClean="0">
                        <a:latin typeface="Cambria Math" panose="02040503050406030204" pitchFamily="18" charset="0"/>
                      </a:rPr>
                      <m:t>∈</m:t>
                    </m:r>
                    <m:r>
                      <a:rPr lang="en-GB" sz="1800" b="1" i="1" smtClean="0">
                        <a:latin typeface="Cambria Math" panose="02040503050406030204" pitchFamily="18" charset="0"/>
                      </a:rPr>
                      <m:t>𝑽</m:t>
                    </m:r>
                  </m:oMath>
                </a14:m>
                <a:r>
                  <a:rPr lang="en-US" sz="1800" b="1" dirty="0">
                    <a:latin typeface="Consolas" panose="020B0609020204030204" pitchFamily="49" charset="0"/>
                  </a:rPr>
                  <a:t>:</a:t>
                </a:r>
                <a:br>
                  <a:rPr lang="en-US" sz="1800" b="1" dirty="0">
                    <a:latin typeface="Consolas" panose="020B0609020204030204" pitchFamily="49" charset="0"/>
                  </a:rPr>
                </a:br>
                <a:r>
                  <a:rPr lang="en-US" sz="1800" b="1" dirty="0">
                    <a:latin typeface="Consolas" panose="020B0609020204030204" pitchFamily="49" charset="0"/>
                  </a:rPr>
                  <a:t>    </a:t>
                </a:r>
                <a:r>
                  <a:rPr lang="en-US" sz="1800" b="1" dirty="0">
                    <a:solidFill>
                      <a:srgbClr val="0000FF"/>
                    </a:solidFill>
                    <a:latin typeface="Consolas" panose="020B0609020204030204" pitchFamily="49" charset="0"/>
                  </a:rPr>
                  <a:t>if not</a:t>
                </a:r>
                <a:r>
                  <a:rPr lang="en-US" sz="1800" b="1" dirty="0">
                    <a:latin typeface="Consolas" panose="020B0609020204030204" pitchFamily="49" charset="0"/>
                  </a:rPr>
                  <a:t> visited[</a:t>
                </a:r>
                <a14:m>
                  <m:oMath xmlns:m="http://schemas.openxmlformats.org/officeDocument/2006/math">
                    <m:r>
                      <a:rPr lang="en-GB" sz="1800" b="1" i="1" smtClean="0">
                        <a:latin typeface="Cambria Math" panose="02040503050406030204" pitchFamily="18" charset="0"/>
                      </a:rPr>
                      <m:t>𝒗</m:t>
                    </m:r>
                  </m:oMath>
                </a14:m>
                <a:r>
                  <a:rPr lang="en-US" sz="1800" b="1" dirty="0">
                    <a:latin typeface="Consolas" panose="020B0609020204030204" pitchFamily="49" charset="0"/>
                  </a:rPr>
                  <a:t>]: explore(</a:t>
                </a:r>
                <a14:m>
                  <m:oMath xmlns:m="http://schemas.openxmlformats.org/officeDocument/2006/math">
                    <m:r>
                      <a:rPr lang="en-US" sz="1800" b="1" i="1" smtClean="0">
                        <a:latin typeface="Cambria Math" panose="02040503050406030204" pitchFamily="18" charset="0"/>
                      </a:rPr>
                      <m:t>𝑮</m:t>
                    </m:r>
                  </m:oMath>
                </a14:m>
                <a:r>
                  <a:rPr lang="en-US" sz="1800" b="1" dirty="0">
                    <a:latin typeface="Consolas" panose="020B0609020204030204" pitchFamily="49" charset="0"/>
                  </a:rPr>
                  <a:t>, </a:t>
                </a:r>
                <a14:m>
                  <m:oMath xmlns:m="http://schemas.openxmlformats.org/officeDocument/2006/math">
                    <m:r>
                      <a:rPr lang="en-US" sz="1800" b="1" i="1" dirty="0" smtClean="0">
                        <a:latin typeface="Cambria Math" panose="02040503050406030204" pitchFamily="18" charset="0"/>
                      </a:rPr>
                      <m:t>𝒗</m:t>
                    </m:r>
                  </m:oMath>
                </a14:m>
                <a:r>
                  <a:rPr lang="en-US" sz="1800" b="1" dirty="0">
                    <a:latin typeface="Consolas" panose="020B0609020204030204" pitchFamily="49" charset="0"/>
                  </a:rPr>
                  <a:t>, visited)</a:t>
                </a:r>
              </a:p>
            </p:txBody>
          </p:sp>
        </mc:Choice>
        <mc:Fallback>
          <p:sp>
            <p:nvSpPr>
              <p:cNvPr id="69" name="Content Placeholder 2">
                <a:extLst>
                  <a:ext uri="{FF2B5EF4-FFF2-40B4-BE49-F238E27FC236}">
                    <a16:creationId xmlns:a16="http://schemas.microsoft.com/office/drawing/2014/main" id="{56EE19C5-5F31-41BB-8484-BE57AF3BD685}"/>
                  </a:ext>
                </a:extLst>
              </p:cNvPr>
              <p:cNvSpPr txBox="1">
                <a:spLocks noRot="1" noChangeAspect="1" noMove="1" noResize="1" noEditPoints="1" noAdjustHandles="1" noChangeArrowheads="1" noChangeShapeType="1" noTextEdit="1"/>
              </p:cNvSpPr>
              <p:nvPr/>
            </p:nvSpPr>
            <p:spPr>
              <a:xfrm>
                <a:off x="501837" y="3657600"/>
                <a:ext cx="5898963" cy="1607401"/>
              </a:xfrm>
              <a:prstGeom prst="rect">
                <a:avLst/>
              </a:prstGeom>
              <a:blipFill>
                <a:blip r:embed="rId2"/>
                <a:stretch>
                  <a:fillRect l="-722" t="-1504" r="-309" b="-3383"/>
                </a:stretch>
              </a:blipFill>
              <a:ln>
                <a:solidFill>
                  <a:srgbClr val="0000FF"/>
                </a:solidFill>
              </a:ln>
            </p:spPr>
            <p:txBody>
              <a:bodyPr/>
              <a:lstStyle/>
              <a:p>
                <a:r>
                  <a:rPr lang="ca-ES">
                    <a:noFill/>
                  </a:rPr>
                  <a:t> </a:t>
                </a:r>
              </a:p>
            </p:txBody>
          </p:sp>
        </mc:Fallback>
      </mc:AlternateContent>
    </p:spTree>
    <p:extLst>
      <p:ext uri="{BB962C8B-B14F-4D97-AF65-F5344CB8AC3E}">
        <p14:creationId xmlns:p14="http://schemas.microsoft.com/office/powerpoint/2010/main" val="37842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2000" fill="hold"/>
                                        <p:tgtEl>
                                          <p:spTgt spid="7"/>
                                        </p:tgtEl>
                                        <p:attrNameLst>
                                          <p:attrName>fillcolor</p:attrName>
                                        </p:attrNameLst>
                                      </p:cBhvr>
                                      <p:to>
                                        <a:srgbClr val="FFFF66"/>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8"/>
                                        </p:tgtEl>
                                        <p:attrNameLst>
                                          <p:attrName>fillcolor</p:attrName>
                                        </p:attrNameLst>
                                      </p:cBhvr>
                                      <p:to>
                                        <a:srgbClr val="FFFF66"/>
                                      </p:to>
                                    </p:animClr>
                                    <p:set>
                                      <p:cBhvr>
                                        <p:cTn id="15" dur="2000" fill="hold"/>
                                        <p:tgtEl>
                                          <p:spTgt spid="8"/>
                                        </p:tgtEl>
                                        <p:attrNameLst>
                                          <p:attrName>fill.type</p:attrName>
                                        </p:attrNameLst>
                                      </p:cBhvr>
                                      <p:to>
                                        <p:strVal val="solid"/>
                                      </p:to>
                                    </p:set>
                                    <p:set>
                                      <p:cBhvr>
                                        <p:cTn id="16" dur="20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1"/>
                                        </p:tgtEl>
                                        <p:attrNameLst>
                                          <p:attrName>fillcolor</p:attrName>
                                        </p:attrNameLst>
                                      </p:cBhvr>
                                      <p:to>
                                        <a:srgbClr val="FFFF66"/>
                                      </p:to>
                                    </p:animClr>
                                    <p:set>
                                      <p:cBhvr>
                                        <p:cTn id="19" dur="2000" fill="hold"/>
                                        <p:tgtEl>
                                          <p:spTgt spid="11"/>
                                        </p:tgtEl>
                                        <p:attrNameLst>
                                          <p:attrName>fill.type</p:attrName>
                                        </p:attrNameLst>
                                      </p:cBhvr>
                                      <p:to>
                                        <p:strVal val="solid"/>
                                      </p:to>
                                    </p:set>
                                    <p:set>
                                      <p:cBhvr>
                                        <p:cTn id="20" dur="2000" fill="hold"/>
                                        <p:tgtEl>
                                          <p:spTgt spid="11"/>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5"/>
                                        </p:tgtEl>
                                        <p:attrNameLst>
                                          <p:attrName>fillcolor</p:attrName>
                                        </p:attrNameLst>
                                      </p:cBhvr>
                                      <p:to>
                                        <a:srgbClr val="FFFF66"/>
                                      </p:to>
                                    </p:animClr>
                                    <p:set>
                                      <p:cBhvr>
                                        <p:cTn id="23" dur="2000" fill="hold"/>
                                        <p:tgtEl>
                                          <p:spTgt spid="15"/>
                                        </p:tgtEl>
                                        <p:attrNameLst>
                                          <p:attrName>fill.type</p:attrName>
                                        </p:attrNameLst>
                                      </p:cBhvr>
                                      <p:to>
                                        <p:strVal val="solid"/>
                                      </p:to>
                                    </p:set>
                                    <p:set>
                                      <p:cBhvr>
                                        <p:cTn id="24" dur="2000" fill="hold"/>
                                        <p:tgtEl>
                                          <p:spTgt spid="1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16"/>
                                        </p:tgtEl>
                                        <p:attrNameLst>
                                          <p:attrName>fillcolor</p:attrName>
                                        </p:attrNameLst>
                                      </p:cBhvr>
                                      <p:to>
                                        <a:srgbClr val="FFFF66"/>
                                      </p:to>
                                    </p:animClr>
                                    <p:set>
                                      <p:cBhvr>
                                        <p:cTn id="27" dur="2000" fill="hold"/>
                                        <p:tgtEl>
                                          <p:spTgt spid="16"/>
                                        </p:tgtEl>
                                        <p:attrNameLst>
                                          <p:attrName>fill.type</p:attrName>
                                        </p:attrNameLst>
                                      </p:cBhvr>
                                      <p:to>
                                        <p:strVal val="solid"/>
                                      </p:to>
                                    </p:set>
                                    <p:set>
                                      <p:cBhvr>
                                        <p:cTn id="28" dur="2000" fill="hold"/>
                                        <p:tgtEl>
                                          <p:spTgt spid="1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500"/>
                                        <p:tgtEl>
                                          <p:spTgt spid="128"/>
                                        </p:tgtEl>
                                      </p:cBhvr>
                                    </p:animEffect>
                                  </p:childTnLst>
                                </p:cTn>
                              </p:par>
                            </p:childTnLst>
                          </p:cTn>
                        </p:par>
                        <p:par>
                          <p:cTn id="34" fill="hold">
                            <p:stCondLst>
                              <p:cond delay="500"/>
                            </p:stCondLst>
                            <p:childTnLst>
                              <p:par>
                                <p:cTn id="35" presetID="1" presetClass="emph" presetSubtype="2" fill="hold" nodeType="afterEffect">
                                  <p:stCondLst>
                                    <p:cond delay="0"/>
                                  </p:stCondLst>
                                  <p:childTnLst>
                                    <p:animClr clrSpc="rgb" dir="cw">
                                      <p:cBhvr>
                                        <p:cTn id="36" dur="2000" fill="hold"/>
                                        <p:tgtEl>
                                          <p:spTgt spid="9"/>
                                        </p:tgtEl>
                                        <p:attrNameLst>
                                          <p:attrName>fillcolor</p:attrName>
                                        </p:attrNameLst>
                                      </p:cBhvr>
                                      <p:to>
                                        <a:srgbClr val="CCCCFF"/>
                                      </p:to>
                                    </p:animClr>
                                    <p:set>
                                      <p:cBhvr>
                                        <p:cTn id="37" dur="2000" fill="hold"/>
                                        <p:tgtEl>
                                          <p:spTgt spid="9"/>
                                        </p:tgtEl>
                                        <p:attrNameLst>
                                          <p:attrName>fill.type</p:attrName>
                                        </p:attrNameLst>
                                      </p:cBhvr>
                                      <p:to>
                                        <p:strVal val="solid"/>
                                      </p:to>
                                    </p:set>
                                    <p:set>
                                      <p:cBhvr>
                                        <p:cTn id="38" dur="2000" fill="hold"/>
                                        <p:tgtEl>
                                          <p:spTgt spid="9"/>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0"/>
                                        </p:tgtEl>
                                        <p:attrNameLst>
                                          <p:attrName>fillcolor</p:attrName>
                                        </p:attrNameLst>
                                      </p:cBhvr>
                                      <p:to>
                                        <a:srgbClr val="CCCCFF"/>
                                      </p:to>
                                    </p:animClr>
                                    <p:set>
                                      <p:cBhvr>
                                        <p:cTn id="41" dur="2000" fill="hold"/>
                                        <p:tgtEl>
                                          <p:spTgt spid="10"/>
                                        </p:tgtEl>
                                        <p:attrNameLst>
                                          <p:attrName>fill.type</p:attrName>
                                        </p:attrNameLst>
                                      </p:cBhvr>
                                      <p:to>
                                        <p:strVal val="solid"/>
                                      </p:to>
                                    </p:set>
                                    <p:set>
                                      <p:cBhvr>
                                        <p:cTn id="42" dur="2000" fill="hold"/>
                                        <p:tgtEl>
                                          <p:spTgt spid="10"/>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13"/>
                                        </p:tgtEl>
                                        <p:attrNameLst>
                                          <p:attrName>fillcolor</p:attrName>
                                        </p:attrNameLst>
                                      </p:cBhvr>
                                      <p:to>
                                        <a:srgbClr val="CCCCFF"/>
                                      </p:to>
                                    </p:animClr>
                                    <p:set>
                                      <p:cBhvr>
                                        <p:cTn id="45" dur="2000" fill="hold"/>
                                        <p:tgtEl>
                                          <p:spTgt spid="13"/>
                                        </p:tgtEl>
                                        <p:attrNameLst>
                                          <p:attrName>fill.type</p:attrName>
                                        </p:attrNameLst>
                                      </p:cBhvr>
                                      <p:to>
                                        <p:strVal val="solid"/>
                                      </p:to>
                                    </p:set>
                                    <p:set>
                                      <p:cBhvr>
                                        <p:cTn id="46" dur="2000" fill="hold"/>
                                        <p:tgtEl>
                                          <p:spTgt spid="1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14"/>
                                        </p:tgtEl>
                                        <p:attrNameLst>
                                          <p:attrName>fillcolor</p:attrName>
                                        </p:attrNameLst>
                                      </p:cBhvr>
                                      <p:to>
                                        <a:srgbClr val="CCCCFF"/>
                                      </p:to>
                                    </p:animClr>
                                    <p:set>
                                      <p:cBhvr>
                                        <p:cTn id="49" dur="2000" fill="hold"/>
                                        <p:tgtEl>
                                          <p:spTgt spid="14"/>
                                        </p:tgtEl>
                                        <p:attrNameLst>
                                          <p:attrName>fill.type</p:attrName>
                                        </p:attrNameLst>
                                      </p:cBhvr>
                                      <p:to>
                                        <p:strVal val="solid"/>
                                      </p:to>
                                    </p:set>
                                    <p:set>
                                      <p:cBhvr>
                                        <p:cTn id="50" dur="2000" fill="hold"/>
                                        <p:tgtEl>
                                          <p:spTgt spid="14"/>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17"/>
                                        </p:tgtEl>
                                        <p:attrNameLst>
                                          <p:attrName>fillcolor</p:attrName>
                                        </p:attrNameLst>
                                      </p:cBhvr>
                                      <p:to>
                                        <a:srgbClr val="CCCCFF"/>
                                      </p:to>
                                    </p:animClr>
                                    <p:set>
                                      <p:cBhvr>
                                        <p:cTn id="53" dur="2000" fill="hold"/>
                                        <p:tgtEl>
                                          <p:spTgt spid="17"/>
                                        </p:tgtEl>
                                        <p:attrNameLst>
                                          <p:attrName>fill.type</p:attrName>
                                        </p:attrNameLst>
                                      </p:cBhvr>
                                      <p:to>
                                        <p:strVal val="solid"/>
                                      </p:to>
                                    </p:set>
                                    <p:set>
                                      <p:cBhvr>
                                        <p:cTn id="54" dur="2000" fill="hold"/>
                                        <p:tgtEl>
                                          <p:spTgt spid="1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8"/>
                                        </p:tgtEl>
                                        <p:attrNameLst>
                                          <p:attrName>fillcolor</p:attrName>
                                        </p:attrNameLst>
                                      </p:cBhvr>
                                      <p:to>
                                        <a:srgbClr val="CCCCFF"/>
                                      </p:to>
                                    </p:animClr>
                                    <p:set>
                                      <p:cBhvr>
                                        <p:cTn id="57" dur="2000" fill="hold"/>
                                        <p:tgtEl>
                                          <p:spTgt spid="18"/>
                                        </p:tgtEl>
                                        <p:attrNameLst>
                                          <p:attrName>fill.type</p:attrName>
                                        </p:attrNameLst>
                                      </p:cBhvr>
                                      <p:to>
                                        <p:strVal val="solid"/>
                                      </p:to>
                                    </p:set>
                                    <p:set>
                                      <p:cBhvr>
                                        <p:cTn id="58" dur="2000" fill="hold"/>
                                        <p:tgtEl>
                                          <p:spTgt spid="18"/>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par>
                          <p:cTn id="64" fill="hold">
                            <p:stCondLst>
                              <p:cond delay="500"/>
                            </p:stCondLst>
                            <p:childTnLst>
                              <p:par>
                                <p:cTn id="65" presetID="1" presetClass="emph" presetSubtype="2" fill="hold" nodeType="afterEffect">
                                  <p:stCondLst>
                                    <p:cond delay="0"/>
                                  </p:stCondLst>
                                  <p:childTnLst>
                                    <p:animClr clrSpc="rgb" dir="cw">
                                      <p:cBhvr>
                                        <p:cTn id="66" dur="2000" fill="hold"/>
                                        <p:tgtEl>
                                          <p:spTgt spid="12"/>
                                        </p:tgtEl>
                                        <p:attrNameLst>
                                          <p:attrName>fillcolor</p:attrName>
                                        </p:attrNameLst>
                                      </p:cBhvr>
                                      <p:to>
                                        <a:srgbClr val="66FF99"/>
                                      </p:to>
                                    </p:animClr>
                                    <p:set>
                                      <p:cBhvr>
                                        <p:cTn id="67" dur="2000" fill="hold"/>
                                        <p:tgtEl>
                                          <p:spTgt spid="12"/>
                                        </p:tgtEl>
                                        <p:attrNameLst>
                                          <p:attrName>fill.type</p:attrName>
                                        </p:attrNameLst>
                                      </p:cBhvr>
                                      <p:to>
                                        <p:strVal val="solid"/>
                                      </p:to>
                                    </p:set>
                                    <p:set>
                                      <p:cBhvr>
                                        <p:cTn id="68" dur="2000" fill="hold"/>
                                        <p:tgtEl>
                                          <p:spTgt spid="12"/>
                                        </p:tgtEl>
                                        <p:attrNameLst>
                                          <p:attrName>fill.on</p:attrName>
                                        </p:attrNameLst>
                                      </p:cBhvr>
                                      <p:to>
                                        <p:strVal val="true"/>
                                      </p:to>
                                    </p:set>
                                  </p:childTnLst>
                                </p:cTn>
                              </p:par>
                            </p:childTnLst>
                          </p:cTn>
                        </p:par>
                        <p:par>
                          <p:cTn id="69" fill="hold">
                            <p:stCondLst>
                              <p:cond delay="25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Connectivity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sz="2800" dirty="0"/>
                  <a:t>An undirected graph is connected if there is a path between any pair of vertices.</a:t>
                </a:r>
              </a:p>
              <a:p>
                <a:endParaRPr lang="en-GB" sz="2800" dirty="0"/>
              </a:p>
              <a:p>
                <a:r>
                  <a:rPr lang="en-GB" sz="2800" dirty="0"/>
                  <a:t>A disconnected graph has disjoint </a:t>
                </a:r>
                <a:r>
                  <a:rPr lang="en-GB" sz="2800" i="1" dirty="0"/>
                  <a:t>connected components</a:t>
                </a:r>
                <a:r>
                  <a:rPr lang="en-GB" sz="2800" dirty="0"/>
                  <a:t>.</a:t>
                </a:r>
              </a:p>
              <a:p>
                <a:endParaRPr lang="en-GB" sz="2800" dirty="0"/>
              </a:p>
              <a:p>
                <a:r>
                  <a:rPr lang="en-GB" sz="2800" dirty="0"/>
                  <a:t>Example: this graph has 3</a:t>
                </a:r>
                <a:br>
                  <a:rPr lang="en-GB" sz="2800" dirty="0"/>
                </a:br>
                <a:r>
                  <a:rPr lang="en-GB" sz="2800" dirty="0"/>
                  <a:t>connected components:</a:t>
                </a:r>
                <a:br>
                  <a:rPr lang="en-GB" sz="2800" dirty="0"/>
                </a:br>
                <a:endParaRPr lang="en-GB" sz="2800" dirty="0"/>
              </a:p>
              <a:p>
                <a:pPr marL="0" indent="0">
                  <a:buNone/>
                </a:pPr>
                <a:r>
                  <a:rPr lang="en-GB" sz="2800" b="0" dirty="0"/>
                  <a:t>           </a:t>
                </a:r>
                <a14:m>
                  <m:oMath xmlns:m="http://schemas.openxmlformats.org/officeDocument/2006/math">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𝐴</m:t>
                        </m:r>
                        <m:r>
                          <a:rPr lang="en-GB" sz="2800" b="0" i="1" smtClean="0">
                            <a:latin typeface="Cambria Math" panose="02040503050406030204" pitchFamily="18" charset="0"/>
                          </a:rPr>
                          <m:t>,</m:t>
                        </m:r>
                        <m:r>
                          <a:rPr lang="en-GB" sz="2800" b="0" i="1" smtClean="0">
                            <a:latin typeface="Cambria Math" panose="02040503050406030204" pitchFamily="18" charset="0"/>
                          </a:rPr>
                          <m:t>𝐵</m:t>
                        </m:r>
                        <m:r>
                          <a:rPr lang="en-GB" sz="2800" b="0" i="1" smtClean="0">
                            <a:latin typeface="Cambria Math" panose="02040503050406030204" pitchFamily="18" charset="0"/>
                          </a:rPr>
                          <m:t>,</m:t>
                        </m:r>
                        <m:r>
                          <a:rPr lang="en-GB" sz="2800" b="0" i="1" smtClean="0">
                            <a:latin typeface="Cambria Math" panose="02040503050406030204" pitchFamily="18" charset="0"/>
                          </a:rPr>
                          <m:t>𝐸</m:t>
                        </m:r>
                        <m:r>
                          <a:rPr lang="en-GB" sz="2800" b="0" i="1" smtClean="0">
                            <a:latin typeface="Cambria Math" panose="02040503050406030204" pitchFamily="18" charset="0"/>
                          </a:rPr>
                          <m:t>,</m:t>
                        </m:r>
                        <m:r>
                          <a:rPr lang="en-GB" sz="2800" b="0" i="1" smtClean="0">
                            <a:latin typeface="Cambria Math" panose="02040503050406030204" pitchFamily="18" charset="0"/>
                          </a:rPr>
                          <m:t>𝐼</m:t>
                        </m:r>
                        <m:r>
                          <a:rPr lang="en-GB" sz="2800" b="0" i="1" smtClean="0">
                            <a:latin typeface="Cambria Math" panose="02040503050406030204" pitchFamily="18" charset="0"/>
                          </a:rPr>
                          <m:t>,</m:t>
                        </m:r>
                        <m:r>
                          <a:rPr lang="en-GB" sz="2800" b="0" i="1" smtClean="0">
                            <a:latin typeface="Cambria Math" panose="02040503050406030204" pitchFamily="18" charset="0"/>
                          </a:rPr>
                          <m:t>𝐽</m:t>
                        </m:r>
                      </m:e>
                    </m:d>
                    <m:r>
                      <a:rPr lang="en-GB" sz="2800" b="0" i="1" smtClean="0">
                        <a:latin typeface="Cambria Math" panose="02040503050406030204" pitchFamily="18" charset="0"/>
                      </a:rPr>
                      <m:t>     </m:t>
                    </m:r>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𝐶</m:t>
                        </m:r>
                        <m:r>
                          <a:rPr lang="en-GB" sz="2800" b="0" i="1" smtClean="0">
                            <a:latin typeface="Cambria Math" panose="02040503050406030204" pitchFamily="18" charset="0"/>
                          </a:rPr>
                          <m:t>,</m:t>
                        </m:r>
                        <m:r>
                          <a:rPr lang="en-GB" sz="2800" b="0" i="1" smtClean="0">
                            <a:latin typeface="Cambria Math" panose="02040503050406030204" pitchFamily="18" charset="0"/>
                          </a:rPr>
                          <m:t>𝐷</m:t>
                        </m:r>
                        <m:r>
                          <a:rPr lang="en-GB" sz="2800" b="0" i="1" smtClean="0">
                            <a:latin typeface="Cambria Math" panose="02040503050406030204" pitchFamily="18" charset="0"/>
                          </a:rPr>
                          <m:t>,</m:t>
                        </m:r>
                        <m:r>
                          <a:rPr lang="en-GB" sz="2800" b="0" i="1" smtClean="0">
                            <a:latin typeface="Cambria Math" panose="02040503050406030204" pitchFamily="18" charset="0"/>
                          </a:rPr>
                          <m:t>𝐺</m:t>
                        </m:r>
                        <m:r>
                          <a:rPr lang="en-GB" sz="2800" b="0" i="1" smtClean="0">
                            <a:latin typeface="Cambria Math" panose="02040503050406030204" pitchFamily="18" charset="0"/>
                          </a:rPr>
                          <m:t>,</m:t>
                        </m:r>
                        <m:r>
                          <a:rPr lang="en-GB" sz="2800" b="0" i="1" smtClean="0">
                            <a:latin typeface="Cambria Math" panose="02040503050406030204" pitchFamily="18" charset="0"/>
                          </a:rPr>
                          <m:t>𝐻</m:t>
                        </m:r>
                        <m:r>
                          <a:rPr lang="en-GB" sz="2800" b="0" i="1" smtClean="0">
                            <a:latin typeface="Cambria Math" panose="02040503050406030204" pitchFamily="18" charset="0"/>
                          </a:rPr>
                          <m:t>,</m:t>
                        </m:r>
                        <m:r>
                          <a:rPr lang="en-GB" sz="2800" b="0" i="1" smtClean="0">
                            <a:latin typeface="Cambria Math" panose="02040503050406030204" pitchFamily="18" charset="0"/>
                          </a:rPr>
                          <m:t>𝐾</m:t>
                        </m:r>
                        <m:r>
                          <a:rPr lang="en-GB" sz="2800" b="0" i="1" smtClean="0">
                            <a:latin typeface="Cambria Math" panose="02040503050406030204" pitchFamily="18" charset="0"/>
                          </a:rPr>
                          <m:t>,</m:t>
                        </m:r>
                        <m:r>
                          <a:rPr lang="en-GB" sz="2800" b="0" i="1" smtClean="0">
                            <a:latin typeface="Cambria Math" panose="02040503050406030204" pitchFamily="18" charset="0"/>
                          </a:rPr>
                          <m:t>𝐿</m:t>
                        </m:r>
                      </m:e>
                    </m:d>
                    <m:r>
                      <a:rPr lang="en-GB" sz="2800" b="0" i="1" smtClean="0">
                        <a:latin typeface="Cambria Math" panose="02040503050406030204" pitchFamily="18" charset="0"/>
                      </a:rPr>
                      <m:t>     </m:t>
                    </m:r>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𝐹</m:t>
                        </m:r>
                      </m:e>
                    </m:d>
                    <m:r>
                      <a:rPr lang="en-GB" sz="2800" b="0" i="1"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12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8" name="Oval 7"/>
          <p:cNvSpPr/>
          <p:nvPr/>
        </p:nvSpPr>
        <p:spPr>
          <a:xfrm>
            <a:off x="5867400" y="32004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a:t>
            </a:r>
            <a:endParaRPr lang="en-US" b="1" dirty="0">
              <a:solidFill>
                <a:schemeClr val="tx1"/>
              </a:solidFill>
            </a:endParaRPr>
          </a:p>
        </p:txBody>
      </p:sp>
      <p:sp>
        <p:nvSpPr>
          <p:cNvPr id="9" name="Oval 8"/>
          <p:cNvSpPr/>
          <p:nvPr/>
        </p:nvSpPr>
        <p:spPr>
          <a:xfrm>
            <a:off x="6629400" y="32004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a:t>
            </a:r>
            <a:endParaRPr lang="en-US" b="1" dirty="0">
              <a:solidFill>
                <a:schemeClr val="tx1"/>
              </a:solidFill>
            </a:endParaRPr>
          </a:p>
        </p:txBody>
      </p:sp>
      <p:sp>
        <p:nvSpPr>
          <p:cNvPr id="10" name="Oval 9"/>
          <p:cNvSpPr/>
          <p:nvPr/>
        </p:nvSpPr>
        <p:spPr>
          <a:xfrm>
            <a:off x="7391400" y="3200400"/>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t>
            </a:r>
            <a:endParaRPr lang="en-US" b="1" dirty="0">
              <a:solidFill>
                <a:schemeClr val="tx1"/>
              </a:solidFill>
            </a:endParaRPr>
          </a:p>
        </p:txBody>
      </p:sp>
      <p:sp>
        <p:nvSpPr>
          <p:cNvPr id="11" name="Oval 10"/>
          <p:cNvSpPr/>
          <p:nvPr/>
        </p:nvSpPr>
        <p:spPr>
          <a:xfrm>
            <a:off x="8153400" y="3200400"/>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a:t>
            </a:r>
            <a:endParaRPr lang="en-US" b="1" dirty="0">
              <a:solidFill>
                <a:schemeClr val="tx1"/>
              </a:solidFill>
            </a:endParaRPr>
          </a:p>
        </p:txBody>
      </p:sp>
      <p:sp>
        <p:nvSpPr>
          <p:cNvPr id="12" name="Oval 11"/>
          <p:cNvSpPr/>
          <p:nvPr/>
        </p:nvSpPr>
        <p:spPr>
          <a:xfrm>
            <a:off x="5867400" y="38100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a:t>
            </a:r>
            <a:endParaRPr lang="en-US" b="1" dirty="0">
              <a:solidFill>
                <a:schemeClr val="tx1"/>
              </a:solidFill>
            </a:endParaRPr>
          </a:p>
        </p:txBody>
      </p:sp>
      <p:sp>
        <p:nvSpPr>
          <p:cNvPr id="13" name="Oval 12"/>
          <p:cNvSpPr/>
          <p:nvPr/>
        </p:nvSpPr>
        <p:spPr>
          <a:xfrm>
            <a:off x="6629400" y="38100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t>
            </a:r>
            <a:endParaRPr lang="en-US" b="1" dirty="0">
              <a:solidFill>
                <a:schemeClr val="tx1"/>
              </a:solidFill>
            </a:endParaRPr>
          </a:p>
        </p:txBody>
      </p:sp>
      <p:sp>
        <p:nvSpPr>
          <p:cNvPr id="14" name="Oval 13"/>
          <p:cNvSpPr/>
          <p:nvPr/>
        </p:nvSpPr>
        <p:spPr>
          <a:xfrm>
            <a:off x="7391400" y="3810000"/>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a:t>
            </a:r>
            <a:endParaRPr lang="en-US" b="1" dirty="0">
              <a:solidFill>
                <a:schemeClr val="tx1"/>
              </a:solidFill>
            </a:endParaRPr>
          </a:p>
        </p:txBody>
      </p:sp>
      <p:sp>
        <p:nvSpPr>
          <p:cNvPr id="15" name="Oval 14"/>
          <p:cNvSpPr/>
          <p:nvPr/>
        </p:nvSpPr>
        <p:spPr>
          <a:xfrm>
            <a:off x="8153400" y="3810000"/>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a:t>
            </a:r>
            <a:endParaRPr lang="en-US" b="1" dirty="0">
              <a:solidFill>
                <a:schemeClr val="tx1"/>
              </a:solidFill>
            </a:endParaRPr>
          </a:p>
        </p:txBody>
      </p:sp>
      <p:sp>
        <p:nvSpPr>
          <p:cNvPr id="16" name="Oval 15"/>
          <p:cNvSpPr/>
          <p:nvPr/>
        </p:nvSpPr>
        <p:spPr>
          <a:xfrm>
            <a:off x="5867400" y="44196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a:t>
            </a:r>
            <a:endParaRPr lang="en-US" b="1" dirty="0">
              <a:solidFill>
                <a:schemeClr val="tx1"/>
              </a:solidFill>
            </a:endParaRPr>
          </a:p>
        </p:txBody>
      </p:sp>
      <p:sp>
        <p:nvSpPr>
          <p:cNvPr id="17" name="Oval 16"/>
          <p:cNvSpPr/>
          <p:nvPr/>
        </p:nvSpPr>
        <p:spPr>
          <a:xfrm>
            <a:off x="6629400" y="44196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a:t>
            </a:r>
            <a:endParaRPr lang="en-US" b="1" dirty="0">
              <a:solidFill>
                <a:schemeClr val="tx1"/>
              </a:solidFill>
            </a:endParaRPr>
          </a:p>
        </p:txBody>
      </p:sp>
      <p:sp>
        <p:nvSpPr>
          <p:cNvPr id="18" name="Oval 17"/>
          <p:cNvSpPr/>
          <p:nvPr/>
        </p:nvSpPr>
        <p:spPr>
          <a:xfrm>
            <a:off x="7391400" y="4419600"/>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a:t>
            </a:r>
            <a:endParaRPr lang="en-US" b="1" dirty="0">
              <a:solidFill>
                <a:schemeClr val="tx1"/>
              </a:solidFill>
            </a:endParaRPr>
          </a:p>
        </p:txBody>
      </p:sp>
      <p:sp>
        <p:nvSpPr>
          <p:cNvPr id="19" name="Oval 18"/>
          <p:cNvSpPr/>
          <p:nvPr/>
        </p:nvSpPr>
        <p:spPr>
          <a:xfrm>
            <a:off x="8153400" y="4419600"/>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t>
            </a:r>
            <a:endParaRPr lang="en-US" b="1" dirty="0">
              <a:solidFill>
                <a:schemeClr val="tx1"/>
              </a:solidFill>
            </a:endParaRPr>
          </a:p>
        </p:txBody>
      </p:sp>
      <p:cxnSp>
        <p:nvCxnSpPr>
          <p:cNvPr id="20" name="Straight Connector 19"/>
          <p:cNvCxnSpPr>
            <a:stCxn id="8" idx="6"/>
            <a:endCxn id="9" idx="2"/>
          </p:cNvCxnSpPr>
          <p:nvPr/>
        </p:nvCxnSpPr>
        <p:spPr>
          <a:xfrm>
            <a:off x="6172200" y="33528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6"/>
            <a:endCxn id="11" idx="2"/>
          </p:cNvCxnSpPr>
          <p:nvPr/>
        </p:nvCxnSpPr>
        <p:spPr>
          <a:xfrm>
            <a:off x="7696200" y="33528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6"/>
            <a:endCxn id="15" idx="2"/>
          </p:cNvCxnSpPr>
          <p:nvPr/>
        </p:nvCxnSpPr>
        <p:spPr>
          <a:xfrm>
            <a:off x="7696200" y="39624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a:endCxn id="17" idx="2"/>
          </p:cNvCxnSpPr>
          <p:nvPr/>
        </p:nvCxnSpPr>
        <p:spPr>
          <a:xfrm>
            <a:off x="6172200" y="45720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4"/>
            <a:endCxn id="12" idx="0"/>
          </p:cNvCxnSpPr>
          <p:nvPr/>
        </p:nvCxnSpPr>
        <p:spPr>
          <a:xfrm>
            <a:off x="6019800" y="35052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4"/>
            <a:endCxn id="16" idx="0"/>
          </p:cNvCxnSpPr>
          <p:nvPr/>
        </p:nvCxnSpPr>
        <p:spPr>
          <a:xfrm>
            <a:off x="6019800" y="4114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5"/>
            <a:endCxn id="17" idx="1"/>
          </p:cNvCxnSpPr>
          <p:nvPr/>
        </p:nvCxnSpPr>
        <p:spPr>
          <a:xfrm>
            <a:off x="6127563" y="4070163"/>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a:endCxn id="14" idx="0"/>
          </p:cNvCxnSpPr>
          <p:nvPr/>
        </p:nvCxnSpPr>
        <p:spPr>
          <a:xfrm>
            <a:off x="7543800" y="35052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4"/>
            <a:endCxn id="18" idx="0"/>
          </p:cNvCxnSpPr>
          <p:nvPr/>
        </p:nvCxnSpPr>
        <p:spPr>
          <a:xfrm>
            <a:off x="7543800" y="4114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5"/>
            <a:endCxn id="15" idx="1"/>
          </p:cNvCxnSpPr>
          <p:nvPr/>
        </p:nvCxnSpPr>
        <p:spPr>
          <a:xfrm>
            <a:off x="7651563" y="3460563"/>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3"/>
            <a:endCxn id="18" idx="7"/>
          </p:cNvCxnSpPr>
          <p:nvPr/>
        </p:nvCxnSpPr>
        <p:spPr>
          <a:xfrm flipH="1">
            <a:off x="7651563" y="4070163"/>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4"/>
            <a:endCxn id="15" idx="0"/>
          </p:cNvCxnSpPr>
          <p:nvPr/>
        </p:nvCxnSpPr>
        <p:spPr>
          <a:xfrm>
            <a:off x="8305800" y="35052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5" idx="4"/>
            <a:endCxn id="19" idx="0"/>
          </p:cNvCxnSpPr>
          <p:nvPr/>
        </p:nvCxnSpPr>
        <p:spPr>
          <a:xfrm>
            <a:off x="8305800" y="4114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9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systems</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99655"/>
            <a:ext cx="9144000" cy="6158345"/>
          </a:xfrm>
          <a:prstGeom prst="rect">
            <a:avLst/>
          </a:prstGeom>
        </p:spPr>
      </p:pic>
    </p:spTree>
    <p:extLst>
      <p:ext uri="{BB962C8B-B14F-4D97-AF65-F5344CB8AC3E}">
        <p14:creationId xmlns:p14="http://schemas.microsoft.com/office/powerpoint/2010/main" val="2832111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Connected Components</a:t>
            </a:r>
            <a:endParaRPr lang="en-US" dirty="0"/>
          </a:p>
        </p:txBody>
      </p:sp>
      <mc:AlternateContent xmlns:mc="http://schemas.openxmlformats.org/markup-compatibility/2006">
        <mc:Choice xmlns:a14="http://schemas.microsoft.com/office/drawing/2010/main" Requires="a14">
          <p:sp>
            <p:nvSpPr>
              <p:cNvPr id="8" name="Content Placeholder 7"/>
              <p:cNvSpPr>
                <a:spLocks noGrp="1"/>
              </p:cNvSpPr>
              <p:nvPr>
                <p:ph idx="1"/>
              </p:nvPr>
            </p:nvSpPr>
            <p:spPr>
              <a:xfrm>
                <a:off x="228600" y="838199"/>
                <a:ext cx="8686800" cy="4495801"/>
              </a:xfrm>
              <a:solidFill>
                <a:schemeClr val="accent5">
                  <a:lumMod val="20000"/>
                  <a:lumOff val="80000"/>
                </a:schemeClr>
              </a:solidFill>
              <a:ln>
                <a:solidFill>
                  <a:srgbClr val="0000FF"/>
                </a:solidFill>
              </a:ln>
            </p:spPr>
            <p:txBody>
              <a:bodyPr>
                <a:noAutofit/>
              </a:bodyPr>
              <a:lstStyle/>
              <a:p>
                <a:pPr>
                  <a:lnSpc>
                    <a:spcPts val="2000"/>
                  </a:lnSpc>
                </a:pPr>
                <a:r>
                  <a:rPr lang="en-GB" sz="2000" dirty="0">
                    <a:solidFill>
                      <a:srgbClr val="0000FF"/>
                    </a:solidFill>
                  </a:rPr>
                  <a:t>def</a:t>
                </a:r>
                <a:r>
                  <a:rPr lang="en-GB" sz="2000" dirty="0"/>
                  <a:t> explore(</a:t>
                </a:r>
                <a14:m>
                  <m:oMath xmlns:m="http://schemas.openxmlformats.org/officeDocument/2006/math">
                    <m:r>
                      <a:rPr lang="en-GB" sz="2000" i="1">
                        <a:latin typeface="Cambria Math" panose="02040503050406030204" pitchFamily="18" charset="0"/>
                      </a:rPr>
                      <m:t>𝑮</m:t>
                    </m:r>
                  </m:oMath>
                </a14:m>
                <a:r>
                  <a:rPr lang="en-US" sz="2000" dirty="0"/>
                  <a:t>, </a:t>
                </a:r>
                <a14:m>
                  <m:oMath xmlns:m="http://schemas.openxmlformats.org/officeDocument/2006/math">
                    <m:r>
                      <a:rPr lang="en-GB" sz="2000" i="1">
                        <a:latin typeface="Cambria Math" panose="02040503050406030204" pitchFamily="18" charset="0"/>
                      </a:rPr>
                      <m:t>𝒗</m:t>
                    </m:r>
                  </m:oMath>
                </a14:m>
                <a:r>
                  <a:rPr lang="en-US" sz="2000" dirty="0"/>
                  <a:t>, cc, </a:t>
                </a:r>
                <a:r>
                  <a:rPr lang="en-US" sz="2000" dirty="0" err="1"/>
                  <a:t>ccnum</a:t>
                </a:r>
                <a:r>
                  <a:rPr lang="en-US" sz="2000" dirty="0"/>
                  <a:t>):</a:t>
                </a:r>
                <a:br>
                  <a:rPr lang="en-US" sz="2000" dirty="0"/>
                </a:br>
                <a:r>
                  <a:rPr lang="en-US" sz="2000" dirty="0">
                    <a:solidFill>
                      <a:srgbClr val="C00000"/>
                    </a:solidFill>
                  </a:rPr>
                  <a:t>    """Input: </a:t>
                </a:r>
                <a14:m>
                  <m:oMath xmlns:m="http://schemas.openxmlformats.org/officeDocument/2006/math">
                    <m:r>
                      <a:rPr lang="en-GB" sz="2000" i="1">
                        <a:solidFill>
                          <a:srgbClr val="C00000"/>
                        </a:solidFill>
                        <a:latin typeface="Cambria Math" panose="02040503050406030204" pitchFamily="18" charset="0"/>
                      </a:rPr>
                      <m:t>𝑮</m:t>
                    </m:r>
                    <m:r>
                      <a:rPr lang="en-GB" sz="2000" i="1">
                        <a:solidFill>
                          <a:srgbClr val="C00000"/>
                        </a:solidFill>
                        <a:latin typeface="Cambria Math" panose="02040503050406030204" pitchFamily="18" charset="0"/>
                      </a:rPr>
                      <m:t>=(</m:t>
                    </m:r>
                    <m:r>
                      <a:rPr lang="en-GB" sz="2000" i="1">
                        <a:solidFill>
                          <a:srgbClr val="C00000"/>
                        </a:solidFill>
                        <a:latin typeface="Cambria Math" panose="02040503050406030204" pitchFamily="18" charset="0"/>
                      </a:rPr>
                      <m:t>𝑽</m:t>
                    </m:r>
                    <m:r>
                      <a:rPr lang="en-GB" sz="2000" i="1">
                        <a:solidFill>
                          <a:srgbClr val="C00000"/>
                        </a:solidFill>
                        <a:latin typeface="Cambria Math" panose="02040503050406030204" pitchFamily="18" charset="0"/>
                      </a:rPr>
                      <m:t>,</m:t>
                    </m:r>
                    <m:r>
                      <a:rPr lang="en-GB" sz="2000" i="1">
                        <a:solidFill>
                          <a:srgbClr val="C00000"/>
                        </a:solidFill>
                        <a:latin typeface="Cambria Math" panose="02040503050406030204" pitchFamily="18" charset="0"/>
                      </a:rPr>
                      <m:t>𝑬</m:t>
                    </m:r>
                    <m:r>
                      <a:rPr lang="en-GB" sz="2000" i="1">
                        <a:solidFill>
                          <a:srgbClr val="C00000"/>
                        </a:solidFill>
                        <a:latin typeface="Cambria Math" panose="02040503050406030204" pitchFamily="18" charset="0"/>
                      </a:rPr>
                      <m:t>)</m:t>
                    </m:r>
                  </m:oMath>
                </a14:m>
                <a:r>
                  <a:rPr lang="en-US" sz="2000" dirty="0">
                    <a:solidFill>
                      <a:srgbClr val="C00000"/>
                    </a:solidFill>
                  </a:rPr>
                  <a:t> is a graph, cc is a CC number</a:t>
                </a:r>
                <a:br>
                  <a:rPr lang="en-US" sz="2000" dirty="0">
                    <a:solidFill>
                      <a:srgbClr val="C00000"/>
                    </a:solidFill>
                  </a:rPr>
                </a:br>
                <a:r>
                  <a:rPr lang="en-US" sz="2000" dirty="0">
                    <a:solidFill>
                      <a:srgbClr val="C00000"/>
                    </a:solidFill>
                  </a:rPr>
                  <a:t>       Output: </a:t>
                </a:r>
                <a:r>
                  <a:rPr lang="en-US" sz="2000" dirty="0" err="1">
                    <a:solidFill>
                      <a:srgbClr val="C00000"/>
                    </a:solidFill>
                  </a:rPr>
                  <a:t>ccnum</a:t>
                </a:r>
                <a:r>
                  <a:rPr lang="en-US" sz="2000" dirty="0">
                    <a:solidFill>
                      <a:srgbClr val="C00000"/>
                    </a:solidFill>
                  </a:rPr>
                  <a:t>[</a:t>
                </a:r>
                <a14:m>
                  <m:oMath xmlns:m="http://schemas.openxmlformats.org/officeDocument/2006/math">
                    <m:r>
                      <a:rPr lang="en-GB" sz="2000" b="1" i="1" smtClean="0">
                        <a:solidFill>
                          <a:srgbClr val="C00000"/>
                        </a:solidFill>
                        <a:latin typeface="Cambria Math" panose="02040503050406030204" pitchFamily="18" charset="0"/>
                      </a:rPr>
                      <m:t>𝒖</m:t>
                    </m:r>
                  </m:oMath>
                </a14:m>
                <a:r>
                  <a:rPr lang="en-US" sz="2000" dirty="0">
                    <a:solidFill>
                      <a:srgbClr val="C00000"/>
                    </a:solidFill>
                  </a:rPr>
                  <a:t>]=cc for each </a:t>
                </a:r>
                <a14:m>
                  <m:oMath xmlns:m="http://schemas.openxmlformats.org/officeDocument/2006/math">
                    <m:r>
                      <a:rPr lang="en-GB" sz="2000" b="1" i="1" smtClean="0">
                        <a:solidFill>
                          <a:srgbClr val="C00000"/>
                        </a:solidFill>
                        <a:latin typeface="Cambria Math" panose="02040503050406030204" pitchFamily="18" charset="0"/>
                      </a:rPr>
                      <m:t>𝒖</m:t>
                    </m:r>
                  </m:oMath>
                </a14:m>
                <a:r>
                  <a:rPr lang="en-GB" sz="2000" dirty="0">
                    <a:solidFill>
                      <a:srgbClr val="C00000"/>
                    </a:solidFill>
                  </a:rPr>
                  <a:t> in the same CC as </a:t>
                </a:r>
                <a14:m>
                  <m:oMath xmlns:m="http://schemas.openxmlformats.org/officeDocument/2006/math">
                    <m:r>
                      <a:rPr lang="en-GB" sz="2000" b="1" i="1" smtClean="0">
                        <a:solidFill>
                          <a:srgbClr val="C00000"/>
                        </a:solidFill>
                        <a:latin typeface="Cambria Math" panose="02040503050406030204" pitchFamily="18" charset="0"/>
                      </a:rPr>
                      <m:t>𝒗</m:t>
                    </m:r>
                  </m:oMath>
                </a14:m>
                <a:r>
                  <a:rPr lang="en-GB" sz="2000" dirty="0">
                    <a:solidFill>
                      <a:srgbClr val="C00000"/>
                    </a:solidFill>
                  </a:rPr>
                  <a:t>"""</a:t>
                </a:r>
              </a:p>
              <a:p>
                <a:pPr>
                  <a:lnSpc>
                    <a:spcPts val="2000"/>
                  </a:lnSpc>
                </a:pPr>
                <a:r>
                  <a:rPr lang="en-GB" sz="2000" dirty="0">
                    <a:solidFill>
                      <a:srgbClr val="C00000"/>
                    </a:solidFill>
                  </a:rPr>
                  <a:t>    </a:t>
                </a:r>
                <a:r>
                  <a:rPr lang="en-GB" sz="2000" dirty="0" err="1"/>
                  <a:t>ccnum</a:t>
                </a:r>
                <a:r>
                  <a:rPr lang="en-GB" sz="2000" dirty="0"/>
                  <a:t>[</a:t>
                </a:r>
                <a14:m>
                  <m:oMath xmlns:m="http://schemas.openxmlformats.org/officeDocument/2006/math">
                    <m:r>
                      <a:rPr lang="en-GB" sz="2000" i="1">
                        <a:latin typeface="Cambria Math" panose="02040503050406030204" pitchFamily="18" charset="0"/>
                      </a:rPr>
                      <m:t>𝒗</m:t>
                    </m:r>
                  </m:oMath>
                </a14:m>
                <a:r>
                  <a:rPr lang="en-GB" sz="2000" dirty="0"/>
                  <a:t>] = cc</a:t>
                </a:r>
              </a:p>
              <a:p>
                <a:pPr>
                  <a:lnSpc>
                    <a:spcPts val="2000"/>
                  </a:lnSpc>
                </a:pPr>
                <a:r>
                  <a:rPr lang="en-GB" sz="2000" dirty="0">
                    <a:solidFill>
                      <a:srgbClr val="0000FF"/>
                    </a:solidFill>
                  </a:rPr>
                  <a:t>    for each</a:t>
                </a:r>
                <a:r>
                  <a:rPr lang="en-GB" sz="2000" dirty="0"/>
                  <a:t> edge </a:t>
                </a:r>
                <a14:m>
                  <m:oMath xmlns:m="http://schemas.openxmlformats.org/officeDocument/2006/math">
                    <m:d>
                      <m:dPr>
                        <m:ctrlPr>
                          <a:rPr lang="en-GB" sz="2000" i="1">
                            <a:latin typeface="Cambria Math" panose="02040503050406030204" pitchFamily="18" charset="0"/>
                          </a:rPr>
                        </m:ctrlPr>
                      </m:dPr>
                      <m:e>
                        <m:r>
                          <a:rPr lang="en-GB" sz="2000" i="1">
                            <a:latin typeface="Cambria Math" panose="02040503050406030204" pitchFamily="18" charset="0"/>
                          </a:rPr>
                          <m:t>𝒗</m:t>
                        </m:r>
                        <m:r>
                          <a:rPr lang="en-GB" sz="2000" i="1">
                            <a:latin typeface="Cambria Math" panose="02040503050406030204" pitchFamily="18" charset="0"/>
                          </a:rPr>
                          <m:t>,</m:t>
                        </m:r>
                        <m:r>
                          <a:rPr lang="en-GB" sz="2000" i="1">
                            <a:latin typeface="Cambria Math" panose="02040503050406030204" pitchFamily="18" charset="0"/>
                          </a:rPr>
                          <m:t>𝒖</m:t>
                        </m:r>
                      </m:e>
                    </m:d>
                    <m:r>
                      <a:rPr lang="en-GB" sz="2000" i="1">
                        <a:latin typeface="Cambria Math" panose="02040503050406030204" pitchFamily="18" charset="0"/>
                      </a:rPr>
                      <m:t>∈</m:t>
                    </m:r>
                    <m:r>
                      <a:rPr lang="en-GB" sz="2000" i="1">
                        <a:latin typeface="Cambria Math" panose="02040503050406030204" pitchFamily="18" charset="0"/>
                      </a:rPr>
                      <m:t>𝑬</m:t>
                    </m:r>
                  </m:oMath>
                </a14:m>
                <a:r>
                  <a:rPr lang="en-GB" sz="2000" dirty="0"/>
                  <a:t>:</a:t>
                </a:r>
              </a:p>
              <a:p>
                <a:pPr>
                  <a:lnSpc>
                    <a:spcPts val="2000"/>
                  </a:lnSpc>
                </a:pPr>
                <a:r>
                  <a:rPr lang="en-GB" sz="2000" dirty="0"/>
                  <a:t>        </a:t>
                </a:r>
                <a:r>
                  <a:rPr lang="en-GB" sz="2000" dirty="0">
                    <a:solidFill>
                      <a:srgbClr val="0000FF"/>
                    </a:solidFill>
                  </a:rPr>
                  <a:t>if </a:t>
                </a:r>
                <a:r>
                  <a:rPr lang="en-GB" sz="2000" dirty="0" err="1"/>
                  <a:t>ccnum</a:t>
                </a:r>
                <a:r>
                  <a:rPr lang="en-GB" sz="2000" dirty="0"/>
                  <a:t>[</a:t>
                </a:r>
                <a14:m>
                  <m:oMath xmlns:m="http://schemas.openxmlformats.org/officeDocument/2006/math">
                    <m:r>
                      <a:rPr lang="en-GB" sz="2000" i="1">
                        <a:latin typeface="Cambria Math" panose="02040503050406030204" pitchFamily="18" charset="0"/>
                      </a:rPr>
                      <m:t>𝒖</m:t>
                    </m:r>
                  </m:oMath>
                </a14:m>
                <a:r>
                  <a:rPr lang="en-GB" sz="2000" dirty="0"/>
                  <a:t>] == 0: explore(</a:t>
                </a:r>
                <a14:m>
                  <m:oMath xmlns:m="http://schemas.openxmlformats.org/officeDocument/2006/math">
                    <m:r>
                      <a:rPr lang="en-GB" sz="2000" b="1" i="1" smtClean="0">
                        <a:latin typeface="Cambria Math" panose="02040503050406030204" pitchFamily="18" charset="0"/>
                      </a:rPr>
                      <m:t>𝑮</m:t>
                    </m:r>
                  </m:oMath>
                </a14:m>
                <a:r>
                  <a:rPr lang="en-GB" sz="2000" dirty="0"/>
                  <a:t>, </a:t>
                </a:r>
                <a14:m>
                  <m:oMath xmlns:m="http://schemas.openxmlformats.org/officeDocument/2006/math">
                    <m:r>
                      <a:rPr lang="en-GB" sz="2000" b="1" i="1" smtClean="0">
                        <a:latin typeface="Cambria Math" panose="02040503050406030204" pitchFamily="18" charset="0"/>
                      </a:rPr>
                      <m:t>𝒖</m:t>
                    </m:r>
                  </m:oMath>
                </a14:m>
                <a:r>
                  <a:rPr lang="en-GB" sz="2000" dirty="0"/>
                  <a:t>, cc, </a:t>
                </a:r>
                <a:r>
                  <a:rPr lang="en-GB" sz="2000" dirty="0" err="1"/>
                  <a:t>ccnum</a:t>
                </a:r>
                <a:r>
                  <a:rPr lang="en-GB" sz="2000" dirty="0"/>
                  <a:t>)</a:t>
                </a:r>
                <a:endParaRPr lang="en-US" sz="2000" dirty="0"/>
              </a:p>
              <a:p>
                <a:pPr>
                  <a:lnSpc>
                    <a:spcPts val="2000"/>
                  </a:lnSpc>
                </a:pPr>
                <a:endParaRPr lang="en-GB" sz="2000" dirty="0"/>
              </a:p>
              <a:p>
                <a:pPr>
                  <a:lnSpc>
                    <a:spcPts val="2000"/>
                  </a:lnSpc>
                </a:pPr>
                <a:r>
                  <a:rPr lang="en-GB" sz="2000" dirty="0">
                    <a:solidFill>
                      <a:srgbClr val="0000FF"/>
                    </a:solidFill>
                  </a:rPr>
                  <a:t>def</a:t>
                </a:r>
                <a:r>
                  <a:rPr lang="en-GB" sz="2000" dirty="0"/>
                  <a:t> </a:t>
                </a:r>
                <a:r>
                  <a:rPr lang="en-GB" sz="2000" dirty="0" err="1"/>
                  <a:t>connected_components</a:t>
                </a:r>
                <a:r>
                  <a:rPr lang="en-GB" sz="2000" dirty="0"/>
                  <a:t>(</a:t>
                </a:r>
                <a14:m>
                  <m:oMath xmlns:m="http://schemas.openxmlformats.org/officeDocument/2006/math">
                    <m:r>
                      <a:rPr lang="en-GB" sz="2000" b="1" i="1" smtClean="0">
                        <a:latin typeface="Cambria Math" panose="02040503050406030204" pitchFamily="18" charset="0"/>
                      </a:rPr>
                      <m:t>𝑮</m:t>
                    </m:r>
                  </m:oMath>
                </a14:m>
                <a:r>
                  <a:rPr lang="en-GB" sz="2000" dirty="0"/>
                  <a:t>) </a:t>
                </a:r>
                <a14:m>
                  <m:oMath xmlns:m="http://schemas.openxmlformats.org/officeDocument/2006/math">
                    <m:r>
                      <a:rPr lang="en-US" sz="2000" b="1" i="1" smtClean="0">
                        <a:latin typeface="Cambria Math" panose="02040503050406030204" pitchFamily="18" charset="0"/>
                      </a:rPr>
                      <m:t>→</m:t>
                    </m:r>
                  </m:oMath>
                </a14:m>
                <a:r>
                  <a:rPr lang="en-GB" sz="2000" dirty="0"/>
                  <a:t> ccnum:</a:t>
                </a:r>
                <a:br>
                  <a:rPr lang="en-GB" sz="2000" dirty="0"/>
                </a:br>
                <a:r>
                  <a:rPr lang="en-GB" sz="2000" dirty="0"/>
                  <a:t>    </a:t>
                </a:r>
                <a:r>
                  <a:rPr lang="en-GB" sz="2000" dirty="0">
                    <a:solidFill>
                      <a:srgbClr val="C00000"/>
                    </a:solidFill>
                  </a:rPr>
                  <a:t>"""Input: </a:t>
                </a:r>
                <a14:m>
                  <m:oMath xmlns:m="http://schemas.openxmlformats.org/officeDocument/2006/math">
                    <m:r>
                      <a:rPr lang="en-GB" sz="2000" i="1">
                        <a:solidFill>
                          <a:srgbClr val="C00000"/>
                        </a:solidFill>
                        <a:latin typeface="Cambria Math" panose="02040503050406030204" pitchFamily="18" charset="0"/>
                      </a:rPr>
                      <m:t>𝑮</m:t>
                    </m:r>
                    <m:r>
                      <a:rPr lang="en-GB" sz="2000" i="1">
                        <a:solidFill>
                          <a:srgbClr val="C00000"/>
                        </a:solidFill>
                        <a:latin typeface="Cambria Math" panose="02040503050406030204" pitchFamily="18" charset="0"/>
                      </a:rPr>
                      <m:t>=(</m:t>
                    </m:r>
                    <m:r>
                      <a:rPr lang="en-GB" sz="2000" i="1">
                        <a:solidFill>
                          <a:srgbClr val="C00000"/>
                        </a:solidFill>
                        <a:latin typeface="Cambria Math" panose="02040503050406030204" pitchFamily="18" charset="0"/>
                      </a:rPr>
                      <m:t>𝑽</m:t>
                    </m:r>
                    <m:r>
                      <a:rPr lang="en-GB" sz="2000" i="1">
                        <a:solidFill>
                          <a:srgbClr val="C00000"/>
                        </a:solidFill>
                        <a:latin typeface="Cambria Math" panose="02040503050406030204" pitchFamily="18" charset="0"/>
                      </a:rPr>
                      <m:t>,</m:t>
                    </m:r>
                    <m:r>
                      <a:rPr lang="en-GB" sz="2000" i="1">
                        <a:solidFill>
                          <a:srgbClr val="C00000"/>
                        </a:solidFill>
                        <a:latin typeface="Cambria Math" panose="02040503050406030204" pitchFamily="18" charset="0"/>
                      </a:rPr>
                      <m:t>𝑬</m:t>
                    </m:r>
                    <m:r>
                      <a:rPr lang="en-GB" sz="2000" i="1">
                        <a:solidFill>
                          <a:srgbClr val="C00000"/>
                        </a:solidFill>
                        <a:latin typeface="Cambria Math" panose="02040503050406030204" pitchFamily="18" charset="0"/>
                      </a:rPr>
                      <m:t>)</m:t>
                    </m:r>
                  </m:oMath>
                </a14:m>
                <a:r>
                  <a:rPr lang="en-US" sz="2000" dirty="0">
                    <a:solidFill>
                      <a:srgbClr val="C00000"/>
                    </a:solidFill>
                  </a:rPr>
                  <a:t> is a graph</a:t>
                </a:r>
                <a:br>
                  <a:rPr lang="en-US" sz="2000" dirty="0">
                    <a:solidFill>
                      <a:srgbClr val="C00000"/>
                    </a:solidFill>
                  </a:rPr>
                </a:br>
                <a:r>
                  <a:rPr lang="en-US" sz="2000" dirty="0">
                    <a:solidFill>
                      <a:srgbClr val="C00000"/>
                    </a:solidFill>
                  </a:rPr>
                  <a:t>       Output: Every vertex </a:t>
                </a:r>
                <a14:m>
                  <m:oMath xmlns:m="http://schemas.openxmlformats.org/officeDocument/2006/math">
                    <m:r>
                      <a:rPr lang="en-GB" sz="2000" b="1" i="1" smtClean="0">
                        <a:solidFill>
                          <a:srgbClr val="C00000"/>
                        </a:solidFill>
                        <a:latin typeface="Cambria Math" panose="02040503050406030204" pitchFamily="18" charset="0"/>
                      </a:rPr>
                      <m:t>𝒗</m:t>
                    </m:r>
                  </m:oMath>
                </a14:m>
                <a:r>
                  <a:rPr lang="en-GB" sz="2000" dirty="0">
                    <a:solidFill>
                      <a:srgbClr val="C00000"/>
                    </a:solidFill>
                  </a:rPr>
                  <a:t> has a CC number in </a:t>
                </a:r>
                <a:r>
                  <a:rPr lang="en-GB" sz="2000" dirty="0" err="1">
                    <a:solidFill>
                      <a:srgbClr val="C00000"/>
                    </a:solidFill>
                  </a:rPr>
                  <a:t>ccnum</a:t>
                </a:r>
                <a:r>
                  <a:rPr lang="en-GB" sz="2000" dirty="0">
                    <a:solidFill>
                      <a:srgbClr val="C00000"/>
                    </a:solidFill>
                  </a:rPr>
                  <a:t>[</a:t>
                </a:r>
                <a14:m>
                  <m:oMath xmlns:m="http://schemas.openxmlformats.org/officeDocument/2006/math">
                    <m:r>
                      <a:rPr lang="en-GB" sz="2000" b="1" i="1" smtClean="0">
                        <a:solidFill>
                          <a:srgbClr val="C00000"/>
                        </a:solidFill>
                        <a:latin typeface="Cambria Math" panose="02040503050406030204" pitchFamily="18" charset="0"/>
                      </a:rPr>
                      <m:t>𝒗</m:t>
                    </m:r>
                  </m:oMath>
                </a14:m>
                <a:r>
                  <a:rPr lang="en-GB" sz="2000" dirty="0">
                    <a:solidFill>
                      <a:srgbClr val="C00000"/>
                    </a:solidFill>
                  </a:rPr>
                  <a:t>]"""</a:t>
                </a:r>
                <a:br>
                  <a:rPr lang="en-GB" sz="2000" dirty="0">
                    <a:solidFill>
                      <a:srgbClr val="C00000"/>
                    </a:solidFill>
                  </a:rPr>
                </a:br>
                <a:r>
                  <a:rPr lang="en-GB" sz="2000" dirty="0"/>
                  <a:t>    </a:t>
                </a:r>
                <a:r>
                  <a:rPr lang="en-GB" sz="2000" dirty="0">
                    <a:solidFill>
                      <a:srgbClr val="0000FF"/>
                    </a:solidFill>
                  </a:rPr>
                  <a:t>for all </a:t>
                </a:r>
                <a14:m>
                  <m:oMath xmlns:m="http://schemas.openxmlformats.org/officeDocument/2006/math">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𝑽</m:t>
                    </m:r>
                  </m:oMath>
                </a14:m>
                <a:r>
                  <a:rPr lang="en-GB" sz="2000" dirty="0"/>
                  <a:t>: </a:t>
                </a:r>
                <a:r>
                  <a:rPr lang="en-GB" sz="2000" dirty="0" err="1"/>
                  <a:t>ccnum</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 = 0  </a:t>
                </a:r>
                <a:r>
                  <a:rPr lang="en-GB" sz="2000" dirty="0">
                    <a:solidFill>
                      <a:srgbClr val="C00000"/>
                    </a:solidFill>
                  </a:rPr>
                  <a:t># Clean cc numbers</a:t>
                </a:r>
                <a:br>
                  <a:rPr lang="en-GB" sz="2000" dirty="0"/>
                </a:br>
                <a:r>
                  <a:rPr lang="en-GB" sz="2000" dirty="0"/>
                  <a:t>    cc = 1 </a:t>
                </a:r>
                <a:r>
                  <a:rPr lang="en-GB" sz="1800" dirty="0">
                    <a:solidFill>
                      <a:srgbClr val="C00000"/>
                    </a:solidFill>
                  </a:rPr>
                  <a:t> # Identifier of the first CC</a:t>
                </a:r>
                <a:br>
                  <a:rPr lang="en-GB" sz="2000" dirty="0">
                    <a:solidFill>
                      <a:srgbClr val="C00000"/>
                    </a:solidFill>
                  </a:rPr>
                </a:br>
                <a:r>
                  <a:rPr lang="en-GB" sz="2000" dirty="0"/>
                  <a:t>    </a:t>
                </a:r>
                <a:r>
                  <a:rPr lang="en-GB" sz="2000" dirty="0">
                    <a:solidFill>
                      <a:srgbClr val="0000FF"/>
                    </a:solidFill>
                  </a:rPr>
                  <a:t>for all</a:t>
                </a:r>
                <a:r>
                  <a:rPr lang="en-GB" sz="2000" dirty="0"/>
                  <a:t> </a:t>
                </a:r>
                <a14:m>
                  <m:oMath xmlns:m="http://schemas.openxmlformats.org/officeDocument/2006/math">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𝑽</m:t>
                    </m:r>
                  </m:oMath>
                </a14:m>
                <a:r>
                  <a:rPr lang="en-GB" sz="2000" dirty="0"/>
                  <a:t>:</a:t>
                </a:r>
                <a:br>
                  <a:rPr lang="en-GB" sz="2000" dirty="0"/>
                </a:br>
                <a:r>
                  <a:rPr lang="en-GB" sz="2000" dirty="0"/>
                  <a:t>        </a:t>
                </a:r>
                <a:r>
                  <a:rPr lang="en-GB" sz="2000" dirty="0">
                    <a:solidFill>
                      <a:srgbClr val="0000FF"/>
                    </a:solidFill>
                  </a:rPr>
                  <a:t>if</a:t>
                </a:r>
                <a:r>
                  <a:rPr lang="en-GB" sz="2000" dirty="0"/>
                  <a:t> </a:t>
                </a:r>
                <a:r>
                  <a:rPr lang="en-GB" sz="2000" dirty="0" err="1"/>
                  <a:t>ccnum</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 == 0: </a:t>
                </a:r>
                <a:r>
                  <a:rPr lang="en-GB" sz="1800" dirty="0">
                    <a:solidFill>
                      <a:srgbClr val="C00000"/>
                    </a:solidFill>
                  </a:rPr>
                  <a:t> # A new CC starts</a:t>
                </a:r>
                <a:br>
                  <a:rPr lang="en-GB" sz="2000" dirty="0">
                    <a:solidFill>
                      <a:srgbClr val="C00000"/>
                    </a:solidFill>
                  </a:rPr>
                </a:br>
                <a:r>
                  <a:rPr lang="en-GB" sz="2000" dirty="0"/>
                  <a:t>            explore(</a:t>
                </a:r>
                <a14:m>
                  <m:oMath xmlns:m="http://schemas.openxmlformats.org/officeDocument/2006/math">
                    <m:r>
                      <a:rPr lang="en-GB" sz="2000" b="1" i="1" smtClean="0">
                        <a:latin typeface="Cambria Math" panose="02040503050406030204" pitchFamily="18" charset="0"/>
                      </a:rPr>
                      <m:t>𝑮</m:t>
                    </m:r>
                  </m:oMath>
                </a14:m>
                <a:r>
                  <a:rPr lang="en-GB" sz="2000" dirty="0"/>
                  <a:t>, </a:t>
                </a:r>
                <a14:m>
                  <m:oMath xmlns:m="http://schemas.openxmlformats.org/officeDocument/2006/math">
                    <m:r>
                      <a:rPr lang="en-GB" sz="2000" b="1" i="1" smtClean="0">
                        <a:latin typeface="Cambria Math" panose="02040503050406030204" pitchFamily="18" charset="0"/>
                      </a:rPr>
                      <m:t>𝒗</m:t>
                    </m:r>
                  </m:oMath>
                </a14:m>
                <a:r>
                  <a:rPr lang="en-GB" sz="2000" dirty="0"/>
                  <a:t>, cc, </a:t>
                </a:r>
                <a:r>
                  <a:rPr lang="en-GB" sz="2000" dirty="0" err="1"/>
                  <a:t>ccnum</a:t>
                </a:r>
                <a:r>
                  <a:rPr lang="en-GB" sz="2000" dirty="0"/>
                  <a:t>)</a:t>
                </a:r>
                <a:br>
                  <a:rPr lang="en-GB" sz="2000" dirty="0"/>
                </a:br>
                <a:r>
                  <a:rPr lang="en-GB" sz="2000" dirty="0"/>
                  <a:t>            cc += 1</a:t>
                </a:r>
              </a:p>
            </p:txBody>
          </p:sp>
        </mc:Choice>
        <mc:Fallback>
          <p:sp>
            <p:nvSpPr>
              <p:cNvPr id="8" name="Content Placeholder 7"/>
              <p:cNvSpPr>
                <a:spLocks noGrp="1" noRot="1" noChangeAspect="1" noMove="1" noResize="1" noEditPoints="1" noAdjustHandles="1" noChangeArrowheads="1" noChangeShapeType="1" noTextEdit="1"/>
              </p:cNvSpPr>
              <p:nvPr>
                <p:ph idx="1"/>
              </p:nvPr>
            </p:nvSpPr>
            <p:spPr>
              <a:xfrm>
                <a:off x="228600" y="838199"/>
                <a:ext cx="8686800" cy="4495801"/>
              </a:xfrm>
              <a:blipFill>
                <a:blip r:embed="rId2"/>
                <a:stretch>
                  <a:fillRect l="-701" t="-1622" b="-1486"/>
                </a:stretch>
              </a:blipFill>
              <a:ln>
                <a:solidFill>
                  <a:srgbClr val="0000FF"/>
                </a:solidFill>
              </a:ln>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92680" y="5486400"/>
                <a:ext cx="8770927" cy="1015663"/>
              </a:xfrm>
              <a:prstGeom prst="rect">
                <a:avLst/>
              </a:prstGeom>
              <a:noFill/>
            </p:spPr>
            <p:txBody>
              <a:bodyPr wrap="none" rtlCol="0">
                <a:spAutoFit/>
              </a:bodyPr>
              <a:lstStyle/>
              <a:p>
                <a:pPr marL="285750" indent="-285750">
                  <a:buFont typeface="Arial" panose="020B0604020202020204" pitchFamily="34" charset="0"/>
                  <a:buChar char="•"/>
                </a:pPr>
                <a:r>
                  <a:rPr lang="en-GB" sz="2000" dirty="0"/>
                  <a:t>Performs a DFS traversal assigning a CC number (starting from 1) to each vertex.</a:t>
                </a:r>
              </a:p>
              <a:p>
                <a:pPr marL="285750" indent="-285750">
                  <a:buFont typeface="Arial" panose="020B0604020202020204" pitchFamily="34" charset="0"/>
                  <a:buChar char="•"/>
                </a:pPr>
                <a:r>
                  <a:rPr lang="en-GB" sz="2000" dirty="0"/>
                  <a:t>The outer loop of </a:t>
                </a:r>
                <a:r>
                  <a:rPr lang="en-GB" sz="2000" b="1" dirty="0" err="1"/>
                  <a:t>connected_components</a:t>
                </a:r>
                <a:r>
                  <a:rPr lang="en-GB" sz="2000" dirty="0"/>
                  <a:t> determines the number of CC’s.</a:t>
                </a:r>
              </a:p>
              <a:p>
                <a:pPr marL="285750" indent="-285750">
                  <a:buFont typeface="Arial" panose="020B0604020202020204" pitchFamily="34" charset="0"/>
                  <a:buChar char="•"/>
                </a:pPr>
                <a:r>
                  <a:rPr lang="en-GB" sz="2000" dirty="0"/>
                  <a:t>The variable </a:t>
                </a:r>
                <a:r>
                  <a:rPr lang="en-GB" sz="2000" b="1" dirty="0" err="1">
                    <a:latin typeface="Consolas" panose="020B0609020204030204" pitchFamily="49" charset="0"/>
                  </a:rPr>
                  <a:t>ccnum</a:t>
                </a:r>
                <a:r>
                  <a:rPr lang="en-GB" sz="2000" b="1" dirty="0"/>
                  <a:t>[</a:t>
                </a:r>
                <a14:m>
                  <m:oMath xmlns:m="http://schemas.openxmlformats.org/officeDocument/2006/math">
                    <m:r>
                      <a:rPr lang="en-GB" sz="2000" b="1" i="1" smtClean="0">
                        <a:latin typeface="Cambria Math" panose="02040503050406030204" pitchFamily="18" charset="0"/>
                      </a:rPr>
                      <m:t>𝒗</m:t>
                    </m:r>
                  </m:oMath>
                </a14:m>
                <a:r>
                  <a:rPr lang="en-GB" sz="2000" b="1" dirty="0"/>
                  <a:t>]</a:t>
                </a:r>
                <a:r>
                  <a:rPr lang="en-GB" sz="2000" dirty="0"/>
                  <a:t> also plays the role of visited[</a:t>
                </a:r>
                <a14:m>
                  <m:oMath xmlns:m="http://schemas.openxmlformats.org/officeDocument/2006/math">
                    <m:r>
                      <a:rPr lang="en-GB" sz="2000" b="0" i="1" smtClean="0">
                        <a:latin typeface="Cambria Math" panose="02040503050406030204" pitchFamily="18" charset="0"/>
                      </a:rPr>
                      <m:t>𝑣</m:t>
                    </m:r>
                  </m:oMath>
                </a14:m>
                <a:r>
                  <a:rPr lang="en-GB" sz="2000" dirty="0"/>
                  <a:t>].</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2680" y="5486400"/>
                <a:ext cx="8770927" cy="1015663"/>
              </a:xfrm>
              <a:prstGeom prst="rect">
                <a:avLst/>
              </a:prstGeom>
              <a:blipFill>
                <a:blip r:embed="rId3"/>
                <a:stretch>
                  <a:fillRect l="-626" t="-2994" b="-9581"/>
                </a:stretch>
              </a:blipFill>
            </p:spPr>
            <p:txBody>
              <a:bodyPr/>
              <a:lstStyle/>
              <a:p>
                <a:r>
                  <a:rPr lang="ca-ES">
                    <a:noFill/>
                  </a:rPr>
                  <a:t> </a:t>
                </a:r>
              </a:p>
            </p:txBody>
          </p:sp>
        </mc:Fallback>
      </mc:AlternateContent>
    </p:spTree>
    <p:extLst>
      <p:ext uri="{BB962C8B-B14F-4D97-AF65-F5344CB8AC3E}">
        <p14:creationId xmlns:p14="http://schemas.microsoft.com/office/powerpoint/2010/main" val="123862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a:bodyPr>
          <a:lstStyle/>
          <a:p>
            <a:r>
              <a:rPr lang="en-GB" sz="3600" dirty="0"/>
              <a:t>Revisiting the explore function</a:t>
            </a:r>
            <a:endParaRPr lang="en-US" sz="3600"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914400"/>
                <a:ext cx="4191000" cy="2590800"/>
              </a:xfrm>
              <a:solidFill>
                <a:schemeClr val="accent5">
                  <a:lumMod val="20000"/>
                  <a:lumOff val="80000"/>
                </a:schemeClr>
              </a:solidFill>
              <a:ln>
                <a:solidFill>
                  <a:srgbClr val="0000FF"/>
                </a:solidFill>
              </a:ln>
            </p:spPr>
            <p:txBody>
              <a:bodyPr>
                <a:normAutofit/>
              </a:bodyPr>
              <a:lstStyle/>
              <a:p>
                <a:r>
                  <a:rPr lang="en-GB" sz="2000" dirty="0">
                    <a:solidFill>
                      <a:srgbClr val="0000FF"/>
                    </a:solidFill>
                  </a:rPr>
                  <a:t>def</a:t>
                </a:r>
                <a:r>
                  <a:rPr lang="en-GB" sz="2000" dirty="0"/>
                  <a:t> explore(</a:t>
                </a:r>
                <a14:m>
                  <m:oMath xmlns:m="http://schemas.openxmlformats.org/officeDocument/2006/math">
                    <m:r>
                      <a:rPr lang="en-GB" sz="2000" b="1" i="1" smtClean="0">
                        <a:latin typeface="Cambria Math" panose="02040503050406030204" pitchFamily="18" charset="0"/>
                      </a:rPr>
                      <m:t>𝑮</m:t>
                    </m:r>
                  </m:oMath>
                </a14:m>
                <a:r>
                  <a:rPr lang="en-US" sz="2000" dirty="0"/>
                  <a:t>, </a:t>
                </a:r>
                <a14:m>
                  <m:oMath xmlns:m="http://schemas.openxmlformats.org/officeDocument/2006/math">
                    <m:r>
                      <a:rPr lang="en-GB" sz="2000" b="1" i="1" smtClean="0">
                        <a:latin typeface="Cambria Math" panose="02040503050406030204" pitchFamily="18" charset="0"/>
                      </a:rPr>
                      <m:t>𝒗</m:t>
                    </m:r>
                  </m:oMath>
                </a14:m>
                <a:r>
                  <a:rPr lang="en-US" sz="2000" dirty="0"/>
                  <a:t>, visited):</a:t>
                </a:r>
                <a:br>
                  <a:rPr lang="en-US" sz="2000" dirty="0"/>
                </a:br>
                <a:r>
                  <a:rPr lang="en-US" sz="2000" dirty="0"/>
                  <a:t>  </a:t>
                </a:r>
                <a:r>
                  <a:rPr lang="en-GB" sz="2000" dirty="0"/>
                  <a:t>visited[</a:t>
                </a:r>
                <a14:m>
                  <m:oMath xmlns:m="http://schemas.openxmlformats.org/officeDocument/2006/math">
                    <m:r>
                      <a:rPr lang="en-GB" sz="2000" b="1" i="1" smtClean="0">
                        <a:latin typeface="Cambria Math" panose="02040503050406030204" pitchFamily="18" charset="0"/>
                      </a:rPr>
                      <m:t>𝒗</m:t>
                    </m:r>
                  </m:oMath>
                </a14:m>
                <a:r>
                  <a:rPr lang="en-GB" sz="2000" dirty="0"/>
                  <a:t>] = </a:t>
                </a:r>
                <a:r>
                  <a:rPr lang="en-GB" sz="2000" dirty="0">
                    <a:solidFill>
                      <a:srgbClr val="0000FF"/>
                    </a:solidFill>
                  </a:rPr>
                  <a:t>True</a:t>
                </a:r>
              </a:p>
              <a:p>
                <a:r>
                  <a:rPr lang="en-GB" sz="2000" dirty="0"/>
                  <a:t>  </a:t>
                </a:r>
                <a:r>
                  <a:rPr lang="en-GB" sz="2000" dirty="0" err="1"/>
                  <a:t>previsit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p>
              <a:p>
                <a:r>
                  <a:rPr lang="en-GB" sz="2000" dirty="0">
                    <a:solidFill>
                      <a:srgbClr val="0000FF"/>
                    </a:solidFill>
                  </a:rPr>
                  <a:t>  for each</a:t>
                </a:r>
                <a:r>
                  <a:rPr lang="en-GB" sz="2000" dirty="0"/>
                  <a:t> edge </a:t>
                </a:r>
                <a14:m>
                  <m:oMath xmlns:m="http://schemas.openxmlformats.org/officeDocument/2006/math">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𝒖</m:t>
                        </m:r>
                      </m:e>
                    </m:d>
                    <m:r>
                      <a:rPr lang="en-GB" sz="2000" b="1" i="1" smtClean="0">
                        <a:latin typeface="Cambria Math" panose="02040503050406030204" pitchFamily="18" charset="0"/>
                      </a:rPr>
                      <m:t>∈</m:t>
                    </m:r>
                    <m:r>
                      <a:rPr lang="en-GB" sz="2000" b="1" i="1" smtClean="0">
                        <a:latin typeface="Cambria Math" panose="02040503050406030204" pitchFamily="18" charset="0"/>
                      </a:rPr>
                      <m:t>𝑬</m:t>
                    </m:r>
                  </m:oMath>
                </a14:m>
                <a:r>
                  <a:rPr lang="en-GB" sz="2000" dirty="0"/>
                  <a:t>:</a:t>
                </a:r>
              </a:p>
              <a:p>
                <a:r>
                  <a:rPr lang="en-GB" sz="2000" dirty="0"/>
                  <a:t>    </a:t>
                </a:r>
                <a:r>
                  <a:rPr lang="en-GB" sz="2000" dirty="0">
                    <a:solidFill>
                      <a:srgbClr val="0000FF"/>
                    </a:solidFill>
                  </a:rPr>
                  <a:t>if not </a:t>
                </a:r>
                <a:r>
                  <a:rPr lang="en-GB" sz="2000" dirty="0"/>
                  <a:t>visited[</a:t>
                </a:r>
                <a14:m>
                  <m:oMath xmlns:m="http://schemas.openxmlformats.org/officeDocument/2006/math">
                    <m:r>
                      <a:rPr lang="en-GB" sz="2000" b="1" i="1" smtClean="0">
                        <a:latin typeface="Cambria Math" panose="02040503050406030204" pitchFamily="18" charset="0"/>
                      </a:rPr>
                      <m:t>𝒖</m:t>
                    </m:r>
                  </m:oMath>
                </a14:m>
                <a:r>
                  <a:rPr lang="en-GB" sz="2000" dirty="0"/>
                  <a:t>]:</a:t>
                </a:r>
                <a:br>
                  <a:rPr lang="en-GB" sz="2000" dirty="0"/>
                </a:br>
                <a:r>
                  <a:rPr lang="en-GB" sz="2000" dirty="0"/>
                  <a:t>      explore(</a:t>
                </a:r>
                <a14:m>
                  <m:oMath xmlns:m="http://schemas.openxmlformats.org/officeDocument/2006/math">
                    <m:r>
                      <a:rPr lang="en-GB" sz="2000" b="1" i="1" smtClean="0">
                        <a:latin typeface="Cambria Math" panose="02040503050406030204" pitchFamily="18" charset="0"/>
                      </a:rPr>
                      <m:t>𝑮</m:t>
                    </m:r>
                  </m:oMath>
                </a14:m>
                <a:r>
                  <a:rPr lang="en-GB" sz="2000" dirty="0"/>
                  <a:t>, </a:t>
                </a:r>
                <a14:m>
                  <m:oMath xmlns:m="http://schemas.openxmlformats.org/officeDocument/2006/math">
                    <m:r>
                      <a:rPr lang="en-GB" sz="2000" b="1" i="1" dirty="0" smtClean="0">
                        <a:latin typeface="Cambria Math" panose="02040503050406030204" pitchFamily="18" charset="0"/>
                      </a:rPr>
                      <m:t>𝒖</m:t>
                    </m:r>
                  </m:oMath>
                </a14:m>
                <a:r>
                  <a:rPr lang="en-GB" sz="2000" dirty="0"/>
                  <a:t>, visited)</a:t>
                </a:r>
              </a:p>
              <a:p>
                <a:r>
                  <a:rPr lang="en-GB" sz="2000" dirty="0"/>
                  <a:t>  </a:t>
                </a:r>
                <a:r>
                  <a:rPr lang="en-GB" sz="2000" dirty="0" err="1"/>
                  <a:t>postvisit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endParaRPr lang="en-US" sz="20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914400"/>
                <a:ext cx="4191000" cy="2590800"/>
              </a:xfrm>
              <a:blipFill>
                <a:blip r:embed="rId2"/>
                <a:stretch>
                  <a:fillRect l="-1304" t="-937" r="-290"/>
                </a:stretch>
              </a:blipFill>
              <a:ln>
                <a:solidFill>
                  <a:srgbClr val="0000FF"/>
                </a:solidFill>
              </a:ln>
            </p:spPr>
            <p:txBody>
              <a:bodyPr/>
              <a:lstStyle/>
              <a:p>
                <a:r>
                  <a:rPr lang="ca-ES">
                    <a:noFill/>
                  </a:rPr>
                  <a:t> </a:t>
                </a:r>
              </a:p>
            </p:txBody>
          </p:sp>
        </mc:Fallback>
      </mc:AlternateContent>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mc:AlternateContent xmlns:mc="http://schemas.openxmlformats.org/markup-compatibility/2006" xmlns:a14="http://schemas.microsoft.com/office/drawing/2010/main">
        <mc:Choice Requires="a14">
          <p:sp>
            <p:nvSpPr>
              <p:cNvPr id="9" name="Content Placeholder 6"/>
              <p:cNvSpPr txBox="1">
                <a:spLocks/>
              </p:cNvSpPr>
              <p:nvPr/>
            </p:nvSpPr>
            <p:spPr>
              <a:xfrm>
                <a:off x="5103032" y="1943100"/>
                <a:ext cx="3736168" cy="2209800"/>
              </a:xfrm>
              <a:prstGeom prst="rect">
                <a:avLst/>
              </a:prstGeom>
              <a:solidFill>
                <a:schemeClr val="accent5">
                  <a:lumMod val="20000"/>
                  <a:lumOff val="80000"/>
                </a:schemeClr>
              </a:solidFill>
              <a:ln>
                <a:solidFill>
                  <a:srgbClr val="0000FF"/>
                </a:solidFill>
              </a:ln>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tabLst>
                    <a:tab pos="0" algn="l"/>
                  </a:tabLst>
                  <a:defRPr sz="2400" b="1" kern="1200" baseline="0">
                    <a:solidFill>
                      <a:schemeClr val="tx1"/>
                    </a:solidFill>
                    <a:latin typeface="Consolas" panose="020B0609020204030204" pitchFamily="49" charset="0"/>
                    <a:ea typeface="+mn-ea"/>
                    <a:cs typeface="Consolas" panose="020B0609020204030204" pitchFamily="49"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solidFill>
                      <a:srgbClr val="0000FF"/>
                    </a:solidFill>
                  </a:rPr>
                  <a:t>def</a:t>
                </a:r>
                <a:r>
                  <a:rPr lang="en-GB" sz="2000" dirty="0"/>
                  <a:t> </a:t>
                </a:r>
                <a:r>
                  <a:rPr lang="en-GB" sz="2000" dirty="0" err="1"/>
                  <a:t>previsit</a:t>
                </a:r>
                <a:r>
                  <a:rPr lang="en-GB" sz="2000" dirty="0"/>
                  <a:t>(</a:t>
                </a:r>
                <a14:m>
                  <m:oMath xmlns:m="http://schemas.openxmlformats.org/officeDocument/2006/math">
                    <m:r>
                      <a:rPr lang="en-GB" sz="2000" i="1" smtClean="0">
                        <a:latin typeface="Cambria Math" panose="02040503050406030204" pitchFamily="18" charset="0"/>
                      </a:rPr>
                      <m:t>𝒗</m:t>
                    </m:r>
                  </m:oMath>
                </a14:m>
                <a:r>
                  <a:rPr lang="en-GB" sz="2000" dirty="0"/>
                  <a:t>):</a:t>
                </a:r>
                <a:br>
                  <a:rPr lang="en-GB" sz="2000" dirty="0"/>
                </a:br>
                <a:r>
                  <a:rPr lang="en-GB" sz="2000" dirty="0"/>
                  <a:t>  pre[</a:t>
                </a:r>
                <a14:m>
                  <m:oMath xmlns:m="http://schemas.openxmlformats.org/officeDocument/2006/math">
                    <m:r>
                      <a:rPr lang="en-GB" sz="2000" b="1" i="1" smtClean="0">
                        <a:latin typeface="Cambria Math" panose="02040503050406030204" pitchFamily="18" charset="0"/>
                      </a:rPr>
                      <m:t>𝒗</m:t>
                    </m:r>
                  </m:oMath>
                </a14:m>
                <a:r>
                  <a:rPr lang="en-GB" sz="2000" dirty="0"/>
                  <a:t>] = clock</a:t>
                </a:r>
                <a:br>
                  <a:rPr lang="en-GB" sz="2000" dirty="0"/>
                </a:br>
                <a:r>
                  <a:rPr lang="en-GB" sz="2000" dirty="0"/>
                  <a:t>  clock = clock + 1</a:t>
                </a:r>
                <a:br>
                  <a:rPr lang="en-GB" sz="2000" dirty="0"/>
                </a:br>
                <a:br>
                  <a:rPr lang="en-GB" sz="2000" dirty="0"/>
                </a:br>
                <a:r>
                  <a:rPr lang="en-GB" sz="2000" dirty="0">
                    <a:solidFill>
                      <a:srgbClr val="0000FF"/>
                    </a:solidFill>
                  </a:rPr>
                  <a:t>def</a:t>
                </a:r>
                <a:r>
                  <a:rPr lang="en-GB" sz="2000" dirty="0"/>
                  <a:t> </a:t>
                </a:r>
                <a:r>
                  <a:rPr lang="en-GB" sz="2000" dirty="0" err="1"/>
                  <a:t>postvisit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br>
                  <a:rPr lang="en-GB" sz="2000" dirty="0"/>
                </a:br>
                <a:r>
                  <a:rPr lang="en-GB" sz="2000" dirty="0"/>
                  <a:t>  post[</a:t>
                </a:r>
                <a14:m>
                  <m:oMath xmlns:m="http://schemas.openxmlformats.org/officeDocument/2006/math">
                    <m:r>
                      <a:rPr lang="en-GB" sz="2000" b="1" i="1" smtClean="0">
                        <a:latin typeface="Cambria Math" panose="02040503050406030204" pitchFamily="18" charset="0"/>
                      </a:rPr>
                      <m:t>𝒗</m:t>
                    </m:r>
                  </m:oMath>
                </a14:m>
                <a:r>
                  <a:rPr lang="en-GB" sz="2000" dirty="0"/>
                  <a:t>] = clock</a:t>
                </a:r>
                <a:br>
                  <a:rPr lang="en-GB" sz="2000" dirty="0"/>
                </a:br>
                <a:r>
                  <a:rPr lang="en-GB" sz="2000" dirty="0"/>
                  <a:t>  </a:t>
                </a:r>
                <a:r>
                  <a:rPr lang="en-GB" sz="2000" dirty="0" err="1"/>
                  <a:t>clock</a:t>
                </a:r>
                <a:r>
                  <a:rPr lang="en-GB" sz="2000" dirty="0"/>
                  <a:t> = clock + 1</a:t>
                </a:r>
              </a:p>
            </p:txBody>
          </p:sp>
        </mc:Choice>
        <mc:Fallback xmlns="">
          <p:sp>
            <p:nvSpPr>
              <p:cNvPr id="9" name="Content Placeholder 6"/>
              <p:cNvSpPr txBox="1">
                <a:spLocks noRot="1" noChangeAspect="1" noMove="1" noResize="1" noEditPoints="1" noAdjustHandles="1" noChangeArrowheads="1" noChangeShapeType="1" noTextEdit="1"/>
              </p:cNvSpPr>
              <p:nvPr/>
            </p:nvSpPr>
            <p:spPr>
              <a:xfrm>
                <a:off x="5103032" y="1943100"/>
                <a:ext cx="3736168" cy="2209800"/>
              </a:xfrm>
              <a:prstGeom prst="rect">
                <a:avLst/>
              </a:prstGeom>
              <a:blipFill>
                <a:blip r:embed="rId3"/>
                <a:stretch>
                  <a:fillRect l="-1463" t="-2747"/>
                </a:stretch>
              </a:blipFill>
              <a:ln>
                <a:solidFill>
                  <a:srgbClr val="0000FF"/>
                </a:solidFill>
              </a:ln>
            </p:spPr>
            <p:txBody>
              <a:bodyPr/>
              <a:lstStyle/>
              <a:p>
                <a:r>
                  <a:rPr lang="en-US">
                    <a:noFill/>
                  </a:rPr>
                  <a:t> </a:t>
                </a:r>
              </a:p>
            </p:txBody>
          </p:sp>
        </mc:Fallback>
      </mc:AlternateContent>
      <p:sp>
        <p:nvSpPr>
          <p:cNvPr id="2" name="TextBox 1"/>
          <p:cNvSpPr txBox="1"/>
          <p:nvPr/>
        </p:nvSpPr>
        <p:spPr>
          <a:xfrm>
            <a:off x="5032240" y="914400"/>
            <a:ext cx="3883160" cy="923330"/>
          </a:xfrm>
          <a:prstGeom prst="rect">
            <a:avLst/>
          </a:prstGeom>
          <a:noFill/>
        </p:spPr>
        <p:txBody>
          <a:bodyPr wrap="square" rtlCol="0">
            <a:spAutoFit/>
          </a:bodyPr>
          <a:lstStyle/>
          <a:p>
            <a:r>
              <a:rPr lang="en-GB" dirty="0"/>
              <a:t>Let us consider a global variable </a:t>
            </a:r>
            <a:r>
              <a:rPr lang="en-GB" b="1" dirty="0"/>
              <a:t>clock</a:t>
            </a:r>
            <a:br>
              <a:rPr lang="en-GB" dirty="0"/>
            </a:br>
            <a:r>
              <a:rPr lang="en-GB" dirty="0"/>
              <a:t>that can determine the occurrence</a:t>
            </a:r>
            <a:br>
              <a:rPr lang="en-GB" dirty="0"/>
            </a:br>
            <a:r>
              <a:rPr lang="en-GB" dirty="0"/>
              <a:t>times of </a:t>
            </a:r>
            <a:r>
              <a:rPr lang="en-GB" dirty="0" err="1"/>
              <a:t>previsit</a:t>
            </a:r>
            <a:r>
              <a:rPr lang="en-GB" dirty="0"/>
              <a:t> and </a:t>
            </a:r>
            <a:r>
              <a:rPr lang="en-GB" dirty="0" err="1"/>
              <a:t>postvisit</a:t>
            </a:r>
            <a:r>
              <a:rPr lang="en-GB" dirty="0"/>
              <a:t>.</a:t>
            </a:r>
            <a:endParaRPr lang="en-US" dirty="0"/>
          </a:p>
        </p:txBody>
      </p:sp>
      <p:cxnSp>
        <p:nvCxnSpPr>
          <p:cNvPr id="11" name="Straight Arrow Connector 10"/>
          <p:cNvCxnSpPr>
            <a:cxnSpLocks/>
          </p:cNvCxnSpPr>
          <p:nvPr/>
        </p:nvCxnSpPr>
        <p:spPr>
          <a:xfrm>
            <a:off x="2514600" y="1837730"/>
            <a:ext cx="2438400" cy="295870"/>
          </a:xfrm>
          <a:prstGeom prst="straightConnector1">
            <a:avLst/>
          </a:prstGeom>
          <a:ln w="28575">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2667000" y="3209330"/>
            <a:ext cx="2286000" cy="0"/>
          </a:xfrm>
          <a:prstGeom prst="straightConnector1">
            <a:avLst/>
          </a:prstGeom>
          <a:ln w="28575">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81000" y="4419600"/>
                <a:ext cx="8339784" cy="2031325"/>
              </a:xfrm>
              <a:prstGeom prst="rect">
                <a:avLst/>
              </a:prstGeom>
              <a:noFill/>
            </p:spPr>
            <p:txBody>
              <a:bodyPr wrap="none" rtlCol="0">
                <a:spAutoFit/>
              </a:bodyPr>
              <a:lstStyle/>
              <a:p>
                <a:r>
                  <a:rPr lang="en-GB" dirty="0"/>
                  <a:t>Every node </a:t>
                </a:r>
                <a14:m>
                  <m:oMath xmlns:m="http://schemas.openxmlformats.org/officeDocument/2006/math">
                    <m:r>
                      <a:rPr lang="en-GB" b="0" i="1" smtClean="0">
                        <a:latin typeface="Cambria Math" panose="02040503050406030204" pitchFamily="18" charset="0"/>
                      </a:rPr>
                      <m:t>𝑣</m:t>
                    </m:r>
                  </m:oMath>
                </a14:m>
                <a:r>
                  <a:rPr lang="en-US" dirty="0"/>
                  <a:t> will have an interval (pre[</a:t>
                </a:r>
                <a14:m>
                  <m:oMath xmlns:m="http://schemas.openxmlformats.org/officeDocument/2006/math">
                    <m:r>
                      <a:rPr lang="en-GB" b="0" i="1" smtClean="0">
                        <a:latin typeface="Cambria Math" panose="02040503050406030204" pitchFamily="18" charset="0"/>
                      </a:rPr>
                      <m:t>𝑣</m:t>
                    </m:r>
                  </m:oMath>
                </a14:m>
                <a:r>
                  <a:rPr lang="en-US" dirty="0"/>
                  <a:t>], post[</a:t>
                </a:r>
                <a14:m>
                  <m:oMath xmlns:m="http://schemas.openxmlformats.org/officeDocument/2006/math">
                    <m:r>
                      <a:rPr lang="en-GB" b="0" i="1" smtClean="0">
                        <a:latin typeface="Cambria Math" panose="02040503050406030204" pitchFamily="18" charset="0"/>
                      </a:rPr>
                      <m:t>𝑣</m:t>
                    </m:r>
                  </m:oMath>
                </a14:m>
                <a:r>
                  <a:rPr lang="en-US" dirty="0"/>
                  <a:t>]) that will indicate the time the node</a:t>
                </a:r>
                <a:br>
                  <a:rPr lang="en-US" dirty="0"/>
                </a:br>
                <a:r>
                  <a:rPr lang="en-US" dirty="0"/>
                  <a:t>was first visited (pre) and the time of departure from the exploration (post).</a:t>
                </a:r>
              </a:p>
              <a:p>
                <a:endParaRPr lang="en-GB" dirty="0"/>
              </a:p>
              <a:p>
                <a:r>
                  <a:rPr lang="en-GB" b="1" dirty="0"/>
                  <a:t>Property: </a:t>
                </a:r>
                <a:r>
                  <a:rPr lang="en-GB" dirty="0"/>
                  <a:t>Given two nodes </a:t>
                </a:r>
                <a14:m>
                  <m:oMath xmlns:m="http://schemas.openxmlformats.org/officeDocument/2006/math">
                    <m:r>
                      <a:rPr lang="en-GB" b="0" i="1" smtClean="0">
                        <a:latin typeface="Cambria Math" panose="02040503050406030204" pitchFamily="18" charset="0"/>
                      </a:rPr>
                      <m:t>𝑢</m:t>
                    </m:r>
                  </m:oMath>
                </a14:m>
                <a:r>
                  <a:rPr lang="en-US" dirty="0"/>
                  <a:t> and </a:t>
                </a:r>
                <a14:m>
                  <m:oMath xmlns:m="http://schemas.openxmlformats.org/officeDocument/2006/math">
                    <m:r>
                      <a:rPr lang="en-GB" b="0" i="1" smtClean="0">
                        <a:latin typeface="Cambria Math" panose="02040503050406030204" pitchFamily="18" charset="0"/>
                      </a:rPr>
                      <m:t>𝑣</m:t>
                    </m:r>
                  </m:oMath>
                </a14:m>
                <a:r>
                  <a:rPr lang="en-US" dirty="0"/>
                  <a:t>, the intervals (pre[</a:t>
                </a:r>
                <a14:m>
                  <m:oMath xmlns:m="http://schemas.openxmlformats.org/officeDocument/2006/math">
                    <m:r>
                      <a:rPr lang="en-GB" b="0" i="1" smtClean="0">
                        <a:latin typeface="Cambria Math" panose="02040503050406030204" pitchFamily="18" charset="0"/>
                      </a:rPr>
                      <m:t>𝑢</m:t>
                    </m:r>
                  </m:oMath>
                </a14:m>
                <a:r>
                  <a:rPr lang="en-US" dirty="0"/>
                  <a:t>], post[</a:t>
                </a:r>
                <a14:m>
                  <m:oMath xmlns:m="http://schemas.openxmlformats.org/officeDocument/2006/math">
                    <m:r>
                      <a:rPr lang="en-GB" b="0" i="1" smtClean="0">
                        <a:latin typeface="Cambria Math" panose="02040503050406030204" pitchFamily="18" charset="0"/>
                      </a:rPr>
                      <m:t>𝑢</m:t>
                    </m:r>
                  </m:oMath>
                </a14:m>
                <a:r>
                  <a:rPr lang="en-US" dirty="0"/>
                  <a:t>]) and (pre[</a:t>
                </a:r>
                <a14:m>
                  <m:oMath xmlns:m="http://schemas.openxmlformats.org/officeDocument/2006/math">
                    <m:r>
                      <a:rPr lang="en-GB" b="0" i="1" smtClean="0">
                        <a:latin typeface="Cambria Math" panose="02040503050406030204" pitchFamily="18" charset="0"/>
                      </a:rPr>
                      <m:t>𝑣</m:t>
                    </m:r>
                  </m:oMath>
                </a14:m>
                <a:r>
                  <a:rPr lang="en-US" dirty="0"/>
                  <a:t>], post[</a:t>
                </a:r>
                <a14:m>
                  <m:oMath xmlns:m="http://schemas.openxmlformats.org/officeDocument/2006/math">
                    <m:r>
                      <a:rPr lang="en-GB" b="0" i="1" smtClean="0">
                        <a:latin typeface="Cambria Math" panose="02040503050406030204" pitchFamily="18" charset="0"/>
                      </a:rPr>
                      <m:t>𝑣</m:t>
                    </m:r>
                  </m:oMath>
                </a14:m>
                <a:r>
                  <a:rPr lang="en-US" dirty="0"/>
                  <a:t>])</a:t>
                </a:r>
                <a:br>
                  <a:rPr lang="en-US" dirty="0"/>
                </a:br>
                <a:r>
                  <a:rPr lang="en-US" dirty="0"/>
                  <a:t>are either disjoint or one is contained within the other.</a:t>
                </a:r>
                <a:br>
                  <a:rPr lang="en-US" dirty="0"/>
                </a:br>
                <a:br>
                  <a:rPr lang="en-US" dirty="0"/>
                </a:br>
                <a:r>
                  <a:rPr lang="en-US" dirty="0"/>
                  <a:t>The pre/post interval of </a:t>
                </a:r>
                <a14:m>
                  <m:oMath xmlns:m="http://schemas.openxmlformats.org/officeDocument/2006/math">
                    <m:r>
                      <a:rPr lang="en-GB" b="0" i="1" smtClean="0">
                        <a:latin typeface="Cambria Math" panose="02040503050406030204" pitchFamily="18" charset="0"/>
                      </a:rPr>
                      <m:t>𝑢</m:t>
                    </m:r>
                  </m:oMath>
                </a14:m>
                <a:r>
                  <a:rPr lang="en-US" dirty="0"/>
                  <a:t> is the lifetime of explore(</a:t>
                </a:r>
                <a14:m>
                  <m:oMath xmlns:m="http://schemas.openxmlformats.org/officeDocument/2006/math">
                    <m:r>
                      <a:rPr lang="en-GB" b="0" i="1" smtClean="0">
                        <a:latin typeface="Cambria Math" panose="02040503050406030204" pitchFamily="18" charset="0"/>
                      </a:rPr>
                      <m:t>𝑢</m:t>
                    </m:r>
                  </m:oMath>
                </a14:m>
                <a:r>
                  <a:rPr lang="en-US" dirty="0"/>
                  <a:t>) in the stack (LIFO).</a:t>
                </a:r>
              </a:p>
            </p:txBody>
          </p:sp>
        </mc:Choice>
        <mc:Fallback xmlns="">
          <p:sp>
            <p:nvSpPr>
              <p:cNvPr id="19" name="TextBox 18"/>
              <p:cNvSpPr txBox="1">
                <a:spLocks noRot="1" noChangeAspect="1" noMove="1" noResize="1" noEditPoints="1" noAdjustHandles="1" noChangeArrowheads="1" noChangeShapeType="1" noTextEdit="1"/>
              </p:cNvSpPr>
              <p:nvPr/>
            </p:nvSpPr>
            <p:spPr>
              <a:xfrm>
                <a:off x="381000" y="4419600"/>
                <a:ext cx="8339784" cy="2031325"/>
              </a:xfrm>
              <a:prstGeom prst="rect">
                <a:avLst/>
              </a:prstGeom>
              <a:blipFill>
                <a:blip r:embed="rId4"/>
                <a:stretch>
                  <a:fillRect l="-658" t="-1502" b="-3904"/>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3AD512F-1238-464B-BEDB-DBD8E8C4D157}"/>
              </a:ext>
            </a:extLst>
          </p:cNvPr>
          <p:cNvSpPr txBox="1"/>
          <p:nvPr/>
        </p:nvSpPr>
        <p:spPr>
          <a:xfrm>
            <a:off x="381000" y="3657600"/>
            <a:ext cx="3613874" cy="461665"/>
          </a:xfrm>
          <a:prstGeom prst="rect">
            <a:avLst/>
          </a:prstGeom>
          <a:noFill/>
        </p:spPr>
        <p:txBody>
          <a:bodyPr wrap="none" rtlCol="0">
            <a:spAutoFit/>
          </a:bodyPr>
          <a:lstStyle/>
          <a:p>
            <a:r>
              <a:rPr lang="en-US" sz="1200" b="1" dirty="0"/>
              <a:t>Note:</a:t>
            </a:r>
            <a:r>
              <a:rPr lang="en-US" sz="1200" dirty="0"/>
              <a:t> we use clock, pre and post as global variables for</a:t>
            </a:r>
            <a:br>
              <a:rPr lang="en-US" sz="1200" dirty="0"/>
            </a:br>
            <a:r>
              <a:rPr lang="en-US" sz="1200" dirty="0"/>
              <a:t>convenience. Global variables should </a:t>
            </a:r>
            <a:r>
              <a:rPr lang="en-US" sz="1200" u="sng" dirty="0"/>
              <a:t>never</a:t>
            </a:r>
            <a:r>
              <a:rPr lang="en-US" sz="1200" dirty="0"/>
              <a:t> be used.</a:t>
            </a:r>
          </a:p>
        </p:txBody>
      </p:sp>
    </p:spTree>
    <p:extLst>
      <p:ext uri="{BB962C8B-B14F-4D97-AF65-F5344CB8AC3E}">
        <p14:creationId xmlns:p14="http://schemas.microsoft.com/office/powerpoint/2010/main" val="4290288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of pre/</a:t>
            </a:r>
            <a:r>
              <a:rPr lang="en-GB" dirty="0" err="1"/>
              <a:t>postvisit</a:t>
            </a:r>
            <a:r>
              <a:rPr lang="en-GB" dirty="0"/>
              <a:t> orderings</a:t>
            </a:r>
            <a:endParaRPr lang="en-US" dirty="0"/>
          </a:p>
        </p:txBody>
      </p:sp>
      <p:sp>
        <p:nvSpPr>
          <p:cNvPr id="4" name="Date Placeholder 3"/>
          <p:cNvSpPr>
            <a:spLocks noGrp="1"/>
          </p:cNvSpPr>
          <p:nvPr>
            <p:ph type="dt" sz="half" idx="10"/>
          </p:nvPr>
        </p:nvSpPr>
        <p:spPr/>
        <p:txBody>
          <a:bodyPr/>
          <a:lstStyle/>
          <a:p>
            <a:r>
              <a:rPr lang="en-US"/>
              <a:t>Graphs: Connectivity</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dirty="0"/>
          </a:p>
        </p:txBody>
      </p:sp>
      <p:sp>
        <p:nvSpPr>
          <p:cNvPr id="7" name="Oval 6"/>
          <p:cNvSpPr/>
          <p:nvPr/>
        </p:nvSpPr>
        <p:spPr>
          <a:xfrm>
            <a:off x="762000" y="1137337"/>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a:t>
            </a:r>
            <a:endParaRPr lang="en-US" dirty="0">
              <a:solidFill>
                <a:schemeClr val="bg1"/>
              </a:solidFill>
            </a:endParaRPr>
          </a:p>
        </p:txBody>
      </p:sp>
      <p:sp>
        <p:nvSpPr>
          <p:cNvPr id="8" name="Oval 7"/>
          <p:cNvSpPr/>
          <p:nvPr/>
        </p:nvSpPr>
        <p:spPr>
          <a:xfrm>
            <a:off x="1524000" y="1137337"/>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a:t>
            </a:r>
            <a:endParaRPr lang="en-US" dirty="0">
              <a:solidFill>
                <a:schemeClr val="bg1"/>
              </a:solidFill>
            </a:endParaRPr>
          </a:p>
        </p:txBody>
      </p:sp>
      <p:sp>
        <p:nvSpPr>
          <p:cNvPr id="9" name="Oval 8"/>
          <p:cNvSpPr/>
          <p:nvPr/>
        </p:nvSpPr>
        <p:spPr>
          <a:xfrm>
            <a:off x="2286000" y="1137337"/>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endParaRPr lang="en-US" dirty="0">
              <a:solidFill>
                <a:schemeClr val="tx1"/>
              </a:solidFill>
            </a:endParaRPr>
          </a:p>
        </p:txBody>
      </p:sp>
      <p:sp>
        <p:nvSpPr>
          <p:cNvPr id="10" name="Oval 9"/>
          <p:cNvSpPr/>
          <p:nvPr/>
        </p:nvSpPr>
        <p:spPr>
          <a:xfrm>
            <a:off x="3048000" y="1137337"/>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endParaRPr lang="en-US" dirty="0">
              <a:solidFill>
                <a:schemeClr val="tx1"/>
              </a:solidFill>
            </a:endParaRPr>
          </a:p>
        </p:txBody>
      </p:sp>
      <p:sp>
        <p:nvSpPr>
          <p:cNvPr id="11" name="Oval 10"/>
          <p:cNvSpPr/>
          <p:nvPr/>
        </p:nvSpPr>
        <p:spPr>
          <a:xfrm>
            <a:off x="762000" y="1746937"/>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a:t>
            </a:r>
            <a:endParaRPr lang="en-US" dirty="0">
              <a:solidFill>
                <a:schemeClr val="bg1"/>
              </a:solidFill>
            </a:endParaRPr>
          </a:p>
        </p:txBody>
      </p:sp>
      <p:sp>
        <p:nvSpPr>
          <p:cNvPr id="12" name="Oval 11"/>
          <p:cNvSpPr/>
          <p:nvPr/>
        </p:nvSpPr>
        <p:spPr>
          <a:xfrm>
            <a:off x="1524000" y="1746937"/>
            <a:ext cx="304800" cy="304800"/>
          </a:xfrm>
          <a:prstGeom prst="ellipse">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endParaRPr lang="en-US" dirty="0">
              <a:solidFill>
                <a:schemeClr val="tx1"/>
              </a:solidFill>
            </a:endParaRPr>
          </a:p>
        </p:txBody>
      </p:sp>
      <p:sp>
        <p:nvSpPr>
          <p:cNvPr id="13" name="Oval 12"/>
          <p:cNvSpPr/>
          <p:nvPr/>
        </p:nvSpPr>
        <p:spPr>
          <a:xfrm>
            <a:off x="2286000" y="1746937"/>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endParaRPr lang="en-US" dirty="0">
              <a:solidFill>
                <a:schemeClr val="tx1"/>
              </a:solidFill>
            </a:endParaRPr>
          </a:p>
        </p:txBody>
      </p:sp>
      <p:sp>
        <p:nvSpPr>
          <p:cNvPr id="14" name="Oval 13"/>
          <p:cNvSpPr/>
          <p:nvPr/>
        </p:nvSpPr>
        <p:spPr>
          <a:xfrm>
            <a:off x="3048000" y="1746937"/>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endParaRPr lang="en-US" dirty="0">
              <a:solidFill>
                <a:schemeClr val="tx1"/>
              </a:solidFill>
            </a:endParaRPr>
          </a:p>
        </p:txBody>
      </p:sp>
      <p:sp>
        <p:nvSpPr>
          <p:cNvPr id="15" name="Oval 14"/>
          <p:cNvSpPr/>
          <p:nvPr/>
        </p:nvSpPr>
        <p:spPr>
          <a:xfrm>
            <a:off x="762000" y="2356537"/>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a:t>
            </a:r>
            <a:endParaRPr lang="en-US" dirty="0">
              <a:solidFill>
                <a:schemeClr val="bg1"/>
              </a:solidFill>
            </a:endParaRPr>
          </a:p>
        </p:txBody>
      </p:sp>
      <p:sp>
        <p:nvSpPr>
          <p:cNvPr id="16" name="Oval 15"/>
          <p:cNvSpPr/>
          <p:nvPr/>
        </p:nvSpPr>
        <p:spPr>
          <a:xfrm>
            <a:off x="1524000" y="2356537"/>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J</a:t>
            </a:r>
            <a:endParaRPr lang="en-US" dirty="0">
              <a:solidFill>
                <a:schemeClr val="bg1"/>
              </a:solidFill>
            </a:endParaRPr>
          </a:p>
        </p:txBody>
      </p:sp>
      <p:sp>
        <p:nvSpPr>
          <p:cNvPr id="17" name="Oval 16"/>
          <p:cNvSpPr/>
          <p:nvPr/>
        </p:nvSpPr>
        <p:spPr>
          <a:xfrm>
            <a:off x="2286000" y="2356537"/>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a:t>
            </a:r>
            <a:endParaRPr lang="en-US" dirty="0">
              <a:solidFill>
                <a:schemeClr val="tx1"/>
              </a:solidFill>
            </a:endParaRPr>
          </a:p>
        </p:txBody>
      </p:sp>
      <p:sp>
        <p:nvSpPr>
          <p:cNvPr id="18" name="Oval 17"/>
          <p:cNvSpPr/>
          <p:nvPr/>
        </p:nvSpPr>
        <p:spPr>
          <a:xfrm>
            <a:off x="3048000" y="2356537"/>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a:t>
            </a:r>
            <a:endParaRPr lang="en-US" dirty="0">
              <a:solidFill>
                <a:schemeClr val="tx1"/>
              </a:solidFill>
            </a:endParaRPr>
          </a:p>
        </p:txBody>
      </p:sp>
      <p:cxnSp>
        <p:nvCxnSpPr>
          <p:cNvPr id="20" name="Straight Connector 19"/>
          <p:cNvCxnSpPr>
            <a:stCxn id="7" idx="6"/>
            <a:endCxn id="8" idx="2"/>
          </p:cNvCxnSpPr>
          <p:nvPr/>
        </p:nvCxnSpPr>
        <p:spPr>
          <a:xfrm>
            <a:off x="1066800" y="1289737"/>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6"/>
            <a:endCxn id="10" idx="2"/>
          </p:cNvCxnSpPr>
          <p:nvPr/>
        </p:nvCxnSpPr>
        <p:spPr>
          <a:xfrm>
            <a:off x="2590800" y="1289737"/>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6"/>
            <a:endCxn id="14" idx="2"/>
          </p:cNvCxnSpPr>
          <p:nvPr/>
        </p:nvCxnSpPr>
        <p:spPr>
          <a:xfrm>
            <a:off x="2590800" y="1899337"/>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16" idx="2"/>
          </p:cNvCxnSpPr>
          <p:nvPr/>
        </p:nvCxnSpPr>
        <p:spPr>
          <a:xfrm>
            <a:off x="1066800" y="2508937"/>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4"/>
            <a:endCxn id="11" idx="0"/>
          </p:cNvCxnSpPr>
          <p:nvPr/>
        </p:nvCxnSpPr>
        <p:spPr>
          <a:xfrm>
            <a:off x="914400" y="144213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4"/>
            <a:endCxn id="15" idx="0"/>
          </p:cNvCxnSpPr>
          <p:nvPr/>
        </p:nvCxnSpPr>
        <p:spPr>
          <a:xfrm>
            <a:off x="914400" y="205173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1" idx="5"/>
            <a:endCxn id="16" idx="1"/>
          </p:cNvCxnSpPr>
          <p:nvPr/>
        </p:nvCxnSpPr>
        <p:spPr>
          <a:xfrm>
            <a:off x="1022163" y="2007100"/>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4"/>
            <a:endCxn id="13" idx="0"/>
          </p:cNvCxnSpPr>
          <p:nvPr/>
        </p:nvCxnSpPr>
        <p:spPr>
          <a:xfrm>
            <a:off x="2438400" y="144213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4"/>
            <a:endCxn id="17" idx="0"/>
          </p:cNvCxnSpPr>
          <p:nvPr/>
        </p:nvCxnSpPr>
        <p:spPr>
          <a:xfrm>
            <a:off x="2438400" y="205173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9" idx="5"/>
            <a:endCxn id="14" idx="1"/>
          </p:cNvCxnSpPr>
          <p:nvPr/>
        </p:nvCxnSpPr>
        <p:spPr>
          <a:xfrm>
            <a:off x="2546163" y="1397500"/>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4" idx="3"/>
            <a:endCxn id="17" idx="7"/>
          </p:cNvCxnSpPr>
          <p:nvPr/>
        </p:nvCxnSpPr>
        <p:spPr>
          <a:xfrm flipH="1">
            <a:off x="2546163" y="2007100"/>
            <a:ext cx="546474" cy="39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 idx="4"/>
            <a:endCxn id="14" idx="0"/>
          </p:cNvCxnSpPr>
          <p:nvPr/>
        </p:nvCxnSpPr>
        <p:spPr>
          <a:xfrm>
            <a:off x="3200400" y="144213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4" idx="4"/>
            <a:endCxn id="18" idx="0"/>
          </p:cNvCxnSpPr>
          <p:nvPr/>
        </p:nvCxnSpPr>
        <p:spPr>
          <a:xfrm>
            <a:off x="3200400" y="2051737"/>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4801516" y="685800"/>
            <a:ext cx="4135455" cy="3053597"/>
            <a:chOff x="4801516" y="996263"/>
            <a:chExt cx="4135455" cy="3053597"/>
          </a:xfrm>
        </p:grpSpPr>
        <p:sp>
          <p:nvSpPr>
            <p:cNvPr id="104" name="TextBox 103"/>
            <p:cNvSpPr txBox="1"/>
            <p:nvPr/>
          </p:nvSpPr>
          <p:spPr>
            <a:xfrm>
              <a:off x="5236581" y="996263"/>
              <a:ext cx="548548" cy="338554"/>
            </a:xfrm>
            <a:prstGeom prst="rect">
              <a:avLst/>
            </a:prstGeom>
            <a:noFill/>
          </p:spPr>
          <p:txBody>
            <a:bodyPr wrap="none" rtlCol="0">
              <a:spAutoFit/>
            </a:bodyPr>
            <a:lstStyle/>
            <a:p>
              <a:r>
                <a:rPr lang="en-GB" sz="1600" dirty="0"/>
                <a:t>1,10</a:t>
              </a:r>
              <a:endParaRPr lang="en-US" sz="1600" dirty="0"/>
            </a:p>
          </p:txBody>
        </p:sp>
        <p:sp>
          <p:nvSpPr>
            <p:cNvPr id="105" name="TextBox 104"/>
            <p:cNvSpPr txBox="1"/>
            <p:nvPr/>
          </p:nvSpPr>
          <p:spPr>
            <a:xfrm>
              <a:off x="4801516" y="2153283"/>
              <a:ext cx="444352" cy="338554"/>
            </a:xfrm>
            <a:prstGeom prst="rect">
              <a:avLst/>
            </a:prstGeom>
            <a:noFill/>
          </p:spPr>
          <p:txBody>
            <a:bodyPr wrap="none" rtlCol="0">
              <a:spAutoFit/>
            </a:bodyPr>
            <a:lstStyle/>
            <a:p>
              <a:r>
                <a:rPr lang="en-GB" sz="1600" dirty="0"/>
                <a:t>2,3</a:t>
              </a:r>
              <a:endParaRPr lang="en-US" sz="1600" dirty="0"/>
            </a:p>
          </p:txBody>
        </p:sp>
        <p:sp>
          <p:nvSpPr>
            <p:cNvPr id="106" name="TextBox 105"/>
            <p:cNvSpPr txBox="1"/>
            <p:nvPr/>
          </p:nvSpPr>
          <p:spPr>
            <a:xfrm>
              <a:off x="6054164" y="1899281"/>
              <a:ext cx="444352" cy="338554"/>
            </a:xfrm>
            <a:prstGeom prst="rect">
              <a:avLst/>
            </a:prstGeom>
            <a:noFill/>
          </p:spPr>
          <p:txBody>
            <a:bodyPr wrap="none" rtlCol="0">
              <a:spAutoFit/>
            </a:bodyPr>
            <a:lstStyle/>
            <a:p>
              <a:r>
                <a:rPr lang="en-GB" sz="1600" dirty="0"/>
                <a:t>4,9</a:t>
              </a:r>
              <a:endParaRPr lang="en-US" sz="1600" dirty="0"/>
            </a:p>
          </p:txBody>
        </p:sp>
        <p:sp>
          <p:nvSpPr>
            <p:cNvPr id="114" name="TextBox 113"/>
            <p:cNvSpPr txBox="1"/>
            <p:nvPr/>
          </p:nvSpPr>
          <p:spPr>
            <a:xfrm>
              <a:off x="6077446" y="2487922"/>
              <a:ext cx="444352" cy="338554"/>
            </a:xfrm>
            <a:prstGeom prst="rect">
              <a:avLst/>
            </a:prstGeom>
            <a:noFill/>
          </p:spPr>
          <p:txBody>
            <a:bodyPr wrap="none" rtlCol="0">
              <a:spAutoFit/>
            </a:bodyPr>
            <a:lstStyle/>
            <a:p>
              <a:r>
                <a:rPr lang="en-GB" sz="1600" dirty="0"/>
                <a:t>5,8</a:t>
              </a:r>
              <a:endParaRPr lang="en-US" sz="1600" dirty="0"/>
            </a:p>
          </p:txBody>
        </p:sp>
        <p:sp>
          <p:nvSpPr>
            <p:cNvPr id="115" name="TextBox 114"/>
            <p:cNvSpPr txBox="1"/>
            <p:nvPr/>
          </p:nvSpPr>
          <p:spPr>
            <a:xfrm>
              <a:off x="5397867" y="3122760"/>
              <a:ext cx="444352" cy="338554"/>
            </a:xfrm>
            <a:prstGeom prst="rect">
              <a:avLst/>
            </a:prstGeom>
            <a:noFill/>
          </p:spPr>
          <p:txBody>
            <a:bodyPr wrap="none" rtlCol="0">
              <a:spAutoFit/>
            </a:bodyPr>
            <a:lstStyle/>
            <a:p>
              <a:r>
                <a:rPr lang="en-GB" sz="1600" dirty="0"/>
                <a:t>6,7</a:t>
              </a:r>
              <a:endParaRPr lang="en-US" sz="1600" dirty="0"/>
            </a:p>
          </p:txBody>
        </p:sp>
        <p:sp>
          <p:nvSpPr>
            <p:cNvPr id="116" name="TextBox 115"/>
            <p:cNvSpPr txBox="1"/>
            <p:nvPr/>
          </p:nvSpPr>
          <p:spPr>
            <a:xfrm>
              <a:off x="7228887" y="1001358"/>
              <a:ext cx="652743" cy="338554"/>
            </a:xfrm>
            <a:prstGeom prst="rect">
              <a:avLst/>
            </a:prstGeom>
            <a:noFill/>
          </p:spPr>
          <p:txBody>
            <a:bodyPr wrap="none" rtlCol="0">
              <a:spAutoFit/>
            </a:bodyPr>
            <a:lstStyle/>
            <a:p>
              <a:r>
                <a:rPr lang="en-GB" sz="1600" dirty="0"/>
                <a:t>11,22</a:t>
              </a:r>
              <a:endParaRPr lang="en-US" sz="1600" dirty="0"/>
            </a:p>
          </p:txBody>
        </p:sp>
        <p:sp>
          <p:nvSpPr>
            <p:cNvPr id="117" name="TextBox 116"/>
            <p:cNvSpPr txBox="1"/>
            <p:nvPr/>
          </p:nvSpPr>
          <p:spPr>
            <a:xfrm>
              <a:off x="6858000" y="1947446"/>
              <a:ext cx="652743" cy="338554"/>
            </a:xfrm>
            <a:prstGeom prst="rect">
              <a:avLst/>
            </a:prstGeom>
            <a:noFill/>
          </p:spPr>
          <p:txBody>
            <a:bodyPr wrap="none" rtlCol="0">
              <a:spAutoFit/>
            </a:bodyPr>
            <a:lstStyle/>
            <a:p>
              <a:r>
                <a:rPr lang="en-GB" sz="1600" dirty="0"/>
                <a:t>12,21</a:t>
              </a:r>
              <a:endParaRPr lang="en-US" sz="1600" dirty="0"/>
            </a:p>
          </p:txBody>
        </p:sp>
        <p:sp>
          <p:nvSpPr>
            <p:cNvPr id="120" name="TextBox 119"/>
            <p:cNvSpPr txBox="1"/>
            <p:nvPr/>
          </p:nvSpPr>
          <p:spPr>
            <a:xfrm>
              <a:off x="7653057" y="2497723"/>
              <a:ext cx="652743" cy="338554"/>
            </a:xfrm>
            <a:prstGeom prst="rect">
              <a:avLst/>
            </a:prstGeom>
            <a:noFill/>
          </p:spPr>
          <p:txBody>
            <a:bodyPr wrap="none" rtlCol="0">
              <a:spAutoFit/>
            </a:bodyPr>
            <a:lstStyle/>
            <a:p>
              <a:r>
                <a:rPr lang="en-GB" sz="1600" dirty="0"/>
                <a:t>13,20</a:t>
              </a:r>
              <a:endParaRPr lang="en-US" sz="1600" dirty="0"/>
            </a:p>
          </p:txBody>
        </p:sp>
        <p:sp>
          <p:nvSpPr>
            <p:cNvPr id="121" name="TextBox 120"/>
            <p:cNvSpPr txBox="1"/>
            <p:nvPr/>
          </p:nvSpPr>
          <p:spPr>
            <a:xfrm>
              <a:off x="6361234" y="3119504"/>
              <a:ext cx="652743" cy="338554"/>
            </a:xfrm>
            <a:prstGeom prst="rect">
              <a:avLst/>
            </a:prstGeom>
            <a:noFill/>
          </p:spPr>
          <p:txBody>
            <a:bodyPr wrap="none" rtlCol="0">
              <a:spAutoFit/>
            </a:bodyPr>
            <a:lstStyle/>
            <a:p>
              <a:r>
                <a:rPr lang="en-GB" sz="1600" dirty="0"/>
                <a:t>14,17</a:t>
              </a:r>
              <a:endParaRPr lang="en-US" sz="1600" dirty="0"/>
            </a:p>
          </p:txBody>
        </p:sp>
        <p:sp>
          <p:nvSpPr>
            <p:cNvPr id="122" name="TextBox 121"/>
            <p:cNvSpPr txBox="1"/>
            <p:nvPr/>
          </p:nvSpPr>
          <p:spPr>
            <a:xfrm>
              <a:off x="8114829" y="3089945"/>
              <a:ext cx="652743" cy="338554"/>
            </a:xfrm>
            <a:prstGeom prst="rect">
              <a:avLst/>
            </a:prstGeom>
            <a:noFill/>
          </p:spPr>
          <p:txBody>
            <a:bodyPr wrap="none" rtlCol="0">
              <a:spAutoFit/>
            </a:bodyPr>
            <a:lstStyle/>
            <a:p>
              <a:r>
                <a:rPr lang="en-GB" sz="1600" dirty="0"/>
                <a:t>18,19</a:t>
              </a:r>
              <a:endParaRPr lang="en-US" sz="1600" dirty="0"/>
            </a:p>
          </p:txBody>
        </p:sp>
        <p:sp>
          <p:nvSpPr>
            <p:cNvPr id="123" name="TextBox 122"/>
            <p:cNvSpPr txBox="1"/>
            <p:nvPr/>
          </p:nvSpPr>
          <p:spPr>
            <a:xfrm>
              <a:off x="6353166" y="3711306"/>
              <a:ext cx="652743" cy="338554"/>
            </a:xfrm>
            <a:prstGeom prst="rect">
              <a:avLst/>
            </a:prstGeom>
            <a:noFill/>
          </p:spPr>
          <p:txBody>
            <a:bodyPr wrap="none" rtlCol="0">
              <a:spAutoFit/>
            </a:bodyPr>
            <a:lstStyle/>
            <a:p>
              <a:r>
                <a:rPr lang="en-GB" sz="1600" dirty="0"/>
                <a:t>15,16</a:t>
              </a:r>
              <a:endParaRPr lang="en-US" sz="1600" dirty="0"/>
            </a:p>
          </p:txBody>
        </p:sp>
        <p:sp>
          <p:nvSpPr>
            <p:cNvPr id="124" name="TextBox 123"/>
            <p:cNvSpPr txBox="1"/>
            <p:nvPr/>
          </p:nvSpPr>
          <p:spPr>
            <a:xfrm>
              <a:off x="8284228" y="1001061"/>
              <a:ext cx="652743" cy="338554"/>
            </a:xfrm>
            <a:prstGeom prst="rect">
              <a:avLst/>
            </a:prstGeom>
            <a:noFill/>
          </p:spPr>
          <p:txBody>
            <a:bodyPr wrap="none" rtlCol="0">
              <a:spAutoFit/>
            </a:bodyPr>
            <a:lstStyle/>
            <a:p>
              <a:r>
                <a:rPr lang="en-GB" sz="1600" dirty="0"/>
                <a:t>23,24</a:t>
              </a:r>
              <a:endParaRPr lang="en-US" sz="1600" dirty="0"/>
            </a:p>
          </p:txBody>
        </p:sp>
      </p:grpSp>
      <p:grpSp>
        <p:nvGrpSpPr>
          <p:cNvPr id="129" name="Group 128"/>
          <p:cNvGrpSpPr/>
          <p:nvPr/>
        </p:nvGrpSpPr>
        <p:grpSpPr>
          <a:xfrm>
            <a:off x="4876800" y="984937"/>
            <a:ext cx="3886200" cy="2720324"/>
            <a:chOff x="4876800" y="1295400"/>
            <a:chExt cx="3886200" cy="2720324"/>
          </a:xfrm>
        </p:grpSpPr>
        <p:sp>
          <p:nvSpPr>
            <p:cNvPr id="61" name="Oval 60"/>
            <p:cNvSpPr/>
            <p:nvPr/>
          </p:nvSpPr>
          <p:spPr>
            <a:xfrm>
              <a:off x="8458200" y="1295400"/>
              <a:ext cx="304800" cy="304800"/>
            </a:xfrm>
            <a:prstGeom prst="ellipse">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a:t>
              </a:r>
              <a:endParaRPr lang="en-US" dirty="0">
                <a:solidFill>
                  <a:schemeClr val="tx1"/>
                </a:solidFill>
              </a:endParaRPr>
            </a:p>
          </p:txBody>
        </p:sp>
        <p:grpSp>
          <p:nvGrpSpPr>
            <p:cNvPr id="127" name="Group 126"/>
            <p:cNvGrpSpPr/>
            <p:nvPr/>
          </p:nvGrpSpPr>
          <p:grpSpPr>
            <a:xfrm>
              <a:off x="4876800" y="1295400"/>
              <a:ext cx="1232140" cy="2116443"/>
              <a:chOff x="4876800" y="1295400"/>
              <a:chExt cx="1232140" cy="2116443"/>
            </a:xfrm>
          </p:grpSpPr>
          <p:sp>
            <p:nvSpPr>
              <p:cNvPr id="55" name="Oval 54"/>
              <p:cNvSpPr/>
              <p:nvPr/>
            </p:nvSpPr>
            <p:spPr>
              <a:xfrm>
                <a:off x="5334000" y="1295400"/>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a:t>
                </a:r>
                <a:endParaRPr lang="en-US" dirty="0">
                  <a:solidFill>
                    <a:schemeClr val="bg1"/>
                  </a:solidFill>
                </a:endParaRPr>
              </a:p>
            </p:txBody>
          </p:sp>
          <p:sp>
            <p:nvSpPr>
              <p:cNvPr id="56" name="Oval 55"/>
              <p:cNvSpPr/>
              <p:nvPr/>
            </p:nvSpPr>
            <p:spPr>
              <a:xfrm>
                <a:off x="4876800" y="1899281"/>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a:t>
                </a:r>
                <a:endParaRPr lang="en-US" dirty="0">
                  <a:solidFill>
                    <a:schemeClr val="bg1"/>
                  </a:solidFill>
                </a:endParaRPr>
              </a:p>
            </p:txBody>
          </p:sp>
          <p:sp>
            <p:nvSpPr>
              <p:cNvPr id="57" name="Oval 56"/>
              <p:cNvSpPr/>
              <p:nvPr/>
            </p:nvSpPr>
            <p:spPr>
              <a:xfrm>
                <a:off x="5791200" y="1899281"/>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a:t>
                </a:r>
                <a:endParaRPr lang="en-US" dirty="0">
                  <a:solidFill>
                    <a:schemeClr val="bg1"/>
                  </a:solidFill>
                </a:endParaRPr>
              </a:p>
            </p:txBody>
          </p:sp>
          <p:sp>
            <p:nvSpPr>
              <p:cNvPr id="58" name="Oval 57"/>
              <p:cNvSpPr/>
              <p:nvPr/>
            </p:nvSpPr>
            <p:spPr>
              <a:xfrm>
                <a:off x="5804140" y="2503162"/>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a:t>
                </a:r>
                <a:endParaRPr lang="en-US" dirty="0">
                  <a:solidFill>
                    <a:schemeClr val="bg1"/>
                  </a:solidFill>
                </a:endParaRPr>
              </a:p>
            </p:txBody>
          </p:sp>
          <p:sp>
            <p:nvSpPr>
              <p:cNvPr id="59" name="Oval 58"/>
              <p:cNvSpPr/>
              <p:nvPr/>
            </p:nvSpPr>
            <p:spPr>
              <a:xfrm>
                <a:off x="5804140" y="3107043"/>
                <a:ext cx="304800" cy="3048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J</a:t>
                </a:r>
                <a:endParaRPr lang="en-US" dirty="0">
                  <a:solidFill>
                    <a:schemeClr val="bg1"/>
                  </a:solidFill>
                </a:endParaRPr>
              </a:p>
            </p:txBody>
          </p:sp>
          <p:cxnSp>
            <p:nvCxnSpPr>
              <p:cNvPr id="73" name="Straight Connector 72"/>
              <p:cNvCxnSpPr>
                <a:stCxn id="55" idx="3"/>
                <a:endCxn id="56" idx="7"/>
              </p:cNvCxnSpPr>
              <p:nvPr/>
            </p:nvCxnSpPr>
            <p:spPr>
              <a:xfrm flipH="1">
                <a:off x="5136963" y="1555563"/>
                <a:ext cx="241674" cy="388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5" idx="5"/>
                <a:endCxn id="57" idx="1"/>
              </p:cNvCxnSpPr>
              <p:nvPr/>
            </p:nvCxnSpPr>
            <p:spPr>
              <a:xfrm>
                <a:off x="5594163" y="1555563"/>
                <a:ext cx="241674" cy="388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7" idx="4"/>
                <a:endCxn id="58" idx="0"/>
              </p:cNvCxnSpPr>
              <p:nvPr/>
            </p:nvCxnSpPr>
            <p:spPr>
              <a:xfrm>
                <a:off x="5943600" y="2204081"/>
                <a:ext cx="12940" cy="299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8" idx="4"/>
                <a:endCxn id="59" idx="0"/>
              </p:cNvCxnSpPr>
              <p:nvPr/>
            </p:nvCxnSpPr>
            <p:spPr>
              <a:xfrm>
                <a:off x="5956540" y="2807962"/>
                <a:ext cx="0" cy="299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Freeform 108"/>
              <p:cNvSpPr/>
              <p:nvPr/>
            </p:nvSpPr>
            <p:spPr>
              <a:xfrm>
                <a:off x="5620043" y="2136489"/>
                <a:ext cx="200048" cy="1035742"/>
              </a:xfrm>
              <a:custGeom>
                <a:avLst/>
                <a:gdLst>
                  <a:gd name="connsiteX0" fmla="*/ 316377 w 329378"/>
                  <a:gd name="connsiteY0" fmla="*/ 0 h 1035742"/>
                  <a:gd name="connsiteX1" fmla="*/ 21 w 329378"/>
                  <a:gd name="connsiteY1" fmla="*/ 541706 h 1035742"/>
                  <a:gd name="connsiteX2" fmla="*/ 329378 w 329378"/>
                  <a:gd name="connsiteY2" fmla="*/ 1035742 h 1035742"/>
                </a:gdLst>
                <a:ahLst/>
                <a:cxnLst>
                  <a:cxn ang="0">
                    <a:pos x="connsiteX0" y="connsiteY0"/>
                  </a:cxn>
                  <a:cxn ang="0">
                    <a:pos x="connsiteX1" y="connsiteY1"/>
                  </a:cxn>
                  <a:cxn ang="0">
                    <a:pos x="connsiteX2" y="connsiteY2"/>
                  </a:cxn>
                </a:cxnLst>
                <a:rect l="l" t="t" r="r" b="b"/>
                <a:pathLst>
                  <a:path w="329378" h="1035742">
                    <a:moveTo>
                      <a:pt x="316377" y="0"/>
                    </a:moveTo>
                    <a:cubicBezTo>
                      <a:pt x="157115" y="184541"/>
                      <a:pt x="-2146" y="369082"/>
                      <a:pt x="21" y="541706"/>
                    </a:cubicBezTo>
                    <a:cubicBezTo>
                      <a:pt x="2188" y="714330"/>
                      <a:pt x="165783" y="875036"/>
                      <a:pt x="329378" y="1035742"/>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6920598" y="1295400"/>
              <a:ext cx="1231321" cy="2720324"/>
              <a:chOff x="6920598" y="1295400"/>
              <a:chExt cx="1231321" cy="2720324"/>
            </a:xfrm>
          </p:grpSpPr>
          <p:sp>
            <p:nvSpPr>
              <p:cNvPr id="60" name="Oval 59"/>
              <p:cNvSpPr/>
              <p:nvPr/>
            </p:nvSpPr>
            <p:spPr>
              <a:xfrm>
                <a:off x="7402859" y="1295400"/>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endParaRPr lang="en-US" dirty="0">
                  <a:solidFill>
                    <a:schemeClr val="tx1"/>
                  </a:solidFill>
                </a:endParaRPr>
              </a:p>
            </p:txBody>
          </p:sp>
          <p:sp>
            <p:nvSpPr>
              <p:cNvPr id="62" name="Oval 61"/>
              <p:cNvSpPr/>
              <p:nvPr/>
            </p:nvSpPr>
            <p:spPr>
              <a:xfrm>
                <a:off x="7402859" y="1899281"/>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endParaRPr lang="en-US" dirty="0">
                  <a:solidFill>
                    <a:schemeClr val="tx1"/>
                  </a:solidFill>
                </a:endParaRPr>
              </a:p>
            </p:txBody>
          </p:sp>
          <p:sp>
            <p:nvSpPr>
              <p:cNvPr id="63" name="Oval 62"/>
              <p:cNvSpPr/>
              <p:nvPr/>
            </p:nvSpPr>
            <p:spPr>
              <a:xfrm>
                <a:off x="7402859" y="2503162"/>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endParaRPr lang="en-US" dirty="0">
                  <a:solidFill>
                    <a:schemeClr val="tx1"/>
                  </a:solidFill>
                </a:endParaRPr>
              </a:p>
            </p:txBody>
          </p:sp>
          <p:sp>
            <p:nvSpPr>
              <p:cNvPr id="64" name="Oval 63"/>
              <p:cNvSpPr/>
              <p:nvPr/>
            </p:nvSpPr>
            <p:spPr>
              <a:xfrm>
                <a:off x="6945659" y="3107043"/>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t>
                </a:r>
                <a:endParaRPr lang="en-US" dirty="0">
                  <a:solidFill>
                    <a:schemeClr val="tx1"/>
                  </a:solidFill>
                </a:endParaRPr>
              </a:p>
            </p:txBody>
          </p:sp>
          <p:sp>
            <p:nvSpPr>
              <p:cNvPr id="71" name="Oval 70"/>
              <p:cNvSpPr/>
              <p:nvPr/>
            </p:nvSpPr>
            <p:spPr>
              <a:xfrm>
                <a:off x="7847119" y="3107043"/>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a:t>
                </a:r>
                <a:endParaRPr lang="en-US" dirty="0">
                  <a:solidFill>
                    <a:schemeClr val="tx1"/>
                  </a:solidFill>
                </a:endParaRPr>
              </a:p>
            </p:txBody>
          </p:sp>
          <p:sp>
            <p:nvSpPr>
              <p:cNvPr id="72" name="Oval 71"/>
              <p:cNvSpPr/>
              <p:nvPr/>
            </p:nvSpPr>
            <p:spPr>
              <a:xfrm>
                <a:off x="6945659" y="3710924"/>
                <a:ext cx="3048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a:t>
                </a:r>
                <a:endParaRPr lang="en-US" dirty="0">
                  <a:solidFill>
                    <a:schemeClr val="tx1"/>
                  </a:solidFill>
                </a:endParaRPr>
              </a:p>
            </p:txBody>
          </p:sp>
          <p:cxnSp>
            <p:nvCxnSpPr>
              <p:cNvPr id="87" name="Straight Connector 86"/>
              <p:cNvCxnSpPr>
                <a:stCxn id="60" idx="4"/>
                <a:endCxn id="62" idx="0"/>
              </p:cNvCxnSpPr>
              <p:nvPr/>
            </p:nvCxnSpPr>
            <p:spPr>
              <a:xfrm>
                <a:off x="7555259" y="1600200"/>
                <a:ext cx="0" cy="299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2" idx="4"/>
                <a:endCxn id="63" idx="0"/>
              </p:cNvCxnSpPr>
              <p:nvPr/>
            </p:nvCxnSpPr>
            <p:spPr>
              <a:xfrm>
                <a:off x="7555259" y="2204081"/>
                <a:ext cx="0" cy="299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3" idx="3"/>
                <a:endCxn id="64" idx="7"/>
              </p:cNvCxnSpPr>
              <p:nvPr/>
            </p:nvCxnSpPr>
            <p:spPr>
              <a:xfrm flipH="1">
                <a:off x="7205822" y="2763325"/>
                <a:ext cx="241674" cy="388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3" idx="5"/>
                <a:endCxn id="71" idx="1"/>
              </p:cNvCxnSpPr>
              <p:nvPr/>
            </p:nvCxnSpPr>
            <p:spPr>
              <a:xfrm>
                <a:off x="7663022" y="2763325"/>
                <a:ext cx="228734" cy="388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4" idx="4"/>
                <a:endCxn id="72" idx="0"/>
              </p:cNvCxnSpPr>
              <p:nvPr/>
            </p:nvCxnSpPr>
            <p:spPr>
              <a:xfrm>
                <a:off x="7098059" y="3411843"/>
                <a:ext cx="0" cy="299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7672268" y="1555780"/>
                <a:ext cx="247047" cy="996739"/>
              </a:xfrm>
              <a:custGeom>
                <a:avLst/>
                <a:gdLst>
                  <a:gd name="connsiteX0" fmla="*/ 0 w 247047"/>
                  <a:gd name="connsiteY0" fmla="*/ 0 h 996739"/>
                  <a:gd name="connsiteX1" fmla="*/ 247018 w 247047"/>
                  <a:gd name="connsiteY1" fmla="*/ 515704 h 996739"/>
                  <a:gd name="connsiteX2" fmla="*/ 13000 w 247047"/>
                  <a:gd name="connsiteY2" fmla="*/ 996739 h 996739"/>
                </a:gdLst>
                <a:ahLst/>
                <a:cxnLst>
                  <a:cxn ang="0">
                    <a:pos x="connsiteX0" y="connsiteY0"/>
                  </a:cxn>
                  <a:cxn ang="0">
                    <a:pos x="connsiteX1" y="connsiteY1"/>
                  </a:cxn>
                  <a:cxn ang="0">
                    <a:pos x="connsiteX2" y="connsiteY2"/>
                  </a:cxn>
                </a:cxnLst>
                <a:rect l="l" t="t" r="r" b="b"/>
                <a:pathLst>
                  <a:path w="247047" h="996739">
                    <a:moveTo>
                      <a:pt x="0" y="0"/>
                    </a:moveTo>
                    <a:cubicBezTo>
                      <a:pt x="122425" y="174790"/>
                      <a:pt x="244851" y="349581"/>
                      <a:pt x="247018" y="515704"/>
                    </a:cubicBezTo>
                    <a:cubicBezTo>
                      <a:pt x="249185" y="681827"/>
                      <a:pt x="131092" y="839283"/>
                      <a:pt x="13000" y="996739"/>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7208567" y="2803871"/>
                <a:ext cx="380052" cy="940402"/>
              </a:xfrm>
              <a:custGeom>
                <a:avLst/>
                <a:gdLst>
                  <a:gd name="connsiteX0" fmla="*/ 346692 w 380052"/>
                  <a:gd name="connsiteY0" fmla="*/ 0 h 940402"/>
                  <a:gd name="connsiteX1" fmla="*/ 346692 w 380052"/>
                  <a:gd name="connsiteY1" fmla="*/ 407363 h 940402"/>
                  <a:gd name="connsiteX2" fmla="*/ 0 w 380052"/>
                  <a:gd name="connsiteY2" fmla="*/ 940402 h 940402"/>
                </a:gdLst>
                <a:ahLst/>
                <a:cxnLst>
                  <a:cxn ang="0">
                    <a:pos x="connsiteX0" y="connsiteY0"/>
                  </a:cxn>
                  <a:cxn ang="0">
                    <a:pos x="connsiteX1" y="connsiteY1"/>
                  </a:cxn>
                  <a:cxn ang="0">
                    <a:pos x="connsiteX2" y="connsiteY2"/>
                  </a:cxn>
                </a:cxnLst>
                <a:rect l="l" t="t" r="r" b="b"/>
                <a:pathLst>
                  <a:path w="380052" h="940402">
                    <a:moveTo>
                      <a:pt x="346692" y="0"/>
                    </a:moveTo>
                    <a:cubicBezTo>
                      <a:pt x="375583" y="125314"/>
                      <a:pt x="404474" y="250629"/>
                      <a:pt x="346692" y="407363"/>
                    </a:cubicBezTo>
                    <a:cubicBezTo>
                      <a:pt x="288910" y="564097"/>
                      <a:pt x="144455" y="752249"/>
                      <a:pt x="0" y="940402"/>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920598" y="1538344"/>
                <a:ext cx="507557" cy="1575995"/>
              </a:xfrm>
              <a:custGeom>
                <a:avLst/>
                <a:gdLst>
                  <a:gd name="connsiteX0" fmla="*/ 507557 w 507557"/>
                  <a:gd name="connsiteY0" fmla="*/ 0 h 1575995"/>
                  <a:gd name="connsiteX1" fmla="*/ 18084 w 507557"/>
                  <a:gd name="connsiteY1" fmla="*/ 489472 h 1575995"/>
                  <a:gd name="connsiteX2" fmla="*/ 152555 w 507557"/>
                  <a:gd name="connsiteY2" fmla="*/ 1575995 h 1575995"/>
                </a:gdLst>
                <a:ahLst/>
                <a:cxnLst>
                  <a:cxn ang="0">
                    <a:pos x="connsiteX0" y="connsiteY0"/>
                  </a:cxn>
                  <a:cxn ang="0">
                    <a:pos x="connsiteX1" y="connsiteY1"/>
                  </a:cxn>
                  <a:cxn ang="0">
                    <a:pos x="connsiteX2" y="connsiteY2"/>
                  </a:cxn>
                </a:cxnLst>
                <a:rect l="l" t="t" r="r" b="b"/>
                <a:pathLst>
                  <a:path w="507557" h="1575995">
                    <a:moveTo>
                      <a:pt x="507557" y="0"/>
                    </a:moveTo>
                    <a:cubicBezTo>
                      <a:pt x="292404" y="113403"/>
                      <a:pt x="77251" y="226806"/>
                      <a:pt x="18084" y="489472"/>
                    </a:cubicBezTo>
                    <a:cubicBezTo>
                      <a:pt x="-41083" y="752138"/>
                      <a:pt x="55736" y="1164066"/>
                      <a:pt x="152555" y="1575995"/>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762000" y="3875986"/>
            <a:ext cx="7723960" cy="2725636"/>
            <a:chOff x="762000" y="3875986"/>
            <a:chExt cx="7723960" cy="2725636"/>
          </a:xfrm>
        </p:grpSpPr>
        <p:cxnSp>
          <p:nvCxnSpPr>
            <p:cNvPr id="148" name="Straight Connector 147"/>
            <p:cNvCxnSpPr/>
            <p:nvPr/>
          </p:nvCxnSpPr>
          <p:spPr>
            <a:xfrm>
              <a:off x="914400"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234496"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554592"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874688"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194784"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514880"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834976"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155072"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475168"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795264"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115360"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435456"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755552"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075648"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395744"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715840"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035936"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356032"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676128"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996224"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316320"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636416"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956512"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276616" y="3967997"/>
              <a:ext cx="0" cy="228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2190472" y="3875986"/>
              <a:ext cx="324128" cy="369332"/>
            </a:xfrm>
            <a:prstGeom prst="rect">
              <a:avLst/>
            </a:prstGeom>
            <a:noFill/>
          </p:spPr>
          <p:txBody>
            <a:bodyPr wrap="none" rtlCol="0">
              <a:spAutoFit/>
            </a:bodyPr>
            <a:lstStyle/>
            <a:p>
              <a:pPr algn="r"/>
              <a:r>
                <a:rPr lang="en-GB" b="1" dirty="0"/>
                <a:t>A</a:t>
              </a:r>
              <a:endParaRPr lang="en-US" b="1" dirty="0"/>
            </a:p>
          </p:txBody>
        </p:sp>
        <p:sp>
          <p:nvSpPr>
            <p:cNvPr id="173" name="TextBox 172"/>
            <p:cNvSpPr txBox="1"/>
            <p:nvPr/>
          </p:nvSpPr>
          <p:spPr>
            <a:xfrm>
              <a:off x="1242560" y="4361289"/>
              <a:ext cx="314510" cy="369332"/>
            </a:xfrm>
            <a:prstGeom prst="rect">
              <a:avLst/>
            </a:prstGeom>
            <a:noFill/>
          </p:spPr>
          <p:txBody>
            <a:bodyPr wrap="none" rtlCol="0">
              <a:spAutoFit/>
            </a:bodyPr>
            <a:lstStyle/>
            <a:p>
              <a:pPr algn="r"/>
              <a:r>
                <a:rPr lang="en-GB" b="1" dirty="0"/>
                <a:t>B</a:t>
              </a:r>
              <a:endParaRPr lang="en-US" b="1" dirty="0"/>
            </a:p>
          </p:txBody>
        </p:sp>
        <p:sp>
          <p:nvSpPr>
            <p:cNvPr id="174" name="TextBox 173"/>
            <p:cNvSpPr txBox="1"/>
            <p:nvPr/>
          </p:nvSpPr>
          <p:spPr>
            <a:xfrm>
              <a:off x="5713305" y="3875986"/>
              <a:ext cx="306495" cy="369332"/>
            </a:xfrm>
            <a:prstGeom prst="rect">
              <a:avLst/>
            </a:prstGeom>
            <a:noFill/>
          </p:spPr>
          <p:txBody>
            <a:bodyPr wrap="none" rtlCol="0">
              <a:spAutoFit/>
            </a:bodyPr>
            <a:lstStyle/>
            <a:p>
              <a:pPr algn="r"/>
              <a:r>
                <a:rPr lang="en-GB" b="1" dirty="0"/>
                <a:t>C</a:t>
              </a:r>
              <a:endParaRPr lang="en-US" b="1" dirty="0"/>
            </a:p>
          </p:txBody>
        </p:sp>
        <p:sp>
          <p:nvSpPr>
            <p:cNvPr id="175" name="TextBox 174"/>
            <p:cNvSpPr txBox="1"/>
            <p:nvPr/>
          </p:nvSpPr>
          <p:spPr>
            <a:xfrm>
              <a:off x="5706512" y="4356962"/>
              <a:ext cx="330540" cy="369332"/>
            </a:xfrm>
            <a:prstGeom prst="rect">
              <a:avLst/>
            </a:prstGeom>
            <a:noFill/>
          </p:spPr>
          <p:txBody>
            <a:bodyPr wrap="none" rtlCol="0">
              <a:spAutoFit/>
            </a:bodyPr>
            <a:lstStyle/>
            <a:p>
              <a:pPr algn="r"/>
              <a:r>
                <a:rPr lang="en-GB" b="1" dirty="0"/>
                <a:t>D</a:t>
              </a:r>
              <a:endParaRPr lang="en-US" b="1" dirty="0"/>
            </a:p>
          </p:txBody>
        </p:sp>
        <p:sp>
          <p:nvSpPr>
            <p:cNvPr id="176" name="TextBox 175"/>
            <p:cNvSpPr txBox="1"/>
            <p:nvPr/>
          </p:nvSpPr>
          <p:spPr>
            <a:xfrm>
              <a:off x="2522524" y="4361289"/>
              <a:ext cx="296876" cy="369332"/>
            </a:xfrm>
            <a:prstGeom prst="rect">
              <a:avLst/>
            </a:prstGeom>
            <a:noFill/>
          </p:spPr>
          <p:txBody>
            <a:bodyPr wrap="none" rtlCol="0">
              <a:spAutoFit/>
            </a:bodyPr>
            <a:lstStyle/>
            <a:p>
              <a:pPr algn="r"/>
              <a:r>
                <a:rPr lang="en-GB" b="1" dirty="0"/>
                <a:t>E</a:t>
              </a:r>
              <a:endParaRPr lang="en-US" b="1" dirty="0"/>
            </a:p>
          </p:txBody>
        </p:sp>
        <p:sp>
          <p:nvSpPr>
            <p:cNvPr id="177" name="TextBox 176"/>
            <p:cNvSpPr txBox="1"/>
            <p:nvPr/>
          </p:nvSpPr>
          <p:spPr>
            <a:xfrm>
              <a:off x="7963580" y="3875986"/>
              <a:ext cx="290464" cy="369332"/>
            </a:xfrm>
            <a:prstGeom prst="rect">
              <a:avLst/>
            </a:prstGeom>
            <a:noFill/>
          </p:spPr>
          <p:txBody>
            <a:bodyPr wrap="none" rtlCol="0">
              <a:spAutoFit/>
            </a:bodyPr>
            <a:lstStyle/>
            <a:p>
              <a:pPr algn="r"/>
              <a:r>
                <a:rPr lang="en-GB" b="1" dirty="0"/>
                <a:t>F</a:t>
              </a:r>
              <a:endParaRPr lang="en-US" b="1" dirty="0"/>
            </a:p>
          </p:txBody>
        </p:sp>
        <p:sp>
          <p:nvSpPr>
            <p:cNvPr id="178" name="TextBox 177"/>
            <p:cNvSpPr txBox="1"/>
            <p:nvPr/>
          </p:nvSpPr>
          <p:spPr>
            <a:xfrm>
              <a:off x="5375666" y="5307798"/>
              <a:ext cx="332142" cy="369332"/>
            </a:xfrm>
            <a:prstGeom prst="rect">
              <a:avLst/>
            </a:prstGeom>
            <a:noFill/>
          </p:spPr>
          <p:txBody>
            <a:bodyPr wrap="none" rtlCol="0">
              <a:spAutoFit/>
            </a:bodyPr>
            <a:lstStyle/>
            <a:p>
              <a:pPr algn="r"/>
              <a:r>
                <a:rPr lang="en-GB" b="1" dirty="0"/>
                <a:t>G</a:t>
              </a:r>
              <a:endParaRPr lang="en-US" b="1" dirty="0"/>
            </a:p>
          </p:txBody>
        </p:sp>
        <p:sp>
          <p:nvSpPr>
            <p:cNvPr id="179" name="TextBox 178"/>
            <p:cNvSpPr txBox="1"/>
            <p:nvPr/>
          </p:nvSpPr>
          <p:spPr>
            <a:xfrm>
              <a:off x="5715000" y="4830374"/>
              <a:ext cx="330540" cy="369332"/>
            </a:xfrm>
            <a:prstGeom prst="rect">
              <a:avLst/>
            </a:prstGeom>
            <a:noFill/>
          </p:spPr>
          <p:txBody>
            <a:bodyPr wrap="none" rtlCol="0">
              <a:spAutoFit/>
            </a:bodyPr>
            <a:lstStyle/>
            <a:p>
              <a:pPr algn="r"/>
              <a:r>
                <a:rPr lang="en-GB" b="1" dirty="0"/>
                <a:t>H</a:t>
              </a:r>
              <a:endParaRPr lang="en-US" b="1" dirty="0"/>
            </a:p>
          </p:txBody>
        </p:sp>
        <p:sp>
          <p:nvSpPr>
            <p:cNvPr id="180" name="TextBox 179"/>
            <p:cNvSpPr txBox="1"/>
            <p:nvPr/>
          </p:nvSpPr>
          <p:spPr>
            <a:xfrm>
              <a:off x="2556567" y="4828486"/>
              <a:ext cx="245581" cy="369332"/>
            </a:xfrm>
            <a:prstGeom prst="rect">
              <a:avLst/>
            </a:prstGeom>
            <a:noFill/>
          </p:spPr>
          <p:txBody>
            <a:bodyPr wrap="none" rtlCol="0">
              <a:spAutoFit/>
            </a:bodyPr>
            <a:lstStyle/>
            <a:p>
              <a:pPr algn="r"/>
              <a:r>
                <a:rPr lang="en-GB" b="1" dirty="0"/>
                <a:t>I</a:t>
              </a:r>
              <a:endParaRPr lang="en-US" b="1" dirty="0"/>
            </a:p>
          </p:txBody>
        </p:sp>
        <p:sp>
          <p:nvSpPr>
            <p:cNvPr id="181" name="TextBox 180"/>
            <p:cNvSpPr txBox="1"/>
            <p:nvPr/>
          </p:nvSpPr>
          <p:spPr>
            <a:xfrm>
              <a:off x="2540538" y="5304736"/>
              <a:ext cx="261610" cy="369332"/>
            </a:xfrm>
            <a:prstGeom prst="rect">
              <a:avLst/>
            </a:prstGeom>
            <a:noFill/>
          </p:spPr>
          <p:txBody>
            <a:bodyPr wrap="none" rtlCol="0">
              <a:spAutoFit/>
            </a:bodyPr>
            <a:lstStyle/>
            <a:p>
              <a:pPr algn="r"/>
              <a:r>
                <a:rPr lang="en-GB" b="1" dirty="0"/>
                <a:t>J</a:t>
              </a:r>
              <a:endParaRPr lang="en-US" b="1" dirty="0"/>
            </a:p>
          </p:txBody>
        </p:sp>
        <p:sp>
          <p:nvSpPr>
            <p:cNvPr id="182" name="TextBox 181"/>
            <p:cNvSpPr txBox="1"/>
            <p:nvPr/>
          </p:nvSpPr>
          <p:spPr>
            <a:xfrm>
              <a:off x="5402262" y="5764998"/>
              <a:ext cx="311304" cy="369332"/>
            </a:xfrm>
            <a:prstGeom prst="rect">
              <a:avLst/>
            </a:prstGeom>
            <a:noFill/>
          </p:spPr>
          <p:txBody>
            <a:bodyPr wrap="none" rtlCol="0">
              <a:spAutoFit/>
            </a:bodyPr>
            <a:lstStyle/>
            <a:p>
              <a:pPr algn="r"/>
              <a:r>
                <a:rPr lang="en-GB" b="1" dirty="0"/>
                <a:t>K</a:t>
              </a:r>
              <a:endParaRPr lang="en-US" b="1" dirty="0"/>
            </a:p>
          </p:txBody>
        </p:sp>
        <p:sp>
          <p:nvSpPr>
            <p:cNvPr id="183" name="TextBox 182"/>
            <p:cNvSpPr txBox="1"/>
            <p:nvPr/>
          </p:nvSpPr>
          <p:spPr>
            <a:xfrm>
              <a:off x="6371394" y="5302121"/>
              <a:ext cx="282450" cy="369332"/>
            </a:xfrm>
            <a:prstGeom prst="rect">
              <a:avLst/>
            </a:prstGeom>
            <a:noFill/>
          </p:spPr>
          <p:txBody>
            <a:bodyPr wrap="none" rtlCol="0">
              <a:spAutoFit/>
            </a:bodyPr>
            <a:lstStyle/>
            <a:p>
              <a:pPr algn="r"/>
              <a:r>
                <a:rPr lang="en-GB" b="1" dirty="0"/>
                <a:t>L</a:t>
              </a:r>
              <a:endParaRPr lang="en-US" b="1" dirty="0"/>
            </a:p>
          </p:txBody>
        </p:sp>
        <p:sp>
          <p:nvSpPr>
            <p:cNvPr id="184" name="TextBox 183"/>
            <p:cNvSpPr txBox="1"/>
            <p:nvPr/>
          </p:nvSpPr>
          <p:spPr>
            <a:xfrm>
              <a:off x="762000" y="6232290"/>
              <a:ext cx="301686" cy="369332"/>
            </a:xfrm>
            <a:prstGeom prst="rect">
              <a:avLst/>
            </a:prstGeom>
            <a:noFill/>
          </p:spPr>
          <p:txBody>
            <a:bodyPr wrap="none" rtlCol="0">
              <a:spAutoFit/>
            </a:bodyPr>
            <a:lstStyle/>
            <a:p>
              <a:r>
                <a:rPr lang="en-GB" dirty="0"/>
                <a:t>1</a:t>
              </a:r>
              <a:endParaRPr lang="en-US" dirty="0"/>
            </a:p>
          </p:txBody>
        </p:sp>
        <p:sp>
          <p:nvSpPr>
            <p:cNvPr id="185" name="TextBox 184"/>
            <p:cNvSpPr txBox="1"/>
            <p:nvPr/>
          </p:nvSpPr>
          <p:spPr>
            <a:xfrm>
              <a:off x="1736258" y="6232290"/>
              <a:ext cx="301686" cy="369332"/>
            </a:xfrm>
            <a:prstGeom prst="rect">
              <a:avLst/>
            </a:prstGeom>
            <a:noFill/>
          </p:spPr>
          <p:txBody>
            <a:bodyPr wrap="none" rtlCol="0">
              <a:spAutoFit/>
            </a:bodyPr>
            <a:lstStyle/>
            <a:p>
              <a:r>
                <a:rPr lang="en-GB" dirty="0"/>
                <a:t>4</a:t>
              </a:r>
              <a:endParaRPr lang="en-US" dirty="0"/>
            </a:p>
          </p:txBody>
        </p:sp>
        <p:sp>
          <p:nvSpPr>
            <p:cNvPr id="186" name="TextBox 185"/>
            <p:cNvSpPr txBox="1"/>
            <p:nvPr/>
          </p:nvSpPr>
          <p:spPr>
            <a:xfrm>
              <a:off x="3010071" y="6232290"/>
              <a:ext cx="301686" cy="369332"/>
            </a:xfrm>
            <a:prstGeom prst="rect">
              <a:avLst/>
            </a:prstGeom>
            <a:noFill/>
          </p:spPr>
          <p:txBody>
            <a:bodyPr wrap="none" rtlCol="0">
              <a:spAutoFit/>
            </a:bodyPr>
            <a:lstStyle/>
            <a:p>
              <a:r>
                <a:rPr lang="en-GB" dirty="0"/>
                <a:t>8</a:t>
              </a:r>
              <a:endParaRPr lang="en-US" dirty="0"/>
            </a:p>
          </p:txBody>
        </p:sp>
        <p:sp>
          <p:nvSpPr>
            <p:cNvPr id="187" name="TextBox 186"/>
            <p:cNvSpPr txBox="1"/>
            <p:nvPr/>
          </p:nvSpPr>
          <p:spPr>
            <a:xfrm>
              <a:off x="4235244" y="6232290"/>
              <a:ext cx="418704" cy="369332"/>
            </a:xfrm>
            <a:prstGeom prst="rect">
              <a:avLst/>
            </a:prstGeom>
            <a:noFill/>
          </p:spPr>
          <p:txBody>
            <a:bodyPr wrap="none" rtlCol="0">
              <a:spAutoFit/>
            </a:bodyPr>
            <a:lstStyle/>
            <a:p>
              <a:r>
                <a:rPr lang="en-GB" dirty="0"/>
                <a:t>12</a:t>
              </a:r>
              <a:endParaRPr lang="en-US" dirty="0"/>
            </a:p>
          </p:txBody>
        </p:sp>
        <p:sp>
          <p:nvSpPr>
            <p:cNvPr id="188" name="TextBox 187"/>
            <p:cNvSpPr txBox="1"/>
            <p:nvPr/>
          </p:nvSpPr>
          <p:spPr>
            <a:xfrm>
              <a:off x="5519067" y="6232290"/>
              <a:ext cx="418704" cy="369332"/>
            </a:xfrm>
            <a:prstGeom prst="rect">
              <a:avLst/>
            </a:prstGeom>
            <a:noFill/>
          </p:spPr>
          <p:txBody>
            <a:bodyPr wrap="none" rtlCol="0">
              <a:spAutoFit/>
            </a:bodyPr>
            <a:lstStyle/>
            <a:p>
              <a:r>
                <a:rPr lang="en-GB" dirty="0"/>
                <a:t>16</a:t>
              </a:r>
              <a:endParaRPr lang="en-US" dirty="0"/>
            </a:p>
          </p:txBody>
        </p:sp>
        <p:sp>
          <p:nvSpPr>
            <p:cNvPr id="190" name="TextBox 189"/>
            <p:cNvSpPr txBox="1"/>
            <p:nvPr/>
          </p:nvSpPr>
          <p:spPr>
            <a:xfrm>
              <a:off x="6793162" y="6232290"/>
              <a:ext cx="418704" cy="369332"/>
            </a:xfrm>
            <a:prstGeom prst="rect">
              <a:avLst/>
            </a:prstGeom>
            <a:noFill/>
          </p:spPr>
          <p:txBody>
            <a:bodyPr wrap="none" rtlCol="0">
              <a:spAutoFit/>
            </a:bodyPr>
            <a:lstStyle/>
            <a:p>
              <a:r>
                <a:rPr lang="en-GB" dirty="0"/>
                <a:t>20</a:t>
              </a:r>
              <a:endParaRPr lang="en-US" dirty="0"/>
            </a:p>
          </p:txBody>
        </p:sp>
        <p:sp>
          <p:nvSpPr>
            <p:cNvPr id="191" name="TextBox 190"/>
            <p:cNvSpPr txBox="1"/>
            <p:nvPr/>
          </p:nvSpPr>
          <p:spPr>
            <a:xfrm>
              <a:off x="8067256" y="6232290"/>
              <a:ext cx="418704" cy="369332"/>
            </a:xfrm>
            <a:prstGeom prst="rect">
              <a:avLst/>
            </a:prstGeom>
            <a:noFill/>
          </p:spPr>
          <p:txBody>
            <a:bodyPr wrap="none" rtlCol="0">
              <a:spAutoFit/>
            </a:bodyPr>
            <a:lstStyle/>
            <a:p>
              <a:r>
                <a:rPr lang="en-GB" dirty="0"/>
                <a:t>24</a:t>
              </a:r>
              <a:endParaRPr lang="en-US" dirty="0"/>
            </a:p>
          </p:txBody>
        </p:sp>
        <p:cxnSp>
          <p:nvCxnSpPr>
            <p:cNvPr id="134" name="Straight Connector 133"/>
            <p:cNvCxnSpPr/>
            <p:nvPr/>
          </p:nvCxnSpPr>
          <p:spPr>
            <a:xfrm flipV="1">
              <a:off x="914400" y="4178765"/>
              <a:ext cx="2880864" cy="12235"/>
            </a:xfrm>
            <a:prstGeom prst="line">
              <a:avLst/>
            </a:prstGeom>
            <a:ln w="38100">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34496" y="4667250"/>
              <a:ext cx="320096" cy="0"/>
            </a:xfrm>
            <a:prstGeom prst="line">
              <a:avLst/>
            </a:prstGeom>
            <a:ln w="38100">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115360" y="4191000"/>
              <a:ext cx="3537697"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435456" y="4667250"/>
              <a:ext cx="2891203"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874688" y="4667250"/>
              <a:ext cx="1600480" cy="0"/>
            </a:xfrm>
            <a:prstGeom prst="line">
              <a:avLst/>
            </a:prstGeom>
            <a:ln w="38100">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956512" y="4191000"/>
              <a:ext cx="327716" cy="0"/>
            </a:xfrm>
            <a:prstGeom prst="line">
              <a:avLst/>
            </a:prstGeom>
            <a:ln w="3810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075648" y="5619750"/>
              <a:ext cx="960288"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755552" y="5143500"/>
              <a:ext cx="2240672"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194784" y="5143500"/>
              <a:ext cx="960288" cy="0"/>
            </a:xfrm>
            <a:prstGeom prst="line">
              <a:avLst/>
            </a:prstGeom>
            <a:ln w="38100">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514880" y="5619750"/>
              <a:ext cx="320096" cy="0"/>
            </a:xfrm>
            <a:prstGeom prst="line">
              <a:avLst/>
            </a:prstGeom>
            <a:ln w="38100">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395744" y="6096000"/>
              <a:ext cx="332675"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353166" y="5619750"/>
              <a:ext cx="334439"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77640" y="4114481"/>
            <a:ext cx="484360" cy="2234010"/>
            <a:chOff x="277640" y="4114481"/>
            <a:chExt cx="484360" cy="2234010"/>
          </a:xfrm>
        </p:grpSpPr>
        <p:sp>
          <p:nvSpPr>
            <p:cNvPr id="22" name="TextBox 21"/>
            <p:cNvSpPr txBox="1"/>
            <p:nvPr/>
          </p:nvSpPr>
          <p:spPr>
            <a:xfrm rot="16200000">
              <a:off x="-608532" y="5000653"/>
              <a:ext cx="2234010" cy="461665"/>
            </a:xfrm>
            <a:prstGeom prst="rect">
              <a:avLst/>
            </a:prstGeom>
            <a:noFill/>
          </p:spPr>
          <p:txBody>
            <a:bodyPr wrap="none" rtlCol="0">
              <a:spAutoFit/>
            </a:bodyPr>
            <a:lstStyle/>
            <a:p>
              <a:r>
                <a:rPr lang="en-GB" sz="2400" b="1" i="1" dirty="0"/>
                <a:t>Recursion depth</a:t>
              </a:r>
              <a:endParaRPr lang="en-US" sz="2400" b="1" i="1" dirty="0"/>
            </a:p>
          </p:txBody>
        </p:sp>
        <p:cxnSp>
          <p:nvCxnSpPr>
            <p:cNvPr id="25" name="Straight Arrow Connector 24"/>
            <p:cNvCxnSpPr/>
            <p:nvPr/>
          </p:nvCxnSpPr>
          <p:spPr>
            <a:xfrm>
              <a:off x="762000" y="4752553"/>
              <a:ext cx="0" cy="972885"/>
            </a:xfrm>
            <a:prstGeom prst="straightConnector1">
              <a:avLst/>
            </a:prstGeom>
            <a:ln w="571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80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DFS in directed graphs: types of edges</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a:xfrm>
            <a:off x="6796055" y="6492874"/>
            <a:ext cx="2133600" cy="365125"/>
          </a:xfrm>
        </p:spPr>
        <p:txBody>
          <a:bodyPr/>
          <a:lstStyle/>
          <a:p>
            <a:fld id="{B6F15528-21DE-4FAA-801E-634DDDAF4B2B}" type="slidenum">
              <a:rPr lang="en-US" smtClean="0"/>
              <a:pPr/>
              <a:t>33</a:t>
            </a:fld>
            <a:endParaRPr lang="en-US"/>
          </a:p>
        </p:txBody>
      </p:sp>
      <p:sp>
        <p:nvSpPr>
          <p:cNvPr id="7" name="Oval 6"/>
          <p:cNvSpPr/>
          <p:nvPr/>
        </p:nvSpPr>
        <p:spPr>
          <a:xfrm>
            <a:off x="838200" y="1066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8" name="Oval 7"/>
          <p:cNvSpPr/>
          <p:nvPr/>
        </p:nvSpPr>
        <p:spPr>
          <a:xfrm>
            <a:off x="1676400" y="1066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9" name="Oval 8"/>
          <p:cNvSpPr/>
          <p:nvPr/>
        </p:nvSpPr>
        <p:spPr>
          <a:xfrm>
            <a:off x="2514600" y="1066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0" name="Oval 9"/>
          <p:cNvSpPr/>
          <p:nvPr/>
        </p:nvSpPr>
        <p:spPr>
          <a:xfrm>
            <a:off x="838200" y="1981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1" name="Oval 10"/>
          <p:cNvSpPr/>
          <p:nvPr/>
        </p:nvSpPr>
        <p:spPr>
          <a:xfrm>
            <a:off x="1676400" y="1981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2" name="Oval 11"/>
          <p:cNvSpPr/>
          <p:nvPr/>
        </p:nvSpPr>
        <p:spPr>
          <a:xfrm>
            <a:off x="2514600" y="1981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4" name="Oval 13"/>
          <p:cNvSpPr/>
          <p:nvPr/>
        </p:nvSpPr>
        <p:spPr>
          <a:xfrm>
            <a:off x="1676400" y="2895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5" name="Oval 14"/>
          <p:cNvSpPr/>
          <p:nvPr/>
        </p:nvSpPr>
        <p:spPr>
          <a:xfrm>
            <a:off x="2514600" y="2895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cxnSp>
        <p:nvCxnSpPr>
          <p:cNvPr id="17" name="Straight Arrow Connector 16"/>
          <p:cNvCxnSpPr>
            <a:stCxn id="8" idx="2"/>
            <a:endCxn id="7" idx="6"/>
          </p:cNvCxnSpPr>
          <p:nvPr/>
        </p:nvCxnSpPr>
        <p:spPr>
          <a:xfrm flipH="1">
            <a:off x="1143000" y="12192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9" idx="2"/>
          </p:cNvCxnSpPr>
          <p:nvPr/>
        </p:nvCxnSpPr>
        <p:spPr>
          <a:xfrm>
            <a:off x="1981200" y="12192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4"/>
            <a:endCxn id="12" idx="0"/>
          </p:cNvCxnSpPr>
          <p:nvPr/>
        </p:nvCxnSpPr>
        <p:spPr>
          <a:xfrm>
            <a:off x="2667000" y="1371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1"/>
            <a:endCxn id="8" idx="5"/>
          </p:cNvCxnSpPr>
          <p:nvPr/>
        </p:nvCxnSpPr>
        <p:spPr>
          <a:xfrm flipH="1" flipV="1">
            <a:off x="1936563" y="13269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4"/>
            <a:endCxn id="11" idx="0"/>
          </p:cNvCxnSpPr>
          <p:nvPr/>
        </p:nvCxnSpPr>
        <p:spPr>
          <a:xfrm>
            <a:off x="1828800" y="1371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a:endCxn id="7" idx="5"/>
          </p:cNvCxnSpPr>
          <p:nvPr/>
        </p:nvCxnSpPr>
        <p:spPr>
          <a:xfrm flipH="1" flipV="1">
            <a:off x="1098363" y="13269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6"/>
            <a:endCxn id="11" idx="2"/>
          </p:cNvCxnSpPr>
          <p:nvPr/>
        </p:nvCxnSpPr>
        <p:spPr>
          <a:xfrm>
            <a:off x="1143000" y="21336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4"/>
            <a:endCxn id="10" idx="0"/>
          </p:cNvCxnSpPr>
          <p:nvPr/>
        </p:nvCxnSpPr>
        <p:spPr>
          <a:xfrm>
            <a:off x="990600" y="1371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5"/>
            <a:endCxn id="14" idx="1"/>
          </p:cNvCxnSpPr>
          <p:nvPr/>
        </p:nvCxnSpPr>
        <p:spPr>
          <a:xfrm>
            <a:off x="1098363" y="22413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4"/>
            <a:endCxn id="14" idx="0"/>
          </p:cNvCxnSpPr>
          <p:nvPr/>
        </p:nvCxnSpPr>
        <p:spPr>
          <a:xfrm>
            <a:off x="1828800" y="22860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4"/>
            <a:endCxn id="15" idx="0"/>
          </p:cNvCxnSpPr>
          <p:nvPr/>
        </p:nvCxnSpPr>
        <p:spPr>
          <a:xfrm>
            <a:off x="2667000" y="22860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5" idx="2"/>
            <a:endCxn id="14" idx="6"/>
          </p:cNvCxnSpPr>
          <p:nvPr/>
        </p:nvCxnSpPr>
        <p:spPr>
          <a:xfrm flipH="1">
            <a:off x="1981200" y="30480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0" idx="4"/>
            <a:endCxn id="15" idx="4"/>
          </p:cNvCxnSpPr>
          <p:nvPr/>
        </p:nvCxnSpPr>
        <p:spPr>
          <a:xfrm rot="16200000" flipH="1">
            <a:off x="1371600" y="1905000"/>
            <a:ext cx="914400" cy="1676400"/>
          </a:xfrm>
          <a:prstGeom prst="bentConnector3">
            <a:avLst>
              <a:gd name="adj1" fmla="val 13193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572000" y="949281"/>
            <a:ext cx="3633878" cy="3546519"/>
            <a:chOff x="4572000" y="949281"/>
            <a:chExt cx="3633878" cy="3546519"/>
          </a:xfrm>
        </p:grpSpPr>
        <p:cxnSp>
          <p:nvCxnSpPr>
            <p:cNvPr id="118" name="Straight Arrow Connector 117"/>
            <p:cNvCxnSpPr>
              <a:stCxn id="72" idx="4"/>
              <a:endCxn id="75" idx="7"/>
            </p:cNvCxnSpPr>
            <p:nvPr/>
          </p:nvCxnSpPr>
          <p:spPr>
            <a:xfrm flipH="1">
              <a:off x="5227534" y="2819400"/>
              <a:ext cx="466253" cy="1349721"/>
            </a:xfrm>
            <a:prstGeom prst="straightConnector1">
              <a:avLst/>
            </a:prstGeom>
            <a:ln w="28575">
              <a:solidFill>
                <a:srgbClr val="339933"/>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0" idx="3"/>
              <a:endCxn id="69" idx="7"/>
            </p:cNvCxnSpPr>
            <p:nvPr/>
          </p:nvCxnSpPr>
          <p:spPr>
            <a:xfrm flipH="1">
              <a:off x="5801550" y="1250763"/>
              <a:ext cx="622674" cy="4702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5"/>
              <a:endCxn id="71" idx="1"/>
            </p:cNvCxnSpPr>
            <p:nvPr/>
          </p:nvCxnSpPr>
          <p:spPr>
            <a:xfrm>
              <a:off x="6639750" y="1250763"/>
              <a:ext cx="622674" cy="4702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4"/>
              <a:endCxn id="74" idx="0"/>
            </p:cNvCxnSpPr>
            <p:nvPr/>
          </p:nvCxnSpPr>
          <p:spPr>
            <a:xfrm>
              <a:off x="7370187" y="1981200"/>
              <a:ext cx="0" cy="5334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2" idx="3"/>
              <a:endCxn id="73" idx="7"/>
            </p:cNvCxnSpPr>
            <p:nvPr/>
          </p:nvCxnSpPr>
          <p:spPr>
            <a:xfrm flipH="1">
              <a:off x="5268150" y="2774763"/>
              <a:ext cx="317874" cy="510262"/>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9" idx="4"/>
              <a:endCxn id="72" idx="0"/>
            </p:cNvCxnSpPr>
            <p:nvPr/>
          </p:nvCxnSpPr>
          <p:spPr>
            <a:xfrm>
              <a:off x="5693787" y="1981200"/>
              <a:ext cx="0" cy="5334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4"/>
              <a:endCxn id="75" idx="0"/>
            </p:cNvCxnSpPr>
            <p:nvPr/>
          </p:nvCxnSpPr>
          <p:spPr>
            <a:xfrm>
              <a:off x="5160387" y="3545188"/>
              <a:ext cx="0" cy="6096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72" idx="5"/>
              <a:endCxn id="76" idx="1"/>
            </p:cNvCxnSpPr>
            <p:nvPr/>
          </p:nvCxnSpPr>
          <p:spPr>
            <a:xfrm>
              <a:off x="5801550" y="2774763"/>
              <a:ext cx="439339" cy="510262"/>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651227" y="949281"/>
              <a:ext cx="593432" cy="369332"/>
            </a:xfrm>
            <a:prstGeom prst="rect">
              <a:avLst/>
            </a:prstGeom>
            <a:noFill/>
          </p:spPr>
          <p:txBody>
            <a:bodyPr wrap="none" rtlCol="0">
              <a:spAutoFit/>
            </a:bodyPr>
            <a:lstStyle/>
            <a:p>
              <a:r>
                <a:rPr lang="en-GB" dirty="0"/>
                <a:t>1,16</a:t>
              </a:r>
              <a:endParaRPr lang="en-US" dirty="0"/>
            </a:p>
          </p:txBody>
        </p:sp>
        <p:sp>
          <p:nvSpPr>
            <p:cNvPr id="104" name="TextBox 103"/>
            <p:cNvSpPr txBox="1"/>
            <p:nvPr/>
          </p:nvSpPr>
          <p:spPr>
            <a:xfrm>
              <a:off x="7494243" y="1640188"/>
              <a:ext cx="710451" cy="369332"/>
            </a:xfrm>
            <a:prstGeom prst="rect">
              <a:avLst/>
            </a:prstGeom>
            <a:noFill/>
          </p:spPr>
          <p:txBody>
            <a:bodyPr wrap="none" rtlCol="0">
              <a:spAutoFit/>
            </a:bodyPr>
            <a:lstStyle/>
            <a:p>
              <a:r>
                <a:rPr lang="en-GB" dirty="0"/>
                <a:t>12,15</a:t>
              </a:r>
              <a:endParaRPr lang="en-US" dirty="0"/>
            </a:p>
          </p:txBody>
        </p:sp>
        <p:sp>
          <p:nvSpPr>
            <p:cNvPr id="105" name="TextBox 104"/>
            <p:cNvSpPr txBox="1"/>
            <p:nvPr/>
          </p:nvSpPr>
          <p:spPr>
            <a:xfrm>
              <a:off x="7495427" y="2494705"/>
              <a:ext cx="710451" cy="369332"/>
            </a:xfrm>
            <a:prstGeom prst="rect">
              <a:avLst/>
            </a:prstGeom>
            <a:noFill/>
          </p:spPr>
          <p:txBody>
            <a:bodyPr wrap="none" rtlCol="0">
              <a:spAutoFit/>
            </a:bodyPr>
            <a:lstStyle/>
            <a:p>
              <a:r>
                <a:rPr lang="en-GB" dirty="0"/>
                <a:t>13,14</a:t>
              </a:r>
              <a:endParaRPr lang="en-US" dirty="0"/>
            </a:p>
          </p:txBody>
        </p:sp>
        <p:sp>
          <p:nvSpPr>
            <p:cNvPr id="106" name="TextBox 105"/>
            <p:cNvSpPr txBox="1"/>
            <p:nvPr/>
          </p:nvSpPr>
          <p:spPr>
            <a:xfrm>
              <a:off x="5809974" y="1640188"/>
              <a:ext cx="593432" cy="369332"/>
            </a:xfrm>
            <a:prstGeom prst="rect">
              <a:avLst/>
            </a:prstGeom>
            <a:noFill/>
          </p:spPr>
          <p:txBody>
            <a:bodyPr wrap="none" rtlCol="0">
              <a:spAutoFit/>
            </a:bodyPr>
            <a:lstStyle/>
            <a:p>
              <a:r>
                <a:rPr lang="en-GB" dirty="0"/>
                <a:t>2,11</a:t>
              </a:r>
              <a:endParaRPr lang="en-US" dirty="0"/>
            </a:p>
          </p:txBody>
        </p:sp>
        <p:sp>
          <p:nvSpPr>
            <p:cNvPr id="107" name="TextBox 106"/>
            <p:cNvSpPr txBox="1"/>
            <p:nvPr/>
          </p:nvSpPr>
          <p:spPr>
            <a:xfrm>
              <a:off x="5800921" y="2456874"/>
              <a:ext cx="593432" cy="369332"/>
            </a:xfrm>
            <a:prstGeom prst="rect">
              <a:avLst/>
            </a:prstGeom>
            <a:noFill/>
          </p:spPr>
          <p:txBody>
            <a:bodyPr wrap="none" rtlCol="0">
              <a:spAutoFit/>
            </a:bodyPr>
            <a:lstStyle/>
            <a:p>
              <a:r>
                <a:rPr lang="en-GB" dirty="0"/>
                <a:t>3,10</a:t>
              </a:r>
              <a:endParaRPr lang="en-US" dirty="0"/>
            </a:p>
          </p:txBody>
        </p:sp>
        <p:sp>
          <p:nvSpPr>
            <p:cNvPr id="109" name="TextBox 108"/>
            <p:cNvSpPr txBox="1"/>
            <p:nvPr/>
          </p:nvSpPr>
          <p:spPr>
            <a:xfrm>
              <a:off x="4572000" y="3202702"/>
              <a:ext cx="476412" cy="369332"/>
            </a:xfrm>
            <a:prstGeom prst="rect">
              <a:avLst/>
            </a:prstGeom>
            <a:noFill/>
          </p:spPr>
          <p:txBody>
            <a:bodyPr wrap="none" rtlCol="0">
              <a:spAutoFit/>
            </a:bodyPr>
            <a:lstStyle/>
            <a:p>
              <a:r>
                <a:rPr lang="en-GB" dirty="0"/>
                <a:t>4,7</a:t>
              </a:r>
              <a:endParaRPr lang="en-US" dirty="0"/>
            </a:p>
          </p:txBody>
        </p:sp>
        <p:sp>
          <p:nvSpPr>
            <p:cNvPr id="110" name="TextBox 109"/>
            <p:cNvSpPr txBox="1"/>
            <p:nvPr/>
          </p:nvSpPr>
          <p:spPr>
            <a:xfrm>
              <a:off x="4577946" y="4126468"/>
              <a:ext cx="476412" cy="369332"/>
            </a:xfrm>
            <a:prstGeom prst="rect">
              <a:avLst/>
            </a:prstGeom>
            <a:noFill/>
          </p:spPr>
          <p:txBody>
            <a:bodyPr wrap="none" rtlCol="0">
              <a:spAutoFit/>
            </a:bodyPr>
            <a:lstStyle/>
            <a:p>
              <a:r>
                <a:rPr lang="en-GB" dirty="0"/>
                <a:t>5,6</a:t>
              </a:r>
              <a:endParaRPr lang="en-US" dirty="0"/>
            </a:p>
          </p:txBody>
        </p:sp>
        <p:cxnSp>
          <p:nvCxnSpPr>
            <p:cNvPr id="112" name="Straight Arrow Connector 111"/>
            <p:cNvCxnSpPr>
              <a:stCxn id="74" idx="3"/>
              <a:endCxn id="76" idx="7"/>
            </p:cNvCxnSpPr>
            <p:nvPr/>
          </p:nvCxnSpPr>
          <p:spPr>
            <a:xfrm flipH="1">
              <a:off x="6456415" y="2774763"/>
              <a:ext cx="806009" cy="510262"/>
            </a:xfrm>
            <a:prstGeom prst="straightConnector1">
              <a:avLst/>
            </a:prstGeom>
            <a:ln w="28575">
              <a:solidFill>
                <a:srgbClr val="FF0000"/>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76" idx="3"/>
              <a:endCxn id="75" idx="7"/>
            </p:cNvCxnSpPr>
            <p:nvPr/>
          </p:nvCxnSpPr>
          <p:spPr>
            <a:xfrm flipH="1">
              <a:off x="5268150" y="3500551"/>
              <a:ext cx="972739" cy="698874"/>
            </a:xfrm>
            <a:prstGeom prst="straightConnector1">
              <a:avLst/>
            </a:prstGeom>
            <a:ln w="28575">
              <a:solidFill>
                <a:srgbClr val="FF0000"/>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5146385" y="1925340"/>
              <a:ext cx="421718" cy="1315133"/>
            </a:xfrm>
            <a:custGeom>
              <a:avLst/>
              <a:gdLst>
                <a:gd name="connsiteX0" fmla="*/ 37177 w 452483"/>
                <a:gd name="connsiteY0" fmla="*/ 1315133 h 1315133"/>
                <a:gd name="connsiteX1" fmla="*/ 40820 w 452483"/>
                <a:gd name="connsiteY1" fmla="*/ 429878 h 1315133"/>
                <a:gd name="connsiteX2" fmla="*/ 452483 w 452483"/>
                <a:gd name="connsiteY2" fmla="*/ 0 h 1315133"/>
                <a:gd name="connsiteX0" fmla="*/ 7539 w 422845"/>
                <a:gd name="connsiteY0" fmla="*/ 1315133 h 1315133"/>
                <a:gd name="connsiteX1" fmla="*/ 124620 w 422845"/>
                <a:gd name="connsiteY1" fmla="*/ 455379 h 1315133"/>
                <a:gd name="connsiteX2" fmla="*/ 422845 w 422845"/>
                <a:gd name="connsiteY2" fmla="*/ 0 h 1315133"/>
                <a:gd name="connsiteX0" fmla="*/ 8293 w 423599"/>
                <a:gd name="connsiteY0" fmla="*/ 1315133 h 1315133"/>
                <a:gd name="connsiteX1" fmla="*/ 125374 w 423599"/>
                <a:gd name="connsiteY1" fmla="*/ 455379 h 1315133"/>
                <a:gd name="connsiteX2" fmla="*/ 423599 w 423599"/>
                <a:gd name="connsiteY2" fmla="*/ 0 h 1315133"/>
              </a:gdLst>
              <a:ahLst/>
              <a:cxnLst>
                <a:cxn ang="0">
                  <a:pos x="connsiteX0" y="connsiteY0"/>
                </a:cxn>
                <a:cxn ang="0">
                  <a:pos x="connsiteX1" y="connsiteY1"/>
                </a:cxn>
                <a:cxn ang="0">
                  <a:pos x="connsiteX2" y="connsiteY2"/>
                </a:cxn>
              </a:cxnLst>
              <a:rect l="l" t="t" r="r" b="b"/>
              <a:pathLst>
                <a:path w="423599" h="1315133">
                  <a:moveTo>
                    <a:pt x="8293" y="1315133"/>
                  </a:moveTo>
                  <a:cubicBezTo>
                    <a:pt x="-24495" y="982100"/>
                    <a:pt x="45178" y="681854"/>
                    <a:pt x="125374" y="455379"/>
                  </a:cubicBezTo>
                  <a:cubicBezTo>
                    <a:pt x="205570" y="228904"/>
                    <a:pt x="252376" y="105344"/>
                    <a:pt x="423599" y="0"/>
                  </a:cubicBezTo>
                </a:path>
              </a:pathLst>
            </a:custGeom>
            <a:noFill/>
            <a:ln>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544433" y="1295097"/>
              <a:ext cx="706747" cy="1289632"/>
            </a:xfrm>
            <a:custGeom>
              <a:avLst/>
              <a:gdLst>
                <a:gd name="connsiteX0" fmla="*/ 743178 w 743178"/>
                <a:gd name="connsiteY0" fmla="*/ 1249559 h 1249559"/>
                <a:gd name="connsiteX1" fmla="*/ 346088 w 743178"/>
                <a:gd name="connsiteY1" fmla="*/ 939902 h 1249559"/>
                <a:gd name="connsiteX2" fmla="*/ 0 w 743178"/>
                <a:gd name="connsiteY2" fmla="*/ 0 h 1249559"/>
                <a:gd name="connsiteX0" fmla="*/ 743178 w 743178"/>
                <a:gd name="connsiteY0" fmla="*/ 1249559 h 1249559"/>
                <a:gd name="connsiteX1" fmla="*/ 386161 w 743178"/>
                <a:gd name="connsiteY1" fmla="*/ 918043 h 1249559"/>
                <a:gd name="connsiteX2" fmla="*/ 0 w 743178"/>
                <a:gd name="connsiteY2" fmla="*/ 0 h 1249559"/>
                <a:gd name="connsiteX0" fmla="*/ 706747 w 706747"/>
                <a:gd name="connsiteY0" fmla="*/ 1289632 h 1289632"/>
                <a:gd name="connsiteX1" fmla="*/ 386161 w 706747"/>
                <a:gd name="connsiteY1" fmla="*/ 918043 h 1289632"/>
                <a:gd name="connsiteX2" fmla="*/ 0 w 706747"/>
                <a:gd name="connsiteY2" fmla="*/ 0 h 1289632"/>
                <a:gd name="connsiteX0" fmla="*/ 706747 w 706747"/>
                <a:gd name="connsiteY0" fmla="*/ 1289632 h 1289632"/>
                <a:gd name="connsiteX1" fmla="*/ 386161 w 706747"/>
                <a:gd name="connsiteY1" fmla="*/ 918043 h 1289632"/>
                <a:gd name="connsiteX2" fmla="*/ 0 w 706747"/>
                <a:gd name="connsiteY2" fmla="*/ 0 h 1289632"/>
              </a:gdLst>
              <a:ahLst/>
              <a:cxnLst>
                <a:cxn ang="0">
                  <a:pos x="connsiteX0" y="connsiteY0"/>
                </a:cxn>
                <a:cxn ang="0">
                  <a:pos x="connsiteX1" y="connsiteY1"/>
                </a:cxn>
                <a:cxn ang="0">
                  <a:pos x="connsiteX2" y="connsiteY2"/>
                </a:cxn>
              </a:cxnLst>
              <a:rect l="l" t="t" r="r" b="b"/>
              <a:pathLst>
                <a:path w="706747" h="1289632">
                  <a:moveTo>
                    <a:pt x="706747" y="1289632"/>
                  </a:moveTo>
                  <a:cubicBezTo>
                    <a:pt x="577419" y="1228004"/>
                    <a:pt x="503952" y="1132982"/>
                    <a:pt x="386161" y="918043"/>
                  </a:cubicBezTo>
                  <a:cubicBezTo>
                    <a:pt x="268370" y="703104"/>
                    <a:pt x="111112" y="365821"/>
                    <a:pt x="0" y="0"/>
                  </a:cubicBezTo>
                </a:path>
              </a:pathLst>
            </a:custGeom>
            <a:noFill/>
            <a:ln>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4961995" y="1167587"/>
              <a:ext cx="1425790" cy="2087458"/>
            </a:xfrm>
            <a:custGeom>
              <a:avLst/>
              <a:gdLst>
                <a:gd name="connsiteX0" fmla="*/ 1347921 w 1347921"/>
                <a:gd name="connsiteY0" fmla="*/ 92 h 2131264"/>
                <a:gd name="connsiteX1" fmla="*/ 346088 w 1347921"/>
                <a:gd name="connsiteY1" fmla="*/ 353466 h 2131264"/>
                <a:gd name="connsiteX2" fmla="*/ 0 w 1347921"/>
                <a:gd name="connsiteY2" fmla="*/ 2131264 h 2131264"/>
                <a:gd name="connsiteX0" fmla="*/ 1378349 w 1378349"/>
                <a:gd name="connsiteY0" fmla="*/ 3 h 2131175"/>
                <a:gd name="connsiteX1" fmla="*/ 106932 w 1378349"/>
                <a:gd name="connsiteY1" fmla="*/ 633890 h 2131175"/>
                <a:gd name="connsiteX2" fmla="*/ 30428 w 1378349"/>
                <a:gd name="connsiteY2" fmla="*/ 2131175 h 2131175"/>
                <a:gd name="connsiteX0" fmla="*/ 1363935 w 1363935"/>
                <a:gd name="connsiteY0" fmla="*/ 3 h 2131175"/>
                <a:gd name="connsiteX1" fmla="*/ 92518 w 1363935"/>
                <a:gd name="connsiteY1" fmla="*/ 633890 h 2131175"/>
                <a:gd name="connsiteX2" fmla="*/ 16014 w 1363935"/>
                <a:gd name="connsiteY2" fmla="*/ 2131175 h 2131175"/>
                <a:gd name="connsiteX0" fmla="*/ 1378349 w 1378349"/>
                <a:gd name="connsiteY0" fmla="*/ 3 h 2131175"/>
                <a:gd name="connsiteX1" fmla="*/ 106932 w 1378349"/>
                <a:gd name="connsiteY1" fmla="*/ 633890 h 2131175"/>
                <a:gd name="connsiteX2" fmla="*/ 30428 w 1378349"/>
                <a:gd name="connsiteY2" fmla="*/ 2131175 h 2131175"/>
                <a:gd name="connsiteX0" fmla="*/ 1421693 w 1421693"/>
                <a:gd name="connsiteY0" fmla="*/ 3 h 2131175"/>
                <a:gd name="connsiteX1" fmla="*/ 150276 w 1421693"/>
                <a:gd name="connsiteY1" fmla="*/ 633890 h 2131175"/>
                <a:gd name="connsiteX2" fmla="*/ 73772 w 1421693"/>
                <a:gd name="connsiteY2" fmla="*/ 2131175 h 2131175"/>
                <a:gd name="connsiteX0" fmla="*/ 1398948 w 1398948"/>
                <a:gd name="connsiteY0" fmla="*/ 3 h 2087458"/>
                <a:gd name="connsiteX1" fmla="*/ 127531 w 1398948"/>
                <a:gd name="connsiteY1" fmla="*/ 633890 h 2087458"/>
                <a:gd name="connsiteX2" fmla="*/ 94744 w 1398948"/>
                <a:gd name="connsiteY2" fmla="*/ 2087458 h 2087458"/>
                <a:gd name="connsiteX0" fmla="*/ 1425790 w 1425790"/>
                <a:gd name="connsiteY0" fmla="*/ 3 h 2087458"/>
                <a:gd name="connsiteX1" fmla="*/ 154373 w 1425790"/>
                <a:gd name="connsiteY1" fmla="*/ 633890 h 2087458"/>
                <a:gd name="connsiteX2" fmla="*/ 121586 w 1425790"/>
                <a:gd name="connsiteY2" fmla="*/ 2087458 h 2087458"/>
              </a:gdLst>
              <a:ahLst/>
              <a:cxnLst>
                <a:cxn ang="0">
                  <a:pos x="connsiteX0" y="connsiteY0"/>
                </a:cxn>
                <a:cxn ang="0">
                  <a:pos x="connsiteX1" y="connsiteY1"/>
                </a:cxn>
                <a:cxn ang="0">
                  <a:pos x="connsiteX2" y="connsiteY2"/>
                </a:cxn>
              </a:cxnLst>
              <a:rect l="l" t="t" r="r" b="b"/>
              <a:pathLst>
                <a:path w="1425790" h="2087458">
                  <a:moveTo>
                    <a:pt x="1425790" y="3"/>
                  </a:moveTo>
                  <a:cubicBezTo>
                    <a:pt x="1037200" y="-908"/>
                    <a:pt x="371740" y="285981"/>
                    <a:pt x="154373" y="633890"/>
                  </a:cubicBezTo>
                  <a:cubicBezTo>
                    <a:pt x="-62994" y="981799"/>
                    <a:pt x="-28992" y="1376156"/>
                    <a:pt x="121586" y="2087458"/>
                  </a:cubicBezTo>
                </a:path>
              </a:pathLst>
            </a:custGeom>
            <a:noFill/>
            <a:ln>
              <a:solidFill>
                <a:srgbClr val="339933"/>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541387" y="1676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70" name="Oval 69"/>
            <p:cNvSpPr/>
            <p:nvPr/>
          </p:nvSpPr>
          <p:spPr>
            <a:xfrm>
              <a:off x="6379587" y="9906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71" name="Oval 70"/>
            <p:cNvSpPr/>
            <p:nvPr/>
          </p:nvSpPr>
          <p:spPr>
            <a:xfrm>
              <a:off x="7217787" y="1676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74" name="Oval 73"/>
            <p:cNvSpPr/>
            <p:nvPr/>
          </p:nvSpPr>
          <p:spPr>
            <a:xfrm>
              <a:off x="7217787" y="25146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72" name="Oval 71"/>
            <p:cNvSpPr/>
            <p:nvPr/>
          </p:nvSpPr>
          <p:spPr>
            <a:xfrm>
              <a:off x="5541387" y="25146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76" name="Oval 75"/>
            <p:cNvSpPr/>
            <p:nvPr/>
          </p:nvSpPr>
          <p:spPr>
            <a:xfrm>
              <a:off x="6196252" y="3240388"/>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08" name="TextBox 107"/>
            <p:cNvSpPr txBox="1"/>
            <p:nvPr/>
          </p:nvSpPr>
          <p:spPr>
            <a:xfrm>
              <a:off x="6467551" y="3183793"/>
              <a:ext cx="476412" cy="369332"/>
            </a:xfrm>
            <a:prstGeom prst="rect">
              <a:avLst/>
            </a:prstGeom>
            <a:noFill/>
          </p:spPr>
          <p:txBody>
            <a:bodyPr wrap="none" rtlCol="0">
              <a:spAutoFit/>
            </a:bodyPr>
            <a:lstStyle/>
            <a:p>
              <a:r>
                <a:rPr lang="en-GB" dirty="0"/>
                <a:t>8,9</a:t>
              </a:r>
              <a:endParaRPr lang="en-US" dirty="0"/>
            </a:p>
          </p:txBody>
        </p:sp>
        <p:sp>
          <p:nvSpPr>
            <p:cNvPr id="73" name="Oval 72"/>
            <p:cNvSpPr/>
            <p:nvPr/>
          </p:nvSpPr>
          <p:spPr>
            <a:xfrm>
              <a:off x="5007987" y="3240388"/>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75" name="Oval 74"/>
            <p:cNvSpPr/>
            <p:nvPr/>
          </p:nvSpPr>
          <p:spPr>
            <a:xfrm>
              <a:off x="5007987" y="4154788"/>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grpSp>
      <p:grpSp>
        <p:nvGrpSpPr>
          <p:cNvPr id="13" name="Group 12"/>
          <p:cNvGrpSpPr/>
          <p:nvPr/>
        </p:nvGrpSpPr>
        <p:grpSpPr>
          <a:xfrm>
            <a:off x="779364" y="4191000"/>
            <a:ext cx="8137360" cy="2105025"/>
            <a:chOff x="779364" y="4191000"/>
            <a:chExt cx="8137360" cy="2105025"/>
          </a:xfrm>
        </p:grpSpPr>
        <p:cxnSp>
          <p:nvCxnSpPr>
            <p:cNvPr id="140" name="Straight Arrow Connector 139"/>
            <p:cNvCxnSpPr>
              <a:stCxn id="127" idx="5"/>
              <a:endCxn id="130" idx="0"/>
            </p:cNvCxnSpPr>
            <p:nvPr/>
          </p:nvCxnSpPr>
          <p:spPr>
            <a:xfrm>
              <a:off x="1649127" y="4451163"/>
              <a:ext cx="501837" cy="1416237"/>
            </a:xfrm>
            <a:prstGeom prst="straightConnector1">
              <a:avLst/>
            </a:prstGeom>
            <a:ln w="28575">
              <a:solidFill>
                <a:srgbClr val="339933"/>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4"/>
              <a:endCxn id="128" idx="0"/>
            </p:cNvCxnSpPr>
            <p:nvPr/>
          </p:nvCxnSpPr>
          <p:spPr>
            <a:xfrm>
              <a:off x="1541364" y="4495800"/>
              <a:ext cx="0" cy="6096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8" idx="3"/>
              <a:endCxn id="129" idx="7"/>
            </p:cNvCxnSpPr>
            <p:nvPr/>
          </p:nvCxnSpPr>
          <p:spPr>
            <a:xfrm flipH="1">
              <a:off x="1039527" y="5365563"/>
              <a:ext cx="394074" cy="5464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8" idx="5"/>
              <a:endCxn id="130" idx="1"/>
            </p:cNvCxnSpPr>
            <p:nvPr/>
          </p:nvCxnSpPr>
          <p:spPr>
            <a:xfrm>
              <a:off x="1649127" y="5365563"/>
              <a:ext cx="394074" cy="5464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9" idx="0"/>
              <a:endCxn id="127" idx="3"/>
            </p:cNvCxnSpPr>
            <p:nvPr/>
          </p:nvCxnSpPr>
          <p:spPr>
            <a:xfrm flipV="1">
              <a:off x="931764" y="4451163"/>
              <a:ext cx="501837" cy="1416237"/>
            </a:xfrm>
            <a:prstGeom prst="straightConnector1">
              <a:avLst/>
            </a:prstGeom>
            <a:ln w="28575">
              <a:solidFill>
                <a:schemeClr val="tx1"/>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0" idx="2"/>
              <a:endCxn id="129" idx="6"/>
            </p:cNvCxnSpPr>
            <p:nvPr/>
          </p:nvCxnSpPr>
          <p:spPr>
            <a:xfrm flipH="1">
              <a:off x="1084164" y="6019800"/>
              <a:ext cx="914400" cy="0"/>
            </a:xfrm>
            <a:prstGeom prst="straightConnector1">
              <a:avLst/>
            </a:prstGeom>
            <a:ln w="28575">
              <a:solidFill>
                <a:srgbClr val="FF0000"/>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388964" y="4191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8" name="Oval 127"/>
            <p:cNvSpPr/>
            <p:nvPr/>
          </p:nvSpPr>
          <p:spPr>
            <a:xfrm>
              <a:off x="1388964" y="5105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9" name="Oval 128"/>
            <p:cNvSpPr/>
            <p:nvPr/>
          </p:nvSpPr>
          <p:spPr>
            <a:xfrm>
              <a:off x="779364" y="5867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30" name="Oval 129"/>
            <p:cNvSpPr/>
            <p:nvPr/>
          </p:nvSpPr>
          <p:spPr>
            <a:xfrm>
              <a:off x="1998564" y="5867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7" name="TextBox 146"/>
            <p:cNvSpPr txBox="1"/>
            <p:nvPr/>
          </p:nvSpPr>
          <p:spPr>
            <a:xfrm rot="-3240000">
              <a:off x="1104174" y="5442309"/>
              <a:ext cx="569580" cy="369332"/>
            </a:xfrm>
            <a:prstGeom prst="rect">
              <a:avLst/>
            </a:prstGeom>
            <a:noFill/>
          </p:spPr>
          <p:txBody>
            <a:bodyPr wrap="none" rtlCol="0">
              <a:spAutoFit/>
            </a:bodyPr>
            <a:lstStyle/>
            <a:p>
              <a:r>
                <a:rPr lang="en-GB" b="1" dirty="0">
                  <a:solidFill>
                    <a:srgbClr val="0000FF"/>
                  </a:solidFill>
                </a:rPr>
                <a:t>tree</a:t>
              </a:r>
              <a:endParaRPr lang="en-US" b="1" dirty="0">
                <a:solidFill>
                  <a:srgbClr val="0000FF"/>
                </a:solidFill>
              </a:endParaRPr>
            </a:p>
          </p:txBody>
        </p:sp>
        <p:sp>
          <p:nvSpPr>
            <p:cNvPr id="149" name="TextBox 148"/>
            <p:cNvSpPr txBox="1"/>
            <p:nvPr/>
          </p:nvSpPr>
          <p:spPr>
            <a:xfrm rot="4200000">
              <a:off x="1585008" y="4956127"/>
              <a:ext cx="925510" cy="369332"/>
            </a:xfrm>
            <a:prstGeom prst="rect">
              <a:avLst/>
            </a:prstGeom>
            <a:noFill/>
          </p:spPr>
          <p:txBody>
            <a:bodyPr wrap="none" rtlCol="0">
              <a:spAutoFit/>
            </a:bodyPr>
            <a:lstStyle/>
            <a:p>
              <a:r>
                <a:rPr lang="en-GB" dirty="0">
                  <a:solidFill>
                    <a:srgbClr val="339933"/>
                  </a:solidFill>
                </a:rPr>
                <a:t>forward</a:t>
              </a:r>
              <a:endParaRPr lang="en-US" dirty="0">
                <a:solidFill>
                  <a:srgbClr val="339933"/>
                </a:solidFill>
              </a:endParaRPr>
            </a:p>
          </p:txBody>
        </p:sp>
        <p:sp>
          <p:nvSpPr>
            <p:cNvPr id="150" name="TextBox 149"/>
            <p:cNvSpPr txBox="1"/>
            <p:nvPr/>
          </p:nvSpPr>
          <p:spPr>
            <a:xfrm rot="-4260000">
              <a:off x="727842" y="4971757"/>
              <a:ext cx="619080" cy="369332"/>
            </a:xfrm>
            <a:prstGeom prst="rect">
              <a:avLst/>
            </a:prstGeom>
            <a:noFill/>
          </p:spPr>
          <p:txBody>
            <a:bodyPr wrap="none" rtlCol="0">
              <a:spAutoFit/>
            </a:bodyPr>
            <a:lstStyle/>
            <a:p>
              <a:r>
                <a:rPr lang="en-GB" dirty="0"/>
                <a:t>back</a:t>
              </a:r>
              <a:endParaRPr lang="en-US" dirty="0"/>
            </a:p>
          </p:txBody>
        </p:sp>
        <p:sp>
          <p:nvSpPr>
            <p:cNvPr id="151" name="TextBox 150"/>
            <p:cNvSpPr txBox="1"/>
            <p:nvPr/>
          </p:nvSpPr>
          <p:spPr>
            <a:xfrm>
              <a:off x="1236564" y="5926693"/>
              <a:ext cx="660245" cy="369332"/>
            </a:xfrm>
            <a:prstGeom prst="rect">
              <a:avLst/>
            </a:prstGeom>
            <a:noFill/>
          </p:spPr>
          <p:txBody>
            <a:bodyPr wrap="none" rtlCol="0">
              <a:spAutoFit/>
            </a:bodyPr>
            <a:lstStyle/>
            <a:p>
              <a:r>
                <a:rPr lang="en-GB" dirty="0">
                  <a:solidFill>
                    <a:srgbClr val="FF0000"/>
                  </a:solidFill>
                </a:rPr>
                <a:t>cross</a:t>
              </a:r>
              <a:endParaRPr lang="en-US" dirty="0">
                <a:solidFill>
                  <a:srgbClr val="FF0000"/>
                </a:solidFill>
              </a:endParaRPr>
            </a:p>
          </p:txBody>
        </p:sp>
        <p:sp>
          <p:nvSpPr>
            <p:cNvPr id="152" name="TextBox 151"/>
            <p:cNvSpPr txBox="1"/>
            <p:nvPr/>
          </p:nvSpPr>
          <p:spPr>
            <a:xfrm>
              <a:off x="2667000" y="5029200"/>
              <a:ext cx="6249724" cy="1200329"/>
            </a:xfrm>
            <a:prstGeom prst="rect">
              <a:avLst/>
            </a:prstGeom>
            <a:noFill/>
          </p:spPr>
          <p:txBody>
            <a:bodyPr wrap="none" rtlCol="0">
              <a:spAutoFit/>
            </a:bodyPr>
            <a:lstStyle/>
            <a:p>
              <a:pPr marL="285750" indent="-285750">
                <a:buFont typeface="Arial" panose="020B0604020202020204" pitchFamily="34" charset="0"/>
                <a:buChar char="•"/>
              </a:pPr>
              <a:r>
                <a:rPr lang="en-GB" b="1" dirty="0"/>
                <a:t>Tree edges:</a:t>
              </a:r>
              <a:r>
                <a:rPr lang="en-GB" dirty="0"/>
                <a:t> those in the DFS forest.</a:t>
              </a:r>
            </a:p>
            <a:p>
              <a:pPr marL="285750" indent="-285750">
                <a:buFont typeface="Arial" panose="020B0604020202020204" pitchFamily="34" charset="0"/>
                <a:buChar char="•"/>
              </a:pPr>
              <a:r>
                <a:rPr lang="en-GB" b="1" dirty="0"/>
                <a:t>Forward edges:</a:t>
              </a:r>
              <a:r>
                <a:rPr lang="en-GB" dirty="0"/>
                <a:t> lead to a </a:t>
              </a:r>
              <a:r>
                <a:rPr lang="en-GB" dirty="0" err="1"/>
                <a:t>nonchild</a:t>
              </a:r>
              <a:r>
                <a:rPr lang="en-GB" dirty="0"/>
                <a:t> descendant in the DFS tree.</a:t>
              </a:r>
            </a:p>
            <a:p>
              <a:pPr marL="285750" indent="-285750">
                <a:buFont typeface="Arial" panose="020B0604020202020204" pitchFamily="34" charset="0"/>
                <a:buChar char="•"/>
              </a:pPr>
              <a:r>
                <a:rPr lang="en-GB" b="1" dirty="0"/>
                <a:t>Back edges:</a:t>
              </a:r>
              <a:r>
                <a:rPr lang="en-GB" dirty="0"/>
                <a:t> lead to an ancestor in the DFS tree.</a:t>
              </a:r>
            </a:p>
            <a:p>
              <a:pPr marL="285750" indent="-285750">
                <a:buFont typeface="Arial" panose="020B0604020202020204" pitchFamily="34" charset="0"/>
                <a:buChar char="•"/>
              </a:pPr>
              <a:r>
                <a:rPr lang="en-GB" b="1" dirty="0"/>
                <a:t>Cross edges:</a:t>
              </a:r>
              <a:r>
                <a:rPr lang="en-GB" dirty="0"/>
                <a:t> lead to neither descendant nor ancestor.</a:t>
              </a:r>
              <a:endParaRPr lang="en-US" dirty="0"/>
            </a:p>
          </p:txBody>
        </p:sp>
      </p:grpSp>
    </p:spTree>
    <p:extLst>
      <p:ext uri="{BB962C8B-B14F-4D97-AF65-F5344CB8AC3E}">
        <p14:creationId xmlns:p14="http://schemas.microsoft.com/office/powerpoint/2010/main" val="14014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Arrow Connector 139"/>
          <p:cNvCxnSpPr>
            <a:stCxn id="127" idx="5"/>
            <a:endCxn id="130" idx="0"/>
          </p:cNvCxnSpPr>
          <p:nvPr/>
        </p:nvCxnSpPr>
        <p:spPr>
          <a:xfrm>
            <a:off x="1649127" y="4451163"/>
            <a:ext cx="501837" cy="1416237"/>
          </a:xfrm>
          <a:prstGeom prst="straightConnector1">
            <a:avLst/>
          </a:prstGeom>
          <a:ln w="28575">
            <a:solidFill>
              <a:srgbClr val="339933"/>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72" idx="4"/>
            <a:endCxn id="75" idx="7"/>
          </p:cNvCxnSpPr>
          <p:nvPr/>
        </p:nvCxnSpPr>
        <p:spPr>
          <a:xfrm flipH="1">
            <a:off x="5227534" y="2819400"/>
            <a:ext cx="466253" cy="1349721"/>
          </a:xfrm>
          <a:prstGeom prst="straightConnector1">
            <a:avLst/>
          </a:prstGeom>
          <a:ln w="28575">
            <a:solidFill>
              <a:srgbClr val="339933"/>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GB" dirty="0"/>
              <a:t>DFS in directed graphs: types of edges</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a:xfrm>
            <a:off x="6796055" y="6492874"/>
            <a:ext cx="2133600" cy="365125"/>
          </a:xfrm>
        </p:spPr>
        <p:txBody>
          <a:bodyPr/>
          <a:lstStyle/>
          <a:p>
            <a:fld id="{B6F15528-21DE-4FAA-801E-634DDDAF4B2B}" type="slidenum">
              <a:rPr lang="en-US" smtClean="0"/>
              <a:pPr/>
              <a:t>34</a:t>
            </a:fld>
            <a:endParaRPr lang="en-US"/>
          </a:p>
        </p:txBody>
      </p:sp>
      <p:cxnSp>
        <p:nvCxnSpPr>
          <p:cNvPr id="77" name="Straight Arrow Connector 76"/>
          <p:cNvCxnSpPr>
            <a:stCxn id="70" idx="3"/>
            <a:endCxn id="69" idx="7"/>
          </p:cNvCxnSpPr>
          <p:nvPr/>
        </p:nvCxnSpPr>
        <p:spPr>
          <a:xfrm flipH="1">
            <a:off x="5801550" y="1250763"/>
            <a:ext cx="622674" cy="4702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5"/>
            <a:endCxn id="71" idx="1"/>
          </p:cNvCxnSpPr>
          <p:nvPr/>
        </p:nvCxnSpPr>
        <p:spPr>
          <a:xfrm>
            <a:off x="6639750" y="1250763"/>
            <a:ext cx="622674" cy="4702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1" idx="4"/>
            <a:endCxn id="74" idx="0"/>
          </p:cNvCxnSpPr>
          <p:nvPr/>
        </p:nvCxnSpPr>
        <p:spPr>
          <a:xfrm>
            <a:off x="7370187" y="1981200"/>
            <a:ext cx="0" cy="5334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2" idx="3"/>
            <a:endCxn id="73" idx="7"/>
          </p:cNvCxnSpPr>
          <p:nvPr/>
        </p:nvCxnSpPr>
        <p:spPr>
          <a:xfrm flipH="1">
            <a:off x="5268150" y="2774763"/>
            <a:ext cx="317874" cy="510262"/>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9" idx="4"/>
            <a:endCxn id="72" idx="0"/>
          </p:cNvCxnSpPr>
          <p:nvPr/>
        </p:nvCxnSpPr>
        <p:spPr>
          <a:xfrm>
            <a:off x="5693787" y="1981200"/>
            <a:ext cx="0" cy="5334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4"/>
            <a:endCxn id="75" idx="0"/>
          </p:cNvCxnSpPr>
          <p:nvPr/>
        </p:nvCxnSpPr>
        <p:spPr>
          <a:xfrm>
            <a:off x="5160387" y="3545188"/>
            <a:ext cx="0" cy="6096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72" idx="5"/>
            <a:endCxn id="76" idx="1"/>
          </p:cNvCxnSpPr>
          <p:nvPr/>
        </p:nvCxnSpPr>
        <p:spPr>
          <a:xfrm>
            <a:off x="5801550" y="2774763"/>
            <a:ext cx="439339" cy="510262"/>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651227" y="949281"/>
            <a:ext cx="593432" cy="369332"/>
          </a:xfrm>
          <a:prstGeom prst="rect">
            <a:avLst/>
          </a:prstGeom>
          <a:noFill/>
        </p:spPr>
        <p:txBody>
          <a:bodyPr wrap="none" rtlCol="0">
            <a:spAutoFit/>
          </a:bodyPr>
          <a:lstStyle/>
          <a:p>
            <a:r>
              <a:rPr lang="en-GB" dirty="0"/>
              <a:t>1,16</a:t>
            </a:r>
            <a:endParaRPr lang="en-US" dirty="0"/>
          </a:p>
        </p:txBody>
      </p:sp>
      <p:sp>
        <p:nvSpPr>
          <p:cNvPr id="104" name="TextBox 103"/>
          <p:cNvSpPr txBox="1"/>
          <p:nvPr/>
        </p:nvSpPr>
        <p:spPr>
          <a:xfrm>
            <a:off x="7494243" y="1640188"/>
            <a:ext cx="710451" cy="369332"/>
          </a:xfrm>
          <a:prstGeom prst="rect">
            <a:avLst/>
          </a:prstGeom>
          <a:noFill/>
        </p:spPr>
        <p:txBody>
          <a:bodyPr wrap="none" rtlCol="0">
            <a:spAutoFit/>
          </a:bodyPr>
          <a:lstStyle/>
          <a:p>
            <a:r>
              <a:rPr lang="en-GB" dirty="0"/>
              <a:t>12,15</a:t>
            </a:r>
            <a:endParaRPr lang="en-US" dirty="0"/>
          </a:p>
        </p:txBody>
      </p:sp>
      <p:sp>
        <p:nvSpPr>
          <p:cNvPr id="105" name="TextBox 104"/>
          <p:cNvSpPr txBox="1"/>
          <p:nvPr/>
        </p:nvSpPr>
        <p:spPr>
          <a:xfrm>
            <a:off x="7495427" y="2494705"/>
            <a:ext cx="710451" cy="369332"/>
          </a:xfrm>
          <a:prstGeom prst="rect">
            <a:avLst/>
          </a:prstGeom>
          <a:noFill/>
        </p:spPr>
        <p:txBody>
          <a:bodyPr wrap="none" rtlCol="0">
            <a:spAutoFit/>
          </a:bodyPr>
          <a:lstStyle/>
          <a:p>
            <a:r>
              <a:rPr lang="en-GB" dirty="0"/>
              <a:t>13,14</a:t>
            </a:r>
            <a:endParaRPr lang="en-US" dirty="0"/>
          </a:p>
        </p:txBody>
      </p:sp>
      <p:sp>
        <p:nvSpPr>
          <p:cNvPr id="106" name="TextBox 105"/>
          <p:cNvSpPr txBox="1"/>
          <p:nvPr/>
        </p:nvSpPr>
        <p:spPr>
          <a:xfrm>
            <a:off x="5809974" y="1640188"/>
            <a:ext cx="593432" cy="369332"/>
          </a:xfrm>
          <a:prstGeom prst="rect">
            <a:avLst/>
          </a:prstGeom>
          <a:noFill/>
        </p:spPr>
        <p:txBody>
          <a:bodyPr wrap="none" rtlCol="0">
            <a:spAutoFit/>
          </a:bodyPr>
          <a:lstStyle/>
          <a:p>
            <a:r>
              <a:rPr lang="en-GB" dirty="0"/>
              <a:t>2,11</a:t>
            </a:r>
            <a:endParaRPr lang="en-US" dirty="0"/>
          </a:p>
        </p:txBody>
      </p:sp>
      <p:sp>
        <p:nvSpPr>
          <p:cNvPr id="107" name="TextBox 106"/>
          <p:cNvSpPr txBox="1"/>
          <p:nvPr/>
        </p:nvSpPr>
        <p:spPr>
          <a:xfrm>
            <a:off x="5800921" y="2456874"/>
            <a:ext cx="593432" cy="369332"/>
          </a:xfrm>
          <a:prstGeom prst="rect">
            <a:avLst/>
          </a:prstGeom>
          <a:noFill/>
        </p:spPr>
        <p:txBody>
          <a:bodyPr wrap="none" rtlCol="0">
            <a:spAutoFit/>
          </a:bodyPr>
          <a:lstStyle/>
          <a:p>
            <a:r>
              <a:rPr lang="en-GB" dirty="0"/>
              <a:t>3,10</a:t>
            </a:r>
            <a:endParaRPr lang="en-US" dirty="0"/>
          </a:p>
        </p:txBody>
      </p:sp>
      <p:sp>
        <p:nvSpPr>
          <p:cNvPr id="109" name="TextBox 108"/>
          <p:cNvSpPr txBox="1"/>
          <p:nvPr/>
        </p:nvSpPr>
        <p:spPr>
          <a:xfrm>
            <a:off x="4572000" y="3202702"/>
            <a:ext cx="476412" cy="369332"/>
          </a:xfrm>
          <a:prstGeom prst="rect">
            <a:avLst/>
          </a:prstGeom>
          <a:noFill/>
        </p:spPr>
        <p:txBody>
          <a:bodyPr wrap="none" rtlCol="0">
            <a:spAutoFit/>
          </a:bodyPr>
          <a:lstStyle/>
          <a:p>
            <a:r>
              <a:rPr lang="en-GB" dirty="0"/>
              <a:t>4,7</a:t>
            </a:r>
            <a:endParaRPr lang="en-US" dirty="0"/>
          </a:p>
        </p:txBody>
      </p:sp>
      <p:sp>
        <p:nvSpPr>
          <p:cNvPr id="110" name="TextBox 109"/>
          <p:cNvSpPr txBox="1"/>
          <p:nvPr/>
        </p:nvSpPr>
        <p:spPr>
          <a:xfrm>
            <a:off x="4577946" y="4126468"/>
            <a:ext cx="476412" cy="369332"/>
          </a:xfrm>
          <a:prstGeom prst="rect">
            <a:avLst/>
          </a:prstGeom>
          <a:noFill/>
        </p:spPr>
        <p:txBody>
          <a:bodyPr wrap="none" rtlCol="0">
            <a:spAutoFit/>
          </a:bodyPr>
          <a:lstStyle/>
          <a:p>
            <a:r>
              <a:rPr lang="en-GB" dirty="0"/>
              <a:t>5,6</a:t>
            </a:r>
            <a:endParaRPr lang="en-US" dirty="0"/>
          </a:p>
        </p:txBody>
      </p:sp>
      <p:cxnSp>
        <p:nvCxnSpPr>
          <p:cNvPr id="112" name="Straight Arrow Connector 111"/>
          <p:cNvCxnSpPr>
            <a:stCxn id="74" idx="3"/>
            <a:endCxn id="76" idx="7"/>
          </p:cNvCxnSpPr>
          <p:nvPr/>
        </p:nvCxnSpPr>
        <p:spPr>
          <a:xfrm flipH="1">
            <a:off x="6456415" y="2774763"/>
            <a:ext cx="806009" cy="510262"/>
          </a:xfrm>
          <a:prstGeom prst="straightConnector1">
            <a:avLst/>
          </a:prstGeom>
          <a:ln w="28575">
            <a:solidFill>
              <a:srgbClr val="FF0000"/>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76" idx="3"/>
            <a:endCxn id="75" idx="7"/>
          </p:cNvCxnSpPr>
          <p:nvPr/>
        </p:nvCxnSpPr>
        <p:spPr>
          <a:xfrm flipH="1">
            <a:off x="5268150" y="3500551"/>
            <a:ext cx="972739" cy="698874"/>
          </a:xfrm>
          <a:prstGeom prst="straightConnector1">
            <a:avLst/>
          </a:prstGeom>
          <a:ln w="28575">
            <a:solidFill>
              <a:srgbClr val="FF0000"/>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5146385" y="1925340"/>
            <a:ext cx="421718" cy="1315133"/>
          </a:xfrm>
          <a:custGeom>
            <a:avLst/>
            <a:gdLst>
              <a:gd name="connsiteX0" fmla="*/ 37177 w 452483"/>
              <a:gd name="connsiteY0" fmla="*/ 1315133 h 1315133"/>
              <a:gd name="connsiteX1" fmla="*/ 40820 w 452483"/>
              <a:gd name="connsiteY1" fmla="*/ 429878 h 1315133"/>
              <a:gd name="connsiteX2" fmla="*/ 452483 w 452483"/>
              <a:gd name="connsiteY2" fmla="*/ 0 h 1315133"/>
              <a:gd name="connsiteX0" fmla="*/ 7539 w 422845"/>
              <a:gd name="connsiteY0" fmla="*/ 1315133 h 1315133"/>
              <a:gd name="connsiteX1" fmla="*/ 124620 w 422845"/>
              <a:gd name="connsiteY1" fmla="*/ 455379 h 1315133"/>
              <a:gd name="connsiteX2" fmla="*/ 422845 w 422845"/>
              <a:gd name="connsiteY2" fmla="*/ 0 h 1315133"/>
              <a:gd name="connsiteX0" fmla="*/ 8293 w 423599"/>
              <a:gd name="connsiteY0" fmla="*/ 1315133 h 1315133"/>
              <a:gd name="connsiteX1" fmla="*/ 125374 w 423599"/>
              <a:gd name="connsiteY1" fmla="*/ 455379 h 1315133"/>
              <a:gd name="connsiteX2" fmla="*/ 423599 w 423599"/>
              <a:gd name="connsiteY2" fmla="*/ 0 h 1315133"/>
            </a:gdLst>
            <a:ahLst/>
            <a:cxnLst>
              <a:cxn ang="0">
                <a:pos x="connsiteX0" y="connsiteY0"/>
              </a:cxn>
              <a:cxn ang="0">
                <a:pos x="connsiteX1" y="connsiteY1"/>
              </a:cxn>
              <a:cxn ang="0">
                <a:pos x="connsiteX2" y="connsiteY2"/>
              </a:cxn>
            </a:cxnLst>
            <a:rect l="l" t="t" r="r" b="b"/>
            <a:pathLst>
              <a:path w="423599" h="1315133">
                <a:moveTo>
                  <a:pt x="8293" y="1315133"/>
                </a:moveTo>
                <a:cubicBezTo>
                  <a:pt x="-24495" y="982100"/>
                  <a:pt x="45178" y="681854"/>
                  <a:pt x="125374" y="455379"/>
                </a:cubicBezTo>
                <a:cubicBezTo>
                  <a:pt x="205570" y="228904"/>
                  <a:pt x="252376" y="105344"/>
                  <a:pt x="423599" y="0"/>
                </a:cubicBezTo>
              </a:path>
            </a:pathLst>
          </a:custGeom>
          <a:noFill/>
          <a:ln>
            <a:solidFill>
              <a:schemeClr val="tx1"/>
            </a:solidFill>
            <a:prstDash val="sysDot"/>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6544433" y="1295097"/>
            <a:ext cx="706747" cy="1289632"/>
          </a:xfrm>
          <a:custGeom>
            <a:avLst/>
            <a:gdLst>
              <a:gd name="connsiteX0" fmla="*/ 743178 w 743178"/>
              <a:gd name="connsiteY0" fmla="*/ 1249559 h 1249559"/>
              <a:gd name="connsiteX1" fmla="*/ 346088 w 743178"/>
              <a:gd name="connsiteY1" fmla="*/ 939902 h 1249559"/>
              <a:gd name="connsiteX2" fmla="*/ 0 w 743178"/>
              <a:gd name="connsiteY2" fmla="*/ 0 h 1249559"/>
              <a:gd name="connsiteX0" fmla="*/ 743178 w 743178"/>
              <a:gd name="connsiteY0" fmla="*/ 1249559 h 1249559"/>
              <a:gd name="connsiteX1" fmla="*/ 386161 w 743178"/>
              <a:gd name="connsiteY1" fmla="*/ 918043 h 1249559"/>
              <a:gd name="connsiteX2" fmla="*/ 0 w 743178"/>
              <a:gd name="connsiteY2" fmla="*/ 0 h 1249559"/>
              <a:gd name="connsiteX0" fmla="*/ 706747 w 706747"/>
              <a:gd name="connsiteY0" fmla="*/ 1289632 h 1289632"/>
              <a:gd name="connsiteX1" fmla="*/ 386161 w 706747"/>
              <a:gd name="connsiteY1" fmla="*/ 918043 h 1289632"/>
              <a:gd name="connsiteX2" fmla="*/ 0 w 706747"/>
              <a:gd name="connsiteY2" fmla="*/ 0 h 1289632"/>
              <a:gd name="connsiteX0" fmla="*/ 706747 w 706747"/>
              <a:gd name="connsiteY0" fmla="*/ 1289632 h 1289632"/>
              <a:gd name="connsiteX1" fmla="*/ 386161 w 706747"/>
              <a:gd name="connsiteY1" fmla="*/ 918043 h 1289632"/>
              <a:gd name="connsiteX2" fmla="*/ 0 w 706747"/>
              <a:gd name="connsiteY2" fmla="*/ 0 h 1289632"/>
            </a:gdLst>
            <a:ahLst/>
            <a:cxnLst>
              <a:cxn ang="0">
                <a:pos x="connsiteX0" y="connsiteY0"/>
              </a:cxn>
              <a:cxn ang="0">
                <a:pos x="connsiteX1" y="connsiteY1"/>
              </a:cxn>
              <a:cxn ang="0">
                <a:pos x="connsiteX2" y="connsiteY2"/>
              </a:cxn>
            </a:cxnLst>
            <a:rect l="l" t="t" r="r" b="b"/>
            <a:pathLst>
              <a:path w="706747" h="1289632">
                <a:moveTo>
                  <a:pt x="706747" y="1289632"/>
                </a:moveTo>
                <a:cubicBezTo>
                  <a:pt x="577419" y="1228004"/>
                  <a:pt x="503952" y="1132982"/>
                  <a:pt x="386161" y="918043"/>
                </a:cubicBezTo>
                <a:cubicBezTo>
                  <a:pt x="268370" y="703104"/>
                  <a:pt x="111112" y="365821"/>
                  <a:pt x="0" y="0"/>
                </a:cubicBezTo>
              </a:path>
            </a:pathLst>
          </a:custGeom>
          <a:noFill/>
          <a:ln>
            <a:solidFill>
              <a:schemeClr val="tx1"/>
            </a:solidFill>
            <a:prstDash val="sysDot"/>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4961995" y="1167587"/>
            <a:ext cx="1425790" cy="2087458"/>
          </a:xfrm>
          <a:custGeom>
            <a:avLst/>
            <a:gdLst>
              <a:gd name="connsiteX0" fmla="*/ 1347921 w 1347921"/>
              <a:gd name="connsiteY0" fmla="*/ 92 h 2131264"/>
              <a:gd name="connsiteX1" fmla="*/ 346088 w 1347921"/>
              <a:gd name="connsiteY1" fmla="*/ 353466 h 2131264"/>
              <a:gd name="connsiteX2" fmla="*/ 0 w 1347921"/>
              <a:gd name="connsiteY2" fmla="*/ 2131264 h 2131264"/>
              <a:gd name="connsiteX0" fmla="*/ 1378349 w 1378349"/>
              <a:gd name="connsiteY0" fmla="*/ 3 h 2131175"/>
              <a:gd name="connsiteX1" fmla="*/ 106932 w 1378349"/>
              <a:gd name="connsiteY1" fmla="*/ 633890 h 2131175"/>
              <a:gd name="connsiteX2" fmla="*/ 30428 w 1378349"/>
              <a:gd name="connsiteY2" fmla="*/ 2131175 h 2131175"/>
              <a:gd name="connsiteX0" fmla="*/ 1363935 w 1363935"/>
              <a:gd name="connsiteY0" fmla="*/ 3 h 2131175"/>
              <a:gd name="connsiteX1" fmla="*/ 92518 w 1363935"/>
              <a:gd name="connsiteY1" fmla="*/ 633890 h 2131175"/>
              <a:gd name="connsiteX2" fmla="*/ 16014 w 1363935"/>
              <a:gd name="connsiteY2" fmla="*/ 2131175 h 2131175"/>
              <a:gd name="connsiteX0" fmla="*/ 1378349 w 1378349"/>
              <a:gd name="connsiteY0" fmla="*/ 3 h 2131175"/>
              <a:gd name="connsiteX1" fmla="*/ 106932 w 1378349"/>
              <a:gd name="connsiteY1" fmla="*/ 633890 h 2131175"/>
              <a:gd name="connsiteX2" fmla="*/ 30428 w 1378349"/>
              <a:gd name="connsiteY2" fmla="*/ 2131175 h 2131175"/>
              <a:gd name="connsiteX0" fmla="*/ 1421693 w 1421693"/>
              <a:gd name="connsiteY0" fmla="*/ 3 h 2131175"/>
              <a:gd name="connsiteX1" fmla="*/ 150276 w 1421693"/>
              <a:gd name="connsiteY1" fmla="*/ 633890 h 2131175"/>
              <a:gd name="connsiteX2" fmla="*/ 73772 w 1421693"/>
              <a:gd name="connsiteY2" fmla="*/ 2131175 h 2131175"/>
              <a:gd name="connsiteX0" fmla="*/ 1398948 w 1398948"/>
              <a:gd name="connsiteY0" fmla="*/ 3 h 2087458"/>
              <a:gd name="connsiteX1" fmla="*/ 127531 w 1398948"/>
              <a:gd name="connsiteY1" fmla="*/ 633890 h 2087458"/>
              <a:gd name="connsiteX2" fmla="*/ 94744 w 1398948"/>
              <a:gd name="connsiteY2" fmla="*/ 2087458 h 2087458"/>
              <a:gd name="connsiteX0" fmla="*/ 1425790 w 1425790"/>
              <a:gd name="connsiteY0" fmla="*/ 3 h 2087458"/>
              <a:gd name="connsiteX1" fmla="*/ 154373 w 1425790"/>
              <a:gd name="connsiteY1" fmla="*/ 633890 h 2087458"/>
              <a:gd name="connsiteX2" fmla="*/ 121586 w 1425790"/>
              <a:gd name="connsiteY2" fmla="*/ 2087458 h 2087458"/>
            </a:gdLst>
            <a:ahLst/>
            <a:cxnLst>
              <a:cxn ang="0">
                <a:pos x="connsiteX0" y="connsiteY0"/>
              </a:cxn>
              <a:cxn ang="0">
                <a:pos x="connsiteX1" y="connsiteY1"/>
              </a:cxn>
              <a:cxn ang="0">
                <a:pos x="connsiteX2" y="connsiteY2"/>
              </a:cxn>
            </a:cxnLst>
            <a:rect l="l" t="t" r="r" b="b"/>
            <a:pathLst>
              <a:path w="1425790" h="2087458">
                <a:moveTo>
                  <a:pt x="1425790" y="3"/>
                </a:moveTo>
                <a:cubicBezTo>
                  <a:pt x="1037200" y="-908"/>
                  <a:pt x="371740" y="285981"/>
                  <a:pt x="154373" y="633890"/>
                </a:cubicBezTo>
                <a:cubicBezTo>
                  <a:pt x="-62994" y="981799"/>
                  <a:pt x="-28992" y="1376156"/>
                  <a:pt x="121586" y="2087458"/>
                </a:cubicBezTo>
              </a:path>
            </a:pathLst>
          </a:custGeom>
          <a:noFill/>
          <a:ln>
            <a:solidFill>
              <a:srgbClr val="339933"/>
            </a:solidFill>
            <a:prstDash val="sysDot"/>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541387" y="1676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70" name="Oval 69"/>
          <p:cNvSpPr/>
          <p:nvPr/>
        </p:nvSpPr>
        <p:spPr>
          <a:xfrm>
            <a:off x="6379587" y="9906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71" name="Oval 70"/>
          <p:cNvSpPr/>
          <p:nvPr/>
        </p:nvSpPr>
        <p:spPr>
          <a:xfrm>
            <a:off x="7217787" y="1676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74" name="Oval 73"/>
          <p:cNvSpPr/>
          <p:nvPr/>
        </p:nvSpPr>
        <p:spPr>
          <a:xfrm>
            <a:off x="7217787" y="25146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72" name="Oval 71"/>
          <p:cNvSpPr/>
          <p:nvPr/>
        </p:nvSpPr>
        <p:spPr>
          <a:xfrm>
            <a:off x="5541387" y="25146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76" name="Oval 75"/>
          <p:cNvSpPr/>
          <p:nvPr/>
        </p:nvSpPr>
        <p:spPr>
          <a:xfrm>
            <a:off x="6196252" y="3240388"/>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08" name="TextBox 107"/>
          <p:cNvSpPr txBox="1"/>
          <p:nvPr/>
        </p:nvSpPr>
        <p:spPr>
          <a:xfrm>
            <a:off x="6467551" y="3183793"/>
            <a:ext cx="476412" cy="369332"/>
          </a:xfrm>
          <a:prstGeom prst="rect">
            <a:avLst/>
          </a:prstGeom>
          <a:noFill/>
        </p:spPr>
        <p:txBody>
          <a:bodyPr wrap="none" rtlCol="0">
            <a:spAutoFit/>
          </a:bodyPr>
          <a:lstStyle/>
          <a:p>
            <a:r>
              <a:rPr lang="en-GB" dirty="0"/>
              <a:t>8,9</a:t>
            </a:r>
            <a:endParaRPr lang="en-US" dirty="0"/>
          </a:p>
        </p:txBody>
      </p:sp>
      <p:sp>
        <p:nvSpPr>
          <p:cNvPr id="73" name="Oval 72"/>
          <p:cNvSpPr/>
          <p:nvPr/>
        </p:nvSpPr>
        <p:spPr>
          <a:xfrm>
            <a:off x="5007987" y="3240388"/>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75" name="Oval 74"/>
          <p:cNvSpPr/>
          <p:nvPr/>
        </p:nvSpPr>
        <p:spPr>
          <a:xfrm>
            <a:off x="5007987" y="4154788"/>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cxnSp>
        <p:nvCxnSpPr>
          <p:cNvPr id="132" name="Straight Arrow Connector 131"/>
          <p:cNvCxnSpPr>
            <a:stCxn id="127" idx="4"/>
            <a:endCxn id="128" idx="0"/>
          </p:cNvCxnSpPr>
          <p:nvPr/>
        </p:nvCxnSpPr>
        <p:spPr>
          <a:xfrm>
            <a:off x="1541364" y="4495800"/>
            <a:ext cx="0" cy="609600"/>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8" idx="3"/>
            <a:endCxn id="129" idx="7"/>
          </p:cNvCxnSpPr>
          <p:nvPr/>
        </p:nvCxnSpPr>
        <p:spPr>
          <a:xfrm flipH="1">
            <a:off x="1039527" y="5365563"/>
            <a:ext cx="394074" cy="5464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8" idx="5"/>
            <a:endCxn id="130" idx="1"/>
          </p:cNvCxnSpPr>
          <p:nvPr/>
        </p:nvCxnSpPr>
        <p:spPr>
          <a:xfrm>
            <a:off x="1649127" y="5365563"/>
            <a:ext cx="394074" cy="546474"/>
          </a:xfrm>
          <a:prstGeom prst="straightConnector1">
            <a:avLst/>
          </a:prstGeom>
          <a:ln w="5715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9" idx="0"/>
            <a:endCxn id="127" idx="3"/>
          </p:cNvCxnSpPr>
          <p:nvPr/>
        </p:nvCxnSpPr>
        <p:spPr>
          <a:xfrm flipV="1">
            <a:off x="931764" y="4451163"/>
            <a:ext cx="501837" cy="1416237"/>
          </a:xfrm>
          <a:prstGeom prst="straightConnector1">
            <a:avLst/>
          </a:prstGeom>
          <a:ln w="28575">
            <a:solidFill>
              <a:schemeClr val="tx1"/>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0" idx="2"/>
            <a:endCxn id="129" idx="6"/>
          </p:cNvCxnSpPr>
          <p:nvPr/>
        </p:nvCxnSpPr>
        <p:spPr>
          <a:xfrm flipH="1">
            <a:off x="1084164" y="6019800"/>
            <a:ext cx="914400" cy="0"/>
          </a:xfrm>
          <a:prstGeom prst="straightConnector1">
            <a:avLst/>
          </a:prstGeom>
          <a:ln w="28575">
            <a:solidFill>
              <a:srgbClr val="FF0000"/>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388964" y="4191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8" name="Oval 127"/>
          <p:cNvSpPr/>
          <p:nvPr/>
        </p:nvSpPr>
        <p:spPr>
          <a:xfrm>
            <a:off x="1388964" y="5105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29" name="Oval 128"/>
          <p:cNvSpPr/>
          <p:nvPr/>
        </p:nvSpPr>
        <p:spPr>
          <a:xfrm>
            <a:off x="779364" y="5867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30" name="Oval 129"/>
          <p:cNvSpPr/>
          <p:nvPr/>
        </p:nvSpPr>
        <p:spPr>
          <a:xfrm>
            <a:off x="1998564" y="58674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7" name="TextBox 146"/>
          <p:cNvSpPr txBox="1"/>
          <p:nvPr/>
        </p:nvSpPr>
        <p:spPr>
          <a:xfrm rot="-3240000">
            <a:off x="1104174" y="5442309"/>
            <a:ext cx="569580" cy="369332"/>
          </a:xfrm>
          <a:prstGeom prst="rect">
            <a:avLst/>
          </a:prstGeom>
          <a:noFill/>
        </p:spPr>
        <p:txBody>
          <a:bodyPr wrap="none" rtlCol="0">
            <a:spAutoFit/>
          </a:bodyPr>
          <a:lstStyle/>
          <a:p>
            <a:r>
              <a:rPr lang="en-GB" b="1" dirty="0">
                <a:solidFill>
                  <a:srgbClr val="0000FF"/>
                </a:solidFill>
              </a:rPr>
              <a:t>tree</a:t>
            </a:r>
            <a:endParaRPr lang="en-US" b="1" dirty="0">
              <a:solidFill>
                <a:srgbClr val="0000FF"/>
              </a:solidFill>
            </a:endParaRPr>
          </a:p>
        </p:txBody>
      </p:sp>
      <p:sp>
        <p:nvSpPr>
          <p:cNvPr id="149" name="TextBox 148"/>
          <p:cNvSpPr txBox="1"/>
          <p:nvPr/>
        </p:nvSpPr>
        <p:spPr>
          <a:xfrm rot="4200000">
            <a:off x="1574429" y="4956127"/>
            <a:ext cx="946669" cy="369332"/>
          </a:xfrm>
          <a:prstGeom prst="rect">
            <a:avLst/>
          </a:prstGeom>
          <a:noFill/>
        </p:spPr>
        <p:txBody>
          <a:bodyPr wrap="none" rtlCol="0">
            <a:spAutoFit/>
          </a:bodyPr>
          <a:lstStyle/>
          <a:p>
            <a:r>
              <a:rPr lang="en-GB" b="1" dirty="0">
                <a:solidFill>
                  <a:srgbClr val="339933"/>
                </a:solidFill>
              </a:rPr>
              <a:t>forward</a:t>
            </a:r>
            <a:endParaRPr lang="en-US" b="1" dirty="0">
              <a:solidFill>
                <a:srgbClr val="339933"/>
              </a:solidFill>
            </a:endParaRPr>
          </a:p>
        </p:txBody>
      </p:sp>
      <p:sp>
        <p:nvSpPr>
          <p:cNvPr id="150" name="TextBox 149"/>
          <p:cNvSpPr txBox="1"/>
          <p:nvPr/>
        </p:nvSpPr>
        <p:spPr>
          <a:xfrm rot="-4260000">
            <a:off x="723033" y="4971757"/>
            <a:ext cx="628698" cy="369332"/>
          </a:xfrm>
          <a:prstGeom prst="rect">
            <a:avLst/>
          </a:prstGeom>
          <a:noFill/>
        </p:spPr>
        <p:txBody>
          <a:bodyPr wrap="none" rtlCol="0">
            <a:spAutoFit/>
          </a:bodyPr>
          <a:lstStyle/>
          <a:p>
            <a:r>
              <a:rPr lang="en-GB" b="1" dirty="0"/>
              <a:t>back</a:t>
            </a:r>
            <a:endParaRPr lang="en-US" b="1" dirty="0"/>
          </a:p>
        </p:txBody>
      </p:sp>
      <p:sp>
        <p:nvSpPr>
          <p:cNvPr id="151" name="TextBox 150"/>
          <p:cNvSpPr txBox="1"/>
          <p:nvPr/>
        </p:nvSpPr>
        <p:spPr>
          <a:xfrm>
            <a:off x="1236564" y="5926693"/>
            <a:ext cx="660245" cy="369332"/>
          </a:xfrm>
          <a:prstGeom prst="rect">
            <a:avLst/>
          </a:prstGeom>
          <a:noFill/>
        </p:spPr>
        <p:txBody>
          <a:bodyPr wrap="none" rtlCol="0">
            <a:spAutoFit/>
          </a:bodyPr>
          <a:lstStyle/>
          <a:p>
            <a:r>
              <a:rPr lang="en-GB" b="1" dirty="0">
                <a:solidFill>
                  <a:srgbClr val="FF0000"/>
                </a:solidFill>
              </a:rPr>
              <a:t>cross</a:t>
            </a:r>
            <a:endParaRPr lang="en-US" b="1" dirty="0">
              <a:solidFill>
                <a:srgbClr val="FF0000"/>
              </a:solidFill>
            </a:endParaRPr>
          </a:p>
        </p:txBody>
      </p:sp>
      <p:sp>
        <p:nvSpPr>
          <p:cNvPr id="152" name="TextBox 151"/>
          <p:cNvSpPr txBox="1"/>
          <p:nvPr/>
        </p:nvSpPr>
        <p:spPr>
          <a:xfrm>
            <a:off x="2667000" y="5029200"/>
            <a:ext cx="6249724" cy="1200329"/>
          </a:xfrm>
          <a:prstGeom prst="rect">
            <a:avLst/>
          </a:prstGeom>
          <a:noFill/>
        </p:spPr>
        <p:txBody>
          <a:bodyPr wrap="none" rtlCol="0">
            <a:spAutoFit/>
          </a:bodyPr>
          <a:lstStyle/>
          <a:p>
            <a:pPr marL="285750" indent="-285750">
              <a:buFont typeface="Arial" panose="020B0604020202020204" pitchFamily="34" charset="0"/>
              <a:buChar char="•"/>
            </a:pPr>
            <a:r>
              <a:rPr lang="en-GB" b="1" dirty="0"/>
              <a:t>Tree edges:</a:t>
            </a:r>
            <a:r>
              <a:rPr lang="en-GB" dirty="0"/>
              <a:t> those in the DFS forest.</a:t>
            </a:r>
          </a:p>
          <a:p>
            <a:pPr marL="285750" indent="-285750">
              <a:buFont typeface="Arial" panose="020B0604020202020204" pitchFamily="34" charset="0"/>
              <a:buChar char="•"/>
            </a:pPr>
            <a:r>
              <a:rPr lang="en-GB" b="1" dirty="0"/>
              <a:t>Forward edges:</a:t>
            </a:r>
            <a:r>
              <a:rPr lang="en-GB" dirty="0"/>
              <a:t> lead to a </a:t>
            </a:r>
            <a:r>
              <a:rPr lang="en-GB" dirty="0" err="1"/>
              <a:t>nonchild</a:t>
            </a:r>
            <a:r>
              <a:rPr lang="en-GB" dirty="0"/>
              <a:t> descendant in the DFS tree.</a:t>
            </a:r>
          </a:p>
          <a:p>
            <a:pPr marL="285750" indent="-285750">
              <a:buFont typeface="Arial" panose="020B0604020202020204" pitchFamily="34" charset="0"/>
              <a:buChar char="•"/>
            </a:pPr>
            <a:r>
              <a:rPr lang="en-GB" b="1" dirty="0"/>
              <a:t>Back edges:</a:t>
            </a:r>
            <a:r>
              <a:rPr lang="en-GB" dirty="0"/>
              <a:t> lead to an ancestor in the DFS tree.</a:t>
            </a:r>
          </a:p>
          <a:p>
            <a:pPr marL="285750" indent="-285750">
              <a:buFont typeface="Arial" panose="020B0604020202020204" pitchFamily="34" charset="0"/>
              <a:buChar char="•"/>
            </a:pPr>
            <a:r>
              <a:rPr lang="en-GB" b="1" dirty="0"/>
              <a:t>Cross edges:</a:t>
            </a:r>
            <a:r>
              <a:rPr lang="en-GB" dirty="0"/>
              <a:t> lead to neither descendant nor ancestor.</a:t>
            </a:r>
            <a:endParaRPr lang="en-US" dirty="0"/>
          </a:p>
        </p:txBody>
      </p:sp>
      <p:grpSp>
        <p:nvGrpSpPr>
          <p:cNvPr id="20" name="Group 19"/>
          <p:cNvGrpSpPr/>
          <p:nvPr/>
        </p:nvGrpSpPr>
        <p:grpSpPr>
          <a:xfrm>
            <a:off x="556031" y="3260267"/>
            <a:ext cx="2263369" cy="473533"/>
            <a:chOff x="937031" y="1524000"/>
            <a:chExt cx="2263369" cy="473533"/>
          </a:xfrm>
        </p:grpSpPr>
        <p:sp>
          <p:nvSpPr>
            <p:cNvPr id="3" name="Double Bracket 2"/>
            <p:cNvSpPr/>
            <p:nvPr/>
          </p:nvSpPr>
          <p:spPr>
            <a:xfrm>
              <a:off x="937031" y="1530967"/>
              <a:ext cx="914400" cy="466566"/>
            </a:xfrm>
            <a:prstGeom prst="bracketPair">
              <a:avLst>
                <a:gd name="adj" fmla="val 273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0" name="Double Bracket 79"/>
            <p:cNvSpPr/>
            <p:nvPr/>
          </p:nvSpPr>
          <p:spPr>
            <a:xfrm>
              <a:off x="2286000" y="1524000"/>
              <a:ext cx="914400" cy="466566"/>
            </a:xfrm>
            <a:prstGeom prst="bracketPair">
              <a:avLst>
                <a:gd name="adj" fmla="val 273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grpSp>
        <p:nvGrpSpPr>
          <p:cNvPr id="16" name="Group 15"/>
          <p:cNvGrpSpPr/>
          <p:nvPr/>
        </p:nvGrpSpPr>
        <p:grpSpPr>
          <a:xfrm>
            <a:off x="533400" y="1371600"/>
            <a:ext cx="2286000" cy="471249"/>
            <a:chOff x="914400" y="2424351"/>
            <a:chExt cx="2286000" cy="471249"/>
          </a:xfrm>
        </p:grpSpPr>
        <p:sp>
          <p:nvSpPr>
            <p:cNvPr id="81" name="Double Bracket 80"/>
            <p:cNvSpPr/>
            <p:nvPr/>
          </p:nvSpPr>
          <p:spPr>
            <a:xfrm>
              <a:off x="914400" y="2429034"/>
              <a:ext cx="2286000" cy="466566"/>
            </a:xfrm>
            <a:prstGeom prst="bracketPair">
              <a:avLst>
                <a:gd name="adj" fmla="val 273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2" name="Double Bracket 81"/>
            <p:cNvSpPr/>
            <p:nvPr/>
          </p:nvSpPr>
          <p:spPr>
            <a:xfrm>
              <a:off x="1649127" y="2424351"/>
              <a:ext cx="914400" cy="466566"/>
            </a:xfrm>
            <a:prstGeom prst="bracketPair">
              <a:avLst>
                <a:gd name="adj" fmla="val 273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grpSp>
        <p:nvGrpSpPr>
          <p:cNvPr id="18" name="Group 17"/>
          <p:cNvGrpSpPr/>
          <p:nvPr/>
        </p:nvGrpSpPr>
        <p:grpSpPr>
          <a:xfrm>
            <a:off x="533400" y="2315934"/>
            <a:ext cx="2286000" cy="471249"/>
            <a:chOff x="914400" y="3262551"/>
            <a:chExt cx="2286000" cy="471249"/>
          </a:xfrm>
        </p:grpSpPr>
        <p:sp>
          <p:nvSpPr>
            <p:cNvPr id="85" name="Double Bracket 84"/>
            <p:cNvSpPr/>
            <p:nvPr/>
          </p:nvSpPr>
          <p:spPr>
            <a:xfrm>
              <a:off x="914400" y="3267234"/>
              <a:ext cx="2286000" cy="466566"/>
            </a:xfrm>
            <a:prstGeom prst="bracketPair">
              <a:avLst>
                <a:gd name="adj" fmla="val 273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7" name="Double Bracket 86"/>
            <p:cNvSpPr/>
            <p:nvPr/>
          </p:nvSpPr>
          <p:spPr>
            <a:xfrm>
              <a:off x="1649127" y="3262551"/>
              <a:ext cx="914400" cy="466566"/>
            </a:xfrm>
            <a:prstGeom prst="bracketPair">
              <a:avLst>
                <a:gd name="adj" fmla="val 27348"/>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mc:AlternateContent xmlns:mc="http://schemas.openxmlformats.org/markup-compatibility/2006" xmlns:a14="http://schemas.microsoft.com/office/drawing/2010/main">
        <mc:Choice Requires="a14">
          <p:sp>
            <p:nvSpPr>
              <p:cNvPr id="22" name="TextBox 21"/>
              <p:cNvSpPr txBox="1"/>
              <p:nvPr/>
            </p:nvSpPr>
            <p:spPr>
              <a:xfrm>
                <a:off x="216763" y="837497"/>
                <a:ext cx="3053978" cy="400110"/>
              </a:xfrm>
              <a:prstGeom prst="rect">
                <a:avLst/>
              </a:prstGeom>
              <a:noFill/>
            </p:spPr>
            <p:txBody>
              <a:bodyPr wrap="none" rtlCol="0">
                <a:spAutoFit/>
              </a:bodyPr>
              <a:lstStyle/>
              <a:p>
                <a:r>
                  <a:rPr lang="en-GB" sz="2000" dirty="0"/>
                  <a:t>pre/post ordering for </a:t>
                </a:r>
                <a14:m>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𝑢</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16763" y="837497"/>
                <a:ext cx="3053978" cy="400110"/>
              </a:xfrm>
              <a:prstGeom prst="rect">
                <a:avLst/>
              </a:prstGeom>
              <a:blipFill>
                <a:blip r:embed="rId2"/>
                <a:stretch>
                  <a:fillRect l="-2196"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93845" y="1732592"/>
                <a:ext cx="4074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𝒖</m:t>
                      </m:r>
                    </m:oMath>
                  </m:oMathPara>
                </a14:m>
                <a:endParaRPr lang="en-US" sz="20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93845" y="1732592"/>
                <a:ext cx="407483"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1118095" y="1732592"/>
                <a:ext cx="3962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𝒗</m:t>
                      </m:r>
                    </m:oMath>
                  </m:oMathPara>
                </a14:m>
                <a:endParaRPr lang="en-US" sz="2000" b="1" dirty="0"/>
              </a:p>
            </p:txBody>
          </p:sp>
        </mc:Choice>
        <mc:Fallback xmlns="">
          <p:sp>
            <p:nvSpPr>
              <p:cNvPr id="88" name="TextBox 87"/>
              <p:cNvSpPr txBox="1">
                <a:spLocks noRot="1" noChangeAspect="1" noMove="1" noResize="1" noEditPoints="1" noAdjustHandles="1" noChangeArrowheads="1" noChangeShapeType="1" noTextEdit="1"/>
              </p:cNvSpPr>
              <p:nvPr/>
            </p:nvSpPr>
            <p:spPr>
              <a:xfrm>
                <a:off x="1118095" y="1732592"/>
                <a:ext cx="39626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1917214" y="1732592"/>
                <a:ext cx="3962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𝒗</m:t>
                      </m:r>
                    </m:oMath>
                  </m:oMathPara>
                </a14:m>
                <a:endParaRPr lang="en-US" sz="2000" b="1" dirty="0"/>
              </a:p>
            </p:txBody>
          </p:sp>
        </mc:Choice>
        <mc:Fallback xmlns="">
          <p:sp>
            <p:nvSpPr>
              <p:cNvPr id="89" name="TextBox 88"/>
              <p:cNvSpPr txBox="1">
                <a:spLocks noRot="1" noChangeAspect="1" noMove="1" noResize="1" noEditPoints="1" noAdjustHandles="1" noChangeArrowheads="1" noChangeShapeType="1" noTextEdit="1"/>
              </p:cNvSpPr>
              <p:nvPr/>
            </p:nvSpPr>
            <p:spPr>
              <a:xfrm>
                <a:off x="1917214" y="1732592"/>
                <a:ext cx="39626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548998" y="1732592"/>
                <a:ext cx="4074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𝒖</m:t>
                      </m:r>
                    </m:oMath>
                  </m:oMathPara>
                </a14:m>
                <a:endParaRPr lang="en-US" sz="2000"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2548998" y="1732592"/>
                <a:ext cx="407483"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391274" y="2688986"/>
                <a:ext cx="3962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𝒗</m:t>
                      </m:r>
                    </m:oMath>
                  </m:oMathPara>
                </a14:m>
                <a:endParaRPr lang="en-US" sz="2000" b="1" dirty="0"/>
              </a:p>
            </p:txBody>
          </p:sp>
        </mc:Choice>
        <mc:Fallback xmlns="">
          <p:sp>
            <p:nvSpPr>
              <p:cNvPr id="91" name="TextBox 90"/>
              <p:cNvSpPr txBox="1">
                <a:spLocks noRot="1" noChangeAspect="1" noMove="1" noResize="1" noEditPoints="1" noAdjustHandles="1" noChangeArrowheads="1" noChangeShapeType="1" noTextEdit="1"/>
              </p:cNvSpPr>
              <p:nvPr/>
            </p:nvSpPr>
            <p:spPr>
              <a:xfrm>
                <a:off x="391274" y="2688986"/>
                <a:ext cx="39626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1115524" y="2688986"/>
                <a:ext cx="4074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𝒖</m:t>
                      </m:r>
                    </m:oMath>
                  </m:oMathPara>
                </a14:m>
                <a:endParaRPr lang="en-US" sz="2000"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1115524" y="2688986"/>
                <a:ext cx="407483"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1914643" y="2688986"/>
                <a:ext cx="4074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𝒖</m:t>
                      </m:r>
                    </m:oMath>
                  </m:oMathPara>
                </a14:m>
                <a:endParaRPr lang="en-US" sz="2000"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1914643" y="2688986"/>
                <a:ext cx="407483"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2546427" y="2688986"/>
                <a:ext cx="3962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𝒗</m:t>
                      </m:r>
                    </m:oMath>
                  </m:oMathPara>
                </a14:m>
                <a:endParaRPr lang="en-US" sz="2000"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2546427" y="2688986"/>
                <a:ext cx="396262"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401548" y="3637052"/>
                <a:ext cx="3962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𝒗</m:t>
                      </m:r>
                    </m:oMath>
                  </m:oMathPara>
                </a14:m>
                <a:endParaRPr lang="en-US" sz="2000"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401548" y="3637052"/>
                <a:ext cx="396262"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1197716" y="3637052"/>
                <a:ext cx="3962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𝒗</m:t>
                      </m:r>
                    </m:oMath>
                  </m:oMathPara>
                </a14:m>
                <a:endParaRPr lang="en-US" sz="2000" b="1" dirty="0"/>
              </a:p>
            </p:txBody>
          </p:sp>
        </mc:Choice>
        <mc:Fallback xmlns="">
          <p:sp>
            <p:nvSpPr>
              <p:cNvPr id="96" name="TextBox 95"/>
              <p:cNvSpPr txBox="1">
                <a:spLocks noRot="1" noChangeAspect="1" noMove="1" noResize="1" noEditPoints="1" noAdjustHandles="1" noChangeArrowheads="1" noChangeShapeType="1" noTextEdit="1"/>
              </p:cNvSpPr>
              <p:nvPr/>
            </p:nvSpPr>
            <p:spPr>
              <a:xfrm>
                <a:off x="1197716" y="3637052"/>
                <a:ext cx="396262"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1760533" y="3637052"/>
                <a:ext cx="4074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𝒖</m:t>
                      </m:r>
                    </m:oMath>
                  </m:oMathPara>
                </a14:m>
                <a:endParaRPr lang="en-US" sz="2000" b="1" dirty="0"/>
              </a:p>
            </p:txBody>
          </p:sp>
        </mc:Choice>
        <mc:Fallback xmlns="">
          <p:sp>
            <p:nvSpPr>
              <p:cNvPr id="97" name="TextBox 96"/>
              <p:cNvSpPr txBox="1">
                <a:spLocks noRot="1" noChangeAspect="1" noMove="1" noResize="1" noEditPoints="1" noAdjustHandles="1" noChangeArrowheads="1" noChangeShapeType="1" noTextEdit="1"/>
              </p:cNvSpPr>
              <p:nvPr/>
            </p:nvSpPr>
            <p:spPr>
              <a:xfrm>
                <a:off x="1760533" y="3637052"/>
                <a:ext cx="407483"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2556701" y="3637052"/>
                <a:ext cx="4074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𝒖</m:t>
                      </m:r>
                    </m:oMath>
                  </m:oMathPara>
                </a14:m>
                <a:endParaRPr lang="en-US" sz="2000"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2556701" y="3637052"/>
                <a:ext cx="407483" cy="400110"/>
              </a:xfrm>
              <a:prstGeom prst="rect">
                <a:avLst/>
              </a:prstGeom>
              <a:blipFill>
                <a:blip r:embed="rId14"/>
                <a:stretch>
                  <a:fillRect/>
                </a:stretch>
              </a:blipFill>
            </p:spPr>
            <p:txBody>
              <a:bodyPr/>
              <a:lstStyle/>
              <a:p>
                <a:r>
                  <a:rPr lang="en-US">
                    <a:noFill/>
                  </a:rPr>
                  <a:t> </a:t>
                </a:r>
              </a:p>
            </p:txBody>
          </p:sp>
        </mc:Fallback>
      </mc:AlternateContent>
      <p:sp>
        <p:nvSpPr>
          <p:cNvPr id="26" name="TextBox 25"/>
          <p:cNvSpPr txBox="1"/>
          <p:nvPr/>
        </p:nvSpPr>
        <p:spPr>
          <a:xfrm>
            <a:off x="2922907" y="1444115"/>
            <a:ext cx="1580882" cy="400110"/>
          </a:xfrm>
          <a:prstGeom prst="rect">
            <a:avLst/>
          </a:prstGeom>
          <a:noFill/>
        </p:spPr>
        <p:txBody>
          <a:bodyPr wrap="none" rtlCol="0">
            <a:spAutoFit/>
          </a:bodyPr>
          <a:lstStyle/>
          <a:p>
            <a:r>
              <a:rPr lang="en-GB" sz="2000" b="1" dirty="0">
                <a:solidFill>
                  <a:srgbClr val="0000FF"/>
                </a:solidFill>
              </a:rPr>
              <a:t>tree</a:t>
            </a:r>
            <a:r>
              <a:rPr lang="en-GB" sz="2000" b="1" dirty="0"/>
              <a:t>/</a:t>
            </a:r>
            <a:r>
              <a:rPr lang="en-GB" sz="2000" b="1" dirty="0">
                <a:solidFill>
                  <a:srgbClr val="00B050"/>
                </a:solidFill>
              </a:rPr>
              <a:t>forward</a:t>
            </a:r>
            <a:endParaRPr lang="en-US" sz="2000" b="1" dirty="0">
              <a:solidFill>
                <a:srgbClr val="00B050"/>
              </a:solidFill>
            </a:endParaRPr>
          </a:p>
        </p:txBody>
      </p:sp>
      <p:sp>
        <p:nvSpPr>
          <p:cNvPr id="99" name="TextBox 98"/>
          <p:cNvSpPr txBox="1"/>
          <p:nvPr/>
        </p:nvSpPr>
        <p:spPr>
          <a:xfrm>
            <a:off x="2918130" y="2419290"/>
            <a:ext cx="679994" cy="400110"/>
          </a:xfrm>
          <a:prstGeom prst="rect">
            <a:avLst/>
          </a:prstGeom>
          <a:noFill/>
        </p:spPr>
        <p:txBody>
          <a:bodyPr wrap="none" rtlCol="0">
            <a:spAutoFit/>
          </a:bodyPr>
          <a:lstStyle/>
          <a:p>
            <a:r>
              <a:rPr lang="en-GB" sz="2000" b="1" dirty="0"/>
              <a:t>back</a:t>
            </a:r>
            <a:endParaRPr lang="en-US" sz="2000" b="1" dirty="0"/>
          </a:p>
        </p:txBody>
      </p:sp>
      <p:sp>
        <p:nvSpPr>
          <p:cNvPr id="101" name="TextBox 100"/>
          <p:cNvSpPr txBox="1"/>
          <p:nvPr/>
        </p:nvSpPr>
        <p:spPr>
          <a:xfrm>
            <a:off x="2926422" y="3333690"/>
            <a:ext cx="723340" cy="400110"/>
          </a:xfrm>
          <a:prstGeom prst="rect">
            <a:avLst/>
          </a:prstGeom>
          <a:noFill/>
        </p:spPr>
        <p:txBody>
          <a:bodyPr wrap="none" rtlCol="0">
            <a:spAutoFit/>
          </a:bodyPr>
          <a:lstStyle/>
          <a:p>
            <a:r>
              <a:rPr lang="en-GB" sz="2000" b="1" dirty="0">
                <a:solidFill>
                  <a:srgbClr val="FF0000"/>
                </a:solidFill>
              </a:rPr>
              <a:t>cross</a:t>
            </a:r>
            <a:endParaRPr lang="en-US" sz="2000" b="1" dirty="0">
              <a:solidFill>
                <a:srgbClr val="FF0000"/>
              </a:solidFill>
            </a:endParaRPr>
          </a:p>
        </p:txBody>
      </p:sp>
    </p:spTree>
    <p:extLst>
      <p:ext uri="{BB962C8B-B14F-4D97-AF65-F5344CB8AC3E}">
        <p14:creationId xmlns:p14="http://schemas.microsoft.com/office/powerpoint/2010/main" val="322765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Cycles in graphs</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a:xfrm>
            <a:off x="6796055" y="6492874"/>
            <a:ext cx="2133600" cy="365125"/>
          </a:xfrm>
        </p:spPr>
        <p:txBody>
          <a:bodyPr/>
          <a:lstStyle/>
          <a:p>
            <a:fld id="{B6F15528-21DE-4FAA-801E-634DDDAF4B2B}" type="slidenum">
              <a:rPr lang="en-US" smtClean="0"/>
              <a:pPr/>
              <a:t>35</a:t>
            </a:fld>
            <a:endParaRPr lang="en-US"/>
          </a:p>
        </p:txBody>
      </p:sp>
      <p:sp>
        <p:nvSpPr>
          <p:cNvPr id="7" name="Oval 6"/>
          <p:cNvSpPr/>
          <p:nvPr/>
        </p:nvSpPr>
        <p:spPr>
          <a:xfrm>
            <a:off x="8382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8" name="Oval 7"/>
          <p:cNvSpPr/>
          <p:nvPr/>
        </p:nvSpPr>
        <p:spPr>
          <a:xfrm>
            <a:off x="16764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9" name="Oval 8"/>
          <p:cNvSpPr/>
          <p:nvPr/>
        </p:nvSpPr>
        <p:spPr>
          <a:xfrm>
            <a:off x="25146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0" name="Oval 9"/>
          <p:cNvSpPr/>
          <p:nvPr/>
        </p:nvSpPr>
        <p:spPr>
          <a:xfrm>
            <a:off x="838200" y="1828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1" name="Oval 10"/>
          <p:cNvSpPr/>
          <p:nvPr/>
        </p:nvSpPr>
        <p:spPr>
          <a:xfrm>
            <a:off x="1676400" y="1828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2" name="Oval 11"/>
          <p:cNvSpPr/>
          <p:nvPr/>
        </p:nvSpPr>
        <p:spPr>
          <a:xfrm>
            <a:off x="2514600" y="1828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4" name="Oval 13"/>
          <p:cNvSpPr/>
          <p:nvPr/>
        </p:nvSpPr>
        <p:spPr>
          <a:xfrm>
            <a:off x="1676400" y="2743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5" name="Oval 14"/>
          <p:cNvSpPr/>
          <p:nvPr/>
        </p:nvSpPr>
        <p:spPr>
          <a:xfrm>
            <a:off x="2514600" y="2743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cxnSp>
        <p:nvCxnSpPr>
          <p:cNvPr id="17" name="Straight Arrow Connector 16"/>
          <p:cNvCxnSpPr>
            <a:stCxn id="8" idx="2"/>
            <a:endCxn id="7" idx="6"/>
          </p:cNvCxnSpPr>
          <p:nvPr/>
        </p:nvCxnSpPr>
        <p:spPr>
          <a:xfrm flipH="1">
            <a:off x="1143000" y="10668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9" idx="2"/>
          </p:cNvCxnSpPr>
          <p:nvPr/>
        </p:nvCxnSpPr>
        <p:spPr>
          <a:xfrm>
            <a:off x="1981200" y="10668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4"/>
            <a:endCxn id="12" idx="0"/>
          </p:cNvCxnSpPr>
          <p:nvPr/>
        </p:nvCxnSpPr>
        <p:spPr>
          <a:xfrm>
            <a:off x="2667000" y="12192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1"/>
            <a:endCxn id="8" idx="5"/>
          </p:cNvCxnSpPr>
          <p:nvPr/>
        </p:nvCxnSpPr>
        <p:spPr>
          <a:xfrm flipH="1" flipV="1">
            <a:off x="1936563" y="11745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4"/>
            <a:endCxn id="11" idx="0"/>
          </p:cNvCxnSpPr>
          <p:nvPr/>
        </p:nvCxnSpPr>
        <p:spPr>
          <a:xfrm>
            <a:off x="1828800" y="12192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a:endCxn id="7" idx="5"/>
          </p:cNvCxnSpPr>
          <p:nvPr/>
        </p:nvCxnSpPr>
        <p:spPr>
          <a:xfrm flipH="1" flipV="1">
            <a:off x="1098363" y="11745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6"/>
            <a:endCxn id="11" idx="2"/>
          </p:cNvCxnSpPr>
          <p:nvPr/>
        </p:nvCxnSpPr>
        <p:spPr>
          <a:xfrm>
            <a:off x="1143000" y="19812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4"/>
            <a:endCxn id="10" idx="0"/>
          </p:cNvCxnSpPr>
          <p:nvPr/>
        </p:nvCxnSpPr>
        <p:spPr>
          <a:xfrm>
            <a:off x="990600" y="12192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5"/>
            <a:endCxn id="14" idx="1"/>
          </p:cNvCxnSpPr>
          <p:nvPr/>
        </p:nvCxnSpPr>
        <p:spPr>
          <a:xfrm>
            <a:off x="1098363" y="20889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4"/>
            <a:endCxn id="14" idx="0"/>
          </p:cNvCxnSpPr>
          <p:nvPr/>
        </p:nvCxnSpPr>
        <p:spPr>
          <a:xfrm>
            <a:off x="1828800" y="2133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4"/>
            <a:endCxn id="15" idx="0"/>
          </p:cNvCxnSpPr>
          <p:nvPr/>
        </p:nvCxnSpPr>
        <p:spPr>
          <a:xfrm>
            <a:off x="2667000" y="2133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5" idx="2"/>
            <a:endCxn id="14" idx="6"/>
          </p:cNvCxnSpPr>
          <p:nvPr/>
        </p:nvCxnSpPr>
        <p:spPr>
          <a:xfrm flipH="1">
            <a:off x="1981200" y="28956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0" idx="4"/>
            <a:endCxn id="15" idx="4"/>
          </p:cNvCxnSpPr>
          <p:nvPr/>
        </p:nvCxnSpPr>
        <p:spPr>
          <a:xfrm rot="16200000" flipH="1">
            <a:off x="1371600" y="1752600"/>
            <a:ext cx="914400" cy="1676400"/>
          </a:xfrm>
          <a:prstGeom prst="bentConnector3">
            <a:avLst>
              <a:gd name="adj1" fmla="val 13193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3692446" y="914400"/>
                <a:ext cx="4689554" cy="2308324"/>
              </a:xfrm>
              <a:prstGeom prst="rect">
                <a:avLst/>
              </a:prstGeom>
              <a:noFill/>
            </p:spPr>
            <p:txBody>
              <a:bodyPr wrap="none" rtlCol="0">
                <a:spAutoFit/>
              </a:bodyPr>
              <a:lstStyle/>
              <a:p>
                <a:pPr/>
                <a:r>
                  <a:rPr lang="en-GB" sz="2400" dirty="0"/>
                  <a:t>A </a:t>
                </a:r>
                <a:r>
                  <a:rPr lang="en-GB" sz="2400" b="1" i="1" dirty="0"/>
                  <a:t>cycle</a:t>
                </a:r>
                <a:r>
                  <a:rPr lang="en-GB" sz="2400" dirty="0"/>
                  <a:t> is a circular path:</a:t>
                </a:r>
                <a:br>
                  <a:rPr lang="en-GB" sz="2400" dirty="0"/>
                </a:br>
                <a:r>
                  <a:rPr lang="en-GB" sz="2400" dirty="0"/>
                  <a:t>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𝑣</m:t>
                        </m:r>
                      </m:e>
                      <m:sub>
                        <m:r>
                          <a:rPr lang="en-GB" sz="2400" b="0" i="1" smtClean="0">
                            <a:latin typeface="Cambria Math" panose="02040503050406030204" pitchFamily="18" charset="0"/>
                          </a:rPr>
                          <m:t>0</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𝑣</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𝑣</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𝑣</m:t>
                        </m:r>
                      </m:e>
                      <m:sub>
                        <m:r>
                          <a:rPr lang="en-GB" sz="2400" b="0" i="1" smtClean="0">
                            <a:latin typeface="Cambria Math" panose="02040503050406030204" pitchFamily="18" charset="0"/>
                            <a:ea typeface="Cambria Math" panose="02040503050406030204" pitchFamily="18" charset="0"/>
                          </a:rPr>
                          <m:t>𝑘</m:t>
                        </m:r>
                      </m:sub>
                    </m:sSub>
                    <m:r>
                      <a:rPr lang="en-GB" sz="2400" b="0" i="1" smtClean="0">
                        <a:latin typeface="Cambria Math" panose="02040503050406030204" pitchFamily="18" charset="0"/>
                        <a:ea typeface="Cambria Math" panose="02040503050406030204" pitchFamily="18" charset="0"/>
                      </a:rPr>
                      <m:t>→</m:t>
                    </m:r>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𝑣</m:t>
                        </m:r>
                      </m:e>
                      <m:sub>
                        <m:r>
                          <a:rPr lang="en-GB" sz="2400" b="0" i="1" smtClean="0">
                            <a:latin typeface="Cambria Math" panose="02040503050406030204" pitchFamily="18" charset="0"/>
                            <a:ea typeface="Cambria Math" panose="02040503050406030204" pitchFamily="18" charset="0"/>
                          </a:rPr>
                          <m:t>0</m:t>
                        </m:r>
                      </m:sub>
                    </m:sSub>
                  </m:oMath>
                </a14:m>
                <a:r>
                  <a:rPr lang="en-US" sz="2400" dirty="0"/>
                  <a:t>.</a:t>
                </a:r>
                <a:br>
                  <a:rPr lang="en-US" sz="2400" dirty="0"/>
                </a:br>
                <a:br>
                  <a:rPr lang="en-US" sz="2400" dirty="0"/>
                </a:br>
                <a:r>
                  <a:rPr lang="en-US" sz="2400" dirty="0"/>
                  <a:t>Examples:</a:t>
                </a:r>
                <a:br>
                  <a:rPr lang="en-US" sz="240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r>
                        <a:rPr lang="en-GB"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r>
                        <a:rPr lang="en-GB" sz="2400" b="0" i="1" smtClean="0">
                          <a:latin typeface="Cambria Math" panose="02040503050406030204" pitchFamily="18" charset="0"/>
                        </a:rPr>
                        <m:t>𝐹</m:t>
                      </m:r>
                      <m:r>
                        <a:rPr lang="en-GB" sz="2400" b="0" i="1" smtClean="0">
                          <a:latin typeface="Cambria Math" panose="02040503050406030204" pitchFamily="18" charset="0"/>
                        </a:rPr>
                        <m:t>→</m:t>
                      </m:r>
                      <m:r>
                        <a:rPr lang="en-GB" sz="2400" b="0" i="1" smtClean="0">
                          <a:latin typeface="Cambria Math" panose="02040503050406030204" pitchFamily="18" charset="0"/>
                        </a:rPr>
                        <m:t>𝐵</m:t>
                      </m:r>
                    </m:oMath>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m:t>
                      </m:r>
                      <m:r>
                        <a:rPr lang="en-GB" sz="2400" b="0" i="1" smtClean="0">
                          <a:latin typeface="Cambria Math" panose="02040503050406030204" pitchFamily="18" charset="0"/>
                        </a:rPr>
                        <m:t>𝐷</m:t>
                      </m:r>
                      <m:r>
                        <a:rPr lang="en-GB" sz="2400" b="0" i="1" smtClean="0">
                          <a:latin typeface="Cambria Math" panose="02040503050406030204" pitchFamily="18" charset="0"/>
                        </a:rPr>
                        <m:t>→</m:t>
                      </m:r>
                      <m:r>
                        <a:rPr lang="en-GB" sz="2400" b="0" i="1" smtClean="0">
                          <a:latin typeface="Cambria Math" panose="02040503050406030204" pitchFamily="18" charset="0"/>
                        </a:rPr>
                        <m:t>𝐴</m:t>
                      </m:r>
                      <m:r>
                        <a:rPr lang="en-GB" sz="2400" b="0" i="1" smtClean="0">
                          <a:latin typeface="Cambria Math" panose="02040503050406030204" pitchFamily="18" charset="0"/>
                        </a:rPr>
                        <m:t>→</m:t>
                      </m:r>
                      <m:r>
                        <a:rPr lang="en-GB" sz="2400" b="0" i="1" smtClean="0">
                          <a:latin typeface="Cambria Math" panose="02040503050406030204" pitchFamily="18" charset="0"/>
                        </a:rPr>
                        <m:t>𝐶</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692446" y="914400"/>
                <a:ext cx="4689554" cy="2308324"/>
              </a:xfrm>
              <a:prstGeom prst="rect">
                <a:avLst/>
              </a:prstGeom>
              <a:blipFill>
                <a:blip r:embed="rId2"/>
                <a:stretch>
                  <a:fillRect l="-2081" t="-2111" r="-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200" y="3576935"/>
                <a:ext cx="9067799" cy="2702343"/>
              </a:xfrm>
              <a:prstGeom prst="rect">
                <a:avLst/>
              </a:prstGeom>
              <a:noFill/>
            </p:spPr>
            <p:txBody>
              <a:bodyPr wrap="square" rtlCol="0">
                <a:spAutoFit/>
              </a:bodyPr>
              <a:lstStyle/>
              <a:p>
                <a:r>
                  <a:rPr lang="en-GB" sz="2400" b="1" dirty="0"/>
                  <a:t>Property: </a:t>
                </a:r>
                <a:r>
                  <a:rPr lang="en-GB" sz="2400" dirty="0"/>
                  <a:t>A directed graph has </a:t>
                </a:r>
                <a:r>
                  <a:rPr lang="en-GB" sz="2400"/>
                  <a:t>a cycle  </a:t>
                </a:r>
                <a:r>
                  <a:rPr lang="en-GB" sz="2400" i="1" dirty="0" err="1"/>
                  <a:t>iff</a:t>
                </a:r>
                <a:r>
                  <a:rPr lang="en-GB" sz="2400" dirty="0"/>
                  <a:t>  its DFS reveals a back edge.</a:t>
                </a:r>
                <a:br>
                  <a:rPr lang="en-GB" sz="2400" dirty="0"/>
                </a:br>
                <a:r>
                  <a:rPr lang="en-GB" sz="2400" b="1" dirty="0"/>
                  <a:t>Proof:</a:t>
                </a:r>
                <a:br>
                  <a:rPr lang="en-GB" sz="2400" dirty="0"/>
                </a:br>
                <a:r>
                  <a:rPr lang="en-GB" sz="2000" dirty="0"/>
                  <a:t>  </a:t>
                </a:r>
                <a14:m>
                  <m:oMath xmlns:m="http://schemas.openxmlformats.org/officeDocument/2006/math">
                    <m:r>
                      <a:rPr lang="en-GB" sz="2000" b="0" i="1" smtClean="0">
                        <a:latin typeface="Cambria Math" panose="02040503050406030204" pitchFamily="18" charset="0"/>
                      </a:rPr>
                      <m:t>⇐</m:t>
                    </m:r>
                  </m:oMath>
                </a14:m>
                <a:r>
                  <a:rPr lang="en-US" sz="2000" dirty="0"/>
                  <a:t> If </a:t>
                </a:r>
                <a14:m>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𝑢</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oMath>
                </a14:m>
                <a:r>
                  <a:rPr lang="en-US" sz="2000" dirty="0"/>
                  <a:t> is a back edge, there is a cycle with </a:t>
                </a:r>
                <a14:m>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𝑢</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oMath>
                </a14:m>
                <a:r>
                  <a:rPr lang="en-US" sz="2000" dirty="0"/>
                  <a:t> and the path from </a:t>
                </a:r>
                <a14:m>
                  <m:oMath xmlns:m="http://schemas.openxmlformats.org/officeDocument/2006/math">
                    <m:r>
                      <a:rPr lang="en-GB" sz="2000" b="0" i="1" smtClean="0">
                        <a:latin typeface="Cambria Math" panose="02040503050406030204" pitchFamily="18" charset="0"/>
                      </a:rPr>
                      <m:t>𝑣</m:t>
                    </m:r>
                  </m:oMath>
                </a14:m>
                <a:r>
                  <a:rPr lang="en-US" sz="2000" dirty="0"/>
                  <a:t> to </a:t>
                </a:r>
                <a14:m>
                  <m:oMath xmlns:m="http://schemas.openxmlformats.org/officeDocument/2006/math">
                    <m:r>
                      <a:rPr lang="en-GB" sz="2000" b="0" i="1" smtClean="0">
                        <a:latin typeface="Cambria Math" panose="02040503050406030204" pitchFamily="18" charset="0"/>
                      </a:rPr>
                      <m:t>𝑢</m:t>
                    </m:r>
                  </m:oMath>
                </a14:m>
                <a:r>
                  <a:rPr lang="en-US" sz="2000" dirty="0"/>
                  <a:t> in</a:t>
                </a:r>
                <a:br>
                  <a:rPr lang="en-US" sz="2000" dirty="0"/>
                </a:br>
                <a:r>
                  <a:rPr lang="en-US" sz="2000" dirty="0"/>
                  <a:t>       the search tree.</a:t>
                </a:r>
              </a:p>
              <a:p>
                <a14:m>
                  <m:oMath xmlns:m="http://schemas.openxmlformats.org/officeDocument/2006/math">
                    <m:r>
                      <a:rPr lang="en-GB" sz="2000" b="0" i="1" smtClean="0">
                        <a:latin typeface="Cambria Math" panose="02040503050406030204" pitchFamily="18" charset="0"/>
                      </a:rPr>
                      <m:t>  ⇒</m:t>
                    </m:r>
                  </m:oMath>
                </a14:m>
                <a:r>
                  <a:rPr lang="en-US" sz="2000" dirty="0"/>
                  <a:t> Let us consider a cycle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𝑣</m:t>
                        </m:r>
                      </m:e>
                      <m:sub>
                        <m:r>
                          <a:rPr lang="en-GB" sz="2000" i="1">
                            <a:latin typeface="Cambria Math" panose="02040503050406030204" pitchFamily="18" charset="0"/>
                          </a:rPr>
                          <m:t>0</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𝑣</m:t>
                        </m:r>
                      </m:e>
                      <m:sub>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𝑣</m:t>
                        </m:r>
                      </m:e>
                      <m:sub>
                        <m:r>
                          <a:rPr lang="en-GB" sz="2000" i="1">
                            <a:latin typeface="Cambria Math" panose="02040503050406030204" pitchFamily="18" charset="0"/>
                          </a:rPr>
                          <m:t>2</m:t>
                        </m:r>
                      </m:sub>
                    </m:sSub>
                    <m:r>
                      <a:rPr lang="en-GB" sz="2000" i="1">
                        <a:latin typeface="Cambria Math" panose="02040503050406030204" pitchFamily="18" charset="0"/>
                      </a:rPr>
                      <m:t>→</m:t>
                    </m:r>
                    <m:r>
                      <a:rPr lang="en-GB" sz="2000" i="1">
                        <a:latin typeface="Cambria Math" panose="02040503050406030204" pitchFamily="18" charset="0"/>
                        <a:ea typeface="Cambria Math" panose="02040503050406030204" pitchFamily="18" charset="0"/>
                      </a:rPr>
                      <m:t>⋯→</m:t>
                    </m:r>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𝑣</m:t>
                        </m:r>
                      </m:e>
                      <m:sub>
                        <m:r>
                          <a:rPr lang="en-GB" sz="2000" i="1">
                            <a:latin typeface="Cambria Math" panose="02040503050406030204" pitchFamily="18" charset="0"/>
                            <a:ea typeface="Cambria Math" panose="02040503050406030204" pitchFamily="18" charset="0"/>
                          </a:rPr>
                          <m:t>𝑘</m:t>
                        </m:r>
                      </m:sub>
                    </m:sSub>
                    <m:r>
                      <a:rPr lang="en-GB" sz="2000" i="1">
                        <a:latin typeface="Cambria Math" panose="02040503050406030204" pitchFamily="18" charset="0"/>
                        <a:ea typeface="Cambria Math" panose="02040503050406030204" pitchFamily="18" charset="0"/>
                      </a:rPr>
                      <m:t>→</m:t>
                    </m:r>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𝑣</m:t>
                        </m:r>
                      </m:e>
                      <m:sub>
                        <m:r>
                          <a:rPr lang="en-GB" sz="2000" i="1">
                            <a:latin typeface="Cambria Math" panose="02040503050406030204" pitchFamily="18" charset="0"/>
                            <a:ea typeface="Cambria Math" panose="02040503050406030204" pitchFamily="18" charset="0"/>
                          </a:rPr>
                          <m:t>0</m:t>
                        </m:r>
                      </m:sub>
                    </m:sSub>
                  </m:oMath>
                </a14:m>
                <a:r>
                  <a:rPr lang="en-US" sz="2000" dirty="0"/>
                  <a:t>. Let us assume that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𝑣</m:t>
                        </m:r>
                      </m:e>
                      <m:sub>
                        <m:r>
                          <a:rPr lang="en-GB" sz="2000" b="0" i="1" smtClean="0">
                            <a:latin typeface="Cambria Math" panose="02040503050406030204" pitchFamily="18" charset="0"/>
                          </a:rPr>
                          <m:t>𝑖</m:t>
                        </m:r>
                      </m:sub>
                    </m:sSub>
                  </m:oMath>
                </a14:m>
                <a:r>
                  <a:rPr lang="en-US" sz="2000" dirty="0"/>
                  <a:t> is</a:t>
                </a:r>
                <a:br>
                  <a:rPr lang="en-US" sz="2000" dirty="0"/>
                </a:br>
                <a:r>
                  <a:rPr lang="en-US" sz="2000" dirty="0"/>
                  <a:t>       the first discovered vertex (lowest pre number). All the other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𝑣</m:t>
                        </m:r>
                      </m:e>
                      <m:sub>
                        <m:r>
                          <a:rPr lang="en-GB" sz="2000" b="0" i="1" smtClean="0">
                            <a:latin typeface="Cambria Math" panose="02040503050406030204" pitchFamily="18" charset="0"/>
                          </a:rPr>
                          <m:t>𝑗</m:t>
                        </m:r>
                      </m:sub>
                    </m:sSub>
                  </m:oMath>
                </a14:m>
                <a:r>
                  <a:rPr lang="en-US" sz="2000" dirty="0"/>
                  <a:t> on the cycle are</a:t>
                </a:r>
                <a:br>
                  <a:rPr lang="en-US" sz="2000" dirty="0"/>
                </a:br>
                <a:r>
                  <a:rPr lang="en-US" sz="2000" dirty="0"/>
                  <a:t>       reachable from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𝑣</m:t>
                        </m:r>
                      </m:e>
                      <m:sub>
                        <m:r>
                          <a:rPr lang="en-GB" sz="2000" b="0" i="1" smtClean="0">
                            <a:latin typeface="Cambria Math" panose="02040503050406030204" pitchFamily="18" charset="0"/>
                          </a:rPr>
                          <m:t>𝑖</m:t>
                        </m:r>
                      </m:sub>
                    </m:sSub>
                  </m:oMath>
                </a14:m>
                <a:r>
                  <a:rPr lang="en-US" sz="2000" dirty="0"/>
                  <a:t> and will be its descendants in the DFS tree. The edge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𝑣</m:t>
                        </m:r>
                      </m:e>
                      <m:sub>
                        <m:r>
                          <a:rPr lang="en-GB" sz="2000" b="0" i="1" smtClean="0">
                            <a:latin typeface="Cambria Math" panose="02040503050406030204" pitchFamily="18" charset="0"/>
                          </a:rPr>
                          <m:t>𝑖</m:t>
                        </m:r>
                        <m:r>
                          <a:rPr lang="en-GB" sz="2000" b="0" i="1" smtClean="0">
                            <a:latin typeface="Cambria Math" panose="02040503050406030204" pitchFamily="18" charset="0"/>
                          </a:rPr>
                          <m:t>−1</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𝑣</m:t>
                        </m:r>
                      </m:e>
                      <m:sub>
                        <m:r>
                          <a:rPr lang="en-GB" sz="2000" b="0" i="1" smtClean="0">
                            <a:latin typeface="Cambria Math" panose="02040503050406030204" pitchFamily="18" charset="0"/>
                          </a:rPr>
                          <m:t>𝑖</m:t>
                        </m:r>
                      </m:sub>
                    </m:sSub>
                  </m:oMath>
                </a14:m>
                <a:br>
                  <a:rPr lang="en-GB" sz="2000" dirty="0"/>
                </a:br>
                <a14:m>
                  <m:oMath xmlns:m="http://schemas.openxmlformats.org/officeDocument/2006/math">
                    <m:r>
                      <a:rPr lang="en-GB" sz="2000" b="0" i="1" smtClean="0">
                        <a:latin typeface="Cambria Math" panose="02040503050406030204" pitchFamily="18" charset="0"/>
                      </a:rPr>
                      <m:t> </m:t>
                    </m:r>
                  </m:oMath>
                </a14:m>
                <a:r>
                  <a:rPr lang="en-GB" sz="2000" dirty="0"/>
                  <a:t>      leads from a vertex to its ancestor and is thus a back edge.</a:t>
                </a:r>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6200" y="3576935"/>
                <a:ext cx="9067799" cy="2702343"/>
              </a:xfrm>
              <a:prstGeom prst="rect">
                <a:avLst/>
              </a:prstGeom>
              <a:blipFill>
                <a:blip r:embed="rId3"/>
                <a:stretch>
                  <a:fillRect l="-1076" t="-1806" b="-3160"/>
                </a:stretch>
              </a:blipFill>
            </p:spPr>
            <p:txBody>
              <a:bodyPr/>
              <a:lstStyle/>
              <a:p>
                <a:r>
                  <a:rPr lang="en-US">
                    <a:noFill/>
                  </a:rPr>
                  <a:t> </a:t>
                </a:r>
              </a:p>
            </p:txBody>
          </p:sp>
        </mc:Fallback>
      </mc:AlternateContent>
    </p:spTree>
    <p:extLst>
      <p:ext uri="{BB962C8B-B14F-4D97-AF65-F5344CB8AC3E}">
        <p14:creationId xmlns:p14="http://schemas.microsoft.com/office/powerpoint/2010/main" val="1331435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Getting dressed: DAG representation</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7" name="Rounded Rectangle 6"/>
          <p:cNvSpPr/>
          <p:nvPr/>
        </p:nvSpPr>
        <p:spPr>
          <a:xfrm>
            <a:off x="6934200" y="1104900"/>
            <a:ext cx="7620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Shirt</a:t>
            </a:r>
            <a:endParaRPr lang="en-US" sz="2000" dirty="0">
              <a:solidFill>
                <a:schemeClr val="tx1"/>
              </a:solidFill>
            </a:endParaRPr>
          </a:p>
        </p:txBody>
      </p:sp>
      <p:sp>
        <p:nvSpPr>
          <p:cNvPr id="8" name="Rounded Rectangle 7"/>
          <p:cNvSpPr/>
          <p:nvPr/>
        </p:nvSpPr>
        <p:spPr>
          <a:xfrm>
            <a:off x="6934200" y="1943100"/>
            <a:ext cx="7620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Tie</a:t>
            </a:r>
            <a:endParaRPr lang="en-US" sz="2000" dirty="0">
              <a:solidFill>
                <a:schemeClr val="tx1"/>
              </a:solidFill>
            </a:endParaRPr>
          </a:p>
        </p:txBody>
      </p:sp>
      <p:sp>
        <p:nvSpPr>
          <p:cNvPr id="9" name="Rounded Rectangle 8"/>
          <p:cNvSpPr/>
          <p:nvPr/>
        </p:nvSpPr>
        <p:spPr>
          <a:xfrm>
            <a:off x="6934200" y="2743200"/>
            <a:ext cx="7620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Jacket</a:t>
            </a:r>
            <a:endParaRPr lang="en-US" sz="2000" dirty="0">
              <a:solidFill>
                <a:schemeClr val="tx1"/>
              </a:solidFill>
            </a:endParaRPr>
          </a:p>
        </p:txBody>
      </p:sp>
      <p:cxnSp>
        <p:nvCxnSpPr>
          <p:cNvPr id="11" name="Straight Arrow Connector 10"/>
          <p:cNvCxnSpPr>
            <a:stCxn id="7" idx="2"/>
            <a:endCxn id="8" idx="0"/>
          </p:cNvCxnSpPr>
          <p:nvPr/>
        </p:nvCxnSpPr>
        <p:spPr>
          <a:xfrm>
            <a:off x="7315200" y="1562100"/>
            <a:ext cx="0" cy="38100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a:off x="7315200" y="2400300"/>
            <a:ext cx="0" cy="34290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419600" y="1104900"/>
            <a:ext cx="12192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Underwear</a:t>
            </a:r>
            <a:endParaRPr lang="en-US" sz="2000" dirty="0">
              <a:solidFill>
                <a:schemeClr val="tx1"/>
              </a:solidFill>
            </a:endParaRPr>
          </a:p>
        </p:txBody>
      </p:sp>
      <p:sp>
        <p:nvSpPr>
          <p:cNvPr id="15" name="Rounded Rectangle 14"/>
          <p:cNvSpPr/>
          <p:nvPr/>
        </p:nvSpPr>
        <p:spPr>
          <a:xfrm>
            <a:off x="4419600" y="1943100"/>
            <a:ext cx="12192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Trousers</a:t>
            </a:r>
            <a:endParaRPr lang="en-US" sz="2000" dirty="0">
              <a:solidFill>
                <a:schemeClr val="tx1"/>
              </a:solidFill>
            </a:endParaRPr>
          </a:p>
        </p:txBody>
      </p:sp>
      <p:sp>
        <p:nvSpPr>
          <p:cNvPr id="16" name="Rounded Rectangle 15"/>
          <p:cNvSpPr/>
          <p:nvPr/>
        </p:nvSpPr>
        <p:spPr>
          <a:xfrm>
            <a:off x="4419600" y="2743200"/>
            <a:ext cx="12192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Belt</a:t>
            </a:r>
            <a:endParaRPr lang="en-US" sz="2000" dirty="0">
              <a:solidFill>
                <a:schemeClr val="tx1"/>
              </a:solidFill>
            </a:endParaRPr>
          </a:p>
        </p:txBody>
      </p:sp>
      <p:cxnSp>
        <p:nvCxnSpPr>
          <p:cNvPr id="17" name="Straight Arrow Connector 16"/>
          <p:cNvCxnSpPr>
            <a:stCxn id="14" idx="2"/>
            <a:endCxn id="15" idx="0"/>
          </p:cNvCxnSpPr>
          <p:nvPr/>
        </p:nvCxnSpPr>
        <p:spPr>
          <a:xfrm>
            <a:off x="5029200" y="1562100"/>
            <a:ext cx="0" cy="38100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a:endCxn id="16" idx="0"/>
          </p:cNvCxnSpPr>
          <p:nvPr/>
        </p:nvCxnSpPr>
        <p:spPr>
          <a:xfrm>
            <a:off x="5029200" y="2400300"/>
            <a:ext cx="0" cy="34290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743200" y="1104900"/>
            <a:ext cx="7620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Socks</a:t>
            </a:r>
            <a:endParaRPr lang="en-US" sz="2000" dirty="0">
              <a:solidFill>
                <a:schemeClr val="tx1"/>
              </a:solidFill>
            </a:endParaRPr>
          </a:p>
        </p:txBody>
      </p:sp>
      <p:sp>
        <p:nvSpPr>
          <p:cNvPr id="26" name="Rounded Rectangle 25"/>
          <p:cNvSpPr/>
          <p:nvPr/>
        </p:nvSpPr>
        <p:spPr>
          <a:xfrm>
            <a:off x="2743200" y="1943100"/>
            <a:ext cx="7620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Shoes</a:t>
            </a:r>
            <a:endParaRPr lang="en-US" sz="2000" dirty="0">
              <a:solidFill>
                <a:schemeClr val="tx1"/>
              </a:solidFill>
            </a:endParaRPr>
          </a:p>
        </p:txBody>
      </p:sp>
      <p:sp>
        <p:nvSpPr>
          <p:cNvPr id="27" name="Rounded Rectangle 26"/>
          <p:cNvSpPr/>
          <p:nvPr/>
        </p:nvSpPr>
        <p:spPr>
          <a:xfrm>
            <a:off x="1381125" y="1943100"/>
            <a:ext cx="762000" cy="457200"/>
          </a:xfrm>
          <a:prstGeom prst="roundRect">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Watch</a:t>
            </a:r>
            <a:endParaRPr lang="en-US" sz="2000" dirty="0">
              <a:solidFill>
                <a:schemeClr val="tx1"/>
              </a:solidFill>
            </a:endParaRPr>
          </a:p>
        </p:txBody>
      </p:sp>
      <p:cxnSp>
        <p:nvCxnSpPr>
          <p:cNvPr id="29" name="Straight Arrow Connector 28"/>
          <p:cNvCxnSpPr>
            <a:stCxn id="25" idx="2"/>
            <a:endCxn id="26" idx="0"/>
          </p:cNvCxnSpPr>
          <p:nvPr/>
        </p:nvCxnSpPr>
        <p:spPr>
          <a:xfrm>
            <a:off x="3124200" y="1562100"/>
            <a:ext cx="0" cy="38100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486152" y="1531343"/>
            <a:ext cx="933448" cy="457794"/>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1"/>
            <a:endCxn id="26" idx="3"/>
          </p:cNvCxnSpPr>
          <p:nvPr/>
        </p:nvCxnSpPr>
        <p:spPr>
          <a:xfrm flipH="1">
            <a:off x="3505200" y="2171700"/>
            <a:ext cx="914400"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638800" y="1539446"/>
            <a:ext cx="1313935" cy="1241854"/>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40045" y="3440668"/>
            <a:ext cx="8663910" cy="369332"/>
          </a:xfrm>
          <a:prstGeom prst="rect">
            <a:avLst/>
          </a:prstGeom>
          <a:noFill/>
        </p:spPr>
        <p:txBody>
          <a:bodyPr wrap="none" rtlCol="0">
            <a:spAutoFit/>
          </a:bodyPr>
          <a:lstStyle/>
          <a:p>
            <a:r>
              <a:rPr lang="en-GB" dirty="0"/>
              <a:t>A list of tasks that must be executed in a certain order (cannot be executed if it has cycles).</a:t>
            </a:r>
            <a:endParaRPr lang="en-US" dirty="0"/>
          </a:p>
        </p:txBody>
      </p:sp>
      <p:grpSp>
        <p:nvGrpSpPr>
          <p:cNvPr id="73" name="Group 72"/>
          <p:cNvGrpSpPr/>
          <p:nvPr/>
        </p:nvGrpSpPr>
        <p:grpSpPr>
          <a:xfrm>
            <a:off x="116550" y="4171890"/>
            <a:ext cx="8798850" cy="1665347"/>
            <a:chOff x="116550" y="4171890"/>
            <a:chExt cx="8798850" cy="1665347"/>
          </a:xfrm>
        </p:grpSpPr>
        <p:sp>
          <p:nvSpPr>
            <p:cNvPr id="36" name="Rounded Rectangle 35"/>
            <p:cNvSpPr/>
            <p:nvPr/>
          </p:nvSpPr>
          <p:spPr>
            <a:xfrm>
              <a:off x="5210175" y="4724400"/>
              <a:ext cx="7620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Shirt</a:t>
              </a:r>
              <a:endParaRPr lang="en-US" sz="2000" dirty="0">
                <a:solidFill>
                  <a:schemeClr val="tx1"/>
                </a:solidFill>
              </a:endParaRPr>
            </a:p>
          </p:txBody>
        </p:sp>
        <p:sp>
          <p:nvSpPr>
            <p:cNvPr id="37" name="Rounded Rectangle 36"/>
            <p:cNvSpPr/>
            <p:nvPr/>
          </p:nvSpPr>
          <p:spPr>
            <a:xfrm>
              <a:off x="7324725" y="4724400"/>
              <a:ext cx="7620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Tie</a:t>
              </a:r>
              <a:endParaRPr lang="en-US" sz="2000" dirty="0">
                <a:solidFill>
                  <a:schemeClr val="tx1"/>
                </a:solidFill>
              </a:endParaRPr>
            </a:p>
          </p:txBody>
        </p:sp>
        <p:sp>
          <p:nvSpPr>
            <p:cNvPr id="38" name="Rounded Rectangle 37"/>
            <p:cNvSpPr/>
            <p:nvPr/>
          </p:nvSpPr>
          <p:spPr>
            <a:xfrm>
              <a:off x="8153400" y="4724400"/>
              <a:ext cx="7620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Jacket</a:t>
              </a:r>
              <a:endParaRPr lang="en-US" sz="2000" dirty="0">
                <a:solidFill>
                  <a:schemeClr val="tx1"/>
                </a:solidFill>
              </a:endParaRPr>
            </a:p>
          </p:txBody>
        </p:sp>
        <p:sp>
          <p:nvSpPr>
            <p:cNvPr id="41" name="Rounded Rectangle 40"/>
            <p:cNvSpPr/>
            <p:nvPr/>
          </p:nvSpPr>
          <p:spPr>
            <a:xfrm>
              <a:off x="152400" y="4724400"/>
              <a:ext cx="12192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Underwear</a:t>
              </a:r>
              <a:endParaRPr lang="en-US" sz="2000" dirty="0">
                <a:solidFill>
                  <a:schemeClr val="tx1"/>
                </a:solidFill>
              </a:endParaRPr>
            </a:p>
          </p:txBody>
        </p:sp>
        <p:sp>
          <p:nvSpPr>
            <p:cNvPr id="42" name="Rounded Rectangle 41"/>
            <p:cNvSpPr/>
            <p:nvPr/>
          </p:nvSpPr>
          <p:spPr>
            <a:xfrm>
              <a:off x="2266950" y="4724400"/>
              <a:ext cx="12192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Trousers</a:t>
              </a:r>
              <a:endParaRPr lang="en-US" sz="2000" dirty="0">
                <a:solidFill>
                  <a:schemeClr val="tx1"/>
                </a:solidFill>
              </a:endParaRPr>
            </a:p>
          </p:txBody>
        </p:sp>
        <p:sp>
          <p:nvSpPr>
            <p:cNvPr id="43" name="Rounded Rectangle 42"/>
            <p:cNvSpPr/>
            <p:nvPr/>
          </p:nvSpPr>
          <p:spPr>
            <a:xfrm>
              <a:off x="6038850" y="4724400"/>
              <a:ext cx="12192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Belt</a:t>
              </a:r>
              <a:endParaRPr lang="en-US" sz="2000" dirty="0">
                <a:solidFill>
                  <a:schemeClr val="tx1"/>
                </a:solidFill>
              </a:endParaRPr>
            </a:p>
          </p:txBody>
        </p:sp>
        <p:sp>
          <p:nvSpPr>
            <p:cNvPr id="46" name="Rounded Rectangle 45"/>
            <p:cNvSpPr/>
            <p:nvPr/>
          </p:nvSpPr>
          <p:spPr>
            <a:xfrm>
              <a:off x="1438275" y="4724400"/>
              <a:ext cx="7620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Socks</a:t>
              </a:r>
              <a:endParaRPr lang="en-US" sz="2000" dirty="0">
                <a:solidFill>
                  <a:schemeClr val="tx1"/>
                </a:solidFill>
              </a:endParaRPr>
            </a:p>
          </p:txBody>
        </p:sp>
        <p:sp>
          <p:nvSpPr>
            <p:cNvPr id="47" name="Rounded Rectangle 46"/>
            <p:cNvSpPr/>
            <p:nvPr/>
          </p:nvSpPr>
          <p:spPr>
            <a:xfrm>
              <a:off x="3552825" y="4724400"/>
              <a:ext cx="7620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Shoes</a:t>
              </a:r>
              <a:endParaRPr lang="en-US" sz="2000" dirty="0">
                <a:solidFill>
                  <a:schemeClr val="tx1"/>
                </a:solidFill>
              </a:endParaRPr>
            </a:p>
          </p:txBody>
        </p:sp>
        <p:sp>
          <p:nvSpPr>
            <p:cNvPr id="48" name="Rounded Rectangle 47"/>
            <p:cNvSpPr/>
            <p:nvPr/>
          </p:nvSpPr>
          <p:spPr>
            <a:xfrm>
              <a:off x="4381500" y="4724400"/>
              <a:ext cx="762000" cy="4572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Watch</a:t>
              </a:r>
              <a:endParaRPr lang="en-US" sz="2000" dirty="0">
                <a:solidFill>
                  <a:schemeClr val="tx1"/>
                </a:solidFill>
              </a:endParaRPr>
            </a:p>
          </p:txBody>
        </p:sp>
        <p:sp>
          <p:nvSpPr>
            <p:cNvPr id="53" name="Rounded Rectangle 52"/>
            <p:cNvSpPr/>
            <p:nvPr/>
          </p:nvSpPr>
          <p:spPr>
            <a:xfrm>
              <a:off x="1809750" y="5380037"/>
              <a:ext cx="7620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Shirt</a:t>
              </a:r>
              <a:endParaRPr lang="en-US" sz="2000" dirty="0">
                <a:solidFill>
                  <a:schemeClr val="tx1"/>
                </a:solidFill>
              </a:endParaRPr>
            </a:p>
          </p:txBody>
        </p:sp>
        <p:sp>
          <p:nvSpPr>
            <p:cNvPr id="54" name="Rounded Rectangle 53"/>
            <p:cNvSpPr/>
            <p:nvPr/>
          </p:nvSpPr>
          <p:spPr>
            <a:xfrm>
              <a:off x="2638425" y="5380037"/>
              <a:ext cx="7620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Tie</a:t>
              </a:r>
              <a:endParaRPr lang="en-US" sz="2000" dirty="0">
                <a:solidFill>
                  <a:schemeClr val="tx1"/>
                </a:solidFill>
              </a:endParaRPr>
            </a:p>
          </p:txBody>
        </p:sp>
        <p:sp>
          <p:nvSpPr>
            <p:cNvPr id="55" name="Rounded Rectangle 54"/>
            <p:cNvSpPr/>
            <p:nvPr/>
          </p:nvSpPr>
          <p:spPr>
            <a:xfrm>
              <a:off x="3467100" y="5380037"/>
              <a:ext cx="7620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Jacket</a:t>
              </a:r>
              <a:endParaRPr lang="en-US" sz="2000" dirty="0">
                <a:solidFill>
                  <a:schemeClr val="tx1"/>
                </a:solidFill>
              </a:endParaRPr>
            </a:p>
          </p:txBody>
        </p:sp>
        <p:sp>
          <p:nvSpPr>
            <p:cNvPr id="56" name="Rounded Rectangle 55"/>
            <p:cNvSpPr/>
            <p:nvPr/>
          </p:nvSpPr>
          <p:spPr>
            <a:xfrm>
              <a:off x="4295775" y="5380037"/>
              <a:ext cx="12192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Underwear</a:t>
              </a:r>
              <a:endParaRPr lang="en-US" sz="2000" dirty="0">
                <a:solidFill>
                  <a:schemeClr val="tx1"/>
                </a:solidFill>
              </a:endParaRPr>
            </a:p>
          </p:txBody>
        </p:sp>
        <p:sp>
          <p:nvSpPr>
            <p:cNvPr id="57" name="Rounded Rectangle 56"/>
            <p:cNvSpPr/>
            <p:nvPr/>
          </p:nvSpPr>
          <p:spPr>
            <a:xfrm>
              <a:off x="5581650" y="5380037"/>
              <a:ext cx="12192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Trousers</a:t>
              </a:r>
              <a:endParaRPr lang="en-US" sz="2000" dirty="0">
                <a:solidFill>
                  <a:schemeClr val="tx1"/>
                </a:solidFill>
              </a:endParaRPr>
            </a:p>
          </p:txBody>
        </p:sp>
        <p:sp>
          <p:nvSpPr>
            <p:cNvPr id="58" name="Rounded Rectangle 57"/>
            <p:cNvSpPr/>
            <p:nvPr/>
          </p:nvSpPr>
          <p:spPr>
            <a:xfrm>
              <a:off x="6867525" y="5380037"/>
              <a:ext cx="12192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Belt</a:t>
              </a:r>
              <a:endParaRPr lang="en-US" sz="2000" dirty="0">
                <a:solidFill>
                  <a:schemeClr val="tx1"/>
                </a:solidFill>
              </a:endParaRPr>
            </a:p>
          </p:txBody>
        </p:sp>
        <p:sp>
          <p:nvSpPr>
            <p:cNvPr id="59" name="Rounded Rectangle 58"/>
            <p:cNvSpPr/>
            <p:nvPr/>
          </p:nvSpPr>
          <p:spPr>
            <a:xfrm>
              <a:off x="981075" y="5380037"/>
              <a:ext cx="7620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Socks</a:t>
              </a:r>
              <a:endParaRPr lang="en-US" sz="2000" dirty="0">
                <a:solidFill>
                  <a:schemeClr val="tx1"/>
                </a:solidFill>
              </a:endParaRPr>
            </a:p>
          </p:txBody>
        </p:sp>
        <p:sp>
          <p:nvSpPr>
            <p:cNvPr id="60" name="Rounded Rectangle 59"/>
            <p:cNvSpPr/>
            <p:nvPr/>
          </p:nvSpPr>
          <p:spPr>
            <a:xfrm>
              <a:off x="8153400" y="5380037"/>
              <a:ext cx="7620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Shoes</a:t>
              </a:r>
              <a:endParaRPr lang="en-US" sz="2000" dirty="0">
                <a:solidFill>
                  <a:schemeClr val="tx1"/>
                </a:solidFill>
              </a:endParaRPr>
            </a:p>
          </p:txBody>
        </p:sp>
        <p:sp>
          <p:nvSpPr>
            <p:cNvPr id="61" name="Rounded Rectangle 60"/>
            <p:cNvSpPr/>
            <p:nvPr/>
          </p:nvSpPr>
          <p:spPr>
            <a:xfrm>
              <a:off x="152400" y="5380037"/>
              <a:ext cx="762000" cy="4572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Watch</a:t>
              </a:r>
              <a:endParaRPr lang="en-US" sz="2000" dirty="0">
                <a:solidFill>
                  <a:schemeClr val="tx1"/>
                </a:solidFill>
              </a:endParaRPr>
            </a:p>
          </p:txBody>
        </p:sp>
        <p:sp>
          <p:nvSpPr>
            <p:cNvPr id="71" name="TextBox 70"/>
            <p:cNvSpPr txBox="1"/>
            <p:nvPr/>
          </p:nvSpPr>
          <p:spPr>
            <a:xfrm>
              <a:off x="116550" y="4171890"/>
              <a:ext cx="4934492" cy="400110"/>
            </a:xfrm>
            <a:prstGeom prst="rect">
              <a:avLst/>
            </a:prstGeom>
            <a:noFill/>
          </p:spPr>
          <p:txBody>
            <a:bodyPr wrap="none" rtlCol="0">
              <a:spAutoFit/>
            </a:bodyPr>
            <a:lstStyle/>
            <a:p>
              <a:r>
                <a:rPr lang="en-GB" sz="2000" dirty="0"/>
                <a:t>Legal task </a:t>
              </a:r>
              <a:r>
                <a:rPr lang="en-GB" sz="2000" i="1" dirty="0" err="1"/>
                <a:t>linearizations</a:t>
              </a:r>
              <a:r>
                <a:rPr lang="en-GB" sz="2000" dirty="0"/>
                <a:t> (or </a:t>
              </a:r>
              <a:r>
                <a:rPr lang="en-GB" sz="2000" i="1" dirty="0"/>
                <a:t>topological sorts</a:t>
              </a:r>
              <a:r>
                <a:rPr lang="en-GB" sz="2000" dirty="0"/>
                <a:t>):</a:t>
              </a:r>
              <a:endParaRPr lang="en-US" sz="2000" dirty="0"/>
            </a:p>
          </p:txBody>
        </p:sp>
      </p:grpSp>
    </p:spTree>
    <p:extLst>
      <p:ext uri="{BB962C8B-B14F-4D97-AF65-F5344CB8AC3E}">
        <p14:creationId xmlns:p14="http://schemas.microsoft.com/office/powerpoint/2010/main" val="30529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Directed Acyclic Graphs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0740" y="3189567"/>
                <a:ext cx="8584660" cy="3211233"/>
              </a:xfrm>
            </p:spPr>
            <p:txBody>
              <a:bodyPr>
                <a:normAutofit fontScale="62500" lnSpcReduction="20000"/>
              </a:bodyPr>
              <a:lstStyle/>
              <a:p>
                <a:r>
                  <a:rPr lang="en-GB" dirty="0"/>
                  <a:t>Cyclic graphs cannot be linearized.</a:t>
                </a:r>
              </a:p>
              <a:p>
                <a:endParaRPr lang="en-GB" dirty="0"/>
              </a:p>
              <a:p>
                <a:r>
                  <a:rPr lang="en-GB" dirty="0"/>
                  <a:t>All DAGs can be linearized. How?</a:t>
                </a:r>
              </a:p>
              <a:p>
                <a:pPr lvl="1"/>
                <a:r>
                  <a:rPr lang="en-GB" dirty="0"/>
                  <a:t>Decreasing order of the post numbers</a:t>
                </a:r>
                <a:r>
                  <a:rPr lang="en-US" dirty="0"/>
                  <a:t>.</a:t>
                </a:r>
              </a:p>
              <a:p>
                <a:pPr lvl="1"/>
                <a:r>
                  <a:rPr lang="en-GB" dirty="0"/>
                  <a:t>The only edges </a:t>
                </a:r>
                <a14:m>
                  <m:oMath xmlns:m="http://schemas.openxmlformats.org/officeDocument/2006/math">
                    <m:r>
                      <a:rPr lang="en-GB" b="0" i="0"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𝑣</m:t>
                    </m:r>
                    <m:r>
                      <a:rPr lang="en-GB" b="0" i="1" smtClean="0">
                        <a:latin typeface="Cambria Math" panose="02040503050406030204" pitchFamily="18" charset="0"/>
                      </a:rPr>
                      <m:t>)</m:t>
                    </m:r>
                  </m:oMath>
                </a14:m>
                <a:r>
                  <a:rPr lang="en-GB" dirty="0"/>
                  <a:t> with post[</a:t>
                </a:r>
                <a14:m>
                  <m:oMath xmlns:m="http://schemas.openxmlformats.org/officeDocument/2006/math">
                    <m:r>
                      <a:rPr lang="en-GB" b="0" i="1" smtClean="0">
                        <a:latin typeface="Cambria Math" panose="02040503050406030204" pitchFamily="18" charset="0"/>
                      </a:rPr>
                      <m:t>𝑢</m:t>
                    </m:r>
                  </m:oMath>
                </a14:m>
                <a:r>
                  <a:rPr lang="en-GB" dirty="0"/>
                  <a:t>] &lt; post[</a:t>
                </a:r>
                <a14:m>
                  <m:oMath xmlns:m="http://schemas.openxmlformats.org/officeDocument/2006/math">
                    <m:r>
                      <a:rPr lang="en-GB" b="0" i="1" smtClean="0">
                        <a:latin typeface="Cambria Math" panose="02040503050406030204" pitchFamily="18" charset="0"/>
                      </a:rPr>
                      <m:t>𝑣</m:t>
                    </m:r>
                  </m:oMath>
                </a14:m>
                <a:r>
                  <a:rPr lang="en-GB" dirty="0"/>
                  <a:t>] are back edges (do not exist in DAGs).</a:t>
                </a:r>
              </a:p>
              <a:p>
                <a:pPr lvl="1"/>
                <a:endParaRPr lang="en-GB" dirty="0"/>
              </a:p>
              <a:p>
                <a:r>
                  <a:rPr lang="en-GB" b="1" dirty="0"/>
                  <a:t>Property: </a:t>
                </a:r>
                <a:r>
                  <a:rPr lang="en-GB" dirty="0"/>
                  <a:t>In a DAG, every edge leads to a vertex with a lower post number.</a:t>
                </a:r>
              </a:p>
              <a:p>
                <a:endParaRPr lang="en-GB" dirty="0"/>
              </a:p>
              <a:p>
                <a:r>
                  <a:rPr lang="en-GB" b="1" dirty="0"/>
                  <a:t>Property:</a:t>
                </a:r>
                <a:r>
                  <a:rPr lang="en-GB" dirty="0"/>
                  <a:t> Every DAG has at least one source and at least one sink.</a:t>
                </a:r>
                <a:br>
                  <a:rPr lang="en-GB" dirty="0"/>
                </a:br>
                <a:r>
                  <a:rPr lang="en-GB" dirty="0"/>
                  <a:t>(source: highest post number, sink: lowest post number).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0740" y="3189567"/>
                <a:ext cx="8584660" cy="3211233"/>
              </a:xfrm>
              <a:blipFill>
                <a:blip r:embed="rId2"/>
                <a:stretch>
                  <a:fillRect l="-639" t="-2657" r="-3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Oval 6"/>
          <p:cNvSpPr/>
          <p:nvPr/>
        </p:nvSpPr>
        <p:spPr>
          <a:xfrm>
            <a:off x="962025" y="1036638"/>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a:t>
            </a:r>
            <a:endParaRPr lang="en-US" sz="2400" dirty="0">
              <a:solidFill>
                <a:schemeClr val="tx1"/>
              </a:solidFill>
            </a:endParaRPr>
          </a:p>
        </p:txBody>
      </p:sp>
      <p:sp>
        <p:nvSpPr>
          <p:cNvPr id="8" name="Oval 7"/>
          <p:cNvSpPr/>
          <p:nvPr/>
        </p:nvSpPr>
        <p:spPr>
          <a:xfrm>
            <a:off x="962025" y="2193925"/>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a:t>
            </a:r>
            <a:endParaRPr lang="en-US" sz="2400" dirty="0">
              <a:solidFill>
                <a:schemeClr val="tx1"/>
              </a:solidFill>
            </a:endParaRPr>
          </a:p>
        </p:txBody>
      </p:sp>
      <p:sp>
        <p:nvSpPr>
          <p:cNvPr id="9" name="Oval 8"/>
          <p:cNvSpPr/>
          <p:nvPr/>
        </p:nvSpPr>
        <p:spPr>
          <a:xfrm>
            <a:off x="2138363" y="1036638"/>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a:t>
            </a:r>
            <a:endParaRPr lang="en-US" sz="2400" dirty="0">
              <a:solidFill>
                <a:schemeClr val="tx1"/>
              </a:solidFill>
            </a:endParaRPr>
          </a:p>
        </p:txBody>
      </p:sp>
      <p:sp>
        <p:nvSpPr>
          <p:cNvPr id="10" name="Oval 9"/>
          <p:cNvSpPr/>
          <p:nvPr/>
        </p:nvSpPr>
        <p:spPr>
          <a:xfrm>
            <a:off x="2138363" y="2193925"/>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a:t>
            </a:r>
            <a:endParaRPr lang="en-US" sz="2400" dirty="0">
              <a:solidFill>
                <a:schemeClr val="tx1"/>
              </a:solidFill>
            </a:endParaRPr>
          </a:p>
        </p:txBody>
      </p:sp>
      <p:sp>
        <p:nvSpPr>
          <p:cNvPr id="11" name="Oval 10"/>
          <p:cNvSpPr/>
          <p:nvPr/>
        </p:nvSpPr>
        <p:spPr>
          <a:xfrm>
            <a:off x="3314700" y="1036638"/>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a:t>
            </a:r>
            <a:endParaRPr lang="en-US" sz="2400" dirty="0">
              <a:solidFill>
                <a:schemeClr val="tx1"/>
              </a:solidFill>
            </a:endParaRPr>
          </a:p>
        </p:txBody>
      </p:sp>
      <p:sp>
        <p:nvSpPr>
          <p:cNvPr id="12" name="Oval 11"/>
          <p:cNvSpPr/>
          <p:nvPr/>
        </p:nvSpPr>
        <p:spPr>
          <a:xfrm>
            <a:off x="3314700" y="2193925"/>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a:t>
            </a:r>
            <a:endParaRPr lang="en-US" sz="2400" dirty="0">
              <a:solidFill>
                <a:schemeClr val="tx1"/>
              </a:solidFill>
            </a:endParaRPr>
          </a:p>
        </p:txBody>
      </p:sp>
      <p:cxnSp>
        <p:nvCxnSpPr>
          <p:cNvPr id="14" name="Straight Arrow Connector 13"/>
          <p:cNvCxnSpPr>
            <a:stCxn id="8" idx="0"/>
            <a:endCxn id="7" idx="4"/>
          </p:cNvCxnSpPr>
          <p:nvPr/>
        </p:nvCxnSpPr>
        <p:spPr>
          <a:xfrm flipV="1">
            <a:off x="1190625" y="1493838"/>
            <a:ext cx="0" cy="70008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6"/>
            <a:endCxn id="9" idx="2"/>
          </p:cNvCxnSpPr>
          <p:nvPr/>
        </p:nvCxnSpPr>
        <p:spPr>
          <a:xfrm>
            <a:off x="1419225" y="1265238"/>
            <a:ext cx="719138"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a:off x="2595563" y="1265238"/>
            <a:ext cx="719137"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5"/>
            <a:endCxn id="12" idx="1"/>
          </p:cNvCxnSpPr>
          <p:nvPr/>
        </p:nvCxnSpPr>
        <p:spPr>
          <a:xfrm>
            <a:off x="2528608" y="1426883"/>
            <a:ext cx="853047" cy="83399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0"/>
            <a:endCxn id="9" idx="4"/>
          </p:cNvCxnSpPr>
          <p:nvPr/>
        </p:nvCxnSpPr>
        <p:spPr>
          <a:xfrm flipV="1">
            <a:off x="2366963" y="1493838"/>
            <a:ext cx="0" cy="70008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6"/>
            <a:endCxn id="10" idx="2"/>
          </p:cNvCxnSpPr>
          <p:nvPr/>
        </p:nvCxnSpPr>
        <p:spPr>
          <a:xfrm>
            <a:off x="1419225" y="2422525"/>
            <a:ext cx="719138"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0815" y="1028273"/>
            <a:ext cx="4804585" cy="1631216"/>
          </a:xfrm>
          <a:prstGeom prst="rect">
            <a:avLst/>
          </a:prstGeom>
          <a:noFill/>
        </p:spPr>
        <p:txBody>
          <a:bodyPr wrap="none" rtlCol="0">
            <a:spAutoFit/>
          </a:bodyPr>
          <a:lstStyle/>
          <a:p>
            <a:r>
              <a:rPr lang="en-GB" sz="2000" dirty="0"/>
              <a:t>A </a:t>
            </a:r>
            <a:r>
              <a:rPr lang="en-GB" sz="2000" b="1" dirty="0"/>
              <a:t>DAG</a:t>
            </a:r>
            <a:r>
              <a:rPr lang="en-GB" sz="2000" dirty="0"/>
              <a:t> is a directed graph without cycles.</a:t>
            </a:r>
          </a:p>
          <a:p>
            <a:endParaRPr lang="en-GB" sz="2000" dirty="0"/>
          </a:p>
          <a:p>
            <a:r>
              <a:rPr lang="en-GB" sz="2000" dirty="0"/>
              <a:t>DAGs are often used to represent causalities</a:t>
            </a:r>
            <a:br>
              <a:rPr lang="en-GB" sz="2000" dirty="0"/>
            </a:br>
            <a:r>
              <a:rPr lang="en-GB" sz="2000" dirty="0"/>
              <a:t>or temporal dependencies, e.g., task A must</a:t>
            </a:r>
            <a:br>
              <a:rPr lang="en-GB" sz="2000" dirty="0"/>
            </a:br>
            <a:r>
              <a:rPr lang="en-GB" sz="2000" dirty="0"/>
              <a:t>be completed before task C. </a:t>
            </a:r>
            <a:endParaRPr lang="en-US" sz="2000" dirty="0"/>
          </a:p>
        </p:txBody>
      </p:sp>
      <p:sp>
        <p:nvSpPr>
          <p:cNvPr id="26" name="TextBox 25"/>
          <p:cNvSpPr txBox="1"/>
          <p:nvPr/>
        </p:nvSpPr>
        <p:spPr>
          <a:xfrm>
            <a:off x="946056" y="710445"/>
            <a:ext cx="476412" cy="369332"/>
          </a:xfrm>
          <a:prstGeom prst="rect">
            <a:avLst/>
          </a:prstGeom>
          <a:noFill/>
        </p:spPr>
        <p:txBody>
          <a:bodyPr wrap="none" rtlCol="0">
            <a:spAutoFit/>
          </a:bodyPr>
          <a:lstStyle/>
          <a:p>
            <a:r>
              <a:rPr lang="en-GB" dirty="0"/>
              <a:t>1,8</a:t>
            </a:r>
            <a:endParaRPr lang="en-US" dirty="0"/>
          </a:p>
        </p:txBody>
      </p:sp>
      <p:sp>
        <p:nvSpPr>
          <p:cNvPr id="27" name="TextBox 26"/>
          <p:cNvSpPr txBox="1"/>
          <p:nvPr/>
        </p:nvSpPr>
        <p:spPr>
          <a:xfrm>
            <a:off x="2143572" y="705256"/>
            <a:ext cx="476412" cy="369332"/>
          </a:xfrm>
          <a:prstGeom prst="rect">
            <a:avLst/>
          </a:prstGeom>
          <a:noFill/>
        </p:spPr>
        <p:txBody>
          <a:bodyPr wrap="none" rtlCol="0">
            <a:spAutoFit/>
          </a:bodyPr>
          <a:lstStyle/>
          <a:p>
            <a:r>
              <a:rPr lang="en-GB" dirty="0"/>
              <a:t>2,7</a:t>
            </a:r>
            <a:endParaRPr lang="en-US" dirty="0"/>
          </a:p>
        </p:txBody>
      </p:sp>
      <p:sp>
        <p:nvSpPr>
          <p:cNvPr id="28" name="TextBox 27"/>
          <p:cNvSpPr txBox="1"/>
          <p:nvPr/>
        </p:nvSpPr>
        <p:spPr>
          <a:xfrm>
            <a:off x="3341088" y="700067"/>
            <a:ext cx="476412" cy="369332"/>
          </a:xfrm>
          <a:prstGeom prst="rect">
            <a:avLst/>
          </a:prstGeom>
          <a:noFill/>
        </p:spPr>
        <p:txBody>
          <a:bodyPr wrap="none" rtlCol="0">
            <a:spAutoFit/>
          </a:bodyPr>
          <a:lstStyle/>
          <a:p>
            <a:r>
              <a:rPr lang="en-GB" dirty="0"/>
              <a:t>3,4</a:t>
            </a:r>
            <a:endParaRPr lang="en-US" dirty="0"/>
          </a:p>
        </p:txBody>
      </p:sp>
      <p:sp>
        <p:nvSpPr>
          <p:cNvPr id="29" name="TextBox 28"/>
          <p:cNvSpPr txBox="1"/>
          <p:nvPr/>
        </p:nvSpPr>
        <p:spPr>
          <a:xfrm>
            <a:off x="3315512" y="2602468"/>
            <a:ext cx="476412" cy="369332"/>
          </a:xfrm>
          <a:prstGeom prst="rect">
            <a:avLst/>
          </a:prstGeom>
          <a:noFill/>
        </p:spPr>
        <p:txBody>
          <a:bodyPr wrap="none" rtlCol="0">
            <a:spAutoFit/>
          </a:bodyPr>
          <a:lstStyle/>
          <a:p>
            <a:r>
              <a:rPr lang="en-GB" dirty="0"/>
              <a:t>5,6</a:t>
            </a:r>
            <a:endParaRPr lang="en-US" dirty="0"/>
          </a:p>
        </p:txBody>
      </p:sp>
      <p:sp>
        <p:nvSpPr>
          <p:cNvPr id="30" name="TextBox 29"/>
          <p:cNvSpPr txBox="1"/>
          <p:nvPr/>
        </p:nvSpPr>
        <p:spPr>
          <a:xfrm>
            <a:off x="2016864" y="2600528"/>
            <a:ext cx="710451" cy="369332"/>
          </a:xfrm>
          <a:prstGeom prst="rect">
            <a:avLst/>
          </a:prstGeom>
          <a:noFill/>
        </p:spPr>
        <p:txBody>
          <a:bodyPr wrap="none" rtlCol="0">
            <a:spAutoFit/>
          </a:bodyPr>
          <a:lstStyle/>
          <a:p>
            <a:r>
              <a:rPr lang="en-GB" dirty="0"/>
              <a:t>10,11</a:t>
            </a:r>
            <a:endParaRPr lang="en-US" dirty="0"/>
          </a:p>
        </p:txBody>
      </p:sp>
      <p:sp>
        <p:nvSpPr>
          <p:cNvPr id="31" name="TextBox 30"/>
          <p:cNvSpPr txBox="1"/>
          <p:nvPr/>
        </p:nvSpPr>
        <p:spPr>
          <a:xfrm>
            <a:off x="893317" y="2598588"/>
            <a:ext cx="593432" cy="369332"/>
          </a:xfrm>
          <a:prstGeom prst="rect">
            <a:avLst/>
          </a:prstGeom>
          <a:noFill/>
        </p:spPr>
        <p:txBody>
          <a:bodyPr wrap="none" rtlCol="0">
            <a:spAutoFit/>
          </a:bodyPr>
          <a:lstStyle/>
          <a:p>
            <a:r>
              <a:rPr lang="en-GB" dirty="0"/>
              <a:t>9,12</a:t>
            </a:r>
            <a:endParaRPr lang="en-US" dirty="0"/>
          </a:p>
        </p:txBody>
      </p:sp>
    </p:spTree>
    <p:extLst>
      <p:ext uri="{BB962C8B-B14F-4D97-AF65-F5344CB8AC3E}">
        <p14:creationId xmlns:p14="http://schemas.microsoft.com/office/powerpoint/2010/main" val="118437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Topological sort</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mc:AlternateContent xmlns:mc="http://schemas.openxmlformats.org/markup-compatibility/2006" xmlns:a14="http://schemas.microsoft.com/office/drawing/2010/main">
        <mc:Choice Requires="a14">
          <p:sp>
            <p:nvSpPr>
              <p:cNvPr id="8" name="Content Placeholder 6"/>
              <p:cNvSpPr txBox="1">
                <a:spLocks/>
              </p:cNvSpPr>
              <p:nvPr/>
            </p:nvSpPr>
            <p:spPr>
              <a:xfrm>
                <a:off x="152400" y="1219200"/>
                <a:ext cx="4191000" cy="2590800"/>
              </a:xfrm>
              <a:prstGeom prst="rect">
                <a:avLst/>
              </a:prstGeom>
              <a:solidFill>
                <a:schemeClr val="accent5">
                  <a:lumMod val="20000"/>
                  <a:lumOff val="80000"/>
                </a:schemeClr>
              </a:solidFill>
              <a:ln>
                <a:solidFill>
                  <a:srgbClr val="0000FF"/>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solidFill>
                      <a:srgbClr val="0000FF"/>
                    </a:solidFill>
                    <a:latin typeface="Consolas" panose="020B0609020204030204" pitchFamily="49" charset="0"/>
                    <a:cs typeface="Consolas" panose="020B0609020204030204" pitchFamily="49" charset="0"/>
                  </a:rPr>
                  <a:t>def</a:t>
                </a:r>
                <a:r>
                  <a:rPr lang="en-GB" sz="2000" b="1" dirty="0">
                    <a:latin typeface="Consolas" panose="020B0609020204030204" pitchFamily="49" charset="0"/>
                    <a:cs typeface="Consolas" panose="020B0609020204030204" pitchFamily="49" charset="0"/>
                  </a:rPr>
                  <a:t> explore(</a:t>
                </a:r>
                <a14:m>
                  <m:oMath xmlns:m="http://schemas.openxmlformats.org/officeDocument/2006/math">
                    <m:r>
                      <a:rPr lang="en-GB" sz="2000" b="1" i="1" smtClean="0">
                        <a:latin typeface="Cambria Math" panose="02040503050406030204" pitchFamily="18" charset="0"/>
                      </a:rPr>
                      <m:t>𝑮</m:t>
                    </m:r>
                  </m:oMath>
                </a14:m>
                <a:r>
                  <a:rPr lang="en-US" sz="2000" b="1" dirty="0">
                    <a:latin typeface="Consolas" panose="020B0609020204030204" pitchFamily="49" charset="0"/>
                    <a:cs typeface="Consolas" panose="020B0609020204030204" pitchFamily="49" charset="0"/>
                  </a:rPr>
                  <a:t>, </a:t>
                </a:r>
                <a14:m>
                  <m:oMath xmlns:m="http://schemas.openxmlformats.org/officeDocument/2006/math">
                    <m:r>
                      <a:rPr lang="en-GB" sz="2000" b="1" i="1" smtClean="0">
                        <a:latin typeface="Cambria Math" panose="02040503050406030204" pitchFamily="18" charset="0"/>
                      </a:rPr>
                      <m:t>𝒗</m:t>
                    </m:r>
                  </m:oMath>
                </a14:m>
                <a:r>
                  <a:rPr lang="en-US" sz="2000" b="1" dirty="0">
                    <a:latin typeface="Consolas" panose="020B0609020204030204" pitchFamily="49" charset="0"/>
                    <a:cs typeface="Consolas" panose="020B0609020204030204" pitchFamily="49" charset="0"/>
                  </a:rPr>
                  <a:t>, visited):</a:t>
                </a:r>
                <a:br>
                  <a:rPr lang="en-US" sz="2000" b="1" dirty="0">
                    <a:latin typeface="Consolas" panose="020B0609020204030204" pitchFamily="49" charset="0"/>
                    <a:cs typeface="Consolas" panose="020B0609020204030204" pitchFamily="49" charset="0"/>
                  </a:rPr>
                </a:br>
                <a:r>
                  <a:rPr lang="en-US" sz="2000" b="1" dirty="0">
                    <a:latin typeface="Consolas" panose="020B0609020204030204" pitchFamily="49" charset="0"/>
                    <a:cs typeface="Consolas" panose="020B0609020204030204" pitchFamily="49" charset="0"/>
                  </a:rPr>
                  <a:t>  </a:t>
                </a:r>
                <a:r>
                  <a:rPr lang="en-GB" sz="2000" b="1" dirty="0">
                    <a:latin typeface="Consolas" panose="020B0609020204030204" pitchFamily="49" charset="0"/>
                    <a:cs typeface="Consolas" panose="020B0609020204030204" pitchFamily="49" charset="0"/>
                  </a:rPr>
                  <a:t>visited[</a:t>
                </a:r>
                <a14:m>
                  <m:oMath xmlns:m="http://schemas.openxmlformats.org/officeDocument/2006/math">
                    <m:r>
                      <a:rPr lang="en-GB" sz="2000" b="1" i="1" smtClean="0">
                        <a:latin typeface="Cambria Math" panose="02040503050406030204" pitchFamily="18" charset="0"/>
                      </a:rPr>
                      <m:t>𝒗</m:t>
                    </m:r>
                  </m:oMath>
                </a14:m>
                <a:r>
                  <a:rPr lang="en-GB" sz="2000" b="1" dirty="0">
                    <a:latin typeface="Consolas" panose="020B0609020204030204" pitchFamily="49" charset="0"/>
                    <a:cs typeface="Consolas" panose="020B0609020204030204" pitchFamily="49" charset="0"/>
                  </a:rPr>
                  <a:t>] = </a:t>
                </a:r>
                <a:r>
                  <a:rPr lang="en-GB" sz="2000" b="1" dirty="0">
                    <a:solidFill>
                      <a:srgbClr val="0000FF"/>
                    </a:solidFill>
                    <a:latin typeface="Consolas" panose="020B0609020204030204" pitchFamily="49" charset="0"/>
                    <a:cs typeface="Consolas" panose="020B0609020204030204" pitchFamily="49" charset="0"/>
                  </a:rPr>
                  <a:t>True</a:t>
                </a:r>
              </a:p>
              <a:p>
                <a:pPr marL="0" indent="0">
                  <a:buNone/>
                </a:pPr>
                <a:r>
                  <a:rPr lang="en-GB" sz="2000" b="1" dirty="0">
                    <a:latin typeface="Consolas" panose="020B0609020204030204" pitchFamily="49" charset="0"/>
                    <a:cs typeface="Consolas" panose="020B0609020204030204" pitchFamily="49" charset="0"/>
                  </a:rPr>
                  <a:t>  </a:t>
                </a:r>
                <a:r>
                  <a:rPr lang="en-GB" sz="2000" b="1" dirty="0" err="1">
                    <a:latin typeface="Consolas" panose="020B0609020204030204" pitchFamily="49" charset="0"/>
                    <a:cs typeface="Consolas" panose="020B0609020204030204" pitchFamily="49" charset="0"/>
                  </a:rPr>
                  <a:t>previsit</a:t>
                </a:r>
                <a:r>
                  <a:rPr lang="en-GB" sz="2000" b="1" dirty="0">
                    <a:latin typeface="Consolas" panose="020B0609020204030204" pitchFamily="49" charset="0"/>
                    <a:cs typeface="Consolas" panose="020B0609020204030204" pitchFamily="49" charset="0"/>
                  </a:rPr>
                  <a:t>(</a:t>
                </a:r>
                <a14:m>
                  <m:oMath xmlns:m="http://schemas.openxmlformats.org/officeDocument/2006/math">
                    <m:r>
                      <a:rPr lang="en-GB" sz="2000" b="1" i="1" smtClean="0">
                        <a:latin typeface="Cambria Math" panose="02040503050406030204" pitchFamily="18" charset="0"/>
                      </a:rPr>
                      <m:t>𝒗</m:t>
                    </m:r>
                  </m:oMath>
                </a14:m>
                <a:r>
                  <a:rPr lang="en-GB" sz="2000" b="1" dirty="0">
                    <a:latin typeface="Consolas" panose="020B0609020204030204" pitchFamily="49" charset="0"/>
                    <a:cs typeface="Consolas" panose="020B0609020204030204" pitchFamily="49" charset="0"/>
                  </a:rPr>
                  <a:t>)</a:t>
                </a:r>
              </a:p>
              <a:p>
                <a:pPr marL="0" indent="0">
                  <a:buNone/>
                </a:pPr>
                <a:r>
                  <a:rPr lang="en-GB" sz="2000" b="1" dirty="0">
                    <a:solidFill>
                      <a:srgbClr val="0000FF"/>
                    </a:solidFill>
                    <a:latin typeface="Consolas" panose="020B0609020204030204" pitchFamily="49" charset="0"/>
                    <a:cs typeface="Consolas" panose="020B0609020204030204" pitchFamily="49" charset="0"/>
                  </a:rPr>
                  <a:t>  for each</a:t>
                </a:r>
                <a:r>
                  <a:rPr lang="en-GB" sz="2000" b="1" dirty="0">
                    <a:latin typeface="Consolas" panose="020B0609020204030204" pitchFamily="49" charset="0"/>
                    <a:cs typeface="Consolas" panose="020B0609020204030204" pitchFamily="49" charset="0"/>
                  </a:rPr>
                  <a:t> edge </a:t>
                </a:r>
                <a14:m>
                  <m:oMath xmlns:m="http://schemas.openxmlformats.org/officeDocument/2006/math">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𝒗</m:t>
                        </m:r>
                        <m:r>
                          <a:rPr lang="en-GB" sz="2000" b="1" i="1" smtClean="0">
                            <a:latin typeface="Cambria Math" panose="02040503050406030204" pitchFamily="18" charset="0"/>
                          </a:rPr>
                          <m:t>,</m:t>
                        </m:r>
                        <m:r>
                          <a:rPr lang="en-GB" sz="2000" b="1" i="1" smtClean="0">
                            <a:latin typeface="Cambria Math" panose="02040503050406030204" pitchFamily="18" charset="0"/>
                          </a:rPr>
                          <m:t>𝒖</m:t>
                        </m:r>
                      </m:e>
                    </m:d>
                    <m:r>
                      <a:rPr lang="en-GB" sz="2000" b="1" i="1" smtClean="0">
                        <a:latin typeface="Cambria Math" panose="02040503050406030204" pitchFamily="18" charset="0"/>
                      </a:rPr>
                      <m:t>∈</m:t>
                    </m:r>
                    <m:r>
                      <a:rPr lang="en-GB" sz="2000" b="1" i="1" smtClean="0">
                        <a:latin typeface="Cambria Math" panose="02040503050406030204" pitchFamily="18" charset="0"/>
                      </a:rPr>
                      <m:t>𝑬</m:t>
                    </m:r>
                  </m:oMath>
                </a14:m>
                <a:r>
                  <a:rPr lang="en-GB" sz="2000" b="1" dirty="0">
                    <a:latin typeface="Consolas" panose="020B0609020204030204" pitchFamily="49" charset="0"/>
                    <a:cs typeface="Consolas" panose="020B0609020204030204" pitchFamily="49" charset="0"/>
                  </a:rPr>
                  <a:t>:</a:t>
                </a:r>
              </a:p>
              <a:p>
                <a:pPr marL="0" indent="0">
                  <a:buNone/>
                </a:pPr>
                <a:r>
                  <a:rPr lang="en-GB" sz="2000" b="1" dirty="0">
                    <a:latin typeface="Consolas" panose="020B0609020204030204" pitchFamily="49" charset="0"/>
                    <a:cs typeface="Consolas" panose="020B0609020204030204" pitchFamily="49" charset="0"/>
                  </a:rPr>
                  <a:t>    </a:t>
                </a:r>
                <a:r>
                  <a:rPr lang="en-GB" sz="2000" b="1" dirty="0">
                    <a:solidFill>
                      <a:srgbClr val="0000FF"/>
                    </a:solidFill>
                    <a:latin typeface="Consolas" panose="020B0609020204030204" pitchFamily="49" charset="0"/>
                    <a:cs typeface="Consolas" panose="020B0609020204030204" pitchFamily="49" charset="0"/>
                  </a:rPr>
                  <a:t>if not </a:t>
                </a:r>
                <a:r>
                  <a:rPr lang="en-GB" sz="2000" b="1" dirty="0">
                    <a:latin typeface="Consolas" panose="020B0609020204030204" pitchFamily="49" charset="0"/>
                    <a:cs typeface="Consolas" panose="020B0609020204030204" pitchFamily="49" charset="0"/>
                  </a:rPr>
                  <a:t>visited[</a:t>
                </a:r>
                <a14:m>
                  <m:oMath xmlns:m="http://schemas.openxmlformats.org/officeDocument/2006/math">
                    <m:r>
                      <a:rPr lang="en-GB" sz="2000" b="1" i="1" smtClean="0">
                        <a:latin typeface="Cambria Math" panose="02040503050406030204" pitchFamily="18" charset="0"/>
                      </a:rPr>
                      <m:t>𝒖</m:t>
                    </m:r>
                  </m:oMath>
                </a14:m>
                <a:r>
                  <a:rPr lang="en-GB" sz="2000" b="1" dirty="0">
                    <a:latin typeface="Consolas" panose="020B0609020204030204" pitchFamily="49" charset="0"/>
                    <a:cs typeface="Consolas" panose="020B0609020204030204" pitchFamily="49" charset="0"/>
                  </a:rPr>
                  <a:t>]:</a:t>
                </a:r>
                <a:br>
                  <a:rPr lang="en-GB" sz="2000" b="1" dirty="0">
                    <a:latin typeface="Consolas" panose="020B0609020204030204" pitchFamily="49" charset="0"/>
                    <a:cs typeface="Consolas" panose="020B0609020204030204" pitchFamily="49" charset="0"/>
                  </a:rPr>
                </a:br>
                <a:r>
                  <a:rPr lang="en-GB" sz="2000" b="1" dirty="0">
                    <a:latin typeface="Consolas" panose="020B0609020204030204" pitchFamily="49" charset="0"/>
                    <a:cs typeface="Consolas" panose="020B0609020204030204" pitchFamily="49" charset="0"/>
                  </a:rPr>
                  <a:t>      explore(</a:t>
                </a:r>
                <a14:m>
                  <m:oMath xmlns:m="http://schemas.openxmlformats.org/officeDocument/2006/math">
                    <m:r>
                      <a:rPr lang="en-GB" sz="2000" b="1" i="1" smtClean="0">
                        <a:latin typeface="Cambria Math" panose="02040503050406030204" pitchFamily="18" charset="0"/>
                      </a:rPr>
                      <m:t>𝑮</m:t>
                    </m:r>
                  </m:oMath>
                </a14:m>
                <a:r>
                  <a:rPr lang="en-GB" sz="2000" b="1" dirty="0">
                    <a:latin typeface="Consolas" panose="020B0609020204030204" pitchFamily="49" charset="0"/>
                    <a:cs typeface="Consolas" panose="020B0609020204030204" pitchFamily="49" charset="0"/>
                  </a:rPr>
                  <a:t>, </a:t>
                </a:r>
                <a14:m>
                  <m:oMath xmlns:m="http://schemas.openxmlformats.org/officeDocument/2006/math">
                    <m:r>
                      <a:rPr lang="en-GB" sz="2000" b="1" i="1" smtClean="0">
                        <a:latin typeface="Cambria Math" panose="02040503050406030204" pitchFamily="18" charset="0"/>
                        <a:cs typeface="Consolas" panose="020B0609020204030204" pitchFamily="49" charset="0"/>
                      </a:rPr>
                      <m:t>𝒖</m:t>
                    </m:r>
                  </m:oMath>
                </a14:m>
                <a:r>
                  <a:rPr lang="en-GB" sz="2000" b="1" dirty="0">
                    <a:latin typeface="Consolas" panose="020B0609020204030204" pitchFamily="49" charset="0"/>
                    <a:cs typeface="Consolas" panose="020B0609020204030204" pitchFamily="49" charset="0"/>
                  </a:rPr>
                  <a:t>, visited)</a:t>
                </a:r>
              </a:p>
              <a:p>
                <a:pPr marL="0" indent="0">
                  <a:buNone/>
                </a:pPr>
                <a:r>
                  <a:rPr lang="en-GB" sz="2000" b="1" dirty="0">
                    <a:latin typeface="Consolas" panose="020B0609020204030204" pitchFamily="49" charset="0"/>
                    <a:cs typeface="Consolas" panose="020B0609020204030204" pitchFamily="49" charset="0"/>
                  </a:rPr>
                  <a:t>  </a:t>
                </a:r>
                <a:r>
                  <a:rPr lang="en-GB" sz="2000" b="1" dirty="0" err="1">
                    <a:latin typeface="Consolas" panose="020B0609020204030204" pitchFamily="49" charset="0"/>
                    <a:cs typeface="Consolas" panose="020B0609020204030204" pitchFamily="49" charset="0"/>
                  </a:rPr>
                  <a:t>postvisit</a:t>
                </a:r>
                <a:r>
                  <a:rPr lang="en-GB" sz="2000" b="1" dirty="0">
                    <a:latin typeface="Consolas" panose="020B0609020204030204" pitchFamily="49" charset="0"/>
                    <a:cs typeface="Consolas" panose="020B0609020204030204" pitchFamily="49" charset="0"/>
                  </a:rPr>
                  <a:t>(</a:t>
                </a:r>
                <a14:m>
                  <m:oMath xmlns:m="http://schemas.openxmlformats.org/officeDocument/2006/math">
                    <m:r>
                      <a:rPr lang="en-GB" sz="2000" b="1" i="1" smtClean="0">
                        <a:latin typeface="Cambria Math" panose="02040503050406030204" pitchFamily="18" charset="0"/>
                      </a:rPr>
                      <m:t>𝒗</m:t>
                    </m:r>
                  </m:oMath>
                </a14:m>
                <a:r>
                  <a:rPr lang="en-GB" sz="2000" b="1" dirty="0">
                    <a:latin typeface="Consolas" panose="020B0609020204030204" pitchFamily="49" charset="0"/>
                    <a:cs typeface="Consolas" panose="020B0609020204030204" pitchFamily="49" charset="0"/>
                  </a:rPr>
                  <a:t>)</a:t>
                </a:r>
                <a:endParaRPr lang="en-US" sz="2000" b="1" dirty="0">
                  <a:latin typeface="Consolas" panose="020B0609020204030204" pitchFamily="49" charset="0"/>
                  <a:cs typeface="Consolas" panose="020B0609020204030204" pitchFamily="49" charset="0"/>
                </a:endParaRPr>
              </a:p>
            </p:txBody>
          </p:sp>
        </mc:Choice>
        <mc:Fallback xmlns="">
          <p:sp>
            <p:nvSpPr>
              <p:cNvPr id="8" name="Content Placeholder 6"/>
              <p:cNvSpPr txBox="1">
                <a:spLocks noRot="1" noChangeAspect="1" noMove="1" noResize="1" noEditPoints="1" noAdjustHandles="1" noChangeArrowheads="1" noChangeShapeType="1" noTextEdit="1"/>
              </p:cNvSpPr>
              <p:nvPr/>
            </p:nvSpPr>
            <p:spPr>
              <a:xfrm>
                <a:off x="152400" y="1219200"/>
                <a:ext cx="4191000" cy="2590800"/>
              </a:xfrm>
              <a:prstGeom prst="rect">
                <a:avLst/>
              </a:prstGeom>
              <a:blipFill>
                <a:blip r:embed="rId2"/>
                <a:stretch>
                  <a:fillRect l="-1304" t="-937" r="-290"/>
                </a:stretch>
              </a:blipFill>
              <a:ln>
                <a:solidFill>
                  <a:srgbClr val="0000FF"/>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9" name="Content Placeholder 6"/>
              <p:cNvSpPr txBox="1">
                <a:spLocks/>
              </p:cNvSpPr>
              <p:nvPr/>
            </p:nvSpPr>
            <p:spPr>
              <a:xfrm>
                <a:off x="4572000" y="1202649"/>
                <a:ext cx="4419600" cy="2607351"/>
              </a:xfrm>
              <a:prstGeom prst="rect">
                <a:avLst/>
              </a:prstGeom>
              <a:solidFill>
                <a:schemeClr val="accent5">
                  <a:lumMod val="20000"/>
                  <a:lumOff val="80000"/>
                </a:schemeClr>
              </a:solidFill>
              <a:ln>
                <a:solidFill>
                  <a:srgbClr val="0000FF"/>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tabLst>
                    <a:tab pos="0" algn="l"/>
                  </a:tabLst>
                  <a:defRPr sz="2400" b="1" kern="1200" baseline="0">
                    <a:solidFill>
                      <a:schemeClr val="tx1"/>
                    </a:solidFill>
                    <a:latin typeface="Consolas" panose="020B0609020204030204" pitchFamily="49" charset="0"/>
                    <a:ea typeface="+mn-ea"/>
                    <a:cs typeface="Consolas" panose="020B0609020204030204" pitchFamily="49"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solidFill>
                      <a:srgbClr val="0000FF"/>
                    </a:solidFill>
                  </a:rPr>
                  <a:t>Initially</a:t>
                </a:r>
                <a:r>
                  <a:rPr lang="en-GB" sz="2000" dirty="0"/>
                  <a:t>: </a:t>
                </a:r>
                <a:r>
                  <a:rPr lang="en-GB" sz="2000" dirty="0" err="1"/>
                  <a:t>top_sort</a:t>
                </a:r>
                <a:r>
                  <a:rPr lang="en-GB" sz="2000" dirty="0"/>
                  <a:t> = </a:t>
                </a:r>
                <a14:m>
                  <m:oMath xmlns:m="http://schemas.openxmlformats.org/officeDocument/2006/math">
                    <m:r>
                      <a:rPr lang="en-GB" sz="2000" b="1" i="1" smtClean="0">
                        <a:latin typeface="Cambria Math" panose="02040503050406030204" pitchFamily="18" charset="0"/>
                      </a:rPr>
                      <m:t>∅</m:t>
                    </m:r>
                  </m:oMath>
                </a14:m>
                <a:br>
                  <a:rPr lang="en-US" sz="2000" dirty="0"/>
                </a:br>
                <a:r>
                  <a:rPr lang="en-US" sz="2000" dirty="0"/>
                  <a:t>(</a:t>
                </a:r>
                <a:r>
                  <a:rPr lang="en-US" sz="2000" dirty="0" err="1"/>
                  <a:t>top_sort</a:t>
                </a:r>
                <a:r>
                  <a:rPr lang="en-US" sz="2000" dirty="0"/>
                  <a:t> is a linked list)</a:t>
                </a:r>
                <a:br>
                  <a:rPr lang="en-GB" sz="2000" dirty="0"/>
                </a:br>
                <a:br>
                  <a:rPr lang="en-GB" sz="2000" dirty="0"/>
                </a:br>
                <a:r>
                  <a:rPr lang="en-GB" sz="2000" dirty="0">
                    <a:solidFill>
                      <a:srgbClr val="0000FF"/>
                    </a:solidFill>
                  </a:rPr>
                  <a:t>def</a:t>
                </a:r>
                <a:r>
                  <a:rPr lang="en-GB" sz="2000" dirty="0"/>
                  <a:t> </a:t>
                </a:r>
                <a:r>
                  <a:rPr lang="en-GB" sz="2000" dirty="0" err="1"/>
                  <a:t>postvisit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br>
                  <a:rPr lang="en-GB" sz="2000" dirty="0"/>
                </a:br>
                <a:r>
                  <a:rPr lang="en-GB" sz="2000" dirty="0"/>
                  <a:t>  </a:t>
                </a:r>
                <a:r>
                  <a:rPr lang="en-GB" sz="2000" dirty="0" err="1"/>
                  <a:t>top_sort.appendleft</a:t>
                </a:r>
                <a:r>
                  <a:rPr lang="en-GB" sz="2000" dirty="0"/>
                  <a:t>(</a:t>
                </a:r>
                <a14:m>
                  <m:oMath xmlns:m="http://schemas.openxmlformats.org/officeDocument/2006/math">
                    <m:r>
                      <a:rPr lang="en-GB" sz="2000" b="1" i="1" smtClean="0">
                        <a:latin typeface="Cambria Math" panose="02040503050406030204" pitchFamily="18" charset="0"/>
                      </a:rPr>
                      <m:t>𝒗</m:t>
                    </m:r>
                  </m:oMath>
                </a14:m>
                <a:r>
                  <a:rPr lang="en-GB" sz="2000" dirty="0"/>
                  <a:t>)</a:t>
                </a:r>
                <a:br>
                  <a:rPr lang="en-GB" sz="2000" dirty="0"/>
                </a:br>
                <a:br>
                  <a:rPr lang="en-GB" sz="2000" dirty="0"/>
                </a:br>
                <a:r>
                  <a:rPr lang="en-GB" sz="2000" dirty="0">
                    <a:solidFill>
                      <a:srgbClr val="C00000"/>
                    </a:solidFill>
                  </a:rPr>
                  <a:t># After DFS, </a:t>
                </a:r>
                <a:r>
                  <a:rPr lang="en-GB" sz="2000" dirty="0" err="1">
                    <a:solidFill>
                      <a:srgbClr val="C00000"/>
                    </a:solidFill>
                  </a:rPr>
                  <a:t>top_sort</a:t>
                </a:r>
                <a:r>
                  <a:rPr lang="en-GB" sz="2000" dirty="0">
                    <a:solidFill>
                      <a:srgbClr val="C00000"/>
                    </a:solidFill>
                  </a:rPr>
                  <a:t> contains</a:t>
                </a:r>
                <a:br>
                  <a:rPr lang="en-GB" sz="2000" dirty="0">
                    <a:solidFill>
                      <a:srgbClr val="C00000"/>
                    </a:solidFill>
                  </a:rPr>
                </a:br>
                <a:r>
                  <a:rPr lang="en-GB" sz="2000" dirty="0">
                    <a:solidFill>
                      <a:srgbClr val="C00000"/>
                    </a:solidFill>
                  </a:rPr>
                  <a:t># a topological sort</a:t>
                </a:r>
              </a:p>
            </p:txBody>
          </p:sp>
        </mc:Choice>
        <mc:Fallback xmlns="">
          <p:sp>
            <p:nvSpPr>
              <p:cNvPr id="9" name="Content Placeholder 6"/>
              <p:cNvSpPr txBox="1">
                <a:spLocks noRot="1" noChangeAspect="1" noMove="1" noResize="1" noEditPoints="1" noAdjustHandles="1" noChangeArrowheads="1" noChangeShapeType="1" noTextEdit="1"/>
              </p:cNvSpPr>
              <p:nvPr/>
            </p:nvSpPr>
            <p:spPr>
              <a:xfrm>
                <a:off x="4572000" y="1202649"/>
                <a:ext cx="4419600" cy="2607351"/>
              </a:xfrm>
              <a:prstGeom prst="rect">
                <a:avLst/>
              </a:prstGeom>
              <a:blipFill>
                <a:blip r:embed="rId3"/>
                <a:stretch>
                  <a:fillRect l="-1238" t="-930" r="-138" b="-930"/>
                </a:stretch>
              </a:blipFill>
              <a:ln>
                <a:solidFill>
                  <a:srgbClr val="0000FF"/>
                </a:solidFill>
              </a:ln>
            </p:spPr>
            <p:txBody>
              <a:bodyPr/>
              <a:lstStyle/>
              <a:p>
                <a:r>
                  <a:rPr lang="en-US">
                    <a:noFill/>
                  </a:rPr>
                  <a:t> </a:t>
                </a:r>
              </a:p>
            </p:txBody>
          </p:sp>
        </mc:Fallback>
      </mc:AlternateContent>
      <p:sp>
        <p:nvSpPr>
          <p:cNvPr id="12" name="TextBox 11"/>
          <p:cNvSpPr txBox="1"/>
          <p:nvPr/>
        </p:nvSpPr>
        <p:spPr>
          <a:xfrm>
            <a:off x="539250" y="4330092"/>
            <a:ext cx="7766550" cy="1631216"/>
          </a:xfrm>
          <a:prstGeom prst="rect">
            <a:avLst/>
          </a:prstGeom>
          <a:noFill/>
        </p:spPr>
        <p:txBody>
          <a:bodyPr wrap="none" rtlCol="0">
            <a:spAutoFit/>
          </a:bodyPr>
          <a:lstStyle/>
          <a:p>
            <a:r>
              <a:rPr lang="en-GB" sz="2000" dirty="0"/>
              <a:t>Another algorithm:</a:t>
            </a:r>
          </a:p>
          <a:p>
            <a:pPr marL="742950" lvl="1" indent="-285750">
              <a:buFont typeface="Wingdings" panose="05000000000000000000" pitchFamily="2" charset="2"/>
              <a:buChar char="§"/>
            </a:pPr>
            <a:r>
              <a:rPr lang="en-GB" sz="2000" dirty="0"/>
              <a:t>Find a source vertex, write it, and delete it (mark) from the graph.</a:t>
            </a:r>
          </a:p>
          <a:p>
            <a:pPr marL="742950" lvl="1" indent="-285750">
              <a:buFont typeface="Wingdings" panose="05000000000000000000" pitchFamily="2" charset="2"/>
              <a:buChar char="§"/>
            </a:pPr>
            <a:r>
              <a:rPr lang="en-GB" sz="2000" dirty="0"/>
              <a:t>Repeat until the graph is empty.</a:t>
            </a:r>
          </a:p>
          <a:p>
            <a:pPr marL="742950" lvl="1" indent="-285750">
              <a:buFont typeface="Wingdings" panose="05000000000000000000" pitchFamily="2" charset="2"/>
              <a:buChar char="§"/>
            </a:pPr>
            <a:endParaRPr lang="en-GB" sz="2000" dirty="0"/>
          </a:p>
          <a:p>
            <a:r>
              <a:rPr lang="en-GB" sz="2000" dirty="0"/>
              <a:t>It can be executed in linear time. How?</a:t>
            </a:r>
            <a:endParaRPr lang="en-US" sz="2000" dirty="0"/>
          </a:p>
        </p:txBody>
      </p:sp>
    </p:spTree>
    <p:extLst>
      <p:ext uri="{BB962C8B-B14F-4D97-AF65-F5344CB8AC3E}">
        <p14:creationId xmlns:p14="http://schemas.microsoft.com/office/powerpoint/2010/main" val="1935873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Strongly Connected Components</a:t>
            </a:r>
            <a:endParaRPr lang="en-US" dirty="0"/>
          </a:p>
        </p:txBody>
      </p:sp>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grpSp>
        <p:nvGrpSpPr>
          <p:cNvPr id="87" name="Group 86"/>
          <p:cNvGrpSpPr/>
          <p:nvPr/>
        </p:nvGrpSpPr>
        <p:grpSpPr>
          <a:xfrm>
            <a:off x="685800" y="971966"/>
            <a:ext cx="3160412" cy="3600034"/>
            <a:chOff x="685800" y="971966"/>
            <a:chExt cx="3160412" cy="3600034"/>
          </a:xfrm>
        </p:grpSpPr>
        <p:sp>
          <p:nvSpPr>
            <p:cNvPr id="60" name="Oval 59"/>
            <p:cNvSpPr/>
            <p:nvPr/>
          </p:nvSpPr>
          <p:spPr>
            <a:xfrm>
              <a:off x="1225990" y="2501697"/>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9" name="Oval 58"/>
            <p:cNvSpPr/>
            <p:nvPr/>
          </p:nvSpPr>
          <p:spPr>
            <a:xfrm>
              <a:off x="2940865" y="97707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8" name="Oval 57"/>
            <p:cNvSpPr/>
            <p:nvPr/>
          </p:nvSpPr>
          <p:spPr>
            <a:xfrm>
              <a:off x="1797865" y="971966"/>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7" name="Oval 56"/>
            <p:cNvSpPr/>
            <p:nvPr/>
          </p:nvSpPr>
          <p:spPr>
            <a:xfrm>
              <a:off x="685800" y="1815270"/>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5" name="Oval 54"/>
            <p:cNvSpPr/>
            <p:nvPr/>
          </p:nvSpPr>
          <p:spPr>
            <a:xfrm>
              <a:off x="685800" y="986123"/>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cxnSp>
        <p:nvCxnSpPr>
          <p:cNvPr id="38" name="Straight Arrow Connector 37"/>
          <p:cNvCxnSpPr>
            <a:stCxn id="7" idx="7"/>
            <a:endCxn id="9" idx="7"/>
          </p:cNvCxnSpPr>
          <p:nvPr/>
        </p:nvCxnSpPr>
        <p:spPr>
          <a:xfrm flipH="1">
            <a:off x="1058375" y="1142259"/>
            <a:ext cx="1143000" cy="8324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98212" y="1097622"/>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7" name="Oval 6"/>
          <p:cNvSpPr/>
          <p:nvPr/>
        </p:nvSpPr>
        <p:spPr>
          <a:xfrm>
            <a:off x="1941212" y="109762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8" name="Oval 7"/>
          <p:cNvSpPr/>
          <p:nvPr/>
        </p:nvSpPr>
        <p:spPr>
          <a:xfrm>
            <a:off x="3084212" y="109762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9" name="Oval 8"/>
          <p:cNvSpPr/>
          <p:nvPr/>
        </p:nvSpPr>
        <p:spPr>
          <a:xfrm>
            <a:off x="798212" y="1930091"/>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0" name="Oval 9"/>
          <p:cNvSpPr/>
          <p:nvPr/>
        </p:nvSpPr>
        <p:spPr>
          <a:xfrm>
            <a:off x="1941212" y="1930091"/>
            <a:ext cx="304800" cy="304800"/>
          </a:xfrm>
          <a:prstGeom prst="ellipse">
            <a:avLst/>
          </a:prstGeom>
          <a:solidFill>
            <a:schemeClr val="bg1"/>
          </a:solidFill>
          <a:ln>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1" name="Oval 10"/>
          <p:cNvSpPr/>
          <p:nvPr/>
        </p:nvSpPr>
        <p:spPr>
          <a:xfrm>
            <a:off x="3084212" y="193009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2" name="Oval 11"/>
          <p:cNvSpPr/>
          <p:nvPr/>
        </p:nvSpPr>
        <p:spPr>
          <a:xfrm>
            <a:off x="3084212" y="276256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3" name="Oval 12"/>
          <p:cNvSpPr/>
          <p:nvPr/>
        </p:nvSpPr>
        <p:spPr>
          <a:xfrm>
            <a:off x="1941212" y="2762560"/>
            <a:ext cx="304800" cy="304800"/>
          </a:xfrm>
          <a:prstGeom prst="ellipse">
            <a:avLst/>
          </a:prstGeom>
          <a:solidFill>
            <a:schemeClr val="bg1"/>
          </a:solidFill>
          <a:ln>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4" name="Oval 13"/>
          <p:cNvSpPr/>
          <p:nvPr/>
        </p:nvSpPr>
        <p:spPr>
          <a:xfrm>
            <a:off x="1331612" y="3178795"/>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15" name="Oval 14"/>
          <p:cNvSpPr/>
          <p:nvPr/>
        </p:nvSpPr>
        <p:spPr>
          <a:xfrm>
            <a:off x="1941212" y="3595029"/>
            <a:ext cx="304800" cy="304800"/>
          </a:xfrm>
          <a:prstGeom prst="ellipse">
            <a:avLst/>
          </a:prstGeom>
          <a:solidFill>
            <a:schemeClr val="bg1"/>
          </a:solidFill>
          <a:ln>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16" name="Oval 15"/>
          <p:cNvSpPr/>
          <p:nvPr/>
        </p:nvSpPr>
        <p:spPr>
          <a:xfrm>
            <a:off x="3084212" y="359502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17" name="Oval 16"/>
          <p:cNvSpPr/>
          <p:nvPr/>
        </p:nvSpPr>
        <p:spPr>
          <a:xfrm>
            <a:off x="2512712" y="4128429"/>
            <a:ext cx="304800" cy="304800"/>
          </a:xfrm>
          <a:prstGeom prst="ellipse">
            <a:avLst/>
          </a:prstGeom>
          <a:solidFill>
            <a:schemeClr val="bg1"/>
          </a:solidFill>
          <a:ln>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19" name="Straight Arrow Connector 18"/>
          <p:cNvCxnSpPr>
            <a:stCxn id="6" idx="6"/>
            <a:endCxn id="7" idx="2"/>
          </p:cNvCxnSpPr>
          <p:nvPr/>
        </p:nvCxnSpPr>
        <p:spPr>
          <a:xfrm>
            <a:off x="1103012" y="125002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6"/>
            <a:endCxn id="8" idx="2"/>
          </p:cNvCxnSpPr>
          <p:nvPr/>
        </p:nvCxnSpPr>
        <p:spPr>
          <a:xfrm>
            <a:off x="2246012" y="125002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6"/>
            <a:endCxn id="11" idx="2"/>
          </p:cNvCxnSpPr>
          <p:nvPr/>
        </p:nvCxnSpPr>
        <p:spPr>
          <a:xfrm>
            <a:off x="2246012" y="2082491"/>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4"/>
            <a:endCxn id="13" idx="0"/>
          </p:cNvCxnSpPr>
          <p:nvPr/>
        </p:nvCxnSpPr>
        <p:spPr>
          <a:xfrm>
            <a:off x="2093612" y="223489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4"/>
            <a:endCxn id="12" idx="0"/>
          </p:cNvCxnSpPr>
          <p:nvPr/>
        </p:nvCxnSpPr>
        <p:spPr>
          <a:xfrm>
            <a:off x="3236612" y="223489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6"/>
            <a:endCxn id="12" idx="2"/>
          </p:cNvCxnSpPr>
          <p:nvPr/>
        </p:nvCxnSpPr>
        <p:spPr>
          <a:xfrm>
            <a:off x="2246012" y="2914960"/>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4"/>
            <a:endCxn id="16" idx="0"/>
          </p:cNvCxnSpPr>
          <p:nvPr/>
        </p:nvCxnSpPr>
        <p:spPr>
          <a:xfrm>
            <a:off x="3236612" y="306736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4"/>
            <a:endCxn id="15" idx="0"/>
          </p:cNvCxnSpPr>
          <p:nvPr/>
        </p:nvCxnSpPr>
        <p:spPr>
          <a:xfrm>
            <a:off x="2093612" y="306736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1"/>
            <a:endCxn id="14" idx="5"/>
          </p:cNvCxnSpPr>
          <p:nvPr/>
        </p:nvCxnSpPr>
        <p:spPr>
          <a:xfrm flipH="1" flipV="1">
            <a:off x="1591775" y="3438958"/>
            <a:ext cx="394074" cy="2007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7"/>
            <a:endCxn id="13" idx="3"/>
          </p:cNvCxnSpPr>
          <p:nvPr/>
        </p:nvCxnSpPr>
        <p:spPr>
          <a:xfrm flipV="1">
            <a:off x="1591775" y="3022723"/>
            <a:ext cx="394074" cy="20070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6" idx="3"/>
            <a:endCxn id="17" idx="7"/>
          </p:cNvCxnSpPr>
          <p:nvPr/>
        </p:nvCxnSpPr>
        <p:spPr>
          <a:xfrm flipH="1">
            <a:off x="2772875" y="385519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7" idx="1"/>
            <a:endCxn id="15" idx="5"/>
          </p:cNvCxnSpPr>
          <p:nvPr/>
        </p:nvCxnSpPr>
        <p:spPr>
          <a:xfrm flipH="1" flipV="1">
            <a:off x="2201375" y="385519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3315037" y="136687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flipH="1" flipV="1">
            <a:off x="3090886" y="137744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170101" y="136994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H="1" flipV="1">
            <a:off x="1941212" y="137244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TextBox 85"/>
              <p:cNvSpPr txBox="1"/>
              <p:nvPr/>
            </p:nvSpPr>
            <p:spPr>
              <a:xfrm>
                <a:off x="152400" y="4746870"/>
                <a:ext cx="4522585" cy="1477328"/>
              </a:xfrm>
              <a:prstGeom prst="rect">
                <a:avLst/>
              </a:prstGeom>
              <a:noFill/>
            </p:spPr>
            <p:txBody>
              <a:bodyPr wrap="none" rtlCol="0">
                <a:spAutoFit/>
              </a:bodyPr>
              <a:lstStyle/>
              <a:p>
                <a:r>
                  <a:rPr lang="en-GB" dirty="0"/>
                  <a:t>This graph is connected (undirected view), but</a:t>
                </a:r>
                <a:br>
                  <a:rPr lang="en-GB" dirty="0"/>
                </a:br>
                <a:r>
                  <a:rPr lang="en-GB" dirty="0"/>
                  <a:t>there is no path between any pair of nodes.</a:t>
                </a:r>
                <a:br>
                  <a:rPr lang="en-GB" dirty="0"/>
                </a:br>
                <a:br>
                  <a:rPr lang="en-GB" dirty="0"/>
                </a:br>
                <a:r>
                  <a:rPr lang="en-GB" dirty="0"/>
                  <a:t>For example, there is no path </a:t>
                </a:r>
                <a14:m>
                  <m:oMath xmlns:m="http://schemas.openxmlformats.org/officeDocument/2006/math">
                    <m:r>
                      <a:rPr lang="en-GB" b="0" i="1" smtClean="0">
                        <a:latin typeface="Cambria Math" panose="02040503050406030204" pitchFamily="18" charset="0"/>
                      </a:rPr>
                      <m:t>𝐾</m:t>
                    </m:r>
                    <m:r>
                      <a:rPr lang="en-GB" b="0" i="1" smtClean="0">
                        <a:latin typeface="Cambria Math" panose="02040503050406030204" pitchFamily="18" charset="0"/>
                      </a:rPr>
                      <m:t>→⋯→</m:t>
                    </m:r>
                    <m:r>
                      <a:rPr lang="en-GB" b="0" i="1" smtClean="0">
                        <a:latin typeface="Cambria Math" panose="02040503050406030204" pitchFamily="18" charset="0"/>
                      </a:rPr>
                      <m:t>𝐶</m:t>
                    </m:r>
                  </m:oMath>
                </a14:m>
                <a:r>
                  <a:rPr lang="en-US" dirty="0"/>
                  <a:t> or</a:t>
                </a:r>
                <a:br>
                  <a:rPr lang="en-US" dirty="0"/>
                </a:b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𝐴</m:t>
                    </m:r>
                  </m:oMath>
                </a14:m>
                <a:r>
                  <a:rPr lang="en-US" dirty="0"/>
                  <a:t>.</a:t>
                </a:r>
              </a:p>
            </p:txBody>
          </p:sp>
        </mc:Choice>
        <mc:Fallback xmlns="">
          <p:sp>
            <p:nvSpPr>
              <p:cNvPr id="86" name="TextBox 85"/>
              <p:cNvSpPr txBox="1">
                <a:spLocks noRot="1" noChangeAspect="1" noMove="1" noResize="1" noEditPoints="1" noAdjustHandles="1" noChangeArrowheads="1" noChangeShapeType="1" noTextEdit="1"/>
              </p:cNvSpPr>
              <p:nvPr/>
            </p:nvSpPr>
            <p:spPr>
              <a:xfrm>
                <a:off x="152400" y="4746870"/>
                <a:ext cx="4522585" cy="1477328"/>
              </a:xfrm>
              <a:prstGeom prst="rect">
                <a:avLst/>
              </a:prstGeom>
              <a:blipFill>
                <a:blip r:embed="rId2"/>
                <a:stretch>
                  <a:fillRect l="-1078" t="-2479" r="-270"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72000" y="1371600"/>
                <a:ext cx="4506555" cy="2862322"/>
              </a:xfrm>
              <a:prstGeom prst="rect">
                <a:avLst/>
              </a:prstGeom>
              <a:noFill/>
            </p:spPr>
            <p:txBody>
              <a:bodyPr wrap="none" rtlCol="0">
                <a:spAutoFit/>
              </a:bodyPr>
              <a:lstStyle/>
              <a:p>
                <a:r>
                  <a:rPr lang="en-GB" sz="2000" dirty="0"/>
                  <a:t>The graph is not </a:t>
                </a:r>
                <a:r>
                  <a:rPr lang="en-GB" sz="2000" i="1" dirty="0"/>
                  <a:t>strongly connected</a:t>
                </a:r>
                <a:r>
                  <a:rPr lang="en-GB" sz="2000" dirty="0"/>
                  <a:t>.</a:t>
                </a:r>
              </a:p>
              <a:p>
                <a:endParaRPr lang="en-GB" sz="2000" dirty="0"/>
              </a:p>
              <a:p>
                <a:r>
                  <a:rPr lang="en-GB" sz="2000" dirty="0"/>
                  <a:t>Two nodes </a:t>
                </a:r>
                <a14:m>
                  <m:oMath xmlns:m="http://schemas.openxmlformats.org/officeDocument/2006/math">
                    <m:r>
                      <a:rPr lang="en-GB" sz="2000" b="0" i="1" smtClean="0">
                        <a:latin typeface="Cambria Math" panose="02040503050406030204" pitchFamily="18" charset="0"/>
                      </a:rPr>
                      <m:t>𝑢</m:t>
                    </m:r>
                  </m:oMath>
                </a14:m>
                <a:r>
                  <a:rPr lang="en-US" sz="2000" dirty="0"/>
                  <a:t> and </a:t>
                </a:r>
                <a14:m>
                  <m:oMath xmlns:m="http://schemas.openxmlformats.org/officeDocument/2006/math">
                    <m:r>
                      <a:rPr lang="en-GB" sz="2000" b="0" i="1" smtClean="0">
                        <a:latin typeface="Cambria Math" panose="02040503050406030204" pitchFamily="18" charset="0"/>
                      </a:rPr>
                      <m:t>𝑣</m:t>
                    </m:r>
                  </m:oMath>
                </a14:m>
                <a:r>
                  <a:rPr lang="en-US" sz="2000" dirty="0"/>
                  <a:t> of a directed graph</a:t>
                </a:r>
                <a:br>
                  <a:rPr lang="en-US" sz="2000" dirty="0"/>
                </a:br>
                <a:r>
                  <a:rPr lang="en-US" sz="2000" dirty="0"/>
                  <a:t>are connected if there is a path from </a:t>
                </a:r>
                <a14:m>
                  <m:oMath xmlns:m="http://schemas.openxmlformats.org/officeDocument/2006/math">
                    <m:r>
                      <a:rPr lang="en-GB" sz="2000" b="0" i="1" smtClean="0">
                        <a:latin typeface="Cambria Math" panose="02040503050406030204" pitchFamily="18" charset="0"/>
                      </a:rPr>
                      <m:t>𝑢</m:t>
                    </m:r>
                  </m:oMath>
                </a14:m>
                <a:br>
                  <a:rPr lang="en-GB" sz="2000" dirty="0"/>
                </a:br>
                <a:r>
                  <a:rPr lang="en-GB" sz="2000" dirty="0"/>
                  <a:t>to </a:t>
                </a:r>
                <a14:m>
                  <m:oMath xmlns:m="http://schemas.openxmlformats.org/officeDocument/2006/math">
                    <m:r>
                      <a:rPr lang="en-GB" sz="2000" b="0" i="1" smtClean="0">
                        <a:latin typeface="Cambria Math" panose="02040503050406030204" pitchFamily="18" charset="0"/>
                      </a:rPr>
                      <m:t>𝑣</m:t>
                    </m:r>
                  </m:oMath>
                </a14:m>
                <a:r>
                  <a:rPr lang="en-US" sz="2000" dirty="0"/>
                  <a:t> and a path from </a:t>
                </a:r>
                <a14:m>
                  <m:oMath xmlns:m="http://schemas.openxmlformats.org/officeDocument/2006/math">
                    <m:r>
                      <a:rPr lang="en-GB" sz="2000" b="0" i="1" smtClean="0">
                        <a:latin typeface="Cambria Math" panose="02040503050406030204" pitchFamily="18" charset="0"/>
                      </a:rPr>
                      <m:t>𝑣</m:t>
                    </m:r>
                  </m:oMath>
                </a14:m>
                <a:r>
                  <a:rPr lang="en-US" sz="2000" dirty="0"/>
                  <a:t> to </a:t>
                </a:r>
                <a14:m>
                  <m:oMath xmlns:m="http://schemas.openxmlformats.org/officeDocument/2006/math">
                    <m:r>
                      <a:rPr lang="en-GB" sz="2000" b="0" i="1" smtClean="0">
                        <a:latin typeface="Cambria Math" panose="02040503050406030204" pitchFamily="18" charset="0"/>
                      </a:rPr>
                      <m:t>𝑢</m:t>
                    </m:r>
                  </m:oMath>
                </a14:m>
                <a:r>
                  <a:rPr lang="en-US" sz="2000" dirty="0"/>
                  <a:t>.</a:t>
                </a:r>
              </a:p>
              <a:p>
                <a:endParaRPr lang="en-GB" sz="2000" dirty="0"/>
              </a:p>
              <a:p>
                <a:r>
                  <a:rPr lang="en-GB" sz="2000" dirty="0"/>
                  <a:t>The </a:t>
                </a:r>
                <a:r>
                  <a:rPr lang="en-GB" sz="2000" i="1" dirty="0"/>
                  <a:t>connected</a:t>
                </a:r>
                <a:r>
                  <a:rPr lang="en-GB" sz="2000" dirty="0"/>
                  <a:t> relation is an equivalence</a:t>
                </a:r>
                <a:br>
                  <a:rPr lang="en-GB" sz="2000" dirty="0"/>
                </a:br>
                <a:r>
                  <a:rPr lang="en-GB" sz="2000" dirty="0"/>
                  <a:t>relation and partitions </a:t>
                </a:r>
                <a14:m>
                  <m:oMath xmlns:m="http://schemas.openxmlformats.org/officeDocument/2006/math">
                    <m:r>
                      <a:rPr lang="en-GB" sz="2000" b="0" i="1" smtClean="0">
                        <a:latin typeface="Cambria Math" panose="02040503050406030204" pitchFamily="18" charset="0"/>
                      </a:rPr>
                      <m:t>𝑉</m:t>
                    </m:r>
                  </m:oMath>
                </a14:m>
                <a:r>
                  <a:rPr lang="en-US" sz="2000" dirty="0"/>
                  <a:t> into disjoint sets</a:t>
                </a:r>
                <a:br>
                  <a:rPr lang="en-US" sz="2000" dirty="0"/>
                </a:br>
                <a:r>
                  <a:rPr lang="en-US" sz="2000" dirty="0"/>
                  <a:t>of </a:t>
                </a:r>
                <a:r>
                  <a:rPr lang="en-US" sz="2000" i="1" dirty="0"/>
                  <a:t>strongly connected components</a:t>
                </a:r>
                <a:r>
                  <a:rPr lang="en-US" sz="2000"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4572000" y="1371600"/>
                <a:ext cx="4506555" cy="2862322"/>
              </a:xfrm>
              <a:prstGeom prst="rect">
                <a:avLst/>
              </a:prstGeom>
              <a:blipFill>
                <a:blip r:embed="rId3"/>
                <a:stretch>
                  <a:fillRect l="-1353" t="-1064" r="-271" b="-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130967" y="4604211"/>
                <a:ext cx="3388620" cy="1754326"/>
              </a:xfrm>
              <a:prstGeom prst="rect">
                <a:avLst/>
              </a:prstGeom>
              <a:noFill/>
            </p:spPr>
            <p:txBody>
              <a:bodyPr wrap="none" rtlCol="0">
                <a:spAutoFit/>
              </a:bodyPr>
              <a:lstStyle/>
              <a:p>
                <a:r>
                  <a:rPr lang="en-GB" b="1" u="sng" dirty="0"/>
                  <a:t>Strongly Connected Components</a:t>
                </a:r>
              </a:p>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𝐴</m:t>
                          </m:r>
                        </m:e>
                      </m:d>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𝐶</m:t>
                      </m:r>
                      <m:r>
                        <a:rPr lang="en-GB" b="0" i="1" smtClean="0">
                          <a:latin typeface="Cambria Math" panose="02040503050406030204" pitchFamily="18" charset="0"/>
                        </a:rPr>
                        <m:t>,</m:t>
                      </m:r>
                      <m:r>
                        <a:rPr lang="en-GB" b="0" i="1" smtClean="0">
                          <a:latin typeface="Cambria Math" panose="02040503050406030204" pitchFamily="18" charset="0"/>
                        </a:rPr>
                        <m:t>𝐹</m:t>
                      </m:r>
                      <m:r>
                        <a:rPr lang="en-GB" b="0" i="1" smtClean="0">
                          <a:latin typeface="Cambria Math" panose="02040503050406030204" pitchFamily="18" charset="0"/>
                        </a:rPr>
                        <m:t>}</m:t>
                      </m:r>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𝐷</m:t>
                      </m:r>
                      <m:r>
                        <a:rPr lang="en-GB" b="0" i="1" smtClean="0">
                          <a:latin typeface="Cambria Math" panose="02040503050406030204" pitchFamily="18" charset="0"/>
                        </a:rPr>
                        <m:t>}</m:t>
                      </m:r>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𝐺</m:t>
                      </m:r>
                      <m:r>
                        <a:rPr lang="en-GB" b="0" i="1" smtClean="0">
                          <a:latin typeface="Cambria Math" panose="02040503050406030204" pitchFamily="18" charset="0"/>
                        </a:rPr>
                        <m:t>,</m:t>
                      </m:r>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r>
                        <a:rPr lang="en-GB" b="0" i="1" smtClean="0">
                          <a:latin typeface="Cambria Math" panose="02040503050406030204" pitchFamily="18" charset="0"/>
                        </a:rPr>
                        <m:t>,</m:t>
                      </m:r>
                      <m:r>
                        <a:rPr lang="en-GB" b="0" i="1" smtClean="0">
                          <a:latin typeface="Cambria Math" panose="02040503050406030204" pitchFamily="18" charset="0"/>
                        </a:rPr>
                        <m:t>𝐿</m:t>
                      </m:r>
                      <m:r>
                        <a:rPr lang="en-GB" b="0" i="1" smtClean="0">
                          <a:latin typeface="Cambria Math" panose="02040503050406030204" pitchFamily="18" charset="0"/>
                        </a:rPr>
                        <m:t>}</m:t>
                      </m:r>
                    </m:oMath>
                  </m:oMathPara>
                </a14:m>
                <a:endParaRPr lang="en-GB" b="0" dirty="0"/>
              </a:p>
            </p:txBody>
          </p:sp>
        </mc:Choice>
        <mc:Fallback xmlns="">
          <p:sp>
            <p:nvSpPr>
              <p:cNvPr id="20" name="TextBox 19"/>
              <p:cNvSpPr txBox="1">
                <a:spLocks noRot="1" noChangeAspect="1" noMove="1" noResize="1" noEditPoints="1" noAdjustHandles="1" noChangeArrowheads="1" noChangeShapeType="1" noTextEdit="1"/>
              </p:cNvSpPr>
              <p:nvPr/>
            </p:nvSpPr>
            <p:spPr>
              <a:xfrm>
                <a:off x="5130967" y="4604211"/>
                <a:ext cx="3388620" cy="1754326"/>
              </a:xfrm>
              <a:prstGeom prst="rect">
                <a:avLst/>
              </a:prstGeom>
              <a:blipFill>
                <a:blip r:embed="rId4"/>
                <a:stretch>
                  <a:fillRect l="-1619" t="-1736" b="-2431"/>
                </a:stretch>
              </a:blipFill>
            </p:spPr>
            <p:txBody>
              <a:bodyPr/>
              <a:lstStyle/>
              <a:p>
                <a:r>
                  <a:rPr lang="en-US">
                    <a:noFill/>
                  </a:rPr>
                  <a:t> </a:t>
                </a:r>
              </a:p>
            </p:txBody>
          </p:sp>
        </mc:Fallback>
      </mc:AlternateContent>
    </p:spTree>
    <p:extLst>
      <p:ext uri="{BB962C8B-B14F-4D97-AF65-F5344CB8AC3E}">
        <p14:creationId xmlns:p14="http://schemas.microsoft.com/office/powerpoint/2010/main" val="35299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Social networks</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9932" y="759587"/>
            <a:ext cx="5670068" cy="584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10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Strongly Connected Components</a:t>
            </a:r>
            <a:endParaRPr lang="en-US" dirty="0"/>
          </a:p>
        </p:txBody>
      </p:sp>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grpSp>
        <p:nvGrpSpPr>
          <p:cNvPr id="91" name="Group 90"/>
          <p:cNvGrpSpPr/>
          <p:nvPr/>
        </p:nvGrpSpPr>
        <p:grpSpPr>
          <a:xfrm>
            <a:off x="533400" y="1344036"/>
            <a:ext cx="3160412" cy="3600034"/>
            <a:chOff x="533400" y="1344036"/>
            <a:chExt cx="3160412" cy="3600034"/>
          </a:xfrm>
        </p:grpSpPr>
        <p:grpSp>
          <p:nvGrpSpPr>
            <p:cNvPr id="87" name="Group 86"/>
            <p:cNvGrpSpPr/>
            <p:nvPr/>
          </p:nvGrpSpPr>
          <p:grpSpPr>
            <a:xfrm>
              <a:off x="533400" y="1344036"/>
              <a:ext cx="3160412" cy="3600034"/>
              <a:chOff x="685800" y="971966"/>
              <a:chExt cx="3160412" cy="3600034"/>
            </a:xfrm>
          </p:grpSpPr>
          <p:sp>
            <p:nvSpPr>
              <p:cNvPr id="60" name="Oval 59"/>
              <p:cNvSpPr/>
              <p:nvPr/>
            </p:nvSpPr>
            <p:spPr>
              <a:xfrm>
                <a:off x="1225990" y="2501697"/>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9" name="Oval 58"/>
              <p:cNvSpPr/>
              <p:nvPr/>
            </p:nvSpPr>
            <p:spPr>
              <a:xfrm>
                <a:off x="2940865" y="97707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8" name="Oval 57"/>
              <p:cNvSpPr/>
              <p:nvPr/>
            </p:nvSpPr>
            <p:spPr>
              <a:xfrm>
                <a:off x="1797865" y="971966"/>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7" name="Oval 56"/>
              <p:cNvSpPr/>
              <p:nvPr/>
            </p:nvSpPr>
            <p:spPr>
              <a:xfrm>
                <a:off x="685800" y="1815270"/>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55" name="Oval 54"/>
              <p:cNvSpPr/>
              <p:nvPr/>
            </p:nvSpPr>
            <p:spPr>
              <a:xfrm>
                <a:off x="685800" y="986123"/>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cxnSp>
          <p:nvCxnSpPr>
            <p:cNvPr id="38" name="Straight Arrow Connector 37"/>
            <p:cNvCxnSpPr>
              <a:stCxn id="7" idx="7"/>
              <a:endCxn id="9" idx="7"/>
            </p:cNvCxnSpPr>
            <p:nvPr/>
          </p:nvCxnSpPr>
          <p:spPr>
            <a:xfrm flipH="1">
              <a:off x="905975" y="1514329"/>
              <a:ext cx="1143000" cy="8324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45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7" name="Oval 6"/>
            <p:cNvSpPr/>
            <p:nvPr/>
          </p:nvSpPr>
          <p:spPr>
            <a:xfrm>
              <a:off x="1788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8" name="Oval 7"/>
            <p:cNvSpPr/>
            <p:nvPr/>
          </p:nvSpPr>
          <p:spPr>
            <a:xfrm>
              <a:off x="2931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9" name="Oval 8"/>
            <p:cNvSpPr/>
            <p:nvPr/>
          </p:nvSpPr>
          <p:spPr>
            <a:xfrm>
              <a:off x="645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0" name="Oval 9"/>
            <p:cNvSpPr/>
            <p:nvPr/>
          </p:nvSpPr>
          <p:spPr>
            <a:xfrm>
              <a:off x="1788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1" name="Oval 10"/>
            <p:cNvSpPr/>
            <p:nvPr/>
          </p:nvSpPr>
          <p:spPr>
            <a:xfrm>
              <a:off x="2931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2" name="Oval 11"/>
            <p:cNvSpPr/>
            <p:nvPr/>
          </p:nvSpPr>
          <p:spPr>
            <a:xfrm>
              <a:off x="2931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3" name="Oval 12"/>
            <p:cNvSpPr/>
            <p:nvPr/>
          </p:nvSpPr>
          <p:spPr>
            <a:xfrm>
              <a:off x="1788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4" name="Oval 13"/>
            <p:cNvSpPr/>
            <p:nvPr/>
          </p:nvSpPr>
          <p:spPr>
            <a:xfrm>
              <a:off x="1179212" y="355086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15" name="Oval 14"/>
            <p:cNvSpPr/>
            <p:nvPr/>
          </p:nvSpPr>
          <p:spPr>
            <a:xfrm>
              <a:off x="1788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16" name="Oval 15"/>
            <p:cNvSpPr/>
            <p:nvPr/>
          </p:nvSpPr>
          <p:spPr>
            <a:xfrm>
              <a:off x="2931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17" name="Oval 16"/>
            <p:cNvSpPr/>
            <p:nvPr/>
          </p:nvSpPr>
          <p:spPr>
            <a:xfrm>
              <a:off x="2360312" y="45004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19" name="Straight Arrow Connector 18"/>
            <p:cNvCxnSpPr>
              <a:stCxn id="6" idx="6"/>
              <a:endCxn id="7" idx="2"/>
            </p:cNvCxnSpPr>
            <p:nvPr/>
          </p:nvCxnSpPr>
          <p:spPr>
            <a:xfrm>
              <a:off x="950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6"/>
              <a:endCxn id="8" idx="2"/>
            </p:cNvCxnSpPr>
            <p:nvPr/>
          </p:nvCxnSpPr>
          <p:spPr>
            <a:xfrm>
              <a:off x="2093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6"/>
              <a:endCxn id="11" idx="2"/>
            </p:cNvCxnSpPr>
            <p:nvPr/>
          </p:nvCxnSpPr>
          <p:spPr>
            <a:xfrm>
              <a:off x="2093612" y="2454561"/>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4"/>
              <a:endCxn id="13" idx="0"/>
            </p:cNvCxnSpPr>
            <p:nvPr/>
          </p:nvCxnSpPr>
          <p:spPr>
            <a:xfrm>
              <a:off x="1941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4"/>
              <a:endCxn id="12" idx="0"/>
            </p:cNvCxnSpPr>
            <p:nvPr/>
          </p:nvCxnSpPr>
          <p:spPr>
            <a:xfrm>
              <a:off x="3084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6"/>
              <a:endCxn id="12" idx="2"/>
            </p:cNvCxnSpPr>
            <p:nvPr/>
          </p:nvCxnSpPr>
          <p:spPr>
            <a:xfrm>
              <a:off x="2093612" y="3287030"/>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4"/>
              <a:endCxn id="16" idx="0"/>
            </p:cNvCxnSpPr>
            <p:nvPr/>
          </p:nvCxnSpPr>
          <p:spPr>
            <a:xfrm>
              <a:off x="3084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4"/>
              <a:endCxn id="15" idx="0"/>
            </p:cNvCxnSpPr>
            <p:nvPr/>
          </p:nvCxnSpPr>
          <p:spPr>
            <a:xfrm>
              <a:off x="1941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5" idx="1"/>
              <a:endCxn id="14" idx="5"/>
            </p:cNvCxnSpPr>
            <p:nvPr/>
          </p:nvCxnSpPr>
          <p:spPr>
            <a:xfrm flipH="1" flipV="1">
              <a:off x="1439375" y="3811028"/>
              <a:ext cx="394074" cy="2007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7"/>
              <a:endCxn id="13" idx="3"/>
            </p:cNvCxnSpPr>
            <p:nvPr/>
          </p:nvCxnSpPr>
          <p:spPr>
            <a:xfrm flipV="1">
              <a:off x="1439375" y="3394793"/>
              <a:ext cx="394074" cy="20070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6" idx="3"/>
              <a:endCxn id="17" idx="7"/>
            </p:cNvCxnSpPr>
            <p:nvPr/>
          </p:nvCxnSpPr>
          <p:spPr>
            <a:xfrm flipH="1">
              <a:off x="26204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7" idx="1"/>
              <a:endCxn id="15" idx="5"/>
            </p:cNvCxnSpPr>
            <p:nvPr/>
          </p:nvCxnSpPr>
          <p:spPr>
            <a:xfrm flipH="1" flipV="1">
              <a:off x="20489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3162637" y="173894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flipH="1" flipV="1">
              <a:off x="2938486" y="174951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017701" y="174201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H="1" flipV="1">
              <a:off x="1788812" y="174451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5257800" y="1143000"/>
            <a:ext cx="2971046" cy="1853793"/>
            <a:chOff x="5257800" y="1738548"/>
            <a:chExt cx="2971046" cy="1853793"/>
          </a:xfrm>
        </p:grpSpPr>
        <p:sp>
          <p:nvSpPr>
            <p:cNvPr id="64" name="Oval 63"/>
            <p:cNvSpPr/>
            <p:nvPr/>
          </p:nvSpPr>
          <p:spPr>
            <a:xfrm>
              <a:off x="5257800" y="1819747"/>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65" name="Oval 64"/>
            <p:cNvSpPr/>
            <p:nvPr/>
          </p:nvSpPr>
          <p:spPr>
            <a:xfrm>
              <a:off x="5638800" y="2819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66" name="Oval 65"/>
            <p:cNvSpPr/>
            <p:nvPr/>
          </p:nvSpPr>
          <p:spPr>
            <a:xfrm>
              <a:off x="6428525" y="1738548"/>
              <a:ext cx="467198" cy="467198"/>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B,E</a:t>
              </a:r>
              <a:endParaRPr lang="en-US" sz="2000" dirty="0">
                <a:solidFill>
                  <a:schemeClr val="tx1"/>
                </a:solidFill>
              </a:endParaRPr>
            </a:p>
          </p:txBody>
        </p:sp>
        <p:sp>
          <p:nvSpPr>
            <p:cNvPr id="67" name="Oval 66"/>
            <p:cNvSpPr/>
            <p:nvPr/>
          </p:nvSpPr>
          <p:spPr>
            <a:xfrm>
              <a:off x="7761648" y="1738548"/>
              <a:ext cx="467198" cy="467198"/>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C,F</a:t>
              </a:r>
              <a:endParaRPr lang="en-US" sz="2000" dirty="0">
                <a:solidFill>
                  <a:schemeClr val="tx1"/>
                </a:solidFill>
              </a:endParaRPr>
            </a:p>
          </p:txBody>
        </p:sp>
        <p:sp>
          <p:nvSpPr>
            <p:cNvPr id="68" name="Oval 67"/>
            <p:cNvSpPr/>
            <p:nvPr/>
          </p:nvSpPr>
          <p:spPr>
            <a:xfrm>
              <a:off x="6814242" y="2754141"/>
              <a:ext cx="838200" cy="8382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G,H,I,</a:t>
              </a:r>
              <a:br>
                <a:rPr lang="en-GB" sz="2000" dirty="0">
                  <a:solidFill>
                    <a:schemeClr val="tx1"/>
                  </a:solidFill>
                </a:rPr>
              </a:br>
              <a:r>
                <a:rPr lang="en-GB" sz="2000" dirty="0">
                  <a:solidFill>
                    <a:schemeClr val="tx1"/>
                  </a:solidFill>
                </a:rPr>
                <a:t>J,K,L</a:t>
              </a:r>
              <a:endParaRPr lang="en-US" sz="2000" dirty="0">
                <a:solidFill>
                  <a:schemeClr val="tx1"/>
                </a:solidFill>
              </a:endParaRPr>
            </a:p>
          </p:txBody>
        </p:sp>
        <p:cxnSp>
          <p:nvCxnSpPr>
            <p:cNvPr id="70" name="Straight Arrow Connector 69"/>
            <p:cNvCxnSpPr>
              <a:stCxn id="64" idx="6"/>
              <a:endCxn id="66" idx="2"/>
            </p:cNvCxnSpPr>
            <p:nvPr/>
          </p:nvCxnSpPr>
          <p:spPr>
            <a:xfrm>
              <a:off x="5562600" y="1972147"/>
              <a:ext cx="865925"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6"/>
              <a:endCxn id="67" idx="2"/>
            </p:cNvCxnSpPr>
            <p:nvPr/>
          </p:nvCxnSpPr>
          <p:spPr>
            <a:xfrm>
              <a:off x="6895723" y="1972147"/>
              <a:ext cx="865925"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7" idx="4"/>
              <a:endCxn id="68" idx="7"/>
            </p:cNvCxnSpPr>
            <p:nvPr/>
          </p:nvCxnSpPr>
          <p:spPr>
            <a:xfrm flipH="1">
              <a:off x="7529690" y="2205746"/>
              <a:ext cx="465557" cy="67114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6" idx="4"/>
              <a:endCxn id="68" idx="1"/>
            </p:cNvCxnSpPr>
            <p:nvPr/>
          </p:nvCxnSpPr>
          <p:spPr>
            <a:xfrm>
              <a:off x="6662124" y="2205746"/>
              <a:ext cx="274870" cy="67114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6" idx="3"/>
              <a:endCxn id="65" idx="7"/>
            </p:cNvCxnSpPr>
            <p:nvPr/>
          </p:nvCxnSpPr>
          <p:spPr>
            <a:xfrm flipH="1">
              <a:off x="5898963" y="2137326"/>
              <a:ext cx="597982" cy="726711"/>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0" y="5477470"/>
            <a:ext cx="4379276" cy="923330"/>
          </a:xfrm>
          <a:prstGeom prst="rect">
            <a:avLst/>
          </a:prstGeom>
          <a:noFill/>
        </p:spPr>
        <p:txBody>
          <a:bodyPr wrap="none" rtlCol="0">
            <a:spAutoFit/>
          </a:bodyPr>
          <a:lstStyle/>
          <a:p>
            <a:r>
              <a:rPr lang="en-GB" dirty="0"/>
              <a:t>Every directed graph can be represented</a:t>
            </a:r>
            <a:br>
              <a:rPr lang="en-GB" dirty="0"/>
            </a:br>
            <a:r>
              <a:rPr lang="en-GB" dirty="0"/>
              <a:t>by a </a:t>
            </a:r>
            <a:r>
              <a:rPr lang="en-GB" b="1" i="1" dirty="0"/>
              <a:t>meta-graph</a:t>
            </a:r>
            <a:r>
              <a:rPr lang="en-GB" dirty="0"/>
              <a:t>, where each meta-node</a:t>
            </a:r>
            <a:br>
              <a:rPr lang="en-GB" dirty="0"/>
            </a:br>
            <a:r>
              <a:rPr lang="en-GB" dirty="0"/>
              <a:t>represents a strongly connected component.</a:t>
            </a:r>
            <a:endParaRPr lang="en-US" dirty="0"/>
          </a:p>
        </p:txBody>
      </p:sp>
      <p:sp>
        <p:nvSpPr>
          <p:cNvPr id="90" name="TextBox 89"/>
          <p:cNvSpPr txBox="1"/>
          <p:nvPr/>
        </p:nvSpPr>
        <p:spPr>
          <a:xfrm>
            <a:off x="4191000" y="3242608"/>
            <a:ext cx="5018810" cy="2246769"/>
          </a:xfrm>
          <a:prstGeom prst="rect">
            <a:avLst/>
          </a:prstGeom>
          <a:noFill/>
        </p:spPr>
        <p:txBody>
          <a:bodyPr wrap="none" rtlCol="0">
            <a:spAutoFit/>
          </a:bodyPr>
          <a:lstStyle/>
          <a:p>
            <a:r>
              <a:rPr lang="en-GB" sz="2000" b="1" dirty="0"/>
              <a:t>Property: </a:t>
            </a:r>
            <a:r>
              <a:rPr lang="en-GB" sz="2000" dirty="0"/>
              <a:t>every directed graph is a DAG</a:t>
            </a:r>
            <a:br>
              <a:rPr lang="en-GB" sz="2000" dirty="0"/>
            </a:br>
            <a:r>
              <a:rPr lang="en-GB" sz="2000" dirty="0"/>
              <a:t>of its strongly connected components.</a:t>
            </a:r>
          </a:p>
          <a:p>
            <a:r>
              <a:rPr lang="en-GB" sz="2000" dirty="0"/>
              <a:t>(Exercise: prove it!)</a:t>
            </a:r>
          </a:p>
          <a:p>
            <a:endParaRPr lang="en-GB" sz="2000" dirty="0"/>
          </a:p>
          <a:p>
            <a:r>
              <a:rPr lang="en-GB" sz="2000" dirty="0"/>
              <a:t>A directed graph can be seen as a 2-level</a:t>
            </a:r>
            <a:br>
              <a:rPr lang="en-GB" sz="2000" dirty="0"/>
            </a:br>
            <a:r>
              <a:rPr lang="en-GB" sz="2000" dirty="0"/>
              <a:t>structure. At the top we have a DAG of SCCs.</a:t>
            </a:r>
            <a:br>
              <a:rPr lang="en-US" sz="2000" dirty="0"/>
            </a:br>
            <a:r>
              <a:rPr lang="en-US" sz="2000" dirty="0"/>
              <a:t>At the bottom we have the details of the SCCs.</a:t>
            </a:r>
            <a:endParaRPr lang="en-GB" sz="2000" dirty="0"/>
          </a:p>
        </p:txBody>
      </p:sp>
    </p:spTree>
    <p:extLst>
      <p:ext uri="{BB962C8B-B14F-4D97-AF65-F5344CB8AC3E}">
        <p14:creationId xmlns:p14="http://schemas.microsoft.com/office/powerpoint/2010/main" val="39759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DFS and SCCs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838200"/>
                <a:ext cx="8229600" cy="4617192"/>
              </a:xfrm>
            </p:spPr>
            <p:txBody>
              <a:bodyPr>
                <a:normAutofit fontScale="85000" lnSpcReduction="20000"/>
              </a:bodyPr>
              <a:lstStyle/>
              <a:p>
                <a:r>
                  <a:rPr lang="en-GB" b="1" dirty="0"/>
                  <a:t>Property:</a:t>
                </a:r>
                <a:r>
                  <a:rPr lang="en-GB" dirty="0"/>
                  <a:t> If the </a:t>
                </a:r>
                <a:r>
                  <a:rPr lang="en-GB" i="1" dirty="0"/>
                  <a:t>explore</a:t>
                </a:r>
                <a:r>
                  <a:rPr lang="en-GB" dirty="0"/>
                  <a:t> function starts at </a:t>
                </a:r>
                <a14:m>
                  <m:oMath xmlns:m="http://schemas.openxmlformats.org/officeDocument/2006/math">
                    <m:r>
                      <a:rPr lang="en-GB" b="0" i="1" smtClean="0">
                        <a:latin typeface="Cambria Math" panose="02040503050406030204" pitchFamily="18" charset="0"/>
                      </a:rPr>
                      <m:t>𝑢</m:t>
                    </m:r>
                  </m:oMath>
                </a14:m>
                <a:r>
                  <a:rPr lang="en-US" dirty="0"/>
                  <a:t>, it will terminate when all vertices reachable from </a:t>
                </a:r>
                <a14:m>
                  <m:oMath xmlns:m="http://schemas.openxmlformats.org/officeDocument/2006/math">
                    <m:r>
                      <a:rPr lang="en-GB" b="0" i="1" smtClean="0">
                        <a:latin typeface="Cambria Math" panose="02040503050406030204" pitchFamily="18" charset="0"/>
                      </a:rPr>
                      <m:t>𝑢</m:t>
                    </m:r>
                  </m:oMath>
                </a14:m>
                <a:r>
                  <a:rPr lang="en-US" dirty="0"/>
                  <a:t> have been visited.</a:t>
                </a:r>
              </a:p>
              <a:p>
                <a:pPr lvl="1"/>
                <a:r>
                  <a:rPr lang="en-GB" dirty="0"/>
                  <a:t>If we start from a vertex in a sink SCC, it will retrieve exactly that component.</a:t>
                </a:r>
              </a:p>
              <a:p>
                <a:pPr lvl="1"/>
                <a:r>
                  <a:rPr lang="en-GB" dirty="0"/>
                  <a:t>If we start from a non-sink SCC, it will retrieve the vertices of several components.</a:t>
                </a:r>
              </a:p>
              <a:p>
                <a:pPr lvl="1"/>
                <a:endParaRPr lang="en-GB" dirty="0"/>
              </a:p>
              <a:p>
                <a:r>
                  <a:rPr lang="en-GB" b="1" dirty="0"/>
                  <a:t>Examples:</a:t>
                </a:r>
                <a:endParaRPr lang="en-GB" dirty="0"/>
              </a:p>
              <a:p>
                <a:pPr lvl="1"/>
                <a:r>
                  <a:rPr lang="en-GB" dirty="0"/>
                  <a:t>If we start at </a:t>
                </a:r>
                <a14:m>
                  <m:oMath xmlns:m="http://schemas.openxmlformats.org/officeDocument/2006/math">
                    <m:r>
                      <a:rPr lang="en-GB" b="0" i="1" smtClean="0">
                        <a:latin typeface="Cambria Math" panose="02040503050406030204" pitchFamily="18" charset="0"/>
                      </a:rPr>
                      <m:t>𝐾</m:t>
                    </m:r>
                  </m:oMath>
                </a14:m>
                <a:r>
                  <a:rPr lang="en-US" dirty="0"/>
                  <a:t> it will retrieve the</a:t>
                </a:r>
                <a:br>
                  <a:rPr lang="en-US" dirty="0"/>
                </a:br>
                <a:r>
                  <a:rPr lang="en-US" dirty="0"/>
                  <a:t>component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𝐺</m:t>
                    </m:r>
                    <m:r>
                      <a:rPr lang="en-GB" b="0" i="1" smtClean="0">
                        <a:latin typeface="Cambria Math" panose="02040503050406030204" pitchFamily="18" charset="0"/>
                      </a:rPr>
                      <m:t>,</m:t>
                    </m:r>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r>
                      <a:rPr lang="en-GB" b="0" i="1" smtClean="0">
                        <a:latin typeface="Cambria Math" panose="02040503050406030204" pitchFamily="18" charset="0"/>
                      </a:rPr>
                      <m:t>,</m:t>
                    </m:r>
                    <m:r>
                      <a:rPr lang="en-GB" b="0" i="1" smtClean="0">
                        <a:latin typeface="Cambria Math" panose="02040503050406030204" pitchFamily="18" charset="0"/>
                      </a:rPr>
                      <m:t>𝐿</m:t>
                    </m:r>
                    <m:r>
                      <a:rPr lang="en-GB" b="0" i="1" smtClean="0">
                        <a:latin typeface="Cambria Math" panose="02040503050406030204" pitchFamily="18" charset="0"/>
                      </a:rPr>
                      <m:t>}</m:t>
                    </m:r>
                  </m:oMath>
                </a14:m>
                <a:r>
                  <a:rPr lang="en-US" dirty="0"/>
                  <a:t>.</a:t>
                </a:r>
              </a:p>
              <a:p>
                <a:pPr lvl="1"/>
                <a:r>
                  <a:rPr lang="en-GB" dirty="0"/>
                  <a:t>If we start at </a:t>
                </a:r>
                <a14:m>
                  <m:oMath xmlns:m="http://schemas.openxmlformats.org/officeDocument/2006/math">
                    <m:r>
                      <a:rPr lang="en-GB" b="0" i="1" smtClean="0">
                        <a:latin typeface="Cambria Math" panose="02040503050406030204" pitchFamily="18" charset="0"/>
                      </a:rPr>
                      <m:t>𝐵</m:t>
                    </m:r>
                  </m:oMath>
                </a14:m>
                <a:r>
                  <a:rPr lang="en-US" dirty="0"/>
                  <a:t> it will retrieve all</a:t>
                </a:r>
                <a:br>
                  <a:rPr lang="en-US" dirty="0"/>
                </a:br>
                <a:r>
                  <a:rPr lang="en-US" dirty="0"/>
                  <a:t>vertices except </a:t>
                </a:r>
                <a14:m>
                  <m:oMath xmlns:m="http://schemas.openxmlformats.org/officeDocument/2006/math">
                    <m:r>
                      <a:rPr lang="en-GB" b="0" i="1" smtClean="0">
                        <a:latin typeface="Cambria Math" panose="02040503050406030204" pitchFamily="18" charset="0"/>
                      </a:rPr>
                      <m:t>𝐴</m:t>
                    </m:r>
                  </m:oMath>
                </a14:m>
                <a:r>
                  <a:rPr lang="en-US" dirty="0"/>
                  <a:t>.</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838200"/>
                <a:ext cx="8229600" cy="4617192"/>
              </a:xfrm>
              <a:blipFill>
                <a:blip r:embed="rId2"/>
                <a:stretch>
                  <a:fillRect l="-1259" t="-2774" r="-74" b="-39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grpSp>
        <p:nvGrpSpPr>
          <p:cNvPr id="7" name="Group 6"/>
          <p:cNvGrpSpPr/>
          <p:nvPr/>
        </p:nvGrpSpPr>
        <p:grpSpPr>
          <a:xfrm>
            <a:off x="5867400" y="3105566"/>
            <a:ext cx="3160412" cy="3600034"/>
            <a:chOff x="533400" y="1344036"/>
            <a:chExt cx="3160412" cy="3600034"/>
          </a:xfrm>
        </p:grpSpPr>
        <p:grpSp>
          <p:nvGrpSpPr>
            <p:cNvPr id="8" name="Group 7"/>
            <p:cNvGrpSpPr/>
            <p:nvPr/>
          </p:nvGrpSpPr>
          <p:grpSpPr>
            <a:xfrm>
              <a:off x="533400" y="1344036"/>
              <a:ext cx="3160412" cy="3600034"/>
              <a:chOff x="685800" y="971966"/>
              <a:chExt cx="3160412" cy="3600034"/>
            </a:xfrm>
          </p:grpSpPr>
          <p:sp>
            <p:nvSpPr>
              <p:cNvPr id="38" name="Oval 37"/>
              <p:cNvSpPr/>
              <p:nvPr/>
            </p:nvSpPr>
            <p:spPr>
              <a:xfrm>
                <a:off x="1225990" y="2501697"/>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Oval 38"/>
              <p:cNvSpPr/>
              <p:nvPr/>
            </p:nvSpPr>
            <p:spPr>
              <a:xfrm>
                <a:off x="2940865" y="97707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Oval 39"/>
              <p:cNvSpPr/>
              <p:nvPr/>
            </p:nvSpPr>
            <p:spPr>
              <a:xfrm>
                <a:off x="1797865" y="971966"/>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1" name="Oval 40"/>
              <p:cNvSpPr/>
              <p:nvPr/>
            </p:nvSpPr>
            <p:spPr>
              <a:xfrm>
                <a:off x="685800" y="1815270"/>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Oval 41"/>
              <p:cNvSpPr/>
              <p:nvPr/>
            </p:nvSpPr>
            <p:spPr>
              <a:xfrm>
                <a:off x="685800" y="986123"/>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cxnSp>
          <p:nvCxnSpPr>
            <p:cNvPr id="9" name="Straight Arrow Connector 8"/>
            <p:cNvCxnSpPr>
              <a:stCxn id="11" idx="7"/>
              <a:endCxn id="13" idx="7"/>
            </p:cNvCxnSpPr>
            <p:nvPr/>
          </p:nvCxnSpPr>
          <p:spPr>
            <a:xfrm flipH="1">
              <a:off x="905975" y="1514329"/>
              <a:ext cx="1143000" cy="8324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45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1" name="Oval 10"/>
            <p:cNvSpPr/>
            <p:nvPr/>
          </p:nvSpPr>
          <p:spPr>
            <a:xfrm>
              <a:off x="1788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2" name="Oval 11"/>
            <p:cNvSpPr/>
            <p:nvPr/>
          </p:nvSpPr>
          <p:spPr>
            <a:xfrm>
              <a:off x="2931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3" name="Oval 12"/>
            <p:cNvSpPr/>
            <p:nvPr/>
          </p:nvSpPr>
          <p:spPr>
            <a:xfrm>
              <a:off x="645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4" name="Oval 13"/>
            <p:cNvSpPr/>
            <p:nvPr/>
          </p:nvSpPr>
          <p:spPr>
            <a:xfrm>
              <a:off x="1788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5" name="Oval 14"/>
            <p:cNvSpPr/>
            <p:nvPr/>
          </p:nvSpPr>
          <p:spPr>
            <a:xfrm>
              <a:off x="2931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6" name="Oval 15"/>
            <p:cNvSpPr/>
            <p:nvPr/>
          </p:nvSpPr>
          <p:spPr>
            <a:xfrm>
              <a:off x="2931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7" name="Oval 16"/>
            <p:cNvSpPr/>
            <p:nvPr/>
          </p:nvSpPr>
          <p:spPr>
            <a:xfrm>
              <a:off x="1788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8" name="Oval 17"/>
            <p:cNvSpPr/>
            <p:nvPr/>
          </p:nvSpPr>
          <p:spPr>
            <a:xfrm>
              <a:off x="1179212" y="355086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19" name="Oval 18"/>
            <p:cNvSpPr/>
            <p:nvPr/>
          </p:nvSpPr>
          <p:spPr>
            <a:xfrm>
              <a:off x="1788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20" name="Oval 19"/>
            <p:cNvSpPr/>
            <p:nvPr/>
          </p:nvSpPr>
          <p:spPr>
            <a:xfrm>
              <a:off x="2931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21" name="Oval 20"/>
            <p:cNvSpPr/>
            <p:nvPr/>
          </p:nvSpPr>
          <p:spPr>
            <a:xfrm>
              <a:off x="2360312" y="45004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22" name="Straight Arrow Connector 21"/>
            <p:cNvCxnSpPr>
              <a:stCxn id="10" idx="6"/>
              <a:endCxn id="11" idx="2"/>
            </p:cNvCxnSpPr>
            <p:nvPr/>
          </p:nvCxnSpPr>
          <p:spPr>
            <a:xfrm>
              <a:off x="950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6"/>
              <a:endCxn id="12" idx="2"/>
            </p:cNvCxnSpPr>
            <p:nvPr/>
          </p:nvCxnSpPr>
          <p:spPr>
            <a:xfrm>
              <a:off x="2093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6"/>
              <a:endCxn id="15" idx="2"/>
            </p:cNvCxnSpPr>
            <p:nvPr/>
          </p:nvCxnSpPr>
          <p:spPr>
            <a:xfrm>
              <a:off x="2093612" y="2454561"/>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4"/>
              <a:endCxn id="17" idx="0"/>
            </p:cNvCxnSpPr>
            <p:nvPr/>
          </p:nvCxnSpPr>
          <p:spPr>
            <a:xfrm>
              <a:off x="1941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4"/>
              <a:endCxn id="16" idx="0"/>
            </p:cNvCxnSpPr>
            <p:nvPr/>
          </p:nvCxnSpPr>
          <p:spPr>
            <a:xfrm>
              <a:off x="3084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6"/>
              <a:endCxn id="16" idx="2"/>
            </p:cNvCxnSpPr>
            <p:nvPr/>
          </p:nvCxnSpPr>
          <p:spPr>
            <a:xfrm>
              <a:off x="2093612" y="3287030"/>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4"/>
              <a:endCxn id="20" idx="0"/>
            </p:cNvCxnSpPr>
            <p:nvPr/>
          </p:nvCxnSpPr>
          <p:spPr>
            <a:xfrm>
              <a:off x="3084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4"/>
              <a:endCxn id="19" idx="0"/>
            </p:cNvCxnSpPr>
            <p:nvPr/>
          </p:nvCxnSpPr>
          <p:spPr>
            <a:xfrm>
              <a:off x="1941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1"/>
              <a:endCxn id="18" idx="5"/>
            </p:cNvCxnSpPr>
            <p:nvPr/>
          </p:nvCxnSpPr>
          <p:spPr>
            <a:xfrm flipH="1" flipV="1">
              <a:off x="1439375" y="3811028"/>
              <a:ext cx="394074" cy="2007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7"/>
              <a:endCxn id="17" idx="3"/>
            </p:cNvCxnSpPr>
            <p:nvPr/>
          </p:nvCxnSpPr>
          <p:spPr>
            <a:xfrm flipV="1">
              <a:off x="1439375" y="3394793"/>
              <a:ext cx="394074" cy="20070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3"/>
              <a:endCxn id="21" idx="7"/>
            </p:cNvCxnSpPr>
            <p:nvPr/>
          </p:nvCxnSpPr>
          <p:spPr>
            <a:xfrm flipH="1">
              <a:off x="26204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1"/>
              <a:endCxn id="19" idx="5"/>
            </p:cNvCxnSpPr>
            <p:nvPr/>
          </p:nvCxnSpPr>
          <p:spPr>
            <a:xfrm flipH="1" flipV="1">
              <a:off x="20489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162637" y="173894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H="1" flipV="1">
              <a:off x="2938486" y="174951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017701" y="174201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flipV="1">
              <a:off x="1788812" y="174451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748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DFS and SCCs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52400" y="945408"/>
                <a:ext cx="8229600" cy="5455392"/>
              </a:xfrm>
            </p:spPr>
            <p:txBody>
              <a:bodyPr>
                <a:normAutofit fontScale="77500" lnSpcReduction="20000"/>
              </a:bodyPr>
              <a:lstStyle/>
              <a:p>
                <a:r>
                  <a:rPr lang="en-GB" b="1" dirty="0"/>
                  <a:t>Intuition for the algorithm:</a:t>
                </a:r>
              </a:p>
              <a:p>
                <a:pPr lvl="1"/>
                <a:r>
                  <a:rPr lang="en-GB" dirty="0"/>
                  <a:t>Find a vertex located in a sink SCC</a:t>
                </a:r>
              </a:p>
              <a:p>
                <a:pPr lvl="1"/>
                <a:r>
                  <a:rPr lang="en-GB" dirty="0"/>
                  <a:t>Extract the SCC</a:t>
                </a:r>
              </a:p>
              <a:p>
                <a:pPr lvl="1"/>
                <a:endParaRPr lang="en-GB" dirty="0"/>
              </a:p>
              <a:p>
                <a:r>
                  <a:rPr lang="en-GB" b="1" dirty="0"/>
                  <a:t>To be solved:</a:t>
                </a:r>
                <a:endParaRPr lang="en-GB" dirty="0"/>
              </a:p>
              <a:p>
                <a:pPr lvl="1"/>
                <a:r>
                  <a:rPr lang="en-GB" dirty="0"/>
                  <a:t>How to find a vertex in a sink SCC?</a:t>
                </a:r>
              </a:p>
              <a:p>
                <a:pPr lvl="1"/>
                <a:r>
                  <a:rPr lang="en-GB" dirty="0"/>
                  <a:t>What to do after extracting the SCC?</a:t>
                </a:r>
              </a:p>
              <a:p>
                <a:pPr marL="0" indent="0">
                  <a:buNone/>
                </a:pPr>
                <a:endParaRPr lang="en-GB" dirty="0"/>
              </a:p>
              <a:p>
                <a:r>
                  <a:rPr lang="en-GB" b="1" dirty="0"/>
                  <a:t>Property:</a:t>
                </a:r>
                <a:r>
                  <a:rPr lang="en-GB" dirty="0"/>
                  <a:t> If </a:t>
                </a:r>
                <a14:m>
                  <m:oMath xmlns:m="http://schemas.openxmlformats.org/officeDocument/2006/math">
                    <m:r>
                      <a:rPr lang="en-GB" b="0" i="1" smtClean="0">
                        <a:latin typeface="Cambria Math" panose="02040503050406030204" pitchFamily="18" charset="0"/>
                      </a:rPr>
                      <m:t>𝐶</m:t>
                    </m:r>
                  </m:oMath>
                </a14:m>
                <a:r>
                  <a:rPr lang="en-GB" dirty="0"/>
                  <a:t> and </a:t>
                </a:r>
                <a14:m>
                  <m:oMath xmlns:m="http://schemas.openxmlformats.org/officeDocument/2006/math">
                    <m:r>
                      <a:rPr lang="en-GB" b="0" i="1" smtClean="0">
                        <a:latin typeface="Cambria Math" panose="02040503050406030204" pitchFamily="18" charset="0"/>
                      </a:rPr>
                      <m:t>𝐶</m:t>
                    </m:r>
                    <m:r>
                      <a:rPr lang="en-GB" b="0" i="1" smtClean="0">
                        <a:latin typeface="Cambria Math" panose="02040503050406030204" pitchFamily="18" charset="0"/>
                      </a:rPr>
                      <m:t>′</m:t>
                    </m:r>
                  </m:oMath>
                </a14:m>
                <a:r>
                  <a:rPr lang="en-GB" dirty="0"/>
                  <a:t> are SCCs and there is</a:t>
                </a:r>
                <a:br>
                  <a:rPr lang="en-GB" dirty="0"/>
                </a:br>
                <a:r>
                  <a:rPr lang="en-GB" dirty="0"/>
                  <a:t>an edge </a:t>
                </a:r>
                <a14:m>
                  <m:oMath xmlns:m="http://schemas.openxmlformats.org/officeDocument/2006/math">
                    <m:r>
                      <a:rPr lang="en-GB" b="0" i="1" smtClean="0">
                        <a:latin typeface="Cambria Math" panose="02040503050406030204" pitchFamily="18" charset="0"/>
                      </a:rPr>
                      <m:t>𝐶</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m:t>
                        </m:r>
                      </m:sup>
                    </m:sSup>
                  </m:oMath>
                </a14:m>
                <a:r>
                  <a:rPr lang="en-GB" dirty="0"/>
                  <a:t>, then the highest post</a:t>
                </a:r>
                <a:br>
                  <a:rPr lang="en-GB" dirty="0"/>
                </a:br>
                <a:r>
                  <a:rPr lang="en-GB" dirty="0"/>
                  <a:t>number in </a:t>
                </a:r>
                <a14:m>
                  <m:oMath xmlns:m="http://schemas.openxmlformats.org/officeDocument/2006/math">
                    <m:r>
                      <a:rPr lang="en-GB" b="0" i="1" smtClean="0">
                        <a:latin typeface="Cambria Math" panose="02040503050406030204" pitchFamily="18" charset="0"/>
                      </a:rPr>
                      <m:t>𝐶</m:t>
                    </m:r>
                  </m:oMath>
                </a14:m>
                <a:r>
                  <a:rPr lang="en-GB" dirty="0"/>
                  <a:t> is bigger than the highest post</a:t>
                </a:r>
                <a:br>
                  <a:rPr lang="en-GB" dirty="0"/>
                </a:br>
                <a:r>
                  <a:rPr lang="en-GB" dirty="0"/>
                  <a:t>number in </a:t>
                </a:r>
                <a14:m>
                  <m:oMath xmlns:m="http://schemas.openxmlformats.org/officeDocument/2006/math">
                    <m:r>
                      <a:rPr lang="en-GB" b="0" i="1" smtClean="0">
                        <a:latin typeface="Cambria Math" panose="02040503050406030204" pitchFamily="18" charset="0"/>
                      </a:rPr>
                      <m:t>𝐶</m:t>
                    </m:r>
                    <m:r>
                      <a:rPr lang="en-GB" b="0" i="1" smtClean="0">
                        <a:latin typeface="Cambria Math" panose="02040503050406030204" pitchFamily="18" charset="0"/>
                      </a:rPr>
                      <m:t>′</m:t>
                    </m:r>
                  </m:oMath>
                </a14:m>
                <a:r>
                  <a:rPr lang="en-GB" dirty="0"/>
                  <a:t>.</a:t>
                </a:r>
                <a:br>
                  <a:rPr lang="en-GB" dirty="0"/>
                </a:br>
                <a:endParaRPr lang="en-GB" dirty="0"/>
              </a:p>
              <a:p>
                <a:r>
                  <a:rPr lang="en-GB" b="1" dirty="0"/>
                  <a:t>Property:</a:t>
                </a:r>
                <a:r>
                  <a:rPr lang="en-GB" dirty="0"/>
                  <a:t> The vertex with the highest</a:t>
                </a:r>
                <a:br>
                  <a:rPr lang="en-GB" dirty="0"/>
                </a:br>
                <a:r>
                  <a:rPr lang="en-GB" dirty="0"/>
                  <a:t>DFS post number lies in a source SCC.</a:t>
                </a:r>
              </a:p>
              <a:p>
                <a:pPr marL="457200" lvl="1"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52400" y="945408"/>
                <a:ext cx="8229600" cy="5455392"/>
              </a:xfrm>
              <a:blipFill>
                <a:blip r:embed="rId2"/>
                <a:stretch>
                  <a:fillRect l="-1037" t="-2011"/>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grpSp>
        <p:nvGrpSpPr>
          <p:cNvPr id="7" name="Group 6"/>
          <p:cNvGrpSpPr/>
          <p:nvPr/>
        </p:nvGrpSpPr>
        <p:grpSpPr>
          <a:xfrm>
            <a:off x="5867400" y="914400"/>
            <a:ext cx="3160412" cy="3600034"/>
            <a:chOff x="533400" y="1344036"/>
            <a:chExt cx="3160412" cy="3600034"/>
          </a:xfrm>
        </p:grpSpPr>
        <p:grpSp>
          <p:nvGrpSpPr>
            <p:cNvPr id="8" name="Group 7"/>
            <p:cNvGrpSpPr/>
            <p:nvPr/>
          </p:nvGrpSpPr>
          <p:grpSpPr>
            <a:xfrm>
              <a:off x="533400" y="1344036"/>
              <a:ext cx="3160412" cy="3600034"/>
              <a:chOff x="685800" y="971966"/>
              <a:chExt cx="3160412" cy="3600034"/>
            </a:xfrm>
          </p:grpSpPr>
          <p:sp>
            <p:nvSpPr>
              <p:cNvPr id="38" name="Oval 37"/>
              <p:cNvSpPr/>
              <p:nvPr/>
            </p:nvSpPr>
            <p:spPr>
              <a:xfrm>
                <a:off x="1225990" y="2501697"/>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Oval 38"/>
              <p:cNvSpPr/>
              <p:nvPr/>
            </p:nvSpPr>
            <p:spPr>
              <a:xfrm>
                <a:off x="2940865" y="97707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Oval 39"/>
              <p:cNvSpPr/>
              <p:nvPr/>
            </p:nvSpPr>
            <p:spPr>
              <a:xfrm>
                <a:off x="1797865" y="971966"/>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1" name="Oval 40"/>
              <p:cNvSpPr/>
              <p:nvPr/>
            </p:nvSpPr>
            <p:spPr>
              <a:xfrm>
                <a:off x="685800" y="1815270"/>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Oval 41"/>
              <p:cNvSpPr/>
              <p:nvPr/>
            </p:nvSpPr>
            <p:spPr>
              <a:xfrm>
                <a:off x="685800" y="986123"/>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cxnSp>
          <p:nvCxnSpPr>
            <p:cNvPr id="9" name="Straight Arrow Connector 8"/>
            <p:cNvCxnSpPr>
              <a:stCxn id="11" idx="7"/>
              <a:endCxn id="13" idx="7"/>
            </p:cNvCxnSpPr>
            <p:nvPr/>
          </p:nvCxnSpPr>
          <p:spPr>
            <a:xfrm flipH="1">
              <a:off x="905975" y="1514329"/>
              <a:ext cx="1143000" cy="8324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45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1" name="Oval 10"/>
            <p:cNvSpPr/>
            <p:nvPr/>
          </p:nvSpPr>
          <p:spPr>
            <a:xfrm>
              <a:off x="1788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2" name="Oval 11"/>
            <p:cNvSpPr/>
            <p:nvPr/>
          </p:nvSpPr>
          <p:spPr>
            <a:xfrm>
              <a:off x="2931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3" name="Oval 12"/>
            <p:cNvSpPr/>
            <p:nvPr/>
          </p:nvSpPr>
          <p:spPr>
            <a:xfrm>
              <a:off x="645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4" name="Oval 13"/>
            <p:cNvSpPr/>
            <p:nvPr/>
          </p:nvSpPr>
          <p:spPr>
            <a:xfrm>
              <a:off x="1788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5" name="Oval 14"/>
            <p:cNvSpPr/>
            <p:nvPr/>
          </p:nvSpPr>
          <p:spPr>
            <a:xfrm>
              <a:off x="2931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6" name="Oval 15"/>
            <p:cNvSpPr/>
            <p:nvPr/>
          </p:nvSpPr>
          <p:spPr>
            <a:xfrm>
              <a:off x="2931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7" name="Oval 16"/>
            <p:cNvSpPr/>
            <p:nvPr/>
          </p:nvSpPr>
          <p:spPr>
            <a:xfrm>
              <a:off x="1788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8" name="Oval 17"/>
            <p:cNvSpPr/>
            <p:nvPr/>
          </p:nvSpPr>
          <p:spPr>
            <a:xfrm>
              <a:off x="1179212" y="355086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19" name="Oval 18"/>
            <p:cNvSpPr/>
            <p:nvPr/>
          </p:nvSpPr>
          <p:spPr>
            <a:xfrm>
              <a:off x="1788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20" name="Oval 19"/>
            <p:cNvSpPr/>
            <p:nvPr/>
          </p:nvSpPr>
          <p:spPr>
            <a:xfrm>
              <a:off x="2931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21" name="Oval 20"/>
            <p:cNvSpPr/>
            <p:nvPr/>
          </p:nvSpPr>
          <p:spPr>
            <a:xfrm>
              <a:off x="2360312" y="45004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22" name="Straight Arrow Connector 21"/>
            <p:cNvCxnSpPr>
              <a:stCxn id="10" idx="6"/>
              <a:endCxn id="11" idx="2"/>
            </p:cNvCxnSpPr>
            <p:nvPr/>
          </p:nvCxnSpPr>
          <p:spPr>
            <a:xfrm>
              <a:off x="950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6"/>
              <a:endCxn id="12" idx="2"/>
            </p:cNvCxnSpPr>
            <p:nvPr/>
          </p:nvCxnSpPr>
          <p:spPr>
            <a:xfrm>
              <a:off x="2093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6"/>
              <a:endCxn id="15" idx="2"/>
            </p:cNvCxnSpPr>
            <p:nvPr/>
          </p:nvCxnSpPr>
          <p:spPr>
            <a:xfrm>
              <a:off x="2093612" y="2454561"/>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4"/>
              <a:endCxn id="17" idx="0"/>
            </p:cNvCxnSpPr>
            <p:nvPr/>
          </p:nvCxnSpPr>
          <p:spPr>
            <a:xfrm>
              <a:off x="1941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4"/>
              <a:endCxn id="16" idx="0"/>
            </p:cNvCxnSpPr>
            <p:nvPr/>
          </p:nvCxnSpPr>
          <p:spPr>
            <a:xfrm>
              <a:off x="3084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6"/>
              <a:endCxn id="16" idx="2"/>
            </p:cNvCxnSpPr>
            <p:nvPr/>
          </p:nvCxnSpPr>
          <p:spPr>
            <a:xfrm>
              <a:off x="2093612" y="3287030"/>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4"/>
              <a:endCxn id="20" idx="0"/>
            </p:cNvCxnSpPr>
            <p:nvPr/>
          </p:nvCxnSpPr>
          <p:spPr>
            <a:xfrm>
              <a:off x="3084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4"/>
              <a:endCxn id="19" idx="0"/>
            </p:cNvCxnSpPr>
            <p:nvPr/>
          </p:nvCxnSpPr>
          <p:spPr>
            <a:xfrm>
              <a:off x="1941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1"/>
              <a:endCxn id="18" idx="5"/>
            </p:cNvCxnSpPr>
            <p:nvPr/>
          </p:nvCxnSpPr>
          <p:spPr>
            <a:xfrm flipH="1" flipV="1">
              <a:off x="1439375" y="3811028"/>
              <a:ext cx="394074" cy="2007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7"/>
              <a:endCxn id="17" idx="3"/>
            </p:cNvCxnSpPr>
            <p:nvPr/>
          </p:nvCxnSpPr>
          <p:spPr>
            <a:xfrm flipV="1">
              <a:off x="1439375" y="3394793"/>
              <a:ext cx="394074" cy="20070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3"/>
              <a:endCxn id="21" idx="7"/>
            </p:cNvCxnSpPr>
            <p:nvPr/>
          </p:nvCxnSpPr>
          <p:spPr>
            <a:xfrm flipH="1">
              <a:off x="26204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1"/>
              <a:endCxn id="19" idx="5"/>
            </p:cNvCxnSpPr>
            <p:nvPr/>
          </p:nvCxnSpPr>
          <p:spPr>
            <a:xfrm flipH="1" flipV="1">
              <a:off x="20489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162637" y="173894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H="1" flipV="1">
              <a:off x="2938486" y="174951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017701" y="174201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flipV="1">
              <a:off x="1788812" y="174451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3356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DFS and SCCs</a:t>
            </a:r>
            <a:endParaRPr lang="en-US" dirty="0"/>
          </a:p>
        </p:txBody>
      </p:sp>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43" name="Oval 42"/>
          <p:cNvSpPr/>
          <p:nvPr/>
        </p:nvSpPr>
        <p:spPr>
          <a:xfrm>
            <a:off x="2550812" y="1092631"/>
            <a:ext cx="1640188"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7" name="Oval 16"/>
          <p:cNvSpPr/>
          <p:nvPr/>
        </p:nvSpPr>
        <p:spPr>
          <a:xfrm>
            <a:off x="3389012" y="1283025"/>
            <a:ext cx="304800" cy="304800"/>
          </a:xfrm>
          <a:prstGeom prst="ellipse">
            <a:avLst/>
          </a:prstGeom>
          <a:solidFill>
            <a:schemeClr val="bg1"/>
          </a:solidFill>
          <a:ln>
            <a:solidFill>
              <a:srgbClr val="C00000"/>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C00000"/>
                </a:solidFill>
              </a:rPr>
              <a:t>D</a:t>
            </a:r>
            <a:endParaRPr lang="en-US" sz="2000" dirty="0">
              <a:solidFill>
                <a:srgbClr val="C00000"/>
              </a:solidFill>
            </a:endParaRPr>
          </a:p>
        </p:txBody>
      </p:sp>
      <p:sp>
        <p:nvSpPr>
          <p:cNvPr id="18" name="Oval 17"/>
          <p:cNvSpPr/>
          <p:nvPr/>
        </p:nvSpPr>
        <p:spPr>
          <a:xfrm>
            <a:off x="2779412" y="1699260"/>
            <a:ext cx="304800" cy="304800"/>
          </a:xfrm>
          <a:prstGeom prst="ellipse">
            <a:avLst/>
          </a:prstGeom>
          <a:solidFill>
            <a:schemeClr val="bg1"/>
          </a:solidFill>
          <a:ln>
            <a:solidFill>
              <a:srgbClr val="C00000"/>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C00000"/>
                </a:solidFill>
              </a:rPr>
              <a:t>C</a:t>
            </a:r>
            <a:endParaRPr lang="en-US" sz="2000" dirty="0">
              <a:solidFill>
                <a:srgbClr val="C00000"/>
              </a:solidFill>
            </a:endParaRPr>
          </a:p>
        </p:txBody>
      </p:sp>
      <p:sp>
        <p:nvSpPr>
          <p:cNvPr id="19" name="Oval 18"/>
          <p:cNvSpPr/>
          <p:nvPr/>
        </p:nvSpPr>
        <p:spPr>
          <a:xfrm>
            <a:off x="3389012" y="2115494"/>
            <a:ext cx="304800" cy="304800"/>
          </a:xfrm>
          <a:prstGeom prst="ellipse">
            <a:avLst/>
          </a:prstGeom>
          <a:solidFill>
            <a:schemeClr val="bg1"/>
          </a:solidFill>
          <a:ln>
            <a:solidFill>
              <a:srgbClr val="C00000"/>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C00000"/>
                </a:solidFill>
              </a:rPr>
              <a:t>E</a:t>
            </a:r>
            <a:endParaRPr lang="en-US" sz="2000" dirty="0">
              <a:solidFill>
                <a:srgbClr val="C00000"/>
              </a:solidFill>
            </a:endParaRPr>
          </a:p>
        </p:txBody>
      </p:sp>
      <p:cxnSp>
        <p:nvCxnSpPr>
          <p:cNvPr id="29" name="Straight Arrow Connector 28"/>
          <p:cNvCxnSpPr>
            <a:stCxn id="17" idx="4"/>
            <a:endCxn id="19" idx="0"/>
          </p:cNvCxnSpPr>
          <p:nvPr/>
        </p:nvCxnSpPr>
        <p:spPr>
          <a:xfrm>
            <a:off x="3541412" y="1587825"/>
            <a:ext cx="0" cy="527669"/>
          </a:xfrm>
          <a:prstGeom prst="straightConnector1">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1"/>
            <a:endCxn id="18" idx="5"/>
          </p:cNvCxnSpPr>
          <p:nvPr/>
        </p:nvCxnSpPr>
        <p:spPr>
          <a:xfrm flipH="1" flipV="1">
            <a:off x="3039575" y="1959423"/>
            <a:ext cx="394074" cy="200708"/>
          </a:xfrm>
          <a:prstGeom prst="straightConnector1">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7"/>
            <a:endCxn id="17" idx="3"/>
          </p:cNvCxnSpPr>
          <p:nvPr/>
        </p:nvCxnSpPr>
        <p:spPr>
          <a:xfrm flipV="1">
            <a:off x="3039575" y="1543188"/>
            <a:ext cx="394074" cy="200709"/>
          </a:xfrm>
          <a:prstGeom prst="straightConnector1">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365643" y="1092631"/>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1" name="Oval 10"/>
          <p:cNvSpPr/>
          <p:nvPr/>
        </p:nvSpPr>
        <p:spPr>
          <a:xfrm>
            <a:off x="1508990" y="1218287"/>
            <a:ext cx="304800" cy="304800"/>
          </a:xfrm>
          <a:prstGeom prst="ellipse">
            <a:avLst/>
          </a:prstGeom>
          <a:solidFill>
            <a:schemeClr val="bg1"/>
          </a:solidFill>
          <a:ln>
            <a:solidFill>
              <a:srgbClr val="0000FF"/>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FF"/>
                </a:solidFill>
              </a:rPr>
              <a:t>A</a:t>
            </a:r>
            <a:endParaRPr lang="en-US" sz="2000" dirty="0">
              <a:solidFill>
                <a:srgbClr val="0000FF"/>
              </a:solidFill>
            </a:endParaRPr>
          </a:p>
        </p:txBody>
      </p:sp>
      <p:sp>
        <p:nvSpPr>
          <p:cNvPr id="14" name="Oval 13"/>
          <p:cNvSpPr/>
          <p:nvPr/>
        </p:nvSpPr>
        <p:spPr>
          <a:xfrm>
            <a:off x="1508990" y="2050756"/>
            <a:ext cx="304800" cy="304800"/>
          </a:xfrm>
          <a:prstGeom prst="ellipse">
            <a:avLst/>
          </a:prstGeom>
          <a:solidFill>
            <a:schemeClr val="bg1"/>
          </a:solidFill>
          <a:ln>
            <a:solidFill>
              <a:srgbClr val="0000FF"/>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FF"/>
                </a:solidFill>
              </a:rPr>
              <a:t>B</a:t>
            </a:r>
            <a:endParaRPr lang="en-US" sz="2000" dirty="0">
              <a:solidFill>
                <a:srgbClr val="0000FF"/>
              </a:solidFill>
            </a:endParaRPr>
          </a:p>
        </p:txBody>
      </p:sp>
      <p:sp>
        <p:nvSpPr>
          <p:cNvPr id="36" name="Freeform 35"/>
          <p:cNvSpPr/>
          <p:nvPr/>
        </p:nvSpPr>
        <p:spPr>
          <a:xfrm>
            <a:off x="1737879" y="149061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rgbClr val="0000FF"/>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flipV="1">
            <a:off x="1508990" y="149310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rgbClr val="0000FF"/>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1" idx="6"/>
            <a:endCxn id="18" idx="2"/>
          </p:cNvCxnSpPr>
          <p:nvPr/>
        </p:nvCxnSpPr>
        <p:spPr>
          <a:xfrm>
            <a:off x="1813790" y="1370687"/>
            <a:ext cx="965622" cy="48097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609600" y="3868746"/>
            <a:ext cx="2743200" cy="2149475"/>
            <a:chOff x="609600" y="3868746"/>
            <a:chExt cx="2743200" cy="2149475"/>
          </a:xfrm>
        </p:grpSpPr>
        <p:cxnSp>
          <p:nvCxnSpPr>
            <p:cNvPr id="50" name="Straight Connector 49"/>
            <p:cNvCxnSpPr/>
            <p:nvPr/>
          </p:nvCxnSpPr>
          <p:spPr>
            <a:xfrm>
              <a:off x="6096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44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192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384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7432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480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52800" y="4189421"/>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9600" y="4189421"/>
              <a:ext cx="2743200" cy="0"/>
            </a:xfrm>
            <a:prstGeom prst="line">
              <a:avLst/>
            </a:prstGeom>
            <a:ln w="28575">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14400" y="4646621"/>
              <a:ext cx="304800" cy="0"/>
            </a:xfrm>
            <a:prstGeom prst="line">
              <a:avLst/>
            </a:prstGeom>
            <a:ln w="28575">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524000" y="4646621"/>
              <a:ext cx="1524000" cy="0"/>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828800" y="5103821"/>
              <a:ext cx="914400" cy="0"/>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33600" y="5561021"/>
              <a:ext cx="304800" cy="0"/>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836911" y="3868746"/>
              <a:ext cx="333746" cy="400110"/>
            </a:xfrm>
            <a:prstGeom prst="rect">
              <a:avLst/>
            </a:prstGeom>
            <a:noFill/>
          </p:spPr>
          <p:txBody>
            <a:bodyPr wrap="none" rtlCol="0">
              <a:spAutoFit/>
            </a:bodyPr>
            <a:lstStyle/>
            <a:p>
              <a:r>
                <a:rPr lang="en-US" sz="2000" dirty="0">
                  <a:solidFill>
                    <a:srgbClr val="0000FF"/>
                  </a:solidFill>
                </a:rPr>
                <a:t>A</a:t>
              </a:r>
            </a:p>
          </p:txBody>
        </p:sp>
        <p:sp>
          <p:nvSpPr>
            <p:cNvPr id="71" name="TextBox 70"/>
            <p:cNvSpPr txBox="1"/>
            <p:nvPr/>
          </p:nvSpPr>
          <p:spPr>
            <a:xfrm>
              <a:off x="914400" y="4322045"/>
              <a:ext cx="324128" cy="400110"/>
            </a:xfrm>
            <a:prstGeom prst="rect">
              <a:avLst/>
            </a:prstGeom>
            <a:noFill/>
          </p:spPr>
          <p:txBody>
            <a:bodyPr wrap="none" rtlCol="0">
              <a:spAutoFit/>
            </a:bodyPr>
            <a:lstStyle/>
            <a:p>
              <a:r>
                <a:rPr lang="en-US" sz="2000" dirty="0">
                  <a:solidFill>
                    <a:srgbClr val="0000FF"/>
                  </a:solidFill>
                </a:rPr>
                <a:t>B</a:t>
              </a:r>
            </a:p>
          </p:txBody>
        </p:sp>
        <p:sp>
          <p:nvSpPr>
            <p:cNvPr id="72" name="TextBox 71"/>
            <p:cNvSpPr txBox="1"/>
            <p:nvPr/>
          </p:nvSpPr>
          <p:spPr>
            <a:xfrm>
              <a:off x="2135234" y="4316766"/>
              <a:ext cx="320922" cy="400110"/>
            </a:xfrm>
            <a:prstGeom prst="rect">
              <a:avLst/>
            </a:prstGeom>
            <a:noFill/>
          </p:spPr>
          <p:txBody>
            <a:bodyPr wrap="none" rtlCol="0">
              <a:spAutoFit/>
            </a:bodyPr>
            <a:lstStyle/>
            <a:p>
              <a:r>
                <a:rPr lang="en-US" sz="2000" dirty="0">
                  <a:solidFill>
                    <a:srgbClr val="C00000"/>
                  </a:solidFill>
                </a:rPr>
                <a:t>C</a:t>
              </a:r>
            </a:p>
          </p:txBody>
        </p:sp>
        <p:sp>
          <p:nvSpPr>
            <p:cNvPr id="73" name="TextBox 72"/>
            <p:cNvSpPr txBox="1"/>
            <p:nvPr/>
          </p:nvSpPr>
          <p:spPr>
            <a:xfrm>
              <a:off x="2115120" y="4767241"/>
              <a:ext cx="341760" cy="400110"/>
            </a:xfrm>
            <a:prstGeom prst="rect">
              <a:avLst/>
            </a:prstGeom>
            <a:noFill/>
          </p:spPr>
          <p:txBody>
            <a:bodyPr wrap="none" rtlCol="0">
              <a:spAutoFit/>
            </a:bodyPr>
            <a:lstStyle/>
            <a:p>
              <a:r>
                <a:rPr lang="en-US" sz="2000" dirty="0">
                  <a:solidFill>
                    <a:srgbClr val="C00000"/>
                  </a:solidFill>
                </a:rPr>
                <a:t>D</a:t>
              </a:r>
            </a:p>
          </p:txBody>
        </p:sp>
        <p:sp>
          <p:nvSpPr>
            <p:cNvPr id="74" name="TextBox 73"/>
            <p:cNvSpPr txBox="1"/>
            <p:nvPr/>
          </p:nvSpPr>
          <p:spPr>
            <a:xfrm>
              <a:off x="2128701" y="5238690"/>
              <a:ext cx="309700" cy="400110"/>
            </a:xfrm>
            <a:prstGeom prst="rect">
              <a:avLst/>
            </a:prstGeom>
            <a:noFill/>
          </p:spPr>
          <p:txBody>
            <a:bodyPr wrap="none" rtlCol="0">
              <a:spAutoFit/>
            </a:bodyPr>
            <a:lstStyle/>
            <a:p>
              <a:r>
                <a:rPr lang="en-US" sz="2000" dirty="0">
                  <a:solidFill>
                    <a:srgbClr val="C00000"/>
                  </a:solidFill>
                </a:rPr>
                <a:t>E</a:t>
              </a:r>
            </a:p>
          </p:txBody>
        </p:sp>
      </p:grpSp>
      <p:graphicFrame>
        <p:nvGraphicFramePr>
          <p:cNvPr id="75" name="Table 74"/>
          <p:cNvGraphicFramePr>
            <a:graphicFrameLocks noGrp="1"/>
          </p:cNvGraphicFramePr>
          <p:nvPr>
            <p:extLst>
              <p:ext uri="{D42A27DB-BD31-4B8C-83A1-F6EECF244321}">
                <p14:modId xmlns:p14="http://schemas.microsoft.com/office/powerpoint/2010/main" val="3305108645"/>
              </p:ext>
            </p:extLst>
          </p:nvPr>
        </p:nvGraphicFramePr>
        <p:xfrm>
          <a:off x="838200" y="3238032"/>
          <a:ext cx="2309040" cy="396240"/>
        </p:xfrm>
        <a:graphic>
          <a:graphicData uri="http://schemas.openxmlformats.org/drawingml/2006/table">
            <a:tbl>
              <a:tblPr firstRow="1" bandRow="1">
                <a:tableStyleId>{5940675A-B579-460E-94D1-54222C63F5DA}</a:tableStyleId>
              </a:tblPr>
              <a:tblGrid>
                <a:gridCol w="461808">
                  <a:extLst>
                    <a:ext uri="{9D8B030D-6E8A-4147-A177-3AD203B41FA5}">
                      <a16:colId xmlns:a16="http://schemas.microsoft.com/office/drawing/2014/main" val="4170246991"/>
                    </a:ext>
                  </a:extLst>
                </a:gridCol>
                <a:gridCol w="461808">
                  <a:extLst>
                    <a:ext uri="{9D8B030D-6E8A-4147-A177-3AD203B41FA5}">
                      <a16:colId xmlns:a16="http://schemas.microsoft.com/office/drawing/2014/main" val="424253338"/>
                    </a:ext>
                  </a:extLst>
                </a:gridCol>
                <a:gridCol w="461808">
                  <a:extLst>
                    <a:ext uri="{9D8B030D-6E8A-4147-A177-3AD203B41FA5}">
                      <a16:colId xmlns:a16="http://schemas.microsoft.com/office/drawing/2014/main" val="2200429802"/>
                    </a:ext>
                  </a:extLst>
                </a:gridCol>
                <a:gridCol w="461808">
                  <a:extLst>
                    <a:ext uri="{9D8B030D-6E8A-4147-A177-3AD203B41FA5}">
                      <a16:colId xmlns:a16="http://schemas.microsoft.com/office/drawing/2014/main" val="1938085313"/>
                    </a:ext>
                  </a:extLst>
                </a:gridCol>
                <a:gridCol w="461808">
                  <a:extLst>
                    <a:ext uri="{9D8B030D-6E8A-4147-A177-3AD203B41FA5}">
                      <a16:colId xmlns:a16="http://schemas.microsoft.com/office/drawing/2014/main" val="2560275097"/>
                    </a:ext>
                  </a:extLst>
                </a:gridCol>
              </a:tblGrid>
              <a:tr h="370840">
                <a:tc>
                  <a:txBody>
                    <a:bodyPr/>
                    <a:lstStyle/>
                    <a:p>
                      <a:pPr algn="ctr"/>
                      <a:r>
                        <a:rPr lang="en-US" sz="2000" b="1" dirty="0">
                          <a:solidFill>
                            <a:srgbClr val="0000FF"/>
                          </a:solidFill>
                        </a:rPr>
                        <a:t>A</a:t>
                      </a:r>
                    </a:p>
                  </a:txBody>
                  <a:tcPr/>
                </a:tc>
                <a:tc>
                  <a:txBody>
                    <a:bodyPr/>
                    <a:lstStyle/>
                    <a:p>
                      <a:pPr algn="ctr"/>
                      <a:r>
                        <a:rPr lang="en-US" sz="2000" b="1" dirty="0">
                          <a:solidFill>
                            <a:srgbClr val="0000FF"/>
                          </a:solidFill>
                        </a:rPr>
                        <a:t>B</a:t>
                      </a:r>
                    </a:p>
                  </a:txBody>
                  <a:tcPr/>
                </a:tc>
                <a:tc>
                  <a:txBody>
                    <a:bodyPr/>
                    <a:lstStyle/>
                    <a:p>
                      <a:pPr algn="ctr"/>
                      <a:r>
                        <a:rPr lang="en-US" sz="2000" b="1" dirty="0">
                          <a:solidFill>
                            <a:srgbClr val="C00000"/>
                          </a:solidFill>
                        </a:rPr>
                        <a:t>C</a:t>
                      </a:r>
                    </a:p>
                  </a:txBody>
                  <a:tcPr/>
                </a:tc>
                <a:tc>
                  <a:txBody>
                    <a:bodyPr/>
                    <a:lstStyle/>
                    <a:p>
                      <a:pPr algn="ctr"/>
                      <a:r>
                        <a:rPr lang="en-US" sz="2000" b="1" dirty="0">
                          <a:solidFill>
                            <a:srgbClr val="C00000"/>
                          </a:solidFill>
                        </a:rPr>
                        <a:t>D</a:t>
                      </a:r>
                    </a:p>
                  </a:txBody>
                  <a:tcPr/>
                </a:tc>
                <a:tc>
                  <a:txBody>
                    <a:bodyPr/>
                    <a:lstStyle/>
                    <a:p>
                      <a:pPr algn="ctr"/>
                      <a:r>
                        <a:rPr lang="en-US" sz="2000" b="1" dirty="0">
                          <a:solidFill>
                            <a:srgbClr val="C00000"/>
                          </a:solidFill>
                        </a:rPr>
                        <a:t>E</a:t>
                      </a:r>
                    </a:p>
                  </a:txBody>
                  <a:tcPr/>
                </a:tc>
                <a:extLst>
                  <a:ext uri="{0D108BD9-81ED-4DB2-BD59-A6C34878D82A}">
                    <a16:rowId xmlns:a16="http://schemas.microsoft.com/office/drawing/2014/main" val="3748060706"/>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1956312931"/>
              </p:ext>
            </p:extLst>
          </p:nvPr>
        </p:nvGraphicFramePr>
        <p:xfrm>
          <a:off x="5920560" y="3243604"/>
          <a:ext cx="2309040" cy="396240"/>
        </p:xfrm>
        <a:graphic>
          <a:graphicData uri="http://schemas.openxmlformats.org/drawingml/2006/table">
            <a:tbl>
              <a:tblPr firstRow="1" bandRow="1">
                <a:tableStyleId>{5940675A-B579-460E-94D1-54222C63F5DA}</a:tableStyleId>
              </a:tblPr>
              <a:tblGrid>
                <a:gridCol w="461808">
                  <a:extLst>
                    <a:ext uri="{9D8B030D-6E8A-4147-A177-3AD203B41FA5}">
                      <a16:colId xmlns:a16="http://schemas.microsoft.com/office/drawing/2014/main" val="4170246991"/>
                    </a:ext>
                  </a:extLst>
                </a:gridCol>
                <a:gridCol w="461808">
                  <a:extLst>
                    <a:ext uri="{9D8B030D-6E8A-4147-A177-3AD203B41FA5}">
                      <a16:colId xmlns:a16="http://schemas.microsoft.com/office/drawing/2014/main" val="424253338"/>
                    </a:ext>
                  </a:extLst>
                </a:gridCol>
                <a:gridCol w="461808">
                  <a:extLst>
                    <a:ext uri="{9D8B030D-6E8A-4147-A177-3AD203B41FA5}">
                      <a16:colId xmlns:a16="http://schemas.microsoft.com/office/drawing/2014/main" val="2200429802"/>
                    </a:ext>
                  </a:extLst>
                </a:gridCol>
                <a:gridCol w="461808">
                  <a:extLst>
                    <a:ext uri="{9D8B030D-6E8A-4147-A177-3AD203B41FA5}">
                      <a16:colId xmlns:a16="http://schemas.microsoft.com/office/drawing/2014/main" val="1938085313"/>
                    </a:ext>
                  </a:extLst>
                </a:gridCol>
                <a:gridCol w="461808">
                  <a:extLst>
                    <a:ext uri="{9D8B030D-6E8A-4147-A177-3AD203B41FA5}">
                      <a16:colId xmlns:a16="http://schemas.microsoft.com/office/drawing/2014/main" val="2560275097"/>
                    </a:ext>
                  </a:extLst>
                </a:gridCol>
              </a:tblGrid>
              <a:tr h="370840">
                <a:tc>
                  <a:txBody>
                    <a:bodyPr/>
                    <a:lstStyle/>
                    <a:p>
                      <a:pPr algn="ctr"/>
                      <a:r>
                        <a:rPr lang="en-US" sz="2000" b="1" dirty="0">
                          <a:solidFill>
                            <a:srgbClr val="C00000"/>
                          </a:solidFill>
                        </a:rPr>
                        <a:t>D</a:t>
                      </a:r>
                    </a:p>
                  </a:txBody>
                  <a:tcPr/>
                </a:tc>
                <a:tc>
                  <a:txBody>
                    <a:bodyPr/>
                    <a:lstStyle/>
                    <a:p>
                      <a:pPr algn="ctr"/>
                      <a:r>
                        <a:rPr lang="en-US" sz="2000" b="1" dirty="0">
                          <a:solidFill>
                            <a:srgbClr val="0000FF"/>
                          </a:solidFill>
                        </a:rPr>
                        <a:t>B</a:t>
                      </a:r>
                    </a:p>
                  </a:txBody>
                  <a:tcPr/>
                </a:tc>
                <a:tc>
                  <a:txBody>
                    <a:bodyPr/>
                    <a:lstStyle/>
                    <a:p>
                      <a:pPr algn="ctr"/>
                      <a:r>
                        <a:rPr lang="en-US" sz="2000" b="1" dirty="0">
                          <a:solidFill>
                            <a:srgbClr val="C00000"/>
                          </a:solidFill>
                        </a:rPr>
                        <a:t>C</a:t>
                      </a:r>
                    </a:p>
                  </a:txBody>
                  <a:tcPr/>
                </a:tc>
                <a:tc>
                  <a:txBody>
                    <a:bodyPr/>
                    <a:lstStyle/>
                    <a:p>
                      <a:pPr algn="ctr"/>
                      <a:r>
                        <a:rPr lang="en-US" sz="2000" b="1" dirty="0">
                          <a:solidFill>
                            <a:srgbClr val="0000FF"/>
                          </a:solidFill>
                        </a:rPr>
                        <a:t>A</a:t>
                      </a:r>
                    </a:p>
                  </a:txBody>
                  <a:tcPr/>
                </a:tc>
                <a:tc>
                  <a:txBody>
                    <a:bodyPr/>
                    <a:lstStyle/>
                    <a:p>
                      <a:pPr algn="ctr"/>
                      <a:r>
                        <a:rPr lang="en-US" sz="2000" b="1" dirty="0">
                          <a:solidFill>
                            <a:srgbClr val="C00000"/>
                          </a:solidFill>
                        </a:rPr>
                        <a:t>E</a:t>
                      </a:r>
                    </a:p>
                  </a:txBody>
                  <a:tcPr/>
                </a:tc>
                <a:extLst>
                  <a:ext uri="{0D108BD9-81ED-4DB2-BD59-A6C34878D82A}">
                    <a16:rowId xmlns:a16="http://schemas.microsoft.com/office/drawing/2014/main" val="3748060706"/>
                  </a:ext>
                </a:extLst>
              </a:tr>
            </a:tbl>
          </a:graphicData>
        </a:graphic>
      </p:graphicFrame>
      <p:grpSp>
        <p:nvGrpSpPr>
          <p:cNvPr id="101" name="Group 100"/>
          <p:cNvGrpSpPr/>
          <p:nvPr/>
        </p:nvGrpSpPr>
        <p:grpSpPr>
          <a:xfrm>
            <a:off x="5715000" y="3832846"/>
            <a:ext cx="2743200" cy="2186954"/>
            <a:chOff x="5715000" y="3832846"/>
            <a:chExt cx="2743200" cy="2186954"/>
          </a:xfrm>
        </p:grpSpPr>
        <p:cxnSp>
          <p:nvCxnSpPr>
            <p:cNvPr id="77" name="Straight Connector 76"/>
            <p:cNvCxnSpPr/>
            <p:nvPr/>
          </p:nvCxnSpPr>
          <p:spPr>
            <a:xfrm>
              <a:off x="57150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198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246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6294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42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2390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438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486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1534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458200" y="4191000"/>
              <a:ext cx="0" cy="1828800"/>
            </a:xfrm>
            <a:prstGeom prst="line">
              <a:avLst/>
            </a:prstGeom>
            <a:ln w="31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715000" y="4189421"/>
              <a:ext cx="1524000" cy="1579"/>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19800" y="4646621"/>
              <a:ext cx="904736" cy="1579"/>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323121" y="5103821"/>
              <a:ext cx="304800" cy="1579"/>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43800" y="4191000"/>
              <a:ext cx="914400" cy="0"/>
            </a:xfrm>
            <a:prstGeom prst="line">
              <a:avLst/>
            </a:prstGeom>
            <a:ln w="28575">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848600" y="4648200"/>
              <a:ext cx="304800" cy="0"/>
            </a:xfrm>
            <a:prstGeom prst="line">
              <a:avLst/>
            </a:prstGeom>
            <a:ln w="28575">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829272" y="3858714"/>
              <a:ext cx="324128" cy="400110"/>
            </a:xfrm>
            <a:prstGeom prst="rect">
              <a:avLst/>
            </a:prstGeom>
            <a:noFill/>
          </p:spPr>
          <p:txBody>
            <a:bodyPr wrap="none" rtlCol="0">
              <a:spAutoFit/>
            </a:bodyPr>
            <a:lstStyle/>
            <a:p>
              <a:r>
                <a:rPr lang="en-US" sz="2000" dirty="0">
                  <a:solidFill>
                    <a:srgbClr val="0000FF"/>
                  </a:solidFill>
                </a:rPr>
                <a:t>B</a:t>
              </a:r>
            </a:p>
          </p:txBody>
        </p:sp>
        <p:sp>
          <p:nvSpPr>
            <p:cNvPr id="93" name="TextBox 92"/>
            <p:cNvSpPr txBox="1"/>
            <p:nvPr/>
          </p:nvSpPr>
          <p:spPr>
            <a:xfrm>
              <a:off x="6315060" y="4316680"/>
              <a:ext cx="309700" cy="400110"/>
            </a:xfrm>
            <a:prstGeom prst="rect">
              <a:avLst/>
            </a:prstGeom>
            <a:noFill/>
          </p:spPr>
          <p:txBody>
            <a:bodyPr wrap="none" rtlCol="0">
              <a:spAutoFit/>
            </a:bodyPr>
            <a:lstStyle/>
            <a:p>
              <a:r>
                <a:rPr lang="en-US" sz="2000" dirty="0">
                  <a:solidFill>
                    <a:srgbClr val="C00000"/>
                  </a:solidFill>
                </a:rPr>
                <a:t>E</a:t>
              </a:r>
            </a:p>
          </p:txBody>
        </p:sp>
        <p:sp>
          <p:nvSpPr>
            <p:cNvPr id="94" name="TextBox 93"/>
            <p:cNvSpPr txBox="1"/>
            <p:nvPr/>
          </p:nvSpPr>
          <p:spPr>
            <a:xfrm>
              <a:off x="6314937" y="3832846"/>
              <a:ext cx="341760" cy="400110"/>
            </a:xfrm>
            <a:prstGeom prst="rect">
              <a:avLst/>
            </a:prstGeom>
            <a:noFill/>
          </p:spPr>
          <p:txBody>
            <a:bodyPr wrap="none" rtlCol="0">
              <a:spAutoFit/>
            </a:bodyPr>
            <a:lstStyle/>
            <a:p>
              <a:r>
                <a:rPr lang="en-US" sz="2000" dirty="0">
                  <a:solidFill>
                    <a:srgbClr val="C00000"/>
                  </a:solidFill>
                </a:rPr>
                <a:t>D</a:t>
              </a:r>
            </a:p>
          </p:txBody>
        </p:sp>
        <p:sp>
          <p:nvSpPr>
            <p:cNvPr id="95" name="TextBox 94"/>
            <p:cNvSpPr txBox="1"/>
            <p:nvPr/>
          </p:nvSpPr>
          <p:spPr>
            <a:xfrm>
              <a:off x="6320671" y="4763121"/>
              <a:ext cx="320922" cy="400110"/>
            </a:xfrm>
            <a:prstGeom prst="rect">
              <a:avLst/>
            </a:prstGeom>
            <a:noFill/>
          </p:spPr>
          <p:txBody>
            <a:bodyPr wrap="none" rtlCol="0">
              <a:spAutoFit/>
            </a:bodyPr>
            <a:lstStyle/>
            <a:p>
              <a:r>
                <a:rPr lang="en-US" sz="2000" dirty="0">
                  <a:solidFill>
                    <a:srgbClr val="C00000"/>
                  </a:solidFill>
                </a:rPr>
                <a:t>C</a:t>
              </a:r>
            </a:p>
          </p:txBody>
        </p:sp>
        <p:sp>
          <p:nvSpPr>
            <p:cNvPr id="99" name="TextBox 98"/>
            <p:cNvSpPr txBox="1"/>
            <p:nvPr/>
          </p:nvSpPr>
          <p:spPr>
            <a:xfrm>
              <a:off x="7834127" y="4329155"/>
              <a:ext cx="333746" cy="400110"/>
            </a:xfrm>
            <a:prstGeom prst="rect">
              <a:avLst/>
            </a:prstGeom>
            <a:noFill/>
          </p:spPr>
          <p:txBody>
            <a:bodyPr wrap="none" rtlCol="0">
              <a:spAutoFit/>
            </a:bodyPr>
            <a:lstStyle/>
            <a:p>
              <a:r>
                <a:rPr lang="en-US" sz="2000" dirty="0">
                  <a:solidFill>
                    <a:srgbClr val="0000FF"/>
                  </a:solidFill>
                </a:rPr>
                <a:t>A</a:t>
              </a:r>
            </a:p>
          </p:txBody>
        </p:sp>
      </p:grpSp>
      <p:grpSp>
        <p:nvGrpSpPr>
          <p:cNvPr id="126" name="Group 125"/>
          <p:cNvGrpSpPr/>
          <p:nvPr/>
        </p:nvGrpSpPr>
        <p:grpSpPr>
          <a:xfrm>
            <a:off x="2960811" y="4094026"/>
            <a:ext cx="5593280" cy="1096504"/>
            <a:chOff x="2960811" y="4094026"/>
            <a:chExt cx="5593280" cy="1096504"/>
          </a:xfrm>
        </p:grpSpPr>
        <p:grpSp>
          <p:nvGrpSpPr>
            <p:cNvPr id="124" name="Group 123"/>
            <p:cNvGrpSpPr/>
            <p:nvPr/>
          </p:nvGrpSpPr>
          <p:grpSpPr>
            <a:xfrm>
              <a:off x="7148109" y="4094026"/>
              <a:ext cx="1405982" cy="190930"/>
              <a:chOff x="7148109" y="4094026"/>
              <a:chExt cx="1405982" cy="190930"/>
            </a:xfrm>
          </p:grpSpPr>
          <p:sp>
            <p:nvSpPr>
              <p:cNvPr id="104" name="Oval 103"/>
              <p:cNvSpPr/>
              <p:nvPr/>
            </p:nvSpPr>
            <p:spPr>
              <a:xfrm>
                <a:off x="7148109" y="4094026"/>
                <a:ext cx="190023" cy="1900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5" name="Oval 104"/>
              <p:cNvSpPr/>
              <p:nvPr/>
            </p:nvSpPr>
            <p:spPr>
              <a:xfrm>
                <a:off x="8364068" y="4094933"/>
                <a:ext cx="190023" cy="1900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grpSp>
          <p:nvGrpSpPr>
            <p:cNvPr id="125" name="Group 124"/>
            <p:cNvGrpSpPr/>
            <p:nvPr/>
          </p:nvGrpSpPr>
          <p:grpSpPr>
            <a:xfrm>
              <a:off x="2960811" y="4099668"/>
              <a:ext cx="2135253" cy="1090862"/>
              <a:chOff x="2960811" y="4099668"/>
              <a:chExt cx="2135253" cy="1090862"/>
            </a:xfrm>
          </p:grpSpPr>
          <p:sp>
            <p:nvSpPr>
              <p:cNvPr id="102" name="Oval 101"/>
              <p:cNvSpPr/>
              <p:nvPr/>
            </p:nvSpPr>
            <p:spPr>
              <a:xfrm>
                <a:off x="3258088" y="4099668"/>
                <a:ext cx="190023" cy="1900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3" name="Oval 102"/>
              <p:cNvSpPr/>
              <p:nvPr/>
            </p:nvSpPr>
            <p:spPr>
              <a:xfrm>
                <a:off x="2960811" y="4556366"/>
                <a:ext cx="190023" cy="1900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9" name="TextBox 108"/>
              <p:cNvSpPr txBox="1"/>
              <p:nvPr/>
            </p:nvSpPr>
            <p:spPr>
              <a:xfrm>
                <a:off x="4056356" y="4267200"/>
                <a:ext cx="1039708" cy="923330"/>
              </a:xfrm>
              <a:prstGeom prst="rect">
                <a:avLst/>
              </a:prstGeom>
              <a:noFill/>
            </p:spPr>
            <p:txBody>
              <a:bodyPr wrap="none" rtlCol="0">
                <a:spAutoFit/>
              </a:bodyPr>
              <a:lstStyle/>
              <a:p>
                <a:pPr algn="ctr"/>
                <a:r>
                  <a:rPr lang="en-US" dirty="0"/>
                  <a:t>highest</a:t>
                </a:r>
                <a:br>
                  <a:rPr lang="en-US" dirty="0"/>
                </a:br>
                <a:r>
                  <a:rPr lang="en-US" dirty="0"/>
                  <a:t>post-visit</a:t>
                </a:r>
                <a:br>
                  <a:rPr lang="en-US" dirty="0"/>
                </a:br>
                <a:r>
                  <a:rPr lang="en-US" dirty="0"/>
                  <a:t>numbers</a:t>
                </a:r>
              </a:p>
            </p:txBody>
          </p:sp>
          <p:cxnSp>
            <p:nvCxnSpPr>
              <p:cNvPr id="111" name="Straight Arrow Connector 110"/>
              <p:cNvCxnSpPr/>
              <p:nvPr/>
            </p:nvCxnSpPr>
            <p:spPr>
              <a:xfrm flipH="1" flipV="1">
                <a:off x="3533135" y="4268857"/>
                <a:ext cx="631230" cy="185535"/>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9" idx="1"/>
              </p:cNvCxnSpPr>
              <p:nvPr/>
            </p:nvCxnSpPr>
            <p:spPr>
              <a:xfrm flipH="1" flipV="1">
                <a:off x="3236612" y="4662497"/>
                <a:ext cx="819744" cy="66368"/>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sp>
        <p:nvSpPr>
          <p:cNvPr id="116" name="TextBox 115"/>
          <p:cNvSpPr txBox="1"/>
          <p:nvPr/>
        </p:nvSpPr>
        <p:spPr>
          <a:xfrm>
            <a:off x="545621" y="1435425"/>
            <a:ext cx="808042" cy="646331"/>
          </a:xfrm>
          <a:prstGeom prst="rect">
            <a:avLst/>
          </a:prstGeom>
          <a:noFill/>
        </p:spPr>
        <p:txBody>
          <a:bodyPr wrap="none" rtlCol="0">
            <a:spAutoFit/>
          </a:bodyPr>
          <a:lstStyle/>
          <a:p>
            <a:pPr algn="ctr"/>
            <a:r>
              <a:rPr lang="en-US" dirty="0">
                <a:solidFill>
                  <a:srgbClr val="0000FF"/>
                </a:solidFill>
              </a:rPr>
              <a:t>source</a:t>
            </a:r>
            <a:br>
              <a:rPr lang="en-US" dirty="0">
                <a:solidFill>
                  <a:srgbClr val="0000FF"/>
                </a:solidFill>
              </a:rPr>
            </a:br>
            <a:r>
              <a:rPr lang="en-US" dirty="0">
                <a:solidFill>
                  <a:srgbClr val="0000FF"/>
                </a:solidFill>
              </a:rPr>
              <a:t>SCC</a:t>
            </a:r>
          </a:p>
        </p:txBody>
      </p:sp>
      <p:sp>
        <p:nvSpPr>
          <p:cNvPr id="117" name="TextBox 116"/>
          <p:cNvSpPr txBox="1"/>
          <p:nvPr/>
        </p:nvSpPr>
        <p:spPr>
          <a:xfrm>
            <a:off x="5029200" y="1114961"/>
            <a:ext cx="3533403" cy="1323439"/>
          </a:xfrm>
          <a:prstGeom prst="rect">
            <a:avLst/>
          </a:prstGeom>
          <a:noFill/>
        </p:spPr>
        <p:txBody>
          <a:bodyPr wrap="none" rtlCol="0">
            <a:spAutoFit/>
          </a:bodyPr>
          <a:lstStyle/>
          <a:p>
            <a:r>
              <a:rPr lang="en-US" sz="2000" dirty="0"/>
              <a:t>But we would like executing DFS</a:t>
            </a:r>
            <a:br>
              <a:rPr lang="en-US" sz="2000" dirty="0"/>
            </a:br>
            <a:r>
              <a:rPr lang="en-US" sz="2000" dirty="0"/>
              <a:t>starting from the sink nodes!</a:t>
            </a:r>
          </a:p>
          <a:p>
            <a:endParaRPr lang="en-US" sz="2000" dirty="0"/>
          </a:p>
          <a:p>
            <a:r>
              <a:rPr lang="en-US" sz="2000" dirty="0"/>
              <a:t>How can we do that?</a:t>
            </a:r>
          </a:p>
        </p:txBody>
      </p:sp>
    </p:spTree>
    <p:extLst>
      <p:ext uri="{BB962C8B-B14F-4D97-AF65-F5344CB8AC3E}">
        <p14:creationId xmlns:p14="http://schemas.microsoft.com/office/powerpoint/2010/main" val="32456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3"/>
                                        </p:tgtEl>
                                        <p:attrNameLst>
                                          <p:attrName>style.visibility</p:attrName>
                                        </p:attrNameLst>
                                      </p:cBhvr>
                                      <p:to>
                                        <p:strVal val="visible"/>
                                      </p:to>
                                    </p:set>
                                    <p:anim calcmode="lin" valueType="num">
                                      <p:cBhvr additive="base">
                                        <p:cTn id="14" dur="500" fill="hold"/>
                                        <p:tgtEl>
                                          <p:spTgt spid="123"/>
                                        </p:tgtEl>
                                        <p:attrNameLst>
                                          <p:attrName>ppt_x</p:attrName>
                                        </p:attrNameLst>
                                      </p:cBhvr>
                                      <p:tavLst>
                                        <p:tav tm="0">
                                          <p:val>
                                            <p:strVal val="#ppt_x"/>
                                          </p:val>
                                        </p:tav>
                                        <p:tav tm="100000">
                                          <p:val>
                                            <p:strVal val="#ppt_x"/>
                                          </p:val>
                                        </p:tav>
                                      </p:tavLst>
                                    </p:anim>
                                    <p:anim calcmode="lin" valueType="num">
                                      <p:cBhvr additive="base">
                                        <p:cTn id="15"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1000"/>
                                        <p:tgtEl>
                                          <p:spTgt spid="116"/>
                                        </p:tgtEl>
                                      </p:cBhvr>
                                    </p:animEffect>
                                    <p:anim calcmode="lin" valueType="num">
                                      <p:cBhvr>
                                        <p:cTn id="38" dur="1000" fill="hold"/>
                                        <p:tgtEl>
                                          <p:spTgt spid="116"/>
                                        </p:tgtEl>
                                        <p:attrNameLst>
                                          <p:attrName>ppt_x</p:attrName>
                                        </p:attrNameLst>
                                      </p:cBhvr>
                                      <p:tavLst>
                                        <p:tav tm="0">
                                          <p:val>
                                            <p:strVal val="#ppt_x"/>
                                          </p:val>
                                        </p:tav>
                                        <p:tav tm="100000">
                                          <p:val>
                                            <p:strVal val="#ppt_x"/>
                                          </p:val>
                                        </p:tav>
                                      </p:tavLst>
                                    </p:anim>
                                    <p:anim calcmode="lin" valueType="num">
                                      <p:cBhvr>
                                        <p:cTn id="3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a:t>Reverse graph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𝐺</m:t>
                        </m:r>
                      </m:e>
                      <m:sup>
                        <m:r>
                          <a:rPr lang="en-GB" b="0" i="1" smtClean="0">
                            <a:latin typeface="Cambria Math" panose="02040503050406030204" pitchFamily="18" charset="0"/>
                          </a:rPr>
                          <m:t>𝑅</m:t>
                        </m:r>
                      </m:sup>
                    </m:sSup>
                    <m:r>
                      <a:rPr lang="en-GB" b="0" i="1"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5929" b="-3982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grpSp>
        <p:nvGrpSpPr>
          <p:cNvPr id="7" name="Group 6"/>
          <p:cNvGrpSpPr/>
          <p:nvPr/>
        </p:nvGrpSpPr>
        <p:grpSpPr>
          <a:xfrm>
            <a:off x="533400" y="838200"/>
            <a:ext cx="3160412" cy="3600034"/>
            <a:chOff x="533400" y="1344036"/>
            <a:chExt cx="3160412" cy="3600034"/>
          </a:xfrm>
        </p:grpSpPr>
        <p:grpSp>
          <p:nvGrpSpPr>
            <p:cNvPr id="8" name="Group 7"/>
            <p:cNvGrpSpPr/>
            <p:nvPr/>
          </p:nvGrpSpPr>
          <p:grpSpPr>
            <a:xfrm>
              <a:off x="533400" y="1344036"/>
              <a:ext cx="3160412" cy="3600034"/>
              <a:chOff x="685800" y="971966"/>
              <a:chExt cx="3160412" cy="3600034"/>
            </a:xfrm>
          </p:grpSpPr>
          <p:sp>
            <p:nvSpPr>
              <p:cNvPr id="38" name="Oval 37"/>
              <p:cNvSpPr/>
              <p:nvPr/>
            </p:nvSpPr>
            <p:spPr>
              <a:xfrm>
                <a:off x="1225990" y="2501697"/>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9" name="Oval 38"/>
              <p:cNvSpPr/>
              <p:nvPr/>
            </p:nvSpPr>
            <p:spPr>
              <a:xfrm>
                <a:off x="2940865" y="97707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0" name="Oval 39"/>
              <p:cNvSpPr/>
              <p:nvPr/>
            </p:nvSpPr>
            <p:spPr>
              <a:xfrm>
                <a:off x="1797865" y="971966"/>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1" name="Oval 40"/>
              <p:cNvSpPr/>
              <p:nvPr/>
            </p:nvSpPr>
            <p:spPr>
              <a:xfrm>
                <a:off x="685800" y="1815270"/>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2" name="Oval 41"/>
              <p:cNvSpPr/>
              <p:nvPr/>
            </p:nvSpPr>
            <p:spPr>
              <a:xfrm>
                <a:off x="685800" y="986123"/>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cxnSp>
          <p:nvCxnSpPr>
            <p:cNvPr id="9" name="Straight Arrow Connector 8"/>
            <p:cNvCxnSpPr>
              <a:stCxn id="11" idx="7"/>
              <a:endCxn id="13" idx="7"/>
            </p:cNvCxnSpPr>
            <p:nvPr/>
          </p:nvCxnSpPr>
          <p:spPr>
            <a:xfrm flipH="1">
              <a:off x="905975" y="1514329"/>
              <a:ext cx="1143000" cy="8324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45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1" name="Oval 10"/>
            <p:cNvSpPr/>
            <p:nvPr/>
          </p:nvSpPr>
          <p:spPr>
            <a:xfrm>
              <a:off x="1788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2" name="Oval 11"/>
            <p:cNvSpPr/>
            <p:nvPr/>
          </p:nvSpPr>
          <p:spPr>
            <a:xfrm>
              <a:off x="2931812" y="14696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3" name="Oval 12"/>
            <p:cNvSpPr/>
            <p:nvPr/>
          </p:nvSpPr>
          <p:spPr>
            <a:xfrm>
              <a:off x="645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4" name="Oval 13"/>
            <p:cNvSpPr/>
            <p:nvPr/>
          </p:nvSpPr>
          <p:spPr>
            <a:xfrm>
              <a:off x="1788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5" name="Oval 14"/>
            <p:cNvSpPr/>
            <p:nvPr/>
          </p:nvSpPr>
          <p:spPr>
            <a:xfrm>
              <a:off x="2931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6" name="Oval 15"/>
            <p:cNvSpPr/>
            <p:nvPr/>
          </p:nvSpPr>
          <p:spPr>
            <a:xfrm>
              <a:off x="2931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7" name="Oval 16"/>
            <p:cNvSpPr/>
            <p:nvPr/>
          </p:nvSpPr>
          <p:spPr>
            <a:xfrm>
              <a:off x="1788812" y="313463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8" name="Oval 17"/>
            <p:cNvSpPr/>
            <p:nvPr/>
          </p:nvSpPr>
          <p:spPr>
            <a:xfrm>
              <a:off x="1179212" y="355086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19" name="Oval 18"/>
            <p:cNvSpPr/>
            <p:nvPr/>
          </p:nvSpPr>
          <p:spPr>
            <a:xfrm>
              <a:off x="1788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20" name="Oval 19"/>
            <p:cNvSpPr/>
            <p:nvPr/>
          </p:nvSpPr>
          <p:spPr>
            <a:xfrm>
              <a:off x="2931812" y="39670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21" name="Oval 20"/>
            <p:cNvSpPr/>
            <p:nvPr/>
          </p:nvSpPr>
          <p:spPr>
            <a:xfrm>
              <a:off x="2360312" y="45004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22" name="Straight Arrow Connector 21"/>
            <p:cNvCxnSpPr>
              <a:stCxn id="10" idx="6"/>
              <a:endCxn id="11" idx="2"/>
            </p:cNvCxnSpPr>
            <p:nvPr/>
          </p:nvCxnSpPr>
          <p:spPr>
            <a:xfrm>
              <a:off x="950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6"/>
              <a:endCxn id="12" idx="2"/>
            </p:cNvCxnSpPr>
            <p:nvPr/>
          </p:nvCxnSpPr>
          <p:spPr>
            <a:xfrm>
              <a:off x="2093612" y="1622092"/>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6"/>
              <a:endCxn id="15" idx="2"/>
            </p:cNvCxnSpPr>
            <p:nvPr/>
          </p:nvCxnSpPr>
          <p:spPr>
            <a:xfrm>
              <a:off x="2093612" y="2454561"/>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4"/>
              <a:endCxn id="17" idx="0"/>
            </p:cNvCxnSpPr>
            <p:nvPr/>
          </p:nvCxnSpPr>
          <p:spPr>
            <a:xfrm>
              <a:off x="1941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4"/>
              <a:endCxn id="16" idx="0"/>
            </p:cNvCxnSpPr>
            <p:nvPr/>
          </p:nvCxnSpPr>
          <p:spPr>
            <a:xfrm>
              <a:off x="3084212" y="2606961"/>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6"/>
              <a:endCxn id="16" idx="2"/>
            </p:cNvCxnSpPr>
            <p:nvPr/>
          </p:nvCxnSpPr>
          <p:spPr>
            <a:xfrm>
              <a:off x="2093612" y="3287030"/>
              <a:ext cx="8382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4"/>
              <a:endCxn id="20" idx="0"/>
            </p:cNvCxnSpPr>
            <p:nvPr/>
          </p:nvCxnSpPr>
          <p:spPr>
            <a:xfrm>
              <a:off x="3084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4"/>
              <a:endCxn id="19" idx="0"/>
            </p:cNvCxnSpPr>
            <p:nvPr/>
          </p:nvCxnSpPr>
          <p:spPr>
            <a:xfrm>
              <a:off x="1941212" y="3439430"/>
              <a:ext cx="0" cy="52766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1"/>
              <a:endCxn id="18" idx="5"/>
            </p:cNvCxnSpPr>
            <p:nvPr/>
          </p:nvCxnSpPr>
          <p:spPr>
            <a:xfrm flipH="1" flipV="1">
              <a:off x="1439375" y="3811028"/>
              <a:ext cx="394074" cy="200708"/>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7"/>
              <a:endCxn id="17" idx="3"/>
            </p:cNvCxnSpPr>
            <p:nvPr/>
          </p:nvCxnSpPr>
          <p:spPr>
            <a:xfrm flipV="1">
              <a:off x="1439375" y="3394793"/>
              <a:ext cx="394074" cy="200709"/>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3"/>
              <a:endCxn id="21" idx="7"/>
            </p:cNvCxnSpPr>
            <p:nvPr/>
          </p:nvCxnSpPr>
          <p:spPr>
            <a:xfrm flipH="1">
              <a:off x="26204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1"/>
              <a:endCxn id="19" idx="5"/>
            </p:cNvCxnSpPr>
            <p:nvPr/>
          </p:nvCxnSpPr>
          <p:spPr>
            <a:xfrm flipH="1" flipV="1">
              <a:off x="2048975" y="4227262"/>
              <a:ext cx="355974" cy="317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162637" y="173894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H="1" flipV="1">
              <a:off x="2938486" y="174951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017701" y="174201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flipV="1">
              <a:off x="1788812" y="174451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526388" y="847130"/>
            <a:ext cx="3160412" cy="3600034"/>
            <a:chOff x="533400" y="1344036"/>
            <a:chExt cx="3160412" cy="3600034"/>
          </a:xfrm>
        </p:grpSpPr>
        <p:grpSp>
          <p:nvGrpSpPr>
            <p:cNvPr id="50" name="Group 49"/>
            <p:cNvGrpSpPr/>
            <p:nvPr/>
          </p:nvGrpSpPr>
          <p:grpSpPr>
            <a:xfrm>
              <a:off x="533400" y="1344036"/>
              <a:ext cx="3160412" cy="3600034"/>
              <a:chOff x="685800" y="971966"/>
              <a:chExt cx="3160412" cy="3600034"/>
            </a:xfrm>
          </p:grpSpPr>
          <p:sp>
            <p:nvSpPr>
              <p:cNvPr id="80" name="Oval 79"/>
              <p:cNvSpPr/>
              <p:nvPr/>
            </p:nvSpPr>
            <p:spPr>
              <a:xfrm>
                <a:off x="1225990" y="2501697"/>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1" name="Oval 80"/>
              <p:cNvSpPr/>
              <p:nvPr/>
            </p:nvSpPr>
            <p:spPr>
              <a:xfrm>
                <a:off x="2940865" y="97707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2" name="Oval 81"/>
              <p:cNvSpPr/>
              <p:nvPr/>
            </p:nvSpPr>
            <p:spPr>
              <a:xfrm>
                <a:off x="1797865" y="971966"/>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3" name="Oval 82"/>
              <p:cNvSpPr/>
              <p:nvPr/>
            </p:nvSpPr>
            <p:spPr>
              <a:xfrm>
                <a:off x="685800" y="1815270"/>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4" name="Oval 83"/>
              <p:cNvSpPr/>
              <p:nvPr/>
            </p:nvSpPr>
            <p:spPr>
              <a:xfrm>
                <a:off x="685800" y="986123"/>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cxnSp>
          <p:nvCxnSpPr>
            <p:cNvPr id="51" name="Straight Arrow Connector 50"/>
            <p:cNvCxnSpPr>
              <a:stCxn id="53" idx="3"/>
              <a:endCxn id="55" idx="7"/>
            </p:cNvCxnSpPr>
            <p:nvPr/>
          </p:nvCxnSpPr>
          <p:spPr>
            <a:xfrm flipH="1">
              <a:off x="905975" y="1729855"/>
              <a:ext cx="927474" cy="616943"/>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45812" y="1469692"/>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53" name="Oval 52"/>
            <p:cNvSpPr/>
            <p:nvPr/>
          </p:nvSpPr>
          <p:spPr>
            <a:xfrm>
              <a:off x="1788812" y="1469692"/>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54" name="Oval 53"/>
            <p:cNvSpPr/>
            <p:nvPr/>
          </p:nvSpPr>
          <p:spPr>
            <a:xfrm>
              <a:off x="2931812" y="1469692"/>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55" name="Oval 54"/>
            <p:cNvSpPr/>
            <p:nvPr/>
          </p:nvSpPr>
          <p:spPr>
            <a:xfrm>
              <a:off x="645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56" name="Oval 55"/>
            <p:cNvSpPr/>
            <p:nvPr/>
          </p:nvSpPr>
          <p:spPr>
            <a:xfrm>
              <a:off x="1788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57" name="Oval 56"/>
            <p:cNvSpPr/>
            <p:nvPr/>
          </p:nvSpPr>
          <p:spPr>
            <a:xfrm>
              <a:off x="2931812" y="230216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58" name="Oval 57"/>
            <p:cNvSpPr/>
            <p:nvPr/>
          </p:nvSpPr>
          <p:spPr>
            <a:xfrm>
              <a:off x="2931812" y="3134630"/>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59" name="Oval 58"/>
            <p:cNvSpPr/>
            <p:nvPr/>
          </p:nvSpPr>
          <p:spPr>
            <a:xfrm>
              <a:off x="1788812" y="3134630"/>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60" name="Oval 59"/>
            <p:cNvSpPr/>
            <p:nvPr/>
          </p:nvSpPr>
          <p:spPr>
            <a:xfrm>
              <a:off x="1179212" y="355086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61" name="Oval 60"/>
            <p:cNvSpPr/>
            <p:nvPr/>
          </p:nvSpPr>
          <p:spPr>
            <a:xfrm>
              <a:off x="1788812" y="3967099"/>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62" name="Oval 61"/>
            <p:cNvSpPr/>
            <p:nvPr/>
          </p:nvSpPr>
          <p:spPr>
            <a:xfrm>
              <a:off x="2931812" y="3967099"/>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63" name="Oval 62"/>
            <p:cNvSpPr/>
            <p:nvPr/>
          </p:nvSpPr>
          <p:spPr>
            <a:xfrm>
              <a:off x="2360312" y="450049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64" name="Straight Arrow Connector 63"/>
            <p:cNvCxnSpPr>
              <a:stCxn id="52" idx="6"/>
              <a:endCxn id="53" idx="2"/>
            </p:cNvCxnSpPr>
            <p:nvPr/>
          </p:nvCxnSpPr>
          <p:spPr>
            <a:xfrm>
              <a:off x="950612" y="1622092"/>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6"/>
              <a:endCxn id="54" idx="2"/>
            </p:cNvCxnSpPr>
            <p:nvPr/>
          </p:nvCxnSpPr>
          <p:spPr>
            <a:xfrm>
              <a:off x="2093612" y="1622092"/>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6" idx="6"/>
              <a:endCxn id="57" idx="2"/>
            </p:cNvCxnSpPr>
            <p:nvPr/>
          </p:nvCxnSpPr>
          <p:spPr>
            <a:xfrm>
              <a:off x="2093612" y="2454561"/>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4"/>
              <a:endCxn id="59" idx="0"/>
            </p:cNvCxnSpPr>
            <p:nvPr/>
          </p:nvCxnSpPr>
          <p:spPr>
            <a:xfrm>
              <a:off x="1941212" y="2606961"/>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4"/>
              <a:endCxn id="58" idx="0"/>
            </p:cNvCxnSpPr>
            <p:nvPr/>
          </p:nvCxnSpPr>
          <p:spPr>
            <a:xfrm>
              <a:off x="3084212" y="2606961"/>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9" idx="6"/>
              <a:endCxn id="58" idx="2"/>
            </p:cNvCxnSpPr>
            <p:nvPr/>
          </p:nvCxnSpPr>
          <p:spPr>
            <a:xfrm>
              <a:off x="2093612" y="3287030"/>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8" idx="4"/>
              <a:endCxn id="62" idx="0"/>
            </p:cNvCxnSpPr>
            <p:nvPr/>
          </p:nvCxnSpPr>
          <p:spPr>
            <a:xfrm>
              <a:off x="3084212" y="3439430"/>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9" idx="4"/>
              <a:endCxn id="61" idx="0"/>
            </p:cNvCxnSpPr>
            <p:nvPr/>
          </p:nvCxnSpPr>
          <p:spPr>
            <a:xfrm>
              <a:off x="1941212" y="3439430"/>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1"/>
              <a:endCxn id="60" idx="5"/>
            </p:cNvCxnSpPr>
            <p:nvPr/>
          </p:nvCxnSpPr>
          <p:spPr>
            <a:xfrm flipH="1" flipV="1">
              <a:off x="1439375" y="3811028"/>
              <a:ext cx="394074" cy="200708"/>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0" idx="7"/>
              <a:endCxn id="59" idx="3"/>
            </p:cNvCxnSpPr>
            <p:nvPr/>
          </p:nvCxnSpPr>
          <p:spPr>
            <a:xfrm flipV="1">
              <a:off x="1439375" y="3394793"/>
              <a:ext cx="394074" cy="20070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2" idx="3"/>
              <a:endCxn id="63" idx="7"/>
            </p:cNvCxnSpPr>
            <p:nvPr/>
          </p:nvCxnSpPr>
          <p:spPr>
            <a:xfrm flipH="1">
              <a:off x="2620475" y="4227262"/>
              <a:ext cx="355974" cy="317874"/>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3" idx="1"/>
              <a:endCxn id="61" idx="5"/>
            </p:cNvCxnSpPr>
            <p:nvPr/>
          </p:nvCxnSpPr>
          <p:spPr>
            <a:xfrm flipH="1" flipV="1">
              <a:off x="2048975" y="4227262"/>
              <a:ext cx="355974" cy="317874"/>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76" name="Freeform 75"/>
            <p:cNvSpPr/>
            <p:nvPr/>
          </p:nvSpPr>
          <p:spPr>
            <a:xfrm>
              <a:off x="3162637" y="173894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flipH="1" flipV="1">
              <a:off x="2938486" y="174951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017701" y="1742015"/>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flipH="1" flipV="1">
              <a:off x="1788812" y="1744510"/>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5639554" y="4775607"/>
            <a:ext cx="2971046" cy="1853793"/>
            <a:chOff x="5257800" y="1738548"/>
            <a:chExt cx="2971046" cy="1853793"/>
          </a:xfrm>
        </p:grpSpPr>
        <p:sp>
          <p:nvSpPr>
            <p:cNvPr id="86" name="Oval 85"/>
            <p:cNvSpPr/>
            <p:nvPr/>
          </p:nvSpPr>
          <p:spPr>
            <a:xfrm>
              <a:off x="5257800" y="1819747"/>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87" name="Oval 86"/>
            <p:cNvSpPr/>
            <p:nvPr/>
          </p:nvSpPr>
          <p:spPr>
            <a:xfrm>
              <a:off x="5638800" y="2819400"/>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88" name="Oval 87"/>
            <p:cNvSpPr/>
            <p:nvPr/>
          </p:nvSpPr>
          <p:spPr>
            <a:xfrm>
              <a:off x="6428525" y="1738548"/>
              <a:ext cx="467198" cy="467198"/>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B,E</a:t>
              </a:r>
              <a:endParaRPr lang="en-US" sz="2000" dirty="0">
                <a:solidFill>
                  <a:schemeClr val="tx1"/>
                </a:solidFill>
              </a:endParaRPr>
            </a:p>
          </p:txBody>
        </p:sp>
        <p:sp>
          <p:nvSpPr>
            <p:cNvPr id="89" name="Oval 88"/>
            <p:cNvSpPr/>
            <p:nvPr/>
          </p:nvSpPr>
          <p:spPr>
            <a:xfrm>
              <a:off x="7761648" y="1738548"/>
              <a:ext cx="467198" cy="467198"/>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C,F</a:t>
              </a:r>
              <a:endParaRPr lang="en-US" sz="2000" dirty="0">
                <a:solidFill>
                  <a:schemeClr val="tx1"/>
                </a:solidFill>
              </a:endParaRPr>
            </a:p>
          </p:txBody>
        </p:sp>
        <p:sp>
          <p:nvSpPr>
            <p:cNvPr id="90" name="Oval 89"/>
            <p:cNvSpPr/>
            <p:nvPr/>
          </p:nvSpPr>
          <p:spPr>
            <a:xfrm>
              <a:off x="6814242" y="2754141"/>
              <a:ext cx="838200" cy="8382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G,H,I,</a:t>
              </a:r>
              <a:br>
                <a:rPr lang="en-GB" sz="2000" dirty="0">
                  <a:solidFill>
                    <a:schemeClr val="tx1"/>
                  </a:solidFill>
                </a:rPr>
              </a:br>
              <a:r>
                <a:rPr lang="en-GB" sz="2000" dirty="0">
                  <a:solidFill>
                    <a:schemeClr val="tx1"/>
                  </a:solidFill>
                </a:rPr>
                <a:t>J,K,L</a:t>
              </a:r>
              <a:endParaRPr lang="en-US" sz="2000" dirty="0">
                <a:solidFill>
                  <a:schemeClr val="tx1"/>
                </a:solidFill>
              </a:endParaRPr>
            </a:p>
          </p:txBody>
        </p:sp>
        <p:cxnSp>
          <p:nvCxnSpPr>
            <p:cNvPr id="91" name="Straight Arrow Connector 90"/>
            <p:cNvCxnSpPr>
              <a:stCxn id="86" idx="6"/>
              <a:endCxn id="88" idx="2"/>
            </p:cNvCxnSpPr>
            <p:nvPr/>
          </p:nvCxnSpPr>
          <p:spPr>
            <a:xfrm>
              <a:off x="5562600" y="1972147"/>
              <a:ext cx="865925" cy="0"/>
            </a:xfrm>
            <a:prstGeom prst="straightConnector1">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6"/>
              <a:endCxn id="89" idx="2"/>
            </p:cNvCxnSpPr>
            <p:nvPr/>
          </p:nvCxnSpPr>
          <p:spPr>
            <a:xfrm>
              <a:off x="6895723" y="1972147"/>
              <a:ext cx="865925" cy="0"/>
            </a:xfrm>
            <a:prstGeom prst="straightConnector1">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9" idx="4"/>
              <a:endCxn id="90" idx="7"/>
            </p:cNvCxnSpPr>
            <p:nvPr/>
          </p:nvCxnSpPr>
          <p:spPr>
            <a:xfrm flipH="1">
              <a:off x="7529690" y="2205746"/>
              <a:ext cx="465557" cy="671147"/>
            </a:xfrm>
            <a:prstGeom prst="straightConnector1">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8" idx="4"/>
              <a:endCxn id="90" idx="1"/>
            </p:cNvCxnSpPr>
            <p:nvPr/>
          </p:nvCxnSpPr>
          <p:spPr>
            <a:xfrm>
              <a:off x="6662124" y="2205746"/>
              <a:ext cx="274870" cy="671147"/>
            </a:xfrm>
            <a:prstGeom prst="straightConnector1">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8" idx="3"/>
              <a:endCxn id="87" idx="7"/>
            </p:cNvCxnSpPr>
            <p:nvPr/>
          </p:nvCxnSpPr>
          <p:spPr>
            <a:xfrm flipH="1">
              <a:off x="5898963" y="2137326"/>
              <a:ext cx="597982" cy="726711"/>
            </a:xfrm>
            <a:prstGeom prst="straightConnector1">
              <a:avLst/>
            </a:prstGeom>
            <a:ln w="381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686554" y="4775607"/>
            <a:ext cx="2971046" cy="1853793"/>
            <a:chOff x="5257800" y="1738548"/>
            <a:chExt cx="2971046" cy="1853793"/>
          </a:xfrm>
        </p:grpSpPr>
        <p:sp>
          <p:nvSpPr>
            <p:cNvPr id="97" name="Oval 96"/>
            <p:cNvSpPr/>
            <p:nvPr/>
          </p:nvSpPr>
          <p:spPr>
            <a:xfrm>
              <a:off x="5257800" y="1819747"/>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98" name="Oval 97"/>
            <p:cNvSpPr/>
            <p:nvPr/>
          </p:nvSpPr>
          <p:spPr>
            <a:xfrm>
              <a:off x="5638800" y="2819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99" name="Oval 98"/>
            <p:cNvSpPr/>
            <p:nvPr/>
          </p:nvSpPr>
          <p:spPr>
            <a:xfrm>
              <a:off x="6428525" y="1738548"/>
              <a:ext cx="467198" cy="467198"/>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B,E</a:t>
              </a:r>
              <a:endParaRPr lang="en-US" sz="2000" dirty="0">
                <a:solidFill>
                  <a:schemeClr val="tx1"/>
                </a:solidFill>
              </a:endParaRPr>
            </a:p>
          </p:txBody>
        </p:sp>
        <p:sp>
          <p:nvSpPr>
            <p:cNvPr id="100" name="Oval 99"/>
            <p:cNvSpPr/>
            <p:nvPr/>
          </p:nvSpPr>
          <p:spPr>
            <a:xfrm>
              <a:off x="7761648" y="1738548"/>
              <a:ext cx="467198" cy="467198"/>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C,F</a:t>
              </a:r>
              <a:endParaRPr lang="en-US" sz="2000" dirty="0">
                <a:solidFill>
                  <a:schemeClr val="tx1"/>
                </a:solidFill>
              </a:endParaRPr>
            </a:p>
          </p:txBody>
        </p:sp>
        <p:sp>
          <p:nvSpPr>
            <p:cNvPr id="101" name="Oval 100"/>
            <p:cNvSpPr/>
            <p:nvPr/>
          </p:nvSpPr>
          <p:spPr>
            <a:xfrm>
              <a:off x="6814242" y="2754141"/>
              <a:ext cx="838200" cy="8382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G,H,I,</a:t>
              </a:r>
              <a:br>
                <a:rPr lang="en-GB" sz="2000" dirty="0">
                  <a:solidFill>
                    <a:schemeClr val="tx1"/>
                  </a:solidFill>
                </a:rPr>
              </a:br>
              <a:r>
                <a:rPr lang="en-GB" sz="2000" dirty="0">
                  <a:solidFill>
                    <a:schemeClr val="tx1"/>
                  </a:solidFill>
                </a:rPr>
                <a:t>J,K,L</a:t>
              </a:r>
              <a:endParaRPr lang="en-US" sz="2000" dirty="0">
                <a:solidFill>
                  <a:schemeClr val="tx1"/>
                </a:solidFill>
              </a:endParaRPr>
            </a:p>
          </p:txBody>
        </p:sp>
        <p:cxnSp>
          <p:nvCxnSpPr>
            <p:cNvPr id="102" name="Straight Arrow Connector 101"/>
            <p:cNvCxnSpPr>
              <a:stCxn id="97" idx="6"/>
              <a:endCxn id="99" idx="2"/>
            </p:cNvCxnSpPr>
            <p:nvPr/>
          </p:nvCxnSpPr>
          <p:spPr>
            <a:xfrm>
              <a:off x="5562600" y="1972147"/>
              <a:ext cx="865925"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9" idx="6"/>
              <a:endCxn id="100" idx="2"/>
            </p:cNvCxnSpPr>
            <p:nvPr/>
          </p:nvCxnSpPr>
          <p:spPr>
            <a:xfrm>
              <a:off x="6895723" y="1972147"/>
              <a:ext cx="865925" cy="0"/>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0" idx="4"/>
              <a:endCxn id="101" idx="7"/>
            </p:cNvCxnSpPr>
            <p:nvPr/>
          </p:nvCxnSpPr>
          <p:spPr>
            <a:xfrm flipH="1">
              <a:off x="7529690" y="2205746"/>
              <a:ext cx="465557" cy="67114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9" idx="4"/>
              <a:endCxn id="101" idx="1"/>
            </p:cNvCxnSpPr>
            <p:nvPr/>
          </p:nvCxnSpPr>
          <p:spPr>
            <a:xfrm>
              <a:off x="6662124" y="2205746"/>
              <a:ext cx="274870" cy="671147"/>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9" idx="3"/>
              <a:endCxn id="98" idx="7"/>
            </p:cNvCxnSpPr>
            <p:nvPr/>
          </p:nvCxnSpPr>
          <p:spPr>
            <a:xfrm flipH="1">
              <a:off x="5898963" y="2137326"/>
              <a:ext cx="597982" cy="726711"/>
            </a:xfrm>
            <a:prstGeom prst="straightConnector1">
              <a:avLst/>
            </a:prstGeom>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3048000" y="6017567"/>
            <a:ext cx="5979691" cy="463898"/>
            <a:chOff x="3048000" y="6017567"/>
            <a:chExt cx="5979691" cy="463898"/>
          </a:xfrm>
        </p:grpSpPr>
        <p:sp>
          <p:nvSpPr>
            <p:cNvPr id="107" name="TextBox 106"/>
            <p:cNvSpPr txBox="1"/>
            <p:nvPr/>
          </p:nvSpPr>
          <p:spPr>
            <a:xfrm>
              <a:off x="3048000" y="6017567"/>
              <a:ext cx="696024" cy="461665"/>
            </a:xfrm>
            <a:prstGeom prst="rect">
              <a:avLst/>
            </a:prstGeom>
            <a:noFill/>
          </p:spPr>
          <p:txBody>
            <a:bodyPr wrap="none" rtlCol="0">
              <a:spAutoFit/>
            </a:bodyPr>
            <a:lstStyle/>
            <a:p>
              <a:r>
                <a:rPr lang="en-GB" sz="2400" b="1" dirty="0">
                  <a:solidFill>
                    <a:srgbClr val="FF0000"/>
                  </a:solidFill>
                </a:rPr>
                <a:t>sink</a:t>
              </a:r>
              <a:endParaRPr lang="en-US" sz="2400" b="1" dirty="0">
                <a:solidFill>
                  <a:srgbClr val="FF0000"/>
                </a:solidFill>
              </a:endParaRPr>
            </a:p>
          </p:txBody>
        </p:sp>
        <p:sp>
          <p:nvSpPr>
            <p:cNvPr id="108" name="TextBox 107"/>
            <p:cNvSpPr txBox="1"/>
            <p:nvPr/>
          </p:nvSpPr>
          <p:spPr>
            <a:xfrm>
              <a:off x="8001000" y="6019800"/>
              <a:ext cx="1026691" cy="461665"/>
            </a:xfrm>
            <a:prstGeom prst="rect">
              <a:avLst/>
            </a:prstGeom>
            <a:noFill/>
          </p:spPr>
          <p:txBody>
            <a:bodyPr wrap="none" rtlCol="0">
              <a:spAutoFit/>
            </a:bodyPr>
            <a:lstStyle/>
            <a:p>
              <a:r>
                <a:rPr lang="en-GB" sz="2400" b="1" dirty="0">
                  <a:solidFill>
                    <a:srgbClr val="FF0000"/>
                  </a:solidFill>
                </a:rPr>
                <a:t>source</a:t>
              </a:r>
              <a:endParaRPr lang="en-US" sz="2400" b="1" dirty="0">
                <a:solidFill>
                  <a:srgbClr val="FF0000"/>
                </a:solidFill>
              </a:endParaRPr>
            </a:p>
          </p:txBody>
        </p:sp>
      </p:grpSp>
      <p:grpSp>
        <p:nvGrpSpPr>
          <p:cNvPr id="112" name="Group 111"/>
          <p:cNvGrpSpPr/>
          <p:nvPr/>
        </p:nvGrpSpPr>
        <p:grpSpPr>
          <a:xfrm>
            <a:off x="295464" y="4431632"/>
            <a:ext cx="5840640" cy="470205"/>
            <a:chOff x="295464" y="4431632"/>
            <a:chExt cx="5840640" cy="470205"/>
          </a:xfrm>
        </p:grpSpPr>
        <p:sp>
          <p:nvSpPr>
            <p:cNvPr id="110" name="TextBox 109"/>
            <p:cNvSpPr txBox="1"/>
            <p:nvPr/>
          </p:nvSpPr>
          <p:spPr>
            <a:xfrm>
              <a:off x="295464" y="4440172"/>
              <a:ext cx="1026691" cy="461665"/>
            </a:xfrm>
            <a:prstGeom prst="rect">
              <a:avLst/>
            </a:prstGeom>
            <a:noFill/>
          </p:spPr>
          <p:txBody>
            <a:bodyPr wrap="none" rtlCol="0">
              <a:spAutoFit/>
            </a:bodyPr>
            <a:lstStyle/>
            <a:p>
              <a:r>
                <a:rPr lang="en-GB" sz="2400" b="1" dirty="0">
                  <a:solidFill>
                    <a:srgbClr val="FF0000"/>
                  </a:solidFill>
                </a:rPr>
                <a:t>source</a:t>
              </a:r>
              <a:endParaRPr lang="en-US" sz="2400" b="1" dirty="0">
                <a:solidFill>
                  <a:srgbClr val="FF0000"/>
                </a:solidFill>
              </a:endParaRPr>
            </a:p>
          </p:txBody>
        </p:sp>
        <p:sp>
          <p:nvSpPr>
            <p:cNvPr id="111" name="TextBox 110"/>
            <p:cNvSpPr txBox="1"/>
            <p:nvPr/>
          </p:nvSpPr>
          <p:spPr>
            <a:xfrm>
              <a:off x="5440080" y="4431632"/>
              <a:ext cx="696024" cy="461665"/>
            </a:xfrm>
            <a:prstGeom prst="rect">
              <a:avLst/>
            </a:prstGeom>
            <a:noFill/>
          </p:spPr>
          <p:txBody>
            <a:bodyPr wrap="none" rtlCol="0">
              <a:spAutoFit/>
            </a:bodyPr>
            <a:lstStyle/>
            <a:p>
              <a:r>
                <a:rPr lang="en-GB" sz="2400" b="1" dirty="0">
                  <a:solidFill>
                    <a:srgbClr val="FF0000"/>
                  </a:solidFill>
                </a:rPr>
                <a:t>sink</a:t>
              </a:r>
              <a:endParaRPr lang="en-US" sz="2400" b="1" dirty="0">
                <a:solidFill>
                  <a:srgbClr val="FF0000"/>
                </a:solidFill>
              </a:endParaRPr>
            </a:p>
          </p:txBody>
        </p:sp>
      </p:grpSp>
      <p:grpSp>
        <p:nvGrpSpPr>
          <p:cNvPr id="113" name="Group 112"/>
          <p:cNvGrpSpPr/>
          <p:nvPr/>
        </p:nvGrpSpPr>
        <p:grpSpPr>
          <a:xfrm>
            <a:off x="762000" y="6089302"/>
            <a:ext cx="5979691" cy="463898"/>
            <a:chOff x="3048000" y="6017567"/>
            <a:chExt cx="5979691" cy="463898"/>
          </a:xfrm>
        </p:grpSpPr>
        <p:sp>
          <p:nvSpPr>
            <p:cNvPr id="114" name="TextBox 113"/>
            <p:cNvSpPr txBox="1"/>
            <p:nvPr/>
          </p:nvSpPr>
          <p:spPr>
            <a:xfrm>
              <a:off x="3048000" y="6017567"/>
              <a:ext cx="696024" cy="461665"/>
            </a:xfrm>
            <a:prstGeom prst="rect">
              <a:avLst/>
            </a:prstGeom>
            <a:noFill/>
          </p:spPr>
          <p:txBody>
            <a:bodyPr wrap="none" rtlCol="0">
              <a:spAutoFit/>
            </a:bodyPr>
            <a:lstStyle/>
            <a:p>
              <a:r>
                <a:rPr lang="en-GB" sz="2400" b="1" dirty="0">
                  <a:solidFill>
                    <a:srgbClr val="FF0000"/>
                  </a:solidFill>
                </a:rPr>
                <a:t>sink</a:t>
              </a:r>
              <a:endParaRPr lang="en-US" sz="2400" b="1" dirty="0">
                <a:solidFill>
                  <a:srgbClr val="FF0000"/>
                </a:solidFill>
              </a:endParaRPr>
            </a:p>
          </p:txBody>
        </p:sp>
        <p:sp>
          <p:nvSpPr>
            <p:cNvPr id="115" name="TextBox 114"/>
            <p:cNvSpPr txBox="1"/>
            <p:nvPr/>
          </p:nvSpPr>
          <p:spPr>
            <a:xfrm>
              <a:off x="8001000" y="6019800"/>
              <a:ext cx="1026691" cy="461665"/>
            </a:xfrm>
            <a:prstGeom prst="rect">
              <a:avLst/>
            </a:prstGeom>
            <a:noFill/>
          </p:spPr>
          <p:txBody>
            <a:bodyPr wrap="none" rtlCol="0">
              <a:spAutoFit/>
            </a:bodyPr>
            <a:lstStyle/>
            <a:p>
              <a:r>
                <a:rPr lang="en-GB" sz="2400" b="1" dirty="0">
                  <a:solidFill>
                    <a:srgbClr val="FF0000"/>
                  </a:solidFill>
                </a:rPr>
                <a:t>source</a:t>
              </a:r>
              <a:endParaRPr lang="en-US" sz="2400" b="1" dirty="0">
                <a:solidFill>
                  <a:srgbClr val="FF0000"/>
                </a:solidFill>
              </a:endParaRPr>
            </a:p>
          </p:txBody>
        </p:sp>
      </p:grpSp>
    </p:spTree>
    <p:extLst>
      <p:ext uri="{BB962C8B-B14F-4D97-AF65-F5344CB8AC3E}">
        <p14:creationId xmlns:p14="http://schemas.microsoft.com/office/powerpoint/2010/main" val="285602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1000"/>
                                        <p:tgtEl>
                                          <p:spTgt spid="112"/>
                                        </p:tgtEl>
                                      </p:cBhvr>
                                    </p:animEffect>
                                    <p:anim calcmode="lin" valueType="num">
                                      <p:cBhvr>
                                        <p:cTn id="15" dur="1000" fill="hold"/>
                                        <p:tgtEl>
                                          <p:spTgt spid="112"/>
                                        </p:tgtEl>
                                        <p:attrNameLst>
                                          <p:attrName>ppt_x</p:attrName>
                                        </p:attrNameLst>
                                      </p:cBhvr>
                                      <p:tavLst>
                                        <p:tav tm="0">
                                          <p:val>
                                            <p:strVal val="#ppt_x"/>
                                          </p:val>
                                        </p:tav>
                                        <p:tav tm="100000">
                                          <p:val>
                                            <p:strVal val="#ppt_x"/>
                                          </p:val>
                                        </p:tav>
                                      </p:tavLst>
                                    </p:anim>
                                    <p:anim calcmode="lin" valueType="num">
                                      <p:cBhvr>
                                        <p:cTn id="1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000"/>
                                        <p:tgtEl>
                                          <p:spTgt spid="113"/>
                                        </p:tgtEl>
                                      </p:cBhvr>
                                    </p:animEffect>
                                    <p:anim calcmode="lin" valueType="num">
                                      <p:cBhvr>
                                        <p:cTn id="22" dur="1000" fill="hold"/>
                                        <p:tgtEl>
                                          <p:spTgt spid="113"/>
                                        </p:tgtEl>
                                        <p:attrNameLst>
                                          <p:attrName>ppt_x</p:attrName>
                                        </p:attrNameLst>
                                      </p:cBhvr>
                                      <p:tavLst>
                                        <p:tav tm="0">
                                          <p:val>
                                            <p:strVal val="#ppt_x"/>
                                          </p:val>
                                        </p:tav>
                                        <p:tav tm="100000">
                                          <p:val>
                                            <p:strVal val="#ppt_x"/>
                                          </p:val>
                                        </p:tav>
                                      </p:tavLst>
                                    </p:anim>
                                    <p:anim calcmode="lin" valueType="num">
                                      <p:cBhvr>
                                        <p:cTn id="2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SCC algorithm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990600"/>
                <a:ext cx="7848600" cy="2362200"/>
              </a:xfrm>
              <a:solidFill>
                <a:schemeClr val="accent5">
                  <a:lumMod val="20000"/>
                  <a:lumOff val="80000"/>
                </a:schemeClr>
              </a:solidFill>
              <a:ln>
                <a:solidFill>
                  <a:srgbClr val="0000FF"/>
                </a:solidFill>
              </a:ln>
            </p:spPr>
            <p:txBody>
              <a:bodyPr>
                <a:noAutofit/>
              </a:bodyPr>
              <a:lstStyle/>
              <a:p>
                <a:r>
                  <a:rPr lang="en-GB" sz="2000" dirty="0">
                    <a:solidFill>
                      <a:srgbClr val="0000FF"/>
                    </a:solidFill>
                  </a:rPr>
                  <a:t>def</a:t>
                </a:r>
                <a:r>
                  <a:rPr lang="en-GB" sz="2000" dirty="0"/>
                  <a:t> </a:t>
                </a:r>
                <a:r>
                  <a:rPr lang="en-GB" sz="2000" dirty="0" err="1"/>
                  <a:t>scc</a:t>
                </a:r>
                <a:r>
                  <a:rPr lang="en-GB" sz="2000" dirty="0"/>
                  <a:t>(</a:t>
                </a:r>
                <a14:m>
                  <m:oMath xmlns:m="http://schemas.openxmlformats.org/officeDocument/2006/math">
                    <m:r>
                      <a:rPr lang="en-GB" sz="2000" b="1" i="1" smtClean="0">
                        <a:latin typeface="Cambria Math" panose="02040503050406030204" pitchFamily="18" charset="0"/>
                      </a:rPr>
                      <m:t>𝑮</m:t>
                    </m:r>
                  </m:oMath>
                </a14:m>
                <a:r>
                  <a:rPr lang="en-US" sz="2000" dirty="0"/>
                  <a:t>) </a:t>
                </a:r>
                <a14:m>
                  <m:oMath xmlns:m="http://schemas.openxmlformats.org/officeDocument/2006/math">
                    <m:r>
                      <a:rPr lang="en-US" sz="2000" b="1" i="1" smtClean="0">
                        <a:latin typeface="Cambria Math" panose="02040503050406030204" pitchFamily="18" charset="0"/>
                      </a:rPr>
                      <m:t>→</m:t>
                    </m:r>
                  </m:oMath>
                </a14:m>
                <a:r>
                  <a:rPr lang="en-US" sz="2000" dirty="0"/>
                  <a:t> ccnum:</a:t>
                </a:r>
                <a:br>
                  <a:rPr lang="en-US" sz="2000" dirty="0"/>
                </a:br>
                <a:r>
                  <a:rPr lang="en-US" sz="2000" dirty="0">
                    <a:solidFill>
                      <a:srgbClr val="C00000"/>
                    </a:solidFill>
                  </a:rPr>
                  <a:t>    """Input: </a:t>
                </a:r>
                <a14:m>
                  <m:oMath xmlns:m="http://schemas.openxmlformats.org/officeDocument/2006/math">
                    <m:r>
                      <a:rPr lang="en-GB" sz="2000" b="1" i="1" smtClean="0">
                        <a:solidFill>
                          <a:srgbClr val="C00000"/>
                        </a:solidFill>
                        <a:latin typeface="Cambria Math" panose="02040503050406030204" pitchFamily="18" charset="0"/>
                      </a:rPr>
                      <m:t>𝑮</m:t>
                    </m:r>
                    <m:r>
                      <a:rPr lang="en-GB" sz="2000" b="1" i="1" smtClean="0">
                        <a:solidFill>
                          <a:srgbClr val="C00000"/>
                        </a:solidFill>
                        <a:latin typeface="Cambria Math" panose="02040503050406030204" pitchFamily="18" charset="0"/>
                      </a:rPr>
                      <m:t>(</m:t>
                    </m:r>
                    <m:r>
                      <a:rPr lang="en-GB" sz="2000" b="1" i="1" smtClean="0">
                        <a:solidFill>
                          <a:srgbClr val="C00000"/>
                        </a:solidFill>
                        <a:latin typeface="Cambria Math" panose="02040503050406030204" pitchFamily="18" charset="0"/>
                      </a:rPr>
                      <m:t>𝑽</m:t>
                    </m:r>
                    <m:r>
                      <a:rPr lang="en-GB" sz="2000" b="1" i="1" smtClean="0">
                        <a:solidFill>
                          <a:srgbClr val="C00000"/>
                        </a:solidFill>
                        <a:latin typeface="Cambria Math" panose="02040503050406030204" pitchFamily="18" charset="0"/>
                      </a:rPr>
                      <m:t>,</m:t>
                    </m:r>
                    <m:r>
                      <a:rPr lang="en-GB" sz="2000" b="1" i="1" smtClean="0">
                        <a:solidFill>
                          <a:srgbClr val="C00000"/>
                        </a:solidFill>
                        <a:latin typeface="Cambria Math" panose="02040503050406030204" pitchFamily="18" charset="0"/>
                      </a:rPr>
                      <m:t>𝑬</m:t>
                    </m:r>
                    <m:r>
                      <a:rPr lang="en-GB" sz="2000" b="1" i="1" smtClean="0">
                        <a:solidFill>
                          <a:srgbClr val="C00000"/>
                        </a:solidFill>
                        <a:latin typeface="Cambria Math" panose="02040503050406030204" pitchFamily="18" charset="0"/>
                      </a:rPr>
                      <m:t>)</m:t>
                    </m:r>
                  </m:oMath>
                </a14:m>
                <a:r>
                  <a:rPr lang="en-US" sz="2000" dirty="0">
                    <a:solidFill>
                      <a:srgbClr val="C00000"/>
                    </a:solidFill>
                  </a:rPr>
                  <a:t> a directed graph</a:t>
                </a:r>
                <a:br>
                  <a:rPr lang="en-US" sz="2000" dirty="0">
                    <a:solidFill>
                      <a:srgbClr val="C00000"/>
                    </a:solidFill>
                  </a:rPr>
                </a:br>
                <a:r>
                  <a:rPr lang="en-US" sz="2000" dirty="0">
                    <a:solidFill>
                      <a:srgbClr val="C00000"/>
                    </a:solidFill>
                  </a:rPr>
                  <a:t>       Output: each </a:t>
                </a:r>
                <a14:m>
                  <m:oMath xmlns:m="http://schemas.openxmlformats.org/officeDocument/2006/math">
                    <m:r>
                      <a:rPr lang="en-GB" sz="2000" b="1" i="1" smtClean="0">
                        <a:solidFill>
                          <a:srgbClr val="C00000"/>
                        </a:solidFill>
                        <a:latin typeface="Cambria Math" panose="02040503050406030204" pitchFamily="18" charset="0"/>
                      </a:rPr>
                      <m:t>𝒗</m:t>
                    </m:r>
                  </m:oMath>
                </a14:m>
                <a:r>
                  <a:rPr lang="en-US" sz="2000" dirty="0">
                    <a:solidFill>
                      <a:srgbClr val="C00000"/>
                    </a:solidFill>
                  </a:rPr>
                  <a:t> has an SCC number in </a:t>
                </a:r>
                <a:r>
                  <a:rPr lang="en-US" sz="2000" dirty="0" err="1">
                    <a:solidFill>
                      <a:srgbClr val="C00000"/>
                    </a:solidFill>
                  </a:rPr>
                  <a:t>ccnum</a:t>
                </a:r>
                <a:r>
                  <a:rPr lang="en-US" sz="2000" dirty="0">
                    <a:solidFill>
                      <a:srgbClr val="C00000"/>
                    </a:solidFill>
                  </a:rPr>
                  <a:t>[</a:t>
                </a:r>
                <a14:m>
                  <m:oMath xmlns:m="http://schemas.openxmlformats.org/officeDocument/2006/math">
                    <m:r>
                      <a:rPr lang="en-GB" sz="2000" b="1" i="1" smtClean="0">
                        <a:solidFill>
                          <a:srgbClr val="C00000"/>
                        </a:solidFill>
                        <a:latin typeface="Cambria Math" panose="02040503050406030204" pitchFamily="18" charset="0"/>
                      </a:rPr>
                      <m:t>𝒗</m:t>
                    </m:r>
                  </m:oMath>
                </a14:m>
                <a:r>
                  <a:rPr lang="en-US" sz="2000" dirty="0">
                    <a:solidFill>
                      <a:srgbClr val="C00000"/>
                    </a:solidFill>
                  </a:rPr>
                  <a:t>]"""</a:t>
                </a:r>
                <a:br>
                  <a:rPr lang="en-US" sz="2000" dirty="0"/>
                </a:br>
                <a:r>
                  <a:rPr lang="en-US" sz="2000" dirty="0"/>
                  <a:t>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𝑮</m:t>
                        </m:r>
                      </m:e>
                      <m:sup>
                        <m:r>
                          <a:rPr lang="en-GB" sz="2000" b="1" i="1" smtClean="0">
                            <a:latin typeface="Cambria Math" panose="02040503050406030204" pitchFamily="18" charset="0"/>
                          </a:rPr>
                          <m:t>𝑹</m:t>
                        </m:r>
                      </m:sup>
                    </m:sSup>
                  </m:oMath>
                </a14:m>
                <a:r>
                  <a:rPr lang="en-US" sz="2000" dirty="0"/>
                  <a:t>= reverse(</a:t>
                </a:r>
                <a14:m>
                  <m:oMath xmlns:m="http://schemas.openxmlformats.org/officeDocument/2006/math">
                    <m:r>
                      <a:rPr lang="en-GB" sz="2000" b="1" i="1" smtClean="0">
                        <a:latin typeface="Cambria Math" panose="02040503050406030204" pitchFamily="18" charset="0"/>
                      </a:rPr>
                      <m:t>𝑮</m:t>
                    </m:r>
                  </m:oMath>
                </a14:m>
                <a:r>
                  <a:rPr lang="en-US" sz="2000" dirty="0"/>
                  <a:t>)</a:t>
                </a:r>
                <a:br>
                  <a:rPr lang="en-US" sz="2000" dirty="0"/>
                </a:br>
                <a:r>
                  <a:rPr lang="en-US" sz="2000" dirty="0"/>
                  <a:t>    </a:t>
                </a:r>
                <a:r>
                  <a:rPr lang="en-US" sz="2000" dirty="0" err="1"/>
                  <a:t>dfs</a:t>
                </a:r>
                <a:r>
                  <a:rPr lang="en-US" sz="2000" dirty="0"/>
                  <a:t>(</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𝑮</m:t>
                        </m:r>
                      </m:e>
                      <m:sup>
                        <m:r>
                          <a:rPr lang="en-GB" sz="2000" b="1" i="1" smtClean="0">
                            <a:latin typeface="Cambria Math" panose="02040503050406030204" pitchFamily="18" charset="0"/>
                          </a:rPr>
                          <m:t>𝑹</m:t>
                        </m:r>
                      </m:sup>
                    </m:sSup>
                  </m:oMath>
                </a14:m>
                <a:r>
                  <a:rPr lang="en-US" sz="2000" dirty="0"/>
                  <a:t>, post)  </a:t>
                </a:r>
                <a:r>
                  <a:rPr lang="en-US" sz="2000" dirty="0">
                    <a:solidFill>
                      <a:srgbClr val="C00000"/>
                    </a:solidFill>
                  </a:rPr>
                  <a:t># calculates post numbers</a:t>
                </a:r>
                <a:br>
                  <a:rPr lang="en-US" sz="2000" dirty="0"/>
                </a:br>
                <a:r>
                  <a:rPr lang="en-US" sz="2000" dirty="0"/>
                  <a:t>    sort(</a:t>
                </a:r>
                <a14:m>
                  <m:oMath xmlns:m="http://schemas.openxmlformats.org/officeDocument/2006/math">
                    <m:r>
                      <a:rPr lang="en-GB" sz="2000" b="1" i="1" smtClean="0">
                        <a:latin typeface="Cambria Math" panose="02040503050406030204" pitchFamily="18" charset="0"/>
                      </a:rPr>
                      <m:t>𝑽</m:t>
                    </m:r>
                  </m:oMath>
                </a14:m>
                <a:r>
                  <a:rPr lang="en-US" sz="2000" dirty="0"/>
                  <a:t>, post)  </a:t>
                </a:r>
                <a:r>
                  <a:rPr lang="en-US" sz="2000" dirty="0">
                    <a:solidFill>
                      <a:srgbClr val="C00000"/>
                    </a:solidFill>
                  </a:rPr>
                  <a:t># decreasing order of post number</a:t>
                </a:r>
                <a:br>
                  <a:rPr lang="en-US" sz="2000" dirty="0"/>
                </a:br>
                <a:r>
                  <a:rPr lang="en-US" sz="2000" dirty="0"/>
                  <a:t>    </a:t>
                </a:r>
                <a:r>
                  <a:rPr lang="en-US" sz="2000" dirty="0" err="1"/>
                  <a:t>ccnum</a:t>
                </a:r>
                <a:r>
                  <a:rPr lang="en-US" sz="2000" dirty="0"/>
                  <a:t> = </a:t>
                </a:r>
                <a:r>
                  <a:rPr lang="en-US" sz="2000" dirty="0" err="1"/>
                  <a:t>connected_components</a:t>
                </a:r>
                <a:r>
                  <a:rPr lang="en-US" sz="2000" dirty="0"/>
                  <a:t>(</a:t>
                </a:r>
                <a14:m>
                  <m:oMath xmlns:m="http://schemas.openxmlformats.org/officeDocument/2006/math">
                    <m:r>
                      <a:rPr lang="en-GB" sz="2000" b="1" i="1" smtClean="0">
                        <a:latin typeface="Cambria Math" panose="02040503050406030204" pitchFamily="18" charset="0"/>
                      </a:rPr>
                      <m:t>𝑮</m:t>
                    </m:r>
                  </m:oMath>
                </a14:m>
                <a:r>
                  <a:rPr lang="en-US" sz="2000" dirty="0"/>
                  <a:t>)</a:t>
                </a:r>
                <a:br>
                  <a:rPr lang="en-US" dirty="0"/>
                </a:b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990600"/>
                <a:ext cx="7848600" cy="2362200"/>
              </a:xfrm>
              <a:blipFill>
                <a:blip r:embed="rId2"/>
                <a:stretch>
                  <a:fillRect l="-776" t="-1285"/>
                </a:stretch>
              </a:blipFill>
              <a:ln>
                <a:solidFill>
                  <a:srgbClr val="0000FF"/>
                </a:solidFill>
              </a:ln>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16099" y="4038600"/>
                <a:ext cx="8294502" cy="1938992"/>
              </a:xfrm>
              <a:prstGeom prst="rect">
                <a:avLst/>
              </a:prstGeom>
              <a:noFill/>
            </p:spPr>
            <p:txBody>
              <a:bodyPr wrap="square" rtlCol="0">
                <a:spAutoFit/>
              </a:bodyPr>
              <a:lstStyle/>
              <a:p>
                <a:r>
                  <a:rPr lang="en-GB" sz="2400" b="1" dirty="0"/>
                  <a:t>Runtime complexity:</a:t>
                </a:r>
              </a:p>
              <a:p>
                <a:pPr marL="800100" lvl="1" indent="-342900">
                  <a:buFont typeface="Arial" panose="020B0604020202020204" pitchFamily="34" charset="0"/>
                  <a:buChar char="•"/>
                </a:pPr>
                <a:r>
                  <a:rPr lang="en-GB" sz="2400" dirty="0"/>
                  <a:t>DFS and </a:t>
                </a:r>
                <a:r>
                  <a:rPr lang="en-GB" sz="2400" dirty="0" err="1"/>
                  <a:t>connected_components</a:t>
                </a:r>
                <a:r>
                  <a:rPr lang="en-GB" sz="2400" dirty="0"/>
                  <a:t> Comp run in linear time </a:t>
                </a:r>
                <a14:m>
                  <m:oMath xmlns:m="http://schemas.openxmlformats.org/officeDocument/2006/math">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𝑉</m:t>
                        </m:r>
                      </m:e>
                    </m:d>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𝐸</m:t>
                        </m:r>
                      </m:e>
                    </m:d>
                    <m:r>
                      <a:rPr lang="en-GB" sz="2400" b="0" i="1" smtClean="0">
                        <a:latin typeface="Cambria Math" panose="02040503050406030204" pitchFamily="18" charset="0"/>
                      </a:rPr>
                      <m:t>)</m:t>
                    </m:r>
                  </m:oMath>
                </a14:m>
                <a:r>
                  <a:rPr lang="en-US" sz="2400" dirty="0"/>
                  <a:t>.</a:t>
                </a:r>
              </a:p>
              <a:p>
                <a:pPr marL="800100" lvl="1" indent="-342900">
                  <a:buFont typeface="Arial" panose="020B0604020202020204" pitchFamily="34" charset="0"/>
                  <a:buChar char="•"/>
                </a:pPr>
                <a:r>
                  <a:rPr lang="en-GB" sz="2400" dirty="0"/>
                  <a:t>Can we reverse </a:t>
                </a:r>
                <a14:m>
                  <m:oMath xmlns:m="http://schemas.openxmlformats.org/officeDocument/2006/math">
                    <m:r>
                      <a:rPr lang="en-GB" sz="2400" b="0" i="1" smtClean="0">
                        <a:latin typeface="Cambria Math" panose="02040503050406030204" pitchFamily="18" charset="0"/>
                      </a:rPr>
                      <m:t>𝐺</m:t>
                    </m:r>
                  </m:oMath>
                </a14:m>
                <a:r>
                  <a:rPr lang="en-US" sz="2400" dirty="0"/>
                  <a:t> in linear time?</a:t>
                </a:r>
              </a:p>
              <a:p>
                <a:pPr marL="800100" lvl="1" indent="-342900">
                  <a:buFont typeface="Arial" panose="020B0604020202020204" pitchFamily="34" charset="0"/>
                  <a:buChar char="•"/>
                </a:pPr>
                <a:r>
                  <a:rPr lang="en-GB" sz="2400" dirty="0"/>
                  <a:t>Can we sort </a:t>
                </a:r>
                <a14:m>
                  <m:oMath xmlns:m="http://schemas.openxmlformats.org/officeDocument/2006/math">
                    <m:r>
                      <a:rPr lang="en-GB" sz="2400" b="0" i="1" smtClean="0">
                        <a:latin typeface="Cambria Math" panose="02040503050406030204" pitchFamily="18" charset="0"/>
                      </a:rPr>
                      <m:t>𝑉</m:t>
                    </m:r>
                  </m:oMath>
                </a14:m>
                <a:r>
                  <a:rPr lang="en-US" sz="2400" dirty="0"/>
                  <a:t> by post number in linear time?</a:t>
                </a:r>
              </a:p>
            </p:txBody>
          </p:sp>
        </mc:Choice>
        <mc:Fallback xmlns="">
          <p:sp>
            <p:nvSpPr>
              <p:cNvPr id="7" name="TextBox 6"/>
              <p:cNvSpPr txBox="1">
                <a:spLocks noRot="1" noChangeAspect="1" noMove="1" noResize="1" noEditPoints="1" noAdjustHandles="1" noChangeArrowheads="1" noChangeShapeType="1" noTextEdit="1"/>
              </p:cNvSpPr>
              <p:nvPr/>
            </p:nvSpPr>
            <p:spPr>
              <a:xfrm>
                <a:off x="316099" y="4038600"/>
                <a:ext cx="8294502" cy="1938992"/>
              </a:xfrm>
              <a:prstGeom prst="rect">
                <a:avLst/>
              </a:prstGeom>
              <a:blipFill>
                <a:blip r:embed="rId3"/>
                <a:stretch>
                  <a:fillRect l="-1176" t="-2516" b="-5975"/>
                </a:stretch>
              </a:blipFill>
            </p:spPr>
            <p:txBody>
              <a:bodyPr/>
              <a:lstStyle/>
              <a:p>
                <a:r>
                  <a:rPr lang="en-US">
                    <a:noFill/>
                  </a:rPr>
                  <a:t> </a:t>
                </a:r>
              </a:p>
            </p:txBody>
          </p:sp>
        </mc:Fallback>
      </mc:AlternateContent>
    </p:spTree>
    <p:extLst>
      <p:ext uri="{BB962C8B-B14F-4D97-AF65-F5344CB8AC3E}">
        <p14:creationId xmlns:p14="http://schemas.microsoft.com/office/powerpoint/2010/main" val="1015653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a:t>Reversing </a:t>
                </a:r>
                <a14:m>
                  <m:oMath xmlns:m="http://schemas.openxmlformats.org/officeDocument/2006/math">
                    <m:r>
                      <a:rPr lang="en-GB" b="0" i="1" smtClean="0">
                        <a:latin typeface="Cambria Math" panose="02040503050406030204" pitchFamily="18" charset="0"/>
                      </a:rPr>
                      <m:t>𝐺</m:t>
                    </m:r>
                  </m:oMath>
                </a14:m>
                <a:r>
                  <a:rPr lang="en-US" dirty="0"/>
                  <a:t> in linear time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814" b="-3893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mc:AlternateContent xmlns:mc="http://schemas.openxmlformats.org/markup-compatibility/2006">
        <mc:Choice xmlns:a14="http://schemas.microsoft.com/office/drawing/2010/main" Requires="a14">
          <p:sp>
            <p:nvSpPr>
              <p:cNvPr id="8" name="Content Placeholder 2"/>
              <p:cNvSpPr txBox="1">
                <a:spLocks/>
              </p:cNvSpPr>
              <p:nvPr/>
            </p:nvSpPr>
            <p:spPr>
              <a:xfrm>
                <a:off x="228600" y="3810000"/>
                <a:ext cx="8763000" cy="2667000"/>
              </a:xfrm>
              <a:prstGeom prst="rect">
                <a:avLst/>
              </a:prstGeom>
              <a:solidFill>
                <a:schemeClr val="accent5">
                  <a:lumMod val="20000"/>
                  <a:lumOff val="80000"/>
                </a:schemeClr>
              </a:solidFill>
              <a:ln>
                <a:solidFill>
                  <a:srgbClr val="0000FF"/>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tab pos="0" algn="l"/>
                  </a:tabLst>
                  <a:defRPr sz="2400" b="1" kern="1200" baseline="0">
                    <a:solidFill>
                      <a:schemeClr val="tx1"/>
                    </a:solidFill>
                    <a:latin typeface="Consolas" panose="020B0609020204030204" pitchFamily="49" charset="0"/>
                    <a:ea typeface="+mn-ea"/>
                    <a:cs typeface="Consolas" panose="020B0609020204030204" pitchFamily="49"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pPr>
                <a:r>
                  <a:rPr lang="en-GB" sz="2000" dirty="0">
                    <a:solidFill>
                      <a:srgbClr val="0000FF"/>
                    </a:solidFill>
                  </a:rPr>
                  <a:t>def</a:t>
                </a:r>
                <a:r>
                  <a:rPr lang="en-GB" sz="2000" dirty="0"/>
                  <a:t> reverse(</a:t>
                </a:r>
                <a14:m>
                  <m:oMath xmlns:m="http://schemas.openxmlformats.org/officeDocument/2006/math">
                    <m:r>
                      <a:rPr lang="en-GB" sz="2000" i="1" smtClean="0">
                        <a:latin typeface="Cambria Math" panose="02040503050406030204" pitchFamily="18" charset="0"/>
                      </a:rPr>
                      <m:t>𝑮</m:t>
                    </m:r>
                  </m:oMath>
                </a14:m>
                <a:r>
                  <a:rPr lang="en-US" sz="2000" dirty="0"/>
                  <a:t>) </a:t>
                </a:r>
                <a14:m>
                  <m:oMath xmlns:m="http://schemas.openxmlformats.org/officeDocument/2006/math">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𝑮</m:t>
                        </m:r>
                      </m:e>
                      <m:sup>
                        <m:r>
                          <a:rPr lang="en-US" sz="2000" b="1" i="1" smtClean="0">
                            <a:latin typeface="Cambria Math" panose="02040503050406030204" pitchFamily="18" charset="0"/>
                          </a:rPr>
                          <m:t>𝑹</m:t>
                        </m:r>
                      </m:sup>
                    </m:sSup>
                  </m:oMath>
                </a14:m>
                <a:r>
                  <a:rPr lang="en-US" sz="2000" dirty="0"/>
                  <a:t>:</a:t>
                </a:r>
                <a:br>
                  <a:rPr lang="en-US" sz="2000" dirty="0"/>
                </a:br>
                <a:r>
                  <a:rPr lang="en-US" sz="2000" dirty="0">
                    <a:solidFill>
                      <a:srgbClr val="C00000"/>
                    </a:solidFill>
                  </a:rPr>
                  <a:t>    """Input: </a:t>
                </a:r>
                <a14:m>
                  <m:oMath xmlns:m="http://schemas.openxmlformats.org/officeDocument/2006/math">
                    <m:r>
                      <a:rPr lang="en-GB" sz="2000" i="1" smtClean="0">
                        <a:solidFill>
                          <a:srgbClr val="C00000"/>
                        </a:solidFill>
                        <a:latin typeface="Cambria Math" panose="02040503050406030204" pitchFamily="18" charset="0"/>
                      </a:rPr>
                      <m:t>𝑮</m:t>
                    </m:r>
                    <m:r>
                      <a:rPr lang="en-GB" sz="2000" i="1" smtClean="0">
                        <a:solidFill>
                          <a:srgbClr val="C00000"/>
                        </a:solidFill>
                        <a:latin typeface="Cambria Math" panose="02040503050406030204" pitchFamily="18" charset="0"/>
                      </a:rPr>
                      <m:t>(</m:t>
                    </m:r>
                    <m:r>
                      <a:rPr lang="en-GB" sz="2000" i="1" smtClean="0">
                        <a:solidFill>
                          <a:srgbClr val="C00000"/>
                        </a:solidFill>
                        <a:latin typeface="Cambria Math" panose="02040503050406030204" pitchFamily="18" charset="0"/>
                      </a:rPr>
                      <m:t>𝑽</m:t>
                    </m:r>
                    <m:r>
                      <a:rPr lang="en-GB" sz="2000" i="1" smtClean="0">
                        <a:solidFill>
                          <a:srgbClr val="C00000"/>
                        </a:solidFill>
                        <a:latin typeface="Cambria Math" panose="02040503050406030204" pitchFamily="18" charset="0"/>
                      </a:rPr>
                      <m:t>,</m:t>
                    </m:r>
                    <m:r>
                      <a:rPr lang="en-GB" sz="2000" i="1" smtClean="0">
                        <a:solidFill>
                          <a:srgbClr val="C00000"/>
                        </a:solidFill>
                        <a:latin typeface="Cambria Math" panose="02040503050406030204" pitchFamily="18" charset="0"/>
                      </a:rPr>
                      <m:t>𝑬</m:t>
                    </m:r>
                    <m:r>
                      <a:rPr lang="en-GB" sz="2000" i="1" smtClean="0">
                        <a:solidFill>
                          <a:srgbClr val="C00000"/>
                        </a:solidFill>
                        <a:latin typeface="Cambria Math" panose="02040503050406030204" pitchFamily="18" charset="0"/>
                      </a:rPr>
                      <m:t>)</m:t>
                    </m:r>
                  </m:oMath>
                </a14:m>
                <a:r>
                  <a:rPr lang="en-US" sz="2000" dirty="0">
                    <a:solidFill>
                      <a:srgbClr val="C00000"/>
                    </a:solidFill>
                  </a:rPr>
                  <a:t> graph represented by an adjacency list</a:t>
                </a:r>
                <a:br>
                  <a:rPr lang="en-US" sz="2000" dirty="0">
                    <a:solidFill>
                      <a:srgbClr val="C00000"/>
                    </a:solidFill>
                  </a:rPr>
                </a:br>
                <a:r>
                  <a:rPr lang="en-US" sz="2000" dirty="0">
                    <a:solidFill>
                      <a:srgbClr val="C00000"/>
                    </a:solidFill>
                  </a:rPr>
                  <a:t>              edges[</a:t>
                </a:r>
                <a14:m>
                  <m:oMath xmlns:m="http://schemas.openxmlformats.org/officeDocument/2006/math">
                    <m:r>
                      <a:rPr lang="en-GB" sz="2000" i="1" smtClean="0">
                        <a:solidFill>
                          <a:srgbClr val="C00000"/>
                        </a:solidFill>
                        <a:latin typeface="Cambria Math" panose="02040503050406030204" pitchFamily="18" charset="0"/>
                      </a:rPr>
                      <m:t>𝒗</m:t>
                    </m:r>
                  </m:oMath>
                </a14:m>
                <a:r>
                  <a:rPr lang="en-US" sz="2000" dirty="0">
                    <a:solidFill>
                      <a:srgbClr val="C00000"/>
                    </a:solidFill>
                  </a:rPr>
                  <a:t>] for each vertex </a:t>
                </a:r>
                <a14:m>
                  <m:oMath xmlns:m="http://schemas.openxmlformats.org/officeDocument/2006/math">
                    <m:r>
                      <a:rPr lang="en-GB" sz="2000" i="1" smtClean="0">
                        <a:solidFill>
                          <a:srgbClr val="C00000"/>
                        </a:solidFill>
                        <a:latin typeface="Cambria Math" panose="02040503050406030204" pitchFamily="18" charset="0"/>
                      </a:rPr>
                      <m:t>𝒗</m:t>
                    </m:r>
                  </m:oMath>
                </a14:m>
                <a:r>
                  <a:rPr lang="en-US" sz="2000" dirty="0">
                    <a:solidFill>
                      <a:srgbClr val="C00000"/>
                    </a:solidFill>
                  </a:rPr>
                  <a:t>.</a:t>
                </a:r>
                <a:br>
                  <a:rPr lang="en-US" sz="2000" dirty="0">
                    <a:solidFill>
                      <a:srgbClr val="C00000"/>
                    </a:solidFill>
                  </a:rPr>
                </a:br>
                <a:r>
                  <a:rPr lang="en-US" sz="2000" dirty="0">
                    <a:solidFill>
                      <a:srgbClr val="C00000"/>
                    </a:solidFill>
                  </a:rPr>
                  <a:t>       Output: </a:t>
                </a:r>
                <a14:m>
                  <m:oMath xmlns:m="http://schemas.openxmlformats.org/officeDocument/2006/math">
                    <m:r>
                      <a:rPr lang="en-GB" sz="2000" i="1" smtClean="0">
                        <a:solidFill>
                          <a:srgbClr val="C00000"/>
                        </a:solidFill>
                        <a:latin typeface="Cambria Math" panose="02040503050406030204" pitchFamily="18" charset="0"/>
                      </a:rPr>
                      <m:t>𝑮</m:t>
                    </m:r>
                    <m:r>
                      <a:rPr lang="en-GB" sz="2000" i="1" smtClean="0">
                        <a:solidFill>
                          <a:srgbClr val="C00000"/>
                        </a:solidFill>
                        <a:latin typeface="Cambria Math" panose="02040503050406030204" pitchFamily="18" charset="0"/>
                      </a:rPr>
                      <m:t>(</m:t>
                    </m:r>
                    <m:r>
                      <a:rPr lang="en-GB" sz="2000" i="1" smtClean="0">
                        <a:solidFill>
                          <a:srgbClr val="C00000"/>
                        </a:solidFill>
                        <a:latin typeface="Cambria Math" panose="02040503050406030204" pitchFamily="18" charset="0"/>
                      </a:rPr>
                      <m:t>𝑽</m:t>
                    </m:r>
                    <m:r>
                      <a:rPr lang="en-GB" sz="2000" i="1" smtClean="0">
                        <a:solidFill>
                          <a:srgbClr val="C00000"/>
                        </a:solidFill>
                        <a:latin typeface="Cambria Math" panose="02040503050406030204" pitchFamily="18" charset="0"/>
                      </a:rPr>
                      <m:t>,</m:t>
                    </m:r>
                    <m:sSup>
                      <m:sSupPr>
                        <m:ctrlPr>
                          <a:rPr lang="en-GB" sz="2000" i="1" smtClean="0">
                            <a:solidFill>
                              <a:srgbClr val="C00000"/>
                            </a:solidFill>
                            <a:latin typeface="Cambria Math" panose="02040503050406030204" pitchFamily="18" charset="0"/>
                          </a:rPr>
                        </m:ctrlPr>
                      </m:sSupPr>
                      <m:e>
                        <m:r>
                          <a:rPr lang="en-GB" sz="2000" i="1" smtClean="0">
                            <a:solidFill>
                              <a:srgbClr val="C00000"/>
                            </a:solidFill>
                            <a:latin typeface="Cambria Math" panose="02040503050406030204" pitchFamily="18" charset="0"/>
                          </a:rPr>
                          <m:t>𝑬</m:t>
                        </m:r>
                      </m:e>
                      <m:sup>
                        <m:r>
                          <a:rPr lang="en-GB" sz="2000" i="1" smtClean="0">
                            <a:solidFill>
                              <a:srgbClr val="C00000"/>
                            </a:solidFill>
                            <a:latin typeface="Cambria Math" panose="02040503050406030204" pitchFamily="18" charset="0"/>
                          </a:rPr>
                          <m:t>𝑹</m:t>
                        </m:r>
                      </m:sup>
                    </m:sSup>
                    <m:r>
                      <a:rPr lang="en-GB" sz="2000" i="1" smtClean="0">
                        <a:solidFill>
                          <a:srgbClr val="C00000"/>
                        </a:solidFill>
                        <a:latin typeface="Cambria Math" panose="02040503050406030204" pitchFamily="18" charset="0"/>
                      </a:rPr>
                      <m:t>)</m:t>
                    </m:r>
                  </m:oMath>
                </a14:m>
                <a:r>
                  <a:rPr lang="en-US" sz="2000" dirty="0">
                    <a:solidFill>
                      <a:srgbClr val="C00000"/>
                    </a:solidFill>
                  </a:rPr>
                  <a:t> the reversed graph of </a:t>
                </a:r>
                <a14:m>
                  <m:oMath xmlns:m="http://schemas.openxmlformats.org/officeDocument/2006/math">
                    <m:r>
                      <a:rPr lang="en-GB" sz="2000" i="1" smtClean="0">
                        <a:solidFill>
                          <a:srgbClr val="C00000"/>
                        </a:solidFill>
                        <a:latin typeface="Cambria Math" panose="02040503050406030204" pitchFamily="18" charset="0"/>
                      </a:rPr>
                      <m:t>𝑮</m:t>
                    </m:r>
                  </m:oMath>
                </a14:m>
                <a:r>
                  <a:rPr lang="en-US" sz="2000" dirty="0">
                    <a:solidFill>
                      <a:srgbClr val="C00000"/>
                    </a:solidFill>
                  </a:rPr>
                  <a:t>, with the</a:t>
                </a:r>
                <a:br>
                  <a:rPr lang="en-US" sz="2000" dirty="0">
                    <a:solidFill>
                      <a:srgbClr val="C00000"/>
                    </a:solidFill>
                  </a:rPr>
                </a:br>
                <a:r>
                  <a:rPr lang="en-US" sz="2000" dirty="0">
                    <a:solidFill>
                      <a:srgbClr val="C00000"/>
                    </a:solidFill>
                  </a:rPr>
                  <a:t>               adjacency list </a:t>
                </a:r>
                <a:r>
                  <a:rPr lang="en-US" sz="2000" dirty="0" err="1">
                    <a:solidFill>
                      <a:srgbClr val="C00000"/>
                    </a:solidFill>
                  </a:rPr>
                  <a:t>edgesR</a:t>
                </a:r>
                <a:r>
                  <a:rPr lang="en-US" sz="2000" dirty="0">
                    <a:solidFill>
                      <a:srgbClr val="C00000"/>
                    </a:solidFill>
                  </a:rPr>
                  <a:t>[</a:t>
                </a:r>
                <a14:m>
                  <m:oMath xmlns:m="http://schemas.openxmlformats.org/officeDocument/2006/math">
                    <m:r>
                      <a:rPr lang="en-GB" sz="2000" i="1" smtClean="0">
                        <a:solidFill>
                          <a:srgbClr val="C00000"/>
                        </a:solidFill>
                        <a:latin typeface="Cambria Math" panose="02040503050406030204" pitchFamily="18" charset="0"/>
                      </a:rPr>
                      <m:t>𝒗</m:t>
                    </m:r>
                  </m:oMath>
                </a14:m>
                <a:r>
                  <a:rPr lang="en-US" sz="2000" dirty="0">
                    <a:solidFill>
                      <a:srgbClr val="C00000"/>
                    </a:solidFill>
                  </a:rPr>
                  <a:t>]."""</a:t>
                </a:r>
                <a:br>
                  <a:rPr lang="en-US" sz="2000" dirty="0">
                    <a:solidFill>
                      <a:srgbClr val="C00000"/>
                    </a:solidFill>
                  </a:rPr>
                </a:br>
                <a:r>
                  <a:rPr lang="en-US" sz="2000" dirty="0">
                    <a:solidFill>
                      <a:srgbClr val="C00000"/>
                    </a:solidFill>
                  </a:rPr>
                  <a:t>    </a:t>
                </a:r>
                <a:r>
                  <a:rPr lang="en-US" sz="2000" dirty="0">
                    <a:solidFill>
                      <a:srgbClr val="0000FF"/>
                    </a:solidFill>
                  </a:rPr>
                  <a:t>for each </a:t>
                </a:r>
                <a14:m>
                  <m:oMath xmlns:m="http://schemas.openxmlformats.org/officeDocument/2006/math">
                    <m:r>
                      <a:rPr lang="en-GB" sz="2000" i="1" smtClean="0">
                        <a:latin typeface="Cambria Math" panose="02040503050406030204" pitchFamily="18" charset="0"/>
                      </a:rPr>
                      <m:t>𝒖</m:t>
                    </m:r>
                    <m:r>
                      <a:rPr lang="en-GB" sz="2000" i="1" smtClean="0">
                        <a:latin typeface="Cambria Math" panose="02040503050406030204" pitchFamily="18" charset="0"/>
                      </a:rPr>
                      <m:t>∈</m:t>
                    </m:r>
                    <m:r>
                      <a:rPr lang="en-GB" sz="2000" i="1" smtClean="0">
                        <a:latin typeface="Cambria Math" panose="02040503050406030204" pitchFamily="18" charset="0"/>
                      </a:rPr>
                      <m:t>𝑽</m:t>
                    </m:r>
                  </m:oMath>
                </a14:m>
                <a:r>
                  <a:rPr lang="en-US" sz="2000" dirty="0"/>
                  <a:t>:</a:t>
                </a:r>
                <a:br>
                  <a:rPr lang="en-US" sz="2000" dirty="0"/>
                </a:br>
                <a:r>
                  <a:rPr lang="en-US" sz="2000" dirty="0"/>
                  <a:t>        </a:t>
                </a:r>
                <a:r>
                  <a:rPr lang="en-US" sz="2000" dirty="0">
                    <a:solidFill>
                      <a:srgbClr val="0000FF"/>
                    </a:solidFill>
                  </a:rPr>
                  <a:t>for each </a:t>
                </a:r>
                <a14:m>
                  <m:oMath xmlns:m="http://schemas.openxmlformats.org/officeDocument/2006/math">
                    <m:r>
                      <a:rPr lang="en-GB" sz="2000" i="1" smtClean="0">
                        <a:latin typeface="Cambria Math" panose="02040503050406030204" pitchFamily="18" charset="0"/>
                      </a:rPr>
                      <m:t>𝒗</m:t>
                    </m:r>
                    <m:r>
                      <a:rPr lang="en-GB" sz="2000" i="1" smtClean="0">
                        <a:latin typeface="Cambria Math" panose="02040503050406030204" pitchFamily="18" charset="0"/>
                      </a:rPr>
                      <m:t>∈</m:t>
                    </m:r>
                    <m:r>
                      <m:rPr>
                        <m:nor/>
                      </m:rPr>
                      <a:rPr lang="en-GB" sz="2000" smtClean="0"/>
                      <m:t>edges</m:t>
                    </m:r>
                    <m:r>
                      <a:rPr lang="en-GB" sz="2000" i="1" smtClean="0">
                        <a:latin typeface="Cambria Math" panose="02040503050406030204" pitchFamily="18" charset="0"/>
                      </a:rPr>
                      <m:t>[</m:t>
                    </m:r>
                    <m:r>
                      <a:rPr lang="en-GB" sz="2000" i="1" smtClean="0">
                        <a:latin typeface="Cambria Math" panose="02040503050406030204" pitchFamily="18" charset="0"/>
                      </a:rPr>
                      <m:t>𝒖</m:t>
                    </m:r>
                    <m:r>
                      <a:rPr lang="en-GB" sz="2000" i="1" smtClean="0">
                        <a:latin typeface="Cambria Math" panose="02040503050406030204" pitchFamily="18" charset="0"/>
                      </a:rPr>
                      <m:t>]</m:t>
                    </m:r>
                  </m:oMath>
                </a14:m>
                <a:r>
                  <a:rPr lang="en-US" sz="2000" dirty="0"/>
                  <a:t>:</a:t>
                </a:r>
                <a:br>
                  <a:rPr lang="en-US" sz="2000" dirty="0"/>
                </a:br>
                <a:r>
                  <a:rPr lang="en-US" sz="2000" dirty="0"/>
                  <a:t>          </a:t>
                </a:r>
                <a:r>
                  <a:rPr lang="en-US" sz="2000" dirty="0" err="1"/>
                  <a:t>edgesR</a:t>
                </a:r>
                <a:r>
                  <a:rPr lang="en-US" sz="2000" dirty="0"/>
                  <a:t>[</a:t>
                </a:r>
                <a14:m>
                  <m:oMath xmlns:m="http://schemas.openxmlformats.org/officeDocument/2006/math">
                    <m:r>
                      <a:rPr lang="en-GB" sz="2000" i="1" smtClean="0">
                        <a:latin typeface="Cambria Math" panose="02040503050406030204" pitchFamily="18" charset="0"/>
                      </a:rPr>
                      <m:t>𝒗</m:t>
                    </m:r>
                  </m:oMath>
                </a14:m>
                <a:r>
                  <a:rPr lang="en-US" sz="2000" dirty="0"/>
                  <a:t>].add(</a:t>
                </a:r>
                <a14:m>
                  <m:oMath xmlns:m="http://schemas.openxmlformats.org/officeDocument/2006/math">
                    <m:r>
                      <a:rPr lang="en-GB" sz="2000" i="1" smtClean="0">
                        <a:latin typeface="Cambria Math" panose="02040503050406030204" pitchFamily="18" charset="0"/>
                      </a:rPr>
                      <m:t>𝒖</m:t>
                    </m:r>
                  </m:oMath>
                </a14:m>
                <a:r>
                  <a:rPr lang="en-US" sz="2000" dirty="0"/>
                  <a:t>)</a:t>
                </a:r>
                <a:br>
                  <a:rPr lang="en-US" sz="2000" dirty="0"/>
                </a:br>
                <a:r>
                  <a:rPr lang="en-US" sz="2000" dirty="0"/>
                  <a:t>    </a:t>
                </a:r>
                <a:r>
                  <a:rPr lang="en-US" sz="2000" dirty="0">
                    <a:solidFill>
                      <a:srgbClr val="0000FF"/>
                    </a:solidFill>
                  </a:rPr>
                  <a:t>return</a:t>
                </a:r>
                <a:r>
                  <a:rPr lang="en-US" sz="2000" dirty="0"/>
                  <a:t> </a:t>
                </a:r>
                <a14:m>
                  <m:oMath xmlns:m="http://schemas.openxmlformats.org/officeDocument/2006/math">
                    <m:r>
                      <a:rPr lang="en-US" sz="2000" b="1" i="1" smtClean="0">
                        <a:latin typeface="Cambria Math" panose="02040503050406030204" pitchFamily="18" charset="0"/>
                      </a:rPr>
                      <m:t>𝑮</m:t>
                    </m:r>
                    <m:r>
                      <a:rPr lang="en-US" sz="2000" b="1" i="1" smtClean="0">
                        <a:latin typeface="Cambria Math" panose="02040503050406030204" pitchFamily="18" charset="0"/>
                      </a:rPr>
                      <m:t>(</m:t>
                    </m:r>
                    <m:r>
                      <a:rPr lang="en-GB" sz="2000" i="1" smtClean="0">
                        <a:latin typeface="Cambria Math" panose="02040503050406030204" pitchFamily="18" charset="0"/>
                      </a:rPr>
                      <m:t>𝑽</m:t>
                    </m:r>
                    <m:r>
                      <m:rPr>
                        <m:nor/>
                      </m:rPr>
                      <a:rPr lang="en-GB" sz="2000"/>
                      <m:t>,</m:t>
                    </m:r>
                    <m:r>
                      <m:rPr>
                        <m:nor/>
                      </m:rPr>
                      <a:rPr lang="en-GB" sz="2000" b="1" i="0" smtClean="0"/>
                      <m:t> </m:t>
                    </m:r>
                    <m:r>
                      <m:rPr>
                        <m:nor/>
                      </m:rPr>
                      <a:rPr lang="en-GB" sz="2000" smtClean="0"/>
                      <m:t>edgesR</m:t>
                    </m:r>
                    <m:r>
                      <a:rPr lang="en-GB" sz="2000" i="1" smtClean="0">
                        <a:latin typeface="Cambria Math" panose="02040503050406030204" pitchFamily="18" charset="0"/>
                      </a:rPr>
                      <m:t>)</m:t>
                    </m:r>
                  </m:oMath>
                </a14:m>
                <a:endParaRPr lang="en-US" sz="2000" dirty="0"/>
              </a:p>
            </p:txBody>
          </p:sp>
        </mc:Choice>
        <mc:Fallback>
          <p:sp>
            <p:nvSpPr>
              <p:cNvPr id="8" name="Content Placeholder 2"/>
              <p:cNvSpPr txBox="1">
                <a:spLocks noRot="1" noChangeAspect="1" noMove="1" noResize="1" noEditPoints="1" noAdjustHandles="1" noChangeArrowheads="1" noChangeShapeType="1" noTextEdit="1"/>
              </p:cNvSpPr>
              <p:nvPr/>
            </p:nvSpPr>
            <p:spPr>
              <a:xfrm>
                <a:off x="228600" y="3810000"/>
                <a:ext cx="8763000" cy="2667000"/>
              </a:xfrm>
              <a:prstGeom prst="rect">
                <a:avLst/>
              </a:prstGeom>
              <a:blipFill>
                <a:blip r:embed="rId3"/>
                <a:stretch>
                  <a:fillRect l="-695" t="-1818" b="-1591"/>
                </a:stretch>
              </a:blipFill>
              <a:ln>
                <a:solidFill>
                  <a:srgbClr val="0000FF"/>
                </a:solidFill>
              </a:ln>
            </p:spPr>
            <p:txBody>
              <a:bodyPr/>
              <a:lstStyle/>
              <a:p>
                <a:r>
                  <a:rPr lang="ca-ES">
                    <a:noFill/>
                  </a:rPr>
                  <a:t> </a:t>
                </a:r>
              </a:p>
            </p:txBody>
          </p:sp>
        </mc:Fallback>
      </mc:AlternateContent>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C2C259EC-C4FB-440E-9A18-0B759994CE08}"/>
                  </a:ext>
                </a:extLst>
              </p:cNvPr>
              <p:cNvSpPr>
                <a:spLocks noGrp="1"/>
              </p:cNvSpPr>
              <p:nvPr>
                <p:ph idx="1"/>
              </p:nvPr>
            </p:nvSpPr>
            <p:spPr>
              <a:xfrm>
                <a:off x="533400" y="990600"/>
                <a:ext cx="7848600" cy="2362200"/>
              </a:xfrm>
              <a:solidFill>
                <a:schemeClr val="accent5">
                  <a:lumMod val="20000"/>
                  <a:lumOff val="80000"/>
                </a:schemeClr>
              </a:solidFill>
              <a:ln>
                <a:solidFill>
                  <a:srgbClr val="0000FF"/>
                </a:solidFill>
              </a:ln>
            </p:spPr>
            <p:txBody>
              <a:bodyPr>
                <a:noAutofit/>
              </a:bodyPr>
              <a:lstStyle/>
              <a:p>
                <a:r>
                  <a:rPr lang="en-GB" sz="2000" dirty="0">
                    <a:solidFill>
                      <a:srgbClr val="0000FF"/>
                    </a:solidFill>
                  </a:rPr>
                  <a:t>def</a:t>
                </a:r>
                <a:r>
                  <a:rPr lang="en-GB" sz="2000" dirty="0"/>
                  <a:t> </a:t>
                </a:r>
                <a:r>
                  <a:rPr lang="en-GB" sz="2000" dirty="0" err="1"/>
                  <a:t>scc</a:t>
                </a:r>
                <a:r>
                  <a:rPr lang="en-GB" sz="2000" dirty="0"/>
                  <a:t>(</a:t>
                </a:r>
                <a14:m>
                  <m:oMath xmlns:m="http://schemas.openxmlformats.org/officeDocument/2006/math">
                    <m:r>
                      <a:rPr lang="en-GB" sz="2000" b="1" i="1" smtClean="0">
                        <a:latin typeface="Cambria Math" panose="02040503050406030204" pitchFamily="18" charset="0"/>
                      </a:rPr>
                      <m:t>𝑮</m:t>
                    </m:r>
                  </m:oMath>
                </a14:m>
                <a:r>
                  <a:rPr lang="en-US" sz="2000" dirty="0"/>
                  <a:t>) </a:t>
                </a:r>
                <a14:m>
                  <m:oMath xmlns:m="http://schemas.openxmlformats.org/officeDocument/2006/math">
                    <m:r>
                      <a:rPr lang="en-US" sz="2000" b="1" i="1" smtClean="0">
                        <a:latin typeface="Cambria Math" panose="02040503050406030204" pitchFamily="18" charset="0"/>
                      </a:rPr>
                      <m:t>→</m:t>
                    </m:r>
                  </m:oMath>
                </a14:m>
                <a:r>
                  <a:rPr lang="en-US" sz="2000" dirty="0"/>
                  <a:t> ccnum:</a:t>
                </a:r>
                <a:br>
                  <a:rPr lang="en-US" sz="2000" dirty="0"/>
                </a:br>
                <a:r>
                  <a:rPr lang="en-US" sz="2000" dirty="0">
                    <a:solidFill>
                      <a:srgbClr val="C00000"/>
                    </a:solidFill>
                  </a:rPr>
                  <a:t>    """Input: </a:t>
                </a:r>
                <a14:m>
                  <m:oMath xmlns:m="http://schemas.openxmlformats.org/officeDocument/2006/math">
                    <m:r>
                      <a:rPr lang="en-GB" sz="2000" b="1" i="1" smtClean="0">
                        <a:solidFill>
                          <a:srgbClr val="C00000"/>
                        </a:solidFill>
                        <a:latin typeface="Cambria Math" panose="02040503050406030204" pitchFamily="18" charset="0"/>
                      </a:rPr>
                      <m:t>𝑮</m:t>
                    </m:r>
                    <m:r>
                      <a:rPr lang="en-GB" sz="2000" b="1" i="1" smtClean="0">
                        <a:solidFill>
                          <a:srgbClr val="C00000"/>
                        </a:solidFill>
                        <a:latin typeface="Cambria Math" panose="02040503050406030204" pitchFamily="18" charset="0"/>
                      </a:rPr>
                      <m:t>(</m:t>
                    </m:r>
                    <m:r>
                      <a:rPr lang="en-GB" sz="2000" b="1" i="1" smtClean="0">
                        <a:solidFill>
                          <a:srgbClr val="C00000"/>
                        </a:solidFill>
                        <a:latin typeface="Cambria Math" panose="02040503050406030204" pitchFamily="18" charset="0"/>
                      </a:rPr>
                      <m:t>𝑽</m:t>
                    </m:r>
                    <m:r>
                      <a:rPr lang="en-GB" sz="2000" b="1" i="1" smtClean="0">
                        <a:solidFill>
                          <a:srgbClr val="C00000"/>
                        </a:solidFill>
                        <a:latin typeface="Cambria Math" panose="02040503050406030204" pitchFamily="18" charset="0"/>
                      </a:rPr>
                      <m:t>,</m:t>
                    </m:r>
                    <m:r>
                      <a:rPr lang="en-GB" sz="2000" b="1" i="1" smtClean="0">
                        <a:solidFill>
                          <a:srgbClr val="C00000"/>
                        </a:solidFill>
                        <a:latin typeface="Cambria Math" panose="02040503050406030204" pitchFamily="18" charset="0"/>
                      </a:rPr>
                      <m:t>𝑬</m:t>
                    </m:r>
                    <m:r>
                      <a:rPr lang="en-GB" sz="2000" b="1" i="1" smtClean="0">
                        <a:solidFill>
                          <a:srgbClr val="C00000"/>
                        </a:solidFill>
                        <a:latin typeface="Cambria Math" panose="02040503050406030204" pitchFamily="18" charset="0"/>
                      </a:rPr>
                      <m:t>)</m:t>
                    </m:r>
                  </m:oMath>
                </a14:m>
                <a:r>
                  <a:rPr lang="en-US" sz="2000" dirty="0">
                    <a:solidFill>
                      <a:srgbClr val="C00000"/>
                    </a:solidFill>
                  </a:rPr>
                  <a:t> a directed graph</a:t>
                </a:r>
                <a:br>
                  <a:rPr lang="en-US" sz="2000" dirty="0">
                    <a:solidFill>
                      <a:srgbClr val="C00000"/>
                    </a:solidFill>
                  </a:rPr>
                </a:br>
                <a:r>
                  <a:rPr lang="en-US" sz="2000" dirty="0">
                    <a:solidFill>
                      <a:srgbClr val="C00000"/>
                    </a:solidFill>
                  </a:rPr>
                  <a:t>       Output: each </a:t>
                </a:r>
                <a14:m>
                  <m:oMath xmlns:m="http://schemas.openxmlformats.org/officeDocument/2006/math">
                    <m:r>
                      <a:rPr lang="en-GB" sz="2000" b="1" i="1" smtClean="0">
                        <a:solidFill>
                          <a:srgbClr val="C00000"/>
                        </a:solidFill>
                        <a:latin typeface="Cambria Math" panose="02040503050406030204" pitchFamily="18" charset="0"/>
                      </a:rPr>
                      <m:t>𝒗</m:t>
                    </m:r>
                  </m:oMath>
                </a14:m>
                <a:r>
                  <a:rPr lang="en-US" sz="2000" dirty="0">
                    <a:solidFill>
                      <a:srgbClr val="C00000"/>
                    </a:solidFill>
                  </a:rPr>
                  <a:t> has an SCC number in </a:t>
                </a:r>
                <a:r>
                  <a:rPr lang="en-US" sz="2000" dirty="0" err="1">
                    <a:solidFill>
                      <a:srgbClr val="C00000"/>
                    </a:solidFill>
                  </a:rPr>
                  <a:t>ccnum</a:t>
                </a:r>
                <a:r>
                  <a:rPr lang="en-US" sz="2000" dirty="0">
                    <a:solidFill>
                      <a:srgbClr val="C00000"/>
                    </a:solidFill>
                  </a:rPr>
                  <a:t>[</a:t>
                </a:r>
                <a14:m>
                  <m:oMath xmlns:m="http://schemas.openxmlformats.org/officeDocument/2006/math">
                    <m:r>
                      <a:rPr lang="en-GB" sz="2000" b="1" i="1" smtClean="0">
                        <a:solidFill>
                          <a:srgbClr val="C00000"/>
                        </a:solidFill>
                        <a:latin typeface="Cambria Math" panose="02040503050406030204" pitchFamily="18" charset="0"/>
                      </a:rPr>
                      <m:t>𝒗</m:t>
                    </m:r>
                  </m:oMath>
                </a14:m>
                <a:r>
                  <a:rPr lang="en-US" sz="2000" dirty="0">
                    <a:solidFill>
                      <a:srgbClr val="C00000"/>
                    </a:solidFill>
                  </a:rPr>
                  <a:t>]"""</a:t>
                </a:r>
                <a:br>
                  <a:rPr lang="en-US" sz="2000" dirty="0"/>
                </a:br>
                <a:r>
                  <a:rPr lang="en-US" sz="2000" dirty="0"/>
                  <a:t>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𝑮</m:t>
                        </m:r>
                      </m:e>
                      <m:sup>
                        <m:r>
                          <a:rPr lang="en-GB" sz="2000" b="1" i="1" smtClean="0">
                            <a:latin typeface="Cambria Math" panose="02040503050406030204" pitchFamily="18" charset="0"/>
                          </a:rPr>
                          <m:t>𝑹</m:t>
                        </m:r>
                      </m:sup>
                    </m:sSup>
                  </m:oMath>
                </a14:m>
                <a:r>
                  <a:rPr lang="en-US" sz="2000" dirty="0"/>
                  <a:t>= reverse(</a:t>
                </a:r>
                <a14:m>
                  <m:oMath xmlns:m="http://schemas.openxmlformats.org/officeDocument/2006/math">
                    <m:r>
                      <a:rPr lang="en-GB" sz="2000" b="1" i="1" smtClean="0">
                        <a:latin typeface="Cambria Math" panose="02040503050406030204" pitchFamily="18" charset="0"/>
                      </a:rPr>
                      <m:t>𝑮</m:t>
                    </m:r>
                  </m:oMath>
                </a14:m>
                <a:r>
                  <a:rPr lang="en-US" sz="2000" dirty="0"/>
                  <a:t>)</a:t>
                </a:r>
                <a:br>
                  <a:rPr lang="en-US" sz="2000" dirty="0"/>
                </a:br>
                <a:r>
                  <a:rPr lang="en-US" sz="2000" dirty="0"/>
                  <a:t>    </a:t>
                </a:r>
                <a:r>
                  <a:rPr lang="en-US" sz="2000" dirty="0" err="1"/>
                  <a:t>dfs</a:t>
                </a:r>
                <a:r>
                  <a:rPr lang="en-US" sz="2000" dirty="0"/>
                  <a:t>(</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𝑮</m:t>
                        </m:r>
                      </m:e>
                      <m:sup>
                        <m:r>
                          <a:rPr lang="en-GB" sz="2000" b="1" i="1" smtClean="0">
                            <a:latin typeface="Cambria Math" panose="02040503050406030204" pitchFamily="18" charset="0"/>
                          </a:rPr>
                          <m:t>𝑹</m:t>
                        </m:r>
                      </m:sup>
                    </m:sSup>
                  </m:oMath>
                </a14:m>
                <a:r>
                  <a:rPr lang="en-US" sz="2000" dirty="0"/>
                  <a:t>, post)  </a:t>
                </a:r>
                <a:r>
                  <a:rPr lang="en-US" sz="2000" dirty="0">
                    <a:solidFill>
                      <a:srgbClr val="C00000"/>
                    </a:solidFill>
                  </a:rPr>
                  <a:t># calculates post numbers</a:t>
                </a:r>
                <a:br>
                  <a:rPr lang="en-US" sz="2000" dirty="0"/>
                </a:br>
                <a:r>
                  <a:rPr lang="en-US" sz="2000" dirty="0"/>
                  <a:t>    sort(</a:t>
                </a:r>
                <a14:m>
                  <m:oMath xmlns:m="http://schemas.openxmlformats.org/officeDocument/2006/math">
                    <m:r>
                      <a:rPr lang="en-GB" sz="2000" b="1" i="1" smtClean="0">
                        <a:latin typeface="Cambria Math" panose="02040503050406030204" pitchFamily="18" charset="0"/>
                      </a:rPr>
                      <m:t>𝑽</m:t>
                    </m:r>
                  </m:oMath>
                </a14:m>
                <a:r>
                  <a:rPr lang="en-US" sz="2000" dirty="0"/>
                  <a:t>, post)  </a:t>
                </a:r>
                <a:r>
                  <a:rPr lang="en-US" sz="2000" dirty="0">
                    <a:solidFill>
                      <a:srgbClr val="C00000"/>
                    </a:solidFill>
                  </a:rPr>
                  <a:t># decreasing order of post number</a:t>
                </a:r>
                <a:br>
                  <a:rPr lang="en-US" sz="2000" dirty="0"/>
                </a:br>
                <a:r>
                  <a:rPr lang="en-US" sz="2000" dirty="0"/>
                  <a:t>    </a:t>
                </a:r>
                <a:r>
                  <a:rPr lang="en-US" sz="2000" dirty="0" err="1"/>
                  <a:t>ccnum</a:t>
                </a:r>
                <a:r>
                  <a:rPr lang="en-US" sz="2000" dirty="0"/>
                  <a:t> = </a:t>
                </a:r>
                <a:r>
                  <a:rPr lang="en-US" sz="2000" dirty="0" err="1"/>
                  <a:t>connected_components</a:t>
                </a:r>
                <a:r>
                  <a:rPr lang="en-US" sz="2000" dirty="0"/>
                  <a:t>(</a:t>
                </a:r>
                <a14:m>
                  <m:oMath xmlns:m="http://schemas.openxmlformats.org/officeDocument/2006/math">
                    <m:r>
                      <a:rPr lang="en-GB" sz="2000" b="1" i="1" smtClean="0">
                        <a:latin typeface="Cambria Math" panose="02040503050406030204" pitchFamily="18" charset="0"/>
                      </a:rPr>
                      <m:t>𝑮</m:t>
                    </m:r>
                  </m:oMath>
                </a14:m>
                <a:r>
                  <a:rPr lang="en-US" sz="2000" dirty="0"/>
                  <a:t>)</a:t>
                </a:r>
                <a:br>
                  <a:rPr lang="en-US" dirty="0"/>
                </a:br>
                <a:r>
                  <a:rPr lang="en-US" dirty="0"/>
                  <a:t>  </a:t>
                </a:r>
              </a:p>
            </p:txBody>
          </p:sp>
        </mc:Choice>
        <mc:Fallback>
          <p:sp>
            <p:nvSpPr>
              <p:cNvPr id="10" name="Content Placeholder 2">
                <a:extLst>
                  <a:ext uri="{FF2B5EF4-FFF2-40B4-BE49-F238E27FC236}">
                    <a16:creationId xmlns:a16="http://schemas.microsoft.com/office/drawing/2014/main" id="{C2C259EC-C4FB-440E-9A18-0B759994CE08}"/>
                  </a:ext>
                </a:extLst>
              </p:cNvPr>
              <p:cNvSpPr>
                <a:spLocks noGrp="1" noRot="1" noChangeAspect="1" noMove="1" noResize="1" noEditPoints="1" noAdjustHandles="1" noChangeArrowheads="1" noChangeShapeType="1" noTextEdit="1"/>
              </p:cNvSpPr>
              <p:nvPr>
                <p:ph idx="1"/>
              </p:nvPr>
            </p:nvSpPr>
            <p:spPr>
              <a:xfrm>
                <a:off x="533400" y="990600"/>
                <a:ext cx="7848600" cy="2362200"/>
              </a:xfrm>
              <a:blipFill>
                <a:blip r:embed="rId4"/>
                <a:stretch>
                  <a:fillRect l="-776" t="-1285"/>
                </a:stretch>
              </a:blipFill>
              <a:ln>
                <a:solidFill>
                  <a:srgbClr val="0000FF"/>
                </a:solidFill>
              </a:ln>
            </p:spPr>
            <p:txBody>
              <a:bodyPr/>
              <a:lstStyle/>
              <a:p>
                <a:r>
                  <a:rPr lang="ca-ES">
                    <a:noFill/>
                  </a:rPr>
                  <a:t> </a:t>
                </a:r>
              </a:p>
            </p:txBody>
          </p:sp>
        </mc:Fallback>
      </mc:AlternateContent>
    </p:spTree>
    <p:extLst>
      <p:ext uri="{BB962C8B-B14F-4D97-AF65-F5344CB8AC3E}">
        <p14:creationId xmlns:p14="http://schemas.microsoft.com/office/powerpoint/2010/main" val="398880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a:t>Sorting </a:t>
                </a:r>
                <a14:m>
                  <m:oMath xmlns:m="http://schemas.openxmlformats.org/officeDocument/2006/math">
                    <m:r>
                      <a:rPr lang="en-GB" b="0" i="1" smtClean="0">
                        <a:latin typeface="Cambria Math" panose="02040503050406030204" pitchFamily="18" charset="0"/>
                      </a:rPr>
                      <m:t>𝑉</m:t>
                    </m:r>
                  </m:oMath>
                </a14:m>
                <a:r>
                  <a:rPr lang="en-US" dirty="0"/>
                  <a:t> in linear time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814" b="-3893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
        <p:nvSpPr>
          <p:cNvPr id="7" name="TextBox 6"/>
          <p:cNvSpPr txBox="1"/>
          <p:nvPr/>
        </p:nvSpPr>
        <p:spPr>
          <a:xfrm>
            <a:off x="606332" y="3983374"/>
            <a:ext cx="7928068" cy="1323439"/>
          </a:xfrm>
          <a:prstGeom prst="rect">
            <a:avLst/>
          </a:prstGeom>
          <a:noFill/>
        </p:spPr>
        <p:txBody>
          <a:bodyPr wrap="none" rtlCol="0">
            <a:spAutoFit/>
          </a:bodyPr>
          <a:lstStyle/>
          <a:p>
            <a:r>
              <a:rPr lang="en-GB" sz="2000" dirty="0"/>
              <a:t>Use the explore function for topological sort:</a:t>
            </a:r>
          </a:p>
          <a:p>
            <a:pPr marL="742950" lvl="1" indent="-285750">
              <a:buFont typeface="Wingdings" panose="05000000000000000000" pitchFamily="2" charset="2"/>
              <a:buChar char="§"/>
            </a:pPr>
            <a:r>
              <a:rPr lang="en-GB" sz="2000" dirty="0"/>
              <a:t>Each time a vertex is post-visited, it is inserted at the top of the list.</a:t>
            </a:r>
          </a:p>
          <a:p>
            <a:pPr marL="742950" lvl="1" indent="-285750">
              <a:buFont typeface="Wingdings" panose="05000000000000000000" pitchFamily="2" charset="2"/>
              <a:buChar char="§"/>
            </a:pPr>
            <a:r>
              <a:rPr lang="en-GB" sz="2000" dirty="0"/>
              <a:t>The list is ordered by decreasing order of post number.</a:t>
            </a:r>
          </a:p>
          <a:p>
            <a:pPr marL="742950" lvl="1" indent="-285750">
              <a:buFont typeface="Wingdings" panose="05000000000000000000" pitchFamily="2" charset="2"/>
              <a:buChar char="§"/>
            </a:pPr>
            <a:r>
              <a:rPr lang="en-GB" sz="2000" dirty="0"/>
              <a:t>It is executed in linear time.</a:t>
            </a:r>
            <a:endParaRPr lang="en-US" sz="2000" dirty="0"/>
          </a:p>
        </p:txBody>
      </p:sp>
      <mc:AlternateContent xmlns:mc="http://schemas.openxmlformats.org/markup-compatibility/2006">
        <mc:Choice xmlns:a14="http://schemas.microsoft.com/office/drawing/2010/main" Requires="a14">
          <p:sp>
            <p:nvSpPr>
              <p:cNvPr id="12" name="Content Placeholder 2">
                <a:extLst>
                  <a:ext uri="{FF2B5EF4-FFF2-40B4-BE49-F238E27FC236}">
                    <a16:creationId xmlns:a16="http://schemas.microsoft.com/office/drawing/2014/main" id="{D857D6BF-36CA-4E60-B239-F992D1D7A95B}"/>
                  </a:ext>
                </a:extLst>
              </p:cNvPr>
              <p:cNvSpPr txBox="1">
                <a:spLocks/>
              </p:cNvSpPr>
              <p:nvPr/>
            </p:nvSpPr>
            <p:spPr>
              <a:xfrm>
                <a:off x="533400" y="990600"/>
                <a:ext cx="7848600" cy="2362200"/>
              </a:xfrm>
              <a:prstGeom prst="rect">
                <a:avLst/>
              </a:prstGeom>
              <a:solidFill>
                <a:schemeClr val="accent5">
                  <a:lumMod val="20000"/>
                  <a:lumOff val="80000"/>
                </a:schemeClr>
              </a:solidFill>
              <a:ln>
                <a:solidFill>
                  <a:srgbClr val="0000FF"/>
                </a:solid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tab pos="0" algn="l"/>
                  </a:tabLst>
                  <a:defRPr sz="2400" b="1" kern="1200" baseline="0">
                    <a:solidFill>
                      <a:schemeClr val="tx1"/>
                    </a:solidFill>
                    <a:latin typeface="Consolas" panose="020B0609020204030204" pitchFamily="49" charset="0"/>
                    <a:ea typeface="+mn-ea"/>
                    <a:cs typeface="Consolas" panose="020B0609020204030204" pitchFamily="49"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solidFill>
                      <a:srgbClr val="0000FF"/>
                    </a:solidFill>
                  </a:rPr>
                  <a:t>def</a:t>
                </a:r>
                <a:r>
                  <a:rPr lang="en-GB" sz="2000" dirty="0"/>
                  <a:t> </a:t>
                </a:r>
                <a:r>
                  <a:rPr lang="en-GB" sz="2000" dirty="0" err="1"/>
                  <a:t>scc</a:t>
                </a:r>
                <a:r>
                  <a:rPr lang="en-GB" sz="2000" dirty="0"/>
                  <a:t>(</a:t>
                </a:r>
                <a14:m>
                  <m:oMath xmlns:m="http://schemas.openxmlformats.org/officeDocument/2006/math">
                    <m:r>
                      <a:rPr lang="en-GB" sz="2000" i="1" smtClean="0">
                        <a:latin typeface="Cambria Math" panose="02040503050406030204" pitchFamily="18" charset="0"/>
                      </a:rPr>
                      <m:t>𝑮</m:t>
                    </m:r>
                  </m:oMath>
                </a14:m>
                <a:r>
                  <a:rPr lang="en-US" sz="2000" dirty="0"/>
                  <a:t>) </a:t>
                </a:r>
                <a14:m>
                  <m:oMath xmlns:m="http://schemas.openxmlformats.org/officeDocument/2006/math">
                    <m:r>
                      <a:rPr lang="en-US" sz="2000" b="1" i="1" smtClean="0">
                        <a:latin typeface="Cambria Math" panose="02040503050406030204" pitchFamily="18" charset="0"/>
                      </a:rPr>
                      <m:t>→</m:t>
                    </m:r>
                  </m:oMath>
                </a14:m>
                <a:r>
                  <a:rPr lang="en-US" sz="2000" dirty="0"/>
                  <a:t> ccnum:</a:t>
                </a:r>
                <a:br>
                  <a:rPr lang="en-US" sz="2000" dirty="0"/>
                </a:br>
                <a:r>
                  <a:rPr lang="en-US" sz="2000" dirty="0">
                    <a:solidFill>
                      <a:srgbClr val="C00000"/>
                    </a:solidFill>
                  </a:rPr>
                  <a:t>    """Input: </a:t>
                </a:r>
                <a14:m>
                  <m:oMath xmlns:m="http://schemas.openxmlformats.org/officeDocument/2006/math">
                    <m:r>
                      <a:rPr lang="en-GB" sz="2000" i="1" smtClean="0">
                        <a:solidFill>
                          <a:srgbClr val="C00000"/>
                        </a:solidFill>
                        <a:latin typeface="Cambria Math" panose="02040503050406030204" pitchFamily="18" charset="0"/>
                      </a:rPr>
                      <m:t>𝑮</m:t>
                    </m:r>
                    <m:r>
                      <a:rPr lang="en-GB" sz="2000" i="1" smtClean="0">
                        <a:solidFill>
                          <a:srgbClr val="C00000"/>
                        </a:solidFill>
                        <a:latin typeface="Cambria Math" panose="02040503050406030204" pitchFamily="18" charset="0"/>
                      </a:rPr>
                      <m:t>(</m:t>
                    </m:r>
                    <m:r>
                      <a:rPr lang="en-GB" sz="2000" i="1" smtClean="0">
                        <a:solidFill>
                          <a:srgbClr val="C00000"/>
                        </a:solidFill>
                        <a:latin typeface="Cambria Math" panose="02040503050406030204" pitchFamily="18" charset="0"/>
                      </a:rPr>
                      <m:t>𝑽</m:t>
                    </m:r>
                    <m:r>
                      <a:rPr lang="en-GB" sz="2000" i="1" smtClean="0">
                        <a:solidFill>
                          <a:srgbClr val="C00000"/>
                        </a:solidFill>
                        <a:latin typeface="Cambria Math" panose="02040503050406030204" pitchFamily="18" charset="0"/>
                      </a:rPr>
                      <m:t>,</m:t>
                    </m:r>
                    <m:r>
                      <a:rPr lang="en-GB" sz="2000" i="1" smtClean="0">
                        <a:solidFill>
                          <a:srgbClr val="C00000"/>
                        </a:solidFill>
                        <a:latin typeface="Cambria Math" panose="02040503050406030204" pitchFamily="18" charset="0"/>
                      </a:rPr>
                      <m:t>𝑬</m:t>
                    </m:r>
                    <m:r>
                      <a:rPr lang="en-GB" sz="2000" i="1" smtClean="0">
                        <a:solidFill>
                          <a:srgbClr val="C00000"/>
                        </a:solidFill>
                        <a:latin typeface="Cambria Math" panose="02040503050406030204" pitchFamily="18" charset="0"/>
                      </a:rPr>
                      <m:t>)</m:t>
                    </m:r>
                  </m:oMath>
                </a14:m>
                <a:r>
                  <a:rPr lang="en-US" sz="2000" dirty="0">
                    <a:solidFill>
                      <a:srgbClr val="C00000"/>
                    </a:solidFill>
                  </a:rPr>
                  <a:t> a directed graph</a:t>
                </a:r>
                <a:br>
                  <a:rPr lang="en-US" sz="2000" dirty="0">
                    <a:solidFill>
                      <a:srgbClr val="C00000"/>
                    </a:solidFill>
                  </a:rPr>
                </a:br>
                <a:r>
                  <a:rPr lang="en-US" sz="2000" dirty="0">
                    <a:solidFill>
                      <a:srgbClr val="C00000"/>
                    </a:solidFill>
                  </a:rPr>
                  <a:t>       Output: each </a:t>
                </a:r>
                <a14:m>
                  <m:oMath xmlns:m="http://schemas.openxmlformats.org/officeDocument/2006/math">
                    <m:r>
                      <a:rPr lang="en-GB" sz="2000" i="1" smtClean="0">
                        <a:solidFill>
                          <a:srgbClr val="C00000"/>
                        </a:solidFill>
                        <a:latin typeface="Cambria Math" panose="02040503050406030204" pitchFamily="18" charset="0"/>
                      </a:rPr>
                      <m:t>𝒗</m:t>
                    </m:r>
                  </m:oMath>
                </a14:m>
                <a:r>
                  <a:rPr lang="en-US" sz="2000" dirty="0">
                    <a:solidFill>
                      <a:srgbClr val="C00000"/>
                    </a:solidFill>
                  </a:rPr>
                  <a:t> has an SCC number in </a:t>
                </a:r>
                <a:r>
                  <a:rPr lang="en-US" sz="2000" dirty="0" err="1">
                    <a:solidFill>
                      <a:srgbClr val="C00000"/>
                    </a:solidFill>
                  </a:rPr>
                  <a:t>ccnum</a:t>
                </a:r>
                <a:r>
                  <a:rPr lang="en-US" sz="2000" dirty="0">
                    <a:solidFill>
                      <a:srgbClr val="C00000"/>
                    </a:solidFill>
                  </a:rPr>
                  <a:t>[</a:t>
                </a:r>
                <a14:m>
                  <m:oMath xmlns:m="http://schemas.openxmlformats.org/officeDocument/2006/math">
                    <m:r>
                      <a:rPr lang="en-GB" sz="2000" i="1" smtClean="0">
                        <a:solidFill>
                          <a:srgbClr val="C00000"/>
                        </a:solidFill>
                        <a:latin typeface="Cambria Math" panose="02040503050406030204" pitchFamily="18" charset="0"/>
                      </a:rPr>
                      <m:t>𝒗</m:t>
                    </m:r>
                  </m:oMath>
                </a14:m>
                <a:r>
                  <a:rPr lang="en-US" sz="2000" dirty="0">
                    <a:solidFill>
                      <a:srgbClr val="C00000"/>
                    </a:solidFill>
                  </a:rPr>
                  <a:t>]"""</a:t>
                </a:r>
                <a:br>
                  <a:rPr lang="en-US" sz="2000" dirty="0"/>
                </a:br>
                <a:r>
                  <a:rPr lang="en-US" sz="2000" dirty="0"/>
                  <a:t>    </a:t>
                </a:r>
                <a14:m>
                  <m:oMath xmlns:m="http://schemas.openxmlformats.org/officeDocument/2006/math">
                    <m:sSup>
                      <m:sSupPr>
                        <m:ctrlPr>
                          <a:rPr lang="en-GB" sz="2000" i="1" smtClean="0">
                            <a:latin typeface="Cambria Math" panose="02040503050406030204" pitchFamily="18" charset="0"/>
                          </a:rPr>
                        </m:ctrlPr>
                      </m:sSupPr>
                      <m:e>
                        <m:r>
                          <a:rPr lang="en-GB" sz="2000" i="1" smtClean="0">
                            <a:latin typeface="Cambria Math" panose="02040503050406030204" pitchFamily="18" charset="0"/>
                          </a:rPr>
                          <m:t>𝑮</m:t>
                        </m:r>
                      </m:e>
                      <m:sup>
                        <m:r>
                          <a:rPr lang="en-GB" sz="2000" i="1" smtClean="0">
                            <a:latin typeface="Cambria Math" panose="02040503050406030204" pitchFamily="18" charset="0"/>
                          </a:rPr>
                          <m:t>𝑹</m:t>
                        </m:r>
                      </m:sup>
                    </m:sSup>
                  </m:oMath>
                </a14:m>
                <a:r>
                  <a:rPr lang="en-US" sz="2000" dirty="0"/>
                  <a:t>= reverse(</a:t>
                </a:r>
                <a14:m>
                  <m:oMath xmlns:m="http://schemas.openxmlformats.org/officeDocument/2006/math">
                    <m:r>
                      <a:rPr lang="en-GB" sz="2000" i="1" smtClean="0">
                        <a:latin typeface="Cambria Math" panose="02040503050406030204" pitchFamily="18" charset="0"/>
                      </a:rPr>
                      <m:t>𝑮</m:t>
                    </m:r>
                  </m:oMath>
                </a14:m>
                <a:r>
                  <a:rPr lang="en-US" sz="2000" dirty="0"/>
                  <a:t>)</a:t>
                </a:r>
                <a:br>
                  <a:rPr lang="en-US" sz="2000" dirty="0"/>
                </a:br>
                <a:r>
                  <a:rPr lang="en-US" sz="2000" dirty="0"/>
                  <a:t>    </a:t>
                </a:r>
                <a:r>
                  <a:rPr lang="en-US" sz="2000" dirty="0" err="1"/>
                  <a:t>dfs</a:t>
                </a:r>
                <a:r>
                  <a:rPr lang="en-US" sz="2000" dirty="0"/>
                  <a:t>(</a:t>
                </a:r>
                <a14:m>
                  <m:oMath xmlns:m="http://schemas.openxmlformats.org/officeDocument/2006/math">
                    <m:sSup>
                      <m:sSupPr>
                        <m:ctrlPr>
                          <a:rPr lang="en-GB" sz="2000" i="1" smtClean="0">
                            <a:latin typeface="Cambria Math" panose="02040503050406030204" pitchFamily="18" charset="0"/>
                          </a:rPr>
                        </m:ctrlPr>
                      </m:sSupPr>
                      <m:e>
                        <m:r>
                          <a:rPr lang="en-GB" sz="2000" i="1" smtClean="0">
                            <a:latin typeface="Cambria Math" panose="02040503050406030204" pitchFamily="18" charset="0"/>
                          </a:rPr>
                          <m:t>𝑮</m:t>
                        </m:r>
                      </m:e>
                      <m:sup>
                        <m:r>
                          <a:rPr lang="en-GB" sz="2000" i="1" smtClean="0">
                            <a:latin typeface="Cambria Math" panose="02040503050406030204" pitchFamily="18" charset="0"/>
                          </a:rPr>
                          <m:t>𝑹</m:t>
                        </m:r>
                      </m:sup>
                    </m:sSup>
                  </m:oMath>
                </a14:m>
                <a:r>
                  <a:rPr lang="en-US" sz="2000" dirty="0"/>
                  <a:t>, post)  </a:t>
                </a:r>
                <a:r>
                  <a:rPr lang="en-US" sz="2000" dirty="0">
                    <a:solidFill>
                      <a:srgbClr val="C00000"/>
                    </a:solidFill>
                  </a:rPr>
                  <a:t># calculates post numbers</a:t>
                </a:r>
                <a:br>
                  <a:rPr lang="en-US" sz="2000" dirty="0"/>
                </a:br>
                <a:r>
                  <a:rPr lang="en-US" sz="2000" dirty="0"/>
                  <a:t>    sort(</a:t>
                </a:r>
                <a14:m>
                  <m:oMath xmlns:m="http://schemas.openxmlformats.org/officeDocument/2006/math">
                    <m:r>
                      <a:rPr lang="en-GB" sz="2000" i="1" smtClean="0">
                        <a:latin typeface="Cambria Math" panose="02040503050406030204" pitchFamily="18" charset="0"/>
                      </a:rPr>
                      <m:t>𝑽</m:t>
                    </m:r>
                  </m:oMath>
                </a14:m>
                <a:r>
                  <a:rPr lang="en-US" sz="2000" dirty="0"/>
                  <a:t>, post)  </a:t>
                </a:r>
                <a:r>
                  <a:rPr lang="en-US" sz="2000" dirty="0">
                    <a:solidFill>
                      <a:srgbClr val="C00000"/>
                    </a:solidFill>
                  </a:rPr>
                  <a:t># decreasing order of post number</a:t>
                </a:r>
                <a:br>
                  <a:rPr lang="en-US" sz="2000" dirty="0"/>
                </a:br>
                <a:r>
                  <a:rPr lang="en-US" sz="2000" dirty="0"/>
                  <a:t>    </a:t>
                </a:r>
                <a:r>
                  <a:rPr lang="en-US" sz="2000" dirty="0" err="1"/>
                  <a:t>ccnum</a:t>
                </a:r>
                <a:r>
                  <a:rPr lang="en-US" sz="2000" dirty="0"/>
                  <a:t> = </a:t>
                </a:r>
                <a:r>
                  <a:rPr lang="en-US" sz="2000" dirty="0" err="1"/>
                  <a:t>connected_components</a:t>
                </a:r>
                <a:r>
                  <a:rPr lang="en-US" sz="2000" dirty="0"/>
                  <a:t>(</a:t>
                </a:r>
                <a14:m>
                  <m:oMath xmlns:m="http://schemas.openxmlformats.org/officeDocument/2006/math">
                    <m:r>
                      <a:rPr lang="en-GB" sz="2000" i="1" smtClean="0">
                        <a:latin typeface="Cambria Math" panose="02040503050406030204" pitchFamily="18" charset="0"/>
                      </a:rPr>
                      <m:t>𝑮</m:t>
                    </m:r>
                  </m:oMath>
                </a14:m>
                <a:r>
                  <a:rPr lang="en-US" sz="2000" dirty="0"/>
                  <a:t>, </a:t>
                </a:r>
                <a:r>
                  <a:rPr lang="en-US" sz="2000" dirty="0" err="1"/>
                  <a:t>ccnum</a:t>
                </a:r>
                <a:r>
                  <a:rPr lang="en-US" sz="2000" dirty="0"/>
                  <a:t>)</a:t>
                </a:r>
                <a:br>
                  <a:rPr lang="en-US" dirty="0"/>
                </a:br>
                <a:r>
                  <a:rPr lang="en-US" dirty="0"/>
                  <a:t>  </a:t>
                </a:r>
              </a:p>
            </p:txBody>
          </p:sp>
        </mc:Choice>
        <mc:Fallback>
          <p:sp>
            <p:nvSpPr>
              <p:cNvPr id="12" name="Content Placeholder 2">
                <a:extLst>
                  <a:ext uri="{FF2B5EF4-FFF2-40B4-BE49-F238E27FC236}">
                    <a16:creationId xmlns:a16="http://schemas.microsoft.com/office/drawing/2014/main" id="{D857D6BF-36CA-4E60-B239-F992D1D7A95B}"/>
                  </a:ext>
                </a:extLst>
              </p:cNvPr>
              <p:cNvSpPr txBox="1">
                <a:spLocks noRot="1" noChangeAspect="1" noMove="1" noResize="1" noEditPoints="1" noAdjustHandles="1" noChangeArrowheads="1" noChangeShapeType="1" noTextEdit="1"/>
              </p:cNvSpPr>
              <p:nvPr/>
            </p:nvSpPr>
            <p:spPr>
              <a:xfrm>
                <a:off x="533400" y="990600"/>
                <a:ext cx="7848600" cy="2362200"/>
              </a:xfrm>
              <a:prstGeom prst="rect">
                <a:avLst/>
              </a:prstGeom>
              <a:blipFill>
                <a:blip r:embed="rId3"/>
                <a:stretch>
                  <a:fillRect l="-776" t="-1285"/>
                </a:stretch>
              </a:blipFill>
              <a:ln>
                <a:solidFill>
                  <a:srgbClr val="0000FF"/>
                </a:solidFill>
              </a:ln>
            </p:spPr>
            <p:txBody>
              <a:bodyPr/>
              <a:lstStyle/>
              <a:p>
                <a:r>
                  <a:rPr lang="ca-ES">
                    <a:noFill/>
                  </a:rPr>
                  <a:t> </a:t>
                </a:r>
              </a:p>
            </p:txBody>
          </p:sp>
        </mc:Fallback>
      </mc:AlternateContent>
    </p:spTree>
    <p:extLst>
      <p:ext uri="{BB962C8B-B14F-4D97-AF65-F5344CB8AC3E}">
        <p14:creationId xmlns:p14="http://schemas.microsoft.com/office/powerpoint/2010/main" val="2436381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a:t> Sorting </a:t>
                </a:r>
                <a14:m>
                  <m:oMath xmlns:m="http://schemas.openxmlformats.org/officeDocument/2006/math">
                    <m:r>
                      <a:rPr lang="en-GB" b="0" i="1" smtClean="0">
                        <a:latin typeface="Cambria Math" panose="02040503050406030204" pitchFamily="18" charset="0"/>
                      </a:rPr>
                      <m:t>𝑉</m:t>
                    </m:r>
                  </m:oMath>
                </a14:m>
                <a:r>
                  <a:rPr lang="en-US" dirty="0"/>
                  <a:t> in linear time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814" b="-3893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
        <p:nvSpPr>
          <p:cNvPr id="80" name="Oval 79"/>
          <p:cNvSpPr/>
          <p:nvPr/>
        </p:nvSpPr>
        <p:spPr>
          <a:xfrm>
            <a:off x="1189778" y="2376861"/>
            <a:ext cx="2620222" cy="2070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1" name="Oval 80"/>
          <p:cNvSpPr/>
          <p:nvPr/>
        </p:nvSpPr>
        <p:spPr>
          <a:xfrm>
            <a:off x="2904653" y="852234"/>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2" name="Oval 81"/>
          <p:cNvSpPr/>
          <p:nvPr/>
        </p:nvSpPr>
        <p:spPr>
          <a:xfrm>
            <a:off x="1761653" y="847130"/>
            <a:ext cx="609600" cy="1421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3" name="Oval 82"/>
          <p:cNvSpPr/>
          <p:nvPr/>
        </p:nvSpPr>
        <p:spPr>
          <a:xfrm>
            <a:off x="649588" y="1690434"/>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4" name="Oval 83"/>
          <p:cNvSpPr/>
          <p:nvPr/>
        </p:nvSpPr>
        <p:spPr>
          <a:xfrm>
            <a:off x="649588" y="861287"/>
            <a:ext cx="533400" cy="533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cxnSp>
        <p:nvCxnSpPr>
          <p:cNvPr id="51" name="Straight Arrow Connector 50"/>
          <p:cNvCxnSpPr>
            <a:stCxn id="53" idx="3"/>
            <a:endCxn id="55" idx="7"/>
          </p:cNvCxnSpPr>
          <p:nvPr/>
        </p:nvCxnSpPr>
        <p:spPr>
          <a:xfrm flipH="1">
            <a:off x="1022163" y="1232949"/>
            <a:ext cx="927474" cy="616943"/>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62000" y="972786"/>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53" name="Oval 52"/>
          <p:cNvSpPr/>
          <p:nvPr/>
        </p:nvSpPr>
        <p:spPr>
          <a:xfrm>
            <a:off x="1905000" y="972786"/>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54" name="Oval 53"/>
          <p:cNvSpPr/>
          <p:nvPr/>
        </p:nvSpPr>
        <p:spPr>
          <a:xfrm>
            <a:off x="3048000" y="972786"/>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55" name="Oval 54"/>
          <p:cNvSpPr/>
          <p:nvPr/>
        </p:nvSpPr>
        <p:spPr>
          <a:xfrm>
            <a:off x="762000" y="180525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56" name="Oval 55"/>
          <p:cNvSpPr/>
          <p:nvPr/>
        </p:nvSpPr>
        <p:spPr>
          <a:xfrm>
            <a:off x="1905000" y="180525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57" name="Oval 56"/>
          <p:cNvSpPr/>
          <p:nvPr/>
        </p:nvSpPr>
        <p:spPr>
          <a:xfrm>
            <a:off x="3048000" y="1805255"/>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58" name="Oval 57"/>
          <p:cNvSpPr/>
          <p:nvPr/>
        </p:nvSpPr>
        <p:spPr>
          <a:xfrm>
            <a:off x="3048000" y="2637724"/>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59" name="Oval 58"/>
          <p:cNvSpPr/>
          <p:nvPr/>
        </p:nvSpPr>
        <p:spPr>
          <a:xfrm>
            <a:off x="1905000" y="2637724"/>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60" name="Oval 59"/>
          <p:cNvSpPr/>
          <p:nvPr/>
        </p:nvSpPr>
        <p:spPr>
          <a:xfrm>
            <a:off x="1295400" y="3053959"/>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61" name="Oval 60"/>
          <p:cNvSpPr/>
          <p:nvPr/>
        </p:nvSpPr>
        <p:spPr>
          <a:xfrm>
            <a:off x="1905000" y="3470193"/>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62" name="Oval 61"/>
          <p:cNvSpPr/>
          <p:nvPr/>
        </p:nvSpPr>
        <p:spPr>
          <a:xfrm>
            <a:off x="3048000" y="3470193"/>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63" name="Oval 62"/>
          <p:cNvSpPr/>
          <p:nvPr/>
        </p:nvSpPr>
        <p:spPr>
          <a:xfrm>
            <a:off x="2476500" y="4003593"/>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cxnSp>
        <p:nvCxnSpPr>
          <p:cNvPr id="64" name="Straight Arrow Connector 63"/>
          <p:cNvCxnSpPr>
            <a:stCxn id="52" idx="6"/>
            <a:endCxn id="53" idx="2"/>
          </p:cNvCxnSpPr>
          <p:nvPr/>
        </p:nvCxnSpPr>
        <p:spPr>
          <a:xfrm>
            <a:off x="1066800" y="1125186"/>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6"/>
            <a:endCxn id="54" idx="2"/>
          </p:cNvCxnSpPr>
          <p:nvPr/>
        </p:nvCxnSpPr>
        <p:spPr>
          <a:xfrm>
            <a:off x="2209800" y="1125186"/>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6" idx="6"/>
            <a:endCxn id="57" idx="2"/>
          </p:cNvCxnSpPr>
          <p:nvPr/>
        </p:nvCxnSpPr>
        <p:spPr>
          <a:xfrm>
            <a:off x="2209800" y="1957655"/>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4"/>
            <a:endCxn id="59" idx="0"/>
          </p:cNvCxnSpPr>
          <p:nvPr/>
        </p:nvCxnSpPr>
        <p:spPr>
          <a:xfrm>
            <a:off x="2057400" y="2110055"/>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4"/>
            <a:endCxn id="58" idx="0"/>
          </p:cNvCxnSpPr>
          <p:nvPr/>
        </p:nvCxnSpPr>
        <p:spPr>
          <a:xfrm>
            <a:off x="3200400" y="2110055"/>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9" idx="6"/>
            <a:endCxn id="58" idx="2"/>
          </p:cNvCxnSpPr>
          <p:nvPr/>
        </p:nvCxnSpPr>
        <p:spPr>
          <a:xfrm>
            <a:off x="2209800" y="2790124"/>
            <a:ext cx="838200" cy="0"/>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8" idx="4"/>
            <a:endCxn id="62" idx="0"/>
          </p:cNvCxnSpPr>
          <p:nvPr/>
        </p:nvCxnSpPr>
        <p:spPr>
          <a:xfrm>
            <a:off x="3200400" y="2942524"/>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9" idx="4"/>
            <a:endCxn id="61" idx="0"/>
          </p:cNvCxnSpPr>
          <p:nvPr/>
        </p:nvCxnSpPr>
        <p:spPr>
          <a:xfrm>
            <a:off x="2057400" y="2942524"/>
            <a:ext cx="0" cy="52766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1"/>
            <a:endCxn id="60" idx="5"/>
          </p:cNvCxnSpPr>
          <p:nvPr/>
        </p:nvCxnSpPr>
        <p:spPr>
          <a:xfrm flipH="1" flipV="1">
            <a:off x="1555563" y="3314122"/>
            <a:ext cx="394074" cy="200708"/>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0" idx="7"/>
            <a:endCxn id="59" idx="3"/>
          </p:cNvCxnSpPr>
          <p:nvPr/>
        </p:nvCxnSpPr>
        <p:spPr>
          <a:xfrm flipV="1">
            <a:off x="1555563" y="2897887"/>
            <a:ext cx="394074" cy="200709"/>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2" idx="3"/>
            <a:endCxn id="63" idx="7"/>
          </p:cNvCxnSpPr>
          <p:nvPr/>
        </p:nvCxnSpPr>
        <p:spPr>
          <a:xfrm flipH="1">
            <a:off x="2736663" y="3730356"/>
            <a:ext cx="355974" cy="317874"/>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3" idx="1"/>
            <a:endCxn id="61" idx="5"/>
          </p:cNvCxnSpPr>
          <p:nvPr/>
        </p:nvCxnSpPr>
        <p:spPr>
          <a:xfrm flipH="1" flipV="1">
            <a:off x="2165163" y="3730356"/>
            <a:ext cx="355974" cy="317874"/>
          </a:xfrm>
          <a:prstGeom prst="straightConnector1">
            <a:avLst/>
          </a:prstGeom>
          <a:ln w="28575">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76" name="Freeform 75"/>
          <p:cNvSpPr/>
          <p:nvPr/>
        </p:nvSpPr>
        <p:spPr>
          <a:xfrm>
            <a:off x="3278825" y="1242038"/>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flipH="1" flipV="1">
            <a:off x="3054674" y="1252608"/>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133889" y="1245109"/>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flipH="1" flipV="1">
            <a:off x="1905000" y="1247604"/>
            <a:ext cx="73975" cy="587352"/>
          </a:xfrm>
          <a:custGeom>
            <a:avLst/>
            <a:gdLst>
              <a:gd name="connsiteX0" fmla="*/ 10011 w 183570"/>
              <a:gd name="connsiteY0" fmla="*/ 0 h 587352"/>
              <a:gd name="connsiteX1" fmla="*/ 183547 w 183570"/>
              <a:gd name="connsiteY1" fmla="*/ 297014 h 587352"/>
              <a:gd name="connsiteX2" fmla="*/ 0 w 183570"/>
              <a:gd name="connsiteY2" fmla="*/ 587352 h 587352"/>
            </a:gdLst>
            <a:ahLst/>
            <a:cxnLst>
              <a:cxn ang="0">
                <a:pos x="connsiteX0" y="connsiteY0"/>
              </a:cxn>
              <a:cxn ang="0">
                <a:pos x="connsiteX1" y="connsiteY1"/>
              </a:cxn>
              <a:cxn ang="0">
                <a:pos x="connsiteX2" y="connsiteY2"/>
              </a:cxn>
            </a:cxnLst>
            <a:rect l="l" t="t" r="r" b="b"/>
            <a:pathLst>
              <a:path w="183570" h="587352">
                <a:moveTo>
                  <a:pt x="10011" y="0"/>
                </a:moveTo>
                <a:cubicBezTo>
                  <a:pt x="97613" y="99561"/>
                  <a:pt x="185215" y="199122"/>
                  <a:pt x="183547" y="297014"/>
                </a:cubicBezTo>
                <a:cubicBezTo>
                  <a:pt x="181879" y="394906"/>
                  <a:pt x="90939" y="491129"/>
                  <a:pt x="0" y="587352"/>
                </a:cubicBezTo>
              </a:path>
            </a:pathLst>
          </a:custGeom>
          <a:no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205680" y="3794698"/>
                <a:ext cx="70872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𝐺</m:t>
                          </m:r>
                        </m:e>
                        <m:sup>
                          <m:r>
                            <a:rPr lang="en-GB" sz="2800" b="0" i="1" smtClean="0">
                              <a:latin typeface="Cambria Math" panose="02040503050406030204" pitchFamily="18" charset="0"/>
                            </a:rPr>
                            <m:t>𝑅</m:t>
                          </m:r>
                        </m:sup>
                      </m:sSup>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05680" y="3794698"/>
                <a:ext cx="708720" cy="523220"/>
              </a:xfrm>
              <a:prstGeom prst="rect">
                <a:avLst/>
              </a:prstGeom>
              <a:blipFill>
                <a:blip r:embed="rId3"/>
                <a:stretch>
                  <a:fillRect/>
                </a:stretch>
              </a:blipFill>
            </p:spPr>
            <p:txBody>
              <a:bodyPr/>
              <a:lstStyle/>
              <a:p>
                <a:r>
                  <a:rPr lang="en-US">
                    <a:noFill/>
                  </a:rPr>
                  <a:t> </a:t>
                </a:r>
              </a:p>
            </p:txBody>
          </p:sp>
        </mc:Fallback>
      </mc:AlternateContent>
      <p:sp>
        <p:nvSpPr>
          <p:cNvPr id="113" name="Oval 112"/>
          <p:cNvSpPr/>
          <p:nvPr/>
        </p:nvSpPr>
        <p:spPr>
          <a:xfrm>
            <a:off x="5029200" y="4058840"/>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14" name="Oval 113"/>
          <p:cNvSpPr/>
          <p:nvPr/>
        </p:nvSpPr>
        <p:spPr>
          <a:xfrm>
            <a:off x="6477000" y="1544994"/>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15" name="Oval 114"/>
          <p:cNvSpPr/>
          <p:nvPr/>
        </p:nvSpPr>
        <p:spPr>
          <a:xfrm>
            <a:off x="5445784" y="3220892"/>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16" name="Oval 115"/>
          <p:cNvSpPr/>
          <p:nvPr/>
        </p:nvSpPr>
        <p:spPr>
          <a:xfrm>
            <a:off x="5867400" y="405884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17" name="Oval 116"/>
          <p:cNvSpPr/>
          <p:nvPr/>
        </p:nvSpPr>
        <p:spPr>
          <a:xfrm>
            <a:off x="5445784" y="1544994"/>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18" name="Oval 117"/>
          <p:cNvSpPr/>
          <p:nvPr/>
        </p:nvSpPr>
        <p:spPr>
          <a:xfrm>
            <a:off x="5445784" y="2382943"/>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19" name="Oval 118"/>
          <p:cNvSpPr/>
          <p:nvPr/>
        </p:nvSpPr>
        <p:spPr>
          <a:xfrm>
            <a:off x="7239000" y="2382943"/>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20" name="Oval 119"/>
          <p:cNvSpPr/>
          <p:nvPr/>
        </p:nvSpPr>
        <p:spPr>
          <a:xfrm>
            <a:off x="7239000" y="3220892"/>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121" name="Oval 120"/>
          <p:cNvSpPr/>
          <p:nvPr/>
        </p:nvSpPr>
        <p:spPr>
          <a:xfrm>
            <a:off x="7772400" y="1544994"/>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sp>
        <p:nvSpPr>
          <p:cNvPr id="122" name="Oval 121"/>
          <p:cNvSpPr/>
          <p:nvPr/>
        </p:nvSpPr>
        <p:spPr>
          <a:xfrm>
            <a:off x="8410575" y="2382943"/>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a:t>
            </a:r>
            <a:endParaRPr lang="en-US" sz="2000" dirty="0">
              <a:solidFill>
                <a:schemeClr val="tx1"/>
              </a:solidFill>
            </a:endParaRPr>
          </a:p>
        </p:txBody>
      </p:sp>
      <p:sp>
        <p:nvSpPr>
          <p:cNvPr id="123" name="Oval 122"/>
          <p:cNvSpPr/>
          <p:nvPr/>
        </p:nvSpPr>
        <p:spPr>
          <a:xfrm>
            <a:off x="8410575" y="3220892"/>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K</a:t>
            </a:r>
            <a:endParaRPr lang="en-US" sz="2000" dirty="0">
              <a:solidFill>
                <a:schemeClr val="tx1"/>
              </a:solidFill>
            </a:endParaRPr>
          </a:p>
        </p:txBody>
      </p:sp>
      <p:sp>
        <p:nvSpPr>
          <p:cNvPr id="124" name="Oval 123"/>
          <p:cNvSpPr/>
          <p:nvPr/>
        </p:nvSpPr>
        <p:spPr>
          <a:xfrm>
            <a:off x="8410575" y="4058840"/>
            <a:ext cx="304800" cy="304800"/>
          </a:xfrm>
          <a:prstGeom prst="ellipse">
            <a:avLst/>
          </a:prstGeom>
          <a:solidFill>
            <a:schemeClr val="bg1"/>
          </a:solidFill>
          <a:ln>
            <a:solidFill>
              <a:schemeClr val="tx1"/>
            </a:solidFill>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43" name="TextBox 42"/>
              <p:cNvSpPr txBox="1"/>
              <p:nvPr/>
            </p:nvSpPr>
            <p:spPr>
              <a:xfrm>
                <a:off x="838200" y="4495800"/>
                <a:ext cx="3224857" cy="707886"/>
              </a:xfrm>
              <a:prstGeom prst="rect">
                <a:avLst/>
              </a:prstGeom>
              <a:noFill/>
            </p:spPr>
            <p:txBody>
              <a:bodyPr wrap="none" rtlCol="0">
                <a:spAutoFit/>
              </a:bodyPr>
              <a:lstStyle/>
              <a:p>
                <a:r>
                  <a:rPr lang="en-GB" sz="2000" dirty="0"/>
                  <a:t>Assume the initial order:</a:t>
                </a:r>
                <a:br>
                  <a:rPr lang="en-GB" sz="2000" dirty="0"/>
                </a:br>
                <a:r>
                  <a:rPr lang="en-GB" sz="2000" dirty="0"/>
                  <a:t> </a:t>
                </a:r>
                <a14:m>
                  <m:oMath xmlns:m="http://schemas.openxmlformats.org/officeDocument/2006/math">
                    <m:r>
                      <a:rPr lang="en-GB" sz="2000" b="0" i="1" smtClean="0">
                        <a:latin typeface="Cambria Math" panose="02040503050406030204" pitchFamily="18" charset="0"/>
                      </a:rPr>
                      <m:t>𝐹</m:t>
                    </m:r>
                    <m:r>
                      <a:rPr lang="en-GB" sz="2000" b="0" i="1" smtClean="0">
                        <a:latin typeface="Cambria Math" panose="02040503050406030204" pitchFamily="18" charset="0"/>
                      </a:rPr>
                      <m:t>,</m:t>
                    </m:r>
                    <m:r>
                      <a:rPr lang="en-GB" sz="2000" b="0" i="1" smtClean="0">
                        <a:latin typeface="Cambria Math" panose="02040503050406030204" pitchFamily="18" charset="0"/>
                      </a:rPr>
                      <m:t>𝐴</m:t>
                    </m:r>
                    <m:r>
                      <a:rPr lang="en-GB" sz="2000" b="0" i="1" smtClean="0">
                        <a:latin typeface="Cambria Math" panose="02040503050406030204" pitchFamily="18" charset="0"/>
                      </a:rPr>
                      <m:t>,</m:t>
                    </m:r>
                    <m:r>
                      <a:rPr lang="en-GB" sz="2000" b="0" i="1" smtClean="0">
                        <a:latin typeface="Cambria Math" panose="02040503050406030204" pitchFamily="18" charset="0"/>
                      </a:rPr>
                      <m:t>𝐵</m:t>
                    </m:r>
                    <m:r>
                      <a:rPr lang="en-GB" sz="2000" b="0" i="1" smtClean="0">
                        <a:latin typeface="Cambria Math" panose="02040503050406030204" pitchFamily="18" charset="0"/>
                      </a:rPr>
                      <m:t>,</m:t>
                    </m:r>
                    <m:r>
                      <a:rPr lang="en-GB" sz="2000" b="0" i="1" smtClean="0">
                        <a:latin typeface="Cambria Math" panose="02040503050406030204" pitchFamily="18" charset="0"/>
                      </a:rPr>
                      <m:t>𝐶</m:t>
                    </m:r>
                    <m:r>
                      <a:rPr lang="en-GB" sz="2000" b="0" i="1" smtClean="0">
                        <a:latin typeface="Cambria Math" panose="02040503050406030204" pitchFamily="18" charset="0"/>
                      </a:rPr>
                      <m:t>,</m:t>
                    </m:r>
                    <m:r>
                      <a:rPr lang="en-GB" sz="2000" b="0" i="1" smtClean="0">
                        <a:latin typeface="Cambria Math" panose="02040503050406030204" pitchFamily="18" charset="0"/>
                      </a:rPr>
                      <m:t>𝐷</m:t>
                    </m:r>
                    <m:r>
                      <a:rPr lang="en-GB" sz="2000" b="0" i="1" smtClean="0">
                        <a:latin typeface="Cambria Math" panose="02040503050406030204" pitchFamily="18" charset="0"/>
                      </a:rPr>
                      <m:t>,</m:t>
                    </m:r>
                    <m:r>
                      <a:rPr lang="en-GB" sz="2000" b="0" i="1" smtClean="0">
                        <a:latin typeface="Cambria Math" panose="02040503050406030204" pitchFamily="18" charset="0"/>
                      </a:rPr>
                      <m:t>𝐸</m:t>
                    </m:r>
                    <m:r>
                      <a:rPr lang="en-GB" sz="2000" b="0" i="1" smtClean="0">
                        <a:latin typeface="Cambria Math" panose="02040503050406030204" pitchFamily="18" charset="0"/>
                      </a:rPr>
                      <m:t>,</m:t>
                    </m:r>
                    <m:r>
                      <a:rPr lang="en-GB" sz="2000" b="0" i="1" smtClean="0">
                        <a:latin typeface="Cambria Math" panose="02040503050406030204" pitchFamily="18" charset="0"/>
                      </a:rPr>
                      <m:t>𝐽</m:t>
                    </m:r>
                    <m:r>
                      <a:rPr lang="en-GB" sz="2000" b="0" i="1" smtClean="0">
                        <a:latin typeface="Cambria Math" panose="02040503050406030204" pitchFamily="18" charset="0"/>
                      </a:rPr>
                      <m:t>,</m:t>
                    </m:r>
                    <m:r>
                      <a:rPr lang="en-GB" sz="2000" b="0" i="1" smtClean="0">
                        <a:latin typeface="Cambria Math" panose="02040503050406030204" pitchFamily="18" charset="0"/>
                      </a:rPr>
                      <m:t>𝐺</m:t>
                    </m:r>
                    <m:r>
                      <a:rPr lang="en-GB" sz="2000" b="0" i="1" smtClean="0">
                        <a:latin typeface="Cambria Math" panose="02040503050406030204" pitchFamily="18" charset="0"/>
                      </a:rPr>
                      <m:t>,</m:t>
                    </m:r>
                    <m:r>
                      <a:rPr lang="en-GB" sz="2000" b="0" i="1" smtClean="0">
                        <a:latin typeface="Cambria Math" panose="02040503050406030204" pitchFamily="18" charset="0"/>
                      </a:rPr>
                      <m:t>𝐻</m:t>
                    </m:r>
                    <m:r>
                      <a:rPr lang="en-GB" sz="2000" b="0" i="1" smtClean="0">
                        <a:latin typeface="Cambria Math" panose="02040503050406030204" pitchFamily="18" charset="0"/>
                      </a:rPr>
                      <m:t>,</m:t>
                    </m:r>
                    <m:r>
                      <a:rPr lang="en-GB" sz="2000" b="0" i="1" smtClean="0">
                        <a:latin typeface="Cambria Math" panose="02040503050406030204" pitchFamily="18" charset="0"/>
                      </a:rPr>
                      <m:t>𝐼</m:t>
                    </m:r>
                    <m:r>
                      <a:rPr lang="en-GB" sz="2000" b="0" i="1" smtClean="0">
                        <a:latin typeface="Cambria Math" panose="02040503050406030204" pitchFamily="18" charset="0"/>
                      </a:rPr>
                      <m:t>,</m:t>
                    </m:r>
                    <m:r>
                      <a:rPr lang="en-GB" sz="2000" b="0" i="1" smtClean="0">
                        <a:latin typeface="Cambria Math" panose="02040503050406030204" pitchFamily="18" charset="0"/>
                      </a:rPr>
                      <m:t>𝐾</m:t>
                    </m:r>
                    <m:r>
                      <a:rPr lang="en-GB" sz="2000" b="0" i="1" smtClean="0">
                        <a:latin typeface="Cambria Math" panose="02040503050406030204" pitchFamily="18" charset="0"/>
                      </a:rPr>
                      <m:t>,</m:t>
                    </m:r>
                    <m:r>
                      <a:rPr lang="en-GB" sz="2000" b="0" i="1" smtClean="0">
                        <a:latin typeface="Cambria Math" panose="02040503050406030204" pitchFamily="18" charset="0"/>
                      </a:rPr>
                      <m:t>𝐿</m:t>
                    </m:r>
                  </m:oMath>
                </a14:m>
                <a:endParaRPr lang="en-US" sz="2000" dirty="0"/>
              </a:p>
            </p:txBody>
          </p:sp>
        </mc:Choice>
        <mc:Fallback xmlns="">
          <p:sp>
            <p:nvSpPr>
              <p:cNvPr id="43" name="TextBox 42"/>
              <p:cNvSpPr txBox="1">
                <a:spLocks noRot="1" noChangeAspect="1" noMove="1" noResize="1" noEditPoints="1" noAdjustHandles="1" noChangeArrowheads="1" noChangeShapeType="1" noTextEdit="1"/>
              </p:cNvSpPr>
              <p:nvPr/>
            </p:nvSpPr>
            <p:spPr>
              <a:xfrm>
                <a:off x="838200" y="4495800"/>
                <a:ext cx="3224857" cy="707886"/>
              </a:xfrm>
              <a:prstGeom prst="rect">
                <a:avLst/>
              </a:prstGeom>
              <a:blipFill>
                <a:blip r:embed="rId4"/>
                <a:stretch>
                  <a:fillRect l="-2079" t="-5172" b="-5172"/>
                </a:stretch>
              </a:blipFill>
            </p:spPr>
            <p:txBody>
              <a:bodyPr/>
              <a:lstStyle/>
              <a:p>
                <a:r>
                  <a:rPr lang="en-US">
                    <a:noFill/>
                  </a:rPr>
                  <a:t> </a:t>
                </a:r>
              </a:p>
            </p:txBody>
          </p:sp>
        </mc:Fallback>
      </mc:AlternateContent>
      <p:cxnSp>
        <p:nvCxnSpPr>
          <p:cNvPr id="45" name="Straight Connector 44"/>
          <p:cNvCxnSpPr>
            <a:stCxn id="117" idx="4"/>
            <a:endCxn id="118" idx="0"/>
          </p:cNvCxnSpPr>
          <p:nvPr/>
        </p:nvCxnSpPr>
        <p:spPr>
          <a:xfrm>
            <a:off x="5598184" y="1849794"/>
            <a:ext cx="0" cy="533149"/>
          </a:xfrm>
          <a:prstGeom prst="line">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8" idx="4"/>
            <a:endCxn id="115" idx="0"/>
          </p:cNvCxnSpPr>
          <p:nvPr/>
        </p:nvCxnSpPr>
        <p:spPr>
          <a:xfrm>
            <a:off x="5598184" y="2687743"/>
            <a:ext cx="0" cy="533149"/>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3"/>
            <a:endCxn id="113" idx="0"/>
          </p:cNvCxnSpPr>
          <p:nvPr/>
        </p:nvCxnSpPr>
        <p:spPr>
          <a:xfrm flipH="1">
            <a:off x="5181600" y="3481055"/>
            <a:ext cx="308821" cy="577785"/>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15" idx="5"/>
            <a:endCxn id="116" idx="0"/>
          </p:cNvCxnSpPr>
          <p:nvPr/>
        </p:nvCxnSpPr>
        <p:spPr>
          <a:xfrm>
            <a:off x="5705947" y="3481055"/>
            <a:ext cx="313853" cy="577785"/>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1" idx="3"/>
            <a:endCxn id="119" idx="0"/>
          </p:cNvCxnSpPr>
          <p:nvPr/>
        </p:nvCxnSpPr>
        <p:spPr>
          <a:xfrm flipH="1">
            <a:off x="7391400" y="1805157"/>
            <a:ext cx="425637" cy="577786"/>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1" idx="5"/>
            <a:endCxn id="122" idx="0"/>
          </p:cNvCxnSpPr>
          <p:nvPr/>
        </p:nvCxnSpPr>
        <p:spPr>
          <a:xfrm>
            <a:off x="8032563" y="1805157"/>
            <a:ext cx="530412" cy="577786"/>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2" idx="4"/>
            <a:endCxn id="123" idx="0"/>
          </p:cNvCxnSpPr>
          <p:nvPr/>
        </p:nvCxnSpPr>
        <p:spPr>
          <a:xfrm>
            <a:off x="8562975" y="2687743"/>
            <a:ext cx="0" cy="533149"/>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3" idx="4"/>
            <a:endCxn id="124" idx="0"/>
          </p:cNvCxnSpPr>
          <p:nvPr/>
        </p:nvCxnSpPr>
        <p:spPr>
          <a:xfrm>
            <a:off x="8562975" y="3525692"/>
            <a:ext cx="0" cy="533148"/>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19" idx="4"/>
            <a:endCxn id="120" idx="0"/>
          </p:cNvCxnSpPr>
          <p:nvPr/>
        </p:nvCxnSpPr>
        <p:spPr>
          <a:xfrm>
            <a:off x="7391400" y="2687743"/>
            <a:ext cx="0" cy="533149"/>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4896989" y="1535167"/>
            <a:ext cx="593432" cy="369332"/>
          </a:xfrm>
          <a:prstGeom prst="rect">
            <a:avLst/>
          </a:prstGeom>
          <a:noFill/>
        </p:spPr>
        <p:txBody>
          <a:bodyPr wrap="none" rtlCol="0">
            <a:spAutoFit/>
          </a:bodyPr>
          <a:lstStyle/>
          <a:p>
            <a:r>
              <a:rPr lang="en-GB" dirty="0"/>
              <a:t>1,10</a:t>
            </a:r>
            <a:endParaRPr lang="en-US" dirty="0"/>
          </a:p>
        </p:txBody>
      </p:sp>
      <p:sp>
        <p:nvSpPr>
          <p:cNvPr id="141" name="TextBox 140"/>
          <p:cNvSpPr txBox="1"/>
          <p:nvPr/>
        </p:nvSpPr>
        <p:spPr>
          <a:xfrm>
            <a:off x="5018572" y="2350227"/>
            <a:ext cx="476412" cy="369332"/>
          </a:xfrm>
          <a:prstGeom prst="rect">
            <a:avLst/>
          </a:prstGeom>
          <a:noFill/>
        </p:spPr>
        <p:txBody>
          <a:bodyPr wrap="none" rtlCol="0">
            <a:spAutoFit/>
          </a:bodyPr>
          <a:lstStyle/>
          <a:p>
            <a:r>
              <a:rPr lang="en-GB" dirty="0"/>
              <a:t>2,9</a:t>
            </a:r>
            <a:endParaRPr lang="en-US" dirty="0"/>
          </a:p>
        </p:txBody>
      </p:sp>
      <p:sp>
        <p:nvSpPr>
          <p:cNvPr id="142" name="TextBox 141"/>
          <p:cNvSpPr txBox="1"/>
          <p:nvPr/>
        </p:nvSpPr>
        <p:spPr>
          <a:xfrm>
            <a:off x="5029200" y="3188626"/>
            <a:ext cx="476412" cy="369332"/>
          </a:xfrm>
          <a:prstGeom prst="rect">
            <a:avLst/>
          </a:prstGeom>
          <a:noFill/>
        </p:spPr>
        <p:txBody>
          <a:bodyPr wrap="none" rtlCol="0">
            <a:spAutoFit/>
          </a:bodyPr>
          <a:lstStyle/>
          <a:p>
            <a:r>
              <a:rPr lang="en-GB" dirty="0"/>
              <a:t>3,8</a:t>
            </a:r>
            <a:endParaRPr lang="en-US" dirty="0"/>
          </a:p>
        </p:txBody>
      </p:sp>
      <p:sp>
        <p:nvSpPr>
          <p:cNvPr id="143" name="TextBox 142"/>
          <p:cNvSpPr txBox="1"/>
          <p:nvPr/>
        </p:nvSpPr>
        <p:spPr>
          <a:xfrm>
            <a:off x="4616475" y="4050268"/>
            <a:ext cx="476412" cy="369332"/>
          </a:xfrm>
          <a:prstGeom prst="rect">
            <a:avLst/>
          </a:prstGeom>
          <a:noFill/>
        </p:spPr>
        <p:txBody>
          <a:bodyPr wrap="none" rtlCol="0">
            <a:spAutoFit/>
          </a:bodyPr>
          <a:lstStyle/>
          <a:p>
            <a:r>
              <a:rPr lang="en-GB" dirty="0"/>
              <a:t>4,5</a:t>
            </a:r>
            <a:endParaRPr lang="en-US" dirty="0"/>
          </a:p>
        </p:txBody>
      </p:sp>
      <p:sp>
        <p:nvSpPr>
          <p:cNvPr id="144" name="TextBox 143"/>
          <p:cNvSpPr txBox="1"/>
          <p:nvPr/>
        </p:nvSpPr>
        <p:spPr>
          <a:xfrm>
            <a:off x="6131112" y="4031172"/>
            <a:ext cx="476412" cy="369332"/>
          </a:xfrm>
          <a:prstGeom prst="rect">
            <a:avLst/>
          </a:prstGeom>
          <a:noFill/>
        </p:spPr>
        <p:txBody>
          <a:bodyPr wrap="none" rtlCol="0">
            <a:spAutoFit/>
          </a:bodyPr>
          <a:lstStyle/>
          <a:p>
            <a:r>
              <a:rPr lang="en-GB" dirty="0"/>
              <a:t>6,7</a:t>
            </a:r>
            <a:endParaRPr lang="en-US" dirty="0"/>
          </a:p>
        </p:txBody>
      </p:sp>
      <p:sp>
        <p:nvSpPr>
          <p:cNvPr id="145" name="TextBox 144"/>
          <p:cNvSpPr txBox="1"/>
          <p:nvPr/>
        </p:nvSpPr>
        <p:spPr>
          <a:xfrm>
            <a:off x="6708123" y="1513928"/>
            <a:ext cx="710451" cy="369332"/>
          </a:xfrm>
          <a:prstGeom prst="rect">
            <a:avLst/>
          </a:prstGeom>
          <a:noFill/>
        </p:spPr>
        <p:txBody>
          <a:bodyPr wrap="none" rtlCol="0">
            <a:spAutoFit/>
          </a:bodyPr>
          <a:lstStyle/>
          <a:p>
            <a:r>
              <a:rPr lang="en-GB" dirty="0"/>
              <a:t>11,12</a:t>
            </a:r>
            <a:endParaRPr lang="en-US" dirty="0"/>
          </a:p>
        </p:txBody>
      </p:sp>
      <p:sp>
        <p:nvSpPr>
          <p:cNvPr id="146" name="TextBox 145"/>
          <p:cNvSpPr txBox="1"/>
          <p:nvPr/>
        </p:nvSpPr>
        <p:spPr>
          <a:xfrm>
            <a:off x="8055349" y="1506536"/>
            <a:ext cx="710451" cy="369332"/>
          </a:xfrm>
          <a:prstGeom prst="rect">
            <a:avLst/>
          </a:prstGeom>
          <a:noFill/>
        </p:spPr>
        <p:txBody>
          <a:bodyPr wrap="none" rtlCol="0">
            <a:spAutoFit/>
          </a:bodyPr>
          <a:lstStyle/>
          <a:p>
            <a:r>
              <a:rPr lang="en-GB" dirty="0"/>
              <a:t>13,24</a:t>
            </a:r>
            <a:endParaRPr lang="en-US" dirty="0"/>
          </a:p>
        </p:txBody>
      </p:sp>
      <p:sp>
        <p:nvSpPr>
          <p:cNvPr id="147" name="TextBox 146"/>
          <p:cNvSpPr txBox="1"/>
          <p:nvPr/>
        </p:nvSpPr>
        <p:spPr>
          <a:xfrm>
            <a:off x="6587006" y="2357014"/>
            <a:ext cx="710451" cy="369332"/>
          </a:xfrm>
          <a:prstGeom prst="rect">
            <a:avLst/>
          </a:prstGeom>
          <a:noFill/>
        </p:spPr>
        <p:txBody>
          <a:bodyPr wrap="none" rtlCol="0">
            <a:spAutoFit/>
          </a:bodyPr>
          <a:lstStyle/>
          <a:p>
            <a:r>
              <a:rPr lang="en-GB" dirty="0"/>
              <a:t>14,17</a:t>
            </a:r>
            <a:endParaRPr lang="en-US" dirty="0"/>
          </a:p>
        </p:txBody>
      </p:sp>
      <p:sp>
        <p:nvSpPr>
          <p:cNvPr id="148" name="TextBox 147"/>
          <p:cNvSpPr txBox="1"/>
          <p:nvPr/>
        </p:nvSpPr>
        <p:spPr>
          <a:xfrm>
            <a:off x="6585699" y="3200100"/>
            <a:ext cx="710451" cy="369332"/>
          </a:xfrm>
          <a:prstGeom prst="rect">
            <a:avLst/>
          </a:prstGeom>
          <a:noFill/>
        </p:spPr>
        <p:txBody>
          <a:bodyPr wrap="none" rtlCol="0">
            <a:spAutoFit/>
          </a:bodyPr>
          <a:lstStyle/>
          <a:p>
            <a:r>
              <a:rPr lang="en-GB" dirty="0"/>
              <a:t>15,16</a:t>
            </a:r>
            <a:endParaRPr lang="en-US" dirty="0"/>
          </a:p>
        </p:txBody>
      </p:sp>
      <p:sp>
        <p:nvSpPr>
          <p:cNvPr id="149" name="TextBox 148"/>
          <p:cNvSpPr txBox="1"/>
          <p:nvPr/>
        </p:nvSpPr>
        <p:spPr>
          <a:xfrm>
            <a:off x="7769413" y="2357014"/>
            <a:ext cx="710451" cy="369332"/>
          </a:xfrm>
          <a:prstGeom prst="rect">
            <a:avLst/>
          </a:prstGeom>
          <a:noFill/>
        </p:spPr>
        <p:txBody>
          <a:bodyPr wrap="none" rtlCol="0">
            <a:spAutoFit/>
          </a:bodyPr>
          <a:lstStyle/>
          <a:p>
            <a:r>
              <a:rPr lang="en-GB" dirty="0"/>
              <a:t>18,23</a:t>
            </a:r>
            <a:endParaRPr lang="en-US" dirty="0"/>
          </a:p>
        </p:txBody>
      </p:sp>
      <p:sp>
        <p:nvSpPr>
          <p:cNvPr id="150" name="TextBox 149"/>
          <p:cNvSpPr txBox="1"/>
          <p:nvPr/>
        </p:nvSpPr>
        <p:spPr>
          <a:xfrm>
            <a:off x="7769413" y="3216589"/>
            <a:ext cx="710451" cy="369332"/>
          </a:xfrm>
          <a:prstGeom prst="rect">
            <a:avLst/>
          </a:prstGeom>
          <a:noFill/>
        </p:spPr>
        <p:txBody>
          <a:bodyPr wrap="none" rtlCol="0">
            <a:spAutoFit/>
          </a:bodyPr>
          <a:lstStyle/>
          <a:p>
            <a:r>
              <a:rPr lang="en-GB" dirty="0"/>
              <a:t>19,22</a:t>
            </a:r>
            <a:endParaRPr lang="en-US" dirty="0"/>
          </a:p>
        </p:txBody>
      </p:sp>
      <p:sp>
        <p:nvSpPr>
          <p:cNvPr id="151" name="TextBox 150"/>
          <p:cNvSpPr txBox="1"/>
          <p:nvPr/>
        </p:nvSpPr>
        <p:spPr>
          <a:xfrm>
            <a:off x="7776324" y="4034710"/>
            <a:ext cx="710451" cy="369332"/>
          </a:xfrm>
          <a:prstGeom prst="rect">
            <a:avLst/>
          </a:prstGeom>
          <a:noFill/>
        </p:spPr>
        <p:txBody>
          <a:bodyPr wrap="none" rtlCol="0">
            <a:spAutoFit/>
          </a:bodyPr>
          <a:lstStyle/>
          <a:p>
            <a:r>
              <a:rPr lang="en-GB" dirty="0"/>
              <a:t>20,21</a:t>
            </a:r>
            <a:endParaRPr lang="en-US" dirty="0"/>
          </a:p>
        </p:txBody>
      </p:sp>
      <p:sp>
        <p:nvSpPr>
          <p:cNvPr id="152" name="TextBox 151"/>
          <p:cNvSpPr txBox="1"/>
          <p:nvPr/>
        </p:nvSpPr>
        <p:spPr>
          <a:xfrm>
            <a:off x="6137836" y="894353"/>
            <a:ext cx="1234249" cy="461665"/>
          </a:xfrm>
          <a:prstGeom prst="rect">
            <a:avLst/>
          </a:prstGeom>
          <a:noFill/>
        </p:spPr>
        <p:txBody>
          <a:bodyPr wrap="none" rtlCol="0">
            <a:spAutoFit/>
          </a:bodyPr>
          <a:lstStyle/>
          <a:p>
            <a:r>
              <a:rPr lang="en-GB" sz="2400" dirty="0"/>
              <a:t>DFS tree</a:t>
            </a:r>
            <a:endParaRPr lang="en-US" sz="2400" dirty="0"/>
          </a:p>
        </p:txBody>
      </p:sp>
      <p:graphicFrame>
        <p:nvGraphicFramePr>
          <p:cNvPr id="153" name="Table 152"/>
          <p:cNvGraphicFramePr>
            <a:graphicFrameLocks noGrp="1"/>
          </p:cNvGraphicFramePr>
          <p:nvPr>
            <p:extLst>
              <p:ext uri="{D42A27DB-BD31-4B8C-83A1-F6EECF244321}">
                <p14:modId xmlns:p14="http://schemas.microsoft.com/office/powerpoint/2010/main" val="832336735"/>
              </p:ext>
            </p:extLst>
          </p:nvPr>
        </p:nvGraphicFramePr>
        <p:xfrm>
          <a:off x="2169552" y="5577558"/>
          <a:ext cx="6096000" cy="741680"/>
        </p:xfrm>
        <a:graphic>
          <a:graphicData uri="http://schemas.openxmlformats.org/drawingml/2006/table">
            <a:tbl>
              <a:tblPr firstRow="1" bandRow="1">
                <a:tableStyleId>{616DA210-FB5B-4158-B5E0-FEB733F419BA}</a:tableStyleId>
              </a:tblPr>
              <a:tblGrid>
                <a:gridCol w="508000">
                  <a:extLst>
                    <a:ext uri="{9D8B030D-6E8A-4147-A177-3AD203B41FA5}">
                      <a16:colId xmlns:a16="http://schemas.microsoft.com/office/drawing/2014/main" val="2008724933"/>
                    </a:ext>
                  </a:extLst>
                </a:gridCol>
                <a:gridCol w="508000">
                  <a:extLst>
                    <a:ext uri="{9D8B030D-6E8A-4147-A177-3AD203B41FA5}">
                      <a16:colId xmlns:a16="http://schemas.microsoft.com/office/drawing/2014/main" val="88040497"/>
                    </a:ext>
                  </a:extLst>
                </a:gridCol>
                <a:gridCol w="508000">
                  <a:extLst>
                    <a:ext uri="{9D8B030D-6E8A-4147-A177-3AD203B41FA5}">
                      <a16:colId xmlns:a16="http://schemas.microsoft.com/office/drawing/2014/main" val="592952723"/>
                    </a:ext>
                  </a:extLst>
                </a:gridCol>
                <a:gridCol w="508000">
                  <a:extLst>
                    <a:ext uri="{9D8B030D-6E8A-4147-A177-3AD203B41FA5}">
                      <a16:colId xmlns:a16="http://schemas.microsoft.com/office/drawing/2014/main" val="3328356236"/>
                    </a:ext>
                  </a:extLst>
                </a:gridCol>
                <a:gridCol w="508000">
                  <a:extLst>
                    <a:ext uri="{9D8B030D-6E8A-4147-A177-3AD203B41FA5}">
                      <a16:colId xmlns:a16="http://schemas.microsoft.com/office/drawing/2014/main" val="2655601893"/>
                    </a:ext>
                  </a:extLst>
                </a:gridCol>
                <a:gridCol w="508000">
                  <a:extLst>
                    <a:ext uri="{9D8B030D-6E8A-4147-A177-3AD203B41FA5}">
                      <a16:colId xmlns:a16="http://schemas.microsoft.com/office/drawing/2014/main" val="2337986071"/>
                    </a:ext>
                  </a:extLst>
                </a:gridCol>
                <a:gridCol w="508000">
                  <a:extLst>
                    <a:ext uri="{9D8B030D-6E8A-4147-A177-3AD203B41FA5}">
                      <a16:colId xmlns:a16="http://schemas.microsoft.com/office/drawing/2014/main" val="3101015372"/>
                    </a:ext>
                  </a:extLst>
                </a:gridCol>
                <a:gridCol w="508000">
                  <a:extLst>
                    <a:ext uri="{9D8B030D-6E8A-4147-A177-3AD203B41FA5}">
                      <a16:colId xmlns:a16="http://schemas.microsoft.com/office/drawing/2014/main" val="2875119831"/>
                    </a:ext>
                  </a:extLst>
                </a:gridCol>
                <a:gridCol w="508000">
                  <a:extLst>
                    <a:ext uri="{9D8B030D-6E8A-4147-A177-3AD203B41FA5}">
                      <a16:colId xmlns:a16="http://schemas.microsoft.com/office/drawing/2014/main" val="4098091418"/>
                    </a:ext>
                  </a:extLst>
                </a:gridCol>
                <a:gridCol w="508000">
                  <a:extLst>
                    <a:ext uri="{9D8B030D-6E8A-4147-A177-3AD203B41FA5}">
                      <a16:colId xmlns:a16="http://schemas.microsoft.com/office/drawing/2014/main" val="3873776515"/>
                    </a:ext>
                  </a:extLst>
                </a:gridCol>
                <a:gridCol w="508000">
                  <a:extLst>
                    <a:ext uri="{9D8B030D-6E8A-4147-A177-3AD203B41FA5}">
                      <a16:colId xmlns:a16="http://schemas.microsoft.com/office/drawing/2014/main" val="3444331391"/>
                    </a:ext>
                  </a:extLst>
                </a:gridCol>
                <a:gridCol w="508000">
                  <a:extLst>
                    <a:ext uri="{9D8B030D-6E8A-4147-A177-3AD203B41FA5}">
                      <a16:colId xmlns:a16="http://schemas.microsoft.com/office/drawing/2014/main" val="3115502598"/>
                    </a:ext>
                  </a:extLst>
                </a:gridCol>
              </a:tblGrid>
              <a:tr h="370840">
                <a:tc>
                  <a:txBody>
                    <a:bodyPr/>
                    <a:lstStyle/>
                    <a:p>
                      <a:pPr algn="ctr"/>
                      <a:r>
                        <a:rPr lang="en-GB" dirty="0"/>
                        <a:t>J</a:t>
                      </a:r>
                      <a:endParaRPr lang="en-US" dirty="0"/>
                    </a:p>
                  </a:txBody>
                  <a:tcPr/>
                </a:tc>
                <a:tc>
                  <a:txBody>
                    <a:bodyPr/>
                    <a:lstStyle/>
                    <a:p>
                      <a:pPr algn="ctr"/>
                      <a:r>
                        <a:rPr lang="en-GB" dirty="0"/>
                        <a:t>L</a:t>
                      </a:r>
                      <a:endParaRPr lang="en-US" dirty="0"/>
                    </a:p>
                  </a:txBody>
                  <a:tcPr/>
                </a:tc>
                <a:tc>
                  <a:txBody>
                    <a:bodyPr/>
                    <a:lstStyle/>
                    <a:p>
                      <a:pPr algn="ctr"/>
                      <a:r>
                        <a:rPr lang="en-GB" dirty="0"/>
                        <a:t>K</a:t>
                      </a:r>
                      <a:endParaRPr lang="en-US" dirty="0"/>
                    </a:p>
                  </a:txBody>
                  <a:tcPr/>
                </a:tc>
                <a:tc>
                  <a:txBody>
                    <a:bodyPr/>
                    <a:lstStyle/>
                    <a:p>
                      <a:pPr algn="ctr"/>
                      <a:r>
                        <a:rPr lang="en-GB" dirty="0"/>
                        <a:t>H</a:t>
                      </a:r>
                      <a:endParaRPr lang="en-US" dirty="0"/>
                    </a:p>
                  </a:txBody>
                  <a:tcPr/>
                </a:tc>
                <a:tc>
                  <a:txBody>
                    <a:bodyPr/>
                    <a:lstStyle/>
                    <a:p>
                      <a:pPr algn="ctr"/>
                      <a:r>
                        <a:rPr lang="en-GB" dirty="0"/>
                        <a:t>G</a:t>
                      </a:r>
                      <a:endParaRPr lang="en-US" dirty="0"/>
                    </a:p>
                  </a:txBody>
                  <a:tcPr/>
                </a:tc>
                <a:tc>
                  <a:txBody>
                    <a:bodyPr/>
                    <a:lstStyle/>
                    <a:p>
                      <a:pPr algn="ctr"/>
                      <a:r>
                        <a:rPr lang="en-GB" dirty="0"/>
                        <a:t>I</a:t>
                      </a:r>
                      <a:endParaRPr lang="en-US" dirty="0"/>
                    </a:p>
                  </a:txBody>
                  <a:tcPr/>
                </a:tc>
                <a:tc>
                  <a:txBody>
                    <a:bodyPr/>
                    <a:lstStyle/>
                    <a:p>
                      <a:pPr algn="ctr"/>
                      <a:r>
                        <a:rPr lang="en-GB" dirty="0"/>
                        <a:t>D</a:t>
                      </a:r>
                      <a:endParaRPr lang="en-US" dirty="0"/>
                    </a:p>
                  </a:txBody>
                  <a:tcPr/>
                </a:tc>
                <a:tc>
                  <a:txBody>
                    <a:bodyPr/>
                    <a:lstStyle/>
                    <a:p>
                      <a:pPr algn="ctr"/>
                      <a:r>
                        <a:rPr lang="en-GB" dirty="0"/>
                        <a:t>F</a:t>
                      </a:r>
                      <a:endParaRPr lang="en-US" dirty="0"/>
                    </a:p>
                  </a:txBody>
                  <a:tcPr/>
                </a:tc>
                <a:tc>
                  <a:txBody>
                    <a:bodyPr/>
                    <a:lstStyle/>
                    <a:p>
                      <a:pPr algn="ctr"/>
                      <a:r>
                        <a:rPr lang="en-GB" dirty="0"/>
                        <a:t>C</a:t>
                      </a:r>
                      <a:endParaRPr lang="en-US" dirty="0"/>
                    </a:p>
                  </a:txBody>
                  <a:tcPr/>
                </a:tc>
                <a:tc>
                  <a:txBody>
                    <a:bodyPr/>
                    <a:lstStyle/>
                    <a:p>
                      <a:pPr algn="ctr"/>
                      <a:r>
                        <a:rPr lang="en-GB" dirty="0"/>
                        <a:t>B</a:t>
                      </a:r>
                      <a:endParaRPr lang="en-US" dirty="0"/>
                    </a:p>
                  </a:txBody>
                  <a:tcPr/>
                </a:tc>
                <a:tc>
                  <a:txBody>
                    <a:bodyPr/>
                    <a:lstStyle/>
                    <a:p>
                      <a:pPr algn="ctr"/>
                      <a:r>
                        <a:rPr lang="en-GB" dirty="0"/>
                        <a:t>E</a:t>
                      </a:r>
                      <a:endParaRPr lang="en-US" dirty="0"/>
                    </a:p>
                  </a:txBody>
                  <a:tcPr/>
                </a:tc>
                <a:tc>
                  <a:txBody>
                    <a:bodyPr/>
                    <a:lstStyle/>
                    <a:p>
                      <a:pPr algn="ctr"/>
                      <a:r>
                        <a:rPr lang="en-GB" dirty="0"/>
                        <a:t>A</a:t>
                      </a:r>
                      <a:endParaRPr lang="en-US" dirty="0"/>
                    </a:p>
                  </a:txBody>
                  <a:tcPr/>
                </a:tc>
                <a:extLst>
                  <a:ext uri="{0D108BD9-81ED-4DB2-BD59-A6C34878D82A}">
                    <a16:rowId xmlns:a16="http://schemas.microsoft.com/office/drawing/2014/main" val="2021754435"/>
                  </a:ext>
                </a:extLst>
              </a:tr>
              <a:tr h="370840">
                <a:tc>
                  <a:txBody>
                    <a:bodyPr/>
                    <a:lstStyle/>
                    <a:p>
                      <a:pPr algn="ctr"/>
                      <a:r>
                        <a:rPr lang="en-GB" dirty="0"/>
                        <a:t>24</a:t>
                      </a:r>
                      <a:endParaRPr lang="en-US" dirty="0"/>
                    </a:p>
                  </a:txBody>
                  <a:tcPr/>
                </a:tc>
                <a:tc>
                  <a:txBody>
                    <a:bodyPr/>
                    <a:lstStyle/>
                    <a:p>
                      <a:pPr algn="ctr"/>
                      <a:r>
                        <a:rPr lang="en-GB" dirty="0"/>
                        <a:t>23</a:t>
                      </a:r>
                      <a:endParaRPr lang="en-US" dirty="0"/>
                    </a:p>
                  </a:txBody>
                  <a:tcPr/>
                </a:tc>
                <a:tc>
                  <a:txBody>
                    <a:bodyPr/>
                    <a:lstStyle/>
                    <a:p>
                      <a:pPr algn="ctr"/>
                      <a:r>
                        <a:rPr lang="en-GB" dirty="0"/>
                        <a:t>22</a:t>
                      </a:r>
                      <a:endParaRPr lang="en-US" dirty="0"/>
                    </a:p>
                  </a:txBody>
                  <a:tcPr/>
                </a:tc>
                <a:tc>
                  <a:txBody>
                    <a:bodyPr/>
                    <a:lstStyle/>
                    <a:p>
                      <a:pPr algn="ctr"/>
                      <a:r>
                        <a:rPr lang="en-GB" dirty="0"/>
                        <a:t>21</a:t>
                      </a:r>
                      <a:endParaRPr lang="en-US" dirty="0"/>
                    </a:p>
                  </a:txBody>
                  <a:tcPr/>
                </a:tc>
                <a:tc>
                  <a:txBody>
                    <a:bodyPr/>
                    <a:lstStyle/>
                    <a:p>
                      <a:pPr algn="ctr"/>
                      <a:r>
                        <a:rPr lang="en-GB" dirty="0"/>
                        <a:t>17</a:t>
                      </a:r>
                      <a:endParaRPr lang="en-US" dirty="0"/>
                    </a:p>
                  </a:txBody>
                  <a:tcPr/>
                </a:tc>
                <a:tc>
                  <a:txBody>
                    <a:bodyPr/>
                    <a:lstStyle/>
                    <a:p>
                      <a:pPr algn="ctr"/>
                      <a:r>
                        <a:rPr lang="en-GB" dirty="0"/>
                        <a:t>16</a:t>
                      </a:r>
                      <a:endParaRPr lang="en-US" dirty="0"/>
                    </a:p>
                  </a:txBody>
                  <a:tcPr/>
                </a:tc>
                <a:tc>
                  <a:txBody>
                    <a:bodyPr/>
                    <a:lstStyle/>
                    <a:p>
                      <a:pPr algn="ctr"/>
                      <a:r>
                        <a:rPr lang="en-GB" dirty="0"/>
                        <a:t>12</a:t>
                      </a:r>
                      <a:endParaRPr lang="en-US" dirty="0"/>
                    </a:p>
                  </a:txBody>
                  <a:tcPr/>
                </a:tc>
                <a:tc>
                  <a:txBody>
                    <a:bodyPr/>
                    <a:lstStyle/>
                    <a:p>
                      <a:pPr algn="ctr"/>
                      <a:r>
                        <a:rPr lang="en-GB" dirty="0"/>
                        <a:t>10</a:t>
                      </a:r>
                      <a:endParaRPr lang="en-US" dirty="0"/>
                    </a:p>
                  </a:txBody>
                  <a:tcPr/>
                </a:tc>
                <a:tc>
                  <a:txBody>
                    <a:bodyPr/>
                    <a:lstStyle/>
                    <a:p>
                      <a:pPr algn="ctr"/>
                      <a:r>
                        <a:rPr lang="en-GB" dirty="0"/>
                        <a:t>9</a:t>
                      </a:r>
                      <a:endParaRPr lang="en-US" dirty="0"/>
                    </a:p>
                  </a:txBody>
                  <a:tcPr/>
                </a:tc>
                <a:tc>
                  <a:txBody>
                    <a:bodyPr/>
                    <a:lstStyle/>
                    <a:p>
                      <a:pPr algn="ctr"/>
                      <a:r>
                        <a:rPr lang="en-GB" dirty="0"/>
                        <a:t>8</a:t>
                      </a:r>
                      <a:endParaRPr lang="en-US" dirty="0"/>
                    </a:p>
                  </a:txBody>
                  <a:tcPr/>
                </a:tc>
                <a:tc>
                  <a:txBody>
                    <a:bodyPr/>
                    <a:lstStyle/>
                    <a:p>
                      <a:pPr algn="ctr"/>
                      <a:r>
                        <a:rPr lang="en-GB" dirty="0"/>
                        <a:t>7</a:t>
                      </a: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2569364624"/>
                  </a:ext>
                </a:extLst>
              </a:tr>
            </a:tbl>
          </a:graphicData>
        </a:graphic>
      </p:graphicFrame>
      <p:sp>
        <p:nvSpPr>
          <p:cNvPr id="154" name="TextBox 153"/>
          <p:cNvSpPr txBox="1"/>
          <p:nvPr/>
        </p:nvSpPr>
        <p:spPr>
          <a:xfrm>
            <a:off x="1278113" y="5559838"/>
            <a:ext cx="865301" cy="369332"/>
          </a:xfrm>
          <a:prstGeom prst="rect">
            <a:avLst/>
          </a:prstGeom>
          <a:noFill/>
        </p:spPr>
        <p:txBody>
          <a:bodyPr wrap="none" rtlCol="0">
            <a:spAutoFit/>
          </a:bodyPr>
          <a:lstStyle/>
          <a:p>
            <a:r>
              <a:rPr lang="en-GB" b="1" dirty="0"/>
              <a:t>Vertex:</a:t>
            </a:r>
            <a:endParaRPr lang="en-US" b="1" dirty="0"/>
          </a:p>
        </p:txBody>
      </p:sp>
      <p:sp>
        <p:nvSpPr>
          <p:cNvPr id="155" name="TextBox 154"/>
          <p:cNvSpPr txBox="1"/>
          <p:nvPr/>
        </p:nvSpPr>
        <p:spPr>
          <a:xfrm>
            <a:off x="1472713" y="5955268"/>
            <a:ext cx="660887" cy="369332"/>
          </a:xfrm>
          <a:prstGeom prst="rect">
            <a:avLst/>
          </a:prstGeom>
          <a:noFill/>
        </p:spPr>
        <p:txBody>
          <a:bodyPr wrap="none" rtlCol="0">
            <a:spAutoFit/>
          </a:bodyPr>
          <a:lstStyle/>
          <a:p>
            <a:r>
              <a:rPr lang="en-GB" b="1" dirty="0"/>
              <a:t>Post:</a:t>
            </a:r>
            <a:endParaRPr lang="en-US" b="1" dirty="0"/>
          </a:p>
        </p:txBody>
      </p:sp>
    </p:spTree>
    <p:extLst>
      <p:ext uri="{BB962C8B-B14F-4D97-AF65-F5344CB8AC3E}">
        <p14:creationId xmlns:p14="http://schemas.microsoft.com/office/powerpoint/2010/main" val="888218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Crawling the Web</a:t>
            </a:r>
            <a:endParaRPr lang="en-US" dirty="0"/>
          </a:p>
        </p:txBody>
      </p:sp>
      <p:sp>
        <p:nvSpPr>
          <p:cNvPr id="3" name="Content Placeholder 2"/>
          <p:cNvSpPr>
            <a:spLocks noGrp="1"/>
          </p:cNvSpPr>
          <p:nvPr>
            <p:ph idx="1"/>
          </p:nvPr>
        </p:nvSpPr>
        <p:spPr>
          <a:xfrm>
            <a:off x="228600" y="990600"/>
            <a:ext cx="8610600" cy="5257800"/>
          </a:xfrm>
        </p:spPr>
        <p:txBody>
          <a:bodyPr>
            <a:normAutofit fontScale="77500" lnSpcReduction="20000"/>
          </a:bodyPr>
          <a:lstStyle/>
          <a:p>
            <a:r>
              <a:rPr lang="en-GB" dirty="0"/>
              <a:t>Crawling the Web is done using depth-first search strategies.</a:t>
            </a:r>
          </a:p>
          <a:p>
            <a:endParaRPr lang="en-GB" dirty="0"/>
          </a:p>
          <a:p>
            <a:r>
              <a:rPr lang="en-GB" dirty="0"/>
              <a:t>The graph is unknown and no recursion is used. A stack is used instead containing the nodes that have already been visited.</a:t>
            </a:r>
          </a:p>
          <a:p>
            <a:endParaRPr lang="en-GB" dirty="0"/>
          </a:p>
          <a:p>
            <a:r>
              <a:rPr lang="en-GB" dirty="0"/>
              <a:t>The stack is not exactly a LIFO. Only the most “interesting” nodes are kept (e.g., page rank).</a:t>
            </a:r>
          </a:p>
          <a:p>
            <a:endParaRPr lang="en-GB" dirty="0"/>
          </a:p>
          <a:p>
            <a:r>
              <a:rPr lang="en-GB" dirty="0"/>
              <a:t>Crawling is done in parallel (many computers at the same time) but using a central stack.</a:t>
            </a:r>
          </a:p>
          <a:p>
            <a:endParaRPr lang="en-GB" dirty="0"/>
          </a:p>
          <a:p>
            <a:r>
              <a:rPr lang="en-GB" dirty="0"/>
              <a:t>How do we know that a page has already been visited? Hashing. </a:t>
            </a:r>
          </a:p>
          <a:p>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7041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World Wide Web</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3076" name="Picture 4" descr="Image result for graph social networ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0525" y="762000"/>
            <a:ext cx="5807075" cy="58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18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a:t>
            </a:r>
            <a:endParaRPr lang="en-US" dirty="0"/>
          </a:p>
        </p:txBody>
      </p:sp>
      <p:sp>
        <p:nvSpPr>
          <p:cNvPr id="3" name="Content Placeholder 2"/>
          <p:cNvSpPr>
            <a:spLocks noGrp="1"/>
          </p:cNvSpPr>
          <p:nvPr>
            <p:ph idx="1"/>
          </p:nvPr>
        </p:nvSpPr>
        <p:spPr/>
        <p:txBody>
          <a:bodyPr/>
          <a:lstStyle/>
          <a:p>
            <a:r>
              <a:rPr lang="en-GB" dirty="0"/>
              <a:t>Big data is often organized in big graphs (objects and relations between objects)</a:t>
            </a:r>
          </a:p>
          <a:p>
            <a:endParaRPr lang="en-GB" dirty="0"/>
          </a:p>
          <a:p>
            <a:r>
              <a:rPr lang="en-GB" dirty="0"/>
              <a:t>Big graphs are usually sparse. Adjacency lists is the most common data structure to represent graphs.</a:t>
            </a:r>
          </a:p>
          <a:p>
            <a:endParaRPr lang="en-GB" dirty="0"/>
          </a:p>
          <a:p>
            <a:r>
              <a:rPr lang="en-GB" dirty="0"/>
              <a:t>Connectivity can be </a:t>
            </a:r>
            <a:r>
              <a:rPr lang="en-GB" dirty="0" err="1"/>
              <a:t>analyzed</a:t>
            </a:r>
            <a:r>
              <a:rPr lang="en-GB" dirty="0"/>
              <a:t> in linear time using depth-first search.</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563264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384033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DFS: stack overflow</a:t>
            </a:r>
          </a:p>
        </p:txBody>
      </p:sp>
      <p:sp>
        <p:nvSpPr>
          <p:cNvPr id="8" name="Content Placeholder 7"/>
          <p:cNvSpPr>
            <a:spLocks noGrp="1"/>
          </p:cNvSpPr>
          <p:nvPr>
            <p:ph idx="1"/>
          </p:nvPr>
        </p:nvSpPr>
        <p:spPr>
          <a:xfrm>
            <a:off x="434856" y="1219200"/>
            <a:ext cx="8229600" cy="5326063"/>
          </a:xfrm>
        </p:spPr>
        <p:txBody>
          <a:bodyPr/>
          <a:lstStyle/>
          <a:p>
            <a:r>
              <a:rPr lang="en-US" dirty="0"/>
              <a:t>DFS can be implemented with an elegant recursive algorithm, but it may experiment </a:t>
            </a:r>
            <a:r>
              <a:rPr lang="en-US" i="1" dirty="0"/>
              <a:t>stack overflow</a:t>
            </a:r>
            <a:r>
              <a:rPr lang="en-US" dirty="0"/>
              <a:t> problems. Explain why.</a:t>
            </a:r>
          </a:p>
          <a:p>
            <a:endParaRPr lang="en-US" dirty="0"/>
          </a:p>
          <a:p>
            <a:r>
              <a:rPr lang="en-US" dirty="0"/>
              <a:t>Design an iterative version of DFS.</a:t>
            </a:r>
          </a:p>
          <a:p>
            <a:endParaRPr lang="en-US" dirty="0"/>
          </a:p>
          <a:p>
            <a:r>
              <a:rPr lang="en-US" dirty="0"/>
              <a:t>Challenge: do not to search in </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pic>
        <p:nvPicPr>
          <p:cNvPr id="1026" name="Picture 2" descr="File:Stack Overflow logo.png - Wikimedia Com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185305"/>
            <a:ext cx="3048000" cy="80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806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DFS (from [DPV2008])</a:t>
            </a:r>
          </a:p>
        </p:txBody>
      </p:sp>
      <p:sp>
        <p:nvSpPr>
          <p:cNvPr id="8" name="Content Placeholder 7"/>
          <p:cNvSpPr>
            <a:spLocks noGrp="1"/>
          </p:cNvSpPr>
          <p:nvPr>
            <p:ph idx="1"/>
          </p:nvPr>
        </p:nvSpPr>
        <p:spPr>
          <a:xfrm>
            <a:off x="457200" y="4724400"/>
            <a:ext cx="8382000" cy="1524000"/>
          </a:xfrm>
        </p:spPr>
        <p:txBody>
          <a:bodyPr>
            <a:normAutofit fontScale="77500" lnSpcReduction="20000"/>
          </a:bodyPr>
          <a:lstStyle/>
          <a:p>
            <a:pPr marL="0" indent="0">
              <a:buNone/>
            </a:pPr>
            <a:r>
              <a:rPr lang="en-US" dirty="0"/>
              <a:t>Perform DFS on the two graphs. Whenever there is a choice of vertices, pick the one that is alphabetically first. Classify each edge as a tree edge, forward edge, back edge or cross edge, and give the </a:t>
            </a:r>
            <a:r>
              <a:rPr lang="en-US" dirty="0">
                <a:latin typeface="Consolas" panose="020B0609020204030204" pitchFamily="49" charset="0"/>
                <a:cs typeface="Consolas" panose="020B0609020204030204" pitchFamily="49" charset="0"/>
              </a:rPr>
              <a:t>pre</a:t>
            </a:r>
            <a:r>
              <a:rPr lang="en-US" dirty="0"/>
              <a:t> and </a:t>
            </a:r>
            <a:r>
              <a:rPr lang="en-US" dirty="0">
                <a:latin typeface="Consolas" panose="020B0609020204030204" pitchFamily="49" charset="0"/>
                <a:cs typeface="Consolas" panose="020B0609020204030204" pitchFamily="49" charset="0"/>
              </a:rPr>
              <a:t>post</a:t>
            </a:r>
            <a:r>
              <a:rPr lang="en-US" dirty="0"/>
              <a:t> number of each vertex.</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
        <p:nvSpPr>
          <p:cNvPr id="9" name="Oval 8"/>
          <p:cNvSpPr/>
          <p:nvPr/>
        </p:nvSpPr>
        <p:spPr>
          <a:xfrm>
            <a:off x="1143000" y="1447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0" name="Oval 9"/>
          <p:cNvSpPr/>
          <p:nvPr/>
        </p:nvSpPr>
        <p:spPr>
          <a:xfrm>
            <a:off x="1981200" y="1447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1" name="Oval 10"/>
          <p:cNvSpPr/>
          <p:nvPr/>
        </p:nvSpPr>
        <p:spPr>
          <a:xfrm>
            <a:off x="2819400" y="1447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3" name="Oval 12"/>
          <p:cNvSpPr/>
          <p:nvPr/>
        </p:nvSpPr>
        <p:spPr>
          <a:xfrm>
            <a:off x="1981200" y="2362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4" name="Oval 13"/>
          <p:cNvSpPr/>
          <p:nvPr/>
        </p:nvSpPr>
        <p:spPr>
          <a:xfrm>
            <a:off x="2819400" y="2362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5" name="Oval 14"/>
          <p:cNvSpPr/>
          <p:nvPr/>
        </p:nvSpPr>
        <p:spPr>
          <a:xfrm>
            <a:off x="1981200" y="3276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6" name="Oval 15"/>
          <p:cNvSpPr/>
          <p:nvPr/>
        </p:nvSpPr>
        <p:spPr>
          <a:xfrm>
            <a:off x="2819400" y="3276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cxnSp>
        <p:nvCxnSpPr>
          <p:cNvPr id="17" name="Straight Arrow Connector 16"/>
          <p:cNvCxnSpPr>
            <a:stCxn id="9" idx="6"/>
            <a:endCxn id="10" idx="2"/>
          </p:cNvCxnSpPr>
          <p:nvPr/>
        </p:nvCxnSpPr>
        <p:spPr>
          <a:xfrm>
            <a:off x="1447800" y="16002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a:endCxn id="11" idx="2"/>
          </p:cNvCxnSpPr>
          <p:nvPr/>
        </p:nvCxnSpPr>
        <p:spPr>
          <a:xfrm>
            <a:off x="2286000" y="16002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4"/>
            <a:endCxn id="14" idx="0"/>
          </p:cNvCxnSpPr>
          <p:nvPr/>
        </p:nvCxnSpPr>
        <p:spPr>
          <a:xfrm>
            <a:off x="2971800" y="1752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1"/>
            <a:endCxn id="10" idx="5"/>
          </p:cNvCxnSpPr>
          <p:nvPr/>
        </p:nvCxnSpPr>
        <p:spPr>
          <a:xfrm flipH="1" flipV="1">
            <a:off x="2241363" y="17079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4"/>
            <a:endCxn id="13" idx="0"/>
          </p:cNvCxnSpPr>
          <p:nvPr/>
        </p:nvCxnSpPr>
        <p:spPr>
          <a:xfrm>
            <a:off x="2133600" y="17526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0" idx="7"/>
            <a:endCxn id="13" idx="3"/>
          </p:cNvCxnSpPr>
          <p:nvPr/>
        </p:nvCxnSpPr>
        <p:spPr>
          <a:xfrm flipV="1">
            <a:off x="1403163" y="2622363"/>
            <a:ext cx="622674" cy="698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4"/>
            <a:endCxn id="30" idx="0"/>
          </p:cNvCxnSpPr>
          <p:nvPr/>
        </p:nvCxnSpPr>
        <p:spPr>
          <a:xfrm>
            <a:off x="1295400" y="1752600"/>
            <a:ext cx="0" cy="15240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15" idx="0"/>
          </p:cNvCxnSpPr>
          <p:nvPr/>
        </p:nvCxnSpPr>
        <p:spPr>
          <a:xfrm>
            <a:off x="2133600" y="26670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4"/>
            <a:endCxn id="16" idx="0"/>
          </p:cNvCxnSpPr>
          <p:nvPr/>
        </p:nvCxnSpPr>
        <p:spPr>
          <a:xfrm>
            <a:off x="2971800" y="2667000"/>
            <a:ext cx="0" cy="609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2"/>
            <a:endCxn id="15" idx="6"/>
          </p:cNvCxnSpPr>
          <p:nvPr/>
        </p:nvCxnSpPr>
        <p:spPr>
          <a:xfrm flipH="1">
            <a:off x="2286000" y="34290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143000" y="3276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cxnSp>
        <p:nvCxnSpPr>
          <p:cNvPr id="35" name="Straight Arrow Connector 34"/>
          <p:cNvCxnSpPr>
            <a:stCxn id="13" idx="6"/>
            <a:endCxn id="14" idx="2"/>
          </p:cNvCxnSpPr>
          <p:nvPr/>
        </p:nvCxnSpPr>
        <p:spPr>
          <a:xfrm>
            <a:off x="2286000" y="25146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 idx="6"/>
            <a:endCxn id="15" idx="2"/>
          </p:cNvCxnSpPr>
          <p:nvPr/>
        </p:nvCxnSpPr>
        <p:spPr>
          <a:xfrm>
            <a:off x="1447800" y="34290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5" idx="3"/>
            <a:endCxn id="30" idx="5"/>
          </p:cNvCxnSpPr>
          <p:nvPr/>
        </p:nvCxnSpPr>
        <p:spPr>
          <a:xfrm flipH="1">
            <a:off x="1403163" y="3536763"/>
            <a:ext cx="622674"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096000" y="1295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49" name="Oval 48"/>
          <p:cNvSpPr/>
          <p:nvPr/>
        </p:nvSpPr>
        <p:spPr>
          <a:xfrm>
            <a:off x="6934200" y="1295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cxnSp>
        <p:nvCxnSpPr>
          <p:cNvPr id="50" name="Straight Arrow Connector 49"/>
          <p:cNvCxnSpPr>
            <a:stCxn id="48" idx="6"/>
            <a:endCxn id="49" idx="2"/>
          </p:cNvCxnSpPr>
          <p:nvPr/>
        </p:nvCxnSpPr>
        <p:spPr>
          <a:xfrm>
            <a:off x="6400800" y="14478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620000" y="1981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52" name="Oval 51"/>
          <p:cNvSpPr/>
          <p:nvPr/>
        </p:nvSpPr>
        <p:spPr>
          <a:xfrm>
            <a:off x="7620000" y="2743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53" name="Oval 52"/>
          <p:cNvSpPr/>
          <p:nvPr/>
        </p:nvSpPr>
        <p:spPr>
          <a:xfrm>
            <a:off x="6096000" y="3505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54" name="Oval 53"/>
          <p:cNvSpPr/>
          <p:nvPr/>
        </p:nvSpPr>
        <p:spPr>
          <a:xfrm>
            <a:off x="6934200" y="3505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cxnSp>
        <p:nvCxnSpPr>
          <p:cNvPr id="55" name="Straight Arrow Connector 54"/>
          <p:cNvCxnSpPr>
            <a:stCxn id="53" idx="6"/>
            <a:endCxn id="54" idx="2"/>
          </p:cNvCxnSpPr>
          <p:nvPr/>
        </p:nvCxnSpPr>
        <p:spPr>
          <a:xfrm>
            <a:off x="6400800" y="36576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410200" y="1981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57" name="Oval 56"/>
          <p:cNvSpPr/>
          <p:nvPr/>
        </p:nvSpPr>
        <p:spPr>
          <a:xfrm>
            <a:off x="5410200" y="27432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cxnSp>
        <p:nvCxnSpPr>
          <p:cNvPr id="58" name="Straight Arrow Connector 57"/>
          <p:cNvCxnSpPr>
            <a:stCxn id="51" idx="1"/>
            <a:endCxn id="49" idx="5"/>
          </p:cNvCxnSpPr>
          <p:nvPr/>
        </p:nvCxnSpPr>
        <p:spPr>
          <a:xfrm flipH="1" flipV="1">
            <a:off x="7194363" y="1555563"/>
            <a:ext cx="470274" cy="4702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2" idx="0"/>
            <a:endCxn id="51" idx="4"/>
          </p:cNvCxnSpPr>
          <p:nvPr/>
        </p:nvCxnSpPr>
        <p:spPr>
          <a:xfrm flipV="1">
            <a:off x="7772400" y="2286000"/>
            <a:ext cx="0" cy="4572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2" idx="3"/>
            <a:endCxn id="54" idx="7"/>
          </p:cNvCxnSpPr>
          <p:nvPr/>
        </p:nvCxnSpPr>
        <p:spPr>
          <a:xfrm flipH="1">
            <a:off x="7194363" y="3003363"/>
            <a:ext cx="470274" cy="5464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4"/>
            <a:endCxn id="57" idx="0"/>
          </p:cNvCxnSpPr>
          <p:nvPr/>
        </p:nvCxnSpPr>
        <p:spPr>
          <a:xfrm>
            <a:off x="5562600" y="2286000"/>
            <a:ext cx="0" cy="4572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8" idx="3"/>
            <a:endCxn id="56" idx="7"/>
          </p:cNvCxnSpPr>
          <p:nvPr/>
        </p:nvCxnSpPr>
        <p:spPr>
          <a:xfrm flipH="1">
            <a:off x="5670363" y="1555563"/>
            <a:ext cx="470274" cy="4702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7" idx="5"/>
            <a:endCxn id="53" idx="1"/>
          </p:cNvCxnSpPr>
          <p:nvPr/>
        </p:nvCxnSpPr>
        <p:spPr>
          <a:xfrm>
            <a:off x="5670363" y="3003363"/>
            <a:ext cx="470274" cy="5464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7" idx="7"/>
            <a:endCxn id="48" idx="4"/>
          </p:cNvCxnSpPr>
          <p:nvPr/>
        </p:nvCxnSpPr>
        <p:spPr>
          <a:xfrm flipV="1">
            <a:off x="5670363" y="1600200"/>
            <a:ext cx="578037" cy="1187637"/>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7" idx="6"/>
            <a:endCxn id="49" idx="3"/>
          </p:cNvCxnSpPr>
          <p:nvPr/>
        </p:nvCxnSpPr>
        <p:spPr>
          <a:xfrm flipV="1">
            <a:off x="5715000" y="1555563"/>
            <a:ext cx="1263837" cy="1340037"/>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9" idx="4"/>
            <a:endCxn id="53" idx="0"/>
          </p:cNvCxnSpPr>
          <p:nvPr/>
        </p:nvCxnSpPr>
        <p:spPr>
          <a:xfrm flipH="1">
            <a:off x="6248400" y="1600200"/>
            <a:ext cx="838200" cy="19050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3" idx="7"/>
            <a:endCxn id="51" idx="3"/>
          </p:cNvCxnSpPr>
          <p:nvPr/>
        </p:nvCxnSpPr>
        <p:spPr>
          <a:xfrm flipV="1">
            <a:off x="6356163" y="2241363"/>
            <a:ext cx="1308474" cy="13084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3" idx="7"/>
            <a:endCxn id="52" idx="2"/>
          </p:cNvCxnSpPr>
          <p:nvPr/>
        </p:nvCxnSpPr>
        <p:spPr>
          <a:xfrm flipV="1">
            <a:off x="6356163" y="2895600"/>
            <a:ext cx="1263837" cy="654237"/>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25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stCxn id="10" idx="7"/>
            <a:endCxn id="11" idx="3"/>
          </p:cNvCxnSpPr>
          <p:nvPr/>
        </p:nvCxnSpPr>
        <p:spPr>
          <a:xfrm flipV="1">
            <a:off x="2850963" y="2063564"/>
            <a:ext cx="679824" cy="49567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5"/>
            <a:endCxn id="11" idx="1"/>
          </p:cNvCxnSpPr>
          <p:nvPr/>
        </p:nvCxnSpPr>
        <p:spPr>
          <a:xfrm>
            <a:off x="2850963" y="1403163"/>
            <a:ext cx="679824" cy="4448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fontScale="90000"/>
          </a:bodyPr>
          <a:lstStyle/>
          <a:p>
            <a:r>
              <a:rPr lang="en-US" dirty="0"/>
              <a:t>Topological ordering (from [DPV2008])</a:t>
            </a:r>
          </a:p>
        </p:txBody>
      </p:sp>
      <p:sp>
        <p:nvSpPr>
          <p:cNvPr id="8" name="Content Placeholder 7"/>
          <p:cNvSpPr>
            <a:spLocks noGrp="1"/>
          </p:cNvSpPr>
          <p:nvPr>
            <p:ph idx="1"/>
          </p:nvPr>
        </p:nvSpPr>
        <p:spPr>
          <a:xfrm>
            <a:off x="457200" y="3429000"/>
            <a:ext cx="8382000" cy="2819400"/>
          </a:xfrm>
        </p:spPr>
        <p:txBody>
          <a:bodyPr>
            <a:normAutofit lnSpcReduction="10000"/>
          </a:bodyPr>
          <a:lstStyle/>
          <a:p>
            <a:pPr marL="0" indent="0">
              <a:buNone/>
            </a:pPr>
            <a:r>
              <a:rPr lang="en-US" sz="2400" dirty="0"/>
              <a:t>Run the DFS-based topological ordering algorithm on the graph. Whenever there is a choice of vertices to explore, always pick the one that is alphabetically first.</a:t>
            </a:r>
          </a:p>
          <a:p>
            <a:pPr marL="457200" indent="-457200">
              <a:buFont typeface="+mj-lt"/>
              <a:buAutoNum type="arabicPeriod"/>
            </a:pPr>
            <a:r>
              <a:rPr lang="en-US" sz="2400" dirty="0"/>
              <a:t>Indicate the </a:t>
            </a:r>
            <a:r>
              <a:rPr lang="en-US" sz="2400" dirty="0">
                <a:latin typeface="Consolas" panose="020B0609020204030204" pitchFamily="49" charset="0"/>
                <a:cs typeface="Consolas" panose="020B0609020204030204" pitchFamily="49" charset="0"/>
              </a:rPr>
              <a:t>pre</a:t>
            </a:r>
            <a:r>
              <a:rPr lang="en-US" sz="2400" dirty="0"/>
              <a:t> and </a:t>
            </a:r>
            <a:r>
              <a:rPr lang="en-US" sz="2400" dirty="0">
                <a:latin typeface="Consolas" panose="020B0609020204030204" pitchFamily="49" charset="0"/>
                <a:cs typeface="Consolas" panose="020B0609020204030204" pitchFamily="49" charset="0"/>
              </a:rPr>
              <a:t>post</a:t>
            </a:r>
            <a:r>
              <a:rPr lang="en-US" sz="2400" dirty="0"/>
              <a:t> numbers of the nodes.</a:t>
            </a:r>
          </a:p>
          <a:p>
            <a:pPr marL="457200" indent="-457200">
              <a:buFont typeface="+mj-lt"/>
              <a:buAutoNum type="arabicPeriod"/>
            </a:pPr>
            <a:r>
              <a:rPr lang="en-US" sz="2400" dirty="0"/>
              <a:t>What are the sources and sinks of the graph?</a:t>
            </a:r>
          </a:p>
          <a:p>
            <a:pPr marL="457200" indent="-457200">
              <a:buFont typeface="+mj-lt"/>
              <a:buAutoNum type="arabicPeriod"/>
            </a:pPr>
            <a:r>
              <a:rPr lang="en-US" sz="2400" dirty="0"/>
              <a:t>What topological order is found by the algorithm?</a:t>
            </a:r>
          </a:p>
          <a:p>
            <a:pPr marL="457200" indent="-457200">
              <a:buFont typeface="+mj-lt"/>
              <a:buAutoNum type="arabicPeriod"/>
            </a:pPr>
            <a:r>
              <a:rPr lang="en-US" sz="2400" dirty="0"/>
              <a:t>How many topological orderings does this graph have?</a:t>
            </a:r>
          </a:p>
          <a:p>
            <a:pPr marL="457200" indent="-457200">
              <a:buFont typeface="+mj-lt"/>
              <a:buAutoNum type="arabicPeriod"/>
            </a:pPr>
            <a:endParaRPr lang="en-US" sz="2400"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a:p>
        </p:txBody>
      </p:sp>
      <p:sp>
        <p:nvSpPr>
          <p:cNvPr id="9" name="Oval 8"/>
          <p:cNvSpPr/>
          <p:nvPr/>
        </p:nvSpPr>
        <p:spPr>
          <a:xfrm>
            <a:off x="2590800" y="1143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0" name="Oval 9"/>
          <p:cNvSpPr/>
          <p:nvPr/>
        </p:nvSpPr>
        <p:spPr>
          <a:xfrm>
            <a:off x="2590800" y="2514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1" name="Oval 10"/>
          <p:cNvSpPr/>
          <p:nvPr/>
        </p:nvSpPr>
        <p:spPr>
          <a:xfrm>
            <a:off x="3486150" y="180340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3" name="Oval 12"/>
          <p:cNvSpPr/>
          <p:nvPr/>
        </p:nvSpPr>
        <p:spPr>
          <a:xfrm>
            <a:off x="4381500" y="2514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4" name="Oval 13"/>
          <p:cNvSpPr/>
          <p:nvPr/>
        </p:nvSpPr>
        <p:spPr>
          <a:xfrm>
            <a:off x="4381500" y="1143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5" name="Oval 14"/>
          <p:cNvSpPr/>
          <p:nvPr/>
        </p:nvSpPr>
        <p:spPr>
          <a:xfrm>
            <a:off x="6172200" y="1143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16" name="Oval 15"/>
          <p:cNvSpPr/>
          <p:nvPr/>
        </p:nvSpPr>
        <p:spPr>
          <a:xfrm>
            <a:off x="6172200" y="2514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30" name="Oval 29"/>
          <p:cNvSpPr/>
          <p:nvPr/>
        </p:nvSpPr>
        <p:spPr>
          <a:xfrm>
            <a:off x="5276850" y="1803401"/>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cxnSp>
        <p:nvCxnSpPr>
          <p:cNvPr id="60" name="Straight Arrow Connector 59"/>
          <p:cNvCxnSpPr>
            <a:stCxn id="11" idx="7"/>
            <a:endCxn id="14" idx="3"/>
          </p:cNvCxnSpPr>
          <p:nvPr/>
        </p:nvCxnSpPr>
        <p:spPr>
          <a:xfrm flipV="1">
            <a:off x="3746313" y="1403163"/>
            <a:ext cx="679824" cy="4448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1" idx="5"/>
            <a:endCxn id="13" idx="1"/>
          </p:cNvCxnSpPr>
          <p:nvPr/>
        </p:nvCxnSpPr>
        <p:spPr>
          <a:xfrm>
            <a:off x="3746313" y="2063564"/>
            <a:ext cx="679824" cy="49567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4" idx="5"/>
            <a:endCxn id="30" idx="1"/>
          </p:cNvCxnSpPr>
          <p:nvPr/>
        </p:nvCxnSpPr>
        <p:spPr>
          <a:xfrm>
            <a:off x="4641663" y="1403163"/>
            <a:ext cx="679824" cy="4448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3" idx="7"/>
            <a:endCxn id="30" idx="3"/>
          </p:cNvCxnSpPr>
          <p:nvPr/>
        </p:nvCxnSpPr>
        <p:spPr>
          <a:xfrm flipV="1">
            <a:off x="4641663" y="2063564"/>
            <a:ext cx="679824" cy="49567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0" idx="7"/>
            <a:endCxn id="15" idx="3"/>
          </p:cNvCxnSpPr>
          <p:nvPr/>
        </p:nvCxnSpPr>
        <p:spPr>
          <a:xfrm flipV="1">
            <a:off x="5537013" y="1403163"/>
            <a:ext cx="679824" cy="444875"/>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0" idx="5"/>
            <a:endCxn id="16" idx="1"/>
          </p:cNvCxnSpPr>
          <p:nvPr/>
        </p:nvCxnSpPr>
        <p:spPr>
          <a:xfrm>
            <a:off x="5537013" y="2063564"/>
            <a:ext cx="679824" cy="495673"/>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81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t>SCC (from </a:t>
            </a:r>
            <a:r>
              <a:rPr lang="en-US" dirty="0"/>
              <a:t>[DPV2008])</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609600" y="3670675"/>
                <a:ext cx="8229600" cy="2822200"/>
              </a:xfrm>
            </p:spPr>
            <p:txBody>
              <a:bodyPr>
                <a:normAutofit fontScale="70000" lnSpcReduction="20000"/>
              </a:bodyPr>
              <a:lstStyle/>
              <a:p>
                <a:pPr marL="0" indent="0">
                  <a:buNone/>
                </a:pPr>
                <a:r>
                  <a:rPr lang="en-US" dirty="0"/>
                  <a:t>Run the SCC algorithm on the two graphs. When doing DFS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𝑅</m:t>
                        </m:r>
                      </m:sup>
                    </m:sSup>
                  </m:oMath>
                </a14:m>
                <a:r>
                  <a:rPr lang="en-US" dirty="0"/>
                  <a:t>: whenever there is a choice of vertices to explore, always pick the one that is alphabetically first. For each graph, answer the following questions:</a:t>
                </a:r>
              </a:p>
              <a:p>
                <a:pPr marL="514350" indent="-514350">
                  <a:buFont typeface="+mj-lt"/>
                  <a:buAutoNum type="arabicPeriod"/>
                </a:pPr>
                <a:r>
                  <a:rPr lang="en-US" dirty="0"/>
                  <a:t>In what order are the SCCs found?</a:t>
                </a:r>
              </a:p>
              <a:p>
                <a:pPr marL="514350" indent="-514350">
                  <a:buFont typeface="+mj-lt"/>
                  <a:buAutoNum type="arabicPeriod"/>
                </a:pPr>
                <a:r>
                  <a:rPr lang="en-US" dirty="0"/>
                  <a:t>Which are source SCCs and which are sink SCCs?</a:t>
                </a:r>
              </a:p>
              <a:p>
                <a:pPr marL="514350" indent="-514350">
                  <a:buFont typeface="+mj-lt"/>
                  <a:buAutoNum type="arabicPeriod"/>
                </a:pPr>
                <a:r>
                  <a:rPr lang="en-US" dirty="0"/>
                  <a:t>Draw the meta-graph (each meta-node is an SCC of </a:t>
                </a:r>
                <a14:m>
                  <m:oMath xmlns:m="http://schemas.openxmlformats.org/officeDocument/2006/math">
                    <m:r>
                      <a:rPr lang="en-US" b="0" i="1" smtClean="0">
                        <a:latin typeface="Cambria Math" panose="02040503050406030204" pitchFamily="18" charset="0"/>
                      </a:rPr>
                      <m:t>𝐺</m:t>
                    </m:r>
                  </m:oMath>
                </a14:m>
                <a:r>
                  <a:rPr lang="en-US" dirty="0"/>
                  <a:t>).</a:t>
                </a:r>
              </a:p>
              <a:p>
                <a:pPr marL="514350" indent="-514350">
                  <a:buFont typeface="+mj-lt"/>
                  <a:buAutoNum type="arabicPeriod"/>
                </a:pPr>
                <a:r>
                  <a:rPr lang="en-US" dirty="0"/>
                  <a:t>What is the minimum number of edges you must add to the graph to make it strongly connected?</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609600" y="3670675"/>
                <a:ext cx="8229600" cy="2822200"/>
              </a:xfrm>
              <a:blipFill>
                <a:blip r:embed="rId2"/>
                <a:stretch>
                  <a:fillRect l="-963" t="-3672" r="-1333" b="-302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
        <p:nvSpPr>
          <p:cNvPr id="9" name="Oval 8"/>
          <p:cNvSpPr/>
          <p:nvPr/>
        </p:nvSpPr>
        <p:spPr>
          <a:xfrm>
            <a:off x="57150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10" name="Oval 9"/>
          <p:cNvSpPr/>
          <p:nvPr/>
        </p:nvSpPr>
        <p:spPr>
          <a:xfrm>
            <a:off x="67056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11" name="Oval 10"/>
          <p:cNvSpPr/>
          <p:nvPr/>
        </p:nvSpPr>
        <p:spPr>
          <a:xfrm>
            <a:off x="76962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13" name="Oval 12"/>
          <p:cNvSpPr/>
          <p:nvPr/>
        </p:nvSpPr>
        <p:spPr>
          <a:xfrm>
            <a:off x="6705600" y="1905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14" name="Oval 13"/>
          <p:cNvSpPr/>
          <p:nvPr/>
        </p:nvSpPr>
        <p:spPr>
          <a:xfrm>
            <a:off x="7696200" y="1905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15" name="Oval 14"/>
          <p:cNvSpPr/>
          <p:nvPr/>
        </p:nvSpPr>
        <p:spPr>
          <a:xfrm>
            <a:off x="6705600" y="2971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16" name="Oval 15"/>
          <p:cNvSpPr/>
          <p:nvPr/>
        </p:nvSpPr>
        <p:spPr>
          <a:xfrm>
            <a:off x="7696200" y="2971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cxnSp>
        <p:nvCxnSpPr>
          <p:cNvPr id="17" name="Straight Arrow Connector 16"/>
          <p:cNvCxnSpPr>
            <a:stCxn id="9" idx="6"/>
            <a:endCxn id="10" idx="2"/>
          </p:cNvCxnSpPr>
          <p:nvPr/>
        </p:nvCxnSpPr>
        <p:spPr>
          <a:xfrm>
            <a:off x="6019800" y="1066800"/>
            <a:ext cx="6858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a:endCxn id="11" idx="2"/>
          </p:cNvCxnSpPr>
          <p:nvPr/>
        </p:nvCxnSpPr>
        <p:spPr>
          <a:xfrm>
            <a:off x="7010400" y="1066800"/>
            <a:ext cx="6858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4"/>
            <a:endCxn id="14" idx="0"/>
          </p:cNvCxnSpPr>
          <p:nvPr/>
        </p:nvCxnSpPr>
        <p:spPr>
          <a:xfrm>
            <a:off x="7848600" y="1219200"/>
            <a:ext cx="0" cy="6858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4"/>
            <a:endCxn id="13" idx="0"/>
          </p:cNvCxnSpPr>
          <p:nvPr/>
        </p:nvCxnSpPr>
        <p:spPr>
          <a:xfrm>
            <a:off x="6858000" y="1219200"/>
            <a:ext cx="0" cy="6858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0" idx="0"/>
            <a:endCxn id="59" idx="4"/>
          </p:cNvCxnSpPr>
          <p:nvPr/>
        </p:nvCxnSpPr>
        <p:spPr>
          <a:xfrm flipV="1">
            <a:off x="5867400" y="2209800"/>
            <a:ext cx="0" cy="7620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4"/>
            <a:endCxn id="59" idx="0"/>
          </p:cNvCxnSpPr>
          <p:nvPr/>
        </p:nvCxnSpPr>
        <p:spPr>
          <a:xfrm>
            <a:off x="5867400" y="1219200"/>
            <a:ext cx="0" cy="6858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15" idx="0"/>
          </p:cNvCxnSpPr>
          <p:nvPr/>
        </p:nvCxnSpPr>
        <p:spPr>
          <a:xfrm>
            <a:off x="6858000" y="2209800"/>
            <a:ext cx="0" cy="7620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4"/>
            <a:endCxn id="16" idx="0"/>
          </p:cNvCxnSpPr>
          <p:nvPr/>
        </p:nvCxnSpPr>
        <p:spPr>
          <a:xfrm>
            <a:off x="7848600" y="2209800"/>
            <a:ext cx="0" cy="7620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3"/>
            <a:endCxn id="15" idx="5"/>
          </p:cNvCxnSpPr>
          <p:nvPr/>
        </p:nvCxnSpPr>
        <p:spPr>
          <a:xfrm flipH="1">
            <a:off x="6965763" y="3231963"/>
            <a:ext cx="775074"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715000" y="29718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cxnSp>
        <p:nvCxnSpPr>
          <p:cNvPr id="35" name="Straight Arrow Connector 34"/>
          <p:cNvCxnSpPr>
            <a:stCxn id="15" idx="7"/>
            <a:endCxn id="14" idx="3"/>
          </p:cNvCxnSpPr>
          <p:nvPr/>
        </p:nvCxnSpPr>
        <p:spPr>
          <a:xfrm flipV="1">
            <a:off x="6965763" y="2165163"/>
            <a:ext cx="775074" cy="8512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5" idx="2"/>
            <a:endCxn id="30" idx="6"/>
          </p:cNvCxnSpPr>
          <p:nvPr/>
        </p:nvCxnSpPr>
        <p:spPr>
          <a:xfrm flipH="1">
            <a:off x="6019800" y="3124200"/>
            <a:ext cx="6858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715000" y="1905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cxnSp>
        <p:nvCxnSpPr>
          <p:cNvPr id="60" name="Straight Arrow Connector 59"/>
          <p:cNvCxnSpPr>
            <a:stCxn id="13" idx="1"/>
            <a:endCxn id="9" idx="5"/>
          </p:cNvCxnSpPr>
          <p:nvPr/>
        </p:nvCxnSpPr>
        <p:spPr>
          <a:xfrm flipH="1" flipV="1">
            <a:off x="5975163" y="1174563"/>
            <a:ext cx="775074" cy="7750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9" idx="5"/>
            <a:endCxn id="15" idx="1"/>
          </p:cNvCxnSpPr>
          <p:nvPr/>
        </p:nvCxnSpPr>
        <p:spPr>
          <a:xfrm>
            <a:off x="5975163" y="2165163"/>
            <a:ext cx="775074" cy="8512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5" idx="6"/>
            <a:endCxn id="16" idx="2"/>
          </p:cNvCxnSpPr>
          <p:nvPr/>
        </p:nvCxnSpPr>
        <p:spPr>
          <a:xfrm>
            <a:off x="7010400" y="3124200"/>
            <a:ext cx="6858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1914525"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a:t>
            </a:r>
            <a:endParaRPr lang="en-US" sz="2000" dirty="0">
              <a:solidFill>
                <a:schemeClr val="tx1"/>
              </a:solidFill>
            </a:endParaRPr>
          </a:p>
        </p:txBody>
      </p:sp>
      <p:sp>
        <p:nvSpPr>
          <p:cNvPr id="72" name="Oval 71"/>
          <p:cNvSpPr/>
          <p:nvPr/>
        </p:nvSpPr>
        <p:spPr>
          <a:xfrm>
            <a:off x="928688" y="1752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a:t>
            </a:r>
            <a:endParaRPr lang="en-US" sz="2000" dirty="0">
              <a:solidFill>
                <a:schemeClr val="tx1"/>
              </a:solidFill>
            </a:endParaRPr>
          </a:p>
        </p:txBody>
      </p:sp>
      <p:sp>
        <p:nvSpPr>
          <p:cNvPr id="74" name="Oval 73"/>
          <p:cNvSpPr/>
          <p:nvPr/>
        </p:nvSpPr>
        <p:spPr>
          <a:xfrm>
            <a:off x="30480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t>
            </a:r>
            <a:endParaRPr lang="en-US" sz="2000" dirty="0">
              <a:solidFill>
                <a:schemeClr val="tx1"/>
              </a:solidFill>
            </a:endParaRPr>
          </a:p>
        </p:txBody>
      </p:sp>
      <p:sp>
        <p:nvSpPr>
          <p:cNvPr id="75" name="Oval 74"/>
          <p:cNvSpPr/>
          <p:nvPr/>
        </p:nvSpPr>
        <p:spPr>
          <a:xfrm>
            <a:off x="1905000" y="1752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a:t>
            </a:r>
            <a:endParaRPr lang="en-US" sz="2000" dirty="0">
              <a:solidFill>
                <a:schemeClr val="tx1"/>
              </a:solidFill>
            </a:endParaRPr>
          </a:p>
        </p:txBody>
      </p:sp>
      <p:sp>
        <p:nvSpPr>
          <p:cNvPr id="77" name="Oval 76"/>
          <p:cNvSpPr/>
          <p:nvPr/>
        </p:nvSpPr>
        <p:spPr>
          <a:xfrm>
            <a:off x="3886200" y="3048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a:t>
            </a:r>
            <a:endParaRPr lang="en-US" sz="2000" dirty="0">
              <a:solidFill>
                <a:schemeClr val="tx1"/>
              </a:solidFill>
            </a:endParaRPr>
          </a:p>
        </p:txBody>
      </p:sp>
      <p:sp>
        <p:nvSpPr>
          <p:cNvPr id="78" name="Oval 77"/>
          <p:cNvSpPr/>
          <p:nvPr/>
        </p:nvSpPr>
        <p:spPr>
          <a:xfrm>
            <a:off x="2812863" y="3048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t>
            </a:r>
            <a:endParaRPr lang="en-US" sz="2000" dirty="0">
              <a:solidFill>
                <a:schemeClr val="tx1"/>
              </a:solidFill>
            </a:endParaRPr>
          </a:p>
        </p:txBody>
      </p:sp>
      <p:sp>
        <p:nvSpPr>
          <p:cNvPr id="80" name="Oval 79"/>
          <p:cNvSpPr/>
          <p:nvPr/>
        </p:nvSpPr>
        <p:spPr>
          <a:xfrm>
            <a:off x="1905000" y="2438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a:t>
            </a:r>
            <a:endParaRPr lang="en-US" sz="2000" dirty="0">
              <a:solidFill>
                <a:schemeClr val="tx1"/>
              </a:solidFill>
            </a:endParaRPr>
          </a:p>
        </p:txBody>
      </p:sp>
      <p:sp>
        <p:nvSpPr>
          <p:cNvPr id="93" name="Oval 92"/>
          <p:cNvSpPr/>
          <p:nvPr/>
        </p:nvSpPr>
        <p:spPr>
          <a:xfrm>
            <a:off x="938213" y="30480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G</a:t>
            </a:r>
            <a:endParaRPr lang="en-US" sz="2000" dirty="0">
              <a:solidFill>
                <a:schemeClr val="tx1"/>
              </a:solidFill>
            </a:endParaRPr>
          </a:p>
        </p:txBody>
      </p:sp>
      <p:sp>
        <p:nvSpPr>
          <p:cNvPr id="96" name="Oval 95"/>
          <p:cNvSpPr/>
          <p:nvPr/>
        </p:nvSpPr>
        <p:spPr>
          <a:xfrm>
            <a:off x="3886200" y="9144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a:t>
            </a:r>
            <a:endParaRPr lang="en-US" sz="2000" dirty="0">
              <a:solidFill>
                <a:schemeClr val="tx1"/>
              </a:solidFill>
            </a:endParaRPr>
          </a:p>
        </p:txBody>
      </p:sp>
      <p:sp>
        <p:nvSpPr>
          <p:cNvPr id="100" name="Oval 99"/>
          <p:cNvSpPr/>
          <p:nvPr/>
        </p:nvSpPr>
        <p:spPr>
          <a:xfrm>
            <a:off x="3048000" y="1752600"/>
            <a:ext cx="304800" cy="304800"/>
          </a:xfrm>
          <a:prstGeom prst="ellipse">
            <a:avLst/>
          </a:prstGeom>
          <a:solidFill>
            <a:schemeClr val="bg1"/>
          </a:solidFill>
          <a:ln>
            <a:solidFill>
              <a:schemeClr val="tx1"/>
            </a:solidFill>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J</a:t>
            </a:r>
            <a:endParaRPr lang="en-US" sz="2000" dirty="0">
              <a:solidFill>
                <a:schemeClr val="tx1"/>
              </a:solidFill>
            </a:endParaRPr>
          </a:p>
        </p:txBody>
      </p:sp>
      <p:cxnSp>
        <p:nvCxnSpPr>
          <p:cNvPr id="101" name="Straight Arrow Connector 100"/>
          <p:cNvCxnSpPr>
            <a:stCxn id="72" idx="4"/>
            <a:endCxn id="93" idx="0"/>
          </p:cNvCxnSpPr>
          <p:nvPr/>
        </p:nvCxnSpPr>
        <p:spPr>
          <a:xfrm>
            <a:off x="1081088" y="2057400"/>
            <a:ext cx="9525" cy="9906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2" idx="7"/>
            <a:endCxn id="71" idx="3"/>
          </p:cNvCxnSpPr>
          <p:nvPr/>
        </p:nvCxnSpPr>
        <p:spPr>
          <a:xfrm flipV="1">
            <a:off x="1188851" y="1174563"/>
            <a:ext cx="770311" cy="6226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5" idx="0"/>
            <a:endCxn id="71" idx="4"/>
          </p:cNvCxnSpPr>
          <p:nvPr/>
        </p:nvCxnSpPr>
        <p:spPr>
          <a:xfrm flipV="1">
            <a:off x="2057400" y="1219200"/>
            <a:ext cx="9525" cy="5334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71" idx="5"/>
            <a:endCxn id="78" idx="0"/>
          </p:cNvCxnSpPr>
          <p:nvPr/>
        </p:nvCxnSpPr>
        <p:spPr>
          <a:xfrm>
            <a:off x="2174688" y="1174563"/>
            <a:ext cx="790575" cy="1873437"/>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75" idx="4"/>
            <a:endCxn id="80" idx="0"/>
          </p:cNvCxnSpPr>
          <p:nvPr/>
        </p:nvCxnSpPr>
        <p:spPr>
          <a:xfrm>
            <a:off x="2057400" y="2057400"/>
            <a:ext cx="0" cy="3810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3" idx="7"/>
            <a:endCxn id="80" idx="3"/>
          </p:cNvCxnSpPr>
          <p:nvPr/>
        </p:nvCxnSpPr>
        <p:spPr>
          <a:xfrm flipV="1">
            <a:off x="1198376" y="2698563"/>
            <a:ext cx="751261" cy="3940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78" idx="2"/>
            <a:endCxn id="93" idx="6"/>
          </p:cNvCxnSpPr>
          <p:nvPr/>
        </p:nvCxnSpPr>
        <p:spPr>
          <a:xfrm flipH="1">
            <a:off x="1243013" y="3200400"/>
            <a:ext cx="156985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80" idx="5"/>
            <a:endCxn id="78" idx="1"/>
          </p:cNvCxnSpPr>
          <p:nvPr/>
        </p:nvCxnSpPr>
        <p:spPr>
          <a:xfrm>
            <a:off x="2165163" y="2698563"/>
            <a:ext cx="692337" cy="3940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71" idx="6"/>
            <a:endCxn id="74" idx="2"/>
          </p:cNvCxnSpPr>
          <p:nvPr/>
        </p:nvCxnSpPr>
        <p:spPr>
          <a:xfrm>
            <a:off x="2219325" y="1066800"/>
            <a:ext cx="828675"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74" idx="6"/>
            <a:endCxn id="96" idx="2"/>
          </p:cNvCxnSpPr>
          <p:nvPr/>
        </p:nvCxnSpPr>
        <p:spPr>
          <a:xfrm>
            <a:off x="3352800" y="1066800"/>
            <a:ext cx="533400"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96" idx="4"/>
            <a:endCxn id="77" idx="0"/>
          </p:cNvCxnSpPr>
          <p:nvPr/>
        </p:nvCxnSpPr>
        <p:spPr>
          <a:xfrm>
            <a:off x="4038600" y="1219200"/>
            <a:ext cx="0" cy="18288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77" idx="1"/>
            <a:endCxn id="100" idx="5"/>
          </p:cNvCxnSpPr>
          <p:nvPr/>
        </p:nvCxnSpPr>
        <p:spPr>
          <a:xfrm flipH="1" flipV="1">
            <a:off x="3308163" y="2012763"/>
            <a:ext cx="622674" cy="1079874"/>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00" idx="0"/>
            <a:endCxn id="74" idx="4"/>
          </p:cNvCxnSpPr>
          <p:nvPr/>
        </p:nvCxnSpPr>
        <p:spPr>
          <a:xfrm flipV="1">
            <a:off x="3200400" y="1219200"/>
            <a:ext cx="0" cy="53340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78" idx="6"/>
            <a:endCxn id="77" idx="2"/>
          </p:cNvCxnSpPr>
          <p:nvPr/>
        </p:nvCxnSpPr>
        <p:spPr>
          <a:xfrm>
            <a:off x="3117663" y="3200400"/>
            <a:ext cx="768537" cy="0"/>
          </a:xfrm>
          <a:prstGeom prst="straightConnector1">
            <a:avLst/>
          </a:prstGeom>
          <a:ln w="28575">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034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fontScale="90000"/>
          </a:bodyPr>
          <a:lstStyle/>
          <a:p>
            <a:r>
              <a:rPr lang="en-US" dirty="0"/>
              <a:t>Reachability of web pages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52400" y="761999"/>
                <a:ext cx="8763000" cy="5730875"/>
              </a:xfrm>
            </p:spPr>
            <p:txBody>
              <a:bodyPr>
                <a:normAutofit/>
              </a:bodyPr>
              <a:lstStyle/>
              <a:p>
                <a:pPr marL="0" indent="0">
                  <a:buNone/>
                </a:pPr>
                <a:r>
                  <a:rPr lang="en-US" sz="1600" dirty="0"/>
                  <a:t>The CS department would like to analyze the connectivity of their web pages, under the suspicious that some of them are not reachable. For that purpose, the IT staff proposes to launch a DFS exploration on a list that contains all URLs of the web pages. The pages are symbolically represented as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b="0" i="1" smtClean="0">
                        <a:latin typeface="Cambria Math" panose="02040503050406030204" pitchFamily="18" charset="0"/>
                      </a:rPr>
                      <m:t>, </m:t>
                    </m:r>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𝐽</m:t>
                    </m:r>
                    <m:r>
                      <a:rPr lang="en-US" sz="1600" b="0" i="1" smtClean="0">
                        <a:latin typeface="Cambria Math" panose="02040503050406030204" pitchFamily="18" charset="0"/>
                      </a:rPr>
                      <m:t>}</m:t>
                    </m:r>
                  </m:oMath>
                </a14:m>
                <a:r>
                  <a:rPr lang="en-US" sz="1600" dirty="0"/>
                  <a:t>. The DFS visits the pages following the links contained in each page. When there is more than one link in a page, the links are visited in order of appearance inside the page. The DFS exploration reports the pre- and post-visit numbers associated to each page, which are the following:</a:t>
                </a:r>
              </a:p>
              <a:p>
                <a:pPr marL="0" indent="0">
                  <a:buNone/>
                </a:pPr>
                <a:endParaRPr lang="en-US" sz="1600" dirty="0"/>
              </a:p>
              <a:p>
                <a:pPr marL="0" indent="0">
                  <a:buNone/>
                </a:pPr>
                <a:endParaRPr lang="en-US" sz="1600" dirty="0"/>
              </a:p>
              <a:p>
                <a:pPr marL="0" indent="0">
                  <a:buNone/>
                </a:pPr>
                <a:endParaRPr lang="en-US" sz="1600" dirty="0"/>
              </a:p>
              <a:p>
                <a:pPr marL="0" indent="0">
                  <a:buNone/>
                </a:pPr>
                <a:br>
                  <a:rPr lang="en-US" sz="1600" dirty="0"/>
                </a:br>
                <a:r>
                  <a:rPr lang="en-US" sz="1600" dirty="0"/>
                  <a:t>The IT staff also knows that the links </a:t>
                </a:r>
                <a14:m>
                  <m:oMath xmlns:m="http://schemas.openxmlformats.org/officeDocument/2006/math">
                    <m:r>
                      <a:rPr lang="en-US" sz="1600" b="0" i="1" smtClean="0">
                        <a:latin typeface="Cambria Math" panose="02040503050406030204" pitchFamily="18" charset="0"/>
                      </a:rPr>
                      <m:t>𝐶</m:t>
                    </m:r>
                    <m:r>
                      <a:rPr lang="en-US" sz="1600" b="0" i="1" smtClean="0">
                        <a:latin typeface="Cambria Math" panose="02040503050406030204" pitchFamily="18" charset="0"/>
                      </a:rPr>
                      <m:t>→</m:t>
                    </m:r>
                    <m:r>
                      <a:rPr lang="en-US" sz="1600" b="0" i="1" smtClean="0">
                        <a:latin typeface="Cambria Math" panose="02040503050406030204" pitchFamily="18" charset="0"/>
                      </a:rPr>
                      <m:t>𝐴</m:t>
                    </m:r>
                  </m:oMath>
                </a14:m>
                <a:r>
                  <a:rPr lang="en-US" sz="1600" dirty="0"/>
                  <a:t>, </a:t>
                </a:r>
                <a14:m>
                  <m:oMath xmlns:m="http://schemas.openxmlformats.org/officeDocument/2006/math">
                    <m:r>
                      <a:rPr lang="en-US" sz="1600" b="0" i="1" smtClean="0">
                        <a:latin typeface="Cambria Math" panose="02040503050406030204" pitchFamily="18" charset="0"/>
                      </a:rPr>
                      <m:t>𝐷</m:t>
                    </m:r>
                    <m:r>
                      <a:rPr lang="en-US" sz="1600" b="0" i="1" smtClean="0">
                        <a:latin typeface="Cambria Math" panose="02040503050406030204" pitchFamily="18" charset="0"/>
                      </a:rPr>
                      <m:t>→</m:t>
                    </m:r>
                    <m:r>
                      <a:rPr lang="en-US" sz="1600" b="0" i="1" smtClean="0">
                        <a:latin typeface="Cambria Math" panose="02040503050406030204" pitchFamily="18" charset="0"/>
                      </a:rPr>
                      <m:t>𝐻</m:t>
                    </m:r>
                  </m:oMath>
                </a14:m>
                <a:r>
                  <a:rPr lang="en-US" sz="1600" dirty="0"/>
                  <a:t> and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m:t>
                    </m:r>
                    <m:r>
                      <a:rPr lang="en-US" sz="1600" b="0" i="1" smtClean="0">
                        <a:latin typeface="Cambria Math" panose="02040503050406030204" pitchFamily="18" charset="0"/>
                      </a:rPr>
                      <m:t>𝐷</m:t>
                    </m:r>
                  </m:oMath>
                </a14:m>
                <a:r>
                  <a:rPr lang="en-US" sz="1600" dirty="0"/>
                  <a:t> are present in the pages because they have explicitly created them.</a:t>
                </a:r>
              </a:p>
              <a:p>
                <a:r>
                  <a:rPr lang="en-US" sz="1600" dirty="0"/>
                  <a:t>Draw the DFS forest of the graph. For nodes with a common parent, draw the firstly visited nodes at the left.</a:t>
                </a:r>
              </a:p>
              <a:p>
                <a:r>
                  <a:rPr lang="en-US" sz="1600" dirty="0"/>
                  <a:t>Indicate which pages are reachable from </a:t>
                </a:r>
                <a14:m>
                  <m:oMath xmlns:m="http://schemas.openxmlformats.org/officeDocument/2006/math">
                    <m:r>
                      <a:rPr lang="en-US" sz="1600" b="0" i="1" smtClean="0">
                        <a:latin typeface="Cambria Math" panose="02040503050406030204" pitchFamily="18" charset="0"/>
                      </a:rPr>
                      <m:t>𝐻</m:t>
                    </m:r>
                  </m:oMath>
                </a14:m>
                <a:r>
                  <a:rPr lang="en-GB" sz="1600" dirty="0"/>
                  <a:t>, unreachable from </a:t>
                </a:r>
                <a14:m>
                  <m:oMath xmlns:m="http://schemas.openxmlformats.org/officeDocument/2006/math">
                    <m:r>
                      <a:rPr lang="en-US" sz="1600" b="0" i="1" smtClean="0">
                        <a:latin typeface="Cambria Math" panose="02040503050406030204" pitchFamily="18" charset="0"/>
                      </a:rPr>
                      <m:t>𝐻</m:t>
                    </m:r>
                  </m:oMath>
                </a14:m>
                <a:r>
                  <a:rPr lang="en-GB" sz="1600" dirty="0"/>
                  <a:t> and those for which we do not know whether they are reachable from </a:t>
                </a:r>
                <a14:m>
                  <m:oMath xmlns:m="http://schemas.openxmlformats.org/officeDocument/2006/math">
                    <m:r>
                      <a:rPr lang="en-US" sz="1600" b="0" i="1" smtClean="0">
                        <a:latin typeface="Cambria Math" panose="02040503050406030204" pitchFamily="18" charset="0"/>
                      </a:rPr>
                      <m:t>𝐻</m:t>
                    </m:r>
                  </m:oMath>
                </a14:m>
                <a:r>
                  <a:rPr lang="en-GB" sz="1600" dirty="0"/>
                  <a:t>. Answer the same questions for </a:t>
                </a:r>
                <a14:m>
                  <m:oMath xmlns:m="http://schemas.openxmlformats.org/officeDocument/2006/math">
                    <m:r>
                      <a:rPr lang="en-US" sz="1600" b="0" i="1" smtClean="0">
                        <a:latin typeface="Cambria Math" panose="02040503050406030204" pitchFamily="18" charset="0"/>
                      </a:rPr>
                      <m:t>𝐵</m:t>
                    </m:r>
                  </m:oMath>
                </a14:m>
                <a:r>
                  <a:rPr lang="en-GB" sz="1600" dirty="0"/>
                  <a:t>.</a:t>
                </a:r>
              </a:p>
              <a:p>
                <a:r>
                  <a:rPr lang="en-GB" sz="1600" dirty="0"/>
                  <a:t>Answer where there is a link between the following pairs of nodes (you can answer YES, NO or I DON'T KNOW): </a:t>
                </a:r>
                <a14:m>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r>
                      <a:rPr lang="en-US" sz="1600" b="0" i="1" smtClean="0">
                        <a:latin typeface="Cambria Math" panose="02040503050406030204" pitchFamily="18" charset="0"/>
                      </a:rPr>
                      <m:t>𝐹</m:t>
                    </m:r>
                    <m:r>
                      <a:rPr lang="en-US" sz="1600" b="0" i="1" smtClean="0">
                        <a:latin typeface="Cambria Math" panose="02040503050406030204" pitchFamily="18" charset="0"/>
                      </a:rPr>
                      <m:t>, </m:t>
                    </m:r>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𝐼</m:t>
                    </m:r>
                    <m:r>
                      <a:rPr lang="en-US" sz="1600" b="0" i="1" smtClean="0">
                        <a:latin typeface="Cambria Math" panose="02040503050406030204" pitchFamily="18" charset="0"/>
                      </a:rPr>
                      <m:t>, </m:t>
                    </m:r>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𝐶</m:t>
                    </m:r>
                    <m:r>
                      <a:rPr lang="en-US" sz="1600" b="0" i="1" smtClean="0">
                        <a:latin typeface="Cambria Math" panose="02040503050406030204" pitchFamily="18" charset="0"/>
                      </a:rPr>
                      <m:t>, </m:t>
                    </m:r>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𝐼</m:t>
                    </m:r>
                    <m:r>
                      <a:rPr lang="en-US" sz="1600" b="0" i="1" smtClean="0">
                        <a:latin typeface="Cambria Math" panose="02040503050406030204" pitchFamily="18" charset="0"/>
                      </a:rPr>
                      <m:t>, </m:t>
                    </m:r>
                    <m:r>
                      <a:rPr lang="en-US" sz="1600" b="0" i="1" smtClean="0">
                        <a:latin typeface="Cambria Math" panose="02040503050406030204" pitchFamily="18" charset="0"/>
                      </a:rPr>
                      <m:t>𝐺</m:t>
                    </m:r>
                    <m:r>
                      <a:rPr lang="en-US" sz="1600" b="0" i="1" smtClean="0">
                        <a:latin typeface="Cambria Math" panose="02040503050406030204" pitchFamily="18" charset="0"/>
                      </a:rPr>
                      <m:t>→</m:t>
                    </m:r>
                    <m:r>
                      <a:rPr lang="en-US" sz="1600" b="0" i="1" smtClean="0">
                        <a:latin typeface="Cambria Math" panose="02040503050406030204" pitchFamily="18" charset="0"/>
                      </a:rPr>
                      <m:t>𝐹</m:t>
                    </m:r>
                    <m:r>
                      <a:rPr lang="en-US" sz="1600" b="0" i="1" smtClean="0">
                        <a:latin typeface="Cambria Math" panose="02040503050406030204" pitchFamily="18" charset="0"/>
                      </a:rPr>
                      <m:t>, </m:t>
                    </m:r>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𝐸</m:t>
                    </m:r>
                  </m:oMath>
                </a14:m>
                <a:r>
                  <a:rPr lang="en-GB" sz="1600" dirty="0"/>
                  <a:t>.</a:t>
                </a:r>
              </a:p>
              <a:p>
                <a:r>
                  <a:rPr lang="en-GB" sz="1600" dirty="0"/>
                  <a:t>Are </a:t>
                </a:r>
                <a14:m>
                  <m:oMath xmlns:m="http://schemas.openxmlformats.org/officeDocument/2006/math">
                    <m:r>
                      <a:rPr lang="en-US" sz="1600" b="0" i="1" smtClean="0">
                        <a:latin typeface="Cambria Math" panose="02040503050406030204" pitchFamily="18" charset="0"/>
                      </a:rPr>
                      <m:t>𝐷</m:t>
                    </m:r>
                  </m:oMath>
                </a14:m>
                <a:r>
                  <a:rPr lang="en-GB" sz="1600" dirty="0"/>
                  <a:t> and </a:t>
                </a:r>
                <a14:m>
                  <m:oMath xmlns:m="http://schemas.openxmlformats.org/officeDocument/2006/math">
                    <m:r>
                      <a:rPr lang="en-US" sz="1600" b="0" i="1" smtClean="0">
                        <a:latin typeface="Cambria Math" panose="02040503050406030204" pitchFamily="18" charset="0"/>
                      </a:rPr>
                      <m:t>𝐺</m:t>
                    </m:r>
                  </m:oMath>
                </a14:m>
                <a:r>
                  <a:rPr lang="en-GB" sz="1600" dirty="0"/>
                  <a:t> in the same SCC? Are </a:t>
                </a:r>
                <a14:m>
                  <m:oMath xmlns:m="http://schemas.openxmlformats.org/officeDocument/2006/math">
                    <m:r>
                      <a:rPr lang="en-US" sz="1600" b="0" i="1" smtClean="0">
                        <a:latin typeface="Cambria Math" panose="02040503050406030204" pitchFamily="18" charset="0"/>
                      </a:rPr>
                      <m:t>𝐴</m:t>
                    </m:r>
                  </m:oMath>
                </a14:m>
                <a:r>
                  <a:rPr lang="en-GB" sz="1600" dirty="0"/>
                  <a:t> and </a:t>
                </a:r>
                <a14:m>
                  <m:oMath xmlns:m="http://schemas.openxmlformats.org/officeDocument/2006/math">
                    <m:r>
                      <a:rPr lang="en-US" sz="1600" b="0" i="1" smtClean="0">
                        <a:latin typeface="Cambria Math" panose="02040503050406030204" pitchFamily="18" charset="0"/>
                      </a:rPr>
                      <m:t>𝐶</m:t>
                    </m:r>
                  </m:oMath>
                </a14:m>
                <a:r>
                  <a:rPr lang="en-GB" sz="1600" dirty="0"/>
                  <a:t> in the same SCC?</a:t>
                </a:r>
              </a:p>
              <a:p>
                <a:r>
                  <a:rPr lang="en-GB" sz="1600" dirty="0"/>
                  <a:t>The IT staff decides to add the link </a:t>
                </a:r>
                <a14:m>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𝐵</m:t>
                    </m:r>
                  </m:oMath>
                </a14:m>
                <a:r>
                  <a:rPr lang="en-GB" sz="1600" dirty="0"/>
                  <a:t> </a:t>
                </a:r>
                <a:r>
                  <a:rPr lang="en-GB" sz="1600" i="1" u="sng" dirty="0"/>
                  <a:t>at the end</a:t>
                </a:r>
                <a:r>
                  <a:rPr lang="en-GB" sz="1600" dirty="0"/>
                  <a:t> of page </a:t>
                </a:r>
                <a14:m>
                  <m:oMath xmlns:m="http://schemas.openxmlformats.org/officeDocument/2006/math">
                    <m:r>
                      <a:rPr lang="en-US" sz="1600" b="0" i="1" smtClean="0">
                        <a:latin typeface="Cambria Math" panose="02040503050406030204" pitchFamily="18" charset="0"/>
                      </a:rPr>
                      <m:t>𝐹</m:t>
                    </m:r>
                  </m:oMath>
                </a14:m>
                <a:r>
                  <a:rPr lang="en-GB" sz="1600" dirty="0"/>
                  <a:t> to improve the connectivity of the pages. Draw the DFS forest after executing the DFS algorithm on the same list of pages.</a:t>
                </a:r>
              </a:p>
              <a:p>
                <a:pPr marL="0" indent="0">
                  <a:buNone/>
                </a:pPr>
                <a:endParaRPr lang="en-GB" sz="2800" dirty="0"/>
              </a:p>
              <a:p>
                <a:pPr lvl="1"/>
                <a:endParaRPr lang="en-US" sz="24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52400" y="761999"/>
                <a:ext cx="8763000" cy="5730875"/>
              </a:xfrm>
              <a:blipFill>
                <a:blip r:embed="rId2"/>
                <a:stretch>
                  <a:fillRect l="-348" t="-319" r="-55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Graphs: Connectivity</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graphicFrame>
        <p:nvGraphicFramePr>
          <p:cNvPr id="2" name="Table 1">
            <a:extLst>
              <a:ext uri="{FF2B5EF4-FFF2-40B4-BE49-F238E27FC236}">
                <a16:creationId xmlns:a16="http://schemas.microsoft.com/office/drawing/2014/main" id="{5DFF40BF-8AB9-40B0-8EB6-CE2C6AC21444}"/>
              </a:ext>
            </a:extLst>
          </p:cNvPr>
          <p:cNvGraphicFramePr>
            <a:graphicFrameLocks noGrp="1"/>
          </p:cNvGraphicFramePr>
          <p:nvPr>
            <p:extLst>
              <p:ext uri="{D42A27DB-BD31-4B8C-83A1-F6EECF244321}">
                <p14:modId xmlns:p14="http://schemas.microsoft.com/office/powerpoint/2010/main" val="1946771406"/>
              </p:ext>
            </p:extLst>
          </p:nvPr>
        </p:nvGraphicFramePr>
        <p:xfrm>
          <a:off x="1600200" y="2362200"/>
          <a:ext cx="5943597" cy="914400"/>
        </p:xfrm>
        <a:graphic>
          <a:graphicData uri="http://schemas.openxmlformats.org/drawingml/2006/table">
            <a:tbl>
              <a:tblPr firstRow="1" bandRow="1">
                <a:tableStyleId>{5C22544A-7EE6-4342-B048-85BDC9FD1C3A}</a:tableStyleId>
              </a:tblPr>
              <a:tblGrid>
                <a:gridCol w="540327">
                  <a:extLst>
                    <a:ext uri="{9D8B030D-6E8A-4147-A177-3AD203B41FA5}">
                      <a16:colId xmlns:a16="http://schemas.microsoft.com/office/drawing/2014/main" val="3996537639"/>
                    </a:ext>
                  </a:extLst>
                </a:gridCol>
                <a:gridCol w="540327">
                  <a:extLst>
                    <a:ext uri="{9D8B030D-6E8A-4147-A177-3AD203B41FA5}">
                      <a16:colId xmlns:a16="http://schemas.microsoft.com/office/drawing/2014/main" val="413807137"/>
                    </a:ext>
                  </a:extLst>
                </a:gridCol>
                <a:gridCol w="540327">
                  <a:extLst>
                    <a:ext uri="{9D8B030D-6E8A-4147-A177-3AD203B41FA5}">
                      <a16:colId xmlns:a16="http://schemas.microsoft.com/office/drawing/2014/main" val="1219037385"/>
                    </a:ext>
                  </a:extLst>
                </a:gridCol>
                <a:gridCol w="540327">
                  <a:extLst>
                    <a:ext uri="{9D8B030D-6E8A-4147-A177-3AD203B41FA5}">
                      <a16:colId xmlns:a16="http://schemas.microsoft.com/office/drawing/2014/main" val="3686423816"/>
                    </a:ext>
                  </a:extLst>
                </a:gridCol>
                <a:gridCol w="540327">
                  <a:extLst>
                    <a:ext uri="{9D8B030D-6E8A-4147-A177-3AD203B41FA5}">
                      <a16:colId xmlns:a16="http://schemas.microsoft.com/office/drawing/2014/main" val="2856397973"/>
                    </a:ext>
                  </a:extLst>
                </a:gridCol>
                <a:gridCol w="540327">
                  <a:extLst>
                    <a:ext uri="{9D8B030D-6E8A-4147-A177-3AD203B41FA5}">
                      <a16:colId xmlns:a16="http://schemas.microsoft.com/office/drawing/2014/main" val="327344879"/>
                    </a:ext>
                  </a:extLst>
                </a:gridCol>
                <a:gridCol w="540327">
                  <a:extLst>
                    <a:ext uri="{9D8B030D-6E8A-4147-A177-3AD203B41FA5}">
                      <a16:colId xmlns:a16="http://schemas.microsoft.com/office/drawing/2014/main" val="932312975"/>
                    </a:ext>
                  </a:extLst>
                </a:gridCol>
                <a:gridCol w="540327">
                  <a:extLst>
                    <a:ext uri="{9D8B030D-6E8A-4147-A177-3AD203B41FA5}">
                      <a16:colId xmlns:a16="http://schemas.microsoft.com/office/drawing/2014/main" val="938606904"/>
                    </a:ext>
                  </a:extLst>
                </a:gridCol>
                <a:gridCol w="540327">
                  <a:extLst>
                    <a:ext uri="{9D8B030D-6E8A-4147-A177-3AD203B41FA5}">
                      <a16:colId xmlns:a16="http://schemas.microsoft.com/office/drawing/2014/main" val="384913062"/>
                    </a:ext>
                  </a:extLst>
                </a:gridCol>
                <a:gridCol w="540327">
                  <a:extLst>
                    <a:ext uri="{9D8B030D-6E8A-4147-A177-3AD203B41FA5}">
                      <a16:colId xmlns:a16="http://schemas.microsoft.com/office/drawing/2014/main" val="4244938137"/>
                    </a:ext>
                  </a:extLst>
                </a:gridCol>
                <a:gridCol w="540327">
                  <a:extLst>
                    <a:ext uri="{9D8B030D-6E8A-4147-A177-3AD203B41FA5}">
                      <a16:colId xmlns:a16="http://schemas.microsoft.com/office/drawing/2014/main" val="4143136293"/>
                    </a:ext>
                  </a:extLst>
                </a:gridCol>
              </a:tblGrid>
              <a:tr h="304800">
                <a:tc>
                  <a:txBody>
                    <a:bodyPr/>
                    <a:lstStyle/>
                    <a:p>
                      <a:pPr algn="ctr"/>
                      <a:r>
                        <a:rPr lang="en-US" sz="1400" b="1" dirty="0"/>
                        <a:t>page</a:t>
                      </a:r>
                    </a:p>
                  </a:txBody>
                  <a:tcPr/>
                </a:tc>
                <a:tc>
                  <a:txBody>
                    <a:bodyPr/>
                    <a:lstStyle/>
                    <a:p>
                      <a:pPr algn="ctr"/>
                      <a:r>
                        <a:rPr lang="en-US" sz="1400" dirty="0"/>
                        <a:t>A</a:t>
                      </a:r>
                    </a:p>
                  </a:txBody>
                  <a:tcPr/>
                </a:tc>
                <a:tc>
                  <a:txBody>
                    <a:bodyPr/>
                    <a:lstStyle/>
                    <a:p>
                      <a:pPr algn="ctr"/>
                      <a:r>
                        <a:rPr lang="en-US" sz="1400" dirty="0"/>
                        <a:t>B</a:t>
                      </a:r>
                    </a:p>
                  </a:txBody>
                  <a:tcPr/>
                </a:tc>
                <a:tc>
                  <a:txBody>
                    <a:bodyPr/>
                    <a:lstStyle/>
                    <a:p>
                      <a:pPr algn="ctr"/>
                      <a:r>
                        <a:rPr lang="en-US" sz="1400" dirty="0"/>
                        <a:t>C</a:t>
                      </a:r>
                    </a:p>
                  </a:txBody>
                  <a:tcPr/>
                </a:tc>
                <a:tc>
                  <a:txBody>
                    <a:bodyPr/>
                    <a:lstStyle/>
                    <a:p>
                      <a:pPr algn="ctr"/>
                      <a:r>
                        <a:rPr lang="en-US" sz="1400" dirty="0"/>
                        <a:t>D</a:t>
                      </a:r>
                    </a:p>
                  </a:txBody>
                  <a:tcPr/>
                </a:tc>
                <a:tc>
                  <a:txBody>
                    <a:bodyPr/>
                    <a:lstStyle/>
                    <a:p>
                      <a:pPr algn="ctr"/>
                      <a:r>
                        <a:rPr lang="en-US" sz="1400" dirty="0"/>
                        <a:t>E</a:t>
                      </a:r>
                    </a:p>
                  </a:txBody>
                  <a:tcPr/>
                </a:tc>
                <a:tc>
                  <a:txBody>
                    <a:bodyPr/>
                    <a:lstStyle/>
                    <a:p>
                      <a:pPr algn="ctr"/>
                      <a:r>
                        <a:rPr lang="en-US" sz="1400" dirty="0"/>
                        <a:t>F</a:t>
                      </a:r>
                    </a:p>
                  </a:txBody>
                  <a:tcPr/>
                </a:tc>
                <a:tc>
                  <a:txBody>
                    <a:bodyPr/>
                    <a:lstStyle/>
                    <a:p>
                      <a:pPr algn="ctr"/>
                      <a:r>
                        <a:rPr lang="en-US" sz="1400" dirty="0"/>
                        <a:t>G</a:t>
                      </a:r>
                    </a:p>
                  </a:txBody>
                  <a:tcPr/>
                </a:tc>
                <a:tc>
                  <a:txBody>
                    <a:bodyPr/>
                    <a:lstStyle/>
                    <a:p>
                      <a:pPr algn="ctr"/>
                      <a:r>
                        <a:rPr lang="en-US" sz="1400" dirty="0"/>
                        <a:t>H</a:t>
                      </a:r>
                    </a:p>
                  </a:txBody>
                  <a:tcPr/>
                </a:tc>
                <a:tc>
                  <a:txBody>
                    <a:bodyPr/>
                    <a:lstStyle/>
                    <a:p>
                      <a:pPr algn="ctr"/>
                      <a:r>
                        <a:rPr lang="en-US" sz="1400" dirty="0"/>
                        <a:t>I</a:t>
                      </a:r>
                    </a:p>
                  </a:txBody>
                  <a:tcPr/>
                </a:tc>
                <a:tc>
                  <a:txBody>
                    <a:bodyPr/>
                    <a:lstStyle/>
                    <a:p>
                      <a:pPr algn="ctr"/>
                      <a:r>
                        <a:rPr lang="en-US" sz="1400" dirty="0"/>
                        <a:t>J</a:t>
                      </a:r>
                    </a:p>
                  </a:txBody>
                  <a:tcPr/>
                </a:tc>
                <a:extLst>
                  <a:ext uri="{0D108BD9-81ED-4DB2-BD59-A6C34878D82A}">
                    <a16:rowId xmlns:a16="http://schemas.microsoft.com/office/drawing/2014/main" val="3033345034"/>
                  </a:ext>
                </a:extLst>
              </a:tr>
              <a:tr h="304800">
                <a:tc>
                  <a:txBody>
                    <a:bodyPr/>
                    <a:lstStyle/>
                    <a:p>
                      <a:pPr algn="ctr"/>
                      <a:r>
                        <a:rPr lang="en-US" sz="1400" b="1" dirty="0"/>
                        <a:t>pre</a:t>
                      </a:r>
                    </a:p>
                  </a:txBody>
                  <a:tcPr/>
                </a:tc>
                <a:tc>
                  <a:txBody>
                    <a:bodyPr/>
                    <a:lstStyle/>
                    <a:p>
                      <a:pPr algn="ctr"/>
                      <a:r>
                        <a:rPr lang="en-US" sz="1400" dirty="0"/>
                        <a:t>14</a:t>
                      </a:r>
                    </a:p>
                  </a:txBody>
                  <a:tcPr/>
                </a:tc>
                <a:tc>
                  <a:txBody>
                    <a:bodyPr/>
                    <a:lstStyle/>
                    <a:p>
                      <a:pPr algn="ctr"/>
                      <a:r>
                        <a:rPr lang="en-US" sz="1400" dirty="0"/>
                        <a:t>13</a:t>
                      </a:r>
                    </a:p>
                  </a:txBody>
                  <a:tcPr/>
                </a:tc>
                <a:tc>
                  <a:txBody>
                    <a:bodyPr/>
                    <a:lstStyle/>
                    <a:p>
                      <a:pPr algn="ctr"/>
                      <a:r>
                        <a:rPr lang="en-US" sz="1400" dirty="0"/>
                        <a:t>17</a:t>
                      </a:r>
                    </a:p>
                  </a:txBody>
                  <a:tcPr/>
                </a:tc>
                <a:tc>
                  <a:txBody>
                    <a:bodyPr/>
                    <a:lstStyle/>
                    <a:p>
                      <a:pPr algn="ctr"/>
                      <a:r>
                        <a:rPr lang="en-US" sz="1400" dirty="0"/>
                        <a:t>4</a:t>
                      </a:r>
                    </a:p>
                  </a:txBody>
                  <a:tcPr/>
                </a:tc>
                <a:tc>
                  <a:txBody>
                    <a:bodyPr/>
                    <a:lstStyle/>
                    <a:p>
                      <a:pPr algn="ctr"/>
                      <a:r>
                        <a:rPr lang="en-US" sz="1400" dirty="0"/>
                        <a:t>6</a:t>
                      </a:r>
                    </a:p>
                  </a:txBody>
                  <a:tcPr/>
                </a:tc>
                <a:tc>
                  <a:txBody>
                    <a:bodyPr/>
                    <a:lstStyle/>
                    <a:p>
                      <a:pPr algn="ctr"/>
                      <a:r>
                        <a:rPr lang="en-US" sz="1400" dirty="0"/>
                        <a:t>10</a:t>
                      </a:r>
                    </a:p>
                  </a:txBody>
                  <a:tcPr/>
                </a:tc>
                <a:tc>
                  <a:txBody>
                    <a:bodyPr/>
                    <a:lstStyle/>
                    <a:p>
                      <a:pPr algn="ctr"/>
                      <a:r>
                        <a:rPr lang="en-US" sz="1400" dirty="0"/>
                        <a:t>2</a:t>
                      </a:r>
                    </a:p>
                  </a:txBody>
                  <a:tcPr/>
                </a:tc>
                <a:tc>
                  <a:txBody>
                    <a:bodyPr/>
                    <a:lstStyle/>
                    <a:p>
                      <a:pPr algn="ctr"/>
                      <a:r>
                        <a:rPr lang="en-US" sz="1400" dirty="0"/>
                        <a:t>1</a:t>
                      </a:r>
                    </a:p>
                  </a:txBody>
                  <a:tcPr/>
                </a:tc>
                <a:tc>
                  <a:txBody>
                    <a:bodyPr/>
                    <a:lstStyle/>
                    <a:p>
                      <a:pPr algn="ctr"/>
                      <a:r>
                        <a:rPr lang="en-US" sz="1400" dirty="0"/>
                        <a:t>16</a:t>
                      </a:r>
                    </a:p>
                  </a:txBody>
                  <a:tcPr/>
                </a:tc>
                <a:tc>
                  <a:txBody>
                    <a:bodyPr/>
                    <a:lstStyle/>
                    <a:p>
                      <a:pPr algn="ctr"/>
                      <a:r>
                        <a:rPr lang="en-US" sz="1400" dirty="0"/>
                        <a:t>3</a:t>
                      </a:r>
                    </a:p>
                  </a:txBody>
                  <a:tcPr/>
                </a:tc>
                <a:extLst>
                  <a:ext uri="{0D108BD9-81ED-4DB2-BD59-A6C34878D82A}">
                    <a16:rowId xmlns:a16="http://schemas.microsoft.com/office/drawing/2014/main" val="1932328757"/>
                  </a:ext>
                </a:extLst>
              </a:tr>
              <a:tr h="304800">
                <a:tc>
                  <a:txBody>
                    <a:bodyPr/>
                    <a:lstStyle/>
                    <a:p>
                      <a:pPr algn="ctr"/>
                      <a:r>
                        <a:rPr lang="en-US" sz="1400" b="1" dirty="0"/>
                        <a:t>post</a:t>
                      </a:r>
                    </a:p>
                  </a:txBody>
                  <a:tcPr/>
                </a:tc>
                <a:tc>
                  <a:txBody>
                    <a:bodyPr/>
                    <a:lstStyle/>
                    <a:p>
                      <a:pPr algn="ctr"/>
                      <a:r>
                        <a:rPr lang="en-US" sz="1400" dirty="0"/>
                        <a:t>15</a:t>
                      </a:r>
                    </a:p>
                  </a:txBody>
                  <a:tcPr/>
                </a:tc>
                <a:tc>
                  <a:txBody>
                    <a:bodyPr/>
                    <a:lstStyle/>
                    <a:p>
                      <a:pPr algn="ctr"/>
                      <a:r>
                        <a:rPr lang="en-US" sz="1400" dirty="0"/>
                        <a:t>20</a:t>
                      </a:r>
                    </a:p>
                  </a:txBody>
                  <a:tcPr/>
                </a:tc>
                <a:tc>
                  <a:txBody>
                    <a:bodyPr/>
                    <a:lstStyle/>
                    <a:p>
                      <a:pPr algn="ctr"/>
                      <a:r>
                        <a:rPr lang="en-US" sz="1400" dirty="0"/>
                        <a:t>18</a:t>
                      </a:r>
                    </a:p>
                  </a:txBody>
                  <a:tcPr/>
                </a:tc>
                <a:tc>
                  <a:txBody>
                    <a:bodyPr/>
                    <a:lstStyle/>
                    <a:p>
                      <a:pPr algn="ctr"/>
                      <a:r>
                        <a:rPr lang="en-US" sz="1400" dirty="0"/>
                        <a:t>5</a:t>
                      </a:r>
                    </a:p>
                  </a:txBody>
                  <a:tcPr/>
                </a:tc>
                <a:tc>
                  <a:txBody>
                    <a:bodyPr/>
                    <a:lstStyle/>
                    <a:p>
                      <a:pPr algn="ctr"/>
                      <a:r>
                        <a:rPr lang="en-US" sz="1400" dirty="0"/>
                        <a:t>7</a:t>
                      </a:r>
                    </a:p>
                  </a:txBody>
                  <a:tcPr/>
                </a:tc>
                <a:tc>
                  <a:txBody>
                    <a:bodyPr/>
                    <a:lstStyle/>
                    <a:p>
                      <a:pPr algn="ctr"/>
                      <a:r>
                        <a:rPr lang="en-US" sz="1400" dirty="0"/>
                        <a:t>11</a:t>
                      </a:r>
                    </a:p>
                  </a:txBody>
                  <a:tcPr/>
                </a:tc>
                <a:tc>
                  <a:txBody>
                    <a:bodyPr/>
                    <a:lstStyle/>
                    <a:p>
                      <a:pPr algn="ctr"/>
                      <a:r>
                        <a:rPr lang="en-US" sz="1400" dirty="0"/>
                        <a:t>9</a:t>
                      </a:r>
                    </a:p>
                  </a:txBody>
                  <a:tcPr/>
                </a:tc>
                <a:tc>
                  <a:txBody>
                    <a:bodyPr/>
                    <a:lstStyle/>
                    <a:p>
                      <a:pPr algn="ctr"/>
                      <a:r>
                        <a:rPr lang="en-US" sz="1400" dirty="0"/>
                        <a:t>12</a:t>
                      </a:r>
                    </a:p>
                  </a:txBody>
                  <a:tcPr/>
                </a:tc>
                <a:tc>
                  <a:txBody>
                    <a:bodyPr/>
                    <a:lstStyle/>
                    <a:p>
                      <a:pPr algn="ctr"/>
                      <a:r>
                        <a:rPr lang="en-US" sz="1400" dirty="0"/>
                        <a:t>19</a:t>
                      </a:r>
                    </a:p>
                  </a:txBody>
                  <a:tcPr/>
                </a:tc>
                <a:tc>
                  <a:txBody>
                    <a:bodyPr/>
                    <a:lstStyle/>
                    <a:p>
                      <a:pPr algn="ctr"/>
                      <a:r>
                        <a:rPr lang="en-US" sz="1400" dirty="0"/>
                        <a:t>8</a:t>
                      </a:r>
                    </a:p>
                  </a:txBody>
                  <a:tcPr/>
                </a:tc>
                <a:extLst>
                  <a:ext uri="{0D108BD9-81ED-4DB2-BD59-A6C34878D82A}">
                    <a16:rowId xmlns:a16="http://schemas.microsoft.com/office/drawing/2014/main" val="301123372"/>
                  </a:ext>
                </a:extLst>
              </a:tr>
            </a:tbl>
          </a:graphicData>
        </a:graphic>
      </p:graphicFrame>
    </p:spTree>
    <p:extLst>
      <p:ext uri="{BB962C8B-B14F-4D97-AF65-F5344CB8AC3E}">
        <p14:creationId xmlns:p14="http://schemas.microsoft.com/office/powerpoint/2010/main" val="27189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Biology</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3074" name="Picture 2" descr="Ball-and-stick model of the quercetin molecu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5400000">
            <a:off x="3310253" y="3090548"/>
            <a:ext cx="3147646" cy="2452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990600"/>
            <a:ext cx="3147646" cy="3386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8/81/ADN_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2528877" cy="437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9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Disease transmission network</a:t>
            </a:r>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descr="Image result for ebola outbreak grap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6400" y="795294"/>
            <a:ext cx="5495595" cy="56055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59863" y="6321623"/>
            <a:ext cx="6388737" cy="307777"/>
          </a:xfrm>
          <a:prstGeom prst="rect">
            <a:avLst/>
          </a:prstGeom>
          <a:noFill/>
        </p:spPr>
        <p:txBody>
          <a:bodyPr wrap="none" rtlCol="0">
            <a:spAutoFit/>
          </a:bodyPr>
          <a:lstStyle/>
          <a:p>
            <a:r>
              <a:rPr lang="en-US" sz="1400" dirty="0">
                <a:hlinkClick r:id="rId3"/>
              </a:rPr>
              <a:t>https://medicalxpress.com/news/2015-11-reveals-deadly-route-ebola-outbreak.html</a:t>
            </a:r>
            <a:endParaRPr lang="en-US" sz="1400" dirty="0"/>
          </a:p>
        </p:txBody>
      </p:sp>
    </p:spTree>
    <p:extLst>
      <p:ext uri="{BB962C8B-B14F-4D97-AF65-F5344CB8AC3E}">
        <p14:creationId xmlns:p14="http://schemas.microsoft.com/office/powerpoint/2010/main" val="414600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Transmission of renewable energy</a:t>
            </a:r>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8473" y="762000"/>
            <a:ext cx="7647054" cy="5410200"/>
          </a:xfrm>
        </p:spPr>
      </p:pic>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9" name="TextBox 8"/>
          <p:cNvSpPr txBox="1"/>
          <p:nvPr/>
        </p:nvSpPr>
        <p:spPr>
          <a:xfrm>
            <a:off x="2057400" y="6096000"/>
            <a:ext cx="5634876" cy="307777"/>
          </a:xfrm>
          <a:prstGeom prst="rect">
            <a:avLst/>
          </a:prstGeom>
          <a:noFill/>
        </p:spPr>
        <p:txBody>
          <a:bodyPr wrap="none" rtlCol="0">
            <a:spAutoFit/>
          </a:bodyPr>
          <a:lstStyle/>
          <a:p>
            <a:r>
              <a:rPr lang="en-US" sz="1400" i="1"/>
              <a:t>Topology of regional transmission grid model of continental Europe in 2020</a:t>
            </a:r>
            <a:endParaRPr lang="en-US" sz="1400" dirty="0"/>
          </a:p>
        </p:txBody>
      </p:sp>
      <p:sp>
        <p:nvSpPr>
          <p:cNvPr id="10" name="TextBox 9"/>
          <p:cNvSpPr txBox="1"/>
          <p:nvPr/>
        </p:nvSpPr>
        <p:spPr>
          <a:xfrm>
            <a:off x="2057400" y="6288394"/>
            <a:ext cx="5719514" cy="307777"/>
          </a:xfrm>
          <a:prstGeom prst="rect">
            <a:avLst/>
          </a:prstGeom>
          <a:noFill/>
        </p:spPr>
        <p:txBody>
          <a:bodyPr wrap="none" rtlCol="0">
            <a:spAutoFit/>
          </a:bodyPr>
          <a:lstStyle/>
          <a:p>
            <a:r>
              <a:rPr lang="en-US" sz="1400" dirty="0">
                <a:hlinkClick r:id="rId3"/>
              </a:rPr>
              <a:t>https://blogs.dnvgl.com/energy/integration-of-renewable-energy-in-europe</a:t>
            </a:r>
            <a:endParaRPr lang="en-US" sz="1400" dirty="0"/>
          </a:p>
        </p:txBody>
      </p:sp>
    </p:spTree>
    <p:extLst>
      <p:ext uri="{BB962C8B-B14F-4D97-AF65-F5344CB8AC3E}">
        <p14:creationId xmlns:p14="http://schemas.microsoft.com/office/powerpoint/2010/main" val="383613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GB" dirty="0"/>
              <a:t>What would we like to solve on graphs?</a:t>
            </a:r>
            <a:endParaRPr lang="en-US" dirty="0"/>
          </a:p>
        </p:txBody>
      </p:sp>
      <p:sp>
        <p:nvSpPr>
          <p:cNvPr id="3" name="Content Placeholder 2"/>
          <p:cNvSpPr>
            <a:spLocks noGrp="1"/>
          </p:cNvSpPr>
          <p:nvPr>
            <p:ph idx="1"/>
          </p:nvPr>
        </p:nvSpPr>
        <p:spPr/>
        <p:txBody>
          <a:bodyPr>
            <a:normAutofit fontScale="92500" lnSpcReduction="20000"/>
          </a:bodyPr>
          <a:lstStyle/>
          <a:p>
            <a:r>
              <a:rPr lang="en-GB" dirty="0"/>
              <a:t>Finding paths: which is the shortest route from home to my workplace?</a:t>
            </a:r>
          </a:p>
          <a:p>
            <a:endParaRPr lang="en-GB" dirty="0"/>
          </a:p>
          <a:p>
            <a:r>
              <a:rPr lang="en-GB" dirty="0"/>
              <a:t>Flow problems: what is the maximum amount of people that can be transported in Barcelona at rush hours?</a:t>
            </a:r>
          </a:p>
          <a:p>
            <a:endParaRPr lang="en-GB" dirty="0"/>
          </a:p>
          <a:p>
            <a:r>
              <a:rPr lang="en-GB" dirty="0"/>
              <a:t>Constraints: how can we schedule the use of the operating room in a hospital to minimize the length of the waiting list?</a:t>
            </a:r>
          </a:p>
          <a:p>
            <a:endParaRPr lang="en-GB" dirty="0"/>
          </a:p>
          <a:p>
            <a:r>
              <a:rPr lang="en-GB" dirty="0"/>
              <a:t>Clustering: can we identify groups of friends by </a:t>
            </a:r>
            <a:r>
              <a:rPr lang="en-GB" dirty="0" err="1"/>
              <a:t>analyzing</a:t>
            </a:r>
            <a:r>
              <a:rPr lang="en-GB" dirty="0"/>
              <a:t> their activity in twitter? </a:t>
            </a:r>
            <a:endParaRPr lang="en-US" dirty="0"/>
          </a:p>
        </p:txBody>
      </p:sp>
      <p:sp>
        <p:nvSpPr>
          <p:cNvPr id="4" name="Date Placeholder 3"/>
          <p:cNvSpPr>
            <a:spLocks noGrp="1"/>
          </p:cNvSpPr>
          <p:nvPr>
            <p:ph type="dt" sz="half" idx="10"/>
          </p:nvPr>
        </p:nvSpPr>
        <p:spPr/>
        <p:txBody>
          <a:bodyPr/>
          <a:lstStyle/>
          <a:p>
            <a:r>
              <a:rPr lang="en-US"/>
              <a:t>Graphs: Connectivity</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86653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headEnd type="none" w="med"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11476</TotalTime>
  <Words>5891</Words>
  <Application>Microsoft Office PowerPoint</Application>
  <PresentationFormat>On-screen Show (4:3)</PresentationFormat>
  <Paragraphs>1085</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Cambria Math</vt:lpstr>
      <vt:lpstr>Consolas</vt:lpstr>
      <vt:lpstr>Courier New</vt:lpstr>
      <vt:lpstr>Wingdings</vt:lpstr>
      <vt:lpstr>Office Theme</vt:lpstr>
      <vt:lpstr>Graphs: Connectivity</vt:lpstr>
      <vt:lpstr>A graph</vt:lpstr>
      <vt:lpstr>Transportation systems</vt:lpstr>
      <vt:lpstr>Social networks</vt:lpstr>
      <vt:lpstr>World Wide Web</vt:lpstr>
      <vt:lpstr>Biology</vt:lpstr>
      <vt:lpstr>Disease transmission network</vt:lpstr>
      <vt:lpstr>Transmission of renewable energy</vt:lpstr>
      <vt:lpstr>What would we like to solve on graphs?</vt:lpstr>
      <vt:lpstr>Credits</vt:lpstr>
      <vt:lpstr>Graph definition</vt:lpstr>
      <vt:lpstr>Graph representation: adjacency matrix</vt:lpstr>
      <vt:lpstr>Graph representation: adjacency list</vt:lpstr>
      <vt:lpstr>Dense and sparse graphs</vt:lpstr>
      <vt:lpstr>Size of the World Wide Web</vt:lpstr>
      <vt:lpstr>Adjacency matrix vs. adjacency list</vt:lpstr>
      <vt:lpstr>Graph usage: example</vt:lpstr>
      <vt:lpstr>Graph implementation</vt:lpstr>
      <vt:lpstr>Graph implementation</vt:lpstr>
      <vt:lpstr>Graph implementation</vt:lpstr>
      <vt:lpstr>Reachability: exploring a maze</vt:lpstr>
      <vt:lpstr>Reachability: exploring a maze</vt:lpstr>
      <vt:lpstr>Reachability: exploring a maze</vt:lpstr>
      <vt:lpstr>Finding the nodes reachable from another node</vt:lpstr>
      <vt:lpstr>Finding the nodes reachable from another node</vt:lpstr>
      <vt:lpstr>Finding the nodes reachable from another node</vt:lpstr>
      <vt:lpstr>Depth-first search</vt:lpstr>
      <vt:lpstr>DFS example</vt:lpstr>
      <vt:lpstr>Connectivity</vt:lpstr>
      <vt:lpstr>Connected Components</vt:lpstr>
      <vt:lpstr>Revisiting the explore function</vt:lpstr>
      <vt:lpstr>Example of pre/postvisit orderings</vt:lpstr>
      <vt:lpstr>DFS in directed graphs: types of edges</vt:lpstr>
      <vt:lpstr>DFS in directed graphs: types of edges</vt:lpstr>
      <vt:lpstr>Cycles in graphs</vt:lpstr>
      <vt:lpstr>Getting dressed: DAG representation</vt:lpstr>
      <vt:lpstr>Directed Acyclic Graphs (DAGs)</vt:lpstr>
      <vt:lpstr>Topological sort</vt:lpstr>
      <vt:lpstr>Strongly Connected Components</vt:lpstr>
      <vt:lpstr>Strongly Connected Components</vt:lpstr>
      <vt:lpstr>Properties of DFS and SCCs</vt:lpstr>
      <vt:lpstr>Properties of DFS and SCCs</vt:lpstr>
      <vt:lpstr>Properties of DFS and SCCs</vt:lpstr>
      <vt:lpstr>Reverse graph (G^R)</vt:lpstr>
      <vt:lpstr>SCC algorithm</vt:lpstr>
      <vt:lpstr>Reversing G in linear time</vt:lpstr>
      <vt:lpstr>Sorting V in linear time</vt:lpstr>
      <vt:lpstr> Sorting V in linear time</vt:lpstr>
      <vt:lpstr>Crawling the Web</vt:lpstr>
      <vt:lpstr>Summary</vt:lpstr>
      <vt:lpstr>exercises</vt:lpstr>
      <vt:lpstr>DFS: stack overflow</vt:lpstr>
      <vt:lpstr>DFS (from [DPV2008])</vt:lpstr>
      <vt:lpstr>Topological ordering (from [DPV2008])</vt:lpstr>
      <vt:lpstr>SCC (from [DPV2008])</vt:lpstr>
      <vt:lpstr>Reachability of web pages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Jordi</dc:creator>
  <cp:lastModifiedBy>Jordi Cortadella</cp:lastModifiedBy>
  <cp:revision>1395</cp:revision>
  <dcterms:created xsi:type="dcterms:W3CDTF">2006-08-16T00:00:00Z</dcterms:created>
  <dcterms:modified xsi:type="dcterms:W3CDTF">2024-04-18T14:19:48Z</dcterms:modified>
</cp:coreProperties>
</file>