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607" r:id="rId2"/>
    <p:sldId id="657" r:id="rId3"/>
    <p:sldId id="658" r:id="rId4"/>
    <p:sldId id="635" r:id="rId5"/>
    <p:sldId id="636" r:id="rId6"/>
    <p:sldId id="637" r:id="rId7"/>
    <p:sldId id="641" r:id="rId8"/>
    <p:sldId id="642" r:id="rId9"/>
    <p:sldId id="643" r:id="rId10"/>
    <p:sldId id="644" r:id="rId11"/>
    <p:sldId id="645" r:id="rId12"/>
    <p:sldId id="659" r:id="rId13"/>
    <p:sldId id="660" r:id="rId14"/>
    <p:sldId id="661" r:id="rId15"/>
    <p:sldId id="662" r:id="rId16"/>
    <p:sldId id="679" r:id="rId17"/>
    <p:sldId id="664" r:id="rId18"/>
    <p:sldId id="665" r:id="rId19"/>
    <p:sldId id="682" r:id="rId20"/>
    <p:sldId id="683" r:id="rId21"/>
    <p:sldId id="666" r:id="rId22"/>
    <p:sldId id="685" r:id="rId23"/>
    <p:sldId id="686" r:id="rId24"/>
    <p:sldId id="684" r:id="rId25"/>
    <p:sldId id="667" r:id="rId26"/>
    <p:sldId id="668" r:id="rId27"/>
    <p:sldId id="676" r:id="rId28"/>
    <p:sldId id="677" r:id="rId29"/>
    <p:sldId id="673" r:id="rId30"/>
    <p:sldId id="678" r:id="rId31"/>
    <p:sldId id="674" r:id="rId32"/>
    <p:sldId id="675" r:id="rId33"/>
    <p:sldId id="654" r:id="rId34"/>
    <p:sldId id="655" r:id="rId35"/>
    <p:sldId id="656" r:id="rId36"/>
    <p:sldId id="669" r:id="rId37"/>
    <p:sldId id="670" r:id="rId38"/>
    <p:sldId id="672" r:id="rId39"/>
    <p:sldId id="671" r:id="rId4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  <a:srgbClr val="DBBFCB"/>
    <a:srgbClr val="FFFF00"/>
    <a:srgbClr val="800000"/>
    <a:srgbClr val="006600"/>
    <a:srgbClr val="00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73" autoAdjust="0"/>
    <p:restoredTop sz="94676" autoAdjust="0"/>
  </p:normalViewPr>
  <p:slideViewPr>
    <p:cSldViewPr>
      <p:cViewPr varScale="1">
        <p:scale>
          <a:sx n="120" d="100"/>
          <a:sy n="120" d="100"/>
        </p:scale>
        <p:origin x="142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5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A9C85-7208-4140-9A1B-482E74B6EC70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50C07-3E7E-4F0E-9FCA-027EE472E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38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EAA3D3F-CA47-4B9D-B6BA-678D85410C0A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ADACB01-8BF2-4713-B06A-211A8CE39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1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5C9D8F-313B-4C0E-A642-9DB8A7C737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3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Insert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3276600"/>
            <a:ext cx="8229600" cy="3124200"/>
          </a:xfrm>
        </p:spPr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Insert code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Dept. CS, UPC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73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1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1.png"/><Relationship Id="rId9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hyperlink" Target="https://en.wikipedia.org/wiki/Josephus_problem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1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i="1" dirty="0">
                <a:solidFill>
                  <a:srgbClr val="0000FF"/>
                </a:solidFill>
              </a:rPr>
              <a:t>Linear Containers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44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Jordi Cortadella and Jordi Petit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Department of Computer Science</a:t>
            </a:r>
          </a:p>
        </p:txBody>
      </p:sp>
      <p:pic>
        <p:nvPicPr>
          <p:cNvPr id="1026" name="Picture 2" descr="Logo UPC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3429000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52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From infix to postfix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533723" y="1616075"/>
            <a:ext cx="581025" cy="1124479"/>
            <a:chOff x="2695575" y="4609288"/>
            <a:chExt cx="581025" cy="1124479"/>
          </a:xfrm>
        </p:grpSpPr>
        <p:sp>
          <p:nvSpPr>
            <p:cNvPr id="44" name="Freeform 43"/>
            <p:cNvSpPr/>
            <p:nvPr/>
          </p:nvSpPr>
          <p:spPr>
            <a:xfrm>
              <a:off x="2695575" y="4733098"/>
              <a:ext cx="581025" cy="1000669"/>
            </a:xfrm>
            <a:custGeom>
              <a:avLst/>
              <a:gdLst>
                <a:gd name="connsiteX0" fmla="*/ 0 w 581025"/>
                <a:gd name="connsiteY0" fmla="*/ 0 h 1000125"/>
                <a:gd name="connsiteX1" fmla="*/ 0 w 581025"/>
                <a:gd name="connsiteY1" fmla="*/ 1000125 h 1000125"/>
                <a:gd name="connsiteX2" fmla="*/ 581025 w 581025"/>
                <a:gd name="connsiteY2" fmla="*/ 1000125 h 1000125"/>
                <a:gd name="connsiteX3" fmla="*/ 581025 w 581025"/>
                <a:gd name="connsiteY3" fmla="*/ 19050 h 1000125"/>
                <a:gd name="connsiteX0" fmla="*/ 0 w 581025"/>
                <a:gd name="connsiteY0" fmla="*/ 544 h 1000669"/>
                <a:gd name="connsiteX1" fmla="*/ 0 w 581025"/>
                <a:gd name="connsiteY1" fmla="*/ 1000669 h 1000669"/>
                <a:gd name="connsiteX2" fmla="*/ 581025 w 581025"/>
                <a:gd name="connsiteY2" fmla="*/ 1000669 h 1000669"/>
                <a:gd name="connsiteX3" fmla="*/ 581025 w 581025"/>
                <a:gd name="connsiteY3" fmla="*/ 0 h 100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1025" h="1000669">
                  <a:moveTo>
                    <a:pt x="0" y="544"/>
                  </a:moveTo>
                  <a:lnTo>
                    <a:pt x="0" y="1000669"/>
                  </a:lnTo>
                  <a:lnTo>
                    <a:pt x="581025" y="1000669"/>
                  </a:lnTo>
                  <a:lnTo>
                    <a:pt x="58102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endPara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algn="ctr">
                <a:lnSpc>
                  <a:spcPts val="2000"/>
                </a:lnSpc>
              </a:pPr>
              <a:b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</a:br>
              <a:b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</a:br>
              <a: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endPara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795169" y="4949405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endParaRPr lang="en-US" sz="2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804897" y="4609288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endParaRPr lang="en-US" sz="2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02736"/>
              </p:ext>
            </p:extLst>
          </p:nvPr>
        </p:nvGraphicFramePr>
        <p:xfrm>
          <a:off x="3280343" y="2222394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sp>
        <p:nvSpPr>
          <p:cNvPr id="48" name="Freeform 47"/>
          <p:cNvSpPr/>
          <p:nvPr/>
        </p:nvSpPr>
        <p:spPr>
          <a:xfrm>
            <a:off x="1523996" y="3025800"/>
            <a:ext cx="581025" cy="1000669"/>
          </a:xfrm>
          <a:custGeom>
            <a:avLst/>
            <a:gdLst>
              <a:gd name="connsiteX0" fmla="*/ 0 w 581025"/>
              <a:gd name="connsiteY0" fmla="*/ 0 h 1000125"/>
              <a:gd name="connsiteX1" fmla="*/ 0 w 581025"/>
              <a:gd name="connsiteY1" fmla="*/ 1000125 h 1000125"/>
              <a:gd name="connsiteX2" fmla="*/ 581025 w 581025"/>
              <a:gd name="connsiteY2" fmla="*/ 1000125 h 1000125"/>
              <a:gd name="connsiteX3" fmla="*/ 581025 w 581025"/>
              <a:gd name="connsiteY3" fmla="*/ 19050 h 1000125"/>
              <a:gd name="connsiteX0" fmla="*/ 0 w 581025"/>
              <a:gd name="connsiteY0" fmla="*/ 544 h 1000669"/>
              <a:gd name="connsiteX1" fmla="*/ 0 w 581025"/>
              <a:gd name="connsiteY1" fmla="*/ 1000669 h 1000669"/>
              <a:gd name="connsiteX2" fmla="*/ 581025 w 581025"/>
              <a:gd name="connsiteY2" fmla="*/ 1000669 h 1000669"/>
              <a:gd name="connsiteX3" fmla="*/ 581025 w 581025"/>
              <a:gd name="connsiteY3" fmla="*/ 0 h 100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025" h="1000669">
                <a:moveTo>
                  <a:pt x="0" y="544"/>
                </a:moveTo>
                <a:lnTo>
                  <a:pt x="0" y="1000669"/>
                </a:lnTo>
                <a:lnTo>
                  <a:pt x="581025" y="1000669"/>
                </a:lnTo>
                <a:lnTo>
                  <a:pt x="581025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ts val="2000"/>
              </a:lnSpc>
            </a:pP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endParaRPr lang="en-US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866501"/>
              </p:ext>
            </p:extLst>
          </p:nvPr>
        </p:nvGraphicFramePr>
        <p:xfrm>
          <a:off x="3280343" y="3508309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sp>
        <p:nvSpPr>
          <p:cNvPr id="50" name="Freeform 49"/>
          <p:cNvSpPr/>
          <p:nvPr/>
        </p:nvSpPr>
        <p:spPr>
          <a:xfrm>
            <a:off x="1523996" y="4289017"/>
            <a:ext cx="581025" cy="1000669"/>
          </a:xfrm>
          <a:custGeom>
            <a:avLst/>
            <a:gdLst>
              <a:gd name="connsiteX0" fmla="*/ 0 w 581025"/>
              <a:gd name="connsiteY0" fmla="*/ 0 h 1000125"/>
              <a:gd name="connsiteX1" fmla="*/ 0 w 581025"/>
              <a:gd name="connsiteY1" fmla="*/ 1000125 h 1000125"/>
              <a:gd name="connsiteX2" fmla="*/ 581025 w 581025"/>
              <a:gd name="connsiteY2" fmla="*/ 1000125 h 1000125"/>
              <a:gd name="connsiteX3" fmla="*/ 581025 w 581025"/>
              <a:gd name="connsiteY3" fmla="*/ 19050 h 1000125"/>
              <a:gd name="connsiteX0" fmla="*/ 0 w 581025"/>
              <a:gd name="connsiteY0" fmla="*/ 544 h 1000669"/>
              <a:gd name="connsiteX1" fmla="*/ 0 w 581025"/>
              <a:gd name="connsiteY1" fmla="*/ 1000669 h 1000669"/>
              <a:gd name="connsiteX2" fmla="*/ 581025 w 581025"/>
              <a:gd name="connsiteY2" fmla="*/ 1000669 h 1000669"/>
              <a:gd name="connsiteX3" fmla="*/ 581025 w 581025"/>
              <a:gd name="connsiteY3" fmla="*/ 0 h 100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025" h="1000669">
                <a:moveTo>
                  <a:pt x="0" y="544"/>
                </a:moveTo>
                <a:lnTo>
                  <a:pt x="0" y="1000669"/>
                </a:lnTo>
                <a:lnTo>
                  <a:pt x="581025" y="1000669"/>
                </a:lnTo>
                <a:lnTo>
                  <a:pt x="581025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ts val="2000"/>
              </a:lnSpc>
            </a:pP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b="1" dirty="0">
                <a:solidFill>
                  <a:schemeClr val="tx1"/>
                </a:solidFill>
                <a:sym typeface="Symbol" panose="05050102010706020507" pitchFamily="18" charset="2"/>
              </a:rPr>
              <a:t> </a:t>
            </a: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955802"/>
              </p:ext>
            </p:extLst>
          </p:nvPr>
        </p:nvGraphicFramePr>
        <p:xfrm>
          <a:off x="3280343" y="4771526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sp>
        <p:nvSpPr>
          <p:cNvPr id="52" name="Freeform 51"/>
          <p:cNvSpPr/>
          <p:nvPr/>
        </p:nvSpPr>
        <p:spPr>
          <a:xfrm>
            <a:off x="1523996" y="5562600"/>
            <a:ext cx="581025" cy="1000669"/>
          </a:xfrm>
          <a:custGeom>
            <a:avLst/>
            <a:gdLst>
              <a:gd name="connsiteX0" fmla="*/ 0 w 581025"/>
              <a:gd name="connsiteY0" fmla="*/ 0 h 1000125"/>
              <a:gd name="connsiteX1" fmla="*/ 0 w 581025"/>
              <a:gd name="connsiteY1" fmla="*/ 1000125 h 1000125"/>
              <a:gd name="connsiteX2" fmla="*/ 581025 w 581025"/>
              <a:gd name="connsiteY2" fmla="*/ 1000125 h 1000125"/>
              <a:gd name="connsiteX3" fmla="*/ 581025 w 581025"/>
              <a:gd name="connsiteY3" fmla="*/ 19050 h 1000125"/>
              <a:gd name="connsiteX0" fmla="*/ 0 w 581025"/>
              <a:gd name="connsiteY0" fmla="*/ 544 h 1000669"/>
              <a:gd name="connsiteX1" fmla="*/ 0 w 581025"/>
              <a:gd name="connsiteY1" fmla="*/ 1000669 h 1000669"/>
              <a:gd name="connsiteX2" fmla="*/ 581025 w 581025"/>
              <a:gd name="connsiteY2" fmla="*/ 1000669 h 1000669"/>
              <a:gd name="connsiteX3" fmla="*/ 581025 w 581025"/>
              <a:gd name="connsiteY3" fmla="*/ 0 h 100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025" h="1000669">
                <a:moveTo>
                  <a:pt x="0" y="544"/>
                </a:moveTo>
                <a:lnTo>
                  <a:pt x="0" y="1000669"/>
                </a:lnTo>
                <a:lnTo>
                  <a:pt x="581025" y="1000669"/>
                </a:lnTo>
                <a:lnTo>
                  <a:pt x="581025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ts val="2000"/>
              </a:lnSpc>
            </a:pP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b="1" dirty="0">
                <a:solidFill>
                  <a:schemeClr val="tx1"/>
                </a:solidFill>
                <a:sym typeface="Symbol" panose="05050102010706020507" pitchFamily="18" charset="2"/>
              </a:rPr>
              <a:t> </a:t>
            </a: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479840"/>
              </p:ext>
            </p:extLst>
          </p:nvPr>
        </p:nvGraphicFramePr>
        <p:xfrm>
          <a:off x="3280343" y="6043478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524000" y="990600"/>
            <a:ext cx="6099747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a + b </a:t>
            </a:r>
            <a:r>
              <a:rPr lang="en-US" sz="2800" b="1" dirty="0">
                <a:sym typeface="Symbol" panose="05050102010706020507" pitchFamily="18" charset="2"/>
              </a:rPr>
              <a:t></a:t>
            </a:r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c + ( d </a:t>
            </a:r>
            <a:r>
              <a:rPr lang="en-US" sz="2800" b="1" dirty="0">
                <a:sym typeface="Symbol" panose="05050102010706020507" pitchFamily="18" charset="2"/>
              </a:rPr>
              <a:t></a:t>
            </a:r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e + f ) </a:t>
            </a:r>
            <a:r>
              <a:rPr lang="en-US" sz="2800" b="1" dirty="0">
                <a:sym typeface="Symbol" panose="05050102010706020507" pitchFamily="18" charset="2"/>
              </a:rPr>
              <a:t></a:t>
            </a:r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g </a:t>
            </a:r>
            <a:endParaRPr lang="en-US" sz="2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1219200"/>
            <a:ext cx="11031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/>
              <a:t>Priority</a:t>
            </a:r>
            <a:br>
              <a:rPr lang="en-US" sz="2400" u="sng" dirty="0"/>
            </a:br>
            <a:r>
              <a:rPr lang="en-US" sz="2400" b="1" dirty="0">
                <a:sym typeface="Symbol" panose="05050102010706020507" pitchFamily="18" charset="2"/>
              </a:rPr>
              <a:t></a:t>
            </a:r>
            <a:br>
              <a:rPr lang="en-US" sz="2400" b="1" dirty="0">
                <a:sym typeface="Symbol" panose="05050102010706020507" pitchFamily="18" charset="2"/>
              </a:rPr>
            </a:br>
            <a:r>
              <a:rPr lang="en-US" sz="2400" b="1" dirty="0">
                <a:sym typeface="Symbol" panose="05050102010706020507" pitchFamily="18" charset="2"/>
              </a:rPr>
              <a:t>+</a:t>
            </a:r>
            <a:br>
              <a:rPr lang="en-US" sz="2400" b="1" dirty="0">
                <a:sym typeface="Symbol" panose="05050102010706020507" pitchFamily="18" charset="2"/>
              </a:rPr>
            </a:br>
            <a:r>
              <a:rPr lang="en-US" sz="2400" b="1" dirty="0">
                <a:sym typeface="Symbol" panose="05050102010706020507" pitchFamily="18" charset="2"/>
              </a:rPr>
              <a:t>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77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From infix to postfix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523996" y="1981200"/>
            <a:ext cx="581025" cy="1000669"/>
          </a:xfrm>
          <a:custGeom>
            <a:avLst/>
            <a:gdLst>
              <a:gd name="connsiteX0" fmla="*/ 0 w 581025"/>
              <a:gd name="connsiteY0" fmla="*/ 0 h 1000125"/>
              <a:gd name="connsiteX1" fmla="*/ 0 w 581025"/>
              <a:gd name="connsiteY1" fmla="*/ 1000125 h 1000125"/>
              <a:gd name="connsiteX2" fmla="*/ 581025 w 581025"/>
              <a:gd name="connsiteY2" fmla="*/ 1000125 h 1000125"/>
              <a:gd name="connsiteX3" fmla="*/ 581025 w 581025"/>
              <a:gd name="connsiteY3" fmla="*/ 19050 h 1000125"/>
              <a:gd name="connsiteX0" fmla="*/ 0 w 581025"/>
              <a:gd name="connsiteY0" fmla="*/ 544 h 1000669"/>
              <a:gd name="connsiteX1" fmla="*/ 0 w 581025"/>
              <a:gd name="connsiteY1" fmla="*/ 1000669 h 1000669"/>
              <a:gd name="connsiteX2" fmla="*/ 581025 w 581025"/>
              <a:gd name="connsiteY2" fmla="*/ 1000669 h 1000669"/>
              <a:gd name="connsiteX3" fmla="*/ 581025 w 581025"/>
              <a:gd name="connsiteY3" fmla="*/ 0 h 100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025" h="1000669">
                <a:moveTo>
                  <a:pt x="0" y="544"/>
                </a:moveTo>
                <a:lnTo>
                  <a:pt x="0" y="1000669"/>
                </a:lnTo>
                <a:lnTo>
                  <a:pt x="581025" y="1000669"/>
                </a:lnTo>
                <a:lnTo>
                  <a:pt x="581025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ts val="2000"/>
              </a:lnSpc>
            </a:pP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801182"/>
              </p:ext>
            </p:extLst>
          </p:nvPr>
        </p:nvGraphicFramePr>
        <p:xfrm>
          <a:off x="3280343" y="2463709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38656" y="4971871"/>
            <a:ext cx="66761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Suggested exercise: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Add </a:t>
            </a:r>
            <a:r>
              <a:rPr lang="en-GB" sz="2400" dirty="0" err="1"/>
              <a:t>substraction</a:t>
            </a:r>
            <a:r>
              <a:rPr lang="en-GB" sz="2400" dirty="0"/>
              <a:t> (same priority as addition)</a:t>
            </a:r>
            <a:br>
              <a:rPr lang="en-GB" sz="2400" dirty="0"/>
            </a:br>
            <a:r>
              <a:rPr lang="en-GB" sz="2400" dirty="0"/>
              <a:t>and division (same priority as multiplication).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02024" y="3757700"/>
                <a:ext cx="27373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Complexity: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024" y="3757700"/>
                <a:ext cx="2737352" cy="523220"/>
              </a:xfrm>
              <a:prstGeom prst="rect">
                <a:avLst/>
              </a:prstGeom>
              <a:blipFill>
                <a:blip r:embed="rId2"/>
                <a:stretch>
                  <a:fillRect l="-4454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524000" y="990600"/>
            <a:ext cx="6099747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a + b </a:t>
            </a:r>
            <a:r>
              <a:rPr lang="en-US" sz="2800" b="1" dirty="0">
                <a:sym typeface="Symbol" panose="05050102010706020507" pitchFamily="18" charset="2"/>
              </a:rPr>
              <a:t></a:t>
            </a:r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c + ( d </a:t>
            </a:r>
            <a:r>
              <a:rPr lang="en-US" sz="2800" b="1" dirty="0">
                <a:sym typeface="Symbol" panose="05050102010706020507" pitchFamily="18" charset="2"/>
              </a:rPr>
              <a:t></a:t>
            </a:r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e + f ) </a:t>
            </a:r>
            <a:r>
              <a:rPr lang="en-US" sz="2800" b="1" dirty="0">
                <a:sym typeface="Symbol" panose="05050102010706020507" pitchFamily="18" charset="2"/>
              </a:rPr>
              <a:t></a:t>
            </a:r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g </a:t>
            </a:r>
            <a:endParaRPr lang="en-US" sz="2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219200"/>
            <a:ext cx="11031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/>
              <a:t>Priority</a:t>
            </a:r>
            <a:br>
              <a:rPr lang="en-US" sz="2400" u="sng" dirty="0"/>
            </a:br>
            <a:r>
              <a:rPr lang="en-US" sz="2400" b="1" dirty="0">
                <a:sym typeface="Symbol" panose="05050102010706020507" pitchFamily="18" charset="2"/>
              </a:rPr>
              <a:t></a:t>
            </a:r>
            <a:br>
              <a:rPr lang="en-US" sz="2400" b="1" dirty="0">
                <a:sym typeface="Symbol" panose="05050102010706020507" pitchFamily="18" charset="2"/>
              </a:rPr>
            </a:br>
            <a:r>
              <a:rPr lang="en-US" sz="2400" b="1" dirty="0">
                <a:sym typeface="Symbol" panose="05050102010706020507" pitchFamily="18" charset="2"/>
              </a:rPr>
              <a:t>+</a:t>
            </a:r>
            <a:br>
              <a:rPr lang="en-US" sz="2400" b="1" dirty="0">
                <a:sym typeface="Symbol" panose="05050102010706020507" pitchFamily="18" charset="2"/>
              </a:rPr>
            </a:br>
            <a:r>
              <a:rPr lang="en-US" sz="2400" b="1" dirty="0">
                <a:sym typeface="Symbol" panose="05050102010706020507" pitchFamily="18" charset="2"/>
              </a:rPr>
              <a:t>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7023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id="{5FBEE8D9-ADDE-4F2B-97CC-B9457D09881E}"/>
              </a:ext>
            </a:extLst>
          </p:cNvPr>
          <p:cNvGrpSpPr/>
          <p:nvPr/>
        </p:nvGrpSpPr>
        <p:grpSpPr>
          <a:xfrm>
            <a:off x="6858000" y="2737184"/>
            <a:ext cx="397040" cy="234616"/>
            <a:chOff x="6864016" y="3435016"/>
            <a:chExt cx="397040" cy="234616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07AAA16-3A5D-4D66-B4B4-949D7D242FB0}"/>
                </a:ext>
              </a:extLst>
            </p:cNvPr>
            <p:cNvSpPr/>
            <p:nvPr/>
          </p:nvSpPr>
          <p:spPr>
            <a:xfrm>
              <a:off x="6864016" y="3435016"/>
              <a:ext cx="282742" cy="234616"/>
            </a:xfrm>
            <a:custGeom>
              <a:avLst/>
              <a:gdLst>
                <a:gd name="connsiteX0" fmla="*/ 0 w 282742"/>
                <a:gd name="connsiteY0" fmla="*/ 0 h 234616"/>
                <a:gd name="connsiteX1" fmla="*/ 282742 w 282742"/>
                <a:gd name="connsiteY1" fmla="*/ 0 h 234616"/>
                <a:gd name="connsiteX2" fmla="*/ 282742 w 282742"/>
                <a:gd name="connsiteY2" fmla="*/ 234616 h 23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2742" h="234616">
                  <a:moveTo>
                    <a:pt x="0" y="0"/>
                  </a:moveTo>
                  <a:lnTo>
                    <a:pt x="282742" y="0"/>
                  </a:lnTo>
                  <a:lnTo>
                    <a:pt x="282742" y="234616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8CF8BE8-6A7C-4052-9FF9-215D01C98507}"/>
                </a:ext>
              </a:extLst>
            </p:cNvPr>
            <p:cNvCxnSpPr/>
            <p:nvPr/>
          </p:nvCxnSpPr>
          <p:spPr>
            <a:xfrm>
              <a:off x="7032456" y="36576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E1A015A-2752-4802-B850-42CE1D60D989}"/>
              </a:ext>
            </a:extLst>
          </p:cNvPr>
          <p:cNvGrpSpPr/>
          <p:nvPr/>
        </p:nvGrpSpPr>
        <p:grpSpPr>
          <a:xfrm flipH="1">
            <a:off x="1429752" y="3048000"/>
            <a:ext cx="397040" cy="234616"/>
            <a:chOff x="6864016" y="3435016"/>
            <a:chExt cx="397040" cy="234616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54DBD62-7406-4B03-9F6B-81E442B778BB}"/>
                </a:ext>
              </a:extLst>
            </p:cNvPr>
            <p:cNvSpPr/>
            <p:nvPr/>
          </p:nvSpPr>
          <p:spPr>
            <a:xfrm>
              <a:off x="6864016" y="3435016"/>
              <a:ext cx="282742" cy="234616"/>
            </a:xfrm>
            <a:custGeom>
              <a:avLst/>
              <a:gdLst>
                <a:gd name="connsiteX0" fmla="*/ 0 w 282742"/>
                <a:gd name="connsiteY0" fmla="*/ 0 h 234616"/>
                <a:gd name="connsiteX1" fmla="*/ 282742 w 282742"/>
                <a:gd name="connsiteY1" fmla="*/ 0 h 234616"/>
                <a:gd name="connsiteX2" fmla="*/ 282742 w 282742"/>
                <a:gd name="connsiteY2" fmla="*/ 234616 h 23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2742" h="234616">
                  <a:moveTo>
                    <a:pt x="0" y="0"/>
                  </a:moveTo>
                  <a:lnTo>
                    <a:pt x="282742" y="0"/>
                  </a:lnTo>
                  <a:lnTo>
                    <a:pt x="282742" y="234616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12F81B03-A570-403D-825B-3636932DBC00}"/>
                </a:ext>
              </a:extLst>
            </p:cNvPr>
            <p:cNvCxnSpPr/>
            <p:nvPr/>
          </p:nvCxnSpPr>
          <p:spPr>
            <a:xfrm>
              <a:off x="7032456" y="36576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B42F438-C877-4317-95A6-033261D58E6E}"/>
              </a:ext>
            </a:extLst>
          </p:cNvPr>
          <p:cNvCxnSpPr>
            <a:cxnSpLocks/>
          </p:cNvCxnSpPr>
          <p:nvPr/>
        </p:nvCxnSpPr>
        <p:spPr>
          <a:xfrm>
            <a:off x="2286000" y="27432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42FD686-98B9-4712-8687-9B0F699D016C}"/>
              </a:ext>
            </a:extLst>
          </p:cNvPr>
          <p:cNvCxnSpPr>
            <a:cxnSpLocks/>
          </p:cNvCxnSpPr>
          <p:nvPr/>
        </p:nvCxnSpPr>
        <p:spPr>
          <a:xfrm>
            <a:off x="3200400" y="27432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838D783-A6FB-43DB-A9C3-6FBD19BDA80F}"/>
              </a:ext>
            </a:extLst>
          </p:cNvPr>
          <p:cNvCxnSpPr>
            <a:cxnSpLocks/>
          </p:cNvCxnSpPr>
          <p:nvPr/>
        </p:nvCxnSpPr>
        <p:spPr>
          <a:xfrm>
            <a:off x="4114800" y="27432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2CCBC8F-939F-4239-BB33-9D1305110680}"/>
              </a:ext>
            </a:extLst>
          </p:cNvPr>
          <p:cNvCxnSpPr>
            <a:cxnSpLocks/>
          </p:cNvCxnSpPr>
          <p:nvPr/>
        </p:nvCxnSpPr>
        <p:spPr>
          <a:xfrm>
            <a:off x="5029200" y="27432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750C15B-F2DA-4F31-B1A4-0F7FA448D0D4}"/>
              </a:ext>
            </a:extLst>
          </p:cNvPr>
          <p:cNvCxnSpPr>
            <a:cxnSpLocks/>
          </p:cNvCxnSpPr>
          <p:nvPr/>
        </p:nvCxnSpPr>
        <p:spPr>
          <a:xfrm>
            <a:off x="5943600" y="27432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27C300B5-6B08-4F53-AAA8-CEF912555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9643A-DCD9-49BB-8CFB-EB629CEF0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4A37C-E728-4D7B-A5CD-213EFDE7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8008B-949F-4402-86E3-C9B15462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10E0767-5950-459A-9CC8-B2410FBDAB52}"/>
              </a:ext>
            </a:extLst>
          </p:cNvPr>
          <p:cNvCxnSpPr>
            <a:cxnSpLocks/>
            <a:stCxn id="25" idx="3"/>
            <a:endCxn id="26" idx="1"/>
          </p:cNvCxnSpPr>
          <p:nvPr/>
        </p:nvCxnSpPr>
        <p:spPr>
          <a:xfrm>
            <a:off x="2286000" y="1528465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B6CA59D1-A26C-4863-BD1E-39F41C0D2E27}"/>
              </a:ext>
            </a:extLst>
          </p:cNvPr>
          <p:cNvSpPr/>
          <p:nvPr/>
        </p:nvSpPr>
        <p:spPr>
          <a:xfrm>
            <a:off x="1828800" y="1299865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BFCE638-3FD8-45C5-9ED4-99A67B8467F5}"/>
              </a:ext>
            </a:extLst>
          </p:cNvPr>
          <p:cNvSpPr/>
          <p:nvPr/>
        </p:nvSpPr>
        <p:spPr>
          <a:xfrm>
            <a:off x="2743200" y="1299865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A16D210-2868-4447-B33E-D5A0946A46CA}"/>
              </a:ext>
            </a:extLst>
          </p:cNvPr>
          <p:cNvSpPr/>
          <p:nvPr/>
        </p:nvSpPr>
        <p:spPr>
          <a:xfrm>
            <a:off x="3657600" y="1299865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3E66BC3-4C76-4960-A01B-CFB56E6B8C97}"/>
              </a:ext>
            </a:extLst>
          </p:cNvPr>
          <p:cNvSpPr/>
          <p:nvPr/>
        </p:nvSpPr>
        <p:spPr>
          <a:xfrm>
            <a:off x="4572000" y="1299865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B0FAAB-8848-432B-8C66-206DA9E2FF14}"/>
              </a:ext>
            </a:extLst>
          </p:cNvPr>
          <p:cNvSpPr/>
          <p:nvPr/>
        </p:nvSpPr>
        <p:spPr>
          <a:xfrm>
            <a:off x="5486400" y="1299865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87FCBCC-6ECC-4EE7-8129-093ED9C55AC0}"/>
              </a:ext>
            </a:extLst>
          </p:cNvPr>
          <p:cNvSpPr/>
          <p:nvPr/>
        </p:nvSpPr>
        <p:spPr>
          <a:xfrm>
            <a:off x="6400800" y="1299865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16410AE-5A88-46CA-ACAF-D672B15A13BC}"/>
              </a:ext>
            </a:extLst>
          </p:cNvPr>
          <p:cNvSpPr/>
          <p:nvPr/>
        </p:nvSpPr>
        <p:spPr>
          <a:xfrm>
            <a:off x="1828800" y="26670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4930313-3138-4C88-B487-CCB8DEB6EBD9}"/>
              </a:ext>
            </a:extLst>
          </p:cNvPr>
          <p:cNvSpPr/>
          <p:nvPr/>
        </p:nvSpPr>
        <p:spPr>
          <a:xfrm>
            <a:off x="2743200" y="26670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8EBB820-B495-4E05-AD78-0B32F67FEA75}"/>
              </a:ext>
            </a:extLst>
          </p:cNvPr>
          <p:cNvSpPr/>
          <p:nvPr/>
        </p:nvSpPr>
        <p:spPr>
          <a:xfrm>
            <a:off x="3657600" y="26670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E2759AF-81C7-4202-8437-8412A65AE505}"/>
              </a:ext>
            </a:extLst>
          </p:cNvPr>
          <p:cNvSpPr/>
          <p:nvPr/>
        </p:nvSpPr>
        <p:spPr>
          <a:xfrm>
            <a:off x="4572000" y="26670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B8EC79F-5891-4B85-B56D-E32FF145B6CA}"/>
              </a:ext>
            </a:extLst>
          </p:cNvPr>
          <p:cNvSpPr/>
          <p:nvPr/>
        </p:nvSpPr>
        <p:spPr>
          <a:xfrm>
            <a:off x="5486400" y="26670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0E1E59E-5562-438C-AE97-90142C3AC52D}"/>
              </a:ext>
            </a:extLst>
          </p:cNvPr>
          <p:cNvSpPr/>
          <p:nvPr/>
        </p:nvSpPr>
        <p:spPr>
          <a:xfrm>
            <a:off x="6400800" y="26670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3D9A09F-F3B6-4742-B7A8-E2040732FC68}"/>
              </a:ext>
            </a:extLst>
          </p:cNvPr>
          <p:cNvCxnSpPr>
            <a:cxnSpLocks/>
          </p:cNvCxnSpPr>
          <p:nvPr/>
        </p:nvCxnSpPr>
        <p:spPr>
          <a:xfrm>
            <a:off x="3200400" y="1528465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7606D55-859D-4DB6-A620-3E44F1D6F989}"/>
              </a:ext>
            </a:extLst>
          </p:cNvPr>
          <p:cNvCxnSpPr>
            <a:cxnSpLocks/>
          </p:cNvCxnSpPr>
          <p:nvPr/>
        </p:nvCxnSpPr>
        <p:spPr>
          <a:xfrm>
            <a:off x="4114800" y="1528465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1AB66F4-3B36-49AE-8A21-3F8F9A4148E4}"/>
              </a:ext>
            </a:extLst>
          </p:cNvPr>
          <p:cNvCxnSpPr>
            <a:cxnSpLocks/>
          </p:cNvCxnSpPr>
          <p:nvPr/>
        </p:nvCxnSpPr>
        <p:spPr>
          <a:xfrm>
            <a:off x="5029200" y="1528465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B894B0F-AEBF-4FAC-B8FF-61EF9C1A9E18}"/>
              </a:ext>
            </a:extLst>
          </p:cNvPr>
          <p:cNvCxnSpPr>
            <a:cxnSpLocks/>
          </p:cNvCxnSpPr>
          <p:nvPr/>
        </p:nvCxnSpPr>
        <p:spPr>
          <a:xfrm>
            <a:off x="5943600" y="1528465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40D3924-7EDF-492B-8DD2-A017EC8C02C2}"/>
              </a:ext>
            </a:extLst>
          </p:cNvPr>
          <p:cNvGrpSpPr/>
          <p:nvPr/>
        </p:nvGrpSpPr>
        <p:grpSpPr>
          <a:xfrm>
            <a:off x="6864016" y="1534481"/>
            <a:ext cx="397040" cy="234616"/>
            <a:chOff x="6864016" y="3435016"/>
            <a:chExt cx="397040" cy="234616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3F5B329-6F25-48F0-9B65-B02E4FC278A6}"/>
                </a:ext>
              </a:extLst>
            </p:cNvPr>
            <p:cNvSpPr/>
            <p:nvPr/>
          </p:nvSpPr>
          <p:spPr>
            <a:xfrm>
              <a:off x="6864016" y="3435016"/>
              <a:ext cx="282742" cy="234616"/>
            </a:xfrm>
            <a:custGeom>
              <a:avLst/>
              <a:gdLst>
                <a:gd name="connsiteX0" fmla="*/ 0 w 282742"/>
                <a:gd name="connsiteY0" fmla="*/ 0 h 234616"/>
                <a:gd name="connsiteX1" fmla="*/ 282742 w 282742"/>
                <a:gd name="connsiteY1" fmla="*/ 0 h 234616"/>
                <a:gd name="connsiteX2" fmla="*/ 282742 w 282742"/>
                <a:gd name="connsiteY2" fmla="*/ 234616 h 23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2742" h="234616">
                  <a:moveTo>
                    <a:pt x="0" y="0"/>
                  </a:moveTo>
                  <a:lnTo>
                    <a:pt x="282742" y="0"/>
                  </a:lnTo>
                  <a:lnTo>
                    <a:pt x="282742" y="234616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F4385B1-A563-4300-9D3E-944AE256A9A1}"/>
                </a:ext>
              </a:extLst>
            </p:cNvPr>
            <p:cNvCxnSpPr/>
            <p:nvPr/>
          </p:nvCxnSpPr>
          <p:spPr>
            <a:xfrm>
              <a:off x="7032456" y="36576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885BF28-A214-486F-9AB6-4F7005868756}"/>
              </a:ext>
            </a:extLst>
          </p:cNvPr>
          <p:cNvCxnSpPr>
            <a:cxnSpLocks/>
          </p:cNvCxnSpPr>
          <p:nvPr/>
        </p:nvCxnSpPr>
        <p:spPr>
          <a:xfrm flipH="1">
            <a:off x="7315200" y="1520179"/>
            <a:ext cx="685800" cy="8286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7B93B0F-8AAB-4C3C-BF9C-05CE8CD9FCED}"/>
              </a:ext>
            </a:extLst>
          </p:cNvPr>
          <p:cNvSpPr txBox="1"/>
          <p:nvPr/>
        </p:nvSpPr>
        <p:spPr>
          <a:xfrm>
            <a:off x="7440012" y="1204779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add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7A1957B-9826-43AC-9699-9020D7512368}"/>
              </a:ext>
            </a:extLst>
          </p:cNvPr>
          <p:cNvCxnSpPr>
            <a:cxnSpLocks/>
          </p:cNvCxnSpPr>
          <p:nvPr/>
        </p:nvCxnSpPr>
        <p:spPr>
          <a:xfrm flipH="1">
            <a:off x="903626" y="1528465"/>
            <a:ext cx="772775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81D5FA39-8373-4B92-A281-EA7DB63E2E8A}"/>
              </a:ext>
            </a:extLst>
          </p:cNvPr>
          <p:cNvSpPr txBox="1"/>
          <p:nvPr/>
        </p:nvSpPr>
        <p:spPr>
          <a:xfrm>
            <a:off x="907009" y="1195130"/>
            <a:ext cx="899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remove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C1DA3DA-1C74-4477-928C-B5CE995B13C1}"/>
              </a:ext>
            </a:extLst>
          </p:cNvPr>
          <p:cNvCxnSpPr>
            <a:cxnSpLocks/>
          </p:cNvCxnSpPr>
          <p:nvPr/>
        </p:nvCxnSpPr>
        <p:spPr>
          <a:xfrm>
            <a:off x="2286000" y="30480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2D30548-8CD7-4261-8738-DDF6C7CFDA3A}"/>
              </a:ext>
            </a:extLst>
          </p:cNvPr>
          <p:cNvCxnSpPr>
            <a:cxnSpLocks/>
          </p:cNvCxnSpPr>
          <p:nvPr/>
        </p:nvCxnSpPr>
        <p:spPr>
          <a:xfrm>
            <a:off x="3200400" y="30480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8E6AD6A-49CA-47CC-A8CB-F97A9A31269F}"/>
              </a:ext>
            </a:extLst>
          </p:cNvPr>
          <p:cNvCxnSpPr>
            <a:cxnSpLocks/>
          </p:cNvCxnSpPr>
          <p:nvPr/>
        </p:nvCxnSpPr>
        <p:spPr>
          <a:xfrm>
            <a:off x="4114800" y="30480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EEC30BC-707C-4E53-A808-C00AECDB0C7D}"/>
              </a:ext>
            </a:extLst>
          </p:cNvPr>
          <p:cNvCxnSpPr>
            <a:cxnSpLocks/>
          </p:cNvCxnSpPr>
          <p:nvPr/>
        </p:nvCxnSpPr>
        <p:spPr>
          <a:xfrm>
            <a:off x="5029200" y="30480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0E2E4B8-EE39-4140-AF8A-0515404E23AE}"/>
              </a:ext>
            </a:extLst>
          </p:cNvPr>
          <p:cNvCxnSpPr>
            <a:cxnSpLocks/>
          </p:cNvCxnSpPr>
          <p:nvPr/>
        </p:nvCxnSpPr>
        <p:spPr>
          <a:xfrm>
            <a:off x="5943600" y="30480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8B057DC-7FD9-4C03-BFBE-08E98CE75358}"/>
              </a:ext>
            </a:extLst>
          </p:cNvPr>
          <p:cNvCxnSpPr>
            <a:cxnSpLocks/>
          </p:cNvCxnSpPr>
          <p:nvPr/>
        </p:nvCxnSpPr>
        <p:spPr>
          <a:xfrm flipH="1">
            <a:off x="7315832" y="2749034"/>
            <a:ext cx="723900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6D891199-60DB-4FD5-A859-BB8824E18232}"/>
              </a:ext>
            </a:extLst>
          </p:cNvPr>
          <p:cNvSpPr txBox="1"/>
          <p:nvPr/>
        </p:nvSpPr>
        <p:spPr>
          <a:xfrm>
            <a:off x="7437375" y="243841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add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0A52001-EA96-4F6D-B686-1DFB0A2E77B2}"/>
              </a:ext>
            </a:extLst>
          </p:cNvPr>
          <p:cNvSpPr txBox="1"/>
          <p:nvPr/>
        </p:nvSpPr>
        <p:spPr>
          <a:xfrm>
            <a:off x="7255040" y="2991420"/>
            <a:ext cx="899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remove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A294A0D-88D5-4CAB-9FF3-2153C06E01E1}"/>
              </a:ext>
            </a:extLst>
          </p:cNvPr>
          <p:cNvCxnSpPr>
            <a:cxnSpLocks/>
          </p:cNvCxnSpPr>
          <p:nvPr/>
        </p:nvCxnSpPr>
        <p:spPr>
          <a:xfrm flipH="1">
            <a:off x="7315832" y="3053834"/>
            <a:ext cx="723900" cy="0"/>
          </a:xfrm>
          <a:prstGeom prst="straightConnector1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48A9A23D-E799-46C6-80A6-DBE2FAEB770F}"/>
              </a:ext>
            </a:extLst>
          </p:cNvPr>
          <p:cNvCxnSpPr>
            <a:cxnSpLocks/>
          </p:cNvCxnSpPr>
          <p:nvPr/>
        </p:nvCxnSpPr>
        <p:spPr>
          <a:xfrm flipH="1">
            <a:off x="686432" y="2749034"/>
            <a:ext cx="723900" cy="0"/>
          </a:xfrm>
          <a:prstGeom prst="straightConnector1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6C0FF7AF-114F-4584-90C2-7F1CEA6EA4A2}"/>
              </a:ext>
            </a:extLst>
          </p:cNvPr>
          <p:cNvSpPr txBox="1"/>
          <p:nvPr/>
        </p:nvSpPr>
        <p:spPr>
          <a:xfrm>
            <a:off x="778917" y="244415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add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4C85AE6-37F7-4021-8865-F94059869A29}"/>
              </a:ext>
            </a:extLst>
          </p:cNvPr>
          <p:cNvSpPr txBox="1"/>
          <p:nvPr/>
        </p:nvSpPr>
        <p:spPr>
          <a:xfrm>
            <a:off x="598515" y="3000157"/>
            <a:ext cx="899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remove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AFBB409D-22D6-49B5-A1C7-274188AF74A5}"/>
              </a:ext>
            </a:extLst>
          </p:cNvPr>
          <p:cNvCxnSpPr>
            <a:cxnSpLocks/>
          </p:cNvCxnSpPr>
          <p:nvPr/>
        </p:nvCxnSpPr>
        <p:spPr>
          <a:xfrm flipH="1">
            <a:off x="686432" y="3053834"/>
            <a:ext cx="723900" cy="0"/>
          </a:xfrm>
          <a:prstGeom prst="straightConnector1">
            <a:avLst/>
          </a:prstGeom>
          <a:ln w="28575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3E6F4E11-10F5-4E3E-AA8A-4667D2266CFC}"/>
              </a:ext>
            </a:extLst>
          </p:cNvPr>
          <p:cNvSpPr txBox="1"/>
          <p:nvPr/>
        </p:nvSpPr>
        <p:spPr>
          <a:xfrm>
            <a:off x="3429000" y="838200"/>
            <a:ext cx="1837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Queue (FIFO)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B8D71E0-257F-4875-905B-9F54BE554D55}"/>
              </a:ext>
            </a:extLst>
          </p:cNvPr>
          <p:cNvSpPr txBox="1"/>
          <p:nvPr/>
        </p:nvSpPr>
        <p:spPr>
          <a:xfrm>
            <a:off x="2907821" y="2209800"/>
            <a:ext cx="2879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Double-ended Queue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17A5BE3-A5F5-4F03-82D0-F6030EAA00E4}"/>
              </a:ext>
            </a:extLst>
          </p:cNvPr>
          <p:cNvSpPr txBox="1"/>
          <p:nvPr/>
        </p:nvSpPr>
        <p:spPr>
          <a:xfrm>
            <a:off x="1758616" y="989383"/>
            <a:ext cx="599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head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62E9768-E37B-4638-A3DD-478671041E71}"/>
              </a:ext>
            </a:extLst>
          </p:cNvPr>
          <p:cNvSpPr txBox="1"/>
          <p:nvPr/>
        </p:nvSpPr>
        <p:spPr>
          <a:xfrm>
            <a:off x="6414414" y="988211"/>
            <a:ext cx="441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tail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0DDA2D5-507B-4119-AF27-030BFCC4C1B1}"/>
              </a:ext>
            </a:extLst>
          </p:cNvPr>
          <p:cNvSpPr txBox="1"/>
          <p:nvPr/>
        </p:nvSpPr>
        <p:spPr>
          <a:xfrm>
            <a:off x="1756882" y="2367712"/>
            <a:ext cx="599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head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F4C096B-1E95-4F20-BEF8-C622AF52801B}"/>
              </a:ext>
            </a:extLst>
          </p:cNvPr>
          <p:cNvSpPr txBox="1"/>
          <p:nvPr/>
        </p:nvSpPr>
        <p:spPr>
          <a:xfrm>
            <a:off x="6412680" y="2366540"/>
            <a:ext cx="441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tail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D3A2A-4BC4-4045-94EE-15B693A5D7CC}"/>
              </a:ext>
            </a:extLst>
          </p:cNvPr>
          <p:cNvSpPr txBox="1"/>
          <p:nvPr/>
        </p:nvSpPr>
        <p:spPr>
          <a:xfrm>
            <a:off x="598515" y="3810000"/>
            <a:ext cx="812459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Queues are usually implemented using references to objects</a:t>
            </a:r>
            <a:br>
              <a:rPr lang="en-US" sz="2400" dirty="0"/>
            </a:br>
            <a:r>
              <a:rPr lang="en-US" sz="2400" dirty="0"/>
              <a:t>(also called pointers in C/C++). These references allow moving</a:t>
            </a:r>
            <a:br>
              <a:rPr lang="en-US" sz="2400" dirty="0"/>
            </a:br>
            <a:r>
              <a:rPr lang="en-US" sz="2400" dirty="0"/>
              <a:t>left/right and iterating over the queue.</a:t>
            </a:r>
          </a:p>
          <a:p>
            <a:endParaRPr lang="en-US" sz="2400" dirty="0"/>
          </a:p>
          <a:p>
            <a:r>
              <a:rPr lang="en-US" sz="2400" dirty="0"/>
              <a:t>We will explain a toy implementation of a double-ended queue</a:t>
            </a:r>
            <a:br>
              <a:rPr lang="en-US" sz="2400" dirty="0"/>
            </a:br>
            <a:r>
              <a:rPr lang="en-US" sz="2400" dirty="0"/>
              <a:t>(deque), with the basic functionality to add/remove elements</a:t>
            </a:r>
            <a:br>
              <a:rPr lang="en-US" sz="2400" dirty="0"/>
            </a:br>
            <a:r>
              <a:rPr lang="en-US" sz="2400" dirty="0"/>
              <a:t>and iterate over them.</a:t>
            </a:r>
          </a:p>
        </p:txBody>
      </p:sp>
    </p:spTree>
    <p:extLst>
      <p:ext uri="{BB962C8B-B14F-4D97-AF65-F5344CB8AC3E}">
        <p14:creationId xmlns:p14="http://schemas.microsoft.com/office/powerpoint/2010/main" val="2103477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B2F12-4CC9-4844-888B-1F5CCBAE5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F9AD8-25EF-4E37-A57A-D05D3810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015A9-9BCB-4E60-BA93-D1C57698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88CBC-7633-40DE-BFD7-74C7CDE7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A9678D3-6427-42C4-99B3-952798E0D596}"/>
              </a:ext>
            </a:extLst>
          </p:cNvPr>
          <p:cNvGrpSpPr/>
          <p:nvPr/>
        </p:nvGrpSpPr>
        <p:grpSpPr>
          <a:xfrm>
            <a:off x="1778746" y="783223"/>
            <a:ext cx="5155454" cy="1274177"/>
            <a:chOff x="1778746" y="783223"/>
            <a:chExt cx="5155454" cy="127417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697950D-D47E-4E21-A429-78E23C195319}"/>
                </a:ext>
              </a:extLst>
            </p:cNvPr>
            <p:cNvGrpSpPr/>
            <p:nvPr/>
          </p:nvGrpSpPr>
          <p:grpSpPr>
            <a:xfrm>
              <a:off x="1828800" y="1295401"/>
              <a:ext cx="533400" cy="761999"/>
              <a:chOff x="1828800" y="852406"/>
              <a:chExt cx="533400" cy="761999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01ABFF4-DC4D-4CC6-8398-FCFA117B5EC8}"/>
                  </a:ext>
                </a:extLst>
              </p:cNvPr>
              <p:cNvSpPr/>
              <p:nvPr/>
            </p:nvSpPr>
            <p:spPr>
              <a:xfrm>
                <a:off x="1828800" y="852406"/>
                <a:ext cx="533400" cy="42712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8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19122A4-ABEB-400F-974C-2CF383DB3ABF}"/>
                  </a:ext>
                </a:extLst>
              </p:cNvPr>
              <p:cNvSpPr/>
              <p:nvPr/>
            </p:nvSpPr>
            <p:spPr>
              <a:xfrm>
                <a:off x="1828800" y="1281195"/>
                <a:ext cx="533400" cy="16660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next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55F66D-3FA8-47B0-9DB9-E50413A89D0A}"/>
                  </a:ext>
                </a:extLst>
              </p:cNvPr>
              <p:cNvSpPr/>
              <p:nvPr/>
            </p:nvSpPr>
            <p:spPr>
              <a:xfrm>
                <a:off x="1828800" y="1447800"/>
                <a:ext cx="533400" cy="16660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r>
                  <a:rPr lang="en-US" sz="1200" dirty="0" err="1">
                    <a:solidFill>
                      <a:schemeClr val="tx1"/>
                    </a:solidFill>
                  </a:rPr>
                  <a:t>prev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220BFDE-57E6-414E-8093-AFD0D1C9EC84}"/>
                </a:ext>
              </a:extLst>
            </p:cNvPr>
            <p:cNvGrpSpPr/>
            <p:nvPr/>
          </p:nvGrpSpPr>
          <p:grpSpPr>
            <a:xfrm>
              <a:off x="2743200" y="1295401"/>
              <a:ext cx="533400" cy="761999"/>
              <a:chOff x="1828800" y="852406"/>
              <a:chExt cx="533400" cy="761999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4A38DFF-D2B5-4730-B107-2235B099DB0B}"/>
                  </a:ext>
                </a:extLst>
              </p:cNvPr>
              <p:cNvSpPr/>
              <p:nvPr/>
            </p:nvSpPr>
            <p:spPr>
              <a:xfrm>
                <a:off x="1828800" y="852406"/>
                <a:ext cx="533400" cy="42712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5338CB-C91C-44E5-9013-F8203DD10B43}"/>
                  </a:ext>
                </a:extLst>
              </p:cNvPr>
              <p:cNvSpPr/>
              <p:nvPr/>
            </p:nvSpPr>
            <p:spPr>
              <a:xfrm>
                <a:off x="1828800" y="1281195"/>
                <a:ext cx="533400" cy="16660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1E54DF-2953-4FA2-9B46-C429C44FF7AB}"/>
                  </a:ext>
                </a:extLst>
              </p:cNvPr>
              <p:cNvSpPr/>
              <p:nvPr/>
            </p:nvSpPr>
            <p:spPr>
              <a:xfrm>
                <a:off x="1828800" y="1447800"/>
                <a:ext cx="533400" cy="16660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10332B-A03B-4743-BB30-3EB78867BA1F}"/>
                </a:ext>
              </a:extLst>
            </p:cNvPr>
            <p:cNvGrpSpPr/>
            <p:nvPr/>
          </p:nvGrpSpPr>
          <p:grpSpPr>
            <a:xfrm>
              <a:off x="3657600" y="1295401"/>
              <a:ext cx="533400" cy="761999"/>
              <a:chOff x="1828800" y="852406"/>
              <a:chExt cx="533400" cy="76199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37552F7-BC53-43D1-8D50-D97E159781B1}"/>
                  </a:ext>
                </a:extLst>
              </p:cNvPr>
              <p:cNvSpPr/>
              <p:nvPr/>
            </p:nvSpPr>
            <p:spPr>
              <a:xfrm>
                <a:off x="1828800" y="852406"/>
                <a:ext cx="533400" cy="42712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9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53AA5B5-D025-4802-A80F-10D69424052D}"/>
                  </a:ext>
                </a:extLst>
              </p:cNvPr>
              <p:cNvSpPr/>
              <p:nvPr/>
            </p:nvSpPr>
            <p:spPr>
              <a:xfrm>
                <a:off x="1828800" y="1281195"/>
                <a:ext cx="533400" cy="16660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6F6CEDA-82C2-40C8-A2BF-3CF88BF92C44}"/>
                  </a:ext>
                </a:extLst>
              </p:cNvPr>
              <p:cNvSpPr/>
              <p:nvPr/>
            </p:nvSpPr>
            <p:spPr>
              <a:xfrm>
                <a:off x="1828800" y="1447800"/>
                <a:ext cx="533400" cy="16660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64008"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1ABB324-AB82-4253-AAEE-49942A088769}"/>
                </a:ext>
              </a:extLst>
            </p:cNvPr>
            <p:cNvGrpSpPr/>
            <p:nvPr/>
          </p:nvGrpSpPr>
          <p:grpSpPr>
            <a:xfrm>
              <a:off x="4572000" y="1295401"/>
              <a:ext cx="533400" cy="761999"/>
              <a:chOff x="1828800" y="852406"/>
              <a:chExt cx="533400" cy="76199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FECA679-BD74-4DB4-B929-8198CD59839C}"/>
                  </a:ext>
                </a:extLst>
              </p:cNvPr>
              <p:cNvSpPr/>
              <p:nvPr/>
            </p:nvSpPr>
            <p:spPr>
              <a:xfrm>
                <a:off x="1828800" y="852406"/>
                <a:ext cx="533400" cy="42712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B636820-BAB5-4FD4-A492-46F1A28A3AE7}"/>
                  </a:ext>
                </a:extLst>
              </p:cNvPr>
              <p:cNvSpPr/>
              <p:nvPr/>
            </p:nvSpPr>
            <p:spPr>
              <a:xfrm>
                <a:off x="1828800" y="1281195"/>
                <a:ext cx="533400" cy="16660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8BF08A9-1097-4BC0-9A46-2043986C63FE}"/>
                  </a:ext>
                </a:extLst>
              </p:cNvPr>
              <p:cNvSpPr/>
              <p:nvPr/>
            </p:nvSpPr>
            <p:spPr>
              <a:xfrm>
                <a:off x="1828800" y="1447800"/>
                <a:ext cx="533400" cy="16660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292200C-5761-4CDD-86C0-613832475CEA}"/>
                </a:ext>
              </a:extLst>
            </p:cNvPr>
            <p:cNvGrpSpPr/>
            <p:nvPr/>
          </p:nvGrpSpPr>
          <p:grpSpPr>
            <a:xfrm>
              <a:off x="5486400" y="1295401"/>
              <a:ext cx="533400" cy="761999"/>
              <a:chOff x="1828800" y="852406"/>
              <a:chExt cx="533400" cy="761999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0EB667B-9BC9-40DC-A0B6-05BD54B58D2D}"/>
                  </a:ext>
                </a:extLst>
              </p:cNvPr>
              <p:cNvSpPr/>
              <p:nvPr/>
            </p:nvSpPr>
            <p:spPr>
              <a:xfrm>
                <a:off x="1828800" y="852406"/>
                <a:ext cx="533400" cy="42712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3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55EA5D0-557F-495E-9215-A13DBC7799DE}"/>
                  </a:ext>
                </a:extLst>
              </p:cNvPr>
              <p:cNvSpPr/>
              <p:nvPr/>
            </p:nvSpPr>
            <p:spPr>
              <a:xfrm>
                <a:off x="1828800" y="1281195"/>
                <a:ext cx="533400" cy="16660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F0791B5-78B7-42D1-8E10-E4FBD1094EA2}"/>
                  </a:ext>
                </a:extLst>
              </p:cNvPr>
              <p:cNvSpPr/>
              <p:nvPr/>
            </p:nvSpPr>
            <p:spPr>
              <a:xfrm>
                <a:off x="1828800" y="1447800"/>
                <a:ext cx="533400" cy="16660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5275BD8-53F3-4661-901F-4F60CF23004A}"/>
                </a:ext>
              </a:extLst>
            </p:cNvPr>
            <p:cNvGrpSpPr/>
            <p:nvPr/>
          </p:nvGrpSpPr>
          <p:grpSpPr>
            <a:xfrm>
              <a:off x="6400800" y="1295401"/>
              <a:ext cx="533400" cy="761999"/>
              <a:chOff x="1828800" y="852406"/>
              <a:chExt cx="533400" cy="761999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99E2B10-C684-4685-A1CC-B62FC4E215EC}"/>
                  </a:ext>
                </a:extLst>
              </p:cNvPr>
              <p:cNvSpPr/>
              <p:nvPr/>
            </p:nvSpPr>
            <p:spPr>
              <a:xfrm>
                <a:off x="1828800" y="852406"/>
                <a:ext cx="533400" cy="42712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4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266044D-5FE2-4888-9A49-50ABCB81BDC2}"/>
                  </a:ext>
                </a:extLst>
              </p:cNvPr>
              <p:cNvSpPr/>
              <p:nvPr/>
            </p:nvSpPr>
            <p:spPr>
              <a:xfrm>
                <a:off x="1828800" y="1281195"/>
                <a:ext cx="533400" cy="16660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02B4ED5-9409-4E2D-90BE-EA3925D28745}"/>
                  </a:ext>
                </a:extLst>
              </p:cNvPr>
              <p:cNvSpPr/>
              <p:nvPr/>
            </p:nvSpPr>
            <p:spPr>
              <a:xfrm>
                <a:off x="1828800" y="1447800"/>
                <a:ext cx="533400" cy="16660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1E21DD76-C0FB-4998-871A-185D6F60B6B1}"/>
                </a:ext>
              </a:extLst>
            </p:cNvPr>
            <p:cNvCxnSpPr>
              <a:stCxn id="8" idx="3"/>
              <a:endCxn id="13" idx="1"/>
            </p:cNvCxnSpPr>
            <p:nvPr/>
          </p:nvCxnSpPr>
          <p:spPr>
            <a:xfrm>
              <a:off x="2362200" y="1807493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5839ACA0-2E1E-4D30-935E-6C2FF64A008A}"/>
                </a:ext>
              </a:extLst>
            </p:cNvPr>
            <p:cNvCxnSpPr>
              <a:cxnSpLocks/>
              <a:stCxn id="13" idx="3"/>
              <a:endCxn id="17" idx="1"/>
            </p:cNvCxnSpPr>
            <p:nvPr/>
          </p:nvCxnSpPr>
          <p:spPr>
            <a:xfrm>
              <a:off x="3276600" y="1807493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ED55C690-D9F5-4466-A2BE-2EE026048303}"/>
                </a:ext>
              </a:extLst>
            </p:cNvPr>
            <p:cNvCxnSpPr>
              <a:cxnSpLocks/>
              <a:stCxn id="17" idx="3"/>
              <a:endCxn id="21" idx="1"/>
            </p:cNvCxnSpPr>
            <p:nvPr/>
          </p:nvCxnSpPr>
          <p:spPr>
            <a:xfrm>
              <a:off x="4191000" y="1807493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2798BA71-FE58-4641-83B6-BCDB296E9234}"/>
                </a:ext>
              </a:extLst>
            </p:cNvPr>
            <p:cNvCxnSpPr>
              <a:cxnSpLocks/>
              <a:stCxn id="21" idx="3"/>
              <a:endCxn id="25" idx="1"/>
            </p:cNvCxnSpPr>
            <p:nvPr/>
          </p:nvCxnSpPr>
          <p:spPr>
            <a:xfrm>
              <a:off x="5105400" y="1807493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99C9BA78-7442-4066-A1E2-C0DE1A9A8C57}"/>
                </a:ext>
              </a:extLst>
            </p:cNvPr>
            <p:cNvCxnSpPr>
              <a:cxnSpLocks/>
              <a:stCxn id="25" idx="3"/>
              <a:endCxn id="29" idx="1"/>
            </p:cNvCxnSpPr>
            <p:nvPr/>
          </p:nvCxnSpPr>
          <p:spPr>
            <a:xfrm>
              <a:off x="6019800" y="1807493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E552F7E9-A1DF-4BA4-A851-A0B2FA2BA489}"/>
                </a:ext>
              </a:extLst>
            </p:cNvPr>
            <p:cNvCxnSpPr>
              <a:cxnSpLocks/>
              <a:stCxn id="14" idx="1"/>
              <a:endCxn id="9" idx="3"/>
            </p:cNvCxnSpPr>
            <p:nvPr/>
          </p:nvCxnSpPr>
          <p:spPr>
            <a:xfrm flipH="1">
              <a:off x="2362200" y="1974098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6CEC44F1-9918-45A9-BBB3-C4F4673E590A}"/>
                </a:ext>
              </a:extLst>
            </p:cNvPr>
            <p:cNvCxnSpPr>
              <a:cxnSpLocks/>
              <a:stCxn id="18" idx="1"/>
              <a:endCxn id="14" idx="3"/>
            </p:cNvCxnSpPr>
            <p:nvPr/>
          </p:nvCxnSpPr>
          <p:spPr>
            <a:xfrm flipH="1">
              <a:off x="3276600" y="1974098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48F89920-8C2E-49CB-A700-6F06BF505C0A}"/>
                </a:ext>
              </a:extLst>
            </p:cNvPr>
            <p:cNvCxnSpPr>
              <a:cxnSpLocks/>
              <a:stCxn id="22" idx="1"/>
              <a:endCxn id="18" idx="3"/>
            </p:cNvCxnSpPr>
            <p:nvPr/>
          </p:nvCxnSpPr>
          <p:spPr>
            <a:xfrm flipH="1">
              <a:off x="4191000" y="1974098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C6D14264-DB0C-471F-85FF-8207D146DDD4}"/>
                </a:ext>
              </a:extLst>
            </p:cNvPr>
            <p:cNvCxnSpPr>
              <a:cxnSpLocks/>
              <a:stCxn id="26" idx="1"/>
              <a:endCxn id="22" idx="3"/>
            </p:cNvCxnSpPr>
            <p:nvPr/>
          </p:nvCxnSpPr>
          <p:spPr>
            <a:xfrm flipH="1">
              <a:off x="5105400" y="1974098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B039CB13-F66A-4772-A402-53142DD97237}"/>
                </a:ext>
              </a:extLst>
            </p:cNvPr>
            <p:cNvCxnSpPr>
              <a:cxnSpLocks/>
              <a:stCxn id="30" idx="1"/>
              <a:endCxn id="26" idx="3"/>
            </p:cNvCxnSpPr>
            <p:nvPr/>
          </p:nvCxnSpPr>
          <p:spPr>
            <a:xfrm flipH="1">
              <a:off x="6019800" y="1974098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or: Elbow 61">
              <a:extLst>
                <a:ext uri="{FF2B5EF4-FFF2-40B4-BE49-F238E27FC236}">
                  <a16:creationId xmlns:a16="http://schemas.microsoft.com/office/drawing/2014/main" id="{F0B3E5C9-CC73-4C2F-B8FB-934059BFBF76}"/>
                </a:ext>
              </a:extLst>
            </p:cNvPr>
            <p:cNvCxnSpPr>
              <a:stCxn id="9" idx="1"/>
              <a:endCxn id="30" idx="3"/>
            </p:cNvCxnSpPr>
            <p:nvPr/>
          </p:nvCxnSpPr>
          <p:spPr>
            <a:xfrm rot="10800000" flipH="1">
              <a:off x="1828800" y="1974098"/>
              <a:ext cx="5105400" cy="12700"/>
            </a:xfrm>
            <a:prstGeom prst="bentConnector5">
              <a:avLst>
                <a:gd name="adj1" fmla="val -2828"/>
                <a:gd name="adj2" fmla="val -1759866"/>
                <a:gd name="adj3" fmla="val 103418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or: Elbow 66">
              <a:extLst>
                <a:ext uri="{FF2B5EF4-FFF2-40B4-BE49-F238E27FC236}">
                  <a16:creationId xmlns:a16="http://schemas.microsoft.com/office/drawing/2014/main" id="{C3BAB269-462C-46B8-9046-BD8531E1A220}"/>
                </a:ext>
              </a:extLst>
            </p:cNvPr>
            <p:cNvCxnSpPr>
              <a:stCxn id="29" idx="3"/>
              <a:endCxn id="8" idx="1"/>
            </p:cNvCxnSpPr>
            <p:nvPr/>
          </p:nvCxnSpPr>
          <p:spPr>
            <a:xfrm flipH="1">
              <a:off x="1828800" y="1807493"/>
              <a:ext cx="5105400" cy="12700"/>
            </a:xfrm>
            <a:prstGeom prst="bentConnector5">
              <a:avLst>
                <a:gd name="adj1" fmla="val -5303"/>
                <a:gd name="adj2" fmla="val 4066457"/>
                <a:gd name="adj3" fmla="val 104478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81EFBA71-E48A-4B46-9443-5A5761237C8A}"/>
                </a:ext>
              </a:extLst>
            </p:cNvPr>
            <p:cNvCxnSpPr>
              <a:cxnSpLocks/>
              <a:endCxn id="7" idx="0"/>
            </p:cNvCxnSpPr>
            <p:nvPr/>
          </p:nvCxnSpPr>
          <p:spPr>
            <a:xfrm>
              <a:off x="2095500" y="1066800"/>
              <a:ext cx="0" cy="22860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498068C-6952-48B3-A713-72F03FC00ABF}"/>
                </a:ext>
              </a:extLst>
            </p:cNvPr>
            <p:cNvSpPr txBox="1"/>
            <p:nvPr/>
          </p:nvSpPr>
          <p:spPr>
            <a:xfrm>
              <a:off x="1778746" y="783223"/>
              <a:ext cx="6335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head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6EE31E44-E048-4473-9653-46633D98B36A}"/>
              </a:ext>
            </a:extLst>
          </p:cNvPr>
          <p:cNvSpPr txBox="1"/>
          <p:nvPr/>
        </p:nvSpPr>
        <p:spPr>
          <a:xfrm>
            <a:off x="457200" y="2743200"/>
            <a:ext cx="886383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Implemented as a circular queue with a reference to the head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Elements can be appended/removed to/from the head or tail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Operations: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Consolas" panose="020B0609020204030204" pitchFamily="49" charset="0"/>
              </a:rPr>
              <a:t>len</a:t>
            </a:r>
            <a:r>
              <a:rPr lang="en-US" sz="2400" b="1" dirty="0">
                <a:latin typeface="Consolas" panose="020B0609020204030204" pitchFamily="49" charset="0"/>
              </a:rPr>
              <a:t>(q), </a:t>
            </a:r>
            <a:r>
              <a:rPr lang="en-US" sz="2400" b="1" dirty="0" err="1">
                <a:latin typeface="Consolas" panose="020B0609020204030204" pitchFamily="49" charset="0"/>
              </a:rPr>
              <a:t>q.append</a:t>
            </a:r>
            <a:r>
              <a:rPr lang="en-US" sz="2400" b="1" dirty="0">
                <a:latin typeface="Consolas" panose="020B0609020204030204" pitchFamily="49" charset="0"/>
              </a:rPr>
              <a:t>(x), </a:t>
            </a:r>
            <a:r>
              <a:rPr lang="en-US" sz="2400" b="1" dirty="0" err="1">
                <a:latin typeface="Consolas" panose="020B0609020204030204" pitchFamily="49" charset="0"/>
              </a:rPr>
              <a:t>q.appendleft</a:t>
            </a:r>
            <a:r>
              <a:rPr lang="en-US" sz="2400" b="1" dirty="0">
                <a:latin typeface="Consolas" panose="020B0609020204030204" pitchFamily="49" charset="0"/>
              </a:rPr>
              <a:t>(x),</a:t>
            </a:r>
            <a:br>
              <a:rPr lang="en-US" sz="2400" b="1" dirty="0">
                <a:latin typeface="Consolas" panose="020B0609020204030204" pitchFamily="49" charset="0"/>
              </a:rPr>
            </a:br>
            <a:r>
              <a:rPr lang="en-US" sz="2400" b="1" dirty="0" err="1">
                <a:latin typeface="Consolas" panose="020B0609020204030204" pitchFamily="49" charset="0"/>
              </a:rPr>
              <a:t>q.pop</a:t>
            </a:r>
            <a:r>
              <a:rPr lang="en-US" sz="2400" b="1" dirty="0">
                <a:latin typeface="Consolas" panose="020B0609020204030204" pitchFamily="49" charset="0"/>
              </a:rPr>
              <a:t>(), </a:t>
            </a:r>
            <a:r>
              <a:rPr lang="en-US" sz="2400" b="1" dirty="0" err="1">
                <a:latin typeface="Consolas" panose="020B0609020204030204" pitchFamily="49" charset="0"/>
              </a:rPr>
              <a:t>q.popleft</a:t>
            </a:r>
            <a:r>
              <a:rPr lang="en-US" sz="2400" b="1" dirty="0">
                <a:latin typeface="Consolas" panose="020B0609020204030204" pitchFamily="49" charset="0"/>
              </a:rPr>
              <a:t>()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Access to the </a:t>
            </a:r>
            <a:r>
              <a:rPr lang="en-US" sz="2400" dirty="0" err="1"/>
              <a:t>i-th</a:t>
            </a:r>
            <a:r>
              <a:rPr lang="en-US" sz="2400" dirty="0"/>
              <a:t> element (</a:t>
            </a:r>
            <a:r>
              <a:rPr lang="en-US" sz="2400" b="1" dirty="0">
                <a:latin typeface="Consolas" panose="020B0609020204030204" pitchFamily="49" charset="0"/>
              </a:rPr>
              <a:t>q[0], q[1],q[-1], q[-2],…</a:t>
            </a:r>
            <a:r>
              <a:rPr lang="en-US" sz="24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Iterators: 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400" b="1" dirty="0">
                <a:latin typeface="Consolas" panose="020B0609020204030204" pitchFamily="49" charset="0"/>
              </a:rPr>
              <a:t> x 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2400" b="1" dirty="0">
                <a:latin typeface="Consolas" panose="020B0609020204030204" pitchFamily="49" charset="0"/>
              </a:rPr>
              <a:t> q:</a:t>
            </a:r>
          </a:p>
        </p:txBody>
      </p:sp>
    </p:spTree>
    <p:extLst>
      <p:ext uri="{BB962C8B-B14F-4D97-AF65-F5344CB8AC3E}">
        <p14:creationId xmlns:p14="http://schemas.microsoft.com/office/powerpoint/2010/main" val="979240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B2F12-4CC9-4844-888B-1F5CCBAE5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Deque node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7E12D-D40A-417D-930E-127E5ADF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768601"/>
            <a:ext cx="8763000" cy="3784599"/>
          </a:xfrm>
        </p:spPr>
        <p:txBody>
          <a:bodyPr>
            <a:normAutofit/>
          </a:bodyPr>
          <a:lstStyle/>
          <a:p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900" dirty="0">
                <a:latin typeface="Consolas" panose="020B0609020204030204" pitchFamily="49" charset="0"/>
              </a:rPr>
              <a:t> </a:t>
            </a:r>
            <a:r>
              <a:rPr lang="en-US" sz="1900" dirty="0" err="1">
                <a:latin typeface="Consolas" panose="020B0609020204030204" pitchFamily="49" charset="0"/>
              </a:rPr>
              <a:t>dataclasses</a:t>
            </a:r>
            <a:r>
              <a:rPr lang="en-US" sz="1900" dirty="0"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900" dirty="0">
                <a:latin typeface="Consolas" panose="020B0609020204030204" pitchFamily="49" charset="0"/>
              </a:rPr>
              <a:t> </a:t>
            </a:r>
            <a:r>
              <a:rPr lang="en-US" sz="1900" dirty="0" err="1">
                <a:latin typeface="Consolas" panose="020B0609020204030204" pitchFamily="49" charset="0"/>
              </a:rPr>
              <a:t>dataclass</a:t>
            </a:r>
            <a:r>
              <a:rPr lang="en-US" sz="1900" dirty="0">
                <a:latin typeface="Consolas" panose="020B0609020204030204" pitchFamily="49" charset="0"/>
              </a:rPr>
              <a:t>, field</a:t>
            </a:r>
            <a:br>
              <a:rPr lang="en-US" sz="1900" dirty="0">
                <a:latin typeface="Consolas" panose="020B0609020204030204" pitchFamily="49" charset="0"/>
              </a:rPr>
            </a:b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900" dirty="0">
                <a:latin typeface="Consolas" panose="020B0609020204030204" pitchFamily="49" charset="0"/>
              </a:rPr>
              <a:t> typing 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900" dirty="0">
                <a:latin typeface="Consolas" panose="020B0609020204030204" pitchFamily="49" charset="0"/>
              </a:rPr>
              <a:t> </a:t>
            </a:r>
            <a:r>
              <a:rPr lang="en-US" sz="1900" dirty="0" err="1">
                <a:latin typeface="Consolas" panose="020B0609020204030204" pitchFamily="49" charset="0"/>
              </a:rPr>
              <a:t>TypeVar</a:t>
            </a:r>
            <a:r>
              <a:rPr lang="en-US" sz="1900" dirty="0">
                <a:latin typeface="Consolas" panose="020B0609020204030204" pitchFamily="49" charset="0"/>
              </a:rPr>
              <a:t>, Generic, </a:t>
            </a:r>
            <a:r>
              <a:rPr lang="en-US" sz="1900" dirty="0" err="1">
                <a:latin typeface="Consolas" panose="020B0609020204030204" pitchFamily="49" charset="0"/>
              </a:rPr>
              <a:t>Iterable</a:t>
            </a:r>
            <a:br>
              <a:rPr lang="en-US" sz="1900" dirty="0">
                <a:latin typeface="Consolas" panose="020B0609020204030204" pitchFamily="49" charset="0"/>
              </a:rPr>
            </a:br>
            <a:br>
              <a:rPr lang="en-US" sz="1900" dirty="0">
                <a:latin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</a:rPr>
              <a:t>T = </a:t>
            </a:r>
            <a:r>
              <a:rPr lang="en-US" sz="1900" dirty="0" err="1">
                <a:latin typeface="Consolas" panose="020B0609020204030204" pitchFamily="49" charset="0"/>
              </a:rPr>
              <a:t>TypeVar</a:t>
            </a:r>
            <a:r>
              <a:rPr lang="en-US" sz="1900" dirty="0">
                <a:latin typeface="Consolas" panose="020B0609020204030204" pitchFamily="49" charset="0"/>
              </a:rPr>
              <a:t>('T') 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# Generic type for the deque</a:t>
            </a:r>
            <a:br>
              <a:rPr lang="en-US" sz="1900" dirty="0">
                <a:latin typeface="Consolas" panose="020B0609020204030204" pitchFamily="49" charset="0"/>
              </a:rPr>
            </a:br>
            <a:br>
              <a:rPr lang="en-US" sz="1900" dirty="0">
                <a:latin typeface="Consolas" panose="020B0609020204030204" pitchFamily="49" charset="0"/>
              </a:rPr>
            </a:b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@</a:t>
            </a:r>
            <a:r>
              <a:rPr lang="en-US" sz="1900" dirty="0" err="1">
                <a:solidFill>
                  <a:srgbClr val="0000FF"/>
                </a:solidFill>
                <a:latin typeface="Consolas" panose="020B0609020204030204" pitchFamily="49" charset="0"/>
              </a:rPr>
              <a:t>dataclass</a:t>
            </a:r>
            <a:br>
              <a:rPr lang="en-US" sz="1900" dirty="0">
                <a:latin typeface="Consolas" panose="020B0609020204030204" pitchFamily="49" charset="0"/>
              </a:rPr>
            </a:b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900" dirty="0">
                <a:latin typeface="Consolas" panose="020B0609020204030204" pitchFamily="49" charset="0"/>
              </a:rPr>
              <a:t> Node(Generic[T]):</a:t>
            </a:r>
            <a:br>
              <a:rPr lang="en-US" sz="1900" dirty="0">
                <a:latin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</a:rPr>
              <a:t>   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"""Internal node of the deque"""</a:t>
            </a:r>
            <a:b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</a:rPr>
              <a:t>    data: T 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# information stored in the node</a:t>
            </a:r>
            <a:b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</a:rPr>
              <a:t>    next: 'Node[T]' = field(</a:t>
            </a:r>
            <a:r>
              <a:rPr lang="en-US" sz="1900" dirty="0" err="1">
                <a:latin typeface="Consolas" panose="020B0609020204030204" pitchFamily="49" charset="0"/>
              </a:rPr>
              <a:t>init</a:t>
            </a:r>
            <a:r>
              <a:rPr lang="en-US" sz="1900" dirty="0">
                <a:latin typeface="Consolas" panose="020B0609020204030204" pitchFamily="49" charset="0"/>
              </a:rPr>
              <a:t>=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900" dirty="0">
                <a:latin typeface="Consolas" panose="020B0609020204030204" pitchFamily="49" charset="0"/>
              </a:rPr>
              <a:t>) 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# next in the queue</a:t>
            </a:r>
            <a:b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</a:rPr>
              <a:t>    </a:t>
            </a:r>
            <a:r>
              <a:rPr lang="en-US" sz="1900" dirty="0" err="1">
                <a:latin typeface="Consolas" panose="020B0609020204030204" pitchFamily="49" charset="0"/>
              </a:rPr>
              <a:t>prev</a:t>
            </a:r>
            <a:r>
              <a:rPr lang="en-US" sz="1900" dirty="0">
                <a:latin typeface="Consolas" panose="020B0609020204030204" pitchFamily="49" charset="0"/>
              </a:rPr>
              <a:t>: 'Node[T]' = field(</a:t>
            </a:r>
            <a:r>
              <a:rPr lang="en-US" sz="1900" dirty="0" err="1">
                <a:latin typeface="Consolas" panose="020B0609020204030204" pitchFamily="49" charset="0"/>
              </a:rPr>
              <a:t>init</a:t>
            </a:r>
            <a:r>
              <a:rPr lang="en-US" sz="1900" dirty="0">
                <a:latin typeface="Consolas" panose="020B0609020204030204" pitchFamily="49" charset="0"/>
              </a:rPr>
              <a:t>=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900" dirty="0">
                <a:latin typeface="Consolas" panose="020B0609020204030204" pitchFamily="49" charset="0"/>
              </a:rPr>
              <a:t>) 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# previous in the queue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endParaRPr lang="en-US" sz="2000" dirty="0">
              <a:latin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</a:endParaRPr>
          </a:p>
          <a:p>
            <a:endParaRPr lang="en-US" sz="20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F9AD8-25EF-4E37-A57A-D05D3810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015A9-9BCB-4E60-BA93-D1C57698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88CBC-7633-40DE-BFD7-74C7CDE7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697950D-D47E-4E21-A429-78E23C195319}"/>
              </a:ext>
            </a:extLst>
          </p:cNvPr>
          <p:cNvGrpSpPr/>
          <p:nvPr/>
        </p:nvGrpSpPr>
        <p:grpSpPr>
          <a:xfrm>
            <a:off x="1828800" y="1295401"/>
            <a:ext cx="533400" cy="761999"/>
            <a:chOff x="1828800" y="852406"/>
            <a:chExt cx="533400" cy="76199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01ABFF4-DC4D-4CC6-8398-FCFA117B5EC8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19122A4-ABEB-400F-974C-2CF383DB3ABF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next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A55F66D-3FA8-47B0-9DB9-E50413A89D0A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prev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220BFDE-57E6-414E-8093-AFD0D1C9EC84}"/>
              </a:ext>
            </a:extLst>
          </p:cNvPr>
          <p:cNvGrpSpPr/>
          <p:nvPr/>
        </p:nvGrpSpPr>
        <p:grpSpPr>
          <a:xfrm>
            <a:off x="2743200" y="1295401"/>
            <a:ext cx="533400" cy="761999"/>
            <a:chOff x="1828800" y="852406"/>
            <a:chExt cx="533400" cy="76199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4A38DFF-D2B5-4730-B107-2235B099DB0B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5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5338CB-C91C-44E5-9013-F8203DD10B43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01E54DF-2953-4FA2-9B46-C429C44FF7AB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B10332B-A03B-4743-BB30-3EB78867BA1F}"/>
              </a:ext>
            </a:extLst>
          </p:cNvPr>
          <p:cNvGrpSpPr/>
          <p:nvPr/>
        </p:nvGrpSpPr>
        <p:grpSpPr>
          <a:xfrm>
            <a:off x="3657600" y="1295401"/>
            <a:ext cx="533400" cy="761999"/>
            <a:chOff x="1828800" y="852406"/>
            <a:chExt cx="533400" cy="76199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7552F7-BC53-43D1-8D50-D97E159781B1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9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53AA5B5-D025-4802-A80F-10D69424052D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6F6CEDA-82C2-40C8-A2BF-3CF88BF92C44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64008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1ABB324-AB82-4253-AAEE-49942A088769}"/>
              </a:ext>
            </a:extLst>
          </p:cNvPr>
          <p:cNvGrpSpPr/>
          <p:nvPr/>
        </p:nvGrpSpPr>
        <p:grpSpPr>
          <a:xfrm>
            <a:off x="4572000" y="1295401"/>
            <a:ext cx="533400" cy="761999"/>
            <a:chOff x="1828800" y="852406"/>
            <a:chExt cx="533400" cy="76199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FECA679-BD74-4DB4-B929-8198CD59839C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1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636820-BAB5-4FD4-A492-46F1A28A3AE7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8BF08A9-1097-4BC0-9A46-2043986C63FE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92200C-5761-4CDD-86C0-613832475CEA}"/>
              </a:ext>
            </a:extLst>
          </p:cNvPr>
          <p:cNvGrpSpPr/>
          <p:nvPr/>
        </p:nvGrpSpPr>
        <p:grpSpPr>
          <a:xfrm>
            <a:off x="5486400" y="1295401"/>
            <a:ext cx="533400" cy="761999"/>
            <a:chOff x="1828800" y="852406"/>
            <a:chExt cx="533400" cy="761999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0EB667B-9BC9-40DC-A0B6-05BD54B58D2D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3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55EA5D0-557F-495E-9215-A13DBC7799DE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F0791B5-78B7-42D1-8E10-E4FBD1094EA2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5275BD8-53F3-4661-901F-4F60CF23004A}"/>
              </a:ext>
            </a:extLst>
          </p:cNvPr>
          <p:cNvGrpSpPr/>
          <p:nvPr/>
        </p:nvGrpSpPr>
        <p:grpSpPr>
          <a:xfrm>
            <a:off x="6400800" y="1295401"/>
            <a:ext cx="533400" cy="761999"/>
            <a:chOff x="1828800" y="852406"/>
            <a:chExt cx="533400" cy="76199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99E2B10-C684-4685-A1CC-B62FC4E215EC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4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266044D-5FE2-4888-9A49-50ABCB81BDC2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02B4ED5-9409-4E2D-90BE-EA3925D28745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E21DD76-C0FB-4998-871A-185D6F60B6B1}"/>
              </a:ext>
            </a:extLst>
          </p:cNvPr>
          <p:cNvCxnSpPr>
            <a:stCxn id="8" idx="3"/>
            <a:endCxn id="13" idx="1"/>
          </p:cNvCxnSpPr>
          <p:nvPr/>
        </p:nvCxnSpPr>
        <p:spPr>
          <a:xfrm>
            <a:off x="23622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839ACA0-2E1E-4D30-935E-6C2FF64A008A}"/>
              </a:ext>
            </a:extLst>
          </p:cNvPr>
          <p:cNvCxnSpPr>
            <a:cxnSpLocks/>
            <a:stCxn id="13" idx="3"/>
            <a:endCxn id="17" idx="1"/>
          </p:cNvCxnSpPr>
          <p:nvPr/>
        </p:nvCxnSpPr>
        <p:spPr>
          <a:xfrm>
            <a:off x="32766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D55C690-D9F5-4466-A2BE-2EE026048303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>
            <a:off x="41910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798BA71-FE58-4641-83B6-BCDB296E9234}"/>
              </a:ext>
            </a:extLst>
          </p:cNvPr>
          <p:cNvCxnSpPr>
            <a:cxnSpLocks/>
            <a:stCxn id="21" idx="3"/>
            <a:endCxn id="25" idx="1"/>
          </p:cNvCxnSpPr>
          <p:nvPr/>
        </p:nvCxnSpPr>
        <p:spPr>
          <a:xfrm>
            <a:off x="51054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9C9BA78-7442-4066-A1E2-C0DE1A9A8C57}"/>
              </a:ext>
            </a:extLst>
          </p:cNvPr>
          <p:cNvCxnSpPr>
            <a:cxnSpLocks/>
            <a:stCxn id="25" idx="3"/>
            <a:endCxn id="29" idx="1"/>
          </p:cNvCxnSpPr>
          <p:nvPr/>
        </p:nvCxnSpPr>
        <p:spPr>
          <a:xfrm>
            <a:off x="60198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552F7E9-A1DF-4BA4-A851-A0B2FA2BA489}"/>
              </a:ext>
            </a:extLst>
          </p:cNvPr>
          <p:cNvCxnSpPr>
            <a:cxnSpLocks/>
            <a:stCxn id="14" idx="1"/>
            <a:endCxn id="9" idx="3"/>
          </p:cNvCxnSpPr>
          <p:nvPr/>
        </p:nvCxnSpPr>
        <p:spPr>
          <a:xfrm flipH="1">
            <a:off x="23622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CEC44F1-9918-45A9-BBB3-C4F4673E590A}"/>
              </a:ext>
            </a:extLst>
          </p:cNvPr>
          <p:cNvCxnSpPr>
            <a:cxnSpLocks/>
            <a:stCxn id="18" idx="1"/>
            <a:endCxn id="14" idx="3"/>
          </p:cNvCxnSpPr>
          <p:nvPr/>
        </p:nvCxnSpPr>
        <p:spPr>
          <a:xfrm flipH="1">
            <a:off x="32766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8F89920-8C2E-49CB-A700-6F06BF505C0A}"/>
              </a:ext>
            </a:extLst>
          </p:cNvPr>
          <p:cNvCxnSpPr>
            <a:cxnSpLocks/>
            <a:stCxn id="22" idx="1"/>
            <a:endCxn id="18" idx="3"/>
          </p:cNvCxnSpPr>
          <p:nvPr/>
        </p:nvCxnSpPr>
        <p:spPr>
          <a:xfrm flipH="1">
            <a:off x="41910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6D14264-DB0C-471F-85FF-8207D146DDD4}"/>
              </a:ext>
            </a:extLst>
          </p:cNvPr>
          <p:cNvCxnSpPr>
            <a:cxnSpLocks/>
            <a:stCxn id="26" idx="1"/>
            <a:endCxn id="22" idx="3"/>
          </p:cNvCxnSpPr>
          <p:nvPr/>
        </p:nvCxnSpPr>
        <p:spPr>
          <a:xfrm flipH="1">
            <a:off x="51054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039CB13-F66A-4772-A402-53142DD97237}"/>
              </a:ext>
            </a:extLst>
          </p:cNvPr>
          <p:cNvCxnSpPr>
            <a:cxnSpLocks/>
            <a:stCxn id="30" idx="1"/>
            <a:endCxn id="26" idx="3"/>
          </p:cNvCxnSpPr>
          <p:nvPr/>
        </p:nvCxnSpPr>
        <p:spPr>
          <a:xfrm flipH="1">
            <a:off x="60198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F0B3E5C9-CC73-4C2F-B8FB-934059BFBF76}"/>
              </a:ext>
            </a:extLst>
          </p:cNvPr>
          <p:cNvCxnSpPr>
            <a:stCxn id="9" idx="1"/>
            <a:endCxn id="30" idx="3"/>
          </p:cNvCxnSpPr>
          <p:nvPr/>
        </p:nvCxnSpPr>
        <p:spPr>
          <a:xfrm rot="10800000" flipH="1">
            <a:off x="1828800" y="1974098"/>
            <a:ext cx="5105400" cy="12700"/>
          </a:xfrm>
          <a:prstGeom prst="bentConnector5">
            <a:avLst>
              <a:gd name="adj1" fmla="val -2828"/>
              <a:gd name="adj2" fmla="val -1759866"/>
              <a:gd name="adj3" fmla="val 10341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C3BAB269-462C-46B8-9046-BD8531E1A220}"/>
              </a:ext>
            </a:extLst>
          </p:cNvPr>
          <p:cNvCxnSpPr>
            <a:stCxn id="29" idx="3"/>
            <a:endCxn id="8" idx="1"/>
          </p:cNvCxnSpPr>
          <p:nvPr/>
        </p:nvCxnSpPr>
        <p:spPr>
          <a:xfrm flipH="1">
            <a:off x="1828800" y="1807493"/>
            <a:ext cx="5105400" cy="12700"/>
          </a:xfrm>
          <a:prstGeom prst="bentConnector5">
            <a:avLst>
              <a:gd name="adj1" fmla="val -5303"/>
              <a:gd name="adj2" fmla="val 4066457"/>
              <a:gd name="adj3" fmla="val 10447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1EFBA71-E48A-4B46-9443-5A5761237C8A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2095500" y="1066800"/>
            <a:ext cx="0" cy="2286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498068C-6952-48B3-A713-72F03FC00ABF}"/>
              </a:ext>
            </a:extLst>
          </p:cNvPr>
          <p:cNvSpPr txBox="1"/>
          <p:nvPr/>
        </p:nvSpPr>
        <p:spPr>
          <a:xfrm>
            <a:off x="1778746" y="783223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head</a:t>
            </a:r>
          </a:p>
        </p:txBody>
      </p:sp>
    </p:spTree>
    <p:extLst>
      <p:ext uri="{BB962C8B-B14F-4D97-AF65-F5344CB8AC3E}">
        <p14:creationId xmlns:p14="http://schemas.microsoft.com/office/powerpoint/2010/main" val="3432991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B2F12-4CC9-4844-888B-1F5CCBAE5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Deque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7E12D-D40A-417D-930E-127E5ADF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065568"/>
            <a:ext cx="7848600" cy="2801832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</a:pP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900" dirty="0">
                <a:latin typeface="Consolas" panose="020B0609020204030204" pitchFamily="49" charset="0"/>
              </a:rPr>
              <a:t> Deque(Generic[T]):</a:t>
            </a:r>
            <a:br>
              <a:rPr lang="en-US" sz="1900" dirty="0">
                <a:latin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</a:rPr>
              <a:t>   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"""Class to represent a double-ended queue"""</a:t>
            </a:r>
            <a:b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b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    # Attributes of the class</a:t>
            </a:r>
            <a:b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    </a:t>
            </a:r>
            <a:r>
              <a:rPr lang="en-US" sz="1900" dirty="0">
                <a:latin typeface="Consolas" panose="020B0609020204030204" pitchFamily="49" charset="0"/>
              </a:rPr>
              <a:t>_head: Node[T]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  # reference to the head of the queue</a:t>
            </a:r>
            <a:b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    </a:t>
            </a:r>
            <a:r>
              <a:rPr lang="en-US" sz="1900" dirty="0">
                <a:latin typeface="Consolas" panose="020B0609020204030204" pitchFamily="49" charset="0"/>
              </a:rPr>
              <a:t>_n: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  # number of elements in the queue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F9AD8-25EF-4E37-A57A-D05D3810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015A9-9BCB-4E60-BA93-D1C57698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88CBC-7633-40DE-BFD7-74C7CDE7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697950D-D47E-4E21-A429-78E23C195319}"/>
              </a:ext>
            </a:extLst>
          </p:cNvPr>
          <p:cNvGrpSpPr/>
          <p:nvPr/>
        </p:nvGrpSpPr>
        <p:grpSpPr>
          <a:xfrm>
            <a:off x="1828800" y="1295401"/>
            <a:ext cx="533400" cy="761999"/>
            <a:chOff x="1828800" y="852406"/>
            <a:chExt cx="533400" cy="76199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01ABFF4-DC4D-4CC6-8398-FCFA117B5EC8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19122A4-ABEB-400F-974C-2CF383DB3ABF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next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A55F66D-3FA8-47B0-9DB9-E50413A89D0A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prev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220BFDE-57E6-414E-8093-AFD0D1C9EC84}"/>
              </a:ext>
            </a:extLst>
          </p:cNvPr>
          <p:cNvGrpSpPr/>
          <p:nvPr/>
        </p:nvGrpSpPr>
        <p:grpSpPr>
          <a:xfrm>
            <a:off x="2743200" y="1295401"/>
            <a:ext cx="533400" cy="761999"/>
            <a:chOff x="1828800" y="852406"/>
            <a:chExt cx="533400" cy="76199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4A38DFF-D2B5-4730-B107-2235B099DB0B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5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5338CB-C91C-44E5-9013-F8203DD10B43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01E54DF-2953-4FA2-9B46-C429C44FF7AB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B10332B-A03B-4743-BB30-3EB78867BA1F}"/>
              </a:ext>
            </a:extLst>
          </p:cNvPr>
          <p:cNvGrpSpPr/>
          <p:nvPr/>
        </p:nvGrpSpPr>
        <p:grpSpPr>
          <a:xfrm>
            <a:off x="3657600" y="1295401"/>
            <a:ext cx="533400" cy="761999"/>
            <a:chOff x="1828800" y="852406"/>
            <a:chExt cx="533400" cy="76199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7552F7-BC53-43D1-8D50-D97E159781B1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9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53AA5B5-D025-4802-A80F-10D69424052D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6F6CEDA-82C2-40C8-A2BF-3CF88BF92C44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64008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1ABB324-AB82-4253-AAEE-49942A088769}"/>
              </a:ext>
            </a:extLst>
          </p:cNvPr>
          <p:cNvGrpSpPr/>
          <p:nvPr/>
        </p:nvGrpSpPr>
        <p:grpSpPr>
          <a:xfrm>
            <a:off x="4572000" y="1295401"/>
            <a:ext cx="533400" cy="761999"/>
            <a:chOff x="1828800" y="852406"/>
            <a:chExt cx="533400" cy="76199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FECA679-BD74-4DB4-B929-8198CD59839C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1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636820-BAB5-4FD4-A492-46F1A28A3AE7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8BF08A9-1097-4BC0-9A46-2043986C63FE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92200C-5761-4CDD-86C0-613832475CEA}"/>
              </a:ext>
            </a:extLst>
          </p:cNvPr>
          <p:cNvGrpSpPr/>
          <p:nvPr/>
        </p:nvGrpSpPr>
        <p:grpSpPr>
          <a:xfrm>
            <a:off x="5486400" y="1295401"/>
            <a:ext cx="533400" cy="761999"/>
            <a:chOff x="1828800" y="852406"/>
            <a:chExt cx="533400" cy="761999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0EB667B-9BC9-40DC-A0B6-05BD54B58D2D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3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55EA5D0-557F-495E-9215-A13DBC7799DE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F0791B5-78B7-42D1-8E10-E4FBD1094EA2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5275BD8-53F3-4661-901F-4F60CF23004A}"/>
              </a:ext>
            </a:extLst>
          </p:cNvPr>
          <p:cNvGrpSpPr/>
          <p:nvPr/>
        </p:nvGrpSpPr>
        <p:grpSpPr>
          <a:xfrm>
            <a:off x="6400800" y="1295401"/>
            <a:ext cx="533400" cy="761999"/>
            <a:chOff x="1828800" y="852406"/>
            <a:chExt cx="533400" cy="76199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99E2B10-C684-4685-A1CC-B62FC4E215EC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4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266044D-5FE2-4888-9A49-50ABCB81BDC2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02B4ED5-9409-4E2D-90BE-EA3925D28745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E21DD76-C0FB-4998-871A-185D6F60B6B1}"/>
              </a:ext>
            </a:extLst>
          </p:cNvPr>
          <p:cNvCxnSpPr>
            <a:stCxn id="8" idx="3"/>
            <a:endCxn id="13" idx="1"/>
          </p:cNvCxnSpPr>
          <p:nvPr/>
        </p:nvCxnSpPr>
        <p:spPr>
          <a:xfrm>
            <a:off x="23622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839ACA0-2E1E-4D30-935E-6C2FF64A008A}"/>
              </a:ext>
            </a:extLst>
          </p:cNvPr>
          <p:cNvCxnSpPr>
            <a:cxnSpLocks/>
            <a:stCxn id="13" idx="3"/>
            <a:endCxn id="17" idx="1"/>
          </p:cNvCxnSpPr>
          <p:nvPr/>
        </p:nvCxnSpPr>
        <p:spPr>
          <a:xfrm>
            <a:off x="32766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D55C690-D9F5-4466-A2BE-2EE026048303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>
            <a:off x="41910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798BA71-FE58-4641-83B6-BCDB296E9234}"/>
              </a:ext>
            </a:extLst>
          </p:cNvPr>
          <p:cNvCxnSpPr>
            <a:cxnSpLocks/>
            <a:stCxn id="21" idx="3"/>
            <a:endCxn id="25" idx="1"/>
          </p:cNvCxnSpPr>
          <p:nvPr/>
        </p:nvCxnSpPr>
        <p:spPr>
          <a:xfrm>
            <a:off x="51054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9C9BA78-7442-4066-A1E2-C0DE1A9A8C57}"/>
              </a:ext>
            </a:extLst>
          </p:cNvPr>
          <p:cNvCxnSpPr>
            <a:cxnSpLocks/>
            <a:stCxn id="25" idx="3"/>
            <a:endCxn id="29" idx="1"/>
          </p:cNvCxnSpPr>
          <p:nvPr/>
        </p:nvCxnSpPr>
        <p:spPr>
          <a:xfrm>
            <a:off x="60198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552F7E9-A1DF-4BA4-A851-A0B2FA2BA489}"/>
              </a:ext>
            </a:extLst>
          </p:cNvPr>
          <p:cNvCxnSpPr>
            <a:cxnSpLocks/>
            <a:stCxn id="14" idx="1"/>
            <a:endCxn id="9" idx="3"/>
          </p:cNvCxnSpPr>
          <p:nvPr/>
        </p:nvCxnSpPr>
        <p:spPr>
          <a:xfrm flipH="1">
            <a:off x="23622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CEC44F1-9918-45A9-BBB3-C4F4673E590A}"/>
              </a:ext>
            </a:extLst>
          </p:cNvPr>
          <p:cNvCxnSpPr>
            <a:cxnSpLocks/>
            <a:stCxn id="18" idx="1"/>
            <a:endCxn id="14" idx="3"/>
          </p:cNvCxnSpPr>
          <p:nvPr/>
        </p:nvCxnSpPr>
        <p:spPr>
          <a:xfrm flipH="1">
            <a:off x="32766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8F89920-8C2E-49CB-A700-6F06BF505C0A}"/>
              </a:ext>
            </a:extLst>
          </p:cNvPr>
          <p:cNvCxnSpPr>
            <a:cxnSpLocks/>
            <a:stCxn id="22" idx="1"/>
            <a:endCxn id="18" idx="3"/>
          </p:cNvCxnSpPr>
          <p:nvPr/>
        </p:nvCxnSpPr>
        <p:spPr>
          <a:xfrm flipH="1">
            <a:off x="41910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6D14264-DB0C-471F-85FF-8207D146DDD4}"/>
              </a:ext>
            </a:extLst>
          </p:cNvPr>
          <p:cNvCxnSpPr>
            <a:cxnSpLocks/>
            <a:stCxn id="26" idx="1"/>
            <a:endCxn id="22" idx="3"/>
          </p:cNvCxnSpPr>
          <p:nvPr/>
        </p:nvCxnSpPr>
        <p:spPr>
          <a:xfrm flipH="1">
            <a:off x="51054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039CB13-F66A-4772-A402-53142DD97237}"/>
              </a:ext>
            </a:extLst>
          </p:cNvPr>
          <p:cNvCxnSpPr>
            <a:cxnSpLocks/>
            <a:stCxn id="30" idx="1"/>
            <a:endCxn id="26" idx="3"/>
          </p:cNvCxnSpPr>
          <p:nvPr/>
        </p:nvCxnSpPr>
        <p:spPr>
          <a:xfrm flipH="1">
            <a:off x="60198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F0B3E5C9-CC73-4C2F-B8FB-934059BFBF76}"/>
              </a:ext>
            </a:extLst>
          </p:cNvPr>
          <p:cNvCxnSpPr>
            <a:stCxn id="9" idx="1"/>
            <a:endCxn id="30" idx="3"/>
          </p:cNvCxnSpPr>
          <p:nvPr/>
        </p:nvCxnSpPr>
        <p:spPr>
          <a:xfrm rot="10800000" flipH="1">
            <a:off x="1828800" y="1974098"/>
            <a:ext cx="5105400" cy="12700"/>
          </a:xfrm>
          <a:prstGeom prst="bentConnector5">
            <a:avLst>
              <a:gd name="adj1" fmla="val -2828"/>
              <a:gd name="adj2" fmla="val -1759866"/>
              <a:gd name="adj3" fmla="val 10341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C3BAB269-462C-46B8-9046-BD8531E1A220}"/>
              </a:ext>
            </a:extLst>
          </p:cNvPr>
          <p:cNvCxnSpPr>
            <a:stCxn id="29" idx="3"/>
            <a:endCxn id="8" idx="1"/>
          </p:cNvCxnSpPr>
          <p:nvPr/>
        </p:nvCxnSpPr>
        <p:spPr>
          <a:xfrm flipH="1">
            <a:off x="1828800" y="1807493"/>
            <a:ext cx="5105400" cy="12700"/>
          </a:xfrm>
          <a:prstGeom prst="bentConnector5">
            <a:avLst>
              <a:gd name="adj1" fmla="val -5303"/>
              <a:gd name="adj2" fmla="val 4066457"/>
              <a:gd name="adj3" fmla="val 10447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1EFBA71-E48A-4B46-9443-5A5761237C8A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2095500" y="1066800"/>
            <a:ext cx="0" cy="2286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498068C-6952-48B3-A713-72F03FC00ABF}"/>
              </a:ext>
            </a:extLst>
          </p:cNvPr>
          <p:cNvSpPr txBox="1"/>
          <p:nvPr/>
        </p:nvSpPr>
        <p:spPr>
          <a:xfrm>
            <a:off x="1778746" y="783223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head</a:t>
            </a:r>
          </a:p>
        </p:txBody>
      </p:sp>
    </p:spTree>
    <p:extLst>
      <p:ext uri="{BB962C8B-B14F-4D97-AF65-F5344CB8AC3E}">
        <p14:creationId xmlns:p14="http://schemas.microsoft.com/office/powerpoint/2010/main" val="509178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B2F12-4CC9-4844-888B-1F5CCBAE5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Deque: __</a:t>
            </a:r>
            <a:r>
              <a:rPr lang="en-US" dirty="0" err="1"/>
              <a:t>init</a:t>
            </a:r>
            <a:r>
              <a:rPr lang="en-US" dirty="0"/>
              <a:t>__ and __</a:t>
            </a:r>
            <a:r>
              <a:rPr lang="en-US" dirty="0" err="1"/>
              <a:t>len</a:t>
            </a:r>
            <a:r>
              <a:rPr lang="en-US" dirty="0"/>
              <a:t>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A7E12D-D40A-417D-930E-127E5ADF1D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2786147"/>
                <a:ext cx="7848600" cy="3538453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class</a:t>
                </a:r>
                <a:r>
                  <a:rPr lang="en-US" sz="1900" dirty="0">
                    <a:latin typeface="Consolas" panose="020B0609020204030204" pitchFamily="49" charset="0"/>
                  </a:rPr>
                  <a:t> Deque(Generic[T]):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br>
                  <a:rPr lang="en-US" sz="1900" dirty="0">
                    <a:latin typeface="Consolas" panose="020B0609020204030204" pitchFamily="49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1" i="1" smtClean="0"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br>
                  <a:rPr lang="en-US" sz="1900" dirty="0">
                    <a:latin typeface="Consolas" panose="020B0609020204030204" pitchFamily="49" charset="0"/>
                  </a:rPr>
                </a:b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def </a:t>
                </a:r>
                <a:r>
                  <a:rPr lang="en-US" sz="1900" dirty="0">
                    <a:latin typeface="Consolas" panose="020B0609020204030204" pitchFamily="49" charset="0"/>
                  </a:rPr>
                  <a:t>__</a:t>
                </a:r>
                <a:r>
                  <a:rPr lang="en-US" sz="1900" dirty="0" err="1">
                    <a:latin typeface="Consolas" panose="020B0609020204030204" pitchFamily="49" charset="0"/>
                  </a:rPr>
                  <a:t>init</a:t>
                </a:r>
                <a:r>
                  <a:rPr lang="en-US" sz="1900" dirty="0">
                    <a:latin typeface="Consolas" panose="020B0609020204030204" pitchFamily="49" charset="0"/>
                  </a:rPr>
                  <a:t>__(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self, </a:t>
                </a:r>
                <a:r>
                  <a:rPr lang="en-US" sz="1900" dirty="0">
                    <a:latin typeface="Consolas" panose="020B0609020204030204" pitchFamily="49" charset="0"/>
                  </a:rPr>
                  <a:t>it: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Iterable</a:t>
                </a:r>
                <a:r>
                  <a:rPr lang="en-US" sz="1900" dirty="0">
                    <a:latin typeface="Consolas" panose="020B0609020204030204" pitchFamily="49" charset="0"/>
                  </a:rPr>
                  <a:t>[T] =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list</a:t>
                </a:r>
                <a:r>
                  <a:rPr lang="en-US" sz="1900" dirty="0">
                    <a:latin typeface="Consolas" panose="020B0609020204030204" pitchFamily="49" charset="0"/>
                  </a:rPr>
                  <a:t>()) -&gt;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None</a:t>
                </a:r>
                <a:r>
                  <a:rPr lang="en-US" sz="1900" dirty="0">
                    <a:latin typeface="Consolas" panose="020B0609020204030204" pitchFamily="49" charset="0"/>
                  </a:rPr>
                  <a:t>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"""Constructor: initialize from </a:t>
                </a:r>
                <a:r>
                  <a:rPr lang="en-US" sz="1900" dirty="0" err="1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iterable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"""</a:t>
                </a:r>
                <a:b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      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self._n</a:t>
                </a:r>
                <a:r>
                  <a:rPr lang="en-US" sz="1900" dirty="0">
                    <a:latin typeface="Consolas" panose="020B0609020204030204" pitchFamily="49" charset="0"/>
                  </a:rPr>
                  <a:t> = 0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for</a:t>
                </a:r>
                <a:r>
                  <a:rPr lang="en-US" sz="1900" dirty="0">
                    <a:latin typeface="Consolas" panose="020B0609020204030204" pitchFamily="49" charset="0"/>
                  </a:rPr>
                  <a:t> x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in</a:t>
                </a:r>
                <a:r>
                  <a:rPr lang="en-US" sz="1900" dirty="0">
                    <a:latin typeface="Consolas" panose="020B0609020204030204" pitchFamily="49" charset="0"/>
                  </a:rPr>
                  <a:t> it: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.append</a:t>
                </a:r>
                <a:r>
                  <a:rPr lang="en-US" sz="1900" dirty="0">
                    <a:latin typeface="Consolas" panose="020B0609020204030204" pitchFamily="49" charset="0"/>
                  </a:rPr>
                  <a:t>(x)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def</a:t>
                </a:r>
                <a:r>
                  <a:rPr lang="en-US" sz="1900" dirty="0">
                    <a:latin typeface="Consolas" panose="020B0609020204030204" pitchFamily="49" charset="0"/>
                  </a:rPr>
                  <a:t> __</a:t>
                </a:r>
                <a:r>
                  <a:rPr lang="en-US" sz="1900" dirty="0" err="1">
                    <a:latin typeface="Consolas" panose="020B0609020204030204" pitchFamily="49" charset="0"/>
                  </a:rPr>
                  <a:t>len</a:t>
                </a:r>
                <a:r>
                  <a:rPr lang="en-US" sz="1900" dirty="0">
                    <a:latin typeface="Consolas" panose="020B0609020204030204" pitchFamily="49" charset="0"/>
                  </a:rPr>
                  <a:t>__(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) -&gt;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int</a:t>
                </a:r>
                <a:r>
                  <a:rPr lang="en-US" sz="1900" dirty="0">
                    <a:latin typeface="Consolas" panose="020B0609020204030204" pitchFamily="49" charset="0"/>
                  </a:rPr>
                  <a:t>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"""Length of the queue"""</a:t>
                </a:r>
                <a:b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return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._n</a:t>
                </a:r>
                <a:endParaRPr lang="en-US" sz="1900" dirty="0">
                  <a:solidFill>
                    <a:srgbClr val="C00000"/>
                  </a:solidFill>
                  <a:latin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A7E12D-D40A-417D-930E-127E5ADF1D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2786147"/>
                <a:ext cx="7848600" cy="3538453"/>
              </a:xfrm>
              <a:blipFill>
                <a:blip r:embed="rId2"/>
                <a:stretch>
                  <a:fillRect l="-777" t="-2065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F9AD8-25EF-4E37-A57A-D05D3810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015A9-9BCB-4E60-BA93-D1C57698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88CBC-7633-40DE-BFD7-74C7CDE7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697950D-D47E-4E21-A429-78E23C195319}"/>
              </a:ext>
            </a:extLst>
          </p:cNvPr>
          <p:cNvGrpSpPr/>
          <p:nvPr/>
        </p:nvGrpSpPr>
        <p:grpSpPr>
          <a:xfrm>
            <a:off x="1828800" y="1295401"/>
            <a:ext cx="533400" cy="761999"/>
            <a:chOff x="1828800" y="852406"/>
            <a:chExt cx="533400" cy="76199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01ABFF4-DC4D-4CC6-8398-FCFA117B5EC8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19122A4-ABEB-400F-974C-2CF383DB3ABF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next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A55F66D-3FA8-47B0-9DB9-E50413A89D0A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prev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220BFDE-57E6-414E-8093-AFD0D1C9EC84}"/>
              </a:ext>
            </a:extLst>
          </p:cNvPr>
          <p:cNvGrpSpPr/>
          <p:nvPr/>
        </p:nvGrpSpPr>
        <p:grpSpPr>
          <a:xfrm>
            <a:off x="2743200" y="1295401"/>
            <a:ext cx="533400" cy="761999"/>
            <a:chOff x="1828800" y="852406"/>
            <a:chExt cx="533400" cy="76199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4A38DFF-D2B5-4730-B107-2235B099DB0B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5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5338CB-C91C-44E5-9013-F8203DD10B43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01E54DF-2953-4FA2-9B46-C429C44FF7AB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B10332B-A03B-4743-BB30-3EB78867BA1F}"/>
              </a:ext>
            </a:extLst>
          </p:cNvPr>
          <p:cNvGrpSpPr/>
          <p:nvPr/>
        </p:nvGrpSpPr>
        <p:grpSpPr>
          <a:xfrm>
            <a:off x="3657600" y="1295401"/>
            <a:ext cx="533400" cy="761999"/>
            <a:chOff x="1828800" y="852406"/>
            <a:chExt cx="533400" cy="76199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7552F7-BC53-43D1-8D50-D97E159781B1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9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53AA5B5-D025-4802-A80F-10D69424052D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6F6CEDA-82C2-40C8-A2BF-3CF88BF92C44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64008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1ABB324-AB82-4253-AAEE-49942A088769}"/>
              </a:ext>
            </a:extLst>
          </p:cNvPr>
          <p:cNvGrpSpPr/>
          <p:nvPr/>
        </p:nvGrpSpPr>
        <p:grpSpPr>
          <a:xfrm>
            <a:off x="4572000" y="1295401"/>
            <a:ext cx="533400" cy="761999"/>
            <a:chOff x="1828800" y="852406"/>
            <a:chExt cx="533400" cy="76199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FECA679-BD74-4DB4-B929-8198CD59839C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1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636820-BAB5-4FD4-A492-46F1A28A3AE7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8BF08A9-1097-4BC0-9A46-2043986C63FE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92200C-5761-4CDD-86C0-613832475CEA}"/>
              </a:ext>
            </a:extLst>
          </p:cNvPr>
          <p:cNvGrpSpPr/>
          <p:nvPr/>
        </p:nvGrpSpPr>
        <p:grpSpPr>
          <a:xfrm>
            <a:off x="5486400" y="1295401"/>
            <a:ext cx="533400" cy="761999"/>
            <a:chOff x="1828800" y="852406"/>
            <a:chExt cx="533400" cy="761999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0EB667B-9BC9-40DC-A0B6-05BD54B58D2D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3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55EA5D0-557F-495E-9215-A13DBC7799DE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F0791B5-78B7-42D1-8E10-E4FBD1094EA2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5275BD8-53F3-4661-901F-4F60CF23004A}"/>
              </a:ext>
            </a:extLst>
          </p:cNvPr>
          <p:cNvGrpSpPr/>
          <p:nvPr/>
        </p:nvGrpSpPr>
        <p:grpSpPr>
          <a:xfrm>
            <a:off x="6400800" y="1295401"/>
            <a:ext cx="533400" cy="761999"/>
            <a:chOff x="1828800" y="852406"/>
            <a:chExt cx="533400" cy="76199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99E2B10-C684-4685-A1CC-B62FC4E215EC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4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266044D-5FE2-4888-9A49-50ABCB81BDC2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02B4ED5-9409-4E2D-90BE-EA3925D28745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E21DD76-C0FB-4998-871A-185D6F60B6B1}"/>
              </a:ext>
            </a:extLst>
          </p:cNvPr>
          <p:cNvCxnSpPr>
            <a:stCxn id="8" idx="3"/>
            <a:endCxn id="13" idx="1"/>
          </p:cNvCxnSpPr>
          <p:nvPr/>
        </p:nvCxnSpPr>
        <p:spPr>
          <a:xfrm>
            <a:off x="23622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839ACA0-2E1E-4D30-935E-6C2FF64A008A}"/>
              </a:ext>
            </a:extLst>
          </p:cNvPr>
          <p:cNvCxnSpPr>
            <a:cxnSpLocks/>
            <a:stCxn id="13" idx="3"/>
            <a:endCxn id="17" idx="1"/>
          </p:cNvCxnSpPr>
          <p:nvPr/>
        </p:nvCxnSpPr>
        <p:spPr>
          <a:xfrm>
            <a:off x="32766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D55C690-D9F5-4466-A2BE-2EE026048303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>
            <a:off x="41910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798BA71-FE58-4641-83B6-BCDB296E9234}"/>
              </a:ext>
            </a:extLst>
          </p:cNvPr>
          <p:cNvCxnSpPr>
            <a:cxnSpLocks/>
            <a:stCxn id="21" idx="3"/>
            <a:endCxn id="25" idx="1"/>
          </p:cNvCxnSpPr>
          <p:nvPr/>
        </p:nvCxnSpPr>
        <p:spPr>
          <a:xfrm>
            <a:off x="51054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9C9BA78-7442-4066-A1E2-C0DE1A9A8C57}"/>
              </a:ext>
            </a:extLst>
          </p:cNvPr>
          <p:cNvCxnSpPr>
            <a:cxnSpLocks/>
            <a:stCxn id="25" idx="3"/>
            <a:endCxn id="29" idx="1"/>
          </p:cNvCxnSpPr>
          <p:nvPr/>
        </p:nvCxnSpPr>
        <p:spPr>
          <a:xfrm>
            <a:off x="60198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552F7E9-A1DF-4BA4-A851-A0B2FA2BA489}"/>
              </a:ext>
            </a:extLst>
          </p:cNvPr>
          <p:cNvCxnSpPr>
            <a:cxnSpLocks/>
            <a:stCxn id="14" idx="1"/>
            <a:endCxn id="9" idx="3"/>
          </p:cNvCxnSpPr>
          <p:nvPr/>
        </p:nvCxnSpPr>
        <p:spPr>
          <a:xfrm flipH="1">
            <a:off x="23622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CEC44F1-9918-45A9-BBB3-C4F4673E590A}"/>
              </a:ext>
            </a:extLst>
          </p:cNvPr>
          <p:cNvCxnSpPr>
            <a:cxnSpLocks/>
            <a:stCxn id="18" idx="1"/>
            <a:endCxn id="14" idx="3"/>
          </p:cNvCxnSpPr>
          <p:nvPr/>
        </p:nvCxnSpPr>
        <p:spPr>
          <a:xfrm flipH="1">
            <a:off x="32766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8F89920-8C2E-49CB-A700-6F06BF505C0A}"/>
              </a:ext>
            </a:extLst>
          </p:cNvPr>
          <p:cNvCxnSpPr>
            <a:cxnSpLocks/>
            <a:stCxn id="22" idx="1"/>
            <a:endCxn id="18" idx="3"/>
          </p:cNvCxnSpPr>
          <p:nvPr/>
        </p:nvCxnSpPr>
        <p:spPr>
          <a:xfrm flipH="1">
            <a:off x="41910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6D14264-DB0C-471F-85FF-8207D146DDD4}"/>
              </a:ext>
            </a:extLst>
          </p:cNvPr>
          <p:cNvCxnSpPr>
            <a:cxnSpLocks/>
            <a:stCxn id="26" idx="1"/>
            <a:endCxn id="22" idx="3"/>
          </p:cNvCxnSpPr>
          <p:nvPr/>
        </p:nvCxnSpPr>
        <p:spPr>
          <a:xfrm flipH="1">
            <a:off x="51054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039CB13-F66A-4772-A402-53142DD97237}"/>
              </a:ext>
            </a:extLst>
          </p:cNvPr>
          <p:cNvCxnSpPr>
            <a:cxnSpLocks/>
            <a:stCxn id="30" idx="1"/>
            <a:endCxn id="26" idx="3"/>
          </p:cNvCxnSpPr>
          <p:nvPr/>
        </p:nvCxnSpPr>
        <p:spPr>
          <a:xfrm flipH="1">
            <a:off x="60198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F0B3E5C9-CC73-4C2F-B8FB-934059BFBF76}"/>
              </a:ext>
            </a:extLst>
          </p:cNvPr>
          <p:cNvCxnSpPr>
            <a:stCxn id="9" idx="1"/>
            <a:endCxn id="30" idx="3"/>
          </p:cNvCxnSpPr>
          <p:nvPr/>
        </p:nvCxnSpPr>
        <p:spPr>
          <a:xfrm rot="10800000" flipH="1">
            <a:off x="1828800" y="1974098"/>
            <a:ext cx="5105400" cy="12700"/>
          </a:xfrm>
          <a:prstGeom prst="bentConnector5">
            <a:avLst>
              <a:gd name="adj1" fmla="val -2828"/>
              <a:gd name="adj2" fmla="val -1759866"/>
              <a:gd name="adj3" fmla="val 10341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C3BAB269-462C-46B8-9046-BD8531E1A220}"/>
              </a:ext>
            </a:extLst>
          </p:cNvPr>
          <p:cNvCxnSpPr>
            <a:stCxn id="29" idx="3"/>
            <a:endCxn id="8" idx="1"/>
          </p:cNvCxnSpPr>
          <p:nvPr/>
        </p:nvCxnSpPr>
        <p:spPr>
          <a:xfrm flipH="1">
            <a:off x="1828800" y="1807493"/>
            <a:ext cx="5105400" cy="12700"/>
          </a:xfrm>
          <a:prstGeom prst="bentConnector5">
            <a:avLst>
              <a:gd name="adj1" fmla="val -5303"/>
              <a:gd name="adj2" fmla="val 4066457"/>
              <a:gd name="adj3" fmla="val 10447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1EFBA71-E48A-4B46-9443-5A5761237C8A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2095500" y="1066800"/>
            <a:ext cx="0" cy="2286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498068C-6952-48B3-A713-72F03FC00ABF}"/>
              </a:ext>
            </a:extLst>
          </p:cNvPr>
          <p:cNvSpPr txBox="1"/>
          <p:nvPr/>
        </p:nvSpPr>
        <p:spPr>
          <a:xfrm>
            <a:off x="1778746" y="783223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head</a:t>
            </a:r>
          </a:p>
        </p:txBody>
      </p:sp>
    </p:spTree>
    <p:extLst>
      <p:ext uri="{BB962C8B-B14F-4D97-AF65-F5344CB8AC3E}">
        <p14:creationId xmlns:p14="http://schemas.microsoft.com/office/powerpoint/2010/main" val="363098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B2F12-4CC9-4844-888B-1F5CCBAE5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Deque: append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A7E12D-D40A-417D-930E-127E5ADF1D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2743200"/>
                <a:ext cx="8610600" cy="3733800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class</a:t>
                </a:r>
                <a:r>
                  <a:rPr lang="en-US" sz="1900" dirty="0">
                    <a:latin typeface="Consolas" panose="020B0609020204030204" pitchFamily="49" charset="0"/>
                  </a:rPr>
                  <a:t> Deque(Generic[T]):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US" sz="1900" b="1" i="1" smtClean="0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b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b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def </a:t>
                </a:r>
                <a:r>
                  <a:rPr lang="en-US" sz="1900" dirty="0">
                    <a:latin typeface="Consolas" panose="020B0609020204030204" pitchFamily="49" charset="0"/>
                  </a:rPr>
                  <a:t>append(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, x: T) -&gt;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None</a:t>
                </a:r>
                <a:r>
                  <a:rPr lang="en-US" sz="1900" dirty="0">
                    <a:latin typeface="Consolas" panose="020B0609020204030204" pitchFamily="49" charset="0"/>
                  </a:rPr>
                  <a:t>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"""Add element x to the tail of the queue"""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n = Node(x)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if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._n</a:t>
                </a:r>
                <a:r>
                  <a:rPr lang="en-US" sz="1900" dirty="0">
                    <a:latin typeface="Consolas" panose="020B0609020204030204" pitchFamily="49" charset="0"/>
                  </a:rPr>
                  <a:t> == 0: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._head</a:t>
                </a:r>
                <a:r>
                  <a:rPr lang="en-US" sz="1900" dirty="0">
                    <a:latin typeface="Consolas" panose="020B0609020204030204" pitchFamily="49" charset="0"/>
                  </a:rPr>
                  <a:t> =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n.next</a:t>
                </a:r>
                <a:r>
                  <a:rPr lang="en-US" sz="1900" dirty="0">
                    <a:latin typeface="Consolas" panose="020B0609020204030204" pitchFamily="49" charset="0"/>
                  </a:rPr>
                  <a:t> =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n.prev</a:t>
                </a:r>
                <a:r>
                  <a:rPr lang="en-US" sz="1900" dirty="0">
                    <a:latin typeface="Consolas" panose="020B0609020204030204" pitchFamily="49" charset="0"/>
                  </a:rPr>
                  <a:t> = n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else</a:t>
                </a:r>
                <a:r>
                  <a:rPr lang="en-US" sz="1900" dirty="0">
                    <a:latin typeface="Consolas" panose="020B0609020204030204" pitchFamily="49" charset="0"/>
                  </a:rPr>
                  <a:t>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n.next</a:t>
                </a:r>
                <a:r>
                  <a:rPr lang="en-US" sz="1900" dirty="0">
                    <a:latin typeface="Consolas" panose="020B0609020204030204" pitchFamily="49" charset="0"/>
                  </a:rPr>
                  <a:t> =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._head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n.prev</a:t>
                </a:r>
                <a:r>
                  <a:rPr lang="en-US" sz="1900" dirty="0">
                    <a:latin typeface="Consolas" panose="020B0609020204030204" pitchFamily="49" charset="0"/>
                  </a:rPr>
                  <a:t> = 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._</a:t>
                </a:r>
                <a:r>
                  <a:rPr lang="en-US" sz="1900" dirty="0" err="1">
                    <a:latin typeface="Consolas" panose="020B0609020204030204" pitchFamily="49" charset="0"/>
                  </a:rPr>
                  <a:t>head.prev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n.prev.next</a:t>
                </a:r>
                <a:r>
                  <a:rPr lang="en-US" sz="1900" dirty="0">
                    <a:latin typeface="Consolas" panose="020B0609020204030204" pitchFamily="49" charset="0"/>
                  </a:rPr>
                  <a:t> = 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._</a:t>
                </a:r>
                <a:r>
                  <a:rPr lang="en-US" sz="1900" dirty="0" err="1">
                    <a:latin typeface="Consolas" panose="020B0609020204030204" pitchFamily="49" charset="0"/>
                  </a:rPr>
                  <a:t>head.prev</a:t>
                </a:r>
                <a:r>
                  <a:rPr lang="en-US" sz="1900" dirty="0">
                    <a:latin typeface="Consolas" panose="020B0609020204030204" pitchFamily="49" charset="0"/>
                  </a:rPr>
                  <a:t> = n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._n</a:t>
                </a:r>
                <a:r>
                  <a:rPr lang="en-US" sz="1900" dirty="0">
                    <a:latin typeface="Consolas" panose="020B0609020204030204" pitchFamily="49" charset="0"/>
                  </a:rPr>
                  <a:t> += 1</a:t>
                </a:r>
              </a:p>
              <a:p>
                <a:pPr>
                  <a:lnSpc>
                    <a:spcPts val="2000"/>
                  </a:lnSpc>
                </a:pPr>
                <a:endParaRPr lang="en-US" sz="1800" dirty="0">
                  <a:latin typeface="Consolas" panose="020B0609020204030204" pitchFamily="49" charset="0"/>
                </a:endParaRPr>
              </a:p>
              <a:p>
                <a:pPr>
                  <a:lnSpc>
                    <a:spcPts val="2000"/>
                  </a:lnSpc>
                </a:pPr>
                <a:endParaRPr lang="en-US" sz="1800" dirty="0">
                  <a:latin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A7E12D-D40A-417D-930E-127E5ADF1D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2743200"/>
                <a:ext cx="8610600" cy="3733800"/>
              </a:xfrm>
              <a:blipFill>
                <a:blip r:embed="rId2"/>
                <a:stretch>
                  <a:fillRect l="-708" t="-1958" b="-326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F9AD8-25EF-4E37-A57A-D05D3810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015A9-9BCB-4E60-BA93-D1C57698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88CBC-7633-40DE-BFD7-74C7CDE7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697950D-D47E-4E21-A429-78E23C195319}"/>
              </a:ext>
            </a:extLst>
          </p:cNvPr>
          <p:cNvGrpSpPr/>
          <p:nvPr/>
        </p:nvGrpSpPr>
        <p:grpSpPr>
          <a:xfrm>
            <a:off x="1828800" y="1295401"/>
            <a:ext cx="533400" cy="761999"/>
            <a:chOff x="1828800" y="852406"/>
            <a:chExt cx="533400" cy="76199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01ABFF4-DC4D-4CC6-8398-FCFA117B5EC8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19122A4-ABEB-400F-974C-2CF383DB3ABF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next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A55F66D-3FA8-47B0-9DB9-E50413A89D0A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prev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220BFDE-57E6-414E-8093-AFD0D1C9EC84}"/>
              </a:ext>
            </a:extLst>
          </p:cNvPr>
          <p:cNvGrpSpPr/>
          <p:nvPr/>
        </p:nvGrpSpPr>
        <p:grpSpPr>
          <a:xfrm>
            <a:off x="2743200" y="1295401"/>
            <a:ext cx="533400" cy="761999"/>
            <a:chOff x="1828800" y="852406"/>
            <a:chExt cx="533400" cy="76199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4A38DFF-D2B5-4730-B107-2235B099DB0B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5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5338CB-C91C-44E5-9013-F8203DD10B43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01E54DF-2953-4FA2-9B46-C429C44FF7AB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B10332B-A03B-4743-BB30-3EB78867BA1F}"/>
              </a:ext>
            </a:extLst>
          </p:cNvPr>
          <p:cNvGrpSpPr/>
          <p:nvPr/>
        </p:nvGrpSpPr>
        <p:grpSpPr>
          <a:xfrm>
            <a:off x="3657600" y="1295401"/>
            <a:ext cx="533400" cy="761999"/>
            <a:chOff x="1828800" y="852406"/>
            <a:chExt cx="533400" cy="76199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7552F7-BC53-43D1-8D50-D97E159781B1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9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53AA5B5-D025-4802-A80F-10D69424052D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6F6CEDA-82C2-40C8-A2BF-3CF88BF92C44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64008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1ABB324-AB82-4253-AAEE-49942A088769}"/>
              </a:ext>
            </a:extLst>
          </p:cNvPr>
          <p:cNvGrpSpPr/>
          <p:nvPr/>
        </p:nvGrpSpPr>
        <p:grpSpPr>
          <a:xfrm>
            <a:off x="4572000" y="1295401"/>
            <a:ext cx="533400" cy="761999"/>
            <a:chOff x="1828800" y="852406"/>
            <a:chExt cx="533400" cy="76199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FECA679-BD74-4DB4-B929-8198CD59839C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1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636820-BAB5-4FD4-A492-46F1A28A3AE7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8BF08A9-1097-4BC0-9A46-2043986C63FE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92200C-5761-4CDD-86C0-613832475CEA}"/>
              </a:ext>
            </a:extLst>
          </p:cNvPr>
          <p:cNvGrpSpPr/>
          <p:nvPr/>
        </p:nvGrpSpPr>
        <p:grpSpPr>
          <a:xfrm>
            <a:off x="5486400" y="1295401"/>
            <a:ext cx="533400" cy="761999"/>
            <a:chOff x="1828800" y="852406"/>
            <a:chExt cx="533400" cy="761999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0EB667B-9BC9-40DC-A0B6-05BD54B58D2D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3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55EA5D0-557F-495E-9215-A13DBC7799DE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F0791B5-78B7-42D1-8E10-E4FBD1094EA2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5275BD8-53F3-4661-901F-4F60CF23004A}"/>
              </a:ext>
            </a:extLst>
          </p:cNvPr>
          <p:cNvGrpSpPr/>
          <p:nvPr/>
        </p:nvGrpSpPr>
        <p:grpSpPr>
          <a:xfrm>
            <a:off x="6400800" y="1295401"/>
            <a:ext cx="533400" cy="761999"/>
            <a:chOff x="1828800" y="852406"/>
            <a:chExt cx="533400" cy="76199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99E2B10-C684-4685-A1CC-B62FC4E215EC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4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266044D-5FE2-4888-9A49-50ABCB81BDC2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02B4ED5-9409-4E2D-90BE-EA3925D28745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E21DD76-C0FB-4998-871A-185D6F60B6B1}"/>
              </a:ext>
            </a:extLst>
          </p:cNvPr>
          <p:cNvCxnSpPr>
            <a:stCxn id="8" idx="3"/>
            <a:endCxn id="13" idx="1"/>
          </p:cNvCxnSpPr>
          <p:nvPr/>
        </p:nvCxnSpPr>
        <p:spPr>
          <a:xfrm>
            <a:off x="23622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839ACA0-2E1E-4D30-935E-6C2FF64A008A}"/>
              </a:ext>
            </a:extLst>
          </p:cNvPr>
          <p:cNvCxnSpPr>
            <a:cxnSpLocks/>
            <a:stCxn id="13" idx="3"/>
            <a:endCxn id="17" idx="1"/>
          </p:cNvCxnSpPr>
          <p:nvPr/>
        </p:nvCxnSpPr>
        <p:spPr>
          <a:xfrm>
            <a:off x="32766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D55C690-D9F5-4466-A2BE-2EE026048303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>
            <a:off x="41910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798BA71-FE58-4641-83B6-BCDB296E9234}"/>
              </a:ext>
            </a:extLst>
          </p:cNvPr>
          <p:cNvCxnSpPr>
            <a:cxnSpLocks/>
            <a:stCxn id="21" idx="3"/>
            <a:endCxn id="25" idx="1"/>
          </p:cNvCxnSpPr>
          <p:nvPr/>
        </p:nvCxnSpPr>
        <p:spPr>
          <a:xfrm>
            <a:off x="51054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9C9BA78-7442-4066-A1E2-C0DE1A9A8C57}"/>
              </a:ext>
            </a:extLst>
          </p:cNvPr>
          <p:cNvCxnSpPr>
            <a:cxnSpLocks/>
            <a:stCxn id="25" idx="3"/>
            <a:endCxn id="29" idx="1"/>
          </p:cNvCxnSpPr>
          <p:nvPr/>
        </p:nvCxnSpPr>
        <p:spPr>
          <a:xfrm>
            <a:off x="60198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552F7E9-A1DF-4BA4-A851-A0B2FA2BA489}"/>
              </a:ext>
            </a:extLst>
          </p:cNvPr>
          <p:cNvCxnSpPr>
            <a:cxnSpLocks/>
            <a:stCxn id="14" idx="1"/>
            <a:endCxn id="9" idx="3"/>
          </p:cNvCxnSpPr>
          <p:nvPr/>
        </p:nvCxnSpPr>
        <p:spPr>
          <a:xfrm flipH="1">
            <a:off x="23622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CEC44F1-9918-45A9-BBB3-C4F4673E590A}"/>
              </a:ext>
            </a:extLst>
          </p:cNvPr>
          <p:cNvCxnSpPr>
            <a:cxnSpLocks/>
            <a:stCxn id="18" idx="1"/>
            <a:endCxn id="14" idx="3"/>
          </p:cNvCxnSpPr>
          <p:nvPr/>
        </p:nvCxnSpPr>
        <p:spPr>
          <a:xfrm flipH="1">
            <a:off x="32766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8F89920-8C2E-49CB-A700-6F06BF505C0A}"/>
              </a:ext>
            </a:extLst>
          </p:cNvPr>
          <p:cNvCxnSpPr>
            <a:cxnSpLocks/>
            <a:stCxn id="22" idx="1"/>
            <a:endCxn id="18" idx="3"/>
          </p:cNvCxnSpPr>
          <p:nvPr/>
        </p:nvCxnSpPr>
        <p:spPr>
          <a:xfrm flipH="1">
            <a:off x="41910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6D14264-DB0C-471F-85FF-8207D146DDD4}"/>
              </a:ext>
            </a:extLst>
          </p:cNvPr>
          <p:cNvCxnSpPr>
            <a:cxnSpLocks/>
            <a:stCxn id="26" idx="1"/>
            <a:endCxn id="22" idx="3"/>
          </p:cNvCxnSpPr>
          <p:nvPr/>
        </p:nvCxnSpPr>
        <p:spPr>
          <a:xfrm flipH="1">
            <a:off x="51054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039CB13-F66A-4772-A402-53142DD97237}"/>
              </a:ext>
            </a:extLst>
          </p:cNvPr>
          <p:cNvCxnSpPr>
            <a:cxnSpLocks/>
            <a:stCxn id="30" idx="1"/>
            <a:endCxn id="26" idx="3"/>
          </p:cNvCxnSpPr>
          <p:nvPr/>
        </p:nvCxnSpPr>
        <p:spPr>
          <a:xfrm flipH="1">
            <a:off x="60198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F0B3E5C9-CC73-4C2F-B8FB-934059BFBF76}"/>
              </a:ext>
            </a:extLst>
          </p:cNvPr>
          <p:cNvCxnSpPr>
            <a:stCxn id="9" idx="1"/>
            <a:endCxn id="30" idx="3"/>
          </p:cNvCxnSpPr>
          <p:nvPr/>
        </p:nvCxnSpPr>
        <p:spPr>
          <a:xfrm rot="10800000" flipH="1">
            <a:off x="1828800" y="1974098"/>
            <a:ext cx="5105400" cy="12700"/>
          </a:xfrm>
          <a:prstGeom prst="bentConnector5">
            <a:avLst>
              <a:gd name="adj1" fmla="val -2828"/>
              <a:gd name="adj2" fmla="val -1759866"/>
              <a:gd name="adj3" fmla="val 10341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C3BAB269-462C-46B8-9046-BD8531E1A220}"/>
              </a:ext>
            </a:extLst>
          </p:cNvPr>
          <p:cNvCxnSpPr>
            <a:stCxn id="29" idx="3"/>
            <a:endCxn id="8" idx="1"/>
          </p:cNvCxnSpPr>
          <p:nvPr/>
        </p:nvCxnSpPr>
        <p:spPr>
          <a:xfrm flipH="1">
            <a:off x="1828800" y="1807493"/>
            <a:ext cx="5105400" cy="12700"/>
          </a:xfrm>
          <a:prstGeom prst="bentConnector5">
            <a:avLst>
              <a:gd name="adj1" fmla="val -5303"/>
              <a:gd name="adj2" fmla="val 4066457"/>
              <a:gd name="adj3" fmla="val 10447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1EFBA71-E48A-4B46-9443-5A5761237C8A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2095500" y="1066800"/>
            <a:ext cx="0" cy="2286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498068C-6952-48B3-A713-72F03FC00ABF}"/>
              </a:ext>
            </a:extLst>
          </p:cNvPr>
          <p:cNvSpPr txBox="1"/>
          <p:nvPr/>
        </p:nvSpPr>
        <p:spPr>
          <a:xfrm>
            <a:off x="1778746" y="783223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head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364BB4B-EADF-44D1-8E3F-DD9F485A1498}"/>
              </a:ext>
            </a:extLst>
          </p:cNvPr>
          <p:cNvGrpSpPr/>
          <p:nvPr/>
        </p:nvGrpSpPr>
        <p:grpSpPr>
          <a:xfrm>
            <a:off x="7315200" y="1295400"/>
            <a:ext cx="533400" cy="761999"/>
            <a:chOff x="1828800" y="852406"/>
            <a:chExt cx="533400" cy="761999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7F40A5F-2B31-4A17-BD4E-1B1E293B7EBB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6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0D55998-C382-48FE-8BBB-2D2DF28C097B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CD804A8-111D-4223-BEE0-91EC65FBE717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D6D1120-0F10-40AA-8888-9434C2B9F58D}"/>
              </a:ext>
            </a:extLst>
          </p:cNvPr>
          <p:cNvSpPr/>
          <p:nvPr/>
        </p:nvSpPr>
        <p:spPr>
          <a:xfrm>
            <a:off x="1485900" y="1804737"/>
            <a:ext cx="6587289" cy="613610"/>
          </a:xfrm>
          <a:custGeom>
            <a:avLst/>
            <a:gdLst>
              <a:gd name="connsiteX0" fmla="*/ 6364705 w 6587289"/>
              <a:gd name="connsiteY0" fmla="*/ 0 h 613610"/>
              <a:gd name="connsiteX1" fmla="*/ 6587289 w 6587289"/>
              <a:gd name="connsiteY1" fmla="*/ 0 h 613610"/>
              <a:gd name="connsiteX2" fmla="*/ 6587289 w 6587289"/>
              <a:gd name="connsiteY2" fmla="*/ 613610 h 613610"/>
              <a:gd name="connsiteX3" fmla="*/ 0 w 6587289"/>
              <a:gd name="connsiteY3" fmla="*/ 613610 h 613610"/>
              <a:gd name="connsiteX4" fmla="*/ 0 w 6587289"/>
              <a:gd name="connsiteY4" fmla="*/ 12031 h 613610"/>
              <a:gd name="connsiteX5" fmla="*/ 342900 w 6587289"/>
              <a:gd name="connsiteY5" fmla="*/ 12031 h 61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87289" h="613610">
                <a:moveTo>
                  <a:pt x="6364705" y="0"/>
                </a:moveTo>
                <a:lnTo>
                  <a:pt x="6587289" y="0"/>
                </a:lnTo>
                <a:lnTo>
                  <a:pt x="6587289" y="613610"/>
                </a:lnTo>
                <a:lnTo>
                  <a:pt x="0" y="613610"/>
                </a:lnTo>
                <a:lnTo>
                  <a:pt x="0" y="12031"/>
                </a:lnTo>
                <a:lnTo>
                  <a:pt x="342900" y="12031"/>
                </a:ln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BA3032E-4FBB-498B-9D5E-5D58F249454A}"/>
              </a:ext>
            </a:extLst>
          </p:cNvPr>
          <p:cNvCxnSpPr>
            <a:cxnSpLocks/>
            <a:stCxn id="29" idx="3"/>
            <a:endCxn id="48" idx="1"/>
          </p:cNvCxnSpPr>
          <p:nvPr/>
        </p:nvCxnSpPr>
        <p:spPr>
          <a:xfrm flipV="1">
            <a:off x="6934200" y="1807492"/>
            <a:ext cx="381000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8AB6553-B14C-42DF-A5A3-91832C516E6A}"/>
              </a:ext>
            </a:extLst>
          </p:cNvPr>
          <p:cNvGrpSpPr/>
          <p:nvPr/>
        </p:nvGrpSpPr>
        <p:grpSpPr>
          <a:xfrm>
            <a:off x="7425496" y="786063"/>
            <a:ext cx="296876" cy="509337"/>
            <a:chOff x="6521277" y="786064"/>
            <a:chExt cx="296876" cy="509337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22AE128D-917D-418A-A94D-EECAFD7C9D86}"/>
                </a:ext>
              </a:extLst>
            </p:cNvPr>
            <p:cNvCxnSpPr>
              <a:cxnSpLocks/>
            </p:cNvCxnSpPr>
            <p:nvPr/>
          </p:nvCxnSpPr>
          <p:spPr>
            <a:xfrm>
              <a:off x="6667500" y="1066800"/>
              <a:ext cx="0" cy="22860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F399947-2389-45E7-A411-CFEDFF212EEA}"/>
                </a:ext>
              </a:extLst>
            </p:cNvPr>
            <p:cNvSpPr txBox="1"/>
            <p:nvPr/>
          </p:nvSpPr>
          <p:spPr>
            <a:xfrm>
              <a:off x="6521277" y="786064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n</a:t>
              </a:r>
            </a:p>
          </p:txBody>
        </p:sp>
      </p:grp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74844041-577E-4E60-B01D-B91B66257D66}"/>
              </a:ext>
            </a:extLst>
          </p:cNvPr>
          <p:cNvSpPr/>
          <p:nvPr/>
        </p:nvSpPr>
        <p:spPr>
          <a:xfrm>
            <a:off x="1696453" y="1973179"/>
            <a:ext cx="6274468" cy="240632"/>
          </a:xfrm>
          <a:custGeom>
            <a:avLst/>
            <a:gdLst>
              <a:gd name="connsiteX0" fmla="*/ 120315 w 6274468"/>
              <a:gd name="connsiteY0" fmla="*/ 12032 h 240632"/>
              <a:gd name="connsiteX1" fmla="*/ 0 w 6274468"/>
              <a:gd name="connsiteY1" fmla="*/ 12032 h 240632"/>
              <a:gd name="connsiteX2" fmla="*/ 0 w 6274468"/>
              <a:gd name="connsiteY2" fmla="*/ 240632 h 240632"/>
              <a:gd name="connsiteX3" fmla="*/ 6274468 w 6274468"/>
              <a:gd name="connsiteY3" fmla="*/ 240632 h 240632"/>
              <a:gd name="connsiteX4" fmla="*/ 6274468 w 6274468"/>
              <a:gd name="connsiteY4" fmla="*/ 0 h 240632"/>
              <a:gd name="connsiteX5" fmla="*/ 6160168 w 6274468"/>
              <a:gd name="connsiteY5" fmla="*/ 0 h 24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74468" h="240632">
                <a:moveTo>
                  <a:pt x="120315" y="12032"/>
                </a:moveTo>
                <a:lnTo>
                  <a:pt x="0" y="12032"/>
                </a:lnTo>
                <a:lnTo>
                  <a:pt x="0" y="240632"/>
                </a:lnTo>
                <a:lnTo>
                  <a:pt x="6274468" y="240632"/>
                </a:lnTo>
                <a:lnTo>
                  <a:pt x="6274468" y="0"/>
                </a:lnTo>
                <a:lnTo>
                  <a:pt x="6160168" y="0"/>
                </a:ln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3894DCC6-9EDA-4B06-9689-E68E90F7B106}"/>
              </a:ext>
            </a:extLst>
          </p:cNvPr>
          <p:cNvCxnSpPr>
            <a:stCxn id="50" idx="1"/>
            <a:endCxn id="30" idx="3"/>
          </p:cNvCxnSpPr>
          <p:nvPr/>
        </p:nvCxnSpPr>
        <p:spPr>
          <a:xfrm flipH="1">
            <a:off x="6934200" y="1974097"/>
            <a:ext cx="381000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2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7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B2F12-4CC9-4844-888B-1F5CCBAE5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Deque: pop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A7E12D-D40A-417D-930E-127E5ADF1D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7476" y="2590800"/>
                <a:ext cx="8610600" cy="3962400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class</a:t>
                </a:r>
                <a:r>
                  <a:rPr lang="en-US" sz="1900" dirty="0">
                    <a:latin typeface="Consolas" panose="020B0609020204030204" pitchFamily="49" charset="0"/>
                  </a:rPr>
                  <a:t> Deque(Generic[T]):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US" sz="1900" b="1" i="1" smtClean="0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b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b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def </a:t>
                </a:r>
                <a:r>
                  <a:rPr lang="en-US" sz="1900" dirty="0">
                    <a:latin typeface="Consolas" panose="020B0609020204030204" pitchFamily="49" charset="0"/>
                  </a:rPr>
                  <a:t>pop(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) -&gt; T: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"""Returns and removes the last element of the queue"""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if </a:t>
                </a:r>
                <a:r>
                  <a:rPr lang="en-US" sz="1900" dirty="0" err="1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len</a:t>
                </a:r>
                <a:r>
                  <a:rPr lang="en-US" sz="1900" dirty="0">
                    <a:latin typeface="Consolas" panose="020B0609020204030204" pitchFamily="49" charset="0"/>
                  </a:rPr>
                  <a:t>(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) == 0: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raise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IndexError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._n</a:t>
                </a:r>
                <a:r>
                  <a:rPr lang="en-US" sz="1900" dirty="0">
                    <a:latin typeface="Consolas" panose="020B0609020204030204" pitchFamily="49" charset="0"/>
                  </a:rPr>
                  <a:t> -= 1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n = 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._</a:t>
                </a:r>
                <a:r>
                  <a:rPr lang="en-US" sz="1900" dirty="0" err="1">
                    <a:latin typeface="Consolas" panose="020B0609020204030204" pitchFamily="49" charset="0"/>
                  </a:rPr>
                  <a:t>head.prev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if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._n</a:t>
                </a:r>
                <a:r>
                  <a:rPr lang="en-US" sz="1900" dirty="0">
                    <a:latin typeface="Consolas" panose="020B0609020204030204" pitchFamily="49" charset="0"/>
                  </a:rPr>
                  <a:t> &gt; 0: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p =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n.prev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p.next</a:t>
                </a:r>
                <a:r>
                  <a:rPr lang="en-US" sz="1900" dirty="0">
                    <a:latin typeface="Consolas" panose="020B0609020204030204" pitchFamily="49" charset="0"/>
                  </a:rPr>
                  <a:t> =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._head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._</a:t>
                </a:r>
                <a:r>
                  <a:rPr lang="en-US" sz="1900" dirty="0" err="1">
                    <a:latin typeface="Consolas" panose="020B0609020204030204" pitchFamily="49" charset="0"/>
                  </a:rPr>
                  <a:t>head.prev</a:t>
                </a:r>
                <a:r>
                  <a:rPr lang="en-US" sz="1900" dirty="0">
                    <a:latin typeface="Consolas" panose="020B0609020204030204" pitchFamily="49" charset="0"/>
                  </a:rPr>
                  <a:t> = p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return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n.data</a:t>
                </a:r>
                <a:endParaRPr lang="en-US" sz="1900" dirty="0">
                  <a:latin typeface="Consolas" panose="020B0609020204030204" pitchFamily="49" charset="0"/>
                </a:endParaRPr>
              </a:p>
              <a:p>
                <a:pPr>
                  <a:lnSpc>
                    <a:spcPts val="2000"/>
                  </a:lnSpc>
                </a:pPr>
                <a:endParaRPr lang="en-US" sz="1800" dirty="0">
                  <a:latin typeface="Consolas" panose="020B0609020204030204" pitchFamily="49" charset="0"/>
                </a:endParaRPr>
              </a:p>
              <a:p>
                <a:pPr>
                  <a:lnSpc>
                    <a:spcPts val="2000"/>
                  </a:lnSpc>
                </a:pPr>
                <a:endParaRPr lang="en-US" sz="1800" dirty="0">
                  <a:latin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A7E12D-D40A-417D-930E-127E5ADF1D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7476" y="2590800"/>
                <a:ext cx="8610600" cy="3962400"/>
              </a:xfrm>
              <a:blipFill>
                <a:blip r:embed="rId2"/>
                <a:stretch>
                  <a:fillRect l="-708" t="-1846" r="-354" b="-1077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F9AD8-25EF-4E37-A57A-D05D3810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015A9-9BCB-4E60-BA93-D1C57698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88CBC-7633-40DE-BFD7-74C7CDE7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697950D-D47E-4E21-A429-78E23C195319}"/>
              </a:ext>
            </a:extLst>
          </p:cNvPr>
          <p:cNvGrpSpPr/>
          <p:nvPr/>
        </p:nvGrpSpPr>
        <p:grpSpPr>
          <a:xfrm>
            <a:off x="1828800" y="1295401"/>
            <a:ext cx="533400" cy="761999"/>
            <a:chOff x="1828800" y="852406"/>
            <a:chExt cx="533400" cy="76199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01ABFF4-DC4D-4CC6-8398-FCFA117B5EC8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19122A4-ABEB-400F-974C-2CF383DB3ABF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next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A55F66D-3FA8-47B0-9DB9-E50413A89D0A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prev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220BFDE-57E6-414E-8093-AFD0D1C9EC84}"/>
              </a:ext>
            </a:extLst>
          </p:cNvPr>
          <p:cNvGrpSpPr/>
          <p:nvPr/>
        </p:nvGrpSpPr>
        <p:grpSpPr>
          <a:xfrm>
            <a:off x="2743200" y="1295401"/>
            <a:ext cx="533400" cy="761999"/>
            <a:chOff x="1828800" y="852406"/>
            <a:chExt cx="533400" cy="76199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4A38DFF-D2B5-4730-B107-2235B099DB0B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5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5338CB-C91C-44E5-9013-F8203DD10B43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01E54DF-2953-4FA2-9B46-C429C44FF7AB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B10332B-A03B-4743-BB30-3EB78867BA1F}"/>
              </a:ext>
            </a:extLst>
          </p:cNvPr>
          <p:cNvGrpSpPr/>
          <p:nvPr/>
        </p:nvGrpSpPr>
        <p:grpSpPr>
          <a:xfrm>
            <a:off x="3657600" y="1295401"/>
            <a:ext cx="533400" cy="761999"/>
            <a:chOff x="1828800" y="852406"/>
            <a:chExt cx="533400" cy="76199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7552F7-BC53-43D1-8D50-D97E159781B1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9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53AA5B5-D025-4802-A80F-10D69424052D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6F6CEDA-82C2-40C8-A2BF-3CF88BF92C44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64008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1ABB324-AB82-4253-AAEE-49942A088769}"/>
              </a:ext>
            </a:extLst>
          </p:cNvPr>
          <p:cNvGrpSpPr/>
          <p:nvPr/>
        </p:nvGrpSpPr>
        <p:grpSpPr>
          <a:xfrm>
            <a:off x="4572000" y="1295401"/>
            <a:ext cx="533400" cy="761999"/>
            <a:chOff x="1828800" y="852406"/>
            <a:chExt cx="533400" cy="76199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FECA679-BD74-4DB4-B929-8198CD59839C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1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636820-BAB5-4FD4-A492-46F1A28A3AE7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8BF08A9-1097-4BC0-9A46-2043986C63FE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92200C-5761-4CDD-86C0-613832475CEA}"/>
              </a:ext>
            </a:extLst>
          </p:cNvPr>
          <p:cNvGrpSpPr/>
          <p:nvPr/>
        </p:nvGrpSpPr>
        <p:grpSpPr>
          <a:xfrm>
            <a:off x="5486400" y="1295401"/>
            <a:ext cx="533400" cy="761999"/>
            <a:chOff x="1828800" y="852406"/>
            <a:chExt cx="533400" cy="761999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0EB667B-9BC9-40DC-A0B6-05BD54B58D2D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3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55EA5D0-557F-495E-9215-A13DBC7799DE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F0791B5-78B7-42D1-8E10-E4FBD1094EA2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5275BD8-53F3-4661-901F-4F60CF23004A}"/>
              </a:ext>
            </a:extLst>
          </p:cNvPr>
          <p:cNvGrpSpPr/>
          <p:nvPr/>
        </p:nvGrpSpPr>
        <p:grpSpPr>
          <a:xfrm>
            <a:off x="6400800" y="1295401"/>
            <a:ext cx="533400" cy="761999"/>
            <a:chOff x="1828800" y="852406"/>
            <a:chExt cx="533400" cy="76199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99E2B10-C684-4685-A1CC-B62FC4E215EC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4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266044D-5FE2-4888-9A49-50ABCB81BDC2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02B4ED5-9409-4E2D-90BE-EA3925D28745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E21DD76-C0FB-4998-871A-185D6F60B6B1}"/>
              </a:ext>
            </a:extLst>
          </p:cNvPr>
          <p:cNvCxnSpPr>
            <a:stCxn id="8" idx="3"/>
            <a:endCxn id="13" idx="1"/>
          </p:cNvCxnSpPr>
          <p:nvPr/>
        </p:nvCxnSpPr>
        <p:spPr>
          <a:xfrm>
            <a:off x="23622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839ACA0-2E1E-4D30-935E-6C2FF64A008A}"/>
              </a:ext>
            </a:extLst>
          </p:cNvPr>
          <p:cNvCxnSpPr>
            <a:cxnSpLocks/>
            <a:stCxn id="13" idx="3"/>
            <a:endCxn id="17" idx="1"/>
          </p:cNvCxnSpPr>
          <p:nvPr/>
        </p:nvCxnSpPr>
        <p:spPr>
          <a:xfrm>
            <a:off x="32766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D55C690-D9F5-4466-A2BE-2EE026048303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>
            <a:off x="41910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798BA71-FE58-4641-83B6-BCDB296E9234}"/>
              </a:ext>
            </a:extLst>
          </p:cNvPr>
          <p:cNvCxnSpPr>
            <a:cxnSpLocks/>
            <a:stCxn id="21" idx="3"/>
            <a:endCxn id="25" idx="1"/>
          </p:cNvCxnSpPr>
          <p:nvPr/>
        </p:nvCxnSpPr>
        <p:spPr>
          <a:xfrm>
            <a:off x="51054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9C9BA78-7442-4066-A1E2-C0DE1A9A8C57}"/>
              </a:ext>
            </a:extLst>
          </p:cNvPr>
          <p:cNvCxnSpPr>
            <a:cxnSpLocks/>
            <a:stCxn id="25" idx="3"/>
            <a:endCxn id="29" idx="1"/>
          </p:cNvCxnSpPr>
          <p:nvPr/>
        </p:nvCxnSpPr>
        <p:spPr>
          <a:xfrm>
            <a:off x="60198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552F7E9-A1DF-4BA4-A851-A0B2FA2BA489}"/>
              </a:ext>
            </a:extLst>
          </p:cNvPr>
          <p:cNvCxnSpPr>
            <a:cxnSpLocks/>
            <a:stCxn id="14" idx="1"/>
            <a:endCxn id="9" idx="3"/>
          </p:cNvCxnSpPr>
          <p:nvPr/>
        </p:nvCxnSpPr>
        <p:spPr>
          <a:xfrm flipH="1">
            <a:off x="23622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CEC44F1-9918-45A9-BBB3-C4F4673E590A}"/>
              </a:ext>
            </a:extLst>
          </p:cNvPr>
          <p:cNvCxnSpPr>
            <a:cxnSpLocks/>
            <a:stCxn id="18" idx="1"/>
            <a:endCxn id="14" idx="3"/>
          </p:cNvCxnSpPr>
          <p:nvPr/>
        </p:nvCxnSpPr>
        <p:spPr>
          <a:xfrm flipH="1">
            <a:off x="32766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8F89920-8C2E-49CB-A700-6F06BF505C0A}"/>
              </a:ext>
            </a:extLst>
          </p:cNvPr>
          <p:cNvCxnSpPr>
            <a:cxnSpLocks/>
            <a:stCxn id="22" idx="1"/>
            <a:endCxn id="18" idx="3"/>
          </p:cNvCxnSpPr>
          <p:nvPr/>
        </p:nvCxnSpPr>
        <p:spPr>
          <a:xfrm flipH="1">
            <a:off x="41910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6D14264-DB0C-471F-85FF-8207D146DDD4}"/>
              </a:ext>
            </a:extLst>
          </p:cNvPr>
          <p:cNvCxnSpPr>
            <a:cxnSpLocks/>
            <a:stCxn id="26" idx="1"/>
            <a:endCxn id="22" idx="3"/>
          </p:cNvCxnSpPr>
          <p:nvPr/>
        </p:nvCxnSpPr>
        <p:spPr>
          <a:xfrm flipH="1">
            <a:off x="51054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039CB13-F66A-4772-A402-53142DD97237}"/>
              </a:ext>
            </a:extLst>
          </p:cNvPr>
          <p:cNvCxnSpPr>
            <a:cxnSpLocks/>
            <a:stCxn id="30" idx="1"/>
            <a:endCxn id="26" idx="3"/>
          </p:cNvCxnSpPr>
          <p:nvPr/>
        </p:nvCxnSpPr>
        <p:spPr>
          <a:xfrm flipH="1">
            <a:off x="60198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F0B3E5C9-CC73-4C2F-B8FB-934059BFBF76}"/>
              </a:ext>
            </a:extLst>
          </p:cNvPr>
          <p:cNvCxnSpPr>
            <a:stCxn id="9" idx="1"/>
            <a:endCxn id="30" idx="3"/>
          </p:cNvCxnSpPr>
          <p:nvPr/>
        </p:nvCxnSpPr>
        <p:spPr>
          <a:xfrm rot="10800000" flipH="1">
            <a:off x="1828800" y="1974098"/>
            <a:ext cx="5105400" cy="12700"/>
          </a:xfrm>
          <a:prstGeom prst="bentConnector5">
            <a:avLst>
              <a:gd name="adj1" fmla="val -2828"/>
              <a:gd name="adj2" fmla="val -1759866"/>
              <a:gd name="adj3" fmla="val 10341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C3BAB269-462C-46B8-9046-BD8531E1A220}"/>
              </a:ext>
            </a:extLst>
          </p:cNvPr>
          <p:cNvCxnSpPr>
            <a:stCxn id="29" idx="3"/>
            <a:endCxn id="8" idx="1"/>
          </p:cNvCxnSpPr>
          <p:nvPr/>
        </p:nvCxnSpPr>
        <p:spPr>
          <a:xfrm flipH="1">
            <a:off x="1828800" y="1807493"/>
            <a:ext cx="5105400" cy="12700"/>
          </a:xfrm>
          <a:prstGeom prst="bentConnector5">
            <a:avLst>
              <a:gd name="adj1" fmla="val -5303"/>
              <a:gd name="adj2" fmla="val 4066457"/>
              <a:gd name="adj3" fmla="val 10447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1EFBA71-E48A-4B46-9443-5A5761237C8A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2095500" y="1066800"/>
            <a:ext cx="0" cy="2286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498068C-6952-48B3-A713-72F03FC00ABF}"/>
              </a:ext>
            </a:extLst>
          </p:cNvPr>
          <p:cNvSpPr txBox="1"/>
          <p:nvPr/>
        </p:nvSpPr>
        <p:spPr>
          <a:xfrm>
            <a:off x="1778746" y="783223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head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E396040-D35F-482B-8FF7-BC40BA6AE7B7}"/>
              </a:ext>
            </a:extLst>
          </p:cNvPr>
          <p:cNvGrpSpPr/>
          <p:nvPr/>
        </p:nvGrpSpPr>
        <p:grpSpPr>
          <a:xfrm>
            <a:off x="6513096" y="786063"/>
            <a:ext cx="296876" cy="509337"/>
            <a:chOff x="6521277" y="786064"/>
            <a:chExt cx="296876" cy="509337"/>
          </a:xfrm>
        </p:grpSpPr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BD453B9F-975C-4319-8A4B-1E9AD4CE77BF}"/>
                </a:ext>
              </a:extLst>
            </p:cNvPr>
            <p:cNvCxnSpPr>
              <a:cxnSpLocks/>
            </p:cNvCxnSpPr>
            <p:nvPr/>
          </p:nvCxnSpPr>
          <p:spPr>
            <a:xfrm>
              <a:off x="6667500" y="1066800"/>
              <a:ext cx="0" cy="22860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473B98D-649B-4526-8552-4D65A0200239}"/>
                </a:ext>
              </a:extLst>
            </p:cNvPr>
            <p:cNvSpPr txBox="1"/>
            <p:nvPr/>
          </p:nvSpPr>
          <p:spPr>
            <a:xfrm>
              <a:off x="6521277" y="786064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n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B897B93-B6A7-493F-A4C3-471AD0C95D4D}"/>
              </a:ext>
            </a:extLst>
          </p:cNvPr>
          <p:cNvGrpSpPr/>
          <p:nvPr/>
        </p:nvGrpSpPr>
        <p:grpSpPr>
          <a:xfrm>
            <a:off x="5600604" y="769137"/>
            <a:ext cx="296876" cy="526264"/>
            <a:chOff x="6521277" y="769137"/>
            <a:chExt cx="296876" cy="526264"/>
          </a:xfrm>
        </p:grpSpPr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7029995F-6F0E-40A8-BDBE-ED2F5EBEBB58}"/>
                </a:ext>
              </a:extLst>
            </p:cNvPr>
            <p:cNvCxnSpPr>
              <a:cxnSpLocks/>
            </p:cNvCxnSpPr>
            <p:nvPr/>
          </p:nvCxnSpPr>
          <p:spPr>
            <a:xfrm>
              <a:off x="6667500" y="1066800"/>
              <a:ext cx="0" cy="22860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4F7E8B7-8CAE-4294-9B4B-9300A750CD15}"/>
                </a:ext>
              </a:extLst>
            </p:cNvPr>
            <p:cNvSpPr txBox="1"/>
            <p:nvPr/>
          </p:nvSpPr>
          <p:spPr>
            <a:xfrm>
              <a:off x="6521277" y="769137"/>
              <a:ext cx="296876" cy="3724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p</a:t>
              </a:r>
            </a:p>
          </p:txBody>
        </p:sp>
      </p:grp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EE04210A-CB2A-4AF5-A193-5B30263340B5}"/>
              </a:ext>
            </a:extLst>
          </p:cNvPr>
          <p:cNvCxnSpPr>
            <a:stCxn id="25" idx="3"/>
            <a:endCxn id="8" idx="1"/>
          </p:cNvCxnSpPr>
          <p:nvPr/>
        </p:nvCxnSpPr>
        <p:spPr>
          <a:xfrm flipH="1">
            <a:off x="1828800" y="1807493"/>
            <a:ext cx="4191000" cy="12700"/>
          </a:xfrm>
          <a:prstGeom prst="bentConnector5">
            <a:avLst>
              <a:gd name="adj1" fmla="val -5455"/>
              <a:gd name="adj2" fmla="val 4066457"/>
              <a:gd name="adj3" fmla="val 105455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9C27B62D-410A-4B98-8EDF-43E90F726149}"/>
              </a:ext>
            </a:extLst>
          </p:cNvPr>
          <p:cNvCxnSpPr>
            <a:cxnSpLocks/>
            <a:stCxn id="9" idx="1"/>
            <a:endCxn id="26" idx="3"/>
          </p:cNvCxnSpPr>
          <p:nvPr/>
        </p:nvCxnSpPr>
        <p:spPr>
          <a:xfrm rot="10800000" flipH="1">
            <a:off x="1828800" y="1974098"/>
            <a:ext cx="4191000" cy="12700"/>
          </a:xfrm>
          <a:prstGeom prst="bentConnector5">
            <a:avLst>
              <a:gd name="adj1" fmla="val -3445"/>
              <a:gd name="adj2" fmla="val -1759866"/>
              <a:gd name="adj3" fmla="val 10358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37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B2F12-4CC9-4844-888B-1F5CCBAE5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Deque: </a:t>
            </a:r>
            <a:r>
              <a:rPr lang="en-US" dirty="0" err="1"/>
              <a:t>appendleft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A7E12D-D40A-417D-930E-127E5ADF1D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3200400"/>
                <a:ext cx="8610600" cy="3276600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class</a:t>
                </a:r>
                <a:r>
                  <a:rPr lang="en-US" sz="1900" dirty="0">
                    <a:latin typeface="Consolas" panose="020B0609020204030204" pitchFamily="49" charset="0"/>
                  </a:rPr>
                  <a:t> Deque(Generic[T]):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US" sz="1900" b="1" i="1" smtClean="0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br>
                  <a:rPr lang="en-US" sz="1900" dirty="0">
                    <a:latin typeface="Consolas" panose="020B0609020204030204" pitchFamily="49" charset="0"/>
                  </a:rPr>
                </a:b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def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appendleft</a:t>
                </a:r>
                <a:r>
                  <a:rPr lang="en-US" sz="1900" dirty="0">
                    <a:latin typeface="Consolas" panose="020B0609020204030204" pitchFamily="49" charset="0"/>
                  </a:rPr>
                  <a:t>(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, x: T) -&gt;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None</a:t>
                </a:r>
                <a:r>
                  <a:rPr lang="en-US" sz="1900" dirty="0">
                    <a:latin typeface="Consolas" panose="020B0609020204030204" pitchFamily="49" charset="0"/>
                  </a:rPr>
                  <a:t>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"""Add element x to the head of the queue"""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.append</a:t>
                </a:r>
                <a:r>
                  <a:rPr lang="en-US" sz="1900" dirty="0">
                    <a:latin typeface="Consolas" panose="020B0609020204030204" pitchFamily="49" charset="0"/>
                  </a:rPr>
                  <a:t>(x)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._head</a:t>
                </a:r>
                <a:r>
                  <a:rPr lang="en-US" sz="1900" dirty="0">
                    <a:latin typeface="Consolas" panose="020B0609020204030204" pitchFamily="49" charset="0"/>
                  </a:rPr>
                  <a:t> = 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._</a:t>
                </a:r>
                <a:r>
                  <a:rPr lang="en-US" sz="1900" dirty="0" err="1">
                    <a:latin typeface="Consolas" panose="020B0609020204030204" pitchFamily="49" charset="0"/>
                  </a:rPr>
                  <a:t>head.prev</a:t>
                </a:r>
                <a:endParaRPr lang="en-US" sz="1900" dirty="0">
                  <a:latin typeface="Consolas" panose="020B0609020204030204" pitchFamily="49" charset="0"/>
                </a:endParaRPr>
              </a:p>
              <a:p>
                <a:pPr>
                  <a:lnSpc>
                    <a:spcPts val="2000"/>
                  </a:lnSpc>
                </a:pPr>
                <a:endParaRPr lang="en-US" sz="1900" dirty="0">
                  <a:latin typeface="Consolas" panose="020B0609020204030204" pitchFamily="49" charset="0"/>
                </a:endParaRPr>
              </a:p>
              <a:p>
                <a:pPr>
                  <a:lnSpc>
                    <a:spcPts val="2000"/>
                  </a:lnSpc>
                </a:pPr>
                <a:endParaRPr lang="en-US" sz="1800" dirty="0">
                  <a:latin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A7E12D-D40A-417D-930E-127E5ADF1D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3200400"/>
                <a:ext cx="8610600" cy="3276600"/>
              </a:xfrm>
              <a:blipFill>
                <a:blip r:embed="rId2"/>
                <a:stretch>
                  <a:fillRect l="-708" t="-2230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F9AD8-25EF-4E37-A57A-D05D3810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015A9-9BCB-4E60-BA93-D1C57698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88CBC-7633-40DE-BFD7-74C7CDE7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1D6B694-47AF-46F6-B047-2A396B1973F8}"/>
              </a:ext>
            </a:extLst>
          </p:cNvPr>
          <p:cNvGrpSpPr/>
          <p:nvPr/>
        </p:nvGrpSpPr>
        <p:grpSpPr>
          <a:xfrm>
            <a:off x="1828800" y="1295401"/>
            <a:ext cx="533400" cy="761999"/>
            <a:chOff x="1828800" y="852406"/>
            <a:chExt cx="533400" cy="76199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7FC7F54-3868-4906-ABB8-824F0C475724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7DE480B-9DDF-4497-8625-25E00DB6CD65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next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75F2B7B-EB77-42B7-B8CC-DAAF5ECE8777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prev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B99C28E-3BE8-41CD-B06C-32F06F102B38}"/>
              </a:ext>
            </a:extLst>
          </p:cNvPr>
          <p:cNvGrpSpPr/>
          <p:nvPr/>
        </p:nvGrpSpPr>
        <p:grpSpPr>
          <a:xfrm>
            <a:off x="2743200" y="1295401"/>
            <a:ext cx="533400" cy="761999"/>
            <a:chOff x="1828800" y="852406"/>
            <a:chExt cx="533400" cy="761999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293D042-4A46-4A0E-BAE2-588BFA708E16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5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D2FE774-BC1F-43F8-809B-4F3B1B49134A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689CC0A-75D6-4AE5-AB5F-E6883F055851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F35A2EF-52C3-4A36-93E2-62966CACF6AA}"/>
              </a:ext>
            </a:extLst>
          </p:cNvPr>
          <p:cNvGrpSpPr/>
          <p:nvPr/>
        </p:nvGrpSpPr>
        <p:grpSpPr>
          <a:xfrm>
            <a:off x="3657600" y="1295401"/>
            <a:ext cx="533400" cy="761999"/>
            <a:chOff x="1828800" y="852406"/>
            <a:chExt cx="533400" cy="761999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3AD8EEA2-E5E9-4DAC-84A2-57E7B4009E0A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9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28CEF2B-B26F-43A3-92E1-5C0172F61E06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E6B08F6-0A96-4177-8E84-C8C364DA18D1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64008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A0CA094-AAC1-4ABA-8276-4F2B5B72D3E6}"/>
              </a:ext>
            </a:extLst>
          </p:cNvPr>
          <p:cNvGrpSpPr/>
          <p:nvPr/>
        </p:nvGrpSpPr>
        <p:grpSpPr>
          <a:xfrm>
            <a:off x="4572000" y="1295401"/>
            <a:ext cx="533400" cy="761999"/>
            <a:chOff x="1828800" y="852406"/>
            <a:chExt cx="533400" cy="761999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10535524-22C6-401D-BACB-2F5250D70125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1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CB722E3-BBA1-432B-805B-CBD8265C8C35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C7C0ACF-DC51-4568-9E68-73A53EAEFFDD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46D93D2-C704-4EC5-9F32-5BDD7A62F0EA}"/>
              </a:ext>
            </a:extLst>
          </p:cNvPr>
          <p:cNvGrpSpPr/>
          <p:nvPr/>
        </p:nvGrpSpPr>
        <p:grpSpPr>
          <a:xfrm>
            <a:off x="5486400" y="1295401"/>
            <a:ext cx="533400" cy="761999"/>
            <a:chOff x="1828800" y="852406"/>
            <a:chExt cx="533400" cy="761999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BAE6D47-0C02-4427-9F4A-F42B33B4432D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3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D641545-C882-499B-9332-D82D09E27940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2A726AC1-A92C-4F4F-A3F0-9DDFAF217371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2EFF5A3-838A-4E5C-8189-E6CAB6B9B26F}"/>
              </a:ext>
            </a:extLst>
          </p:cNvPr>
          <p:cNvGrpSpPr/>
          <p:nvPr/>
        </p:nvGrpSpPr>
        <p:grpSpPr>
          <a:xfrm>
            <a:off x="6400800" y="1295401"/>
            <a:ext cx="533400" cy="761999"/>
            <a:chOff x="1828800" y="852406"/>
            <a:chExt cx="533400" cy="761999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72339A44-5E96-43AD-84B5-687624D724AA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4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4738490D-A7E2-423B-98E3-8F39EF5CD4B9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4D61D426-9C5A-42B6-B112-F119648C59CE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2D939B55-814B-407B-81D6-EDDC51288B2A}"/>
              </a:ext>
            </a:extLst>
          </p:cNvPr>
          <p:cNvCxnSpPr>
            <a:stCxn id="59" idx="3"/>
            <a:endCxn id="65" idx="1"/>
          </p:cNvCxnSpPr>
          <p:nvPr/>
        </p:nvCxnSpPr>
        <p:spPr>
          <a:xfrm>
            <a:off x="23622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26FB6429-7DC2-4A35-8A1C-1E41C0FB377F}"/>
              </a:ext>
            </a:extLst>
          </p:cNvPr>
          <p:cNvCxnSpPr>
            <a:cxnSpLocks/>
            <a:stCxn id="65" idx="3"/>
            <a:endCxn id="77" idx="1"/>
          </p:cNvCxnSpPr>
          <p:nvPr/>
        </p:nvCxnSpPr>
        <p:spPr>
          <a:xfrm>
            <a:off x="32766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C2A9B5E4-4055-4AB5-BAF1-85C99F383501}"/>
              </a:ext>
            </a:extLst>
          </p:cNvPr>
          <p:cNvCxnSpPr>
            <a:cxnSpLocks/>
            <a:stCxn id="77" idx="3"/>
            <a:endCxn id="81" idx="1"/>
          </p:cNvCxnSpPr>
          <p:nvPr/>
        </p:nvCxnSpPr>
        <p:spPr>
          <a:xfrm>
            <a:off x="41910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A5EF07EB-0C8C-4A51-A738-FBB4308CFFCE}"/>
              </a:ext>
            </a:extLst>
          </p:cNvPr>
          <p:cNvCxnSpPr>
            <a:cxnSpLocks/>
            <a:stCxn id="81" idx="3"/>
            <a:endCxn id="85" idx="1"/>
          </p:cNvCxnSpPr>
          <p:nvPr/>
        </p:nvCxnSpPr>
        <p:spPr>
          <a:xfrm>
            <a:off x="51054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C30B7188-513D-41BF-88BC-B218D4D2E21B}"/>
              </a:ext>
            </a:extLst>
          </p:cNvPr>
          <p:cNvCxnSpPr>
            <a:cxnSpLocks/>
            <a:stCxn id="85" idx="3"/>
            <a:endCxn id="89" idx="1"/>
          </p:cNvCxnSpPr>
          <p:nvPr/>
        </p:nvCxnSpPr>
        <p:spPr>
          <a:xfrm>
            <a:off x="60198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40DD8661-ED5E-49B6-AB94-755531D3BA87}"/>
              </a:ext>
            </a:extLst>
          </p:cNvPr>
          <p:cNvCxnSpPr>
            <a:cxnSpLocks/>
            <a:stCxn id="72" idx="1"/>
            <a:endCxn id="60" idx="3"/>
          </p:cNvCxnSpPr>
          <p:nvPr/>
        </p:nvCxnSpPr>
        <p:spPr>
          <a:xfrm flipH="1">
            <a:off x="23622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52C5DE1D-60BA-4939-9EBD-1CF26B6EF473}"/>
              </a:ext>
            </a:extLst>
          </p:cNvPr>
          <p:cNvCxnSpPr>
            <a:cxnSpLocks/>
            <a:stCxn id="78" idx="1"/>
            <a:endCxn id="72" idx="3"/>
          </p:cNvCxnSpPr>
          <p:nvPr/>
        </p:nvCxnSpPr>
        <p:spPr>
          <a:xfrm flipH="1">
            <a:off x="32766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5646A19E-02F4-46F4-8190-59D644BCFEC0}"/>
              </a:ext>
            </a:extLst>
          </p:cNvPr>
          <p:cNvCxnSpPr>
            <a:cxnSpLocks/>
            <a:stCxn id="82" idx="1"/>
            <a:endCxn id="78" idx="3"/>
          </p:cNvCxnSpPr>
          <p:nvPr/>
        </p:nvCxnSpPr>
        <p:spPr>
          <a:xfrm flipH="1">
            <a:off x="41910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91503D8D-0476-46BD-8509-DCF78590476F}"/>
              </a:ext>
            </a:extLst>
          </p:cNvPr>
          <p:cNvCxnSpPr>
            <a:cxnSpLocks/>
            <a:stCxn id="86" idx="1"/>
            <a:endCxn id="82" idx="3"/>
          </p:cNvCxnSpPr>
          <p:nvPr/>
        </p:nvCxnSpPr>
        <p:spPr>
          <a:xfrm flipH="1">
            <a:off x="51054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0C000234-5ADD-4C1B-A7EA-DDC4CAC6A56A}"/>
              </a:ext>
            </a:extLst>
          </p:cNvPr>
          <p:cNvCxnSpPr>
            <a:cxnSpLocks/>
            <a:stCxn id="90" idx="1"/>
            <a:endCxn id="86" idx="3"/>
          </p:cNvCxnSpPr>
          <p:nvPr/>
        </p:nvCxnSpPr>
        <p:spPr>
          <a:xfrm flipH="1">
            <a:off x="60198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or: Elbow 100">
            <a:extLst>
              <a:ext uri="{FF2B5EF4-FFF2-40B4-BE49-F238E27FC236}">
                <a16:creationId xmlns:a16="http://schemas.microsoft.com/office/drawing/2014/main" id="{B9D21A0F-EAB4-4901-B393-1330DC536F00}"/>
              </a:ext>
            </a:extLst>
          </p:cNvPr>
          <p:cNvCxnSpPr>
            <a:stCxn id="60" idx="1"/>
            <a:endCxn id="90" idx="3"/>
          </p:cNvCxnSpPr>
          <p:nvPr/>
        </p:nvCxnSpPr>
        <p:spPr>
          <a:xfrm rot="10800000" flipH="1">
            <a:off x="1828800" y="1974098"/>
            <a:ext cx="5105400" cy="12700"/>
          </a:xfrm>
          <a:prstGeom prst="bentConnector5">
            <a:avLst>
              <a:gd name="adj1" fmla="val -2828"/>
              <a:gd name="adj2" fmla="val -1759866"/>
              <a:gd name="adj3" fmla="val 10341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A9D0438F-0516-4425-8A71-B447A44159A6}"/>
              </a:ext>
            </a:extLst>
          </p:cNvPr>
          <p:cNvCxnSpPr>
            <a:stCxn id="89" idx="3"/>
            <a:endCxn id="59" idx="1"/>
          </p:cNvCxnSpPr>
          <p:nvPr/>
        </p:nvCxnSpPr>
        <p:spPr>
          <a:xfrm flipH="1">
            <a:off x="1828800" y="1807493"/>
            <a:ext cx="5105400" cy="12700"/>
          </a:xfrm>
          <a:prstGeom prst="bentConnector5">
            <a:avLst>
              <a:gd name="adj1" fmla="val -5303"/>
              <a:gd name="adj2" fmla="val 4066457"/>
              <a:gd name="adj3" fmla="val 10447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22B98CD-C9CD-4A38-94D9-91553AD7FD84}"/>
              </a:ext>
            </a:extLst>
          </p:cNvPr>
          <p:cNvGrpSpPr/>
          <p:nvPr/>
        </p:nvGrpSpPr>
        <p:grpSpPr>
          <a:xfrm>
            <a:off x="1778746" y="783223"/>
            <a:ext cx="633507" cy="512178"/>
            <a:chOff x="1778746" y="783223"/>
            <a:chExt cx="633507" cy="512178"/>
          </a:xfrm>
        </p:grpSpPr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9FBD93D0-8862-48E2-9A6F-2670FDBF34CE}"/>
                </a:ext>
              </a:extLst>
            </p:cNvPr>
            <p:cNvCxnSpPr>
              <a:cxnSpLocks/>
              <a:endCxn id="57" idx="0"/>
            </p:cNvCxnSpPr>
            <p:nvPr/>
          </p:nvCxnSpPr>
          <p:spPr>
            <a:xfrm>
              <a:off x="2095500" y="1066800"/>
              <a:ext cx="0" cy="22860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FB5C494-98C5-433B-9877-2ACCAFCA0F13}"/>
                </a:ext>
              </a:extLst>
            </p:cNvPr>
            <p:cNvSpPr txBox="1"/>
            <p:nvPr/>
          </p:nvSpPr>
          <p:spPr>
            <a:xfrm>
              <a:off x="1778746" y="783223"/>
              <a:ext cx="6335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head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1F248DD-545E-4F3D-8AF8-5E5340A0C4B4}"/>
              </a:ext>
            </a:extLst>
          </p:cNvPr>
          <p:cNvGrpSpPr/>
          <p:nvPr/>
        </p:nvGrpSpPr>
        <p:grpSpPr>
          <a:xfrm>
            <a:off x="7315200" y="1295400"/>
            <a:ext cx="533400" cy="761999"/>
            <a:chOff x="1828800" y="852406"/>
            <a:chExt cx="533400" cy="761999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C6B65A2-8A1E-4460-AB80-C065339E360D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6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D711F9B-F2D1-47AA-8D90-9393DF0C2BEB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E8D54D9-7D99-4E79-A4D0-D9BC8E518B96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41009C7-C778-4D77-8C5F-2CC776857D07}"/>
              </a:ext>
            </a:extLst>
          </p:cNvPr>
          <p:cNvCxnSpPr>
            <a:cxnSpLocks/>
            <a:stCxn id="89" idx="3"/>
            <a:endCxn id="47" idx="1"/>
          </p:cNvCxnSpPr>
          <p:nvPr/>
        </p:nvCxnSpPr>
        <p:spPr>
          <a:xfrm flipV="1">
            <a:off x="6934200" y="1807492"/>
            <a:ext cx="381000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F352B44-4095-476B-9949-2C79CDEB0ACF}"/>
              </a:ext>
            </a:extLst>
          </p:cNvPr>
          <p:cNvCxnSpPr>
            <a:cxnSpLocks/>
            <a:stCxn id="48" idx="1"/>
            <a:endCxn id="90" idx="3"/>
          </p:cNvCxnSpPr>
          <p:nvPr/>
        </p:nvCxnSpPr>
        <p:spPr>
          <a:xfrm flipH="1">
            <a:off x="6934200" y="1974097"/>
            <a:ext cx="381000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B9CCFB8-DDD6-47AA-9E24-7E43B1C97F63}"/>
              </a:ext>
            </a:extLst>
          </p:cNvPr>
          <p:cNvSpPr/>
          <p:nvPr/>
        </p:nvSpPr>
        <p:spPr>
          <a:xfrm>
            <a:off x="1592664" y="1803679"/>
            <a:ext cx="6491235" cy="517490"/>
          </a:xfrm>
          <a:custGeom>
            <a:avLst/>
            <a:gdLst>
              <a:gd name="connsiteX0" fmla="*/ 6255099 w 6491235"/>
              <a:gd name="connsiteY0" fmla="*/ 0 h 517490"/>
              <a:gd name="connsiteX1" fmla="*/ 6491235 w 6491235"/>
              <a:gd name="connsiteY1" fmla="*/ 0 h 517490"/>
              <a:gd name="connsiteX2" fmla="*/ 6491235 w 6491235"/>
              <a:gd name="connsiteY2" fmla="*/ 517490 h 517490"/>
              <a:gd name="connsiteX3" fmla="*/ 0 w 6491235"/>
              <a:gd name="connsiteY3" fmla="*/ 517490 h 517490"/>
              <a:gd name="connsiteX4" fmla="*/ 0 w 6491235"/>
              <a:gd name="connsiteY4" fmla="*/ 20097 h 517490"/>
              <a:gd name="connsiteX5" fmla="*/ 236136 w 6491235"/>
              <a:gd name="connsiteY5" fmla="*/ 20097 h 51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91235" h="517490">
                <a:moveTo>
                  <a:pt x="6255099" y="0"/>
                </a:moveTo>
                <a:lnTo>
                  <a:pt x="6491235" y="0"/>
                </a:lnTo>
                <a:lnTo>
                  <a:pt x="6491235" y="517490"/>
                </a:lnTo>
                <a:lnTo>
                  <a:pt x="0" y="517490"/>
                </a:lnTo>
                <a:lnTo>
                  <a:pt x="0" y="20097"/>
                </a:lnTo>
                <a:lnTo>
                  <a:pt x="236136" y="20097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3A86415-F43F-490F-968E-2D8786C6B225}"/>
              </a:ext>
            </a:extLst>
          </p:cNvPr>
          <p:cNvSpPr/>
          <p:nvPr/>
        </p:nvSpPr>
        <p:spPr>
          <a:xfrm>
            <a:off x="1683099" y="1964453"/>
            <a:ext cx="6330461" cy="241160"/>
          </a:xfrm>
          <a:custGeom>
            <a:avLst/>
            <a:gdLst>
              <a:gd name="connsiteX0" fmla="*/ 135653 w 6330461"/>
              <a:gd name="connsiteY0" fmla="*/ 10048 h 241160"/>
              <a:gd name="connsiteX1" fmla="*/ 0 w 6330461"/>
              <a:gd name="connsiteY1" fmla="*/ 10048 h 241160"/>
              <a:gd name="connsiteX2" fmla="*/ 0 w 6330461"/>
              <a:gd name="connsiteY2" fmla="*/ 241160 h 241160"/>
              <a:gd name="connsiteX3" fmla="*/ 6330461 w 6330461"/>
              <a:gd name="connsiteY3" fmla="*/ 241160 h 241160"/>
              <a:gd name="connsiteX4" fmla="*/ 6330461 w 6330461"/>
              <a:gd name="connsiteY4" fmla="*/ 0 h 241160"/>
              <a:gd name="connsiteX5" fmla="*/ 6169688 w 6330461"/>
              <a:gd name="connsiteY5" fmla="*/ 0 h 241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0461" h="241160">
                <a:moveTo>
                  <a:pt x="135653" y="10048"/>
                </a:moveTo>
                <a:lnTo>
                  <a:pt x="0" y="10048"/>
                </a:lnTo>
                <a:lnTo>
                  <a:pt x="0" y="241160"/>
                </a:lnTo>
                <a:lnTo>
                  <a:pt x="6330461" y="241160"/>
                </a:lnTo>
                <a:lnTo>
                  <a:pt x="6330461" y="0"/>
                </a:lnTo>
                <a:lnTo>
                  <a:pt x="6169688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4892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6 1.11111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id="{5FBEE8D9-ADDE-4F2B-97CC-B9457D09881E}"/>
              </a:ext>
            </a:extLst>
          </p:cNvPr>
          <p:cNvGrpSpPr/>
          <p:nvPr/>
        </p:nvGrpSpPr>
        <p:grpSpPr>
          <a:xfrm>
            <a:off x="6858000" y="4870784"/>
            <a:ext cx="397040" cy="234616"/>
            <a:chOff x="6864016" y="3435016"/>
            <a:chExt cx="397040" cy="234616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07AAA16-3A5D-4D66-B4B4-949D7D242FB0}"/>
                </a:ext>
              </a:extLst>
            </p:cNvPr>
            <p:cNvSpPr/>
            <p:nvPr/>
          </p:nvSpPr>
          <p:spPr>
            <a:xfrm>
              <a:off x="6864016" y="3435016"/>
              <a:ext cx="282742" cy="234616"/>
            </a:xfrm>
            <a:custGeom>
              <a:avLst/>
              <a:gdLst>
                <a:gd name="connsiteX0" fmla="*/ 0 w 282742"/>
                <a:gd name="connsiteY0" fmla="*/ 0 h 234616"/>
                <a:gd name="connsiteX1" fmla="*/ 282742 w 282742"/>
                <a:gd name="connsiteY1" fmla="*/ 0 h 234616"/>
                <a:gd name="connsiteX2" fmla="*/ 282742 w 282742"/>
                <a:gd name="connsiteY2" fmla="*/ 234616 h 23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2742" h="234616">
                  <a:moveTo>
                    <a:pt x="0" y="0"/>
                  </a:moveTo>
                  <a:lnTo>
                    <a:pt x="282742" y="0"/>
                  </a:lnTo>
                  <a:lnTo>
                    <a:pt x="282742" y="234616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8CF8BE8-6A7C-4052-9FF9-215D01C98507}"/>
                </a:ext>
              </a:extLst>
            </p:cNvPr>
            <p:cNvCxnSpPr/>
            <p:nvPr/>
          </p:nvCxnSpPr>
          <p:spPr>
            <a:xfrm>
              <a:off x="7032456" y="36576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E1A015A-2752-4802-B850-42CE1D60D989}"/>
              </a:ext>
            </a:extLst>
          </p:cNvPr>
          <p:cNvGrpSpPr/>
          <p:nvPr/>
        </p:nvGrpSpPr>
        <p:grpSpPr>
          <a:xfrm flipH="1">
            <a:off x="1429752" y="5181600"/>
            <a:ext cx="397040" cy="234616"/>
            <a:chOff x="6864016" y="3435016"/>
            <a:chExt cx="397040" cy="234616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54DBD62-7406-4B03-9F6B-81E442B778BB}"/>
                </a:ext>
              </a:extLst>
            </p:cNvPr>
            <p:cNvSpPr/>
            <p:nvPr/>
          </p:nvSpPr>
          <p:spPr>
            <a:xfrm>
              <a:off x="6864016" y="3435016"/>
              <a:ext cx="282742" cy="234616"/>
            </a:xfrm>
            <a:custGeom>
              <a:avLst/>
              <a:gdLst>
                <a:gd name="connsiteX0" fmla="*/ 0 w 282742"/>
                <a:gd name="connsiteY0" fmla="*/ 0 h 234616"/>
                <a:gd name="connsiteX1" fmla="*/ 282742 w 282742"/>
                <a:gd name="connsiteY1" fmla="*/ 0 h 234616"/>
                <a:gd name="connsiteX2" fmla="*/ 282742 w 282742"/>
                <a:gd name="connsiteY2" fmla="*/ 234616 h 23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2742" h="234616">
                  <a:moveTo>
                    <a:pt x="0" y="0"/>
                  </a:moveTo>
                  <a:lnTo>
                    <a:pt x="282742" y="0"/>
                  </a:lnTo>
                  <a:lnTo>
                    <a:pt x="282742" y="234616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12F81B03-A570-403D-825B-3636932DBC00}"/>
                </a:ext>
              </a:extLst>
            </p:cNvPr>
            <p:cNvCxnSpPr/>
            <p:nvPr/>
          </p:nvCxnSpPr>
          <p:spPr>
            <a:xfrm>
              <a:off x="7032456" y="36576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B42F438-C877-4317-95A6-033261D58E6E}"/>
              </a:ext>
            </a:extLst>
          </p:cNvPr>
          <p:cNvCxnSpPr>
            <a:cxnSpLocks/>
          </p:cNvCxnSpPr>
          <p:nvPr/>
        </p:nvCxnSpPr>
        <p:spPr>
          <a:xfrm>
            <a:off x="2286000" y="48768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42FD686-98B9-4712-8687-9B0F699D016C}"/>
              </a:ext>
            </a:extLst>
          </p:cNvPr>
          <p:cNvCxnSpPr>
            <a:cxnSpLocks/>
          </p:cNvCxnSpPr>
          <p:nvPr/>
        </p:nvCxnSpPr>
        <p:spPr>
          <a:xfrm>
            <a:off x="3200400" y="48768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838D783-A6FB-43DB-A9C3-6FBD19BDA80F}"/>
              </a:ext>
            </a:extLst>
          </p:cNvPr>
          <p:cNvCxnSpPr>
            <a:cxnSpLocks/>
          </p:cNvCxnSpPr>
          <p:nvPr/>
        </p:nvCxnSpPr>
        <p:spPr>
          <a:xfrm>
            <a:off x="4114800" y="48768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2CCBC8F-939F-4239-BB33-9D1305110680}"/>
              </a:ext>
            </a:extLst>
          </p:cNvPr>
          <p:cNvCxnSpPr>
            <a:cxnSpLocks/>
          </p:cNvCxnSpPr>
          <p:nvPr/>
        </p:nvCxnSpPr>
        <p:spPr>
          <a:xfrm>
            <a:off x="5029200" y="48768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750C15B-F2DA-4F31-B1A4-0F7FA448D0D4}"/>
              </a:ext>
            </a:extLst>
          </p:cNvPr>
          <p:cNvCxnSpPr>
            <a:cxnSpLocks/>
          </p:cNvCxnSpPr>
          <p:nvPr/>
        </p:nvCxnSpPr>
        <p:spPr>
          <a:xfrm>
            <a:off x="5943600" y="48768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E4FB126-5460-4A07-BCFA-F2EECC26CEE8}"/>
              </a:ext>
            </a:extLst>
          </p:cNvPr>
          <p:cNvCxnSpPr>
            <a:stCxn id="8" idx="3"/>
            <a:endCxn id="13" idx="1"/>
          </p:cNvCxnSpPr>
          <p:nvPr/>
        </p:nvCxnSpPr>
        <p:spPr>
          <a:xfrm>
            <a:off x="2286000" y="1828800"/>
            <a:ext cx="411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27C300B5-6B08-4F53-AAA8-CEF912555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Linear containers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9643A-DCD9-49BB-8CFB-EB629CEF0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4A37C-E728-4D7B-A5CD-213EFDE7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8008B-949F-4402-86E3-C9B15462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65C396-4A5D-4EF1-8EA9-9C847A6C2DE6}"/>
              </a:ext>
            </a:extLst>
          </p:cNvPr>
          <p:cNvSpPr/>
          <p:nvPr/>
        </p:nvSpPr>
        <p:spPr>
          <a:xfrm>
            <a:off x="1828800" y="16002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A3871D-E4F4-42CF-BFFB-9BCC4819C60D}"/>
              </a:ext>
            </a:extLst>
          </p:cNvPr>
          <p:cNvSpPr/>
          <p:nvPr/>
        </p:nvSpPr>
        <p:spPr>
          <a:xfrm>
            <a:off x="2743200" y="16002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1810D5-D0F9-45F9-BDD9-A8838A5E24A5}"/>
              </a:ext>
            </a:extLst>
          </p:cNvPr>
          <p:cNvSpPr/>
          <p:nvPr/>
        </p:nvSpPr>
        <p:spPr>
          <a:xfrm>
            <a:off x="3657600" y="16002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071783-77A7-4606-B5C3-9FAB902C45B2}"/>
              </a:ext>
            </a:extLst>
          </p:cNvPr>
          <p:cNvSpPr/>
          <p:nvPr/>
        </p:nvSpPr>
        <p:spPr>
          <a:xfrm>
            <a:off x="4572000" y="16002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07B520-69D7-4B8D-8C7C-48F8C781B299}"/>
              </a:ext>
            </a:extLst>
          </p:cNvPr>
          <p:cNvSpPr/>
          <p:nvPr/>
        </p:nvSpPr>
        <p:spPr>
          <a:xfrm>
            <a:off x="5486400" y="16002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8577C3-1ACF-45B7-8569-64A6629D7AA5}"/>
              </a:ext>
            </a:extLst>
          </p:cNvPr>
          <p:cNvSpPr/>
          <p:nvPr/>
        </p:nvSpPr>
        <p:spPr>
          <a:xfrm>
            <a:off x="6400800" y="16002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F1FEBFF-0623-4CF2-A444-272A6CE54613}"/>
              </a:ext>
            </a:extLst>
          </p:cNvPr>
          <p:cNvCxnSpPr>
            <a:cxnSpLocks/>
          </p:cNvCxnSpPr>
          <p:nvPr/>
        </p:nvCxnSpPr>
        <p:spPr>
          <a:xfrm flipH="1">
            <a:off x="7048500" y="1676400"/>
            <a:ext cx="723900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0B677FF-0CE0-41BA-91EB-F8A4E5057A24}"/>
              </a:ext>
            </a:extLst>
          </p:cNvPr>
          <p:cNvSpPr txBox="1"/>
          <p:nvPr/>
        </p:nvSpPr>
        <p:spPr>
          <a:xfrm>
            <a:off x="7154019" y="137944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add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C96DDF-8B93-4CEF-9ADA-C55769A1C9DC}"/>
              </a:ext>
            </a:extLst>
          </p:cNvPr>
          <p:cNvSpPr txBox="1"/>
          <p:nvPr/>
        </p:nvSpPr>
        <p:spPr>
          <a:xfrm>
            <a:off x="6973617" y="1920414"/>
            <a:ext cx="899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remove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10E0767-5950-459A-9CC8-B2410FBDAB52}"/>
              </a:ext>
            </a:extLst>
          </p:cNvPr>
          <p:cNvCxnSpPr>
            <a:cxnSpLocks/>
            <a:stCxn id="25" idx="3"/>
            <a:endCxn id="26" idx="1"/>
          </p:cNvCxnSpPr>
          <p:nvPr/>
        </p:nvCxnSpPr>
        <p:spPr>
          <a:xfrm>
            <a:off x="2286000" y="34290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B6CA59D1-A26C-4863-BD1E-39F41C0D2E27}"/>
              </a:ext>
            </a:extLst>
          </p:cNvPr>
          <p:cNvSpPr/>
          <p:nvPr/>
        </p:nvSpPr>
        <p:spPr>
          <a:xfrm>
            <a:off x="1828800" y="32004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BFCE638-3FD8-45C5-9ED4-99A67B8467F5}"/>
              </a:ext>
            </a:extLst>
          </p:cNvPr>
          <p:cNvSpPr/>
          <p:nvPr/>
        </p:nvSpPr>
        <p:spPr>
          <a:xfrm>
            <a:off x="2743200" y="32004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A16D210-2868-4447-B33E-D5A0946A46CA}"/>
              </a:ext>
            </a:extLst>
          </p:cNvPr>
          <p:cNvSpPr/>
          <p:nvPr/>
        </p:nvSpPr>
        <p:spPr>
          <a:xfrm>
            <a:off x="3657600" y="32004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3E66BC3-4C76-4960-A01B-CFB56E6B8C97}"/>
              </a:ext>
            </a:extLst>
          </p:cNvPr>
          <p:cNvSpPr/>
          <p:nvPr/>
        </p:nvSpPr>
        <p:spPr>
          <a:xfrm>
            <a:off x="4572000" y="32004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B0FAAB-8848-432B-8C66-206DA9E2FF14}"/>
              </a:ext>
            </a:extLst>
          </p:cNvPr>
          <p:cNvSpPr/>
          <p:nvPr/>
        </p:nvSpPr>
        <p:spPr>
          <a:xfrm>
            <a:off x="5486400" y="32004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87FCBCC-6ECC-4EE7-8129-093ED9C55AC0}"/>
              </a:ext>
            </a:extLst>
          </p:cNvPr>
          <p:cNvSpPr/>
          <p:nvPr/>
        </p:nvSpPr>
        <p:spPr>
          <a:xfrm>
            <a:off x="6400800" y="32004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16410AE-5A88-46CA-ACAF-D672B15A13BC}"/>
              </a:ext>
            </a:extLst>
          </p:cNvPr>
          <p:cNvSpPr/>
          <p:nvPr/>
        </p:nvSpPr>
        <p:spPr>
          <a:xfrm>
            <a:off x="1828800" y="48006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4930313-3138-4C88-B487-CCB8DEB6EBD9}"/>
              </a:ext>
            </a:extLst>
          </p:cNvPr>
          <p:cNvSpPr/>
          <p:nvPr/>
        </p:nvSpPr>
        <p:spPr>
          <a:xfrm>
            <a:off x="2743200" y="48006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8EBB820-B495-4E05-AD78-0B32F67FEA75}"/>
              </a:ext>
            </a:extLst>
          </p:cNvPr>
          <p:cNvSpPr/>
          <p:nvPr/>
        </p:nvSpPr>
        <p:spPr>
          <a:xfrm>
            <a:off x="3657600" y="48006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E2759AF-81C7-4202-8437-8412A65AE505}"/>
              </a:ext>
            </a:extLst>
          </p:cNvPr>
          <p:cNvSpPr/>
          <p:nvPr/>
        </p:nvSpPr>
        <p:spPr>
          <a:xfrm>
            <a:off x="4572000" y="48006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B8EC79F-5891-4B85-B56D-E32FF145B6CA}"/>
              </a:ext>
            </a:extLst>
          </p:cNvPr>
          <p:cNvSpPr/>
          <p:nvPr/>
        </p:nvSpPr>
        <p:spPr>
          <a:xfrm>
            <a:off x="5486400" y="48006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0E1E59E-5562-438C-AE97-90142C3AC52D}"/>
              </a:ext>
            </a:extLst>
          </p:cNvPr>
          <p:cNvSpPr/>
          <p:nvPr/>
        </p:nvSpPr>
        <p:spPr>
          <a:xfrm>
            <a:off x="6400800" y="4800600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3D9A09F-F3B6-4742-B7A8-E2040732FC68}"/>
              </a:ext>
            </a:extLst>
          </p:cNvPr>
          <p:cNvCxnSpPr>
            <a:cxnSpLocks/>
          </p:cNvCxnSpPr>
          <p:nvPr/>
        </p:nvCxnSpPr>
        <p:spPr>
          <a:xfrm>
            <a:off x="3200400" y="34290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7606D55-859D-4DB6-A620-3E44F1D6F989}"/>
              </a:ext>
            </a:extLst>
          </p:cNvPr>
          <p:cNvCxnSpPr>
            <a:cxnSpLocks/>
          </p:cNvCxnSpPr>
          <p:nvPr/>
        </p:nvCxnSpPr>
        <p:spPr>
          <a:xfrm>
            <a:off x="4114800" y="34290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1AB66F4-3B36-49AE-8A21-3F8F9A4148E4}"/>
              </a:ext>
            </a:extLst>
          </p:cNvPr>
          <p:cNvCxnSpPr>
            <a:cxnSpLocks/>
          </p:cNvCxnSpPr>
          <p:nvPr/>
        </p:nvCxnSpPr>
        <p:spPr>
          <a:xfrm>
            <a:off x="5029200" y="34290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B894B0F-AEBF-4FAC-B8FF-61EF9C1A9E18}"/>
              </a:ext>
            </a:extLst>
          </p:cNvPr>
          <p:cNvCxnSpPr>
            <a:cxnSpLocks/>
          </p:cNvCxnSpPr>
          <p:nvPr/>
        </p:nvCxnSpPr>
        <p:spPr>
          <a:xfrm>
            <a:off x="5943600" y="34290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40D3924-7EDF-492B-8DD2-A017EC8C02C2}"/>
              </a:ext>
            </a:extLst>
          </p:cNvPr>
          <p:cNvGrpSpPr/>
          <p:nvPr/>
        </p:nvGrpSpPr>
        <p:grpSpPr>
          <a:xfrm>
            <a:off x="6864016" y="3435016"/>
            <a:ext cx="397040" cy="234616"/>
            <a:chOff x="6864016" y="3435016"/>
            <a:chExt cx="397040" cy="234616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3F5B329-6F25-48F0-9B65-B02E4FC278A6}"/>
                </a:ext>
              </a:extLst>
            </p:cNvPr>
            <p:cNvSpPr/>
            <p:nvPr/>
          </p:nvSpPr>
          <p:spPr>
            <a:xfrm>
              <a:off x="6864016" y="3435016"/>
              <a:ext cx="282742" cy="234616"/>
            </a:xfrm>
            <a:custGeom>
              <a:avLst/>
              <a:gdLst>
                <a:gd name="connsiteX0" fmla="*/ 0 w 282742"/>
                <a:gd name="connsiteY0" fmla="*/ 0 h 234616"/>
                <a:gd name="connsiteX1" fmla="*/ 282742 w 282742"/>
                <a:gd name="connsiteY1" fmla="*/ 0 h 234616"/>
                <a:gd name="connsiteX2" fmla="*/ 282742 w 282742"/>
                <a:gd name="connsiteY2" fmla="*/ 234616 h 23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2742" h="234616">
                  <a:moveTo>
                    <a:pt x="0" y="0"/>
                  </a:moveTo>
                  <a:lnTo>
                    <a:pt x="282742" y="0"/>
                  </a:lnTo>
                  <a:lnTo>
                    <a:pt x="282742" y="234616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F4385B1-A563-4300-9D3E-944AE256A9A1}"/>
                </a:ext>
              </a:extLst>
            </p:cNvPr>
            <p:cNvCxnSpPr/>
            <p:nvPr/>
          </p:nvCxnSpPr>
          <p:spPr>
            <a:xfrm>
              <a:off x="7032456" y="36576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885BF28-A214-486F-9AB6-4F7005868756}"/>
              </a:ext>
            </a:extLst>
          </p:cNvPr>
          <p:cNvCxnSpPr>
            <a:cxnSpLocks/>
          </p:cNvCxnSpPr>
          <p:nvPr/>
        </p:nvCxnSpPr>
        <p:spPr>
          <a:xfrm flipH="1">
            <a:off x="7315200" y="3420714"/>
            <a:ext cx="685800" cy="8286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7B93B0F-8AAB-4C3C-BF9C-05CE8CD9FCED}"/>
              </a:ext>
            </a:extLst>
          </p:cNvPr>
          <p:cNvSpPr txBox="1"/>
          <p:nvPr/>
        </p:nvSpPr>
        <p:spPr>
          <a:xfrm>
            <a:off x="7440012" y="310531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add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7A1957B-9826-43AC-9699-9020D7512368}"/>
              </a:ext>
            </a:extLst>
          </p:cNvPr>
          <p:cNvCxnSpPr>
            <a:cxnSpLocks/>
          </p:cNvCxnSpPr>
          <p:nvPr/>
        </p:nvCxnSpPr>
        <p:spPr>
          <a:xfrm flipH="1">
            <a:off x="903626" y="3429000"/>
            <a:ext cx="772775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81D5FA39-8373-4B92-A281-EA7DB63E2E8A}"/>
              </a:ext>
            </a:extLst>
          </p:cNvPr>
          <p:cNvSpPr txBox="1"/>
          <p:nvPr/>
        </p:nvSpPr>
        <p:spPr>
          <a:xfrm>
            <a:off x="907009" y="3095665"/>
            <a:ext cx="899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remove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CF57455-EB70-4EBE-BE4C-CD51ED5E1E68}"/>
              </a:ext>
            </a:extLst>
          </p:cNvPr>
          <p:cNvCxnSpPr>
            <a:cxnSpLocks/>
          </p:cNvCxnSpPr>
          <p:nvPr/>
        </p:nvCxnSpPr>
        <p:spPr>
          <a:xfrm flipH="1">
            <a:off x="7048500" y="1981200"/>
            <a:ext cx="723900" cy="0"/>
          </a:xfrm>
          <a:prstGeom prst="straightConnector1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C1DA3DA-1C74-4477-928C-B5CE995B13C1}"/>
              </a:ext>
            </a:extLst>
          </p:cNvPr>
          <p:cNvCxnSpPr>
            <a:cxnSpLocks/>
          </p:cNvCxnSpPr>
          <p:nvPr/>
        </p:nvCxnSpPr>
        <p:spPr>
          <a:xfrm>
            <a:off x="2286000" y="51816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2D30548-8CD7-4261-8738-DDF6C7CFDA3A}"/>
              </a:ext>
            </a:extLst>
          </p:cNvPr>
          <p:cNvCxnSpPr>
            <a:cxnSpLocks/>
          </p:cNvCxnSpPr>
          <p:nvPr/>
        </p:nvCxnSpPr>
        <p:spPr>
          <a:xfrm>
            <a:off x="3200400" y="51816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8E6AD6A-49CA-47CC-A8CB-F97A9A31269F}"/>
              </a:ext>
            </a:extLst>
          </p:cNvPr>
          <p:cNvCxnSpPr>
            <a:cxnSpLocks/>
          </p:cNvCxnSpPr>
          <p:nvPr/>
        </p:nvCxnSpPr>
        <p:spPr>
          <a:xfrm>
            <a:off x="4114800" y="51816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EEC30BC-707C-4E53-A808-C00AECDB0C7D}"/>
              </a:ext>
            </a:extLst>
          </p:cNvPr>
          <p:cNvCxnSpPr>
            <a:cxnSpLocks/>
          </p:cNvCxnSpPr>
          <p:nvPr/>
        </p:nvCxnSpPr>
        <p:spPr>
          <a:xfrm>
            <a:off x="5029200" y="51816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0E2E4B8-EE39-4140-AF8A-0515404E23AE}"/>
              </a:ext>
            </a:extLst>
          </p:cNvPr>
          <p:cNvCxnSpPr>
            <a:cxnSpLocks/>
          </p:cNvCxnSpPr>
          <p:nvPr/>
        </p:nvCxnSpPr>
        <p:spPr>
          <a:xfrm>
            <a:off x="5943600" y="5181600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8B057DC-7FD9-4C03-BFBE-08E98CE75358}"/>
              </a:ext>
            </a:extLst>
          </p:cNvPr>
          <p:cNvCxnSpPr>
            <a:cxnSpLocks/>
          </p:cNvCxnSpPr>
          <p:nvPr/>
        </p:nvCxnSpPr>
        <p:spPr>
          <a:xfrm flipH="1">
            <a:off x="7315832" y="4882634"/>
            <a:ext cx="723900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6D891199-60DB-4FD5-A859-BB8824E18232}"/>
              </a:ext>
            </a:extLst>
          </p:cNvPr>
          <p:cNvSpPr txBox="1"/>
          <p:nvPr/>
        </p:nvSpPr>
        <p:spPr>
          <a:xfrm>
            <a:off x="7437375" y="457201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add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0A52001-EA96-4F6D-B686-1DFB0A2E77B2}"/>
              </a:ext>
            </a:extLst>
          </p:cNvPr>
          <p:cNvSpPr txBox="1"/>
          <p:nvPr/>
        </p:nvSpPr>
        <p:spPr>
          <a:xfrm>
            <a:off x="7255040" y="5125020"/>
            <a:ext cx="899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remove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A294A0D-88D5-4CAB-9FF3-2153C06E01E1}"/>
              </a:ext>
            </a:extLst>
          </p:cNvPr>
          <p:cNvCxnSpPr>
            <a:cxnSpLocks/>
          </p:cNvCxnSpPr>
          <p:nvPr/>
        </p:nvCxnSpPr>
        <p:spPr>
          <a:xfrm flipH="1">
            <a:off x="7315832" y="5187434"/>
            <a:ext cx="723900" cy="0"/>
          </a:xfrm>
          <a:prstGeom prst="straightConnector1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48A9A23D-E799-46C6-80A6-DBE2FAEB770F}"/>
              </a:ext>
            </a:extLst>
          </p:cNvPr>
          <p:cNvCxnSpPr>
            <a:cxnSpLocks/>
          </p:cNvCxnSpPr>
          <p:nvPr/>
        </p:nvCxnSpPr>
        <p:spPr>
          <a:xfrm flipH="1">
            <a:off x="686432" y="4882634"/>
            <a:ext cx="723900" cy="0"/>
          </a:xfrm>
          <a:prstGeom prst="straightConnector1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6C0FF7AF-114F-4584-90C2-7F1CEA6EA4A2}"/>
              </a:ext>
            </a:extLst>
          </p:cNvPr>
          <p:cNvSpPr txBox="1"/>
          <p:nvPr/>
        </p:nvSpPr>
        <p:spPr>
          <a:xfrm>
            <a:off x="778917" y="457775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add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4C85AE6-37F7-4021-8865-F94059869A29}"/>
              </a:ext>
            </a:extLst>
          </p:cNvPr>
          <p:cNvSpPr txBox="1"/>
          <p:nvPr/>
        </p:nvSpPr>
        <p:spPr>
          <a:xfrm>
            <a:off x="598515" y="5133757"/>
            <a:ext cx="899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remove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AFBB409D-22D6-49B5-A1C7-274188AF74A5}"/>
              </a:ext>
            </a:extLst>
          </p:cNvPr>
          <p:cNvCxnSpPr>
            <a:cxnSpLocks/>
          </p:cNvCxnSpPr>
          <p:nvPr/>
        </p:nvCxnSpPr>
        <p:spPr>
          <a:xfrm flipH="1">
            <a:off x="686432" y="5187434"/>
            <a:ext cx="723900" cy="0"/>
          </a:xfrm>
          <a:prstGeom prst="straightConnector1">
            <a:avLst/>
          </a:prstGeom>
          <a:ln w="28575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3FEA2256-A7F1-4345-AA9C-D985AFEFB19F}"/>
              </a:ext>
            </a:extLst>
          </p:cNvPr>
          <p:cNvSpPr txBox="1"/>
          <p:nvPr/>
        </p:nvSpPr>
        <p:spPr>
          <a:xfrm>
            <a:off x="3523248" y="1138535"/>
            <a:ext cx="1644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Stack (LIFO)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E6F4E11-10F5-4E3E-AA8A-4667D2266CFC}"/>
              </a:ext>
            </a:extLst>
          </p:cNvPr>
          <p:cNvSpPr txBox="1"/>
          <p:nvPr/>
        </p:nvSpPr>
        <p:spPr>
          <a:xfrm>
            <a:off x="3429000" y="2738735"/>
            <a:ext cx="1837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Queue (FIFO)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B8D71E0-257F-4875-905B-9F54BE554D55}"/>
              </a:ext>
            </a:extLst>
          </p:cNvPr>
          <p:cNvSpPr txBox="1"/>
          <p:nvPr/>
        </p:nvSpPr>
        <p:spPr>
          <a:xfrm>
            <a:off x="2907821" y="4343400"/>
            <a:ext cx="2879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Double-ended Queue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904E37-31E2-4B58-ABF0-61F479C95619}"/>
              </a:ext>
            </a:extLst>
          </p:cNvPr>
          <p:cNvSpPr txBox="1"/>
          <p:nvPr/>
        </p:nvSpPr>
        <p:spPr>
          <a:xfrm>
            <a:off x="1760350" y="1278524"/>
            <a:ext cx="599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head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0B7CF9A-5401-4BAE-8D65-CA09551AE63C}"/>
              </a:ext>
            </a:extLst>
          </p:cNvPr>
          <p:cNvSpPr txBox="1"/>
          <p:nvPr/>
        </p:nvSpPr>
        <p:spPr>
          <a:xfrm>
            <a:off x="6416148" y="1277352"/>
            <a:ext cx="441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tail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17A5BE3-A5F5-4F03-82D0-F6030EAA00E4}"/>
              </a:ext>
            </a:extLst>
          </p:cNvPr>
          <p:cNvSpPr txBox="1"/>
          <p:nvPr/>
        </p:nvSpPr>
        <p:spPr>
          <a:xfrm>
            <a:off x="1758616" y="2889918"/>
            <a:ext cx="599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head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62E9768-E37B-4638-A3DD-478671041E71}"/>
              </a:ext>
            </a:extLst>
          </p:cNvPr>
          <p:cNvSpPr txBox="1"/>
          <p:nvPr/>
        </p:nvSpPr>
        <p:spPr>
          <a:xfrm>
            <a:off x="6414414" y="2888746"/>
            <a:ext cx="441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tail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0DDA2D5-507B-4119-AF27-030BFCC4C1B1}"/>
              </a:ext>
            </a:extLst>
          </p:cNvPr>
          <p:cNvSpPr txBox="1"/>
          <p:nvPr/>
        </p:nvSpPr>
        <p:spPr>
          <a:xfrm>
            <a:off x="1756882" y="4501312"/>
            <a:ext cx="599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head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F4C096B-1E95-4F20-BEF8-C622AF52801B}"/>
              </a:ext>
            </a:extLst>
          </p:cNvPr>
          <p:cNvSpPr txBox="1"/>
          <p:nvPr/>
        </p:nvSpPr>
        <p:spPr>
          <a:xfrm>
            <a:off x="6412680" y="4500140"/>
            <a:ext cx="441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3451650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B2F12-4CC9-4844-888B-1F5CCBAE5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Deque: </a:t>
            </a:r>
            <a:r>
              <a:rPr lang="en-US" dirty="0" err="1"/>
              <a:t>popleft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A7E12D-D40A-417D-930E-127E5ADF1D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3213100"/>
                <a:ext cx="8610600" cy="3263900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class</a:t>
                </a:r>
                <a:r>
                  <a:rPr lang="en-US" sz="1900" dirty="0">
                    <a:latin typeface="Consolas" panose="020B0609020204030204" pitchFamily="49" charset="0"/>
                  </a:rPr>
                  <a:t> Deque(Generic[T]):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US" sz="1900" b="1" i="1" smtClean="0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br>
                  <a:rPr lang="en-US" sz="1900" dirty="0">
                    <a:latin typeface="Consolas" panose="020B0609020204030204" pitchFamily="49" charset="0"/>
                  </a:rPr>
                </a:br>
                <a:br>
                  <a:rPr lang="en-US" sz="1900" dirty="0">
                    <a:latin typeface="Consolas" panose="020B0609020204030204" pitchFamily="49" charset="0"/>
                  </a:rPr>
                </a:b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def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popleft</a:t>
                </a:r>
                <a:r>
                  <a:rPr lang="en-US" sz="1900" dirty="0">
                    <a:latin typeface="Consolas" panose="020B0609020204030204" pitchFamily="49" charset="0"/>
                  </a:rPr>
                  <a:t>(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) -&gt; T: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""""Returns and removes the head of the queue"""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._head</a:t>
                </a:r>
                <a:r>
                  <a:rPr lang="en-US" sz="1900" dirty="0">
                    <a:latin typeface="Consolas" panose="020B0609020204030204" pitchFamily="49" charset="0"/>
                  </a:rPr>
                  <a:t> = 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._</a:t>
                </a:r>
                <a:r>
                  <a:rPr lang="en-US" sz="1900" dirty="0" err="1">
                    <a:latin typeface="Consolas" panose="020B0609020204030204" pitchFamily="49" charset="0"/>
                  </a:rPr>
                  <a:t>head.next</a:t>
                </a: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return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.pop</a:t>
                </a:r>
                <a:r>
                  <a:rPr lang="en-US" sz="1900" dirty="0">
                    <a:latin typeface="Consolas" panose="020B0609020204030204" pitchFamily="49" charset="0"/>
                  </a:rPr>
                  <a:t>()</a:t>
                </a:r>
              </a:p>
              <a:p>
                <a:pPr>
                  <a:lnSpc>
                    <a:spcPts val="2000"/>
                  </a:lnSpc>
                </a:pPr>
                <a:endParaRPr lang="en-US" sz="1900" dirty="0">
                  <a:latin typeface="Consolas" panose="020B0609020204030204" pitchFamily="49" charset="0"/>
                </a:endParaRPr>
              </a:p>
              <a:p>
                <a:pPr>
                  <a:lnSpc>
                    <a:spcPts val="2000"/>
                  </a:lnSpc>
                </a:pPr>
                <a:endParaRPr lang="en-US" sz="1800" dirty="0">
                  <a:latin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A7E12D-D40A-417D-930E-127E5ADF1D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3213100"/>
                <a:ext cx="8610600" cy="3263900"/>
              </a:xfrm>
              <a:blipFill>
                <a:blip r:embed="rId2"/>
                <a:stretch>
                  <a:fillRect l="-708" t="-2239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F9AD8-25EF-4E37-A57A-D05D3810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015A9-9BCB-4E60-BA93-D1C57698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88CBC-7633-40DE-BFD7-74C7CDE7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B99C28E-3BE8-41CD-B06C-32F06F102B38}"/>
              </a:ext>
            </a:extLst>
          </p:cNvPr>
          <p:cNvGrpSpPr/>
          <p:nvPr/>
        </p:nvGrpSpPr>
        <p:grpSpPr>
          <a:xfrm>
            <a:off x="2743200" y="1295401"/>
            <a:ext cx="533400" cy="761999"/>
            <a:chOff x="1828800" y="852406"/>
            <a:chExt cx="533400" cy="761999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293D042-4A46-4A0E-BAE2-588BFA708E16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5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D2FE774-BC1F-43F8-809B-4F3B1B49134A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689CC0A-75D6-4AE5-AB5F-E6883F055851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F35A2EF-52C3-4A36-93E2-62966CACF6AA}"/>
              </a:ext>
            </a:extLst>
          </p:cNvPr>
          <p:cNvGrpSpPr/>
          <p:nvPr/>
        </p:nvGrpSpPr>
        <p:grpSpPr>
          <a:xfrm>
            <a:off x="3657600" y="1295401"/>
            <a:ext cx="533400" cy="761999"/>
            <a:chOff x="1828800" y="852406"/>
            <a:chExt cx="533400" cy="761999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3AD8EEA2-E5E9-4DAC-84A2-57E7B4009E0A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9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28CEF2B-B26F-43A3-92E1-5C0172F61E06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E6B08F6-0A96-4177-8E84-C8C364DA18D1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64008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A0CA094-AAC1-4ABA-8276-4F2B5B72D3E6}"/>
              </a:ext>
            </a:extLst>
          </p:cNvPr>
          <p:cNvGrpSpPr/>
          <p:nvPr/>
        </p:nvGrpSpPr>
        <p:grpSpPr>
          <a:xfrm>
            <a:off x="4572000" y="1295401"/>
            <a:ext cx="533400" cy="761999"/>
            <a:chOff x="1828800" y="852406"/>
            <a:chExt cx="533400" cy="761999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10535524-22C6-401D-BACB-2F5250D70125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1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CB722E3-BBA1-432B-805B-CBD8265C8C35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C7C0ACF-DC51-4568-9E68-73A53EAEFFDD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46D93D2-C704-4EC5-9F32-5BDD7A62F0EA}"/>
              </a:ext>
            </a:extLst>
          </p:cNvPr>
          <p:cNvGrpSpPr/>
          <p:nvPr/>
        </p:nvGrpSpPr>
        <p:grpSpPr>
          <a:xfrm>
            <a:off x="5486400" y="1295401"/>
            <a:ext cx="533400" cy="761999"/>
            <a:chOff x="1828800" y="852406"/>
            <a:chExt cx="533400" cy="761999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BAE6D47-0C02-4427-9F4A-F42B33B4432D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3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D641545-C882-499B-9332-D82D09E27940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2A726AC1-A92C-4F4F-A3F0-9DDFAF217371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2EFF5A3-838A-4E5C-8189-E6CAB6B9B26F}"/>
              </a:ext>
            </a:extLst>
          </p:cNvPr>
          <p:cNvGrpSpPr/>
          <p:nvPr/>
        </p:nvGrpSpPr>
        <p:grpSpPr>
          <a:xfrm>
            <a:off x="6400800" y="1295401"/>
            <a:ext cx="533400" cy="761999"/>
            <a:chOff x="1828800" y="852406"/>
            <a:chExt cx="533400" cy="761999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72339A44-5E96-43AD-84B5-687624D724AA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4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4738490D-A7E2-423B-98E3-8F39EF5CD4B9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4D61D426-9C5A-42B6-B112-F119648C59CE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26FB6429-7DC2-4A35-8A1C-1E41C0FB377F}"/>
              </a:ext>
            </a:extLst>
          </p:cNvPr>
          <p:cNvCxnSpPr>
            <a:cxnSpLocks/>
            <a:stCxn id="65" idx="3"/>
            <a:endCxn id="77" idx="1"/>
          </p:cNvCxnSpPr>
          <p:nvPr/>
        </p:nvCxnSpPr>
        <p:spPr>
          <a:xfrm>
            <a:off x="32766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C2A9B5E4-4055-4AB5-BAF1-85C99F383501}"/>
              </a:ext>
            </a:extLst>
          </p:cNvPr>
          <p:cNvCxnSpPr>
            <a:cxnSpLocks/>
            <a:stCxn id="77" idx="3"/>
            <a:endCxn id="81" idx="1"/>
          </p:cNvCxnSpPr>
          <p:nvPr/>
        </p:nvCxnSpPr>
        <p:spPr>
          <a:xfrm>
            <a:off x="41910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A5EF07EB-0C8C-4A51-A738-FBB4308CFFCE}"/>
              </a:ext>
            </a:extLst>
          </p:cNvPr>
          <p:cNvCxnSpPr>
            <a:cxnSpLocks/>
            <a:stCxn id="81" idx="3"/>
            <a:endCxn id="85" idx="1"/>
          </p:cNvCxnSpPr>
          <p:nvPr/>
        </p:nvCxnSpPr>
        <p:spPr>
          <a:xfrm>
            <a:off x="51054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C30B7188-513D-41BF-88BC-B218D4D2E21B}"/>
              </a:ext>
            </a:extLst>
          </p:cNvPr>
          <p:cNvCxnSpPr>
            <a:cxnSpLocks/>
            <a:stCxn id="85" idx="3"/>
            <a:endCxn id="89" idx="1"/>
          </p:cNvCxnSpPr>
          <p:nvPr/>
        </p:nvCxnSpPr>
        <p:spPr>
          <a:xfrm>
            <a:off x="60198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52C5DE1D-60BA-4939-9EBD-1CF26B6EF473}"/>
              </a:ext>
            </a:extLst>
          </p:cNvPr>
          <p:cNvCxnSpPr>
            <a:cxnSpLocks/>
            <a:stCxn id="78" idx="1"/>
            <a:endCxn id="72" idx="3"/>
          </p:cNvCxnSpPr>
          <p:nvPr/>
        </p:nvCxnSpPr>
        <p:spPr>
          <a:xfrm flipH="1">
            <a:off x="32766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5646A19E-02F4-46F4-8190-59D644BCFEC0}"/>
              </a:ext>
            </a:extLst>
          </p:cNvPr>
          <p:cNvCxnSpPr>
            <a:cxnSpLocks/>
            <a:stCxn id="82" idx="1"/>
            <a:endCxn id="78" idx="3"/>
          </p:cNvCxnSpPr>
          <p:nvPr/>
        </p:nvCxnSpPr>
        <p:spPr>
          <a:xfrm flipH="1">
            <a:off x="41910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91503D8D-0476-46BD-8509-DCF78590476F}"/>
              </a:ext>
            </a:extLst>
          </p:cNvPr>
          <p:cNvCxnSpPr>
            <a:cxnSpLocks/>
            <a:stCxn id="86" idx="1"/>
            <a:endCxn id="82" idx="3"/>
          </p:cNvCxnSpPr>
          <p:nvPr/>
        </p:nvCxnSpPr>
        <p:spPr>
          <a:xfrm flipH="1">
            <a:off x="51054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0C000234-5ADD-4C1B-A7EA-DDC4CAC6A56A}"/>
              </a:ext>
            </a:extLst>
          </p:cNvPr>
          <p:cNvCxnSpPr>
            <a:cxnSpLocks/>
            <a:stCxn id="90" idx="1"/>
            <a:endCxn id="86" idx="3"/>
          </p:cNvCxnSpPr>
          <p:nvPr/>
        </p:nvCxnSpPr>
        <p:spPr>
          <a:xfrm flipH="1">
            <a:off x="60198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18F85619-BEB4-49AA-8915-478CD629E3EA}"/>
              </a:ext>
            </a:extLst>
          </p:cNvPr>
          <p:cNvGrpSpPr/>
          <p:nvPr/>
        </p:nvGrpSpPr>
        <p:grpSpPr>
          <a:xfrm>
            <a:off x="1828800" y="1295401"/>
            <a:ext cx="5105400" cy="761999"/>
            <a:chOff x="1828800" y="1295401"/>
            <a:chExt cx="5105400" cy="761999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C1D6B694-47AF-46F6-B047-2A396B1973F8}"/>
                </a:ext>
              </a:extLst>
            </p:cNvPr>
            <p:cNvGrpSpPr/>
            <p:nvPr/>
          </p:nvGrpSpPr>
          <p:grpSpPr>
            <a:xfrm>
              <a:off x="1828800" y="1295401"/>
              <a:ext cx="533400" cy="761999"/>
              <a:chOff x="1828800" y="852406"/>
              <a:chExt cx="533400" cy="761999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37FC7F54-3868-4906-ABB8-824F0C475724}"/>
                  </a:ext>
                </a:extLst>
              </p:cNvPr>
              <p:cNvSpPr/>
              <p:nvPr/>
            </p:nvSpPr>
            <p:spPr>
              <a:xfrm>
                <a:off x="1828800" y="852406"/>
                <a:ext cx="533400" cy="42712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8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07DE480B-9DDF-4497-8625-25E00DB6CD65}"/>
                  </a:ext>
                </a:extLst>
              </p:cNvPr>
              <p:cNvSpPr/>
              <p:nvPr/>
            </p:nvSpPr>
            <p:spPr>
              <a:xfrm>
                <a:off x="1828800" y="1281195"/>
                <a:ext cx="533400" cy="16660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next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75F2B7B-EB77-42B7-B8CC-DAAF5ECE8777}"/>
                  </a:ext>
                </a:extLst>
              </p:cNvPr>
              <p:cNvSpPr/>
              <p:nvPr/>
            </p:nvSpPr>
            <p:spPr>
              <a:xfrm>
                <a:off x="1828800" y="1447800"/>
                <a:ext cx="533400" cy="16660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r>
                  <a:rPr lang="en-US" sz="1200" dirty="0" err="1">
                    <a:solidFill>
                      <a:schemeClr val="tx1"/>
                    </a:solidFill>
                  </a:rPr>
                  <a:t>prev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2D939B55-814B-407B-81D6-EDDC51288B2A}"/>
                </a:ext>
              </a:extLst>
            </p:cNvPr>
            <p:cNvCxnSpPr>
              <a:stCxn id="59" idx="3"/>
              <a:endCxn id="65" idx="1"/>
            </p:cNvCxnSpPr>
            <p:nvPr/>
          </p:nvCxnSpPr>
          <p:spPr>
            <a:xfrm>
              <a:off x="2362200" y="1807493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40DD8661-ED5E-49B6-AB94-755531D3BA87}"/>
                </a:ext>
              </a:extLst>
            </p:cNvPr>
            <p:cNvCxnSpPr>
              <a:cxnSpLocks/>
              <a:stCxn id="72" idx="1"/>
              <a:endCxn id="60" idx="3"/>
            </p:cNvCxnSpPr>
            <p:nvPr/>
          </p:nvCxnSpPr>
          <p:spPr>
            <a:xfrm flipH="1">
              <a:off x="2362200" y="1974098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or: Elbow 100">
              <a:extLst>
                <a:ext uri="{FF2B5EF4-FFF2-40B4-BE49-F238E27FC236}">
                  <a16:creationId xmlns:a16="http://schemas.microsoft.com/office/drawing/2014/main" id="{B9D21A0F-EAB4-4901-B393-1330DC536F00}"/>
                </a:ext>
              </a:extLst>
            </p:cNvPr>
            <p:cNvCxnSpPr>
              <a:stCxn id="60" idx="1"/>
              <a:endCxn id="90" idx="3"/>
            </p:cNvCxnSpPr>
            <p:nvPr/>
          </p:nvCxnSpPr>
          <p:spPr>
            <a:xfrm rot="10800000" flipH="1">
              <a:off x="1828800" y="1974098"/>
              <a:ext cx="5105400" cy="12700"/>
            </a:xfrm>
            <a:prstGeom prst="bentConnector5">
              <a:avLst>
                <a:gd name="adj1" fmla="val -2828"/>
                <a:gd name="adj2" fmla="val -1759866"/>
                <a:gd name="adj3" fmla="val 103418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or: Elbow 101">
              <a:extLst>
                <a:ext uri="{FF2B5EF4-FFF2-40B4-BE49-F238E27FC236}">
                  <a16:creationId xmlns:a16="http://schemas.microsoft.com/office/drawing/2014/main" id="{A9D0438F-0516-4425-8A71-B447A44159A6}"/>
                </a:ext>
              </a:extLst>
            </p:cNvPr>
            <p:cNvCxnSpPr>
              <a:stCxn id="89" idx="3"/>
              <a:endCxn id="59" idx="1"/>
            </p:cNvCxnSpPr>
            <p:nvPr/>
          </p:nvCxnSpPr>
          <p:spPr>
            <a:xfrm flipH="1">
              <a:off x="1828800" y="1807493"/>
              <a:ext cx="5105400" cy="12700"/>
            </a:xfrm>
            <a:prstGeom prst="bentConnector5">
              <a:avLst>
                <a:gd name="adj1" fmla="val -5303"/>
                <a:gd name="adj2" fmla="val 4066457"/>
                <a:gd name="adj3" fmla="val 104478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0C77648-E13C-4434-8541-E2DD625464F1}"/>
              </a:ext>
            </a:extLst>
          </p:cNvPr>
          <p:cNvGrpSpPr/>
          <p:nvPr/>
        </p:nvGrpSpPr>
        <p:grpSpPr>
          <a:xfrm>
            <a:off x="1778746" y="783223"/>
            <a:ext cx="633507" cy="512178"/>
            <a:chOff x="1778746" y="783223"/>
            <a:chExt cx="633507" cy="512178"/>
          </a:xfrm>
        </p:grpSpPr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9FBD93D0-8862-48E2-9A6F-2670FDBF34CE}"/>
                </a:ext>
              </a:extLst>
            </p:cNvPr>
            <p:cNvCxnSpPr>
              <a:cxnSpLocks/>
              <a:endCxn id="57" idx="0"/>
            </p:cNvCxnSpPr>
            <p:nvPr/>
          </p:nvCxnSpPr>
          <p:spPr>
            <a:xfrm>
              <a:off x="2095500" y="1066800"/>
              <a:ext cx="0" cy="22860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FB5C494-98C5-433B-9877-2ACCAFCA0F13}"/>
                </a:ext>
              </a:extLst>
            </p:cNvPr>
            <p:cNvSpPr txBox="1"/>
            <p:nvPr/>
          </p:nvSpPr>
          <p:spPr>
            <a:xfrm>
              <a:off x="1778746" y="783223"/>
              <a:ext cx="6335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head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2128637-4EC9-496F-8899-A717BA115B61}"/>
              </a:ext>
            </a:extLst>
          </p:cNvPr>
          <p:cNvGrpSpPr/>
          <p:nvPr/>
        </p:nvGrpSpPr>
        <p:grpSpPr>
          <a:xfrm>
            <a:off x="2743200" y="1807493"/>
            <a:ext cx="4191000" cy="179305"/>
            <a:chOff x="2743200" y="1807493"/>
            <a:chExt cx="4191000" cy="179305"/>
          </a:xfrm>
        </p:grpSpPr>
        <p:cxnSp>
          <p:nvCxnSpPr>
            <p:cNvPr id="10" name="Connector: Elbow 9">
              <a:extLst>
                <a:ext uri="{FF2B5EF4-FFF2-40B4-BE49-F238E27FC236}">
                  <a16:creationId xmlns:a16="http://schemas.microsoft.com/office/drawing/2014/main" id="{8ADBDDCA-495F-45E4-A1ED-FB4AF6175DFC}"/>
                </a:ext>
              </a:extLst>
            </p:cNvPr>
            <p:cNvCxnSpPr>
              <a:stCxn id="89" idx="3"/>
              <a:endCxn id="65" idx="1"/>
            </p:cNvCxnSpPr>
            <p:nvPr/>
          </p:nvCxnSpPr>
          <p:spPr>
            <a:xfrm flipH="1">
              <a:off x="2743200" y="1807493"/>
              <a:ext cx="4191000" cy="12700"/>
            </a:xfrm>
            <a:prstGeom prst="bentConnector5">
              <a:avLst>
                <a:gd name="adj1" fmla="val -6613"/>
                <a:gd name="adj2" fmla="val 3985134"/>
                <a:gd name="adj3" fmla="val 106227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or: Elbow 14">
              <a:extLst>
                <a:ext uri="{FF2B5EF4-FFF2-40B4-BE49-F238E27FC236}">
                  <a16:creationId xmlns:a16="http://schemas.microsoft.com/office/drawing/2014/main" id="{290A8908-0FFB-4E11-8C20-A096BB456A04}"/>
                </a:ext>
              </a:extLst>
            </p:cNvPr>
            <p:cNvCxnSpPr>
              <a:stCxn id="72" idx="1"/>
              <a:endCxn id="90" idx="3"/>
            </p:cNvCxnSpPr>
            <p:nvPr/>
          </p:nvCxnSpPr>
          <p:spPr>
            <a:xfrm rot="10800000" flipH="1">
              <a:off x="2743200" y="1974098"/>
              <a:ext cx="4191000" cy="12700"/>
            </a:xfrm>
            <a:prstGeom prst="bentConnector5">
              <a:avLst>
                <a:gd name="adj1" fmla="val -4297"/>
                <a:gd name="adj2" fmla="val -1685677"/>
                <a:gd name="adj3" fmla="val 104103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792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9982 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B2F12-4CC9-4844-888B-1F5CCBAE5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Deque: __</a:t>
            </a:r>
            <a:r>
              <a:rPr lang="en-US" dirty="0" err="1"/>
              <a:t>getitem</a:t>
            </a:r>
            <a:r>
              <a:rPr lang="en-US" dirty="0"/>
              <a:t>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A7E12D-D40A-417D-930E-127E5ADF1D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2505910"/>
                <a:ext cx="8610600" cy="3547143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class</a:t>
                </a:r>
                <a:r>
                  <a:rPr lang="en-US" sz="1900" dirty="0">
                    <a:latin typeface="Consolas" panose="020B0609020204030204" pitchFamily="49" charset="0"/>
                  </a:rPr>
                  <a:t> Deque(Generic[T]):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US" sz="1900" b="1" i="1" smtClean="0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b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def </a:t>
                </a:r>
                <a:r>
                  <a:rPr lang="en-US" sz="1900" dirty="0">
                    <a:latin typeface="Consolas" panose="020B0609020204030204" pitchFamily="49" charset="0"/>
                  </a:rPr>
                  <a:t>__</a:t>
                </a:r>
                <a:r>
                  <a:rPr lang="en-US" sz="1900" dirty="0" err="1">
                    <a:latin typeface="Consolas" panose="020B0609020204030204" pitchFamily="49" charset="0"/>
                  </a:rPr>
                  <a:t>getitem</a:t>
                </a:r>
                <a:r>
                  <a:rPr lang="en-US" sz="1900" dirty="0">
                    <a:latin typeface="Consolas" panose="020B0609020204030204" pitchFamily="49" charset="0"/>
                  </a:rPr>
                  <a:t>__(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, i: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int</a:t>
                </a:r>
                <a:r>
                  <a:rPr lang="en-US" sz="1900" dirty="0">
                    <a:latin typeface="Consolas" panose="020B0609020204030204" pitchFamily="49" charset="0"/>
                  </a:rPr>
                  <a:t>) -&gt; T: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"""Returns the </a:t>
                </a:r>
                <a:r>
                  <a:rPr lang="en-US" sz="1900" dirty="0" err="1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i-th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element (</a:t>
                </a:r>
                <a:r>
                  <a:rPr lang="en-US" sz="1900" dirty="0" err="1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i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can be negative)"""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if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i</a:t>
                </a:r>
                <a:r>
                  <a:rPr lang="en-US" sz="1900" dirty="0">
                    <a:latin typeface="Consolas" panose="020B0609020204030204" pitchFamily="49" charset="0"/>
                  </a:rPr>
                  <a:t> &lt; 0:  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# Convert the index into positive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i</a:t>
                </a:r>
                <a:r>
                  <a:rPr lang="en-US" sz="1900" dirty="0">
                    <a:latin typeface="Consolas" panose="020B0609020204030204" pitchFamily="49" charset="0"/>
                  </a:rPr>
                  <a:t> = </a:t>
                </a:r>
                <a:r>
                  <a:rPr lang="en-US" sz="1900" dirty="0" err="1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len</a:t>
                </a:r>
                <a:r>
                  <a:rPr lang="en-US" sz="1900" dirty="0">
                    <a:latin typeface="Consolas" panose="020B0609020204030204" pitchFamily="49" charset="0"/>
                  </a:rPr>
                  <a:t>(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) +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i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if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i</a:t>
                </a:r>
                <a:r>
                  <a:rPr lang="en-US" sz="1900" dirty="0">
                    <a:latin typeface="Consolas" panose="020B0609020204030204" pitchFamily="49" charset="0"/>
                  </a:rPr>
                  <a:t> &lt; 0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or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i</a:t>
                </a:r>
                <a:r>
                  <a:rPr lang="en-US" sz="1900" dirty="0">
                    <a:latin typeface="Consolas" panose="020B0609020204030204" pitchFamily="49" charset="0"/>
                  </a:rPr>
                  <a:t> &gt;= </a:t>
                </a:r>
                <a:r>
                  <a:rPr lang="en-US" sz="1900" dirty="0" err="1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len</a:t>
                </a:r>
                <a:r>
                  <a:rPr lang="en-US" sz="1900" dirty="0">
                    <a:latin typeface="Consolas" panose="020B0609020204030204" pitchFamily="49" charset="0"/>
                  </a:rPr>
                  <a:t>(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):  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# Check if out of bounds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raise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IndexError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p =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._head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for</a:t>
                </a:r>
                <a:r>
                  <a:rPr lang="en-US" sz="1900" dirty="0">
                    <a:latin typeface="Consolas" panose="020B0609020204030204" pitchFamily="49" charset="0"/>
                  </a:rPr>
                  <a:t> _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in range</a:t>
                </a:r>
                <a:r>
                  <a:rPr lang="en-US" sz="1900" dirty="0">
                    <a:latin typeface="Consolas" panose="020B0609020204030204" pitchFamily="49" charset="0"/>
                  </a:rPr>
                  <a:t>(</a:t>
                </a:r>
                <a:r>
                  <a:rPr lang="en-US" sz="1900" dirty="0" err="1">
                    <a:latin typeface="Consolas" panose="020B0609020204030204" pitchFamily="49" charset="0"/>
                  </a:rPr>
                  <a:t>i</a:t>
                </a:r>
                <a:r>
                  <a:rPr lang="en-US" sz="1900" dirty="0">
                    <a:latin typeface="Consolas" panose="020B0609020204030204" pitchFamily="49" charset="0"/>
                  </a:rPr>
                  <a:t>):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p =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p.next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return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p.data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800" dirty="0">
                    <a:latin typeface="Consolas" panose="020B0609020204030204" pitchFamily="49" charset="0"/>
                  </a:rPr>
                  <a:t>            </a:t>
                </a:r>
                <a:br>
                  <a:rPr lang="en-US" sz="1800" dirty="0">
                    <a:latin typeface="Consolas" panose="020B0609020204030204" pitchFamily="49" charset="0"/>
                  </a:rPr>
                </a:br>
                <a:br>
                  <a:rPr lang="en-US" sz="1800" dirty="0">
                    <a:latin typeface="Consolas" panose="020B0609020204030204" pitchFamily="49" charset="0"/>
                  </a:rPr>
                </a:br>
                <a:r>
                  <a:rPr lang="en-US" sz="1800" dirty="0">
                    <a:latin typeface="Consolas" panose="020B0609020204030204" pitchFamily="49" charset="0"/>
                  </a:rPr>
                  <a:t>    </a:t>
                </a:r>
              </a:p>
              <a:p>
                <a:pPr>
                  <a:lnSpc>
                    <a:spcPts val="2000"/>
                  </a:lnSpc>
                </a:pPr>
                <a:endParaRPr lang="en-US" sz="1800" dirty="0">
                  <a:latin typeface="Consolas" panose="020B0609020204030204" pitchFamily="49" charset="0"/>
                </a:endParaRPr>
              </a:p>
              <a:p>
                <a:pPr>
                  <a:lnSpc>
                    <a:spcPts val="2000"/>
                  </a:lnSpc>
                </a:pPr>
                <a:endParaRPr lang="en-US" sz="1800" dirty="0">
                  <a:latin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A7E12D-D40A-417D-930E-127E5ADF1D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2505910"/>
                <a:ext cx="8610600" cy="3547143"/>
              </a:xfrm>
              <a:blipFill>
                <a:blip r:embed="rId2"/>
                <a:stretch>
                  <a:fillRect l="-708" t="-2062" b="-5670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F9AD8-25EF-4E37-A57A-D05D3810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015A9-9BCB-4E60-BA93-D1C57698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88CBC-7633-40DE-BFD7-74C7CDE7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697950D-D47E-4E21-A429-78E23C195319}"/>
              </a:ext>
            </a:extLst>
          </p:cNvPr>
          <p:cNvGrpSpPr/>
          <p:nvPr/>
        </p:nvGrpSpPr>
        <p:grpSpPr>
          <a:xfrm>
            <a:off x="1828800" y="1295401"/>
            <a:ext cx="533400" cy="761999"/>
            <a:chOff x="1828800" y="852406"/>
            <a:chExt cx="533400" cy="76199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01ABFF4-DC4D-4CC6-8398-FCFA117B5EC8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19122A4-ABEB-400F-974C-2CF383DB3ABF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next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A55F66D-3FA8-47B0-9DB9-E50413A89D0A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prev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220BFDE-57E6-414E-8093-AFD0D1C9EC84}"/>
              </a:ext>
            </a:extLst>
          </p:cNvPr>
          <p:cNvGrpSpPr/>
          <p:nvPr/>
        </p:nvGrpSpPr>
        <p:grpSpPr>
          <a:xfrm>
            <a:off x="2743200" y="1295401"/>
            <a:ext cx="533400" cy="761999"/>
            <a:chOff x="1828800" y="852406"/>
            <a:chExt cx="533400" cy="76199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4A38DFF-D2B5-4730-B107-2235B099DB0B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5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5338CB-C91C-44E5-9013-F8203DD10B43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01E54DF-2953-4FA2-9B46-C429C44FF7AB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B10332B-A03B-4743-BB30-3EB78867BA1F}"/>
              </a:ext>
            </a:extLst>
          </p:cNvPr>
          <p:cNvGrpSpPr/>
          <p:nvPr/>
        </p:nvGrpSpPr>
        <p:grpSpPr>
          <a:xfrm>
            <a:off x="3657600" y="1295401"/>
            <a:ext cx="533400" cy="761999"/>
            <a:chOff x="1828800" y="852406"/>
            <a:chExt cx="533400" cy="76199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7552F7-BC53-43D1-8D50-D97E159781B1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9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53AA5B5-D025-4802-A80F-10D69424052D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6F6CEDA-82C2-40C8-A2BF-3CF88BF92C44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64008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1ABB324-AB82-4253-AAEE-49942A088769}"/>
              </a:ext>
            </a:extLst>
          </p:cNvPr>
          <p:cNvGrpSpPr/>
          <p:nvPr/>
        </p:nvGrpSpPr>
        <p:grpSpPr>
          <a:xfrm>
            <a:off x="4572000" y="1295401"/>
            <a:ext cx="533400" cy="761999"/>
            <a:chOff x="1828800" y="852406"/>
            <a:chExt cx="533400" cy="76199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FECA679-BD74-4DB4-B929-8198CD59839C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1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636820-BAB5-4FD4-A492-46F1A28A3AE7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8BF08A9-1097-4BC0-9A46-2043986C63FE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92200C-5761-4CDD-86C0-613832475CEA}"/>
              </a:ext>
            </a:extLst>
          </p:cNvPr>
          <p:cNvGrpSpPr/>
          <p:nvPr/>
        </p:nvGrpSpPr>
        <p:grpSpPr>
          <a:xfrm>
            <a:off x="5486400" y="1295401"/>
            <a:ext cx="533400" cy="761999"/>
            <a:chOff x="1828800" y="852406"/>
            <a:chExt cx="533400" cy="761999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0EB667B-9BC9-40DC-A0B6-05BD54B58D2D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3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55EA5D0-557F-495E-9215-A13DBC7799DE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F0791B5-78B7-42D1-8E10-E4FBD1094EA2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5275BD8-53F3-4661-901F-4F60CF23004A}"/>
              </a:ext>
            </a:extLst>
          </p:cNvPr>
          <p:cNvGrpSpPr/>
          <p:nvPr/>
        </p:nvGrpSpPr>
        <p:grpSpPr>
          <a:xfrm>
            <a:off x="6400800" y="1295401"/>
            <a:ext cx="533400" cy="761999"/>
            <a:chOff x="1828800" y="852406"/>
            <a:chExt cx="533400" cy="76199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99E2B10-C684-4685-A1CC-B62FC4E215EC}"/>
                </a:ext>
              </a:extLst>
            </p:cNvPr>
            <p:cNvSpPr/>
            <p:nvPr/>
          </p:nvSpPr>
          <p:spPr>
            <a:xfrm>
              <a:off x="1828800" y="852406"/>
              <a:ext cx="533400" cy="42712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4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266044D-5FE2-4888-9A49-50ABCB81BDC2}"/>
                </a:ext>
              </a:extLst>
            </p:cNvPr>
            <p:cNvSpPr/>
            <p:nvPr/>
          </p:nvSpPr>
          <p:spPr>
            <a:xfrm>
              <a:off x="1828800" y="1281195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02B4ED5-9409-4E2D-90BE-EA3925D28745}"/>
                </a:ext>
              </a:extLst>
            </p:cNvPr>
            <p:cNvSpPr/>
            <p:nvPr/>
          </p:nvSpPr>
          <p:spPr>
            <a:xfrm>
              <a:off x="1828800" y="1447800"/>
              <a:ext cx="533400" cy="16660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E21DD76-C0FB-4998-871A-185D6F60B6B1}"/>
              </a:ext>
            </a:extLst>
          </p:cNvPr>
          <p:cNvCxnSpPr>
            <a:stCxn id="8" idx="3"/>
            <a:endCxn id="13" idx="1"/>
          </p:cNvCxnSpPr>
          <p:nvPr/>
        </p:nvCxnSpPr>
        <p:spPr>
          <a:xfrm>
            <a:off x="23622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839ACA0-2E1E-4D30-935E-6C2FF64A008A}"/>
              </a:ext>
            </a:extLst>
          </p:cNvPr>
          <p:cNvCxnSpPr>
            <a:cxnSpLocks/>
            <a:stCxn id="13" idx="3"/>
            <a:endCxn id="17" idx="1"/>
          </p:cNvCxnSpPr>
          <p:nvPr/>
        </p:nvCxnSpPr>
        <p:spPr>
          <a:xfrm>
            <a:off x="32766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D55C690-D9F5-4466-A2BE-2EE026048303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>
            <a:off x="41910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798BA71-FE58-4641-83B6-BCDB296E9234}"/>
              </a:ext>
            </a:extLst>
          </p:cNvPr>
          <p:cNvCxnSpPr>
            <a:cxnSpLocks/>
            <a:stCxn id="21" idx="3"/>
            <a:endCxn id="25" idx="1"/>
          </p:cNvCxnSpPr>
          <p:nvPr/>
        </p:nvCxnSpPr>
        <p:spPr>
          <a:xfrm>
            <a:off x="51054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9C9BA78-7442-4066-A1E2-C0DE1A9A8C57}"/>
              </a:ext>
            </a:extLst>
          </p:cNvPr>
          <p:cNvCxnSpPr>
            <a:cxnSpLocks/>
            <a:stCxn id="25" idx="3"/>
            <a:endCxn id="29" idx="1"/>
          </p:cNvCxnSpPr>
          <p:nvPr/>
        </p:nvCxnSpPr>
        <p:spPr>
          <a:xfrm>
            <a:off x="6019800" y="1807493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552F7E9-A1DF-4BA4-A851-A0B2FA2BA489}"/>
              </a:ext>
            </a:extLst>
          </p:cNvPr>
          <p:cNvCxnSpPr>
            <a:cxnSpLocks/>
            <a:stCxn id="14" idx="1"/>
            <a:endCxn id="9" idx="3"/>
          </p:cNvCxnSpPr>
          <p:nvPr/>
        </p:nvCxnSpPr>
        <p:spPr>
          <a:xfrm flipH="1">
            <a:off x="23622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CEC44F1-9918-45A9-BBB3-C4F4673E590A}"/>
              </a:ext>
            </a:extLst>
          </p:cNvPr>
          <p:cNvCxnSpPr>
            <a:cxnSpLocks/>
            <a:stCxn id="18" idx="1"/>
            <a:endCxn id="14" idx="3"/>
          </p:cNvCxnSpPr>
          <p:nvPr/>
        </p:nvCxnSpPr>
        <p:spPr>
          <a:xfrm flipH="1">
            <a:off x="32766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8F89920-8C2E-49CB-A700-6F06BF505C0A}"/>
              </a:ext>
            </a:extLst>
          </p:cNvPr>
          <p:cNvCxnSpPr>
            <a:cxnSpLocks/>
            <a:stCxn id="22" idx="1"/>
            <a:endCxn id="18" idx="3"/>
          </p:cNvCxnSpPr>
          <p:nvPr/>
        </p:nvCxnSpPr>
        <p:spPr>
          <a:xfrm flipH="1">
            <a:off x="41910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6D14264-DB0C-471F-85FF-8207D146DDD4}"/>
              </a:ext>
            </a:extLst>
          </p:cNvPr>
          <p:cNvCxnSpPr>
            <a:cxnSpLocks/>
            <a:stCxn id="26" idx="1"/>
            <a:endCxn id="22" idx="3"/>
          </p:cNvCxnSpPr>
          <p:nvPr/>
        </p:nvCxnSpPr>
        <p:spPr>
          <a:xfrm flipH="1">
            <a:off x="51054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039CB13-F66A-4772-A402-53142DD97237}"/>
              </a:ext>
            </a:extLst>
          </p:cNvPr>
          <p:cNvCxnSpPr>
            <a:cxnSpLocks/>
            <a:stCxn id="30" idx="1"/>
            <a:endCxn id="26" idx="3"/>
          </p:cNvCxnSpPr>
          <p:nvPr/>
        </p:nvCxnSpPr>
        <p:spPr>
          <a:xfrm flipH="1">
            <a:off x="6019800" y="1974098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F0B3E5C9-CC73-4C2F-B8FB-934059BFBF76}"/>
              </a:ext>
            </a:extLst>
          </p:cNvPr>
          <p:cNvCxnSpPr>
            <a:stCxn id="9" idx="1"/>
            <a:endCxn id="30" idx="3"/>
          </p:cNvCxnSpPr>
          <p:nvPr/>
        </p:nvCxnSpPr>
        <p:spPr>
          <a:xfrm rot="10800000" flipH="1">
            <a:off x="1828800" y="1974098"/>
            <a:ext cx="5105400" cy="12700"/>
          </a:xfrm>
          <a:prstGeom prst="bentConnector5">
            <a:avLst>
              <a:gd name="adj1" fmla="val -2828"/>
              <a:gd name="adj2" fmla="val -1759866"/>
              <a:gd name="adj3" fmla="val 10341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C3BAB269-462C-46B8-9046-BD8531E1A220}"/>
              </a:ext>
            </a:extLst>
          </p:cNvPr>
          <p:cNvCxnSpPr>
            <a:stCxn id="29" idx="3"/>
            <a:endCxn id="8" idx="1"/>
          </p:cNvCxnSpPr>
          <p:nvPr/>
        </p:nvCxnSpPr>
        <p:spPr>
          <a:xfrm flipH="1">
            <a:off x="1828800" y="1807493"/>
            <a:ext cx="5105400" cy="12700"/>
          </a:xfrm>
          <a:prstGeom prst="bentConnector5">
            <a:avLst>
              <a:gd name="adj1" fmla="val -5303"/>
              <a:gd name="adj2" fmla="val 4066457"/>
              <a:gd name="adj3" fmla="val 10447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1EFBA71-E48A-4B46-9443-5A5761237C8A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2095500" y="1066800"/>
            <a:ext cx="0" cy="2286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498068C-6952-48B3-A713-72F03FC00ABF}"/>
              </a:ext>
            </a:extLst>
          </p:cNvPr>
          <p:cNvSpPr txBox="1"/>
          <p:nvPr/>
        </p:nvSpPr>
        <p:spPr>
          <a:xfrm>
            <a:off x="1778746" y="783223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head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5BF25DD-F198-4B3A-94C9-23C85863EF11}"/>
                  </a:ext>
                </a:extLst>
              </p:cNvPr>
              <p:cNvSpPr txBox="1"/>
              <p:nvPr/>
            </p:nvSpPr>
            <p:spPr>
              <a:xfrm>
                <a:off x="643688" y="6153623"/>
                <a:ext cx="7878679" cy="369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Can we make it more efficient? How about </a:t>
                </a:r>
                <a:r>
                  <a:rPr lang="en-US" b="1" dirty="0">
                    <a:latin typeface="Consolas" panose="020B0609020204030204" pitchFamily="49" charset="0"/>
                  </a:rPr>
                  <a:t>q[-1]</a:t>
                </a:r>
                <a:r>
                  <a:rPr lang="en-US" dirty="0"/>
                  <a:t> in a queue with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dirty="0"/>
                  <a:t> elements?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5BF25DD-F198-4B3A-94C9-23C85863EF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88" y="6153623"/>
                <a:ext cx="7878679" cy="369332"/>
              </a:xfrm>
              <a:prstGeom prst="rect">
                <a:avLst/>
              </a:prstGeom>
              <a:blipFill>
                <a:blip r:embed="rId3"/>
                <a:stretch>
                  <a:fillRect l="-618" t="-6349" b="-2222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546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B2992-A396-4FF1-B943-26513BE5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Deque iterator: how to use it?</a:t>
            </a:r>
            <a:endParaRPr lang="ca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ECAA4-71BE-4B1D-9D09-BA38F8213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q: Deque[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] = Deque([12, 15, 6, -4])</a:t>
            </a:r>
            <a:br>
              <a:rPr lang="en-US" sz="2000" dirty="0">
                <a:latin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Visiting the elements of q with an iterator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 err="1">
                <a:latin typeface="Consolas" panose="020B0609020204030204" pitchFamily="49" charset="0"/>
              </a:rPr>
              <a:t>q_iter</a:t>
            </a:r>
            <a:r>
              <a:rPr lang="en-US" sz="2000" dirty="0">
                <a:latin typeface="Consolas" panose="020B0609020204030204" pitchFamily="49" charset="0"/>
              </a:rPr>
              <a:t>: </a:t>
            </a:r>
            <a:r>
              <a:rPr lang="en-US" sz="2000" dirty="0" err="1">
                <a:latin typeface="Consolas" panose="020B0609020204030204" pitchFamily="49" charset="0"/>
              </a:rPr>
              <a:t>DequeIter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] = 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iter</a:t>
            </a:r>
            <a:r>
              <a:rPr lang="en-US" sz="2000" dirty="0">
                <a:latin typeface="Consolas" panose="020B0609020204030204" pitchFamily="49" charset="0"/>
              </a:rPr>
              <a:t>(q)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try</a:t>
            </a:r>
            <a:r>
              <a:rPr lang="en-US" sz="2000" dirty="0">
                <a:latin typeface="Consolas" panose="020B0609020204030204" pitchFamily="49" charset="0"/>
              </a:rPr>
              <a:t>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while True</a:t>
            </a:r>
            <a:r>
              <a:rPr lang="en-US" sz="2000" dirty="0">
                <a:latin typeface="Consolas" panose="020B0609020204030204" pitchFamily="49" charset="0"/>
              </a:rPr>
              <a:t>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('',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next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q_iter</a:t>
            </a:r>
            <a:r>
              <a:rPr lang="en-US" sz="2000" dirty="0">
                <a:latin typeface="Consolas" panose="020B0609020204030204" pitchFamily="49" charset="0"/>
              </a:rPr>
              <a:t>), end='')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except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StopIteration</a:t>
            </a:r>
            <a:r>
              <a:rPr lang="en-US" sz="2000" dirty="0">
                <a:latin typeface="Consolas" panose="020B0609020204030204" pitchFamily="49" charset="0"/>
              </a:rPr>
              <a:t>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  <a:br>
              <a:rPr lang="en-US" sz="2000" dirty="0">
                <a:latin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Equivalent code with the same functionality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x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2000" dirty="0">
                <a:latin typeface="Consolas" panose="020B0609020204030204" pitchFamily="49" charset="0"/>
              </a:rPr>
              <a:t> q: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('', x, end='')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  <a:br>
              <a:rPr lang="en-US" sz="2000" dirty="0">
                <a:latin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Important: q may have more than one iterator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# Iterators are independent from each other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q_iter1 = 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iter</a:t>
            </a:r>
            <a:r>
              <a:rPr lang="en-US" sz="2000" dirty="0">
                <a:latin typeface="Consolas" panose="020B0609020204030204" pitchFamily="49" charset="0"/>
              </a:rPr>
              <a:t>(q)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q_iter2 = 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iter</a:t>
            </a:r>
            <a:r>
              <a:rPr lang="en-US" sz="2000" dirty="0">
                <a:latin typeface="Consolas" panose="020B0609020204030204" pitchFamily="49" charset="0"/>
              </a:rPr>
              <a:t>(q)</a:t>
            </a:r>
            <a:endParaRPr lang="ca-ES" sz="2000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D3E62-0015-49B9-8C64-F1C99A65B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D691B-1DBE-4F79-B28D-037595DA6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E7CDD-D59D-4934-A609-93565391F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87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B2992-A396-4FF1-B943-26513BE5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Deque iterator: how to use it?</a:t>
            </a:r>
            <a:endParaRPr lang="ca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ECAA4-71BE-4B1D-9D09-BA38F8213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48200"/>
          </a:xfrm>
        </p:spPr>
        <p:txBody>
          <a:bodyPr>
            <a:norm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q: Deque[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] = Deque([12, 15, 6, -4])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en-US" dirty="0" err="1">
                <a:latin typeface="Consolas" panose="020B0609020204030204" pitchFamily="49" charset="0"/>
              </a:rPr>
              <a:t>q_iter</a:t>
            </a:r>
            <a:r>
              <a:rPr lang="en-US" dirty="0">
                <a:latin typeface="Consolas" panose="020B0609020204030204" pitchFamily="49" charset="0"/>
              </a:rPr>
              <a:t>: </a:t>
            </a:r>
            <a:r>
              <a:rPr lang="en-US" dirty="0" err="1">
                <a:latin typeface="Consolas" panose="020B0609020204030204" pitchFamily="49" charset="0"/>
              </a:rPr>
              <a:t>DequeIter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iter</a:t>
            </a:r>
            <a:r>
              <a:rPr lang="en-US" dirty="0">
                <a:latin typeface="Consolas" panose="020B0609020204030204" pitchFamily="49" charset="0"/>
              </a:rPr>
              <a:t>(q)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try</a:t>
            </a:r>
            <a:r>
              <a:rPr lang="en-US" dirty="0">
                <a:latin typeface="Consolas" panose="020B0609020204030204" pitchFamily="49" charset="0"/>
              </a:rPr>
              <a:t>: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 True</a:t>
            </a:r>
            <a:r>
              <a:rPr lang="en-US" dirty="0">
                <a:latin typeface="Consolas" panose="020B0609020204030204" pitchFamily="49" charset="0"/>
              </a:rPr>
              <a:t>: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latin typeface="Consolas" panose="020B0609020204030204" pitchFamily="49" charset="0"/>
              </a:rPr>
              <a:t>('',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next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q_iter</a:t>
            </a:r>
            <a:r>
              <a:rPr lang="en-US" dirty="0">
                <a:latin typeface="Consolas" panose="020B0609020204030204" pitchFamily="49" charset="0"/>
              </a:rPr>
              <a:t>), end='')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except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StopIteration</a:t>
            </a:r>
            <a:r>
              <a:rPr lang="en-US" dirty="0">
                <a:latin typeface="Consolas" panose="020B0609020204030204" pitchFamily="49" charset="0"/>
              </a:rPr>
              <a:t>: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br>
              <a:rPr lang="en-US" dirty="0">
                <a:latin typeface="Consolas" panose="020B0609020204030204" pitchFamily="49" charset="0"/>
              </a:rPr>
            </a:br>
            <a:endParaRPr lang="ca-E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D3E62-0015-49B9-8C64-F1C99A65B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D691B-1DBE-4F79-B28D-037595DA6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E7CDD-D59D-4934-A609-93565391F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2F6BC818-5569-4A0D-AEBA-655F7802F117}"/>
              </a:ext>
            </a:extLst>
          </p:cNvPr>
          <p:cNvSpPr/>
          <p:nvPr/>
        </p:nvSpPr>
        <p:spPr>
          <a:xfrm>
            <a:off x="5867400" y="2895600"/>
            <a:ext cx="2133600" cy="457200"/>
          </a:xfrm>
          <a:prstGeom prst="wedgeRoundRectCallout">
            <a:avLst>
              <a:gd name="adj1" fmla="val -79715"/>
              <a:gd name="adj2" fmla="val -7419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q.__</a:t>
            </a:r>
            <a:r>
              <a:rPr lang="en-US" sz="20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iter</a:t>
            </a: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__()</a:t>
            </a:r>
            <a:endParaRPr lang="ca-ES" sz="2000" b="1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1D923A3E-FF69-4704-9D8A-3C5F80BBCA61}"/>
              </a:ext>
            </a:extLst>
          </p:cNvPr>
          <p:cNvSpPr/>
          <p:nvPr/>
        </p:nvSpPr>
        <p:spPr>
          <a:xfrm>
            <a:off x="4800600" y="4648200"/>
            <a:ext cx="2667000" cy="457200"/>
          </a:xfrm>
          <a:prstGeom prst="wedgeRoundRectCallout">
            <a:avLst>
              <a:gd name="adj1" fmla="val -81206"/>
              <a:gd name="adj2" fmla="val -14723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q_</a:t>
            </a:r>
            <a:r>
              <a:rPr lang="en-US" sz="20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iter</a:t>
            </a: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.__next__()</a:t>
            </a:r>
            <a:endParaRPr lang="ca-ES" sz="2000" b="1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07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B3CBAD68-D7B0-488B-A585-2B1904F482F5}"/>
              </a:ext>
            </a:extLst>
          </p:cNvPr>
          <p:cNvCxnSpPr/>
          <p:nvPr/>
        </p:nvCxnSpPr>
        <p:spPr>
          <a:xfrm flipV="1">
            <a:off x="1219200" y="2743200"/>
            <a:ext cx="4572000" cy="762000"/>
          </a:xfrm>
          <a:prstGeom prst="bentConnector3">
            <a:avLst>
              <a:gd name="adj1" fmla="val 87"/>
            </a:avLst>
          </a:prstGeom>
          <a:ln w="7620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429E65F-8ACD-4ED9-AB35-AF066ECF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Deque: iterator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54DE4B-AF11-472D-92E1-04DAA38779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200" y="838200"/>
                <a:ext cx="8077200" cy="5410200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class</a:t>
                </a:r>
                <a:r>
                  <a:rPr lang="en-US" sz="1900" dirty="0">
                    <a:latin typeface="Consolas" panose="020B0609020204030204" pitchFamily="49" charset="0"/>
                  </a:rPr>
                  <a:t> Deque(Generic[T]):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1" i="1" smtClean="0"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def</a:t>
                </a:r>
                <a:r>
                  <a:rPr lang="en-US" sz="1900" dirty="0">
                    <a:latin typeface="Consolas" panose="020B0609020204030204" pitchFamily="49" charset="0"/>
                  </a:rPr>
                  <a:t> __</a:t>
                </a:r>
                <a:r>
                  <a:rPr lang="en-US" sz="1900" dirty="0" err="1">
                    <a:latin typeface="Consolas" panose="020B0609020204030204" pitchFamily="49" charset="0"/>
                  </a:rPr>
                  <a:t>iter</a:t>
                </a:r>
                <a:r>
                  <a:rPr lang="en-US" sz="1900" dirty="0">
                    <a:latin typeface="Consolas" panose="020B0609020204030204" pitchFamily="49" charset="0"/>
                  </a:rPr>
                  <a:t>__(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) -&gt; '</a:t>
                </a:r>
                <a:r>
                  <a:rPr lang="en-US" sz="1900" dirty="0" err="1">
                    <a:latin typeface="Consolas" panose="020B0609020204030204" pitchFamily="49" charset="0"/>
                  </a:rPr>
                  <a:t>DequeIter</a:t>
                </a:r>
                <a:r>
                  <a:rPr lang="en-US" sz="1900" dirty="0">
                    <a:latin typeface="Consolas" panose="020B0609020204030204" pitchFamily="49" charset="0"/>
                  </a:rPr>
                  <a:t>[T]':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"""Returns an iterator"""</a:t>
                </a:r>
                <a:b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return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DequeIter</a:t>
                </a:r>
                <a:r>
                  <a:rPr lang="en-US" sz="1900" dirty="0">
                    <a:latin typeface="Consolas" panose="020B0609020204030204" pitchFamily="49" charset="0"/>
                  </a:rPr>
                  <a:t>(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)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br>
                  <a:rPr lang="en-US" sz="1900" dirty="0">
                    <a:latin typeface="Consolas" panose="020B0609020204030204" pitchFamily="49" charset="0"/>
                  </a:rPr>
                </a:b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class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DequeIter</a:t>
                </a:r>
                <a:r>
                  <a:rPr lang="en-US" sz="1900" dirty="0">
                    <a:latin typeface="Consolas" panose="020B0609020204030204" pitchFamily="49" charset="0"/>
                  </a:rPr>
                  <a:t>(Generic[T]):</a:t>
                </a:r>
                <a:b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"""Iterator of a deque"""</a:t>
                </a:r>
                <a:b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_deque: Deque[T]  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# The deque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_current: Node[T] |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None</a:t>
                </a:r>
                <a:r>
                  <a:rPr lang="en-US" sz="1900" dirty="0">
                    <a:latin typeface="Consolas" panose="020B0609020204030204" pitchFamily="49" charset="0"/>
                  </a:rPr>
                  <a:t>  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# The current node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def</a:t>
                </a:r>
                <a:r>
                  <a:rPr lang="en-US" sz="1900" dirty="0">
                    <a:latin typeface="Consolas" panose="020B0609020204030204" pitchFamily="49" charset="0"/>
                  </a:rPr>
                  <a:t> __</a:t>
                </a:r>
                <a:r>
                  <a:rPr lang="en-US" sz="1900" dirty="0" err="1">
                    <a:latin typeface="Consolas" panose="020B0609020204030204" pitchFamily="49" charset="0"/>
                  </a:rPr>
                  <a:t>init</a:t>
                </a:r>
                <a:r>
                  <a:rPr lang="en-US" sz="1900" dirty="0">
                    <a:latin typeface="Consolas" panose="020B0609020204030204" pitchFamily="49" charset="0"/>
                  </a:rPr>
                  <a:t>__(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, q: Deque[T]) -&gt;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None</a:t>
                </a:r>
                <a:r>
                  <a:rPr lang="en-US" sz="1900" dirty="0">
                    <a:latin typeface="Consolas" panose="020B0609020204030204" pitchFamily="49" charset="0"/>
                  </a:rPr>
                  <a:t>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"""Initializes the iterator"""</a:t>
                </a:r>
                <a:b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._deque</a:t>
                </a:r>
                <a:r>
                  <a:rPr lang="en-US" sz="1900" dirty="0">
                    <a:latin typeface="Consolas" panose="020B0609020204030204" pitchFamily="49" charset="0"/>
                  </a:rPr>
                  <a:t> = q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._current</a:t>
                </a:r>
                <a:r>
                  <a:rPr lang="en-US" sz="1900" dirty="0">
                    <a:latin typeface="Consolas" panose="020B0609020204030204" pitchFamily="49" charset="0"/>
                  </a:rPr>
                  <a:t> =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q._head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if </a:t>
                </a:r>
                <a:r>
                  <a:rPr lang="en-US" sz="1900" dirty="0" err="1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len</a:t>
                </a:r>
                <a:r>
                  <a:rPr lang="en-US" sz="1900" dirty="0">
                    <a:latin typeface="Consolas" panose="020B0609020204030204" pitchFamily="49" charset="0"/>
                  </a:rPr>
                  <a:t>(q) &gt; 0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else None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54DE4B-AF11-472D-92E1-04DAA38779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838200"/>
                <a:ext cx="8077200" cy="5410200"/>
              </a:xfrm>
              <a:blipFill>
                <a:blip r:embed="rId2"/>
                <a:stretch>
                  <a:fillRect l="-755" t="-676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2E2B4-4AC6-4F44-8C2A-653DEC737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70EA4-89FA-4F45-B06B-7F90573DB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61C19-F4EA-4CC7-A81D-4B4D5210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4BAFB15-F662-4DD7-A7DE-6B8A18928229}"/>
              </a:ext>
            </a:extLst>
          </p:cNvPr>
          <p:cNvGrpSpPr/>
          <p:nvPr/>
        </p:nvGrpSpPr>
        <p:grpSpPr>
          <a:xfrm>
            <a:off x="5791200" y="1905000"/>
            <a:ext cx="3124200" cy="1658601"/>
            <a:chOff x="6019800" y="1541798"/>
            <a:chExt cx="3124200" cy="165860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FFFEE81-61F0-4E85-97A1-A71F6B2B7758}"/>
                </a:ext>
              </a:extLst>
            </p:cNvPr>
            <p:cNvSpPr/>
            <p:nvPr/>
          </p:nvSpPr>
          <p:spPr>
            <a:xfrm>
              <a:off x="6019800" y="1541798"/>
              <a:ext cx="3124200" cy="16586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06D3BEC-2F79-4447-B6BC-10B8C18FE088}"/>
                </a:ext>
              </a:extLst>
            </p:cNvPr>
            <p:cNvGrpSpPr/>
            <p:nvPr/>
          </p:nvGrpSpPr>
          <p:grpSpPr>
            <a:xfrm>
              <a:off x="6400800" y="2092817"/>
              <a:ext cx="381000" cy="726583"/>
              <a:chOff x="6400800" y="2286000"/>
              <a:chExt cx="381000" cy="726583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A478D47-406A-44F0-B0D5-7C30C819BF40}"/>
                  </a:ext>
                </a:extLst>
              </p:cNvPr>
              <p:cNvSpPr/>
              <p:nvPr/>
            </p:nvSpPr>
            <p:spPr>
              <a:xfrm>
                <a:off x="6400800" y="2286000"/>
                <a:ext cx="381000" cy="3810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61A2FA5-046B-4268-AECC-5E158346AA30}"/>
                  </a:ext>
                </a:extLst>
              </p:cNvPr>
              <p:cNvSpPr/>
              <p:nvPr/>
            </p:nvSpPr>
            <p:spPr>
              <a:xfrm>
                <a:off x="6400800" y="2659049"/>
                <a:ext cx="381000" cy="17728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1C3A76B-ED47-40F1-A01B-E3A3F8DF93A4}"/>
                  </a:ext>
                </a:extLst>
              </p:cNvPr>
              <p:cNvSpPr/>
              <p:nvPr/>
            </p:nvSpPr>
            <p:spPr>
              <a:xfrm>
                <a:off x="6400800" y="2835302"/>
                <a:ext cx="381000" cy="17728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980FEE2-FB91-44A8-A67E-369F52D7CBAC}"/>
                </a:ext>
              </a:extLst>
            </p:cNvPr>
            <p:cNvGrpSpPr/>
            <p:nvPr/>
          </p:nvGrpSpPr>
          <p:grpSpPr>
            <a:xfrm>
              <a:off x="7086600" y="2092817"/>
              <a:ext cx="381000" cy="726583"/>
              <a:chOff x="6400800" y="2286000"/>
              <a:chExt cx="381000" cy="726583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081BA48-0DD5-499B-BC14-84D6FAF232D2}"/>
                  </a:ext>
                </a:extLst>
              </p:cNvPr>
              <p:cNvSpPr/>
              <p:nvPr/>
            </p:nvSpPr>
            <p:spPr>
              <a:xfrm>
                <a:off x="6400800" y="2286000"/>
                <a:ext cx="381000" cy="3810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AB79D6C-C04C-44D0-9893-821A892AEFB4}"/>
                  </a:ext>
                </a:extLst>
              </p:cNvPr>
              <p:cNvSpPr/>
              <p:nvPr/>
            </p:nvSpPr>
            <p:spPr>
              <a:xfrm>
                <a:off x="6400800" y="2659049"/>
                <a:ext cx="381000" cy="17728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B374711-0DE4-4C56-96F1-ED510AF787A8}"/>
                  </a:ext>
                </a:extLst>
              </p:cNvPr>
              <p:cNvSpPr/>
              <p:nvPr/>
            </p:nvSpPr>
            <p:spPr>
              <a:xfrm>
                <a:off x="6400800" y="2835302"/>
                <a:ext cx="381000" cy="17728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1D7E6B1-D4EE-4D7C-8574-2F6812288CCB}"/>
                </a:ext>
              </a:extLst>
            </p:cNvPr>
            <p:cNvGrpSpPr/>
            <p:nvPr/>
          </p:nvGrpSpPr>
          <p:grpSpPr>
            <a:xfrm>
              <a:off x="7772400" y="2092817"/>
              <a:ext cx="381000" cy="726583"/>
              <a:chOff x="6400800" y="2286000"/>
              <a:chExt cx="381000" cy="72658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9536F83-BF6D-4C14-9C4C-442FE167E235}"/>
                  </a:ext>
                </a:extLst>
              </p:cNvPr>
              <p:cNvSpPr/>
              <p:nvPr/>
            </p:nvSpPr>
            <p:spPr>
              <a:xfrm>
                <a:off x="6400800" y="2286000"/>
                <a:ext cx="381000" cy="3810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5B13B3E-9705-4382-94F9-ECEC8EF35D3E}"/>
                  </a:ext>
                </a:extLst>
              </p:cNvPr>
              <p:cNvSpPr/>
              <p:nvPr/>
            </p:nvSpPr>
            <p:spPr>
              <a:xfrm>
                <a:off x="6400800" y="2659049"/>
                <a:ext cx="381000" cy="17728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C8C208C-969A-412D-B121-A314A10BDA1C}"/>
                  </a:ext>
                </a:extLst>
              </p:cNvPr>
              <p:cNvSpPr/>
              <p:nvPr/>
            </p:nvSpPr>
            <p:spPr>
              <a:xfrm>
                <a:off x="6400800" y="2835302"/>
                <a:ext cx="381000" cy="17728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35B9824-C6C0-436C-9B6C-FA52283A5D75}"/>
                </a:ext>
              </a:extLst>
            </p:cNvPr>
            <p:cNvGrpSpPr/>
            <p:nvPr/>
          </p:nvGrpSpPr>
          <p:grpSpPr>
            <a:xfrm>
              <a:off x="8458200" y="2092817"/>
              <a:ext cx="381000" cy="726583"/>
              <a:chOff x="6400800" y="2286000"/>
              <a:chExt cx="381000" cy="726583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E9CE6F7-17E9-45B2-A32D-F8F05D6CC29D}"/>
                  </a:ext>
                </a:extLst>
              </p:cNvPr>
              <p:cNvSpPr/>
              <p:nvPr/>
            </p:nvSpPr>
            <p:spPr>
              <a:xfrm>
                <a:off x="6400800" y="2286000"/>
                <a:ext cx="381000" cy="3810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E88923D-719E-46B5-94E8-28DC682772BA}"/>
                  </a:ext>
                </a:extLst>
              </p:cNvPr>
              <p:cNvSpPr/>
              <p:nvPr/>
            </p:nvSpPr>
            <p:spPr>
              <a:xfrm>
                <a:off x="6400800" y="2659049"/>
                <a:ext cx="381000" cy="17728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1B7E167-4292-406F-8AD0-F61C0DF87C00}"/>
                  </a:ext>
                </a:extLst>
              </p:cNvPr>
              <p:cNvSpPr/>
              <p:nvPr/>
            </p:nvSpPr>
            <p:spPr>
              <a:xfrm>
                <a:off x="6400800" y="2835302"/>
                <a:ext cx="381000" cy="17728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B2C70ED-81F5-4344-82C4-A89EA560FCC8}"/>
                </a:ext>
              </a:extLst>
            </p:cNvPr>
            <p:cNvCxnSpPr>
              <a:stCxn id="10" idx="3"/>
              <a:endCxn id="15" idx="1"/>
            </p:cNvCxnSpPr>
            <p:nvPr/>
          </p:nvCxnSpPr>
          <p:spPr>
            <a:xfrm>
              <a:off x="6781800" y="2554507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8EAA68FE-F6A4-4AB7-9EB6-6319D10CF679}"/>
                </a:ext>
              </a:extLst>
            </p:cNvPr>
            <p:cNvCxnSpPr>
              <a:cxnSpLocks/>
              <a:stCxn id="15" idx="3"/>
              <a:endCxn id="19" idx="1"/>
            </p:cNvCxnSpPr>
            <p:nvPr/>
          </p:nvCxnSpPr>
          <p:spPr>
            <a:xfrm>
              <a:off x="7467600" y="2554507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82B5D03-5844-4E91-A855-498B54C9C0AC}"/>
                </a:ext>
              </a:extLst>
            </p:cNvPr>
            <p:cNvCxnSpPr>
              <a:cxnSpLocks/>
              <a:stCxn id="19" idx="3"/>
              <a:endCxn id="23" idx="1"/>
            </p:cNvCxnSpPr>
            <p:nvPr/>
          </p:nvCxnSpPr>
          <p:spPr>
            <a:xfrm>
              <a:off x="8153400" y="2554507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C0212E5E-D576-4A25-922F-353820228289}"/>
                </a:ext>
              </a:extLst>
            </p:cNvPr>
            <p:cNvCxnSpPr>
              <a:cxnSpLocks/>
              <a:stCxn id="24" idx="1"/>
              <a:endCxn id="20" idx="3"/>
            </p:cNvCxnSpPr>
            <p:nvPr/>
          </p:nvCxnSpPr>
          <p:spPr>
            <a:xfrm flipH="1">
              <a:off x="8153400" y="2730760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DD2AC038-1D78-4924-80BF-08516AEA124F}"/>
                </a:ext>
              </a:extLst>
            </p:cNvPr>
            <p:cNvCxnSpPr>
              <a:cxnSpLocks/>
              <a:stCxn id="20" idx="1"/>
              <a:endCxn id="16" idx="3"/>
            </p:cNvCxnSpPr>
            <p:nvPr/>
          </p:nvCxnSpPr>
          <p:spPr>
            <a:xfrm flipH="1">
              <a:off x="7467600" y="2730760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816997E4-3A3D-4B23-B749-A9CEDB8BE9B9}"/>
                </a:ext>
              </a:extLst>
            </p:cNvPr>
            <p:cNvCxnSpPr>
              <a:cxnSpLocks/>
              <a:stCxn id="16" idx="1"/>
              <a:endCxn id="11" idx="3"/>
            </p:cNvCxnSpPr>
            <p:nvPr/>
          </p:nvCxnSpPr>
          <p:spPr>
            <a:xfrm flipH="1">
              <a:off x="6781800" y="2730760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or: Elbow 43">
              <a:extLst>
                <a:ext uri="{FF2B5EF4-FFF2-40B4-BE49-F238E27FC236}">
                  <a16:creationId xmlns:a16="http://schemas.microsoft.com/office/drawing/2014/main" id="{30DEF3FC-1406-4EA7-B28E-40E3862F9C65}"/>
                </a:ext>
              </a:extLst>
            </p:cNvPr>
            <p:cNvCxnSpPr>
              <a:stCxn id="23" idx="3"/>
              <a:endCxn id="10" idx="1"/>
            </p:cNvCxnSpPr>
            <p:nvPr/>
          </p:nvCxnSpPr>
          <p:spPr>
            <a:xfrm flipH="1">
              <a:off x="6400800" y="2554507"/>
              <a:ext cx="2438400" cy="12700"/>
            </a:xfrm>
            <a:prstGeom prst="bentConnector5">
              <a:avLst>
                <a:gd name="adj1" fmla="val -9375"/>
                <a:gd name="adj2" fmla="val 3812740"/>
                <a:gd name="adj3" fmla="val 109375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or: Elbow 46">
              <a:extLst>
                <a:ext uri="{FF2B5EF4-FFF2-40B4-BE49-F238E27FC236}">
                  <a16:creationId xmlns:a16="http://schemas.microsoft.com/office/drawing/2014/main" id="{4E2D61E4-1F9A-46A8-97D3-F56E9EA7AB9F}"/>
                </a:ext>
              </a:extLst>
            </p:cNvPr>
            <p:cNvCxnSpPr>
              <a:stCxn id="11" idx="1"/>
              <a:endCxn id="24" idx="3"/>
            </p:cNvCxnSpPr>
            <p:nvPr/>
          </p:nvCxnSpPr>
          <p:spPr>
            <a:xfrm rot="10800000" flipH="1">
              <a:off x="6400800" y="2730760"/>
              <a:ext cx="2438400" cy="12700"/>
            </a:xfrm>
            <a:prstGeom prst="bentConnector5">
              <a:avLst>
                <a:gd name="adj1" fmla="val -5788"/>
                <a:gd name="adj2" fmla="val -1696835"/>
                <a:gd name="adj3" fmla="val 106114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774D22ED-E828-45C0-8E7E-F3BFA8104A15}"/>
                </a:ext>
              </a:extLst>
            </p:cNvPr>
            <p:cNvCxnSpPr>
              <a:cxnSpLocks/>
              <a:endCxn id="9" idx="0"/>
            </p:cNvCxnSpPr>
            <p:nvPr/>
          </p:nvCxnSpPr>
          <p:spPr>
            <a:xfrm>
              <a:off x="6591300" y="1828800"/>
              <a:ext cx="0" cy="26401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ADA5610-BAE4-463A-B229-2F6D4C77D526}"/>
                </a:ext>
              </a:extLst>
            </p:cNvPr>
            <p:cNvSpPr txBox="1"/>
            <p:nvPr/>
          </p:nvSpPr>
          <p:spPr>
            <a:xfrm>
              <a:off x="6164630" y="1541799"/>
              <a:ext cx="7457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_head</a:t>
              </a:r>
              <a:endParaRPr lang="ca-ES" sz="1600" dirty="0">
                <a:latin typeface="Consolas" panose="020B0609020204030204" pitchFamily="49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D3F99BF-91CC-446A-9DD4-C4175EA51DC4}"/>
                </a:ext>
              </a:extLst>
            </p:cNvPr>
            <p:cNvSpPr txBox="1"/>
            <p:nvPr/>
          </p:nvSpPr>
          <p:spPr>
            <a:xfrm>
              <a:off x="6934200" y="1547853"/>
              <a:ext cx="6335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_n=4</a:t>
              </a:r>
              <a:endParaRPr lang="ca-ES" sz="1600" dirty="0">
                <a:latin typeface="Consolas" panose="020B0609020204030204" pitchFamily="49" charset="0"/>
              </a:endParaRPr>
            </a:p>
          </p:txBody>
        </p:sp>
      </p:grp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F542CA1F-3AEF-47DF-8D41-3BBBA16A5E13}"/>
              </a:ext>
            </a:extLst>
          </p:cNvPr>
          <p:cNvCxnSpPr>
            <a:cxnSpLocks/>
            <a:stCxn id="64" idx="3"/>
            <a:endCxn id="20" idx="2"/>
          </p:cNvCxnSpPr>
          <p:nvPr/>
        </p:nvCxnSpPr>
        <p:spPr>
          <a:xfrm rot="5400000" flipH="1" flipV="1">
            <a:off x="4018419" y="390077"/>
            <a:ext cx="923356" cy="6508405"/>
          </a:xfrm>
          <a:prstGeom prst="bentConnector3">
            <a:avLst>
              <a:gd name="adj1" fmla="val -18826"/>
            </a:avLst>
          </a:prstGeom>
          <a:ln w="7620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BA26CB31-FFFC-43A6-8091-C4DA34D071DE}"/>
              </a:ext>
            </a:extLst>
          </p:cNvPr>
          <p:cNvSpPr/>
          <p:nvPr/>
        </p:nvSpPr>
        <p:spPr>
          <a:xfrm>
            <a:off x="1219200" y="4054420"/>
            <a:ext cx="45719" cy="6038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9955346-E6EE-4F28-94A6-EE3289107E84}"/>
              </a:ext>
            </a:extLst>
          </p:cNvPr>
          <p:cNvSpPr txBox="1"/>
          <p:nvPr/>
        </p:nvSpPr>
        <p:spPr>
          <a:xfrm>
            <a:off x="8107647" y="153566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Deque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17651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B222BAC-7693-46F2-B303-992E398C2F79}"/>
              </a:ext>
            </a:extLst>
          </p:cNvPr>
          <p:cNvCxnSpPr>
            <a:cxnSpLocks/>
            <a:stCxn id="40" idx="3"/>
          </p:cNvCxnSpPr>
          <p:nvPr/>
        </p:nvCxnSpPr>
        <p:spPr>
          <a:xfrm flipV="1">
            <a:off x="4582198" y="1240812"/>
            <a:ext cx="1209002" cy="10654"/>
          </a:xfrm>
          <a:prstGeom prst="straightConnector1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429E65F-8ACD-4ED9-AB35-AF066ECF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Deque: iterator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54DE4B-AF11-472D-92E1-04DAA38779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905005"/>
                <a:ext cx="6858000" cy="4495795"/>
              </a:xfrm>
            </p:spPr>
            <p:txBody>
              <a:bodyPr>
                <a:normAutofit/>
              </a:bodyPr>
              <a:lstStyle/>
              <a:p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class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DequeIter</a:t>
                </a:r>
                <a:r>
                  <a:rPr lang="en-US" sz="1900" dirty="0">
                    <a:latin typeface="Consolas" panose="020B0609020204030204" pitchFamily="49" charset="0"/>
                  </a:rPr>
                  <a:t>(Generic[T]):</a:t>
                </a:r>
                <a:endParaRPr lang="en-US" sz="1900" dirty="0">
                  <a:solidFill>
                    <a:srgbClr val="C00000"/>
                  </a:solidFill>
                  <a:latin typeface="Consolas" panose="020B0609020204030204" pitchFamily="49" charset="0"/>
                </a:endParaRPr>
              </a:p>
              <a:p>
                <a:pPr/>
                <a:br>
                  <a:rPr lang="en-US" sz="1900" dirty="0">
                    <a:latin typeface="Consolas" panose="020B0609020204030204" pitchFamily="49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br>
                  <a:rPr lang="en-US" sz="1900" dirty="0">
                    <a:latin typeface="Consolas" panose="020B0609020204030204" pitchFamily="49" charset="0"/>
                  </a:rPr>
                </a:b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def</a:t>
                </a:r>
                <a:r>
                  <a:rPr lang="en-US" sz="1900" dirty="0">
                    <a:latin typeface="Consolas" panose="020B0609020204030204" pitchFamily="49" charset="0"/>
                  </a:rPr>
                  <a:t> __next__(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) -&gt; T: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"""Returns the next element"""</a:t>
                </a:r>
                <a:br>
                  <a:rPr lang="en-US" sz="19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if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._current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is None</a:t>
                </a:r>
                <a:r>
                  <a:rPr lang="en-US" sz="1900" dirty="0">
                    <a:latin typeface="Consolas" panose="020B0609020204030204" pitchFamily="49" charset="0"/>
                  </a:rPr>
                  <a:t>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raise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latin typeface="Consolas" panose="020B0609020204030204" pitchFamily="49" charset="0"/>
                  </a:rPr>
                  <a:t>StopIteration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data = 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._</a:t>
                </a:r>
                <a:r>
                  <a:rPr lang="en-US" sz="1900" dirty="0" err="1">
                    <a:latin typeface="Consolas" panose="020B0609020204030204" pitchFamily="49" charset="0"/>
                  </a:rPr>
                  <a:t>current.data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._current</a:t>
                </a:r>
                <a:r>
                  <a:rPr lang="en-US" sz="1900" dirty="0">
                    <a:latin typeface="Consolas" panose="020B0609020204030204" pitchFamily="49" charset="0"/>
                  </a:rPr>
                  <a:t> = </a:t>
                </a:r>
                <a:r>
                  <a:rPr lang="en-US" sz="1900" dirty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>
                    <a:latin typeface="Consolas" panose="020B0609020204030204" pitchFamily="49" charset="0"/>
                  </a:rPr>
                  <a:t>._</a:t>
                </a:r>
                <a:r>
                  <a:rPr lang="en-US" sz="1900" dirty="0" err="1">
                    <a:latin typeface="Consolas" panose="020B0609020204030204" pitchFamily="49" charset="0"/>
                  </a:rPr>
                  <a:t>current.next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if</a:t>
                </a:r>
                <a:r>
                  <a:rPr lang="en-US" sz="1900" dirty="0">
                    <a:latin typeface="Consolas" panose="020B0609020204030204" pitchFamily="49" charset="0"/>
                  </a:rPr>
                  <a:t>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._current</a:t>
                </a:r>
                <a:r>
                  <a:rPr lang="en-US" sz="1900" dirty="0">
                    <a:latin typeface="Consolas" panose="020B0609020204030204" pitchFamily="49" charset="0"/>
                  </a:rPr>
                  <a:t> ==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._deque._head</a:t>
                </a:r>
                <a:r>
                  <a:rPr lang="en-US" sz="1900" dirty="0">
                    <a:latin typeface="Consolas" panose="020B0609020204030204" pitchFamily="49" charset="0"/>
                  </a:rPr>
                  <a:t>:</a:t>
                </a:r>
                <a:br>
                  <a:rPr lang="en-US" sz="1900" dirty="0"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    </a:t>
                </a:r>
                <a:r>
                  <a:rPr lang="en-US" sz="1900" dirty="0" err="1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sz="1900" dirty="0" err="1">
                    <a:latin typeface="Consolas" panose="020B0609020204030204" pitchFamily="49" charset="0"/>
                  </a:rPr>
                  <a:t>._current</a:t>
                </a:r>
                <a:r>
                  <a:rPr lang="en-US" sz="1900" dirty="0">
                    <a:latin typeface="Consolas" panose="020B0609020204030204" pitchFamily="49" charset="0"/>
                  </a:rPr>
                  <a:t> =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None</a:t>
                </a:r>
                <a:b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</a:br>
                <a:r>
                  <a:rPr lang="en-US" sz="1900" dirty="0">
                    <a:latin typeface="Consolas" panose="020B0609020204030204" pitchFamily="49" charset="0"/>
                  </a:rPr>
                  <a:t>        </a:t>
                </a:r>
                <a:r>
                  <a:rPr lang="en-US" sz="19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return</a:t>
                </a:r>
                <a:r>
                  <a:rPr lang="en-US" sz="1900" dirty="0">
                    <a:latin typeface="Consolas" panose="020B0609020204030204" pitchFamily="49" charset="0"/>
                  </a:rPr>
                  <a:t> data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54DE4B-AF11-472D-92E1-04DAA38779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905005"/>
                <a:ext cx="6858000" cy="4495795"/>
              </a:xfrm>
              <a:blipFill>
                <a:blip r:embed="rId2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2E2B4-4AC6-4F44-8C2A-653DEC737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70EA4-89FA-4F45-B06B-7F90573DB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61C19-F4EA-4CC7-A81D-4B4D5210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57C4F9F-C2EC-4BE1-B884-FD17CBD91840}"/>
              </a:ext>
            </a:extLst>
          </p:cNvPr>
          <p:cNvGrpSpPr/>
          <p:nvPr/>
        </p:nvGrpSpPr>
        <p:grpSpPr>
          <a:xfrm>
            <a:off x="5791200" y="990600"/>
            <a:ext cx="3124200" cy="1658601"/>
            <a:chOff x="6019800" y="1541798"/>
            <a:chExt cx="3124200" cy="165860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6D7B675-5836-443A-A734-52B4B63F2345}"/>
                </a:ext>
              </a:extLst>
            </p:cNvPr>
            <p:cNvSpPr/>
            <p:nvPr/>
          </p:nvSpPr>
          <p:spPr>
            <a:xfrm>
              <a:off x="6019800" y="1541798"/>
              <a:ext cx="3124200" cy="16586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79E87FF-6421-4BB3-A0A6-D0AAFDF3FCA9}"/>
                </a:ext>
              </a:extLst>
            </p:cNvPr>
            <p:cNvGrpSpPr/>
            <p:nvPr/>
          </p:nvGrpSpPr>
          <p:grpSpPr>
            <a:xfrm>
              <a:off x="6400800" y="2092817"/>
              <a:ext cx="381000" cy="726583"/>
              <a:chOff x="6400800" y="2286000"/>
              <a:chExt cx="381000" cy="726583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1107CE7-77BB-4F37-BCBB-881DCC3E8908}"/>
                  </a:ext>
                </a:extLst>
              </p:cNvPr>
              <p:cNvSpPr/>
              <p:nvPr/>
            </p:nvSpPr>
            <p:spPr>
              <a:xfrm>
                <a:off x="6400800" y="2286000"/>
                <a:ext cx="381000" cy="3810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0A33B41-3D5C-46A9-8A01-F168A3233EC1}"/>
                  </a:ext>
                </a:extLst>
              </p:cNvPr>
              <p:cNvSpPr/>
              <p:nvPr/>
            </p:nvSpPr>
            <p:spPr>
              <a:xfrm>
                <a:off x="6400800" y="2659049"/>
                <a:ext cx="381000" cy="17728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BDF5AC8-34C1-4E40-B41B-ACDB84873E0B}"/>
                  </a:ext>
                </a:extLst>
              </p:cNvPr>
              <p:cNvSpPr/>
              <p:nvPr/>
            </p:nvSpPr>
            <p:spPr>
              <a:xfrm>
                <a:off x="6400800" y="2835302"/>
                <a:ext cx="381000" cy="17728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DAEA220-07F1-4BA8-A9F1-73146A9663A3}"/>
                </a:ext>
              </a:extLst>
            </p:cNvPr>
            <p:cNvGrpSpPr/>
            <p:nvPr/>
          </p:nvGrpSpPr>
          <p:grpSpPr>
            <a:xfrm>
              <a:off x="7086600" y="2092817"/>
              <a:ext cx="381000" cy="726583"/>
              <a:chOff x="6400800" y="2286000"/>
              <a:chExt cx="381000" cy="726583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F90810F-9CA7-4385-8098-8431E1426DE7}"/>
                  </a:ext>
                </a:extLst>
              </p:cNvPr>
              <p:cNvSpPr/>
              <p:nvPr/>
            </p:nvSpPr>
            <p:spPr>
              <a:xfrm>
                <a:off x="6400800" y="2286000"/>
                <a:ext cx="381000" cy="3810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EE5B520-0B4E-4472-90AB-94ADED6E9EFA}"/>
                  </a:ext>
                </a:extLst>
              </p:cNvPr>
              <p:cNvSpPr/>
              <p:nvPr/>
            </p:nvSpPr>
            <p:spPr>
              <a:xfrm>
                <a:off x="6400800" y="2659049"/>
                <a:ext cx="381000" cy="17728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DD6FA87-D0FE-40F0-BA51-77B16A1C5454}"/>
                  </a:ext>
                </a:extLst>
              </p:cNvPr>
              <p:cNvSpPr/>
              <p:nvPr/>
            </p:nvSpPr>
            <p:spPr>
              <a:xfrm>
                <a:off x="6400800" y="2835302"/>
                <a:ext cx="381000" cy="17728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C5416D8-BEB0-452A-9084-F22D41104A34}"/>
                </a:ext>
              </a:extLst>
            </p:cNvPr>
            <p:cNvGrpSpPr/>
            <p:nvPr/>
          </p:nvGrpSpPr>
          <p:grpSpPr>
            <a:xfrm>
              <a:off x="7772400" y="2092817"/>
              <a:ext cx="381000" cy="726583"/>
              <a:chOff x="6400800" y="2286000"/>
              <a:chExt cx="381000" cy="726583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FF6D5C0-84F0-43BB-BB1E-31DC6B9A84E1}"/>
                  </a:ext>
                </a:extLst>
              </p:cNvPr>
              <p:cNvSpPr/>
              <p:nvPr/>
            </p:nvSpPr>
            <p:spPr>
              <a:xfrm>
                <a:off x="6400800" y="2286000"/>
                <a:ext cx="381000" cy="3810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12E374C-B5B1-4ABE-AAB7-6774DE3E64E5}"/>
                  </a:ext>
                </a:extLst>
              </p:cNvPr>
              <p:cNvSpPr/>
              <p:nvPr/>
            </p:nvSpPr>
            <p:spPr>
              <a:xfrm>
                <a:off x="6400800" y="2659049"/>
                <a:ext cx="381000" cy="17728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629F233-B730-4AE8-952F-E71D4F22E627}"/>
                  </a:ext>
                </a:extLst>
              </p:cNvPr>
              <p:cNvSpPr/>
              <p:nvPr/>
            </p:nvSpPr>
            <p:spPr>
              <a:xfrm>
                <a:off x="6400800" y="2835302"/>
                <a:ext cx="381000" cy="17728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553B602-6F55-42FA-88B2-E68CCCB778E3}"/>
                </a:ext>
              </a:extLst>
            </p:cNvPr>
            <p:cNvGrpSpPr/>
            <p:nvPr/>
          </p:nvGrpSpPr>
          <p:grpSpPr>
            <a:xfrm>
              <a:off x="8458200" y="2092817"/>
              <a:ext cx="381000" cy="726583"/>
              <a:chOff x="6400800" y="2286000"/>
              <a:chExt cx="381000" cy="726583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F6E1C73-74DF-4569-91C1-ADC27C9DA75A}"/>
                  </a:ext>
                </a:extLst>
              </p:cNvPr>
              <p:cNvSpPr/>
              <p:nvPr/>
            </p:nvSpPr>
            <p:spPr>
              <a:xfrm>
                <a:off x="6400800" y="2286000"/>
                <a:ext cx="381000" cy="3810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270DA70-2197-439D-8A97-349BAC334F11}"/>
                  </a:ext>
                </a:extLst>
              </p:cNvPr>
              <p:cNvSpPr/>
              <p:nvPr/>
            </p:nvSpPr>
            <p:spPr>
              <a:xfrm>
                <a:off x="6400800" y="2659049"/>
                <a:ext cx="381000" cy="17728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491CFE7-92BF-4335-AC02-B83F41C83B27}"/>
                  </a:ext>
                </a:extLst>
              </p:cNvPr>
              <p:cNvSpPr/>
              <p:nvPr/>
            </p:nvSpPr>
            <p:spPr>
              <a:xfrm>
                <a:off x="6400800" y="2835302"/>
                <a:ext cx="381000" cy="17728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68DAD13-297A-442C-B022-275551E55F09}"/>
                </a:ext>
              </a:extLst>
            </p:cNvPr>
            <p:cNvCxnSpPr>
              <a:stCxn id="34" idx="3"/>
              <a:endCxn id="31" idx="1"/>
            </p:cNvCxnSpPr>
            <p:nvPr/>
          </p:nvCxnSpPr>
          <p:spPr>
            <a:xfrm>
              <a:off x="6781800" y="2554507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CD19101-C92C-4C00-8D31-230D985A5A22}"/>
                </a:ext>
              </a:extLst>
            </p:cNvPr>
            <p:cNvCxnSpPr>
              <a:cxnSpLocks/>
              <a:stCxn id="31" idx="3"/>
              <a:endCxn id="28" idx="1"/>
            </p:cNvCxnSpPr>
            <p:nvPr/>
          </p:nvCxnSpPr>
          <p:spPr>
            <a:xfrm>
              <a:off x="7467600" y="2554507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14459143-EDF5-43A4-A865-6CCD84B96137}"/>
                </a:ext>
              </a:extLst>
            </p:cNvPr>
            <p:cNvCxnSpPr>
              <a:cxnSpLocks/>
              <a:stCxn id="28" idx="3"/>
              <a:endCxn id="25" idx="1"/>
            </p:cNvCxnSpPr>
            <p:nvPr/>
          </p:nvCxnSpPr>
          <p:spPr>
            <a:xfrm>
              <a:off x="8153400" y="2554507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BDEF15EF-EFEB-4744-893C-CA062F4133DE}"/>
                </a:ext>
              </a:extLst>
            </p:cNvPr>
            <p:cNvCxnSpPr>
              <a:cxnSpLocks/>
              <a:stCxn id="26" idx="1"/>
              <a:endCxn id="29" idx="3"/>
            </p:cNvCxnSpPr>
            <p:nvPr/>
          </p:nvCxnSpPr>
          <p:spPr>
            <a:xfrm flipH="1">
              <a:off x="8153400" y="2730760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A1DD15C-20FC-4025-823A-9350448B55BB}"/>
                </a:ext>
              </a:extLst>
            </p:cNvPr>
            <p:cNvCxnSpPr>
              <a:cxnSpLocks/>
              <a:stCxn id="29" idx="1"/>
              <a:endCxn id="32" idx="3"/>
            </p:cNvCxnSpPr>
            <p:nvPr/>
          </p:nvCxnSpPr>
          <p:spPr>
            <a:xfrm flipH="1">
              <a:off x="7467600" y="2730760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82AB93E-C1B2-461C-965F-30C8F26A0556}"/>
                </a:ext>
              </a:extLst>
            </p:cNvPr>
            <p:cNvCxnSpPr>
              <a:cxnSpLocks/>
              <a:stCxn id="32" idx="1"/>
              <a:endCxn id="35" idx="3"/>
            </p:cNvCxnSpPr>
            <p:nvPr/>
          </p:nvCxnSpPr>
          <p:spPr>
            <a:xfrm flipH="1">
              <a:off x="6781800" y="2730760"/>
              <a:ext cx="304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87D7DFE0-B2F4-4281-94D0-E5146A3A5888}"/>
                </a:ext>
              </a:extLst>
            </p:cNvPr>
            <p:cNvCxnSpPr>
              <a:stCxn id="25" idx="3"/>
              <a:endCxn id="34" idx="1"/>
            </p:cNvCxnSpPr>
            <p:nvPr/>
          </p:nvCxnSpPr>
          <p:spPr>
            <a:xfrm flipH="1">
              <a:off x="6400800" y="2554507"/>
              <a:ext cx="2438400" cy="12700"/>
            </a:xfrm>
            <a:prstGeom prst="bentConnector5">
              <a:avLst>
                <a:gd name="adj1" fmla="val -9375"/>
                <a:gd name="adj2" fmla="val 3812740"/>
                <a:gd name="adj3" fmla="val 109375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BA124890-45E7-4070-B8A7-CA1830254D49}"/>
                </a:ext>
              </a:extLst>
            </p:cNvPr>
            <p:cNvCxnSpPr>
              <a:stCxn id="35" idx="1"/>
              <a:endCxn id="26" idx="3"/>
            </p:cNvCxnSpPr>
            <p:nvPr/>
          </p:nvCxnSpPr>
          <p:spPr>
            <a:xfrm rot="10800000" flipH="1">
              <a:off x="6400800" y="2730760"/>
              <a:ext cx="2438400" cy="12700"/>
            </a:xfrm>
            <a:prstGeom prst="bentConnector5">
              <a:avLst>
                <a:gd name="adj1" fmla="val -5788"/>
                <a:gd name="adj2" fmla="val -1696835"/>
                <a:gd name="adj3" fmla="val 106114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BC7FBAB-48FF-487E-BD2F-5867DB054F82}"/>
                </a:ext>
              </a:extLst>
            </p:cNvPr>
            <p:cNvCxnSpPr>
              <a:cxnSpLocks/>
              <a:endCxn id="33" idx="0"/>
            </p:cNvCxnSpPr>
            <p:nvPr/>
          </p:nvCxnSpPr>
          <p:spPr>
            <a:xfrm>
              <a:off x="6591300" y="1828800"/>
              <a:ext cx="0" cy="26401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B3581B7-FD0C-491F-ACF8-CD6EE9400414}"/>
                </a:ext>
              </a:extLst>
            </p:cNvPr>
            <p:cNvSpPr txBox="1"/>
            <p:nvPr/>
          </p:nvSpPr>
          <p:spPr>
            <a:xfrm>
              <a:off x="6164630" y="1541799"/>
              <a:ext cx="7457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_head</a:t>
              </a:r>
              <a:endParaRPr lang="ca-ES" sz="1600" dirty="0">
                <a:latin typeface="Consolas" panose="020B0609020204030204" pitchFamily="49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35CACBD-1837-4266-8866-05CFC3C5744C}"/>
                </a:ext>
              </a:extLst>
            </p:cNvPr>
            <p:cNvSpPr txBox="1"/>
            <p:nvPr/>
          </p:nvSpPr>
          <p:spPr>
            <a:xfrm>
              <a:off x="6934200" y="1547853"/>
              <a:ext cx="6335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_n=4</a:t>
              </a:r>
              <a:endParaRPr lang="ca-ES" sz="1600" dirty="0">
                <a:latin typeface="Consolas" panose="020B0609020204030204" pitchFamily="49" charset="0"/>
              </a:endParaRPr>
            </a:p>
          </p:txBody>
        </p: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036609F-919B-436E-9E0C-C918C30438DD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7734300" y="2268202"/>
            <a:ext cx="0" cy="1160798"/>
          </a:xfrm>
          <a:prstGeom prst="straightConnector1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807EF43E-ED2A-40EF-B2B0-A1E8349456FB}"/>
              </a:ext>
            </a:extLst>
          </p:cNvPr>
          <p:cNvSpPr txBox="1"/>
          <p:nvPr/>
        </p:nvSpPr>
        <p:spPr>
          <a:xfrm>
            <a:off x="6824046" y="3437489"/>
            <a:ext cx="18309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self</a:t>
            </a:r>
            <a:r>
              <a:rPr lang="en-GB" b="1" dirty="0" err="1">
                <a:latin typeface="Consolas" panose="020B0609020204030204" pitchFamily="49" charset="0"/>
              </a:rPr>
              <a:t>._current</a:t>
            </a:r>
            <a:endParaRPr lang="ca-ES" b="1" dirty="0">
              <a:latin typeface="Consolas" panose="020B0609020204030204" pitchFamily="49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B533F17-4DBA-4135-8BBD-CE39550E8528}"/>
              </a:ext>
            </a:extLst>
          </p:cNvPr>
          <p:cNvSpPr txBox="1"/>
          <p:nvPr/>
        </p:nvSpPr>
        <p:spPr>
          <a:xfrm>
            <a:off x="3004522" y="1066800"/>
            <a:ext cx="15776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self</a:t>
            </a:r>
            <a:r>
              <a:rPr lang="en-GB" b="1" dirty="0" err="1">
                <a:latin typeface="Consolas" panose="020B0609020204030204" pitchFamily="49" charset="0"/>
              </a:rPr>
              <a:t>._deque</a:t>
            </a:r>
            <a:endParaRPr lang="ca-ES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976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1A34E-9B80-4A72-BE9D-980761251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a deque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E8121-AC54-410F-B83E-BBCD8C355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83820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onsolas" panose="020B0609020204030204" pitchFamily="49" charset="0"/>
              </a:rPr>
              <a:t>q: Deque[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] = Deque(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range</a:t>
            </a:r>
            <a:r>
              <a:rPr lang="en-US" dirty="0">
                <a:latin typeface="Consolas" panose="020B0609020204030204" pitchFamily="49" charset="0"/>
              </a:rPr>
              <a:t>(1,9)) 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Initialize with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iterable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err="1">
                <a:latin typeface="Consolas" panose="020B0609020204030204" pitchFamily="49" charset="0"/>
              </a:rPr>
              <a:t>q.appendleft</a:t>
            </a:r>
            <a:r>
              <a:rPr lang="en-US" dirty="0">
                <a:latin typeface="Consolas" panose="020B0609020204030204" pitchFamily="49" charset="0"/>
              </a:rPr>
              <a:t>(0)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latin typeface="Consolas" panose="020B0609020204030204" pitchFamily="49" charset="0"/>
              </a:rPr>
              <a:t>("Number of elements:",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len</a:t>
            </a:r>
            <a:r>
              <a:rPr lang="en-US" dirty="0">
                <a:latin typeface="Consolas" panose="020B0609020204030204" pitchFamily="49" charset="0"/>
              </a:rPr>
              <a:t>(q))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Using q[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] (__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getitem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__). Quadratic cost!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in range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len</a:t>
            </a:r>
            <a:r>
              <a:rPr lang="en-US" dirty="0">
                <a:latin typeface="Consolas" panose="020B0609020204030204" pitchFamily="49" charset="0"/>
              </a:rPr>
              <a:t>(q)):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latin typeface="Consolas" panose="020B0609020204030204" pitchFamily="49" charset="0"/>
              </a:rPr>
              <a:t>("  Element",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, " =", q[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])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# Using the iterators (linear cost: much more efficient!)</a:t>
            </a:r>
            <a:b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, x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 enumerate</a:t>
            </a:r>
            <a:r>
              <a:rPr lang="en-US" dirty="0">
                <a:latin typeface="Consolas" panose="020B0609020204030204" pitchFamily="49" charset="0"/>
              </a:rPr>
              <a:t>(q):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latin typeface="Consolas" panose="020B0609020204030204" pitchFamily="49" charset="0"/>
              </a:rPr>
              <a:t>("  Element",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, " =", x)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latin typeface="Consolas" panose="020B0609020204030204" pitchFamily="49" charset="0"/>
              </a:rPr>
              <a:t>("Removing the last element:", </a:t>
            </a:r>
            <a:r>
              <a:rPr lang="en-US" dirty="0" err="1">
                <a:latin typeface="Consolas" panose="020B0609020204030204" pitchFamily="49" charset="0"/>
              </a:rPr>
              <a:t>q.pop</a:t>
            </a:r>
            <a:r>
              <a:rPr lang="en-US" dirty="0">
                <a:latin typeface="Consolas" panose="020B0609020204030204" pitchFamily="49" charset="0"/>
              </a:rPr>
              <a:t>())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latin typeface="Consolas" panose="020B0609020204030204" pitchFamily="49" charset="0"/>
              </a:rPr>
              <a:t>("Removing the first element:", </a:t>
            </a:r>
            <a:r>
              <a:rPr lang="en-US" dirty="0" err="1">
                <a:latin typeface="Consolas" panose="020B0609020204030204" pitchFamily="49" charset="0"/>
              </a:rPr>
              <a:t>q.popleft</a:t>
            </a:r>
            <a:r>
              <a:rPr lang="en-US" dirty="0">
                <a:latin typeface="Consolas" panose="020B0609020204030204" pitchFamily="49" charset="0"/>
              </a:rPr>
              <a:t>())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latin typeface="Consolas" panose="020B0609020204030204" pitchFamily="49" charset="0"/>
              </a:rPr>
              <a:t>("Remaining elements in the queue:", end='')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</a:rPr>
              <a:t> x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latin typeface="Consolas" panose="020B0609020204030204" pitchFamily="49" charset="0"/>
              </a:rPr>
              <a:t> q: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latin typeface="Consolas" panose="020B0609020204030204" pitchFamily="49" charset="0"/>
              </a:rPr>
              <a:t>(' ', x, </a:t>
            </a:r>
            <a:r>
              <a:rPr lang="en-US" dirty="0" err="1">
                <a:latin typeface="Consolas" panose="020B0609020204030204" pitchFamily="49" charset="0"/>
              </a:rPr>
              <a:t>sep</a:t>
            </a:r>
            <a:r>
              <a:rPr lang="en-US" dirty="0">
                <a:latin typeface="Consolas" panose="020B0609020204030204" pitchFamily="49" charset="0"/>
              </a:rPr>
              <a:t>='', end='')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92EDC-6AEA-47C3-8DD7-1BC686C8A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EC1F5-79F3-4172-A6B2-88B1E6FE1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1D7CF-5DB8-41B8-8D50-FF5C8620B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80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C23CC-F602-4329-B593-C2F7D486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Memory management</a:t>
            </a:r>
            <a:endParaRPr lang="ca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F3478-40D7-4C47-BEAE-C8C67C3D1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Programming languages have different strategies for memory management</a:t>
            </a:r>
          </a:p>
          <a:p>
            <a:endParaRPr lang="en-US" dirty="0"/>
          </a:p>
          <a:p>
            <a:r>
              <a:rPr lang="en-US" dirty="0"/>
              <a:t>Typically, there are two structures used for memory management:</a:t>
            </a:r>
          </a:p>
          <a:p>
            <a:pPr lvl="1"/>
            <a:r>
              <a:rPr lang="en-US" dirty="0"/>
              <a:t>Stack, for static memory allocation, associated to functions/methods</a:t>
            </a:r>
          </a:p>
          <a:p>
            <a:pPr lvl="1"/>
            <a:r>
              <a:rPr lang="en-US" dirty="0"/>
              <a:t>Heap, for dynamic memory allocation </a:t>
            </a:r>
            <a:endParaRPr lang="ca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B5BD9-CDDB-4FC2-9676-909D0458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769D7-35A1-4F96-83BE-72D4CC4B8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7F077-4AAC-46D8-BB36-CAE990EC8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598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C137E20-BC48-403C-861D-7943C5027D8D}"/>
              </a:ext>
            </a:extLst>
          </p:cNvPr>
          <p:cNvSpPr/>
          <p:nvPr/>
        </p:nvSpPr>
        <p:spPr>
          <a:xfrm>
            <a:off x="5105400" y="2702195"/>
            <a:ext cx="1577676" cy="7225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0290A5-3922-40A3-81DF-B47D5AD666D9}"/>
              </a:ext>
            </a:extLst>
          </p:cNvPr>
          <p:cNvSpPr/>
          <p:nvPr/>
        </p:nvSpPr>
        <p:spPr>
          <a:xfrm>
            <a:off x="5105400" y="3424727"/>
            <a:ext cx="1577676" cy="15955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84C0FE-C71C-4DB0-A96C-D87B23424939}"/>
              </a:ext>
            </a:extLst>
          </p:cNvPr>
          <p:cNvSpPr/>
          <p:nvPr/>
        </p:nvSpPr>
        <p:spPr>
          <a:xfrm>
            <a:off x="5105400" y="5020270"/>
            <a:ext cx="157767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18D9F3-4917-43E9-B2C7-A552768E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Memory management in Python</a:t>
            </a:r>
            <a:endParaRPr lang="ca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7E143-F5AB-4E9A-87E1-A97B41970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90020"/>
            <a:ext cx="4800600" cy="465838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2000" dirty="0">
                <a:latin typeface="Consolas" panose="020B0609020204030204" pitchFamily="49" charset="0"/>
              </a:rPr>
              <a:t> square(x):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latin typeface="Consolas" panose="020B0609020204030204" pitchFamily="49" charset="0"/>
              </a:rPr>
              <a:t> x*x</a:t>
            </a:r>
            <a:br>
              <a:rPr lang="en-US" sz="2000" dirty="0">
                <a:latin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find_square</a:t>
            </a:r>
            <a:r>
              <a:rPr lang="en-US" sz="2000" dirty="0">
                <a:latin typeface="Consolas" panose="020B0609020204030204" pitchFamily="49" charset="0"/>
              </a:rPr>
              <a:t>(v, x):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idx</a:t>
            </a:r>
            <a:r>
              <a:rPr lang="en-US" sz="2000" dirty="0">
                <a:latin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</a:rPr>
              <a:t>val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 enumerate</a:t>
            </a:r>
            <a:r>
              <a:rPr lang="en-US" sz="2000" dirty="0">
                <a:latin typeface="Consolas" panose="020B0609020204030204" pitchFamily="49" charset="0"/>
              </a:rPr>
              <a:t>(v):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</a:rPr>
              <a:t> x == square(</a:t>
            </a:r>
            <a:r>
              <a:rPr lang="en-US" sz="2000" dirty="0" err="1">
                <a:latin typeface="Consolas" panose="020B0609020204030204" pitchFamily="49" charset="0"/>
              </a:rPr>
              <a:t>val</a:t>
            </a:r>
            <a:r>
              <a:rPr lang="en-US" sz="2000" dirty="0">
                <a:latin typeface="Consolas" panose="020B0609020204030204" pitchFamily="49" charset="0"/>
              </a:rPr>
              <a:t>):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idx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return None</a:t>
            </a:r>
            <a:br>
              <a:rPr lang="en-US" sz="2000" dirty="0">
                <a:latin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a = [3, 5, 9]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z = 25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find_square</a:t>
            </a:r>
            <a:r>
              <a:rPr lang="en-US" sz="2000" dirty="0">
                <a:latin typeface="Consolas" panose="020B0609020204030204" pitchFamily="49" charset="0"/>
              </a:rPr>
              <a:t>(a, z))</a:t>
            </a:r>
            <a:endParaRPr lang="ca-ES" sz="2000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AF0AC-A661-46B3-9094-D1FF2F69F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23835-B9D3-4A13-B03F-DEE4B9F6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01B0A-D6D2-4CC0-A747-87E52F32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16A6BE-6226-47B7-B03C-C9083C1C7508}"/>
              </a:ext>
            </a:extLst>
          </p:cNvPr>
          <p:cNvSpPr txBox="1"/>
          <p:nvPr/>
        </p:nvSpPr>
        <p:spPr>
          <a:xfrm>
            <a:off x="5548631" y="5020270"/>
            <a:ext cx="6912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main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a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z</a:t>
            </a:r>
            <a:endParaRPr lang="ca-ES" b="1" dirty="0"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B155AA-46A8-4B53-9939-76CA8E8BF60E}"/>
              </a:ext>
            </a:extLst>
          </p:cNvPr>
          <p:cNvSpPr txBox="1"/>
          <p:nvPr/>
        </p:nvSpPr>
        <p:spPr>
          <a:xfrm>
            <a:off x="5105400" y="3486163"/>
            <a:ext cx="15776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find_square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v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x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 err="1">
                <a:latin typeface="Consolas" panose="020B0609020204030204" pitchFamily="49" charset="0"/>
              </a:rPr>
              <a:t>val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 err="1">
                <a:latin typeface="Consolas" panose="020B0609020204030204" pitchFamily="49" charset="0"/>
              </a:rPr>
              <a:t>idx</a:t>
            </a:r>
            <a:endParaRPr lang="ca-ES" b="1" dirty="0">
              <a:latin typeface="Consolas" panose="020B060902020403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91FC33-E916-4FC3-9E93-3FC0DF676FF4}"/>
              </a:ext>
            </a:extLst>
          </p:cNvPr>
          <p:cNvSpPr txBox="1"/>
          <p:nvPr/>
        </p:nvSpPr>
        <p:spPr>
          <a:xfrm>
            <a:off x="5423927" y="2758182"/>
            <a:ext cx="94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square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x</a:t>
            </a:r>
            <a:endParaRPr lang="ca-ES" b="1" dirty="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31C039-10BB-44AA-8A8D-4CEEE46F0FCC}"/>
              </a:ext>
            </a:extLst>
          </p:cNvPr>
          <p:cNvSpPr txBox="1"/>
          <p:nvPr/>
        </p:nvSpPr>
        <p:spPr>
          <a:xfrm>
            <a:off x="5420968" y="1066800"/>
            <a:ext cx="946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stack</a:t>
            </a:r>
            <a:endParaRPr lang="ca-ES" sz="2800" b="1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901D62-ED25-478D-970B-987FE747F06D}"/>
              </a:ext>
            </a:extLst>
          </p:cNvPr>
          <p:cNvCxnSpPr>
            <a:cxnSpLocks/>
          </p:cNvCxnSpPr>
          <p:nvPr/>
        </p:nvCxnSpPr>
        <p:spPr>
          <a:xfrm flipV="1">
            <a:off x="5105400" y="1595927"/>
            <a:ext cx="0" cy="34243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44FB2A3-5595-4169-B83E-9980A320D693}"/>
              </a:ext>
            </a:extLst>
          </p:cNvPr>
          <p:cNvCxnSpPr>
            <a:cxnSpLocks/>
          </p:cNvCxnSpPr>
          <p:nvPr/>
        </p:nvCxnSpPr>
        <p:spPr>
          <a:xfrm flipH="1" flipV="1">
            <a:off x="6676055" y="1595927"/>
            <a:ext cx="7021" cy="34243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BD368-A742-456D-9BEA-3C32C7F54627}"/>
              </a:ext>
            </a:extLst>
          </p:cNvPr>
          <p:cNvSpPr/>
          <p:nvPr/>
        </p:nvSpPr>
        <p:spPr>
          <a:xfrm>
            <a:off x="7315200" y="1595927"/>
            <a:ext cx="1577676" cy="43476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33EB2BC-E6CC-4F70-BBD9-416928230D3C}"/>
              </a:ext>
            </a:extLst>
          </p:cNvPr>
          <p:cNvSpPr txBox="1"/>
          <p:nvPr/>
        </p:nvSpPr>
        <p:spPr>
          <a:xfrm>
            <a:off x="7639809" y="1066800"/>
            <a:ext cx="928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heap</a:t>
            </a:r>
            <a:endParaRPr lang="ca-ES" sz="28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360BA8-88B0-457B-8086-7CCB9859D461}"/>
              </a:ext>
            </a:extLst>
          </p:cNvPr>
          <p:cNvSpPr txBox="1"/>
          <p:nvPr/>
        </p:nvSpPr>
        <p:spPr>
          <a:xfrm>
            <a:off x="7885068" y="4964668"/>
            <a:ext cx="43794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25</a:t>
            </a:r>
            <a:endParaRPr lang="ca-ES" b="1" dirty="0">
              <a:latin typeface="Consolas" panose="020B0609020204030204" pitchFamily="49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C5BFBC4-3489-450F-8E37-0DAA8804F367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6066504" y="5149334"/>
            <a:ext cx="1818564" cy="601462"/>
          </a:xfrm>
          <a:prstGeom prst="straightConnector1">
            <a:avLst/>
          </a:prstGeom>
          <a:ln w="38100">
            <a:solidFill>
              <a:srgbClr val="CC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9230B66-B8DF-4406-842A-200C676CB6A5}"/>
              </a:ext>
            </a:extLst>
          </p:cNvPr>
          <p:cNvCxnSpPr>
            <a:cxnSpLocks/>
          </p:cNvCxnSpPr>
          <p:nvPr/>
        </p:nvCxnSpPr>
        <p:spPr>
          <a:xfrm flipV="1">
            <a:off x="6019800" y="3956948"/>
            <a:ext cx="1586280" cy="1563688"/>
          </a:xfrm>
          <a:prstGeom prst="straightConnector1">
            <a:avLst/>
          </a:prstGeom>
          <a:ln w="38100">
            <a:solidFill>
              <a:srgbClr val="CC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D1D2C52-A78F-40D2-8ABF-1358D677B364}"/>
              </a:ext>
            </a:extLst>
          </p:cNvPr>
          <p:cNvGrpSpPr/>
          <p:nvPr/>
        </p:nvGrpSpPr>
        <p:grpSpPr>
          <a:xfrm>
            <a:off x="7597475" y="3591580"/>
            <a:ext cx="1066800" cy="523220"/>
            <a:chOff x="2895600" y="838200"/>
            <a:chExt cx="1066800" cy="52322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A61E038-9DD4-4F6B-92FE-DCA839D94DD8}"/>
                </a:ext>
              </a:extLst>
            </p:cNvPr>
            <p:cNvSpPr/>
            <p:nvPr/>
          </p:nvSpPr>
          <p:spPr>
            <a:xfrm>
              <a:off x="2895600" y="838200"/>
              <a:ext cx="106680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759AA6A-E884-405B-97C5-362570831F17}"/>
                </a:ext>
              </a:extLst>
            </p:cNvPr>
            <p:cNvGrpSpPr/>
            <p:nvPr/>
          </p:nvGrpSpPr>
          <p:grpSpPr>
            <a:xfrm>
              <a:off x="2971800" y="901373"/>
              <a:ext cx="925168" cy="396875"/>
              <a:chOff x="4343400" y="838200"/>
              <a:chExt cx="925168" cy="396875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2521E7FB-8AA4-4E9E-9360-6BB96A32F33E}"/>
                  </a:ext>
                </a:extLst>
              </p:cNvPr>
              <p:cNvSpPr/>
              <p:nvPr/>
            </p:nvSpPr>
            <p:spPr>
              <a:xfrm>
                <a:off x="4343400" y="838200"/>
                <a:ext cx="315568" cy="3968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3</a:t>
                </a:r>
                <a:endParaRPr lang="ca-ES" b="1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B32F9C2-C0FD-4959-B16F-02BC6176A425}"/>
                  </a:ext>
                </a:extLst>
              </p:cNvPr>
              <p:cNvSpPr/>
              <p:nvPr/>
            </p:nvSpPr>
            <p:spPr>
              <a:xfrm>
                <a:off x="4648200" y="838200"/>
                <a:ext cx="315568" cy="3968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5</a:t>
                </a:r>
                <a:endParaRPr lang="ca-ES" b="1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72885DE-A7C1-464C-AF06-89E75F0D6EB5}"/>
                  </a:ext>
                </a:extLst>
              </p:cNvPr>
              <p:cNvSpPr/>
              <p:nvPr/>
            </p:nvSpPr>
            <p:spPr>
              <a:xfrm>
                <a:off x="4953000" y="838200"/>
                <a:ext cx="315568" cy="3968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9</a:t>
                </a:r>
                <a:endParaRPr lang="ca-ES" b="1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F78C1B0-3F52-41B9-8A2F-277CEDAEF0A3}"/>
              </a:ext>
            </a:extLst>
          </p:cNvPr>
          <p:cNvGrpSpPr/>
          <p:nvPr/>
        </p:nvGrpSpPr>
        <p:grpSpPr>
          <a:xfrm>
            <a:off x="6019800" y="2133600"/>
            <a:ext cx="2216304" cy="2888167"/>
            <a:chOff x="6019800" y="2133600"/>
            <a:chExt cx="2216304" cy="2888167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21416AE-91B2-447C-B6D1-2A42ACAA524F}"/>
                </a:ext>
              </a:extLst>
            </p:cNvPr>
            <p:cNvCxnSpPr>
              <a:cxnSpLocks/>
              <a:endCxn id="26" idx="1"/>
            </p:cNvCxnSpPr>
            <p:nvPr/>
          </p:nvCxnSpPr>
          <p:spPr>
            <a:xfrm flipV="1">
              <a:off x="6033733" y="3853190"/>
              <a:ext cx="1563742" cy="122188"/>
            </a:xfrm>
            <a:prstGeom prst="straightConnector1">
              <a:avLst/>
            </a:prstGeom>
            <a:ln w="38100">
              <a:solidFill>
                <a:srgbClr val="CC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4B41649C-5C68-4652-9C0A-665CA8902B2C}"/>
                </a:ext>
              </a:extLst>
            </p:cNvPr>
            <p:cNvCxnSpPr>
              <a:cxnSpLocks/>
            </p:cNvCxnSpPr>
            <p:nvPr/>
          </p:nvCxnSpPr>
          <p:spPr>
            <a:xfrm>
              <a:off x="6019800" y="4238530"/>
              <a:ext cx="1865268" cy="783237"/>
            </a:xfrm>
            <a:prstGeom prst="straightConnector1">
              <a:avLst/>
            </a:prstGeom>
            <a:ln w="38100">
              <a:solidFill>
                <a:srgbClr val="CC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4E2C5A7-1BE9-4D01-A1A2-1E0EE440B529}"/>
                </a:ext>
              </a:extLst>
            </p:cNvPr>
            <p:cNvSpPr txBox="1"/>
            <p:nvPr/>
          </p:nvSpPr>
          <p:spPr>
            <a:xfrm>
              <a:off x="7924800" y="2133600"/>
              <a:ext cx="311304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nsolas" panose="020B0609020204030204" pitchFamily="49" charset="0"/>
                </a:rPr>
                <a:t>1</a:t>
              </a:r>
              <a:endParaRPr lang="ca-ES" b="1" dirty="0">
                <a:latin typeface="Consolas" panose="020B0609020204030204" pitchFamily="49" charset="0"/>
              </a:endParaRP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F8F7851-54AF-40A3-AFA5-EF5A291060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37672" y="2500147"/>
              <a:ext cx="1814991" cy="2271717"/>
            </a:xfrm>
            <a:prstGeom prst="straightConnector1">
              <a:avLst/>
            </a:prstGeom>
            <a:ln w="38100">
              <a:solidFill>
                <a:srgbClr val="CC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or: Elbow 37">
              <a:extLst>
                <a:ext uri="{FF2B5EF4-FFF2-40B4-BE49-F238E27FC236}">
                  <a16:creationId xmlns:a16="http://schemas.microsoft.com/office/drawing/2014/main" id="{1F0B1CE5-6010-42DE-B096-E0C98514EFBE}"/>
                </a:ext>
              </a:extLst>
            </p:cNvPr>
            <p:cNvCxnSpPr>
              <a:cxnSpLocks/>
              <a:endCxn id="40" idx="2"/>
            </p:cNvCxnSpPr>
            <p:nvPr/>
          </p:nvCxnSpPr>
          <p:spPr>
            <a:xfrm flipV="1">
              <a:off x="6137672" y="4051628"/>
              <a:ext cx="1998587" cy="452993"/>
            </a:xfrm>
            <a:prstGeom prst="bentConnector2">
              <a:avLst/>
            </a:prstGeom>
            <a:ln w="38100">
              <a:solidFill>
                <a:srgbClr val="CC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54FC454F-D084-41F3-8C7F-9ED43AFBE254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6019800" y="3230019"/>
            <a:ext cx="2116459" cy="424734"/>
          </a:xfrm>
          <a:prstGeom prst="bentConnector2">
            <a:avLst/>
          </a:prstGeom>
          <a:ln w="38100">
            <a:solidFill>
              <a:srgbClr val="CC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46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9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Heap management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3657600"/>
            <a:ext cx="8915400" cy="762000"/>
          </a:xfrm>
          <a:prstGeom prst="rect">
            <a:avLst/>
          </a:prstGeom>
          <a:solidFill>
            <a:srgbClr val="00FF0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0" y="3657600"/>
            <a:ext cx="2133600" cy="7620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C’s</a:t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6300" y="3657600"/>
            <a:ext cx="838200" cy="762000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A’s storage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14500" y="3657600"/>
            <a:ext cx="1143000" cy="762000"/>
          </a:xfrm>
          <a:prstGeom prst="rect">
            <a:avLst/>
          </a:prstGeom>
          <a:solidFill>
            <a:srgbClr val="FF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B’s storage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4800" y="10022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Data structures often have some extra allocated memory to avoid frequent reallocations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52400" y="5334000"/>
            <a:ext cx="8915400" cy="762000"/>
          </a:xfrm>
          <a:prstGeom prst="rect">
            <a:avLst/>
          </a:prstGeom>
          <a:solidFill>
            <a:srgbClr val="00FF0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858000" y="5334000"/>
            <a:ext cx="2133600" cy="7620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C’s</a:t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27246" y="5334000"/>
            <a:ext cx="2240154" cy="762000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A’s</a:t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714500" y="5334000"/>
            <a:ext cx="1143000" cy="762000"/>
          </a:xfrm>
          <a:prstGeom prst="rect">
            <a:avLst/>
          </a:prstGeom>
          <a:solidFill>
            <a:srgbClr val="FF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B’s storage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Down Arrow 52"/>
          <p:cNvSpPr/>
          <p:nvPr/>
        </p:nvSpPr>
        <p:spPr>
          <a:xfrm>
            <a:off x="3886200" y="4572000"/>
            <a:ext cx="381000" cy="609600"/>
          </a:xfrm>
          <a:prstGeom prst="downArrow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4316361" y="4535269"/>
            <a:ext cx="2862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After reallocating A’s storage</a:t>
            </a:r>
            <a:br>
              <a:rPr lang="en-GB" dirty="0"/>
            </a:br>
            <a:r>
              <a:rPr lang="en-GB" dirty="0"/>
              <a:t>(e.g., after </a:t>
            </a:r>
            <a:r>
              <a:rPr lang="en-GB" dirty="0" err="1">
                <a:latin typeface="Consolas" panose="020B0609020204030204" pitchFamily="49" charset="0"/>
              </a:rPr>
              <a:t>A.append</a:t>
            </a:r>
            <a:r>
              <a:rPr lang="en-GB" dirty="0">
                <a:latin typeface="Consolas" panose="020B0609020204030204" pitchFamily="49" charset="0"/>
              </a:rPr>
              <a:t>(…)</a:t>
            </a:r>
            <a:r>
              <a:rPr lang="en-GB" dirty="0"/>
              <a:t>)</a:t>
            </a:r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1284484-FCF0-4443-B6E8-033C28FB23BA}"/>
              </a:ext>
            </a:extLst>
          </p:cNvPr>
          <p:cNvGrpSpPr/>
          <p:nvPr/>
        </p:nvGrpSpPr>
        <p:grpSpPr>
          <a:xfrm>
            <a:off x="304800" y="1779634"/>
            <a:ext cx="1371600" cy="533400"/>
            <a:chOff x="457200" y="1905000"/>
            <a:chExt cx="1371600" cy="5334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60B2850-083D-4B3A-8B17-D0ED920890F8}"/>
                </a:ext>
              </a:extLst>
            </p:cNvPr>
            <p:cNvSpPr/>
            <p:nvPr/>
          </p:nvSpPr>
          <p:spPr>
            <a:xfrm>
              <a:off x="457200" y="1905000"/>
              <a:ext cx="7620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40A6007-99DC-4C11-BE82-00BDA7ACABFE}"/>
                </a:ext>
              </a:extLst>
            </p:cNvPr>
            <p:cNvSpPr/>
            <p:nvPr/>
          </p:nvSpPr>
          <p:spPr>
            <a:xfrm>
              <a:off x="1219200" y="1905000"/>
              <a:ext cx="6096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44F0E17-59E8-4540-8298-C1FEE77CB84C}"/>
                </a:ext>
              </a:extLst>
            </p:cNvPr>
            <p:cNvSpPr txBox="1"/>
            <p:nvPr/>
          </p:nvSpPr>
          <p:spPr>
            <a:xfrm>
              <a:off x="660908" y="1940868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anose="020B0609020204030204" pitchFamily="49" charset="0"/>
                </a:rPr>
                <a:t>A</a:t>
              </a:r>
              <a:endParaRPr lang="ca-ES" sz="2400" b="1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F08C817-4E86-4989-A9B3-8A741D356D26}"/>
              </a:ext>
            </a:extLst>
          </p:cNvPr>
          <p:cNvGrpSpPr/>
          <p:nvPr/>
        </p:nvGrpSpPr>
        <p:grpSpPr>
          <a:xfrm>
            <a:off x="2209800" y="1779634"/>
            <a:ext cx="1371600" cy="533400"/>
            <a:chOff x="2286000" y="1905000"/>
            <a:chExt cx="1371600" cy="5334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0163907-333A-4507-AEAA-BAAE482B60F8}"/>
                </a:ext>
              </a:extLst>
            </p:cNvPr>
            <p:cNvSpPr/>
            <p:nvPr/>
          </p:nvSpPr>
          <p:spPr>
            <a:xfrm>
              <a:off x="3048000" y="1905000"/>
              <a:ext cx="6096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983D282-518C-4011-B365-36A51C5CD691}"/>
                </a:ext>
              </a:extLst>
            </p:cNvPr>
            <p:cNvSpPr/>
            <p:nvPr/>
          </p:nvSpPr>
          <p:spPr>
            <a:xfrm>
              <a:off x="2286000" y="1905000"/>
              <a:ext cx="9906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2D65089-FA07-4CCF-829B-50252172A103}"/>
                </a:ext>
              </a:extLst>
            </p:cNvPr>
            <p:cNvSpPr txBox="1"/>
            <p:nvPr/>
          </p:nvSpPr>
          <p:spPr>
            <a:xfrm>
              <a:off x="2604008" y="1940868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anose="020B0609020204030204" pitchFamily="49" charset="0"/>
                </a:rPr>
                <a:t>A</a:t>
              </a:r>
              <a:endParaRPr lang="ca-ES" sz="2400" b="1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23ACF18-86F4-4DD2-8C97-9A07E04AC0BC}"/>
              </a:ext>
            </a:extLst>
          </p:cNvPr>
          <p:cNvGrpSpPr/>
          <p:nvPr/>
        </p:nvGrpSpPr>
        <p:grpSpPr>
          <a:xfrm>
            <a:off x="4114800" y="1779634"/>
            <a:ext cx="1371600" cy="533400"/>
            <a:chOff x="4038600" y="1905000"/>
            <a:chExt cx="1371600" cy="5334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F6BFE02-D681-4929-8E5B-9F01141D4916}"/>
                </a:ext>
              </a:extLst>
            </p:cNvPr>
            <p:cNvSpPr/>
            <p:nvPr/>
          </p:nvSpPr>
          <p:spPr>
            <a:xfrm>
              <a:off x="4800600" y="1905000"/>
              <a:ext cx="6096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490758-0FD4-4339-AD7B-91C6EC656EF7}"/>
                </a:ext>
              </a:extLst>
            </p:cNvPr>
            <p:cNvSpPr/>
            <p:nvPr/>
          </p:nvSpPr>
          <p:spPr>
            <a:xfrm>
              <a:off x="4038600" y="1905000"/>
              <a:ext cx="11430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A704EFC-F050-4AE4-BDDC-8EBBE15039DB}"/>
                </a:ext>
              </a:extLst>
            </p:cNvPr>
            <p:cNvSpPr txBox="1"/>
            <p:nvPr/>
          </p:nvSpPr>
          <p:spPr>
            <a:xfrm>
              <a:off x="4432808" y="1940868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anose="020B0609020204030204" pitchFamily="49" charset="0"/>
                </a:rPr>
                <a:t>A</a:t>
              </a:r>
              <a:endParaRPr lang="ca-ES" sz="2400" b="1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B05B069-35D5-4FAC-B879-668C8BEF6CB8}"/>
              </a:ext>
            </a:extLst>
          </p:cNvPr>
          <p:cNvGrpSpPr/>
          <p:nvPr/>
        </p:nvGrpSpPr>
        <p:grpSpPr>
          <a:xfrm>
            <a:off x="6019800" y="1779634"/>
            <a:ext cx="1371600" cy="533400"/>
            <a:chOff x="6172200" y="1905000"/>
            <a:chExt cx="1371600" cy="53340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B034FB1-4F86-4730-A28F-40B2160853C8}"/>
                </a:ext>
              </a:extLst>
            </p:cNvPr>
            <p:cNvSpPr/>
            <p:nvPr/>
          </p:nvSpPr>
          <p:spPr>
            <a:xfrm>
              <a:off x="6934200" y="1905000"/>
              <a:ext cx="6096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3F1F2D9-4E8E-453C-9DD4-4917377CBA26}"/>
                </a:ext>
              </a:extLst>
            </p:cNvPr>
            <p:cNvSpPr/>
            <p:nvPr/>
          </p:nvSpPr>
          <p:spPr>
            <a:xfrm>
              <a:off x="6172200" y="1905000"/>
              <a:ext cx="13716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718CF08-EDD5-4B38-9DBC-28DB75A51D49}"/>
                </a:ext>
              </a:extLst>
            </p:cNvPr>
            <p:cNvSpPr txBox="1"/>
            <p:nvPr/>
          </p:nvSpPr>
          <p:spPr>
            <a:xfrm>
              <a:off x="6680708" y="1940868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anose="020B0609020204030204" pitchFamily="49" charset="0"/>
                </a:rPr>
                <a:t>A</a:t>
              </a:r>
              <a:endParaRPr lang="ca-ES" sz="2400" b="1" dirty="0">
                <a:latin typeface="Consolas" panose="020B0609020204030204" pitchFamily="49" charset="0"/>
              </a:endParaRPr>
            </a:p>
          </p:txBody>
        </p:sp>
      </p:grpSp>
      <p:sp>
        <p:nvSpPr>
          <p:cNvPr id="25" name="Arrow: Curved Up 24">
            <a:extLst>
              <a:ext uri="{FF2B5EF4-FFF2-40B4-BE49-F238E27FC236}">
                <a16:creationId xmlns:a16="http://schemas.microsoft.com/office/drawing/2014/main" id="{5D6692D1-67A9-4C2D-A285-7A1A91D79811}"/>
              </a:ext>
            </a:extLst>
          </p:cNvPr>
          <p:cNvSpPr/>
          <p:nvPr/>
        </p:nvSpPr>
        <p:spPr>
          <a:xfrm>
            <a:off x="1371600" y="2389234"/>
            <a:ext cx="1156208" cy="304800"/>
          </a:xfrm>
          <a:prstGeom prst="curved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58" name="Arrow: Curved Up 57">
            <a:extLst>
              <a:ext uri="{FF2B5EF4-FFF2-40B4-BE49-F238E27FC236}">
                <a16:creationId xmlns:a16="http://schemas.microsoft.com/office/drawing/2014/main" id="{A469060C-FF84-49A4-A510-7BBD8570983A}"/>
              </a:ext>
            </a:extLst>
          </p:cNvPr>
          <p:cNvSpPr/>
          <p:nvPr/>
        </p:nvSpPr>
        <p:spPr>
          <a:xfrm>
            <a:off x="3276600" y="2389234"/>
            <a:ext cx="1156208" cy="304800"/>
          </a:xfrm>
          <a:prstGeom prst="curved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59" name="Arrow: Curved Up 58">
            <a:extLst>
              <a:ext uri="{FF2B5EF4-FFF2-40B4-BE49-F238E27FC236}">
                <a16:creationId xmlns:a16="http://schemas.microsoft.com/office/drawing/2014/main" id="{EB857353-C43D-4925-A54C-1B59DB503F1D}"/>
              </a:ext>
            </a:extLst>
          </p:cNvPr>
          <p:cNvSpPr/>
          <p:nvPr/>
        </p:nvSpPr>
        <p:spPr>
          <a:xfrm>
            <a:off x="5181600" y="2389234"/>
            <a:ext cx="1156208" cy="304800"/>
          </a:xfrm>
          <a:prstGeom prst="curved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60" name="Arrow: Curved Up 59">
            <a:extLst>
              <a:ext uri="{FF2B5EF4-FFF2-40B4-BE49-F238E27FC236}">
                <a16:creationId xmlns:a16="http://schemas.microsoft.com/office/drawing/2014/main" id="{BDEBB967-26A4-478F-9C74-FA72EFD286BF}"/>
              </a:ext>
            </a:extLst>
          </p:cNvPr>
          <p:cNvSpPr/>
          <p:nvPr/>
        </p:nvSpPr>
        <p:spPr>
          <a:xfrm>
            <a:off x="7086600" y="2389234"/>
            <a:ext cx="1156208" cy="304800"/>
          </a:xfrm>
          <a:prstGeom prst="curved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2ACA745-D4DC-495C-B128-61933FD909B1}"/>
              </a:ext>
            </a:extLst>
          </p:cNvPr>
          <p:cNvSpPr txBox="1"/>
          <p:nvPr/>
        </p:nvSpPr>
        <p:spPr>
          <a:xfrm>
            <a:off x="1224185" y="2660905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nsolas" panose="020B0609020204030204" pitchFamily="49" charset="0"/>
              </a:rPr>
              <a:t>A.append</a:t>
            </a:r>
            <a:r>
              <a:rPr lang="en-US" b="1" dirty="0">
                <a:latin typeface="Consolas" panose="020B0609020204030204" pitchFamily="49" charset="0"/>
              </a:rPr>
              <a:t>()</a:t>
            </a:r>
            <a:endParaRPr lang="ca-ES" b="1" dirty="0">
              <a:latin typeface="Consolas" panose="020B0609020204030204" pitchFamily="49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091CFA8-0C8C-465A-AEAB-2E925AA97622}"/>
              </a:ext>
            </a:extLst>
          </p:cNvPr>
          <p:cNvSpPr txBox="1"/>
          <p:nvPr/>
        </p:nvSpPr>
        <p:spPr>
          <a:xfrm>
            <a:off x="3124200" y="2666826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nsolas" panose="020B0609020204030204" pitchFamily="49" charset="0"/>
              </a:rPr>
              <a:t>A.append</a:t>
            </a:r>
            <a:r>
              <a:rPr lang="en-US" b="1" dirty="0">
                <a:latin typeface="Consolas" panose="020B0609020204030204" pitchFamily="49" charset="0"/>
              </a:rPr>
              <a:t>()</a:t>
            </a:r>
            <a:endParaRPr lang="ca-ES" b="1" dirty="0">
              <a:latin typeface="Consolas" panose="020B0609020204030204" pitchFamily="49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D9A52C7-54FD-4250-86B6-BF9205C20FAB}"/>
              </a:ext>
            </a:extLst>
          </p:cNvPr>
          <p:cNvSpPr txBox="1"/>
          <p:nvPr/>
        </p:nvSpPr>
        <p:spPr>
          <a:xfrm>
            <a:off x="5024215" y="2672747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nsolas" panose="020B0609020204030204" pitchFamily="49" charset="0"/>
              </a:rPr>
              <a:t>A.append</a:t>
            </a:r>
            <a:r>
              <a:rPr lang="en-US" b="1" dirty="0">
                <a:latin typeface="Consolas" panose="020B0609020204030204" pitchFamily="49" charset="0"/>
              </a:rPr>
              <a:t>()</a:t>
            </a:r>
            <a:endParaRPr lang="ca-ES" b="1" dirty="0">
              <a:latin typeface="Consolas" panose="020B0609020204030204" pitchFamily="49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8101F57-7AAF-40A0-85D1-2F6F1627424E}"/>
              </a:ext>
            </a:extLst>
          </p:cNvPr>
          <p:cNvSpPr txBox="1"/>
          <p:nvPr/>
        </p:nvSpPr>
        <p:spPr>
          <a:xfrm>
            <a:off x="6924230" y="2678668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nsolas" panose="020B0609020204030204" pitchFamily="49" charset="0"/>
              </a:rPr>
              <a:t>A.append</a:t>
            </a:r>
            <a:r>
              <a:rPr lang="en-US" b="1" dirty="0">
                <a:latin typeface="Consolas" panose="020B0609020204030204" pitchFamily="49" charset="0"/>
              </a:rPr>
              <a:t>()</a:t>
            </a:r>
            <a:endParaRPr lang="ca-ES" b="1" dirty="0">
              <a:latin typeface="Consolas" panose="020B0609020204030204" pitchFamily="49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23A4C4C-0DC1-4EA7-A116-796A8DF8A8AB}"/>
              </a:ext>
            </a:extLst>
          </p:cNvPr>
          <p:cNvSpPr txBox="1"/>
          <p:nvPr/>
        </p:nvSpPr>
        <p:spPr>
          <a:xfrm>
            <a:off x="7644892" y="1734965"/>
            <a:ext cx="1368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Needs</a:t>
            </a:r>
            <a:br>
              <a:rPr lang="en-US" dirty="0"/>
            </a:br>
            <a:r>
              <a:rPr lang="en-US" dirty="0"/>
              <a:t>reallocation!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86486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7C300B5-6B08-4F53-AAA8-CEF912555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9643A-DCD9-49BB-8CFB-EB629CEF0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4A37C-E728-4D7B-A5CD-213EFDE7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8008B-949F-4402-86E3-C9B15462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B677FF-0CE0-41BA-91EB-F8A4E5057A24}"/>
              </a:ext>
            </a:extLst>
          </p:cNvPr>
          <p:cNvSpPr txBox="1"/>
          <p:nvPr/>
        </p:nvSpPr>
        <p:spPr>
          <a:xfrm>
            <a:off x="350681" y="1239519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push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C96DDF-8B93-4CEF-9ADA-C55769A1C9DC}"/>
              </a:ext>
            </a:extLst>
          </p:cNvPr>
          <p:cNvSpPr txBox="1"/>
          <p:nvPr/>
        </p:nvSpPr>
        <p:spPr>
          <a:xfrm>
            <a:off x="1295399" y="1239519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pop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E4FB126-5460-4A07-BCFA-F2EECC26CEE8}"/>
              </a:ext>
            </a:extLst>
          </p:cNvPr>
          <p:cNvCxnSpPr>
            <a:cxnSpLocks/>
            <a:stCxn id="8" idx="3"/>
            <a:endCxn id="12" idx="1"/>
          </p:cNvCxnSpPr>
          <p:nvPr/>
        </p:nvCxnSpPr>
        <p:spPr>
          <a:xfrm flipV="1">
            <a:off x="1143000" y="2391847"/>
            <a:ext cx="0" cy="3200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765C396-4A5D-4EF1-8EA9-9C847A6C2DE6}"/>
              </a:ext>
            </a:extLst>
          </p:cNvPr>
          <p:cNvSpPr/>
          <p:nvPr/>
        </p:nvSpPr>
        <p:spPr>
          <a:xfrm rot="16200000">
            <a:off x="914400" y="5592247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A3871D-E4F4-42CF-BFFB-9BCC4819C60D}"/>
              </a:ext>
            </a:extLst>
          </p:cNvPr>
          <p:cNvSpPr/>
          <p:nvPr/>
        </p:nvSpPr>
        <p:spPr>
          <a:xfrm rot="16200000">
            <a:off x="914400" y="4677847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1810D5-D0F9-45F9-BDD9-A8838A5E24A5}"/>
              </a:ext>
            </a:extLst>
          </p:cNvPr>
          <p:cNvSpPr/>
          <p:nvPr/>
        </p:nvSpPr>
        <p:spPr>
          <a:xfrm rot="16200000">
            <a:off x="914400" y="3763447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071783-77A7-4606-B5C3-9FAB902C45B2}"/>
              </a:ext>
            </a:extLst>
          </p:cNvPr>
          <p:cNvSpPr/>
          <p:nvPr/>
        </p:nvSpPr>
        <p:spPr>
          <a:xfrm rot="16200000">
            <a:off x="914400" y="2849047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07B520-69D7-4B8D-8C7C-48F8C781B299}"/>
              </a:ext>
            </a:extLst>
          </p:cNvPr>
          <p:cNvSpPr/>
          <p:nvPr/>
        </p:nvSpPr>
        <p:spPr>
          <a:xfrm rot="16200000">
            <a:off x="914400" y="1934647"/>
            <a:ext cx="4572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F1FEBFF-0623-4CF2-A444-272A6CE54613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8650" y="1504951"/>
            <a:ext cx="723900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CF57455-EB70-4EBE-BE4C-CD51ED5E1E68}"/>
              </a:ext>
            </a:extLst>
          </p:cNvPr>
          <p:cNvCxnSpPr>
            <a:cxnSpLocks/>
          </p:cNvCxnSpPr>
          <p:nvPr/>
        </p:nvCxnSpPr>
        <p:spPr>
          <a:xfrm rot="16200000" flipH="1">
            <a:off x="933450" y="1504951"/>
            <a:ext cx="723900" cy="0"/>
          </a:xfrm>
          <a:prstGeom prst="straightConnector1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0306F7A4-0BD2-42C5-87EE-C72488209799}"/>
              </a:ext>
            </a:extLst>
          </p:cNvPr>
          <p:cNvSpPr txBox="1"/>
          <p:nvPr/>
        </p:nvSpPr>
        <p:spPr>
          <a:xfrm>
            <a:off x="350681" y="1978581"/>
            <a:ext cx="50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top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FCE8CB-2A1B-4BE9-9952-6875BBBF3945}"/>
              </a:ext>
            </a:extLst>
          </p:cNvPr>
          <p:cNvSpPr txBox="1"/>
          <p:nvPr/>
        </p:nvSpPr>
        <p:spPr>
          <a:xfrm>
            <a:off x="2286001" y="1343085"/>
            <a:ext cx="65073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Elements are removed in reversed order of insertion (Last-In-First-Out)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stack can be simply implemented with an array, vector or list (adding/removing elements to/from the last location)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Typical applications: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Check balanced parenthesis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Backtracking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Activation records (function calls)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Store actions to "undo" them later</a:t>
            </a:r>
          </a:p>
        </p:txBody>
      </p:sp>
    </p:spTree>
    <p:extLst>
      <p:ext uri="{BB962C8B-B14F-4D97-AF65-F5344CB8AC3E}">
        <p14:creationId xmlns:p14="http://schemas.microsoft.com/office/powerpoint/2010/main" val="26352672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CE68A-D557-4C9C-AB7B-BCF2D56A1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Garbage collection</a:t>
            </a:r>
            <a:endParaRPr lang="ca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179E4-152E-49D2-A2C7-F1E98A60C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Objects may have multiple references. Each object has a reference count.</a:t>
            </a:r>
          </a:p>
          <a:p>
            <a:endParaRPr lang="en-US" dirty="0"/>
          </a:p>
          <a:p>
            <a:r>
              <a:rPr lang="en-US" dirty="0"/>
              <a:t>Python runs a garbage collector periodically. All objects with zero references are freed.</a:t>
            </a:r>
            <a:endParaRPr lang="ca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14296-6281-42B8-AB8E-9673FD9D5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0FDF1-9CBC-47E2-AE65-76DF6DAD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F8321-31D5-4612-AD73-4B7B6E61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43FB56-76D0-42F0-A8A8-9D9608473F55}"/>
              </a:ext>
            </a:extLst>
          </p:cNvPr>
          <p:cNvSpPr/>
          <p:nvPr/>
        </p:nvSpPr>
        <p:spPr>
          <a:xfrm>
            <a:off x="1758820" y="3543301"/>
            <a:ext cx="9906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</a:t>
            </a:r>
            <a:br>
              <a:rPr lang="en-US" sz="2000" b="1" dirty="0"/>
            </a:br>
            <a:r>
              <a:rPr lang="en-US" sz="2000" b="1" dirty="0"/>
              <a:t>ref=1</a:t>
            </a:r>
            <a:endParaRPr lang="ca-ES" sz="2000" b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75695EC-3AC9-420B-A981-3AE0DEF5DD3F}"/>
              </a:ext>
            </a:extLst>
          </p:cNvPr>
          <p:cNvCxnSpPr>
            <a:cxnSpLocks/>
          </p:cNvCxnSpPr>
          <p:nvPr/>
        </p:nvCxnSpPr>
        <p:spPr>
          <a:xfrm>
            <a:off x="1866901" y="2928337"/>
            <a:ext cx="190499" cy="6149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37886D1-B558-4FA0-BA53-49127468F1C0}"/>
              </a:ext>
            </a:extLst>
          </p:cNvPr>
          <p:cNvSpPr/>
          <p:nvPr/>
        </p:nvSpPr>
        <p:spPr>
          <a:xfrm>
            <a:off x="4075924" y="3544076"/>
            <a:ext cx="990600" cy="17137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B</a:t>
            </a:r>
            <a:br>
              <a:rPr lang="en-US" sz="2000" b="1" dirty="0"/>
            </a:br>
            <a:r>
              <a:rPr lang="en-US" sz="2000" b="1" dirty="0"/>
              <a:t>ref=3</a:t>
            </a:r>
            <a:endParaRPr lang="ca-ES" sz="2000" b="1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4E9C26E-8C2B-4B10-B75C-F0349601C980}"/>
              </a:ext>
            </a:extLst>
          </p:cNvPr>
          <p:cNvCxnSpPr>
            <a:cxnSpLocks/>
          </p:cNvCxnSpPr>
          <p:nvPr/>
        </p:nvCxnSpPr>
        <p:spPr>
          <a:xfrm>
            <a:off x="3999724" y="2895600"/>
            <a:ext cx="304800" cy="64770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AD0246-5E1D-43FC-8700-C7A5FF82502B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4571224" y="2895600"/>
            <a:ext cx="0" cy="64847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9B65451-FCC0-45C6-ABE9-EA9E66529F42}"/>
              </a:ext>
            </a:extLst>
          </p:cNvPr>
          <p:cNvCxnSpPr>
            <a:cxnSpLocks/>
          </p:cNvCxnSpPr>
          <p:nvPr/>
        </p:nvCxnSpPr>
        <p:spPr>
          <a:xfrm flipH="1">
            <a:off x="4837924" y="2895600"/>
            <a:ext cx="304800" cy="64770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EB3F8BDA-F368-4637-9564-CD9F9A5756EC}"/>
              </a:ext>
            </a:extLst>
          </p:cNvPr>
          <p:cNvSpPr/>
          <p:nvPr/>
        </p:nvSpPr>
        <p:spPr>
          <a:xfrm>
            <a:off x="6324600" y="3544076"/>
            <a:ext cx="990600" cy="8913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</a:t>
            </a:r>
            <a:br>
              <a:rPr lang="en-US" sz="2000" b="1" dirty="0"/>
            </a:br>
            <a:r>
              <a:rPr lang="en-US" sz="2000" b="1" dirty="0"/>
              <a:t>ref=0</a:t>
            </a:r>
            <a:endParaRPr lang="ca-ES" sz="20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57C362-06BE-4242-BB9A-0C500109F7AE}"/>
              </a:ext>
            </a:extLst>
          </p:cNvPr>
          <p:cNvSpPr txBox="1"/>
          <p:nvPr/>
        </p:nvSpPr>
        <p:spPr>
          <a:xfrm>
            <a:off x="6157630" y="4501635"/>
            <a:ext cx="1431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be freed!</a:t>
            </a:r>
            <a:endParaRPr lang="ca-ES" dirty="0"/>
          </a:p>
        </p:txBody>
      </p:sp>
      <p:sp>
        <p:nvSpPr>
          <p:cNvPr id="22" name="Multiplication Sign 21">
            <a:extLst>
              <a:ext uri="{FF2B5EF4-FFF2-40B4-BE49-F238E27FC236}">
                <a16:creationId xmlns:a16="http://schemas.microsoft.com/office/drawing/2014/main" id="{15AC778E-EB37-4BBF-8A20-966F7C7B8C8F}"/>
              </a:ext>
            </a:extLst>
          </p:cNvPr>
          <p:cNvSpPr/>
          <p:nvPr/>
        </p:nvSpPr>
        <p:spPr>
          <a:xfrm>
            <a:off x="6362699" y="3532575"/>
            <a:ext cx="914400" cy="914400"/>
          </a:xfrm>
          <a:prstGeom prst="mathMultiply">
            <a:avLst>
              <a:gd name="adj1" fmla="val 719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2150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610FF-6262-4DC8-8B9D-E179BD884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Efficient memory management</a:t>
            </a:r>
            <a:endParaRPr lang="ca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01020-A50E-4861-BD52-64381B57B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410200"/>
          </a:xfrm>
        </p:spPr>
        <p:txBody>
          <a:bodyPr>
            <a:normAutofit/>
          </a:bodyPr>
          <a:lstStyle/>
          <a:p>
            <a:r>
              <a:rPr lang="ca-ES" sz="18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ca-ES" sz="1800" dirty="0">
                <a:latin typeface="Consolas" panose="020B0609020204030204" pitchFamily="49" charset="0"/>
              </a:rPr>
              <a:t> </a:t>
            </a:r>
            <a:r>
              <a:rPr lang="ca-ES" sz="1800" dirty="0" err="1">
                <a:latin typeface="Consolas" panose="020B0609020204030204" pitchFamily="49" charset="0"/>
              </a:rPr>
              <a:t>sys</a:t>
            </a:r>
            <a:br>
              <a:rPr lang="ca-ES" sz="1800" dirty="0">
                <a:latin typeface="Consolas" panose="020B0609020204030204" pitchFamily="49" charset="0"/>
              </a:rPr>
            </a:br>
            <a:r>
              <a:rPr lang="ca-ES" sz="18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ca-ES" sz="1800" dirty="0">
                <a:latin typeface="Consolas" panose="020B0609020204030204" pitchFamily="49" charset="0"/>
              </a:rPr>
              <a:t> </a:t>
            </a:r>
            <a:r>
              <a:rPr lang="ca-ES" sz="1800" dirty="0" err="1">
                <a:latin typeface="Consolas" panose="020B0609020204030204" pitchFamily="49" charset="0"/>
              </a:rPr>
              <a:t>time</a:t>
            </a:r>
            <a:br>
              <a:rPr lang="ca-ES" sz="1800" dirty="0">
                <a:latin typeface="Consolas" panose="020B0609020204030204" pitchFamily="49" charset="0"/>
              </a:rPr>
            </a:br>
            <a:br>
              <a:rPr lang="ca-ES" sz="1800" dirty="0">
                <a:latin typeface="Consolas" panose="020B0609020204030204" pitchFamily="49" charset="0"/>
              </a:rPr>
            </a:br>
            <a:r>
              <a:rPr lang="ca-ES" sz="1800" dirty="0">
                <a:latin typeface="Consolas" panose="020B0609020204030204" pitchFamily="49" charset="0"/>
              </a:rPr>
              <a:t>t0 = </a:t>
            </a:r>
            <a:r>
              <a:rPr lang="ca-ES" sz="1800" dirty="0" err="1">
                <a:latin typeface="Consolas" panose="020B0609020204030204" pitchFamily="49" charset="0"/>
              </a:rPr>
              <a:t>time.time</a:t>
            </a:r>
            <a:r>
              <a:rPr lang="ca-ES" sz="1800" dirty="0">
                <a:latin typeface="Consolas" panose="020B0609020204030204" pitchFamily="49" charset="0"/>
              </a:rPr>
              <a:t>()</a:t>
            </a:r>
            <a:br>
              <a:rPr lang="ca-ES" sz="1800" dirty="0">
                <a:latin typeface="Consolas" panose="020B0609020204030204" pitchFamily="49" charset="0"/>
              </a:rPr>
            </a:br>
            <a:r>
              <a:rPr lang="ca-ES" sz="1800" dirty="0">
                <a:latin typeface="Consolas" panose="020B0609020204030204" pitchFamily="49" charset="0"/>
              </a:rPr>
              <a:t>n = 100000000</a:t>
            </a:r>
            <a:br>
              <a:rPr lang="ca-ES" sz="1800" dirty="0">
                <a:latin typeface="Consolas" panose="020B0609020204030204" pitchFamily="49" charset="0"/>
              </a:rPr>
            </a:br>
            <a:r>
              <a:rPr lang="ca-ES" sz="1800" dirty="0">
                <a:latin typeface="Consolas" panose="020B0609020204030204" pitchFamily="49" charset="0"/>
              </a:rPr>
              <a:t>s: </a:t>
            </a:r>
            <a:r>
              <a:rPr lang="ca-E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list</a:t>
            </a:r>
            <a:r>
              <a:rPr lang="ca-ES" sz="1800" dirty="0">
                <a:latin typeface="Consolas" panose="020B0609020204030204" pitchFamily="49" charset="0"/>
              </a:rPr>
              <a:t>[</a:t>
            </a:r>
            <a:r>
              <a:rPr lang="ca-E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ca-ES" sz="1800" dirty="0">
                <a:latin typeface="Consolas" panose="020B0609020204030204" pitchFamily="49" charset="0"/>
              </a:rPr>
              <a:t>] = []</a:t>
            </a:r>
            <a:br>
              <a:rPr lang="ca-ES" sz="1800" dirty="0">
                <a:latin typeface="Consolas" panose="020B0609020204030204" pitchFamily="49" charset="0"/>
              </a:rPr>
            </a:br>
            <a:br>
              <a:rPr lang="ca-ES" sz="1800" dirty="0">
                <a:latin typeface="Consolas" panose="020B0609020204030204" pitchFamily="49" charset="0"/>
              </a:rPr>
            </a:br>
            <a:r>
              <a:rPr lang="ca-ES" sz="1800" dirty="0">
                <a:solidFill>
                  <a:srgbClr val="C00000"/>
                </a:solidFill>
                <a:latin typeface="Consolas" panose="020B0609020204030204" pitchFamily="49" charset="0"/>
              </a:rPr>
              <a:t># </a:t>
            </a:r>
            <a:r>
              <a:rPr lang="ca-ES" sz="1800" dirty="0" err="1">
                <a:solidFill>
                  <a:srgbClr val="C00000"/>
                </a:solidFill>
                <a:latin typeface="Consolas" panose="020B0609020204030204" pitchFamily="49" charset="0"/>
              </a:rPr>
              <a:t>append</a:t>
            </a:r>
            <a:r>
              <a:rPr lang="ca-ES" sz="1800" dirty="0">
                <a:solidFill>
                  <a:srgbClr val="C00000"/>
                </a:solidFill>
                <a:latin typeface="Consolas" panose="020B0609020204030204" pitchFamily="49" charset="0"/>
              </a:rPr>
              <a:t> n elements</a:t>
            </a:r>
            <a:br>
              <a:rPr lang="ca-ES" sz="1800" dirty="0">
                <a:latin typeface="Consolas" panose="020B0609020204030204" pitchFamily="49" charset="0"/>
              </a:rPr>
            </a:br>
            <a:r>
              <a:rPr lang="ca-ES" sz="18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ca-ES" sz="1800" dirty="0">
                <a:latin typeface="Consolas" panose="020B0609020204030204" pitchFamily="49" charset="0"/>
              </a:rPr>
              <a:t> i </a:t>
            </a:r>
            <a:r>
              <a:rPr lang="ca-ES" sz="18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ca-ES" sz="1800" dirty="0">
                <a:latin typeface="Consolas" panose="020B0609020204030204" pitchFamily="49" charset="0"/>
              </a:rPr>
              <a:t> </a:t>
            </a:r>
            <a:r>
              <a:rPr lang="ca-E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range</a:t>
            </a:r>
            <a:r>
              <a:rPr lang="ca-ES" sz="1800" dirty="0">
                <a:latin typeface="Consolas" panose="020B0609020204030204" pitchFamily="49" charset="0"/>
              </a:rPr>
              <a:t>(n):</a:t>
            </a:r>
            <a:br>
              <a:rPr lang="ca-ES" sz="1800" dirty="0">
                <a:latin typeface="Consolas" panose="020B0609020204030204" pitchFamily="49" charset="0"/>
              </a:rPr>
            </a:br>
            <a:r>
              <a:rPr lang="ca-ES" sz="1800" dirty="0">
                <a:latin typeface="Consolas" panose="020B0609020204030204" pitchFamily="49" charset="0"/>
              </a:rPr>
              <a:t>    </a:t>
            </a:r>
            <a:r>
              <a:rPr lang="ca-ES" sz="1800" dirty="0" err="1">
                <a:latin typeface="Consolas" panose="020B0609020204030204" pitchFamily="49" charset="0"/>
              </a:rPr>
              <a:t>s.append</a:t>
            </a:r>
            <a:r>
              <a:rPr lang="ca-ES" sz="1800" dirty="0">
                <a:latin typeface="Consolas" panose="020B0609020204030204" pitchFamily="49" charset="0"/>
              </a:rPr>
              <a:t>(i)</a:t>
            </a:r>
            <a:br>
              <a:rPr lang="ca-ES" sz="1800" dirty="0">
                <a:latin typeface="Consolas" panose="020B0609020204030204" pitchFamily="49" charset="0"/>
              </a:rPr>
            </a:br>
            <a:r>
              <a:rPr lang="ca-ES" sz="1800" dirty="0">
                <a:latin typeface="Consolas" panose="020B0609020204030204" pitchFamily="49" charset="0"/>
              </a:rPr>
              <a:t>    </a:t>
            </a:r>
            <a:r>
              <a:rPr lang="ca-E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ca-ES" sz="1800" dirty="0">
                <a:latin typeface="Consolas" panose="020B0609020204030204" pitchFamily="49" charset="0"/>
              </a:rPr>
              <a:t> i % 1000 == 0:</a:t>
            </a:r>
            <a:br>
              <a:rPr lang="ca-ES" sz="1800" dirty="0">
                <a:latin typeface="Consolas" panose="020B0609020204030204" pitchFamily="49" charset="0"/>
              </a:rPr>
            </a:br>
            <a:r>
              <a:rPr lang="ca-ES" sz="1800" dirty="0">
                <a:latin typeface="Consolas" panose="020B0609020204030204" pitchFamily="49" charset="0"/>
              </a:rPr>
              <a:t>        </a:t>
            </a:r>
            <a:r>
              <a:rPr lang="ca-E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ca-ES" sz="1800" dirty="0">
                <a:latin typeface="Consolas" panose="020B0609020204030204" pitchFamily="49" charset="0"/>
              </a:rPr>
              <a:t>(i, </a:t>
            </a:r>
            <a:r>
              <a:rPr lang="ca-ES" sz="1800" dirty="0" err="1">
                <a:latin typeface="Consolas" panose="020B0609020204030204" pitchFamily="49" charset="0"/>
              </a:rPr>
              <a:t>sys.getsizeof</a:t>
            </a:r>
            <a:r>
              <a:rPr lang="ca-ES" sz="1800" dirty="0">
                <a:latin typeface="Consolas" panose="020B0609020204030204" pitchFamily="49" charset="0"/>
              </a:rPr>
              <a:t>(s), </a:t>
            </a:r>
            <a:r>
              <a:rPr lang="ca-ES" sz="1800" dirty="0" err="1">
                <a:latin typeface="Consolas" panose="020B0609020204030204" pitchFamily="49" charset="0"/>
              </a:rPr>
              <a:t>time.time</a:t>
            </a:r>
            <a:r>
              <a:rPr lang="ca-ES" sz="1800" dirty="0">
                <a:latin typeface="Consolas" panose="020B0609020204030204" pitchFamily="49" charset="0"/>
              </a:rPr>
              <a:t>() - t0)</a:t>
            </a:r>
            <a:br>
              <a:rPr lang="ca-ES" sz="1800" dirty="0">
                <a:latin typeface="Consolas" panose="020B0609020204030204" pitchFamily="49" charset="0"/>
              </a:rPr>
            </a:br>
            <a:br>
              <a:rPr lang="ca-ES" sz="1800" dirty="0">
                <a:latin typeface="Consolas" panose="020B0609020204030204" pitchFamily="49" charset="0"/>
              </a:rPr>
            </a:br>
            <a:r>
              <a:rPr lang="ca-ES" sz="1800" dirty="0">
                <a:solidFill>
                  <a:srgbClr val="C00000"/>
                </a:solidFill>
                <a:latin typeface="Consolas" panose="020B0609020204030204" pitchFamily="49" charset="0"/>
              </a:rPr>
              <a:t># </a:t>
            </a:r>
            <a:r>
              <a:rPr lang="ca-ES" sz="1800" dirty="0" err="1">
                <a:solidFill>
                  <a:srgbClr val="C00000"/>
                </a:solidFill>
                <a:latin typeface="Consolas" panose="020B0609020204030204" pitchFamily="49" charset="0"/>
              </a:rPr>
              <a:t>remove</a:t>
            </a:r>
            <a:r>
              <a:rPr lang="ca-ES" sz="1800" dirty="0">
                <a:solidFill>
                  <a:srgbClr val="C00000"/>
                </a:solidFill>
                <a:latin typeface="Consolas" panose="020B0609020204030204" pitchFamily="49" charset="0"/>
              </a:rPr>
              <a:t> n elements</a:t>
            </a:r>
            <a:br>
              <a:rPr lang="ca-ES" sz="1800" dirty="0">
                <a:latin typeface="Consolas" panose="020B0609020204030204" pitchFamily="49" charset="0"/>
              </a:rPr>
            </a:br>
            <a:r>
              <a:rPr lang="ca-ES" sz="18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ca-ES" sz="1800" dirty="0">
                <a:latin typeface="Consolas" panose="020B0609020204030204" pitchFamily="49" charset="0"/>
              </a:rPr>
              <a:t> i </a:t>
            </a:r>
            <a:r>
              <a:rPr lang="ca-ES" sz="18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ca-ES" sz="1800" dirty="0">
                <a:latin typeface="Consolas" panose="020B0609020204030204" pitchFamily="49" charset="0"/>
              </a:rPr>
              <a:t> </a:t>
            </a:r>
            <a:r>
              <a:rPr lang="ca-E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range</a:t>
            </a:r>
            <a:r>
              <a:rPr lang="ca-ES" sz="1800" dirty="0">
                <a:latin typeface="Consolas" panose="020B0609020204030204" pitchFamily="49" charset="0"/>
              </a:rPr>
              <a:t>(n):</a:t>
            </a:r>
            <a:br>
              <a:rPr lang="ca-ES" sz="1800" dirty="0">
                <a:latin typeface="Consolas" panose="020B0609020204030204" pitchFamily="49" charset="0"/>
              </a:rPr>
            </a:br>
            <a:r>
              <a:rPr lang="ca-ES" sz="1800" dirty="0">
                <a:latin typeface="Consolas" panose="020B0609020204030204" pitchFamily="49" charset="0"/>
              </a:rPr>
              <a:t>    </a:t>
            </a:r>
            <a:r>
              <a:rPr lang="ca-ES" sz="1800" dirty="0" err="1">
                <a:latin typeface="Consolas" panose="020B0609020204030204" pitchFamily="49" charset="0"/>
              </a:rPr>
              <a:t>s.pop</a:t>
            </a:r>
            <a:r>
              <a:rPr lang="ca-ES" sz="1800" dirty="0">
                <a:latin typeface="Consolas" panose="020B0609020204030204" pitchFamily="49" charset="0"/>
              </a:rPr>
              <a:t>()</a:t>
            </a:r>
            <a:br>
              <a:rPr lang="ca-ES" sz="1800" dirty="0">
                <a:latin typeface="Consolas" panose="020B0609020204030204" pitchFamily="49" charset="0"/>
              </a:rPr>
            </a:br>
            <a:r>
              <a:rPr lang="ca-ES" sz="1800" dirty="0">
                <a:latin typeface="Consolas" panose="020B0609020204030204" pitchFamily="49" charset="0"/>
              </a:rPr>
              <a:t>    </a:t>
            </a:r>
            <a:r>
              <a:rPr lang="ca-E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ca-ES" sz="1800" dirty="0">
                <a:latin typeface="Consolas" panose="020B0609020204030204" pitchFamily="49" charset="0"/>
              </a:rPr>
              <a:t> i % 1000 == 0:</a:t>
            </a:r>
            <a:br>
              <a:rPr lang="ca-ES" sz="1800" dirty="0">
                <a:latin typeface="Consolas" panose="020B0609020204030204" pitchFamily="49" charset="0"/>
              </a:rPr>
            </a:br>
            <a:r>
              <a:rPr lang="ca-ES" sz="1800" dirty="0">
                <a:latin typeface="Consolas" panose="020B0609020204030204" pitchFamily="49" charset="0"/>
              </a:rPr>
              <a:t>        </a:t>
            </a:r>
            <a:r>
              <a:rPr lang="ca-E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ca-ES" sz="1800" dirty="0">
                <a:latin typeface="Consolas" panose="020B0609020204030204" pitchFamily="49" charset="0"/>
              </a:rPr>
              <a:t>(</a:t>
            </a:r>
            <a:r>
              <a:rPr lang="ca-ES" sz="1800" dirty="0" err="1">
                <a:latin typeface="Consolas" panose="020B0609020204030204" pitchFamily="49" charset="0"/>
              </a:rPr>
              <a:t>n+i</a:t>
            </a:r>
            <a:r>
              <a:rPr lang="ca-ES" sz="1800" dirty="0">
                <a:latin typeface="Consolas" panose="020B0609020204030204" pitchFamily="49" charset="0"/>
              </a:rPr>
              <a:t>, </a:t>
            </a:r>
            <a:r>
              <a:rPr lang="ca-ES" sz="1800" dirty="0" err="1">
                <a:latin typeface="Consolas" panose="020B0609020204030204" pitchFamily="49" charset="0"/>
              </a:rPr>
              <a:t>sys.getsizeof</a:t>
            </a:r>
            <a:r>
              <a:rPr lang="ca-ES" sz="1800" dirty="0">
                <a:latin typeface="Consolas" panose="020B0609020204030204" pitchFamily="49" charset="0"/>
              </a:rPr>
              <a:t>(s), </a:t>
            </a:r>
            <a:r>
              <a:rPr lang="ca-ES" sz="1800" dirty="0" err="1">
                <a:latin typeface="Consolas" panose="020B0609020204030204" pitchFamily="49" charset="0"/>
              </a:rPr>
              <a:t>time.time</a:t>
            </a:r>
            <a:r>
              <a:rPr lang="ca-ES" sz="1800" dirty="0">
                <a:latin typeface="Consolas" panose="020B0609020204030204" pitchFamily="49" charset="0"/>
              </a:rPr>
              <a:t>() - t0)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55621-0D6A-4BE3-826D-0E200246F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64CF9-5015-4BF2-9630-4420D5796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C3592-E7F3-417B-A03C-7ADAE1CB4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325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9D5D2355-DE80-4D88-B7FC-B20945A49CD1}"/>
              </a:ext>
            </a:extLst>
          </p:cNvPr>
          <p:cNvSpPr/>
          <p:nvPr/>
        </p:nvSpPr>
        <p:spPr>
          <a:xfrm>
            <a:off x="4595272" y="2330845"/>
            <a:ext cx="2483851" cy="38413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2A8A625-EF23-4FF0-90A8-8E1C9E9234D5}"/>
              </a:ext>
            </a:extLst>
          </p:cNvPr>
          <p:cNvSpPr/>
          <p:nvPr/>
        </p:nvSpPr>
        <p:spPr>
          <a:xfrm>
            <a:off x="2043348" y="2315481"/>
            <a:ext cx="2528652" cy="3841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2610FF-6262-4DC8-8B9D-E179BD884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Efficient memory management</a:t>
            </a:r>
            <a:endParaRPr lang="ca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55621-0D6A-4BE3-826D-0E200246F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64CF9-5015-4BF2-9630-4420D5796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C3592-E7F3-417B-A03C-7ADAE1CB4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5F90E8-FBAD-4909-AC96-4936951303A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09800"/>
            <a:ext cx="5537200" cy="41529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77EF8BC-9696-4EF7-B25D-97094E701454}"/>
              </a:ext>
            </a:extLst>
          </p:cNvPr>
          <p:cNvSpPr txBox="1"/>
          <p:nvPr/>
        </p:nvSpPr>
        <p:spPr>
          <a:xfrm>
            <a:off x="561665" y="879296"/>
            <a:ext cx="80409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Avoid managing memory at every resizing operation</a:t>
            </a:r>
          </a:p>
          <a:p>
            <a:endParaRPr lang="en-US" sz="2000" dirty="0"/>
          </a:p>
          <a:p>
            <a:r>
              <a:rPr lang="en-US" sz="2000" dirty="0"/>
              <a:t>Use extra memory to amortize the effort in allocating/deallocating memory</a:t>
            </a:r>
          </a:p>
          <a:p>
            <a:endParaRPr lang="ca-E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DAA9C11-2AC8-496F-BE0C-A136B2478703}"/>
                  </a:ext>
                </a:extLst>
              </p:cNvPr>
              <p:cNvSpPr txBox="1"/>
              <p:nvPr/>
            </p:nvSpPr>
            <p:spPr>
              <a:xfrm>
                <a:off x="1383681" y="2161593"/>
                <a:ext cx="62901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9×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ca-ES" sz="1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DAA9C11-2AC8-496F-BE0C-A136B2478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681" y="2161593"/>
                <a:ext cx="629018" cy="307777"/>
              </a:xfrm>
              <a:prstGeom prst="rect">
                <a:avLst/>
              </a:prstGeom>
              <a:blipFill>
                <a:blip r:embed="rId3"/>
                <a:stretch>
                  <a:fillRect l="-5825" r="-1942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5BDA8D5-16A3-472E-AB7B-90E5A5EF1D2D}"/>
                  </a:ext>
                </a:extLst>
              </p:cNvPr>
              <p:cNvSpPr txBox="1"/>
              <p:nvPr/>
            </p:nvSpPr>
            <p:spPr>
              <a:xfrm>
                <a:off x="1383681" y="2587823"/>
                <a:ext cx="62901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ca-ES" sz="1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5BDA8D5-16A3-472E-AB7B-90E5A5EF1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681" y="2587823"/>
                <a:ext cx="629018" cy="307777"/>
              </a:xfrm>
              <a:prstGeom prst="rect">
                <a:avLst/>
              </a:prstGeom>
              <a:blipFill>
                <a:blip r:embed="rId4"/>
                <a:stretch>
                  <a:fillRect l="-5825" r="-1942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3216F8E-FA16-436A-8A4E-69033C05787B}"/>
                  </a:ext>
                </a:extLst>
              </p:cNvPr>
              <p:cNvSpPr txBox="1"/>
              <p:nvPr/>
            </p:nvSpPr>
            <p:spPr>
              <a:xfrm>
                <a:off x="1383681" y="3014053"/>
                <a:ext cx="62901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ca-ES" sz="1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3216F8E-FA16-436A-8A4E-69033C057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681" y="3014053"/>
                <a:ext cx="629018" cy="307777"/>
              </a:xfrm>
              <a:prstGeom prst="rect">
                <a:avLst/>
              </a:prstGeom>
              <a:blipFill>
                <a:blip r:embed="rId5"/>
                <a:stretch>
                  <a:fillRect l="-5825" r="-1942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91A9521-7741-42C8-A787-798417E9AB86}"/>
                  </a:ext>
                </a:extLst>
              </p:cNvPr>
              <p:cNvSpPr txBox="1"/>
              <p:nvPr/>
            </p:nvSpPr>
            <p:spPr>
              <a:xfrm>
                <a:off x="1383681" y="3440283"/>
                <a:ext cx="62901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ca-ES" sz="1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91A9521-7741-42C8-A787-798417E9A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681" y="3440283"/>
                <a:ext cx="629018" cy="307777"/>
              </a:xfrm>
              <a:prstGeom prst="rect">
                <a:avLst/>
              </a:prstGeom>
              <a:blipFill>
                <a:blip r:embed="rId6"/>
                <a:stretch>
                  <a:fillRect l="-5825" r="-1942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FBBBAC8-AD37-48F0-97C9-F87EA08D8487}"/>
                  </a:ext>
                </a:extLst>
              </p:cNvPr>
              <p:cNvSpPr txBox="1"/>
              <p:nvPr/>
            </p:nvSpPr>
            <p:spPr>
              <a:xfrm>
                <a:off x="1383681" y="3866513"/>
                <a:ext cx="62901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ca-ES" sz="1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FBBBAC8-AD37-48F0-97C9-F87EA08D8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681" y="3866513"/>
                <a:ext cx="629018" cy="307777"/>
              </a:xfrm>
              <a:prstGeom prst="rect">
                <a:avLst/>
              </a:prstGeom>
              <a:blipFill>
                <a:blip r:embed="rId7"/>
                <a:stretch>
                  <a:fillRect l="-6796" r="-1942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3BBE0AC-0ACC-42ED-8EC6-BCB87C4FDA97}"/>
                  </a:ext>
                </a:extLst>
              </p:cNvPr>
              <p:cNvSpPr txBox="1"/>
              <p:nvPr/>
            </p:nvSpPr>
            <p:spPr>
              <a:xfrm>
                <a:off x="1383681" y="4292743"/>
                <a:ext cx="62901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ca-ES" sz="1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3BBE0AC-0ACC-42ED-8EC6-BCB87C4FD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681" y="4292743"/>
                <a:ext cx="629018" cy="307777"/>
              </a:xfrm>
              <a:prstGeom prst="rect">
                <a:avLst/>
              </a:prstGeom>
              <a:blipFill>
                <a:blip r:embed="rId8"/>
                <a:stretch>
                  <a:fillRect l="-5825" r="-1942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597B42-23A3-4781-A030-7D084C071D9E}"/>
                  </a:ext>
                </a:extLst>
              </p:cNvPr>
              <p:cNvSpPr txBox="1"/>
              <p:nvPr/>
            </p:nvSpPr>
            <p:spPr>
              <a:xfrm>
                <a:off x="1383681" y="4718973"/>
                <a:ext cx="62901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ca-ES" sz="1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597B42-23A3-4781-A030-7D084C071D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681" y="4718973"/>
                <a:ext cx="629018" cy="307777"/>
              </a:xfrm>
              <a:prstGeom prst="rect">
                <a:avLst/>
              </a:prstGeom>
              <a:blipFill>
                <a:blip r:embed="rId9"/>
                <a:stretch>
                  <a:fillRect l="-5825" r="-1942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229DE97-B883-4303-87F4-82376B52D26C}"/>
                  </a:ext>
                </a:extLst>
              </p:cNvPr>
              <p:cNvSpPr txBox="1"/>
              <p:nvPr/>
            </p:nvSpPr>
            <p:spPr>
              <a:xfrm>
                <a:off x="1383681" y="5145203"/>
                <a:ext cx="62901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ca-ES" sz="1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229DE97-B883-4303-87F4-82376B52D2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681" y="5145203"/>
                <a:ext cx="629018" cy="307777"/>
              </a:xfrm>
              <a:prstGeom prst="rect">
                <a:avLst/>
              </a:prstGeom>
              <a:blipFill>
                <a:blip r:embed="rId10"/>
                <a:stretch>
                  <a:fillRect l="-5825" r="-1942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484968F-CCAE-4A39-AF0B-DC9826C998E8}"/>
                  </a:ext>
                </a:extLst>
              </p:cNvPr>
              <p:cNvSpPr txBox="1"/>
              <p:nvPr/>
            </p:nvSpPr>
            <p:spPr>
              <a:xfrm>
                <a:off x="1383681" y="5571433"/>
                <a:ext cx="62901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ca-ES" sz="1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484968F-CCAE-4A39-AF0B-DC9826C99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681" y="5571433"/>
                <a:ext cx="629018" cy="307777"/>
              </a:xfrm>
              <a:prstGeom prst="rect">
                <a:avLst/>
              </a:prstGeom>
              <a:blipFill>
                <a:blip r:embed="rId11"/>
                <a:stretch>
                  <a:fillRect l="-5825" r="-1942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7BC03E1-8AB3-4DDA-A283-21D6C708AE2E}"/>
                  </a:ext>
                </a:extLst>
              </p:cNvPr>
              <p:cNvSpPr txBox="1"/>
              <p:nvPr/>
            </p:nvSpPr>
            <p:spPr>
              <a:xfrm>
                <a:off x="1879063" y="6016823"/>
                <a:ext cx="139461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r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a-ES" sz="1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7BC03E1-8AB3-4DDA-A283-21D6C708AE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063" y="6016823"/>
                <a:ext cx="139461" cy="307777"/>
              </a:xfrm>
              <a:prstGeom prst="rect">
                <a:avLst/>
              </a:prstGeom>
              <a:blipFill>
                <a:blip r:embed="rId12"/>
                <a:stretch>
                  <a:fillRect l="-30435" r="-26087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AFF8CC6-CCDE-4AFA-910A-22F3F793875B}"/>
              </a:ext>
            </a:extLst>
          </p:cNvPr>
          <p:cNvSpPr txBox="1"/>
          <p:nvPr/>
        </p:nvSpPr>
        <p:spPr>
          <a:xfrm>
            <a:off x="2009140" y="6201745"/>
            <a:ext cx="105798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1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0 </a:t>
            </a:r>
            <a:endParaRPr lang="ca-ES" sz="10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8F6E51-0BA0-4A45-8545-06EA81B43BF3}"/>
              </a:ext>
            </a:extLst>
          </p:cNvPr>
          <p:cNvSpPr txBox="1"/>
          <p:nvPr/>
        </p:nvSpPr>
        <p:spPr>
          <a:xfrm>
            <a:off x="2358192" y="6201745"/>
            <a:ext cx="394339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1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20000 </a:t>
            </a:r>
            <a:endParaRPr lang="ca-ES" sz="10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5BF471-1188-46B4-82E0-3577DFC36D4D}"/>
              </a:ext>
            </a:extLst>
          </p:cNvPr>
          <p:cNvSpPr txBox="1"/>
          <p:nvPr/>
        </p:nvSpPr>
        <p:spPr>
          <a:xfrm>
            <a:off x="2854268" y="6201745"/>
            <a:ext cx="394339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1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40000 </a:t>
            </a:r>
            <a:endParaRPr lang="ca-ES" sz="10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69A607D-A847-474C-BF8A-F4BBC485A3F3}"/>
              </a:ext>
            </a:extLst>
          </p:cNvPr>
          <p:cNvSpPr txBox="1"/>
          <p:nvPr/>
        </p:nvSpPr>
        <p:spPr>
          <a:xfrm>
            <a:off x="3367454" y="6201745"/>
            <a:ext cx="394339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1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60000 </a:t>
            </a:r>
            <a:endParaRPr lang="ca-ES" sz="10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937FF1-D831-49C2-9BB3-115FA8E1FD8E}"/>
              </a:ext>
            </a:extLst>
          </p:cNvPr>
          <p:cNvSpPr txBox="1"/>
          <p:nvPr/>
        </p:nvSpPr>
        <p:spPr>
          <a:xfrm>
            <a:off x="3863530" y="6201745"/>
            <a:ext cx="394339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1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80000 </a:t>
            </a:r>
            <a:endParaRPr lang="ca-ES" sz="10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E03354-5116-4C1D-8C40-7502CB8FDA4C}"/>
              </a:ext>
            </a:extLst>
          </p:cNvPr>
          <p:cNvSpPr txBox="1"/>
          <p:nvPr/>
        </p:nvSpPr>
        <p:spPr>
          <a:xfrm>
            <a:off x="4324795" y="6201745"/>
            <a:ext cx="466474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1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100000 </a:t>
            </a:r>
            <a:endParaRPr lang="ca-ES" sz="10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017F9D-D1D3-4339-AE90-1BEF2D7745BE}"/>
              </a:ext>
            </a:extLst>
          </p:cNvPr>
          <p:cNvSpPr txBox="1"/>
          <p:nvPr/>
        </p:nvSpPr>
        <p:spPr>
          <a:xfrm>
            <a:off x="4828650" y="6201745"/>
            <a:ext cx="466474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1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120000 </a:t>
            </a:r>
            <a:endParaRPr lang="ca-ES" sz="10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9265CA-D783-4758-9FBD-9D9CCF4E1F86}"/>
              </a:ext>
            </a:extLst>
          </p:cNvPr>
          <p:cNvSpPr txBox="1"/>
          <p:nvPr/>
        </p:nvSpPr>
        <p:spPr>
          <a:xfrm>
            <a:off x="5343388" y="6201745"/>
            <a:ext cx="466474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1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140000 </a:t>
            </a:r>
            <a:endParaRPr lang="ca-ES" sz="10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BAB8150-97A1-472B-A071-2B260EBDAB0F}"/>
              </a:ext>
            </a:extLst>
          </p:cNvPr>
          <p:cNvSpPr txBox="1"/>
          <p:nvPr/>
        </p:nvSpPr>
        <p:spPr>
          <a:xfrm>
            <a:off x="5848795" y="6201745"/>
            <a:ext cx="466474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1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160000 </a:t>
            </a:r>
            <a:endParaRPr lang="ca-ES" sz="10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3FFE8F-F4AF-4919-A48F-9063892D7B43}"/>
              </a:ext>
            </a:extLst>
          </p:cNvPr>
          <p:cNvSpPr txBox="1"/>
          <p:nvPr/>
        </p:nvSpPr>
        <p:spPr>
          <a:xfrm>
            <a:off x="6352650" y="6201745"/>
            <a:ext cx="466474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1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180000 </a:t>
            </a:r>
            <a:endParaRPr lang="ca-ES" sz="10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B32FF1-2AE1-4C5B-AA6E-C0DC784A11E9}"/>
              </a:ext>
            </a:extLst>
          </p:cNvPr>
          <p:cNvSpPr txBox="1"/>
          <p:nvPr/>
        </p:nvSpPr>
        <p:spPr>
          <a:xfrm>
            <a:off x="6839395" y="6201745"/>
            <a:ext cx="466474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1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200000 </a:t>
            </a:r>
            <a:endParaRPr lang="ca-ES" sz="10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CA3FD6-A9AE-4737-8F73-DF4FA92494C2}"/>
              </a:ext>
            </a:extLst>
          </p:cNvPr>
          <p:cNvSpPr txBox="1"/>
          <p:nvPr/>
        </p:nvSpPr>
        <p:spPr>
          <a:xfrm>
            <a:off x="1353031" y="1900550"/>
            <a:ext cx="690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bytes</a:t>
            </a:r>
            <a:endParaRPr lang="ca-E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5EA2013-029B-4EE0-B905-B7A250D2A017}"/>
              </a:ext>
            </a:extLst>
          </p:cNvPr>
          <p:cNvSpPr txBox="1"/>
          <p:nvPr/>
        </p:nvSpPr>
        <p:spPr>
          <a:xfrm>
            <a:off x="7092811" y="5568648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10 secs</a:t>
            </a:r>
            <a:endParaRPr lang="ca-ES" sz="16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1F2893-B691-4FE9-BD4A-4F50D24F45F5}"/>
              </a:ext>
            </a:extLst>
          </p:cNvPr>
          <p:cNvSpPr txBox="1"/>
          <p:nvPr/>
        </p:nvSpPr>
        <p:spPr>
          <a:xfrm>
            <a:off x="7079123" y="5145061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20 secs</a:t>
            </a:r>
            <a:endParaRPr lang="ca-ES" sz="1600" b="1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ABE7CC-25B2-40C0-B4ED-1EFD06D44B9C}"/>
              </a:ext>
            </a:extLst>
          </p:cNvPr>
          <p:cNvCxnSpPr/>
          <p:nvPr/>
        </p:nvCxnSpPr>
        <p:spPr>
          <a:xfrm flipV="1">
            <a:off x="2043348" y="5318449"/>
            <a:ext cx="5029256" cy="85375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58A88D2-18AB-4E1F-9432-02C562EE1F1A}"/>
              </a:ext>
            </a:extLst>
          </p:cNvPr>
          <p:cNvSpPr txBox="1"/>
          <p:nvPr/>
        </p:nvSpPr>
        <p:spPr>
          <a:xfrm>
            <a:off x="2251621" y="2928876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nsolas" panose="020B0609020204030204" pitchFamily="49" charset="0"/>
              </a:rPr>
              <a:t>s.append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i</a:t>
            </a:r>
            <a:r>
              <a:rPr lang="en-US" b="1" dirty="0">
                <a:latin typeface="Consolas" panose="020B0609020204030204" pitchFamily="49" charset="0"/>
              </a:rPr>
              <a:t>)</a:t>
            </a:r>
            <a:endParaRPr lang="ca-ES" b="1" dirty="0">
              <a:latin typeface="Consolas" panose="020B0609020204030204" pitchFamily="49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B0C0C6-8839-41D0-8C1A-84D743015D4B}"/>
              </a:ext>
            </a:extLst>
          </p:cNvPr>
          <p:cNvSpPr txBox="1"/>
          <p:nvPr/>
        </p:nvSpPr>
        <p:spPr>
          <a:xfrm>
            <a:off x="5939273" y="2927482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nsolas" panose="020B0609020204030204" pitchFamily="49" charset="0"/>
              </a:rPr>
              <a:t>s.pop</a:t>
            </a:r>
            <a:r>
              <a:rPr lang="en-US" b="1" dirty="0">
                <a:latin typeface="Consolas" panose="020B0609020204030204" pitchFamily="49" charset="0"/>
              </a:rPr>
              <a:t>()</a:t>
            </a:r>
            <a:endParaRPr lang="ca-ES" b="1" dirty="0">
              <a:latin typeface="Consolas" panose="020B0609020204030204" pitchFamily="49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20B39C-8246-45F1-8253-A05FD6080827}"/>
              </a:ext>
            </a:extLst>
          </p:cNvPr>
          <p:cNvSpPr txBox="1"/>
          <p:nvPr/>
        </p:nvSpPr>
        <p:spPr>
          <a:xfrm rot="-600000">
            <a:off x="4938686" y="5314969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time</a:t>
            </a:r>
            <a:endParaRPr lang="ca-ES" b="1" dirty="0">
              <a:solidFill>
                <a:srgbClr val="00B05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B62BC40-1D6B-4994-BE33-E2573C018C7E}"/>
              </a:ext>
            </a:extLst>
          </p:cNvPr>
          <p:cNvSpPr txBox="1"/>
          <p:nvPr/>
        </p:nvSpPr>
        <p:spPr>
          <a:xfrm>
            <a:off x="4701852" y="2488091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space</a:t>
            </a:r>
            <a:endParaRPr lang="ca-ES" b="1" dirty="0">
              <a:solidFill>
                <a:srgbClr val="CC00FF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F7C6AB9-482A-411E-B095-CA3989234C7D}"/>
              </a:ext>
            </a:extLst>
          </p:cNvPr>
          <p:cNvSpPr txBox="1"/>
          <p:nvPr/>
        </p:nvSpPr>
        <p:spPr>
          <a:xfrm>
            <a:off x="7382126" y="6202786"/>
            <a:ext cx="360676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10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 ops </a:t>
            </a:r>
            <a:endParaRPr lang="ca-ES" sz="10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4552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782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Stack: Interleaved push/pop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Suppose that an intermixed sequence of push and pop operations are performed. The pushes push the integers 0 through 9 in order; the pops print out the return value. Which of the following sequences could not occur?</a:t>
            </a:r>
          </a:p>
          <a:p>
            <a:pPr marL="0" indent="0">
              <a:buNone/>
            </a:pPr>
            <a:endParaRPr lang="en-US" sz="2400" dirty="0"/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/>
              <a:t>4 3 2 1 0 9 8 7 6 5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/>
              <a:t>4 6 8 7 5 3 2 9 0 1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/>
              <a:t>2 5 6 7 4 8 9 3 1 0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/>
              <a:t>4 3 2 1 0 5 6 7 8 9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b="1" dirty="0"/>
              <a:t>Source:</a:t>
            </a:r>
            <a:r>
              <a:rPr lang="en-US" sz="2000" dirty="0"/>
              <a:t> Robert Sedgewick, Computer Science 126, Princeton University.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165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Middle element of a stack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Design the class </a:t>
                </a:r>
                <a:r>
                  <a:rPr lang="en-US" sz="2400" b="1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MidStack</a:t>
                </a:r>
                <a:r>
                  <a:rPr lang="en-US" sz="2400" dirty="0"/>
                  <a:t> implementing a stack with the following operations:</a:t>
                </a:r>
              </a:p>
              <a:p>
                <a:pPr lvl="1"/>
                <a:r>
                  <a:rPr lang="en-US" sz="2000" dirty="0"/>
                  <a:t>Push/pop: the usual operations on a stack.</a:t>
                </a:r>
              </a:p>
              <a:p>
                <a:pPr lvl="1"/>
                <a:r>
                  <a:rPr lang="en-US" sz="2000" dirty="0" err="1"/>
                  <a:t>FindMiddle</a:t>
                </a:r>
                <a:r>
                  <a:rPr lang="en-US" sz="2000" dirty="0"/>
                  <a:t>: returns the value of the element in the middle.</a:t>
                </a:r>
              </a:p>
              <a:p>
                <a:pPr lvl="1"/>
                <a:r>
                  <a:rPr lang="en-US" sz="2000" dirty="0" err="1"/>
                  <a:t>DeleteMiddle</a:t>
                </a:r>
                <a:r>
                  <a:rPr lang="en-US" sz="2000" dirty="0"/>
                  <a:t>: deletes the element in the middle.</a:t>
                </a:r>
              </a:p>
              <a:p>
                <a:pPr lvl="1"/>
                <a:endParaRPr lang="en-US" sz="2000" dirty="0"/>
              </a:p>
              <a:p>
                <a:pPr marL="57150" indent="0">
                  <a:buNone/>
                </a:pPr>
                <a:r>
                  <a:rPr lang="en-US" sz="2400" dirty="0"/>
                  <a:t>All the operations must be executed in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400" dirty="0"/>
                  <a:t> time.</a:t>
                </a:r>
              </a:p>
              <a:p>
                <a:pPr marL="57150" indent="0">
                  <a:buNone/>
                </a:pPr>
                <a:endParaRPr lang="en-US" sz="2400" dirty="0"/>
              </a:p>
              <a:p>
                <a:pPr marL="57150" indent="0">
                  <a:buNone/>
                </a:pPr>
                <a:r>
                  <a:rPr lang="en-US" sz="2400" dirty="0"/>
                  <a:t>Suggestion: use some of the existing Python containers to implement it.</a:t>
                </a:r>
              </a:p>
              <a:p>
                <a:pPr marL="57150" indent="0">
                  <a:buNone/>
                </a:pPr>
                <a:endParaRPr lang="en-US" sz="2400" dirty="0"/>
              </a:p>
              <a:p>
                <a:pPr marL="57150" indent="0">
                  <a:buNone/>
                </a:pPr>
                <a:r>
                  <a:rPr lang="en-US" sz="2400" b="1" dirty="0"/>
                  <a:t>Note</a:t>
                </a:r>
                <a:r>
                  <a:rPr lang="en-US" sz="2400" dirty="0"/>
                  <a:t>: if the stack has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elements at locations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0..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400" dirty="0"/>
                  <a:t>,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/>
                  <a:t> is the location at the bottom, the middle element is the one at location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1578" b="-10485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415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Queues implemented as circular buffers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914400"/>
                <a:ext cx="8686800" cy="280124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800" dirty="0"/>
                  <a:t>Design the class queue implemented with a circular buffer (using a Python list):</a:t>
                </a:r>
              </a:p>
              <a:p>
                <a:pPr lvl="1"/>
                <a:r>
                  <a:rPr lang="en-US" sz="2400" dirty="0"/>
                  <a:t>The add/remove operations should run in constant time.</a:t>
                </a:r>
              </a:p>
              <a:p>
                <a:pPr lvl="1"/>
                <a:r>
                  <a:rPr lang="en-US" sz="2400" dirty="0"/>
                  <a:t>The class should have a constructor with a parameter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that indicates the maximum number of elements in the queue.</a:t>
                </a:r>
              </a:p>
              <a:p>
                <a:pPr lvl="1"/>
                <a:endParaRPr lang="en-US" sz="2400" dirty="0"/>
              </a:p>
              <a:p>
                <a:r>
                  <a:rPr lang="en-US" sz="2800" dirty="0"/>
                  <a:t>Consider the design of a variable-size queue using a circular buffer. Discuss how the implementation should be modified.</a:t>
                </a:r>
              </a:p>
              <a:p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914400"/>
                <a:ext cx="8686800" cy="2801244"/>
              </a:xfrm>
              <a:blipFill>
                <a:blip r:embed="rId2"/>
                <a:stretch>
                  <a:fillRect l="-1123" t="-4348" b="-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5A71402-439D-4F90-A850-0EB0709B5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920888"/>
              </p:ext>
            </p:extLst>
          </p:nvPr>
        </p:nvGraphicFramePr>
        <p:xfrm>
          <a:off x="838200" y="5076825"/>
          <a:ext cx="35221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67">
                  <a:extLst>
                    <a:ext uri="{9D8B030D-6E8A-4147-A177-3AD203B41FA5}">
                      <a16:colId xmlns:a16="http://schemas.microsoft.com/office/drawing/2014/main" val="4167081919"/>
                    </a:ext>
                  </a:extLst>
                </a:gridCol>
                <a:gridCol w="440267">
                  <a:extLst>
                    <a:ext uri="{9D8B030D-6E8A-4147-A177-3AD203B41FA5}">
                      <a16:colId xmlns:a16="http://schemas.microsoft.com/office/drawing/2014/main" val="4176531446"/>
                    </a:ext>
                  </a:extLst>
                </a:gridCol>
                <a:gridCol w="440267">
                  <a:extLst>
                    <a:ext uri="{9D8B030D-6E8A-4147-A177-3AD203B41FA5}">
                      <a16:colId xmlns:a16="http://schemas.microsoft.com/office/drawing/2014/main" val="3977042989"/>
                    </a:ext>
                  </a:extLst>
                </a:gridCol>
                <a:gridCol w="440267">
                  <a:extLst>
                    <a:ext uri="{9D8B030D-6E8A-4147-A177-3AD203B41FA5}">
                      <a16:colId xmlns:a16="http://schemas.microsoft.com/office/drawing/2014/main" val="3588945676"/>
                    </a:ext>
                  </a:extLst>
                </a:gridCol>
                <a:gridCol w="440267">
                  <a:extLst>
                    <a:ext uri="{9D8B030D-6E8A-4147-A177-3AD203B41FA5}">
                      <a16:colId xmlns:a16="http://schemas.microsoft.com/office/drawing/2014/main" val="2060263257"/>
                    </a:ext>
                  </a:extLst>
                </a:gridCol>
                <a:gridCol w="440267">
                  <a:extLst>
                    <a:ext uri="{9D8B030D-6E8A-4147-A177-3AD203B41FA5}">
                      <a16:colId xmlns:a16="http://schemas.microsoft.com/office/drawing/2014/main" val="2798300195"/>
                    </a:ext>
                  </a:extLst>
                </a:gridCol>
                <a:gridCol w="440267">
                  <a:extLst>
                    <a:ext uri="{9D8B030D-6E8A-4147-A177-3AD203B41FA5}">
                      <a16:colId xmlns:a16="http://schemas.microsoft.com/office/drawing/2014/main" val="77698215"/>
                    </a:ext>
                  </a:extLst>
                </a:gridCol>
                <a:gridCol w="440267">
                  <a:extLst>
                    <a:ext uri="{9D8B030D-6E8A-4147-A177-3AD203B41FA5}">
                      <a16:colId xmlns:a16="http://schemas.microsoft.com/office/drawing/2014/main" val="6448816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7550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B719AF65-DC9A-4E4D-9FC5-08027E856297}"/>
              </a:ext>
            </a:extLst>
          </p:cNvPr>
          <p:cNvSpPr/>
          <p:nvPr/>
        </p:nvSpPr>
        <p:spPr>
          <a:xfrm>
            <a:off x="5562600" y="3886200"/>
            <a:ext cx="2720340" cy="26136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B7AC96-80F9-4DB5-AB87-A5A58ED95604}"/>
              </a:ext>
            </a:extLst>
          </p:cNvPr>
          <p:cNvCxnSpPr>
            <a:stCxn id="8" idx="1"/>
            <a:endCxn id="8" idx="5"/>
          </p:cNvCxnSpPr>
          <p:nvPr/>
        </p:nvCxnSpPr>
        <p:spPr>
          <a:xfrm>
            <a:off x="5960985" y="4268961"/>
            <a:ext cx="1923571" cy="18481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FDDA8B-33D8-4F9E-B77F-E5569391E0D8}"/>
              </a:ext>
            </a:extLst>
          </p:cNvPr>
          <p:cNvCxnSpPr>
            <a:stCxn id="8" idx="0"/>
            <a:endCxn id="8" idx="4"/>
          </p:cNvCxnSpPr>
          <p:nvPr/>
        </p:nvCxnSpPr>
        <p:spPr>
          <a:xfrm>
            <a:off x="6922770" y="3886200"/>
            <a:ext cx="0" cy="26136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C84B401-8A0A-45B1-BB6D-6A188714EB29}"/>
              </a:ext>
            </a:extLst>
          </p:cNvPr>
          <p:cNvCxnSpPr>
            <a:stCxn id="8" idx="7"/>
            <a:endCxn id="8" idx="3"/>
          </p:cNvCxnSpPr>
          <p:nvPr/>
        </p:nvCxnSpPr>
        <p:spPr>
          <a:xfrm flipH="1">
            <a:off x="5960985" y="4268961"/>
            <a:ext cx="1923571" cy="18481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28C6B1F-89D4-478F-B69D-A59124E0E3A7}"/>
              </a:ext>
            </a:extLst>
          </p:cNvPr>
          <p:cNvCxnSpPr>
            <a:stCxn id="8" idx="2"/>
            <a:endCxn id="8" idx="6"/>
          </p:cNvCxnSpPr>
          <p:nvPr/>
        </p:nvCxnSpPr>
        <p:spPr>
          <a:xfrm>
            <a:off x="5562600" y="5193030"/>
            <a:ext cx="27203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639AAF56-40A4-4D91-809D-F0D7199C7E24}"/>
              </a:ext>
            </a:extLst>
          </p:cNvPr>
          <p:cNvSpPr/>
          <p:nvPr/>
        </p:nvSpPr>
        <p:spPr>
          <a:xfrm>
            <a:off x="6277809" y="4535668"/>
            <a:ext cx="1306830" cy="13068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0F816C-D7C9-4524-8F3B-B7A900B119DF}"/>
              </a:ext>
            </a:extLst>
          </p:cNvPr>
          <p:cNvSpPr txBox="1"/>
          <p:nvPr/>
        </p:nvSpPr>
        <p:spPr>
          <a:xfrm>
            <a:off x="7010400" y="4541520"/>
            <a:ext cx="211180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4D973C-F80B-49FE-9330-CEB5B572903D}"/>
              </a:ext>
            </a:extLst>
          </p:cNvPr>
          <p:cNvSpPr txBox="1"/>
          <p:nvPr/>
        </p:nvSpPr>
        <p:spPr>
          <a:xfrm>
            <a:off x="7294146" y="4816761"/>
            <a:ext cx="211180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FC2166-4EBC-4366-8F3A-CAEDEB01CC38}"/>
              </a:ext>
            </a:extLst>
          </p:cNvPr>
          <p:cNvSpPr txBox="1"/>
          <p:nvPr/>
        </p:nvSpPr>
        <p:spPr>
          <a:xfrm>
            <a:off x="7021442" y="5486400"/>
            <a:ext cx="211180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E0CD2C-BBD6-4240-8221-415AB7A238B5}"/>
              </a:ext>
            </a:extLst>
          </p:cNvPr>
          <p:cNvSpPr txBox="1"/>
          <p:nvPr/>
        </p:nvSpPr>
        <p:spPr>
          <a:xfrm>
            <a:off x="6567618" y="5493127"/>
            <a:ext cx="211180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0A48BC-5243-4D16-9304-793024CD15AD}"/>
              </a:ext>
            </a:extLst>
          </p:cNvPr>
          <p:cNvSpPr txBox="1"/>
          <p:nvPr/>
        </p:nvSpPr>
        <p:spPr>
          <a:xfrm>
            <a:off x="7275470" y="5200650"/>
            <a:ext cx="211180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8F532B-67D0-46F0-A824-238F831FCA34}"/>
              </a:ext>
            </a:extLst>
          </p:cNvPr>
          <p:cNvSpPr txBox="1"/>
          <p:nvPr/>
        </p:nvSpPr>
        <p:spPr>
          <a:xfrm>
            <a:off x="6561009" y="4551045"/>
            <a:ext cx="211180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E8A46E-2C0F-49ED-8BE9-FB1F90288260}"/>
              </a:ext>
            </a:extLst>
          </p:cNvPr>
          <p:cNvSpPr txBox="1"/>
          <p:nvPr/>
        </p:nvSpPr>
        <p:spPr>
          <a:xfrm>
            <a:off x="6284872" y="4809577"/>
            <a:ext cx="211180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09AEBC-A881-4D3C-8A81-0FF8942E9E78}"/>
              </a:ext>
            </a:extLst>
          </p:cNvPr>
          <p:cNvSpPr txBox="1"/>
          <p:nvPr/>
        </p:nvSpPr>
        <p:spPr>
          <a:xfrm>
            <a:off x="6284630" y="5216083"/>
            <a:ext cx="211180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EF0D73-9773-4DA1-8BAD-00341241198B}"/>
              </a:ext>
            </a:extLst>
          </p:cNvPr>
          <p:cNvSpPr txBox="1"/>
          <p:nvPr/>
        </p:nvSpPr>
        <p:spPr>
          <a:xfrm>
            <a:off x="904875" y="4760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cs typeface="Consolas" panose="020B0609020204030204" pitchFamily="49" charset="0"/>
              </a:rPr>
              <a:t>0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627750-1220-4B07-815F-C8A26A5514F3}"/>
              </a:ext>
            </a:extLst>
          </p:cNvPr>
          <p:cNvSpPr txBox="1"/>
          <p:nvPr/>
        </p:nvSpPr>
        <p:spPr>
          <a:xfrm>
            <a:off x="1345746" y="4760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cs typeface="Consolas" panose="020B0609020204030204" pitchFamily="49" charset="0"/>
              </a:rPr>
              <a:t>1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AC61FD3-5827-4FA2-865A-9BD21FD3B0E5}"/>
              </a:ext>
            </a:extLst>
          </p:cNvPr>
          <p:cNvSpPr txBox="1"/>
          <p:nvPr/>
        </p:nvSpPr>
        <p:spPr>
          <a:xfrm>
            <a:off x="1786617" y="4760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cs typeface="Consolas" panose="020B0609020204030204" pitchFamily="49" charset="0"/>
              </a:rPr>
              <a:t>2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FBF1D0-31BC-4DF4-8E49-BEE8D12BD90A}"/>
              </a:ext>
            </a:extLst>
          </p:cNvPr>
          <p:cNvSpPr txBox="1"/>
          <p:nvPr/>
        </p:nvSpPr>
        <p:spPr>
          <a:xfrm>
            <a:off x="2227488" y="4760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cs typeface="Consolas" panose="020B0609020204030204" pitchFamily="49" charset="0"/>
              </a:rPr>
              <a:t>3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30820A-540A-4172-A13A-0F7E84AC1E8E}"/>
              </a:ext>
            </a:extLst>
          </p:cNvPr>
          <p:cNvSpPr txBox="1"/>
          <p:nvPr/>
        </p:nvSpPr>
        <p:spPr>
          <a:xfrm>
            <a:off x="2668359" y="4760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cs typeface="Consolas" panose="020B0609020204030204" pitchFamily="49" charset="0"/>
              </a:rPr>
              <a:t>4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CB11DD-740D-48D3-91C1-05E13398DFA0}"/>
              </a:ext>
            </a:extLst>
          </p:cNvPr>
          <p:cNvSpPr txBox="1"/>
          <p:nvPr/>
        </p:nvSpPr>
        <p:spPr>
          <a:xfrm>
            <a:off x="3109230" y="4760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cs typeface="Consolas" panose="020B0609020204030204" pitchFamily="49" charset="0"/>
              </a:rPr>
              <a:t>5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A7A05C-A32C-4C3C-8E62-998F10B1B184}"/>
              </a:ext>
            </a:extLst>
          </p:cNvPr>
          <p:cNvSpPr txBox="1"/>
          <p:nvPr/>
        </p:nvSpPr>
        <p:spPr>
          <a:xfrm>
            <a:off x="3550101" y="4760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cs typeface="Consolas" panose="020B0609020204030204" pitchFamily="49" charset="0"/>
              </a:rPr>
              <a:t>6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6A95C2-FCF2-43B0-91D8-0C3DD8F23DCE}"/>
              </a:ext>
            </a:extLst>
          </p:cNvPr>
          <p:cNvSpPr txBox="1"/>
          <p:nvPr/>
        </p:nvSpPr>
        <p:spPr>
          <a:xfrm>
            <a:off x="3990975" y="4760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cs typeface="Consolas" panose="020B0609020204030204" pitchFamily="49" charset="0"/>
              </a:rPr>
              <a:t>7</a:t>
            </a: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0169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Reverse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Design the method </a:t>
            </a:r>
            <a:r>
              <a:rPr lang="en-GB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reverse()</a:t>
            </a:r>
            <a:r>
              <a:rPr lang="en-GB" sz="2800" dirty="0">
                <a:solidFill>
                  <a:srgbClr val="0000FF"/>
                </a:solidFill>
                <a:cs typeface="Consolas" panose="020B0609020204030204" pitchFamily="49" charset="0"/>
              </a:rPr>
              <a:t> </a:t>
            </a:r>
            <a:r>
              <a:rPr lang="en-GB" sz="2800" dirty="0"/>
              <a:t>that reverses the contents of a deque:</a:t>
            </a:r>
          </a:p>
          <a:p>
            <a:pPr lvl="1"/>
            <a:r>
              <a:rPr lang="en-GB" sz="2400" dirty="0"/>
              <a:t>No auxiliary data structures should be used.</a:t>
            </a:r>
          </a:p>
          <a:p>
            <a:pPr lvl="1"/>
            <a:r>
              <a:rPr lang="en-GB" sz="2400" dirty="0"/>
              <a:t>No copies of the elements should be performed.</a:t>
            </a:r>
          </a:p>
          <a:p>
            <a:pPr marL="0" indent="0">
              <a:buNone/>
            </a:pPr>
            <a:endParaRPr lang="en-GB" sz="28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04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Rotate and Josephus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914400"/>
                <a:ext cx="8305800" cy="54864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GB" sz="2800" dirty="0"/>
                  <a:t>Design the method </a:t>
                </a:r>
                <a:r>
                  <a:rPr lang="en-GB" sz="2800" b="1" dirty="0" err="1">
                    <a:latin typeface="Consolas" panose="020B0609020204030204" pitchFamily="49" charset="0"/>
                  </a:rPr>
                  <a:t>q.rotate</a:t>
                </a:r>
                <a:r>
                  <a:rPr lang="en-GB" sz="28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(n)</a:t>
                </a:r>
                <a:r>
                  <a:rPr lang="en-GB" sz="2800" dirty="0">
                    <a:solidFill>
                      <a:srgbClr val="0000FF"/>
                    </a:solidFill>
                    <a:cs typeface="Consolas" panose="020B0609020204030204" pitchFamily="49" charset="0"/>
                  </a:rPr>
                  <a:t> </a:t>
                </a:r>
                <a:r>
                  <a:rPr lang="en-GB" sz="2800" dirty="0"/>
                  <a:t>that rotates a deque </a:t>
                </a:r>
                <a:r>
                  <a:rPr lang="en-GB" sz="2800" b="1" dirty="0">
                    <a:latin typeface="Consolas" panose="020B0609020204030204" pitchFamily="49" charset="0"/>
                  </a:rPr>
                  <a:t>n</a:t>
                </a:r>
                <a:r>
                  <a:rPr lang="en-GB" sz="2800" dirty="0"/>
                  <a:t> positions to the right (if positive) or </a:t>
                </a:r>
                <a:r>
                  <a:rPr lang="en-GB" sz="2800" b="1" dirty="0">
                    <a:latin typeface="Consolas" panose="020B0609020204030204" pitchFamily="49" charset="0"/>
                  </a:rPr>
                  <a:t>–n</a:t>
                </a:r>
                <a:r>
                  <a:rPr lang="en-GB" sz="2800" dirty="0"/>
                  <a:t> positions to the left (if negative). Make the method efficient (e.g., assume that n can be large)</a:t>
                </a:r>
              </a:p>
              <a:p>
                <a:endParaRPr lang="en-GB" sz="2800" dirty="0"/>
              </a:p>
              <a:p>
                <a:endParaRPr lang="en-GB" sz="2800" dirty="0"/>
              </a:p>
              <a:p>
                <a:endParaRPr lang="en-GB" sz="2400" dirty="0"/>
              </a:p>
              <a:p>
                <a:pPr lvl="1"/>
                <a:endParaRPr lang="en-GB" sz="2400" dirty="0"/>
              </a:p>
              <a:p>
                <a:pPr lvl="1"/>
                <a:endParaRPr lang="en-GB" sz="2400" dirty="0"/>
              </a:p>
              <a:p>
                <a:pPr lvl="1"/>
                <a:endParaRPr lang="en-GB" sz="2400" dirty="0"/>
              </a:p>
              <a:p>
                <a:r>
                  <a:rPr lang="en-GB" sz="2800" dirty="0"/>
                  <a:t>Solve the Josephus problem,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800" dirty="0"/>
                  <a:t> people and executing every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800" dirty="0"/>
                  <a:t>-</a:t>
                </a:r>
                <a:r>
                  <a:rPr lang="en-GB" sz="2800" dirty="0" err="1"/>
                  <a:t>th</a:t>
                </a:r>
                <a:r>
                  <a:rPr lang="en-GB" sz="2800" dirty="0"/>
                  <a:t> person, using a deque:</a:t>
                </a:r>
                <a:br>
                  <a:rPr lang="en-GB" sz="2800" dirty="0"/>
                </a:br>
                <a:br>
                  <a:rPr lang="en-GB" sz="2800" dirty="0"/>
                </a:br>
                <a:r>
                  <a:rPr lang="en-GB" sz="2400" dirty="0">
                    <a:hlinkClick r:id="rId2"/>
                  </a:rPr>
                  <a:t>https://en.wikipedia.org/wiki/Josephus_problem</a:t>
                </a:r>
                <a:endParaRPr lang="en-GB" sz="28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914400"/>
                <a:ext cx="8305800" cy="5486400"/>
              </a:xfrm>
              <a:blipFill>
                <a:blip r:embed="rId3"/>
                <a:stretch>
                  <a:fillRect l="-1175" t="-1778" r="-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C4C361D-3058-40FD-ADB5-5749F3A3D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921948"/>
              </p:ext>
            </p:extLst>
          </p:nvPr>
        </p:nvGraphicFramePr>
        <p:xfrm>
          <a:off x="3028951" y="2667000"/>
          <a:ext cx="3086097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40871">
                  <a:extLst>
                    <a:ext uri="{9D8B030D-6E8A-4147-A177-3AD203B41FA5}">
                      <a16:colId xmlns:a16="http://schemas.microsoft.com/office/drawing/2014/main" val="3387787308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2185000219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2952377746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1461054599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2196194716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1473078910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10533794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16228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38FCC63-161C-4416-A5B8-8D3EE60DC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446941"/>
              </p:ext>
            </p:extLst>
          </p:nvPr>
        </p:nvGraphicFramePr>
        <p:xfrm>
          <a:off x="1257303" y="3972560"/>
          <a:ext cx="3086097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40871">
                  <a:extLst>
                    <a:ext uri="{9D8B030D-6E8A-4147-A177-3AD203B41FA5}">
                      <a16:colId xmlns:a16="http://schemas.microsoft.com/office/drawing/2014/main" val="3387787308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2185000219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2952377746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1461054599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2196194716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1473078910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10533794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16228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682A833-28FB-433E-97E2-6B673956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231669"/>
              </p:ext>
            </p:extLst>
          </p:nvPr>
        </p:nvGraphicFramePr>
        <p:xfrm>
          <a:off x="4800600" y="3968416"/>
          <a:ext cx="3086097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40871">
                  <a:extLst>
                    <a:ext uri="{9D8B030D-6E8A-4147-A177-3AD203B41FA5}">
                      <a16:colId xmlns:a16="http://schemas.microsoft.com/office/drawing/2014/main" val="3387787308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2185000219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2952377746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1461054599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2196194716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1473078910"/>
                    </a:ext>
                  </a:extLst>
                </a:gridCol>
                <a:gridCol w="440871">
                  <a:extLst>
                    <a:ext uri="{9D8B030D-6E8A-4147-A177-3AD203B41FA5}">
                      <a16:colId xmlns:a16="http://schemas.microsoft.com/office/drawing/2014/main" val="10533794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162289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C7C8973-1510-4B3B-87C3-DD3A133DE9DE}"/>
              </a:ext>
            </a:extLst>
          </p:cNvPr>
          <p:cNvCxnSpPr/>
          <p:nvPr/>
        </p:nvCxnSpPr>
        <p:spPr>
          <a:xfrm flipH="1">
            <a:off x="3276600" y="3200400"/>
            <a:ext cx="685800" cy="6096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87F203D-EBB7-447E-9368-D896CE584B93}"/>
              </a:ext>
            </a:extLst>
          </p:cNvPr>
          <p:cNvSpPr txBox="1"/>
          <p:nvPr/>
        </p:nvSpPr>
        <p:spPr>
          <a:xfrm>
            <a:off x="1828800" y="320444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nsolas" panose="020B0609020204030204" pitchFamily="49" charset="0"/>
              </a:rPr>
              <a:t>q.rotate</a:t>
            </a:r>
            <a:r>
              <a:rPr lang="en-US" b="1" dirty="0">
                <a:latin typeface="Consolas" panose="020B0609020204030204" pitchFamily="49" charset="0"/>
              </a:rPr>
              <a:t>(-2)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46D3337-4DA4-437E-89B5-9B629211860A}"/>
              </a:ext>
            </a:extLst>
          </p:cNvPr>
          <p:cNvCxnSpPr>
            <a:cxnSpLocks/>
          </p:cNvCxnSpPr>
          <p:nvPr/>
        </p:nvCxnSpPr>
        <p:spPr>
          <a:xfrm>
            <a:off x="5181600" y="3200400"/>
            <a:ext cx="685800" cy="6096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4D76F06-ED78-416B-B42B-71FAC59AF5B6}"/>
              </a:ext>
            </a:extLst>
          </p:cNvPr>
          <p:cNvSpPr txBox="1"/>
          <p:nvPr/>
        </p:nvSpPr>
        <p:spPr>
          <a:xfrm>
            <a:off x="5915687" y="3200400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nsolas" panose="020B0609020204030204" pitchFamily="49" charset="0"/>
              </a:rPr>
              <a:t>q.rotate</a:t>
            </a:r>
            <a:r>
              <a:rPr lang="en-US" b="1" dirty="0">
                <a:latin typeface="Consolas" panose="020B0609020204030204" pitchFamily="49" charset="0"/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22545078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and quick sort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038600"/>
          </a:xfrm>
        </p:spPr>
        <p:txBody>
          <a:bodyPr>
            <a:noAutofit/>
          </a:bodyPr>
          <a:lstStyle/>
          <a:p>
            <a:r>
              <a:rPr lang="en-GB" sz="2400" dirty="0"/>
              <a:t>Design the method   </a:t>
            </a:r>
            <a:r>
              <a:rPr lang="en-GB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q.merge</a:t>
            </a:r>
            <a:r>
              <a:rPr lang="en-GB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(other: Deque)</a:t>
            </a:r>
            <a:r>
              <a:rPr lang="en-GB" sz="2400" dirty="0"/>
              <a:t>   that merges the deque with another deque, assuming that both are sorted. Assume that a pair of elements can be compared with the operator &lt;. After merging, all the elements must have been transferred to </a:t>
            </a:r>
            <a:r>
              <a:rPr lang="en-GB" sz="2400" b="1" dirty="0">
                <a:latin typeface="Consolas" panose="020B0609020204030204" pitchFamily="49" charset="0"/>
              </a:rPr>
              <a:t>q</a:t>
            </a:r>
            <a:r>
              <a:rPr lang="en-GB" sz="2400" dirty="0"/>
              <a:t> (</a:t>
            </a:r>
            <a:r>
              <a:rPr lang="en-GB" sz="2400" b="1" dirty="0">
                <a:latin typeface="Consolas" panose="020B0609020204030204" pitchFamily="49" charset="0"/>
              </a:rPr>
              <a:t>other</a:t>
            </a:r>
            <a:r>
              <a:rPr lang="en-GB" sz="2400" dirty="0"/>
              <a:t> becomes empty).</a:t>
            </a:r>
          </a:p>
          <a:p>
            <a:endParaRPr lang="en-GB" sz="2400" dirty="0"/>
          </a:p>
          <a:p>
            <a:r>
              <a:rPr lang="en-GB" sz="2400" dirty="0"/>
              <a:t>Design the method  </a:t>
            </a:r>
            <a:r>
              <a:rPr lang="en-GB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q.sort</a:t>
            </a:r>
            <a:r>
              <a:rPr lang="en-GB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GB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400" dirty="0"/>
              <a:t>that sorts the deque according to the &lt; operator. Consider merge sort and quick sort as possible algorithms.</a:t>
            </a:r>
          </a:p>
          <a:p>
            <a:pPr marL="0" indent="0">
              <a:buNone/>
            </a:pPr>
            <a:endParaRPr lang="en-GB" sz="2400" dirty="0"/>
          </a:p>
          <a:p>
            <a:pPr lvl="1"/>
            <a:endParaRPr lang="en-GB" sz="20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9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Evaluation of postfix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5626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This is an infix expression. What’s his value? 42 </a:t>
            </a:r>
            <a:r>
              <a:rPr lang="en-GB"/>
              <a:t>or 144?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            8 </a:t>
            </a:r>
            <a:r>
              <a:rPr lang="en-US" dirty="0">
                <a:solidFill>
                  <a:srgbClr val="0000FF"/>
                </a:solidFill>
                <a:sym typeface="Symbol" panose="05050102010706020507" pitchFamily="18" charset="2"/>
              </a:rPr>
              <a:t></a:t>
            </a:r>
            <a:r>
              <a:rPr lang="en-US" dirty="0">
                <a:solidFill>
                  <a:srgbClr val="0000FF"/>
                </a:solidFill>
              </a:rPr>
              <a:t> 3 + 10 + 2 </a:t>
            </a:r>
            <a:r>
              <a:rPr lang="en-US" dirty="0">
                <a:solidFill>
                  <a:srgbClr val="0000FF"/>
                </a:solidFill>
                <a:sym typeface="Symbol" panose="05050102010706020507" pitchFamily="18" charset="2"/>
              </a:rPr>
              <a:t></a:t>
            </a:r>
            <a:r>
              <a:rPr lang="en-US" dirty="0">
                <a:solidFill>
                  <a:srgbClr val="0000FF"/>
                </a:solidFill>
              </a:rPr>
              <a:t> 4</a:t>
            </a:r>
          </a:p>
          <a:p>
            <a:endParaRPr lang="en-GB" dirty="0"/>
          </a:p>
          <a:p>
            <a:r>
              <a:rPr lang="en-GB" dirty="0"/>
              <a:t>It depends on the operator precedence. For scientific calculators, </a:t>
            </a:r>
            <a:r>
              <a:rPr lang="en-US" dirty="0">
                <a:sym typeface="Symbol" panose="05050102010706020507" pitchFamily="18" charset="2"/>
              </a:rPr>
              <a:t></a:t>
            </a:r>
            <a:r>
              <a:rPr lang="en-GB" dirty="0"/>
              <a:t> has precedence over +.</a:t>
            </a:r>
          </a:p>
          <a:p>
            <a:endParaRPr lang="en-GB" dirty="0"/>
          </a:p>
          <a:p>
            <a:r>
              <a:rPr lang="en-GB" dirty="0"/>
              <a:t>Postfix (reverse Polish notation) has no ambiguity: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            </a:t>
            </a:r>
            <a:r>
              <a:rPr lang="en-GB" dirty="0">
                <a:solidFill>
                  <a:srgbClr val="0000FF"/>
                </a:solidFill>
              </a:rPr>
              <a:t>8  3 </a:t>
            </a:r>
            <a:r>
              <a:rPr lang="en-US" dirty="0">
                <a:solidFill>
                  <a:srgbClr val="0000FF"/>
                </a:solidFill>
                <a:sym typeface="Symbol" panose="05050102010706020507" pitchFamily="18" charset="2"/>
              </a:rPr>
              <a:t></a:t>
            </a:r>
            <a:r>
              <a:rPr lang="en-GB" dirty="0">
                <a:solidFill>
                  <a:srgbClr val="0000FF"/>
                </a:solidFill>
              </a:rPr>
              <a:t>  10  +  2  4 </a:t>
            </a:r>
            <a:r>
              <a:rPr lang="en-US" dirty="0">
                <a:solidFill>
                  <a:srgbClr val="0000FF"/>
                </a:solidFill>
                <a:sym typeface="Symbol" panose="05050102010706020507" pitchFamily="18" charset="2"/>
              </a:rPr>
              <a:t></a:t>
            </a:r>
            <a:r>
              <a:rPr lang="en-GB" dirty="0">
                <a:solidFill>
                  <a:srgbClr val="0000FF"/>
                </a:solidFill>
              </a:rPr>
              <a:t>  +</a:t>
            </a:r>
          </a:p>
          <a:p>
            <a:endParaRPr lang="en-GB" dirty="0"/>
          </a:p>
          <a:p>
            <a:r>
              <a:rPr lang="en-GB" dirty="0"/>
              <a:t>Postfix expressions can be evaluated using a stack:</a:t>
            </a:r>
          </a:p>
          <a:p>
            <a:pPr lvl="1"/>
            <a:r>
              <a:rPr lang="en-GB" dirty="0"/>
              <a:t>each time an operand is read, it is pushed on the stack</a:t>
            </a:r>
          </a:p>
          <a:p>
            <a:pPr lvl="1"/>
            <a:r>
              <a:rPr lang="en-GB" dirty="0"/>
              <a:t>each time an operator is read, the two top values are popped and operated. The result is push onto the stack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26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GB" dirty="0"/>
              <a:t>Evaluation of postfix expressions: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327" y="1258888"/>
            <a:ext cx="4967698" cy="53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 5 2 3 + 8 </a:t>
            </a:r>
            <a:r>
              <a:rPr lang="en-US" dirty="0">
                <a:solidFill>
                  <a:srgbClr val="0000FF"/>
                </a:solidFill>
                <a:sym typeface="Symbol" panose="05050102010706020507" pitchFamily="18" charset="2"/>
              </a:rPr>
              <a:t>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+ 3 + </a:t>
            </a:r>
            <a:r>
              <a:rPr lang="en-US" dirty="0">
                <a:solidFill>
                  <a:srgbClr val="0000FF"/>
                </a:solidFill>
                <a:sym typeface="Symbol" panose="05050102010706020507" pitchFamily="18" charset="2"/>
              </a:rPr>
              <a:t></a:t>
            </a:r>
            <a:endParaRPr lang="en-US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52400" y="2524125"/>
            <a:ext cx="638175" cy="1819275"/>
          </a:xfrm>
          <a:custGeom>
            <a:avLst/>
            <a:gdLst>
              <a:gd name="connsiteX0" fmla="*/ 0 w 923925"/>
              <a:gd name="connsiteY0" fmla="*/ 0 h 2352675"/>
              <a:gd name="connsiteX1" fmla="*/ 0 w 923925"/>
              <a:gd name="connsiteY1" fmla="*/ 2352675 h 2352675"/>
              <a:gd name="connsiteX2" fmla="*/ 923925 w 923925"/>
              <a:gd name="connsiteY2" fmla="*/ 2352675 h 2352675"/>
              <a:gd name="connsiteX3" fmla="*/ 923925 w 923925"/>
              <a:gd name="connsiteY3" fmla="*/ 9525 h 235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3925" h="2352675">
                <a:moveTo>
                  <a:pt x="0" y="0"/>
                </a:moveTo>
                <a:lnTo>
                  <a:pt x="0" y="2352675"/>
                </a:lnTo>
                <a:lnTo>
                  <a:pt x="923925" y="2352675"/>
                </a:lnTo>
                <a:lnTo>
                  <a:pt x="923925" y="952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466725" y="2524125"/>
            <a:ext cx="1348548" cy="3415585"/>
            <a:chOff x="466725" y="2524125"/>
            <a:chExt cx="1348548" cy="3415585"/>
          </a:xfrm>
        </p:grpSpPr>
        <p:grpSp>
          <p:nvGrpSpPr>
            <p:cNvPr id="52" name="Group 51"/>
            <p:cNvGrpSpPr/>
            <p:nvPr/>
          </p:nvGrpSpPr>
          <p:grpSpPr>
            <a:xfrm>
              <a:off x="1177098" y="2524125"/>
              <a:ext cx="638175" cy="1819275"/>
              <a:chOff x="1177098" y="2524125"/>
              <a:chExt cx="638175" cy="1819275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326106" y="38817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6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1177098" y="2524125"/>
                <a:ext cx="638175" cy="1819275"/>
              </a:xfrm>
              <a:custGeom>
                <a:avLst/>
                <a:gdLst>
                  <a:gd name="connsiteX0" fmla="*/ 0 w 923925"/>
                  <a:gd name="connsiteY0" fmla="*/ 0 h 2352675"/>
                  <a:gd name="connsiteX1" fmla="*/ 0 w 923925"/>
                  <a:gd name="connsiteY1" fmla="*/ 2352675 h 2352675"/>
                  <a:gd name="connsiteX2" fmla="*/ 923925 w 923925"/>
                  <a:gd name="connsiteY2" fmla="*/ 2352675 h 2352675"/>
                  <a:gd name="connsiteX3" fmla="*/ 923925 w 923925"/>
                  <a:gd name="connsiteY3" fmla="*/ 9525 h 23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3925" h="2352675">
                    <a:moveTo>
                      <a:pt x="0" y="0"/>
                    </a:moveTo>
                    <a:lnTo>
                      <a:pt x="0" y="2352675"/>
                    </a:lnTo>
                    <a:lnTo>
                      <a:pt x="923925" y="2352675"/>
                    </a:lnTo>
                    <a:lnTo>
                      <a:pt x="923925" y="952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326106" y="35769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5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326106" y="29673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3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326106" y="32721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2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466725" y="4616271"/>
              <a:ext cx="103425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push(6)</a:t>
              </a:r>
              <a:br>
                <a:rPr lang="en-GB" sz="2000" dirty="0"/>
              </a:br>
              <a:r>
                <a:rPr lang="en-GB" sz="2000" dirty="0"/>
                <a:t>push(5)</a:t>
              </a:r>
              <a:br>
                <a:rPr lang="en-GB" sz="2000" dirty="0"/>
              </a:br>
              <a:r>
                <a:rPr lang="en-GB" sz="2000" dirty="0"/>
                <a:t>push(2)</a:t>
              </a:r>
              <a:br>
                <a:rPr lang="en-GB" sz="2000" dirty="0"/>
              </a:br>
              <a:r>
                <a:rPr lang="en-GB" sz="2000" dirty="0"/>
                <a:t>push(3) </a:t>
              </a:r>
              <a:endParaRPr lang="en-US" sz="20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815273" y="2524125"/>
            <a:ext cx="1024698" cy="3015475"/>
            <a:chOff x="1815273" y="2524125"/>
            <a:chExt cx="1024698" cy="3015475"/>
          </a:xfrm>
        </p:grpSpPr>
        <p:grpSp>
          <p:nvGrpSpPr>
            <p:cNvPr id="53" name="Group 52"/>
            <p:cNvGrpSpPr/>
            <p:nvPr/>
          </p:nvGrpSpPr>
          <p:grpSpPr>
            <a:xfrm>
              <a:off x="2201796" y="2524125"/>
              <a:ext cx="638175" cy="1819275"/>
              <a:chOff x="2201796" y="2524125"/>
              <a:chExt cx="638175" cy="1819275"/>
            </a:xfrm>
          </p:grpSpPr>
          <p:sp>
            <p:nvSpPr>
              <p:cNvPr id="13" name="Freeform 12"/>
              <p:cNvSpPr/>
              <p:nvPr/>
            </p:nvSpPr>
            <p:spPr>
              <a:xfrm>
                <a:off x="2201796" y="2524125"/>
                <a:ext cx="638175" cy="1819275"/>
              </a:xfrm>
              <a:custGeom>
                <a:avLst/>
                <a:gdLst>
                  <a:gd name="connsiteX0" fmla="*/ 0 w 923925"/>
                  <a:gd name="connsiteY0" fmla="*/ 0 h 2352675"/>
                  <a:gd name="connsiteX1" fmla="*/ 0 w 923925"/>
                  <a:gd name="connsiteY1" fmla="*/ 2352675 h 2352675"/>
                  <a:gd name="connsiteX2" fmla="*/ 923925 w 923925"/>
                  <a:gd name="connsiteY2" fmla="*/ 2352675 h 2352675"/>
                  <a:gd name="connsiteX3" fmla="*/ 923925 w 923925"/>
                  <a:gd name="connsiteY3" fmla="*/ 9525 h 23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3925" h="2352675">
                    <a:moveTo>
                      <a:pt x="0" y="0"/>
                    </a:moveTo>
                    <a:lnTo>
                      <a:pt x="0" y="2352675"/>
                    </a:lnTo>
                    <a:lnTo>
                      <a:pt x="923925" y="2352675"/>
                    </a:lnTo>
                    <a:lnTo>
                      <a:pt x="923925" y="952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350804" y="38817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6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350804" y="35769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5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350804" y="32721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5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1815273" y="501638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+</a:t>
              </a:r>
              <a:endParaRPr lang="en-US" sz="2800" b="1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556580" y="2524125"/>
            <a:ext cx="1308089" cy="2953920"/>
            <a:chOff x="2556580" y="2524125"/>
            <a:chExt cx="1308089" cy="2953920"/>
          </a:xfrm>
        </p:grpSpPr>
        <p:grpSp>
          <p:nvGrpSpPr>
            <p:cNvPr id="54" name="Group 53"/>
            <p:cNvGrpSpPr/>
            <p:nvPr/>
          </p:nvGrpSpPr>
          <p:grpSpPr>
            <a:xfrm>
              <a:off x="3226494" y="2524125"/>
              <a:ext cx="638175" cy="1819275"/>
              <a:chOff x="3226494" y="2524125"/>
              <a:chExt cx="638175" cy="1819275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3226494" y="2524125"/>
                <a:ext cx="638175" cy="1819275"/>
              </a:xfrm>
              <a:custGeom>
                <a:avLst/>
                <a:gdLst>
                  <a:gd name="connsiteX0" fmla="*/ 0 w 923925"/>
                  <a:gd name="connsiteY0" fmla="*/ 0 h 2352675"/>
                  <a:gd name="connsiteX1" fmla="*/ 0 w 923925"/>
                  <a:gd name="connsiteY1" fmla="*/ 2352675 h 2352675"/>
                  <a:gd name="connsiteX2" fmla="*/ 923925 w 923925"/>
                  <a:gd name="connsiteY2" fmla="*/ 2352675 h 2352675"/>
                  <a:gd name="connsiteX3" fmla="*/ 923925 w 923925"/>
                  <a:gd name="connsiteY3" fmla="*/ 9525 h 23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3925" h="2352675">
                    <a:moveTo>
                      <a:pt x="0" y="0"/>
                    </a:moveTo>
                    <a:lnTo>
                      <a:pt x="0" y="2352675"/>
                    </a:lnTo>
                    <a:lnTo>
                      <a:pt x="923925" y="2352675"/>
                    </a:lnTo>
                    <a:lnTo>
                      <a:pt x="923925" y="952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375502" y="38817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6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375502" y="35769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5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375502" y="32721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5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375502" y="29673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8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2556580" y="5077935"/>
              <a:ext cx="10342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push(8) </a:t>
              </a:r>
              <a:endParaRPr lang="en-US" sz="20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891373" y="2524125"/>
            <a:ext cx="997994" cy="3115130"/>
            <a:chOff x="3891373" y="2524125"/>
            <a:chExt cx="997994" cy="3115130"/>
          </a:xfrm>
        </p:grpSpPr>
        <p:grpSp>
          <p:nvGrpSpPr>
            <p:cNvPr id="55" name="Group 54"/>
            <p:cNvGrpSpPr/>
            <p:nvPr/>
          </p:nvGrpSpPr>
          <p:grpSpPr>
            <a:xfrm>
              <a:off x="4251192" y="2524125"/>
              <a:ext cx="638175" cy="1819275"/>
              <a:chOff x="4251192" y="2524125"/>
              <a:chExt cx="638175" cy="1819275"/>
            </a:xfrm>
          </p:grpSpPr>
          <p:sp>
            <p:nvSpPr>
              <p:cNvPr id="15" name="Freeform 14"/>
              <p:cNvSpPr/>
              <p:nvPr/>
            </p:nvSpPr>
            <p:spPr>
              <a:xfrm>
                <a:off x="4251192" y="2524125"/>
                <a:ext cx="638175" cy="1819275"/>
              </a:xfrm>
              <a:custGeom>
                <a:avLst/>
                <a:gdLst>
                  <a:gd name="connsiteX0" fmla="*/ 0 w 923925"/>
                  <a:gd name="connsiteY0" fmla="*/ 0 h 2352675"/>
                  <a:gd name="connsiteX1" fmla="*/ 0 w 923925"/>
                  <a:gd name="connsiteY1" fmla="*/ 2352675 h 2352675"/>
                  <a:gd name="connsiteX2" fmla="*/ 923925 w 923925"/>
                  <a:gd name="connsiteY2" fmla="*/ 2352675 h 2352675"/>
                  <a:gd name="connsiteX3" fmla="*/ 923925 w 923925"/>
                  <a:gd name="connsiteY3" fmla="*/ 9525 h 23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3925" h="2352675">
                    <a:moveTo>
                      <a:pt x="0" y="0"/>
                    </a:moveTo>
                    <a:lnTo>
                      <a:pt x="0" y="2352675"/>
                    </a:lnTo>
                    <a:lnTo>
                      <a:pt x="923925" y="2352675"/>
                    </a:lnTo>
                    <a:lnTo>
                      <a:pt x="923925" y="952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400200" y="38817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6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400200" y="35769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5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322455" y="3272135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40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3891373" y="5054480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/>
                <a:t>*</a:t>
              </a:r>
              <a:endParaRPr lang="en-US" sz="3200" b="1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911688" y="2524125"/>
            <a:ext cx="1002377" cy="3015475"/>
            <a:chOff x="4911688" y="2524125"/>
            <a:chExt cx="1002377" cy="3015475"/>
          </a:xfrm>
        </p:grpSpPr>
        <p:grpSp>
          <p:nvGrpSpPr>
            <p:cNvPr id="56" name="Group 55"/>
            <p:cNvGrpSpPr/>
            <p:nvPr/>
          </p:nvGrpSpPr>
          <p:grpSpPr>
            <a:xfrm>
              <a:off x="5275890" y="2524125"/>
              <a:ext cx="638175" cy="1819275"/>
              <a:chOff x="5275890" y="2524125"/>
              <a:chExt cx="638175" cy="1819275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5275890" y="2524125"/>
                <a:ext cx="638175" cy="1819275"/>
              </a:xfrm>
              <a:custGeom>
                <a:avLst/>
                <a:gdLst>
                  <a:gd name="connsiteX0" fmla="*/ 0 w 923925"/>
                  <a:gd name="connsiteY0" fmla="*/ 0 h 2352675"/>
                  <a:gd name="connsiteX1" fmla="*/ 0 w 923925"/>
                  <a:gd name="connsiteY1" fmla="*/ 2352675 h 2352675"/>
                  <a:gd name="connsiteX2" fmla="*/ 923925 w 923925"/>
                  <a:gd name="connsiteY2" fmla="*/ 2352675 h 2352675"/>
                  <a:gd name="connsiteX3" fmla="*/ 923925 w 923925"/>
                  <a:gd name="connsiteY3" fmla="*/ 9525 h 23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3925" h="2352675">
                    <a:moveTo>
                      <a:pt x="0" y="0"/>
                    </a:moveTo>
                    <a:lnTo>
                      <a:pt x="0" y="2352675"/>
                    </a:lnTo>
                    <a:lnTo>
                      <a:pt x="923925" y="2352675"/>
                    </a:lnTo>
                    <a:lnTo>
                      <a:pt x="923925" y="952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424898" y="38817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6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347153" y="3576935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45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4911688" y="501638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+</a:t>
              </a:r>
              <a:endParaRPr lang="en-US" sz="2800" b="1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638800" y="2524125"/>
            <a:ext cx="1299963" cy="2953920"/>
            <a:chOff x="5638800" y="2524125"/>
            <a:chExt cx="1299963" cy="2953920"/>
          </a:xfrm>
        </p:grpSpPr>
        <p:grpSp>
          <p:nvGrpSpPr>
            <p:cNvPr id="57" name="Group 56"/>
            <p:cNvGrpSpPr/>
            <p:nvPr/>
          </p:nvGrpSpPr>
          <p:grpSpPr>
            <a:xfrm>
              <a:off x="6300588" y="2524125"/>
              <a:ext cx="638175" cy="1819275"/>
              <a:chOff x="6300588" y="2524125"/>
              <a:chExt cx="638175" cy="1819275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6300588" y="2524125"/>
                <a:ext cx="638175" cy="1819275"/>
              </a:xfrm>
              <a:custGeom>
                <a:avLst/>
                <a:gdLst>
                  <a:gd name="connsiteX0" fmla="*/ 0 w 923925"/>
                  <a:gd name="connsiteY0" fmla="*/ 0 h 2352675"/>
                  <a:gd name="connsiteX1" fmla="*/ 0 w 923925"/>
                  <a:gd name="connsiteY1" fmla="*/ 2352675 h 2352675"/>
                  <a:gd name="connsiteX2" fmla="*/ 923925 w 923925"/>
                  <a:gd name="connsiteY2" fmla="*/ 2352675 h 2352675"/>
                  <a:gd name="connsiteX3" fmla="*/ 923925 w 923925"/>
                  <a:gd name="connsiteY3" fmla="*/ 9525 h 23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3925" h="2352675">
                    <a:moveTo>
                      <a:pt x="0" y="0"/>
                    </a:moveTo>
                    <a:lnTo>
                      <a:pt x="0" y="2352675"/>
                    </a:lnTo>
                    <a:lnTo>
                      <a:pt x="923925" y="2352675"/>
                    </a:lnTo>
                    <a:lnTo>
                      <a:pt x="923925" y="952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449596" y="38817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6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371851" y="3576935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45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49596" y="32721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3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5638800" y="5077935"/>
              <a:ext cx="10342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push(3) </a:t>
              </a:r>
              <a:endParaRPr lang="en-US" sz="200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934200" y="2524125"/>
            <a:ext cx="1029261" cy="3015475"/>
            <a:chOff x="6934200" y="2524125"/>
            <a:chExt cx="1029261" cy="3015475"/>
          </a:xfrm>
        </p:grpSpPr>
        <p:grpSp>
          <p:nvGrpSpPr>
            <p:cNvPr id="58" name="Group 57"/>
            <p:cNvGrpSpPr/>
            <p:nvPr/>
          </p:nvGrpSpPr>
          <p:grpSpPr>
            <a:xfrm>
              <a:off x="7325286" y="2524125"/>
              <a:ext cx="638175" cy="1819275"/>
              <a:chOff x="7325286" y="2524125"/>
              <a:chExt cx="638175" cy="1819275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7325286" y="2524125"/>
                <a:ext cx="638175" cy="1819275"/>
              </a:xfrm>
              <a:custGeom>
                <a:avLst/>
                <a:gdLst>
                  <a:gd name="connsiteX0" fmla="*/ 0 w 923925"/>
                  <a:gd name="connsiteY0" fmla="*/ 0 h 2352675"/>
                  <a:gd name="connsiteX1" fmla="*/ 0 w 923925"/>
                  <a:gd name="connsiteY1" fmla="*/ 2352675 h 2352675"/>
                  <a:gd name="connsiteX2" fmla="*/ 923925 w 923925"/>
                  <a:gd name="connsiteY2" fmla="*/ 2352675 h 2352675"/>
                  <a:gd name="connsiteX3" fmla="*/ 923925 w 923925"/>
                  <a:gd name="connsiteY3" fmla="*/ 9525 h 23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3925" h="2352675">
                    <a:moveTo>
                      <a:pt x="0" y="0"/>
                    </a:moveTo>
                    <a:lnTo>
                      <a:pt x="0" y="2352675"/>
                    </a:lnTo>
                    <a:lnTo>
                      <a:pt x="923925" y="2352675"/>
                    </a:lnTo>
                    <a:lnTo>
                      <a:pt x="923925" y="952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474294" y="388173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6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396549" y="3576935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0000FF"/>
                    </a:solidFill>
                  </a:rPr>
                  <a:t>48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6934200" y="501638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+</a:t>
              </a:r>
              <a:endParaRPr lang="en-US" sz="2800" b="1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8017798" y="2524125"/>
            <a:ext cx="983327" cy="3115130"/>
            <a:chOff x="8017798" y="2524125"/>
            <a:chExt cx="983327" cy="3115130"/>
          </a:xfrm>
        </p:grpSpPr>
        <p:grpSp>
          <p:nvGrpSpPr>
            <p:cNvPr id="59" name="Group 58"/>
            <p:cNvGrpSpPr/>
            <p:nvPr/>
          </p:nvGrpSpPr>
          <p:grpSpPr>
            <a:xfrm>
              <a:off x="8349985" y="2524125"/>
              <a:ext cx="651140" cy="1819275"/>
              <a:chOff x="8349985" y="2524125"/>
              <a:chExt cx="651140" cy="1819275"/>
            </a:xfrm>
          </p:grpSpPr>
          <p:sp>
            <p:nvSpPr>
              <p:cNvPr id="40" name="Freeform 39"/>
              <p:cNvSpPr/>
              <p:nvPr/>
            </p:nvSpPr>
            <p:spPr>
              <a:xfrm>
                <a:off x="8353425" y="2524125"/>
                <a:ext cx="638175" cy="1819275"/>
              </a:xfrm>
              <a:custGeom>
                <a:avLst/>
                <a:gdLst>
                  <a:gd name="connsiteX0" fmla="*/ 0 w 923925"/>
                  <a:gd name="connsiteY0" fmla="*/ 0 h 2352675"/>
                  <a:gd name="connsiteX1" fmla="*/ 0 w 923925"/>
                  <a:gd name="connsiteY1" fmla="*/ 2352675 h 2352675"/>
                  <a:gd name="connsiteX2" fmla="*/ 923925 w 923925"/>
                  <a:gd name="connsiteY2" fmla="*/ 2352675 h 2352675"/>
                  <a:gd name="connsiteX3" fmla="*/ 923925 w 923925"/>
                  <a:gd name="connsiteY3" fmla="*/ 9525 h 23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3925" h="2352675">
                    <a:moveTo>
                      <a:pt x="0" y="0"/>
                    </a:moveTo>
                    <a:lnTo>
                      <a:pt x="0" y="2352675"/>
                    </a:lnTo>
                    <a:lnTo>
                      <a:pt x="923925" y="2352675"/>
                    </a:lnTo>
                    <a:lnTo>
                      <a:pt x="923925" y="952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8349985" y="3881735"/>
                <a:ext cx="6511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400" dirty="0">
                    <a:solidFill>
                      <a:srgbClr val="0000FF"/>
                    </a:solidFill>
                  </a:rPr>
                  <a:t>288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8017798" y="5054480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/>
                <a:t>*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9282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From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71800"/>
            <a:ext cx="8382000" cy="37427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Algorithm:</a:t>
            </a:r>
          </a:p>
          <a:p>
            <a:pPr lvl="1"/>
            <a:r>
              <a:rPr lang="en-GB" dirty="0"/>
              <a:t>When an operand is read, write it to the output.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If we read a right parenthesis, pop the stack writing symbols until we encounter the left parenthesis.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For any other symbol, i.e., </a:t>
            </a:r>
            <a:r>
              <a:rPr lang="en-GB" b="1" dirty="0">
                <a:latin typeface="Consolas" panose="020B0609020204030204" pitchFamily="49" charset="0"/>
              </a:rPr>
              <a:t>+</a:t>
            </a:r>
            <a:r>
              <a:rPr lang="en-GB" dirty="0"/>
              <a:t> </a:t>
            </a:r>
            <a:r>
              <a:rPr lang="en-GB" b="1" dirty="0">
                <a:latin typeface="Consolas" panose="020B0609020204030204" pitchFamily="49" charset="0"/>
                <a:sym typeface="Symbol" panose="05050102010706020507" pitchFamily="18" charset="2"/>
              </a:rPr>
              <a:t></a:t>
            </a:r>
            <a:r>
              <a:rPr lang="en-GB" dirty="0"/>
              <a:t> </a:t>
            </a:r>
            <a:r>
              <a:rPr lang="en-GB" b="1" dirty="0">
                <a:latin typeface="Consolas" panose="020B0609020204030204" pitchFamily="49" charset="0"/>
              </a:rPr>
              <a:t>(</a:t>
            </a:r>
            <a:r>
              <a:rPr lang="en-GB" dirty="0"/>
              <a:t>, pop entries and write them until we find an entry with lower priority. After popping, push the symbol onto the stack. Exception: </a:t>
            </a:r>
            <a:r>
              <a:rPr lang="en-GB" b="1" dirty="0">
                <a:latin typeface="Consolas" panose="020B0609020204030204" pitchFamily="49" charset="0"/>
              </a:rPr>
              <a:t>(</a:t>
            </a:r>
            <a:r>
              <a:rPr lang="en-GB" dirty="0"/>
              <a:t> can only be removed when finding a </a:t>
            </a:r>
            <a:r>
              <a:rPr lang="en-GB" b="1" dirty="0">
                <a:latin typeface="Consolas" panose="020B0609020204030204" pitchFamily="49" charset="0"/>
              </a:rPr>
              <a:t>)</a:t>
            </a:r>
            <a:r>
              <a:rPr lang="en-GB" dirty="0"/>
              <a:t>.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When the end of the input is reached, all symbols in the stack are popped and written onto the output.</a:t>
            </a:r>
            <a:br>
              <a:rPr lang="en-GB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33575" y="990600"/>
            <a:ext cx="528221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 + b </a:t>
            </a:r>
            <a:r>
              <a:rPr lang="en-US" sz="2400" b="1" dirty="0">
                <a:sym typeface="Symbol" panose="05050102010706020507" pitchFamily="18" charset="2"/>
              </a:rPr>
              <a:t></a:t>
            </a:r>
            <a:r>
              <a:rPr lang="en-GB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c + ( d </a:t>
            </a:r>
            <a:r>
              <a:rPr lang="en-US" sz="2400" b="1" dirty="0">
                <a:sym typeface="Symbol" panose="05050102010706020507" pitchFamily="18" charset="2"/>
              </a:rPr>
              <a:t></a:t>
            </a:r>
            <a:r>
              <a:rPr lang="en-GB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e + f ) </a:t>
            </a:r>
            <a:r>
              <a:rPr lang="en-US" sz="2400" b="1" dirty="0">
                <a:sym typeface="Symbol" panose="05050102010706020507" pitchFamily="18" charset="2"/>
              </a:rPr>
              <a:t></a:t>
            </a:r>
            <a:r>
              <a:rPr lang="en-GB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g 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9176" y="2281535"/>
            <a:ext cx="443262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 b c </a:t>
            </a:r>
            <a:r>
              <a:rPr lang="en-US" sz="2400" b="1" dirty="0">
                <a:sym typeface="Symbol" panose="05050102010706020507" pitchFamily="18" charset="2"/>
              </a:rPr>
              <a:t></a:t>
            </a:r>
            <a:r>
              <a:rPr lang="en-GB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+ d e </a:t>
            </a:r>
            <a:r>
              <a:rPr lang="en-US" sz="2400" b="1" dirty="0">
                <a:sym typeface="Symbol" panose="05050102010706020507" pitchFamily="18" charset="2"/>
              </a:rPr>
              <a:t></a:t>
            </a:r>
            <a:r>
              <a:rPr lang="en-GB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f + g </a:t>
            </a:r>
            <a:r>
              <a:rPr lang="en-US" sz="2400" b="1" dirty="0">
                <a:sym typeface="Symbol" panose="05050102010706020507" pitchFamily="18" charset="2"/>
              </a:rPr>
              <a:t></a:t>
            </a:r>
            <a:r>
              <a:rPr lang="en-GB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+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0" y="1513830"/>
            <a:ext cx="0" cy="69597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779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From infix to postfix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990600"/>
            <a:ext cx="6099747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a + b </a:t>
            </a:r>
            <a:r>
              <a:rPr lang="en-US" sz="2800" b="1" dirty="0">
                <a:sym typeface="Symbol" panose="05050102010706020507" pitchFamily="18" charset="2"/>
              </a:rPr>
              <a:t></a:t>
            </a:r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c + ( d </a:t>
            </a:r>
            <a:r>
              <a:rPr lang="en-US" sz="2800" b="1" dirty="0">
                <a:sym typeface="Symbol" panose="05050102010706020507" pitchFamily="18" charset="2"/>
              </a:rPr>
              <a:t></a:t>
            </a:r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e + f ) </a:t>
            </a:r>
            <a:r>
              <a:rPr lang="en-US" sz="2800" b="1" dirty="0">
                <a:sym typeface="Symbol" panose="05050102010706020507" pitchFamily="18" charset="2"/>
              </a:rPr>
              <a:t></a:t>
            </a:r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g </a:t>
            </a:r>
            <a:endParaRPr lang="en-US" sz="2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1524000" y="1752600"/>
            <a:ext cx="581025" cy="1000669"/>
          </a:xfrm>
          <a:custGeom>
            <a:avLst/>
            <a:gdLst>
              <a:gd name="connsiteX0" fmla="*/ 0 w 581025"/>
              <a:gd name="connsiteY0" fmla="*/ 0 h 1000125"/>
              <a:gd name="connsiteX1" fmla="*/ 0 w 581025"/>
              <a:gd name="connsiteY1" fmla="*/ 1000125 h 1000125"/>
              <a:gd name="connsiteX2" fmla="*/ 581025 w 581025"/>
              <a:gd name="connsiteY2" fmla="*/ 1000125 h 1000125"/>
              <a:gd name="connsiteX3" fmla="*/ 581025 w 581025"/>
              <a:gd name="connsiteY3" fmla="*/ 19050 h 1000125"/>
              <a:gd name="connsiteX0" fmla="*/ 0 w 581025"/>
              <a:gd name="connsiteY0" fmla="*/ 544 h 1000669"/>
              <a:gd name="connsiteX1" fmla="*/ 0 w 581025"/>
              <a:gd name="connsiteY1" fmla="*/ 1000669 h 1000669"/>
              <a:gd name="connsiteX2" fmla="*/ 581025 w 581025"/>
              <a:gd name="connsiteY2" fmla="*/ 1000669 h 1000669"/>
              <a:gd name="connsiteX3" fmla="*/ 581025 w 581025"/>
              <a:gd name="connsiteY3" fmla="*/ 0 h 100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025" h="1000669">
                <a:moveTo>
                  <a:pt x="0" y="544"/>
                </a:moveTo>
                <a:lnTo>
                  <a:pt x="0" y="1000669"/>
                </a:lnTo>
                <a:lnTo>
                  <a:pt x="581025" y="1000669"/>
                </a:lnTo>
                <a:lnTo>
                  <a:pt x="581025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588129"/>
              </p:ext>
            </p:extLst>
          </p:nvPr>
        </p:nvGraphicFramePr>
        <p:xfrm>
          <a:off x="3276600" y="2235109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144749"/>
              </p:ext>
            </p:extLst>
          </p:nvPr>
        </p:nvGraphicFramePr>
        <p:xfrm>
          <a:off x="3276600" y="3505109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a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sp>
        <p:nvSpPr>
          <p:cNvPr id="32" name="Freeform 31"/>
          <p:cNvSpPr/>
          <p:nvPr/>
        </p:nvSpPr>
        <p:spPr>
          <a:xfrm>
            <a:off x="1524000" y="3022600"/>
            <a:ext cx="581025" cy="1000669"/>
          </a:xfrm>
          <a:custGeom>
            <a:avLst/>
            <a:gdLst>
              <a:gd name="connsiteX0" fmla="*/ 0 w 581025"/>
              <a:gd name="connsiteY0" fmla="*/ 0 h 1000125"/>
              <a:gd name="connsiteX1" fmla="*/ 0 w 581025"/>
              <a:gd name="connsiteY1" fmla="*/ 1000125 h 1000125"/>
              <a:gd name="connsiteX2" fmla="*/ 581025 w 581025"/>
              <a:gd name="connsiteY2" fmla="*/ 1000125 h 1000125"/>
              <a:gd name="connsiteX3" fmla="*/ 581025 w 581025"/>
              <a:gd name="connsiteY3" fmla="*/ 19050 h 1000125"/>
              <a:gd name="connsiteX0" fmla="*/ 0 w 581025"/>
              <a:gd name="connsiteY0" fmla="*/ 544 h 1000669"/>
              <a:gd name="connsiteX1" fmla="*/ 0 w 581025"/>
              <a:gd name="connsiteY1" fmla="*/ 1000669 h 1000669"/>
              <a:gd name="connsiteX2" fmla="*/ 581025 w 581025"/>
              <a:gd name="connsiteY2" fmla="*/ 1000669 h 1000669"/>
              <a:gd name="connsiteX3" fmla="*/ 581025 w 581025"/>
              <a:gd name="connsiteY3" fmla="*/ 0 h 100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025" h="1000669">
                <a:moveTo>
                  <a:pt x="0" y="544"/>
                </a:moveTo>
                <a:lnTo>
                  <a:pt x="0" y="1000669"/>
                </a:lnTo>
                <a:lnTo>
                  <a:pt x="581025" y="1000669"/>
                </a:lnTo>
                <a:lnTo>
                  <a:pt x="581025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774275"/>
              </p:ext>
            </p:extLst>
          </p:nvPr>
        </p:nvGraphicFramePr>
        <p:xfrm>
          <a:off x="3276600" y="4775109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a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sp>
        <p:nvSpPr>
          <p:cNvPr id="36" name="Freeform 35"/>
          <p:cNvSpPr/>
          <p:nvPr/>
        </p:nvSpPr>
        <p:spPr>
          <a:xfrm>
            <a:off x="1524000" y="4292600"/>
            <a:ext cx="581025" cy="1000669"/>
          </a:xfrm>
          <a:custGeom>
            <a:avLst/>
            <a:gdLst>
              <a:gd name="connsiteX0" fmla="*/ 0 w 581025"/>
              <a:gd name="connsiteY0" fmla="*/ 0 h 1000125"/>
              <a:gd name="connsiteX1" fmla="*/ 0 w 581025"/>
              <a:gd name="connsiteY1" fmla="*/ 1000125 h 1000125"/>
              <a:gd name="connsiteX2" fmla="*/ 581025 w 581025"/>
              <a:gd name="connsiteY2" fmla="*/ 1000125 h 1000125"/>
              <a:gd name="connsiteX3" fmla="*/ 581025 w 581025"/>
              <a:gd name="connsiteY3" fmla="*/ 19050 h 1000125"/>
              <a:gd name="connsiteX0" fmla="*/ 0 w 581025"/>
              <a:gd name="connsiteY0" fmla="*/ 544 h 1000669"/>
              <a:gd name="connsiteX1" fmla="*/ 0 w 581025"/>
              <a:gd name="connsiteY1" fmla="*/ 1000669 h 1000669"/>
              <a:gd name="connsiteX2" fmla="*/ 581025 w 581025"/>
              <a:gd name="connsiteY2" fmla="*/ 1000669 h 1000669"/>
              <a:gd name="connsiteX3" fmla="*/ 581025 w 581025"/>
              <a:gd name="connsiteY3" fmla="*/ 0 h 100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025" h="1000669">
                <a:moveTo>
                  <a:pt x="0" y="544"/>
                </a:moveTo>
                <a:lnTo>
                  <a:pt x="0" y="1000669"/>
                </a:lnTo>
                <a:lnTo>
                  <a:pt x="581025" y="1000669"/>
                </a:lnTo>
                <a:lnTo>
                  <a:pt x="581025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ts val="2000"/>
              </a:lnSpc>
            </a:pP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endParaRPr lang="en-US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338818"/>
              </p:ext>
            </p:extLst>
          </p:nvPr>
        </p:nvGraphicFramePr>
        <p:xfrm>
          <a:off x="3276600" y="6045109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sp>
        <p:nvSpPr>
          <p:cNvPr id="46" name="Freeform 45"/>
          <p:cNvSpPr/>
          <p:nvPr/>
        </p:nvSpPr>
        <p:spPr>
          <a:xfrm>
            <a:off x="1524000" y="5562600"/>
            <a:ext cx="581025" cy="1000669"/>
          </a:xfrm>
          <a:custGeom>
            <a:avLst/>
            <a:gdLst>
              <a:gd name="connsiteX0" fmla="*/ 0 w 581025"/>
              <a:gd name="connsiteY0" fmla="*/ 0 h 1000125"/>
              <a:gd name="connsiteX1" fmla="*/ 0 w 581025"/>
              <a:gd name="connsiteY1" fmla="*/ 1000125 h 1000125"/>
              <a:gd name="connsiteX2" fmla="*/ 581025 w 581025"/>
              <a:gd name="connsiteY2" fmla="*/ 1000125 h 1000125"/>
              <a:gd name="connsiteX3" fmla="*/ 581025 w 581025"/>
              <a:gd name="connsiteY3" fmla="*/ 19050 h 1000125"/>
              <a:gd name="connsiteX0" fmla="*/ 0 w 581025"/>
              <a:gd name="connsiteY0" fmla="*/ 544 h 1000669"/>
              <a:gd name="connsiteX1" fmla="*/ 0 w 581025"/>
              <a:gd name="connsiteY1" fmla="*/ 1000669 h 1000669"/>
              <a:gd name="connsiteX2" fmla="*/ 581025 w 581025"/>
              <a:gd name="connsiteY2" fmla="*/ 1000669 h 1000669"/>
              <a:gd name="connsiteX3" fmla="*/ 581025 w 581025"/>
              <a:gd name="connsiteY3" fmla="*/ 0 h 100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025" h="1000669">
                <a:moveTo>
                  <a:pt x="0" y="544"/>
                </a:moveTo>
                <a:lnTo>
                  <a:pt x="0" y="1000669"/>
                </a:lnTo>
                <a:lnTo>
                  <a:pt x="581025" y="1000669"/>
                </a:lnTo>
                <a:lnTo>
                  <a:pt x="581025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ts val="2000"/>
              </a:lnSpc>
            </a:pP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endParaRPr lang="en-US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5796" y="1799375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Output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219200"/>
            <a:ext cx="11031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/>
              <a:t>Priority</a:t>
            </a:r>
            <a:br>
              <a:rPr lang="en-US" sz="2400" u="sng" dirty="0"/>
            </a:br>
            <a:r>
              <a:rPr lang="en-US" sz="2400" b="1" dirty="0">
                <a:sym typeface="Symbol" panose="05050102010706020507" pitchFamily="18" charset="2"/>
              </a:rPr>
              <a:t></a:t>
            </a:r>
            <a:br>
              <a:rPr lang="en-US" sz="2400" b="1" dirty="0">
                <a:sym typeface="Symbol" panose="05050102010706020507" pitchFamily="18" charset="2"/>
              </a:rPr>
            </a:br>
            <a:r>
              <a:rPr lang="en-US" sz="2400" b="1" dirty="0">
                <a:sym typeface="Symbol" panose="05050102010706020507" pitchFamily="18" charset="2"/>
              </a:rPr>
              <a:t>+</a:t>
            </a:r>
            <a:br>
              <a:rPr lang="en-US" sz="2400" b="1" dirty="0">
                <a:sym typeface="Symbol" panose="05050102010706020507" pitchFamily="18" charset="2"/>
              </a:rPr>
            </a:br>
            <a:r>
              <a:rPr lang="en-US" sz="2400" b="1" dirty="0">
                <a:sym typeface="Symbol" panose="05050102010706020507" pitchFamily="18" charset="2"/>
              </a:rPr>
              <a:t>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671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From infix to postfix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524000" y="4292600"/>
            <a:ext cx="581025" cy="1000669"/>
          </a:xfrm>
          <a:custGeom>
            <a:avLst/>
            <a:gdLst>
              <a:gd name="connsiteX0" fmla="*/ 0 w 581025"/>
              <a:gd name="connsiteY0" fmla="*/ 0 h 1000125"/>
              <a:gd name="connsiteX1" fmla="*/ 0 w 581025"/>
              <a:gd name="connsiteY1" fmla="*/ 1000125 h 1000125"/>
              <a:gd name="connsiteX2" fmla="*/ 581025 w 581025"/>
              <a:gd name="connsiteY2" fmla="*/ 1000125 h 1000125"/>
              <a:gd name="connsiteX3" fmla="*/ 581025 w 581025"/>
              <a:gd name="connsiteY3" fmla="*/ 19050 h 1000125"/>
              <a:gd name="connsiteX0" fmla="*/ 0 w 581025"/>
              <a:gd name="connsiteY0" fmla="*/ 544 h 1000669"/>
              <a:gd name="connsiteX1" fmla="*/ 0 w 581025"/>
              <a:gd name="connsiteY1" fmla="*/ 1000669 h 1000669"/>
              <a:gd name="connsiteX2" fmla="*/ 581025 w 581025"/>
              <a:gd name="connsiteY2" fmla="*/ 1000669 h 1000669"/>
              <a:gd name="connsiteX3" fmla="*/ 581025 w 581025"/>
              <a:gd name="connsiteY3" fmla="*/ 0 h 100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025" h="1000669">
                <a:moveTo>
                  <a:pt x="0" y="544"/>
                </a:moveTo>
                <a:lnTo>
                  <a:pt x="0" y="1000669"/>
                </a:lnTo>
                <a:lnTo>
                  <a:pt x="581025" y="1000669"/>
                </a:lnTo>
                <a:lnTo>
                  <a:pt x="581025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ts val="2000"/>
              </a:lnSpc>
            </a:pP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endParaRPr lang="en-US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523999" y="1752600"/>
            <a:ext cx="581025" cy="1000669"/>
          </a:xfrm>
          <a:custGeom>
            <a:avLst/>
            <a:gdLst>
              <a:gd name="connsiteX0" fmla="*/ 0 w 581025"/>
              <a:gd name="connsiteY0" fmla="*/ 0 h 1000125"/>
              <a:gd name="connsiteX1" fmla="*/ 0 w 581025"/>
              <a:gd name="connsiteY1" fmla="*/ 1000125 h 1000125"/>
              <a:gd name="connsiteX2" fmla="*/ 581025 w 581025"/>
              <a:gd name="connsiteY2" fmla="*/ 1000125 h 1000125"/>
              <a:gd name="connsiteX3" fmla="*/ 581025 w 581025"/>
              <a:gd name="connsiteY3" fmla="*/ 19050 h 1000125"/>
              <a:gd name="connsiteX0" fmla="*/ 0 w 581025"/>
              <a:gd name="connsiteY0" fmla="*/ 544 h 1000669"/>
              <a:gd name="connsiteX1" fmla="*/ 0 w 581025"/>
              <a:gd name="connsiteY1" fmla="*/ 1000669 h 1000669"/>
              <a:gd name="connsiteX2" fmla="*/ 581025 w 581025"/>
              <a:gd name="connsiteY2" fmla="*/ 1000669 h 1000669"/>
              <a:gd name="connsiteX3" fmla="*/ 581025 w 581025"/>
              <a:gd name="connsiteY3" fmla="*/ 0 h 100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025" h="1000669">
                <a:moveTo>
                  <a:pt x="0" y="544"/>
                </a:moveTo>
                <a:lnTo>
                  <a:pt x="0" y="1000669"/>
                </a:lnTo>
                <a:lnTo>
                  <a:pt x="581025" y="1000669"/>
                </a:lnTo>
                <a:lnTo>
                  <a:pt x="581025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91440" rtlCol="0" anchor="ctr"/>
          <a:lstStyle/>
          <a:p>
            <a:pPr algn="ctr">
              <a:lnSpc>
                <a:spcPts val="2000"/>
              </a:lnSpc>
            </a:pP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ts val="2000"/>
              </a:lnSpc>
            </a:pP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ts val="2000"/>
              </a:lnSpc>
            </a:pP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b="1" dirty="0">
                <a:solidFill>
                  <a:schemeClr val="tx1"/>
                </a:solidFill>
                <a:sym typeface="Symbol" panose="05050102010706020507" pitchFamily="18" charset="2"/>
              </a:rPr>
              <a:t>  </a:t>
            </a: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691980"/>
              </p:ext>
            </p:extLst>
          </p:nvPr>
        </p:nvGraphicFramePr>
        <p:xfrm>
          <a:off x="3276600" y="2230120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sp>
        <p:nvSpPr>
          <p:cNvPr id="17" name="Freeform 16"/>
          <p:cNvSpPr/>
          <p:nvPr/>
        </p:nvSpPr>
        <p:spPr>
          <a:xfrm>
            <a:off x="1523999" y="3022600"/>
            <a:ext cx="581025" cy="1000669"/>
          </a:xfrm>
          <a:custGeom>
            <a:avLst/>
            <a:gdLst>
              <a:gd name="connsiteX0" fmla="*/ 0 w 581025"/>
              <a:gd name="connsiteY0" fmla="*/ 0 h 1000125"/>
              <a:gd name="connsiteX1" fmla="*/ 0 w 581025"/>
              <a:gd name="connsiteY1" fmla="*/ 1000125 h 1000125"/>
              <a:gd name="connsiteX2" fmla="*/ 581025 w 581025"/>
              <a:gd name="connsiteY2" fmla="*/ 1000125 h 1000125"/>
              <a:gd name="connsiteX3" fmla="*/ 581025 w 581025"/>
              <a:gd name="connsiteY3" fmla="*/ 19050 h 1000125"/>
              <a:gd name="connsiteX0" fmla="*/ 0 w 581025"/>
              <a:gd name="connsiteY0" fmla="*/ 544 h 1000669"/>
              <a:gd name="connsiteX1" fmla="*/ 0 w 581025"/>
              <a:gd name="connsiteY1" fmla="*/ 1000669 h 1000669"/>
              <a:gd name="connsiteX2" fmla="*/ 581025 w 581025"/>
              <a:gd name="connsiteY2" fmla="*/ 1000669 h 1000669"/>
              <a:gd name="connsiteX3" fmla="*/ 581025 w 581025"/>
              <a:gd name="connsiteY3" fmla="*/ 0 h 100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025" h="1000669">
                <a:moveTo>
                  <a:pt x="0" y="544"/>
                </a:moveTo>
                <a:lnTo>
                  <a:pt x="0" y="1000669"/>
                </a:lnTo>
                <a:lnTo>
                  <a:pt x="581025" y="1000669"/>
                </a:lnTo>
                <a:lnTo>
                  <a:pt x="581025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ts val="2000"/>
              </a:lnSpc>
            </a:pPr>
            <a:endParaRPr lang="en-GB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lnSpc>
                <a:spcPts val="2000"/>
              </a:lnSpc>
            </a:pP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800" b="1" dirty="0">
                <a:solidFill>
                  <a:schemeClr val="tx1"/>
                </a:solidFill>
                <a:sym typeface="Symbol" panose="05050102010706020507" pitchFamily="18" charset="2"/>
              </a:rPr>
              <a:t>  </a:t>
            </a: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br>
              <a: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404479"/>
              </p:ext>
            </p:extLst>
          </p:nvPr>
        </p:nvGraphicFramePr>
        <p:xfrm>
          <a:off x="3271736" y="3505109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380811"/>
              </p:ext>
            </p:extLst>
          </p:nvPr>
        </p:nvGraphicFramePr>
        <p:xfrm>
          <a:off x="3280343" y="4770120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036015"/>
              </p:ext>
            </p:extLst>
          </p:nvPr>
        </p:nvGraphicFramePr>
        <p:xfrm>
          <a:off x="3280343" y="6045109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1523998" y="5562600"/>
            <a:ext cx="581025" cy="1000669"/>
            <a:chOff x="457200" y="4714331"/>
            <a:chExt cx="581025" cy="1000669"/>
          </a:xfrm>
        </p:grpSpPr>
        <p:sp>
          <p:nvSpPr>
            <p:cNvPr id="22" name="Freeform 21"/>
            <p:cNvSpPr/>
            <p:nvPr/>
          </p:nvSpPr>
          <p:spPr>
            <a:xfrm>
              <a:off x="457200" y="4714331"/>
              <a:ext cx="581025" cy="1000669"/>
            </a:xfrm>
            <a:custGeom>
              <a:avLst/>
              <a:gdLst>
                <a:gd name="connsiteX0" fmla="*/ 0 w 581025"/>
                <a:gd name="connsiteY0" fmla="*/ 0 h 1000125"/>
                <a:gd name="connsiteX1" fmla="*/ 0 w 581025"/>
                <a:gd name="connsiteY1" fmla="*/ 1000125 h 1000125"/>
                <a:gd name="connsiteX2" fmla="*/ 581025 w 581025"/>
                <a:gd name="connsiteY2" fmla="*/ 1000125 h 1000125"/>
                <a:gd name="connsiteX3" fmla="*/ 581025 w 581025"/>
                <a:gd name="connsiteY3" fmla="*/ 19050 h 1000125"/>
                <a:gd name="connsiteX0" fmla="*/ 0 w 581025"/>
                <a:gd name="connsiteY0" fmla="*/ 544 h 1000669"/>
                <a:gd name="connsiteX1" fmla="*/ 0 w 581025"/>
                <a:gd name="connsiteY1" fmla="*/ 1000669 h 1000669"/>
                <a:gd name="connsiteX2" fmla="*/ 581025 w 581025"/>
                <a:gd name="connsiteY2" fmla="*/ 1000669 h 1000669"/>
                <a:gd name="connsiteX3" fmla="*/ 581025 w 581025"/>
                <a:gd name="connsiteY3" fmla="*/ 0 h 100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1025" h="1000669">
                  <a:moveTo>
                    <a:pt x="0" y="544"/>
                  </a:moveTo>
                  <a:lnTo>
                    <a:pt x="0" y="1000669"/>
                  </a:lnTo>
                  <a:lnTo>
                    <a:pt x="581025" y="1000669"/>
                  </a:lnTo>
                  <a:lnTo>
                    <a:pt x="58102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endPara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algn="ctr">
                <a:lnSpc>
                  <a:spcPts val="2000"/>
                </a:lnSpc>
              </a:pPr>
              <a:b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</a:br>
              <a:b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</a:br>
              <a: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endPara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56794" y="4930638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endParaRPr lang="en-US" sz="2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524000" y="990600"/>
            <a:ext cx="6099747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a + b </a:t>
            </a:r>
            <a:r>
              <a:rPr lang="en-US" sz="2800" b="1" dirty="0">
                <a:sym typeface="Symbol" panose="05050102010706020507" pitchFamily="18" charset="2"/>
              </a:rPr>
              <a:t></a:t>
            </a:r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c + ( d </a:t>
            </a:r>
            <a:r>
              <a:rPr lang="en-US" sz="2800" b="1" dirty="0">
                <a:sym typeface="Symbol" panose="05050102010706020507" pitchFamily="18" charset="2"/>
              </a:rPr>
              <a:t></a:t>
            </a:r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e + f ) </a:t>
            </a:r>
            <a:r>
              <a:rPr lang="en-US" sz="2800" b="1" dirty="0">
                <a:sym typeface="Symbol" panose="05050102010706020507" pitchFamily="18" charset="2"/>
              </a:rPr>
              <a:t></a:t>
            </a:r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g </a:t>
            </a:r>
            <a:endParaRPr lang="en-US" sz="2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" y="1219200"/>
            <a:ext cx="11031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/>
              <a:t>Priority</a:t>
            </a:r>
            <a:br>
              <a:rPr lang="en-US" sz="2400" u="sng" dirty="0"/>
            </a:br>
            <a:r>
              <a:rPr lang="en-US" sz="2400" b="1" dirty="0">
                <a:sym typeface="Symbol" panose="05050102010706020507" pitchFamily="18" charset="2"/>
              </a:rPr>
              <a:t></a:t>
            </a:r>
            <a:br>
              <a:rPr lang="en-US" sz="2400" b="1" dirty="0">
                <a:sym typeface="Symbol" panose="05050102010706020507" pitchFamily="18" charset="2"/>
              </a:rPr>
            </a:br>
            <a:r>
              <a:rPr lang="en-US" sz="2400" b="1" dirty="0">
                <a:sym typeface="Symbol" panose="05050102010706020507" pitchFamily="18" charset="2"/>
              </a:rPr>
              <a:t>+</a:t>
            </a:r>
            <a:br>
              <a:rPr lang="en-US" sz="2400" b="1" dirty="0">
                <a:sym typeface="Symbol" panose="05050102010706020507" pitchFamily="18" charset="2"/>
              </a:rPr>
            </a:br>
            <a:r>
              <a:rPr lang="en-US" sz="2400" b="1" dirty="0">
                <a:sym typeface="Symbol" panose="05050102010706020507" pitchFamily="18" charset="2"/>
              </a:rPr>
              <a:t>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293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From infix to postfix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Containers: Stacks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523998" y="1747611"/>
            <a:ext cx="581025" cy="1000669"/>
            <a:chOff x="457200" y="4714331"/>
            <a:chExt cx="581025" cy="1000669"/>
          </a:xfrm>
        </p:grpSpPr>
        <p:sp>
          <p:nvSpPr>
            <p:cNvPr id="25" name="Freeform 24"/>
            <p:cNvSpPr/>
            <p:nvPr/>
          </p:nvSpPr>
          <p:spPr>
            <a:xfrm>
              <a:off x="457200" y="4714331"/>
              <a:ext cx="581025" cy="1000669"/>
            </a:xfrm>
            <a:custGeom>
              <a:avLst/>
              <a:gdLst>
                <a:gd name="connsiteX0" fmla="*/ 0 w 581025"/>
                <a:gd name="connsiteY0" fmla="*/ 0 h 1000125"/>
                <a:gd name="connsiteX1" fmla="*/ 0 w 581025"/>
                <a:gd name="connsiteY1" fmla="*/ 1000125 h 1000125"/>
                <a:gd name="connsiteX2" fmla="*/ 581025 w 581025"/>
                <a:gd name="connsiteY2" fmla="*/ 1000125 h 1000125"/>
                <a:gd name="connsiteX3" fmla="*/ 581025 w 581025"/>
                <a:gd name="connsiteY3" fmla="*/ 19050 h 1000125"/>
                <a:gd name="connsiteX0" fmla="*/ 0 w 581025"/>
                <a:gd name="connsiteY0" fmla="*/ 544 h 1000669"/>
                <a:gd name="connsiteX1" fmla="*/ 0 w 581025"/>
                <a:gd name="connsiteY1" fmla="*/ 1000669 h 1000669"/>
                <a:gd name="connsiteX2" fmla="*/ 581025 w 581025"/>
                <a:gd name="connsiteY2" fmla="*/ 1000669 h 1000669"/>
                <a:gd name="connsiteX3" fmla="*/ 581025 w 581025"/>
                <a:gd name="connsiteY3" fmla="*/ 0 h 100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1025" h="1000669">
                  <a:moveTo>
                    <a:pt x="0" y="544"/>
                  </a:moveTo>
                  <a:lnTo>
                    <a:pt x="0" y="1000669"/>
                  </a:lnTo>
                  <a:lnTo>
                    <a:pt x="581025" y="1000669"/>
                  </a:lnTo>
                  <a:lnTo>
                    <a:pt x="58102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endPara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algn="ctr">
                <a:lnSpc>
                  <a:spcPts val="2000"/>
                </a:lnSpc>
              </a:pPr>
              <a:b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</a:br>
              <a:b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</a:br>
              <a: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endPara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6794" y="4930638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endParaRPr lang="en-US" sz="2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673082"/>
              </p:ext>
            </p:extLst>
          </p:nvPr>
        </p:nvGraphicFramePr>
        <p:xfrm>
          <a:off x="3271736" y="2226195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523997" y="2957158"/>
            <a:ext cx="581025" cy="1066111"/>
            <a:chOff x="1628775" y="4658958"/>
            <a:chExt cx="581025" cy="1066111"/>
          </a:xfrm>
        </p:grpSpPr>
        <p:sp>
          <p:nvSpPr>
            <p:cNvPr id="29" name="Freeform 28"/>
            <p:cNvSpPr/>
            <p:nvPr/>
          </p:nvSpPr>
          <p:spPr>
            <a:xfrm>
              <a:off x="1628775" y="4724400"/>
              <a:ext cx="581025" cy="1000669"/>
            </a:xfrm>
            <a:custGeom>
              <a:avLst/>
              <a:gdLst>
                <a:gd name="connsiteX0" fmla="*/ 0 w 581025"/>
                <a:gd name="connsiteY0" fmla="*/ 0 h 1000125"/>
                <a:gd name="connsiteX1" fmla="*/ 0 w 581025"/>
                <a:gd name="connsiteY1" fmla="*/ 1000125 h 1000125"/>
                <a:gd name="connsiteX2" fmla="*/ 581025 w 581025"/>
                <a:gd name="connsiteY2" fmla="*/ 1000125 h 1000125"/>
                <a:gd name="connsiteX3" fmla="*/ 581025 w 581025"/>
                <a:gd name="connsiteY3" fmla="*/ 19050 h 1000125"/>
                <a:gd name="connsiteX0" fmla="*/ 0 w 581025"/>
                <a:gd name="connsiteY0" fmla="*/ 544 h 1000669"/>
                <a:gd name="connsiteX1" fmla="*/ 0 w 581025"/>
                <a:gd name="connsiteY1" fmla="*/ 1000669 h 1000669"/>
                <a:gd name="connsiteX2" fmla="*/ 581025 w 581025"/>
                <a:gd name="connsiteY2" fmla="*/ 1000669 h 1000669"/>
                <a:gd name="connsiteX3" fmla="*/ 581025 w 581025"/>
                <a:gd name="connsiteY3" fmla="*/ 0 h 100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1025" h="1000669">
                  <a:moveTo>
                    <a:pt x="0" y="544"/>
                  </a:moveTo>
                  <a:lnTo>
                    <a:pt x="0" y="1000669"/>
                  </a:lnTo>
                  <a:lnTo>
                    <a:pt x="581025" y="1000669"/>
                  </a:lnTo>
                  <a:lnTo>
                    <a:pt x="58102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endPara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algn="ctr">
                <a:lnSpc>
                  <a:spcPts val="2000"/>
                </a:lnSpc>
              </a:pPr>
              <a:b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</a:br>
              <a:b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</a:br>
              <a: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endPara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728369" y="4940707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endParaRPr lang="en-US" sz="2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28369" y="465895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ym typeface="Symbol" panose="05050102010706020507" pitchFamily="18" charset="2"/>
                </a:rPr>
                <a:t></a:t>
              </a:r>
              <a:endParaRPr lang="en-US" sz="2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135355"/>
              </p:ext>
            </p:extLst>
          </p:nvPr>
        </p:nvGraphicFramePr>
        <p:xfrm>
          <a:off x="3280343" y="3510604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1523997" y="4222169"/>
            <a:ext cx="581025" cy="1066111"/>
            <a:chOff x="1628775" y="4658958"/>
            <a:chExt cx="581025" cy="1066111"/>
          </a:xfrm>
        </p:grpSpPr>
        <p:sp>
          <p:nvSpPr>
            <p:cNvPr id="34" name="Freeform 33"/>
            <p:cNvSpPr/>
            <p:nvPr/>
          </p:nvSpPr>
          <p:spPr>
            <a:xfrm>
              <a:off x="1628775" y="4724400"/>
              <a:ext cx="581025" cy="1000669"/>
            </a:xfrm>
            <a:custGeom>
              <a:avLst/>
              <a:gdLst>
                <a:gd name="connsiteX0" fmla="*/ 0 w 581025"/>
                <a:gd name="connsiteY0" fmla="*/ 0 h 1000125"/>
                <a:gd name="connsiteX1" fmla="*/ 0 w 581025"/>
                <a:gd name="connsiteY1" fmla="*/ 1000125 h 1000125"/>
                <a:gd name="connsiteX2" fmla="*/ 581025 w 581025"/>
                <a:gd name="connsiteY2" fmla="*/ 1000125 h 1000125"/>
                <a:gd name="connsiteX3" fmla="*/ 581025 w 581025"/>
                <a:gd name="connsiteY3" fmla="*/ 19050 h 1000125"/>
                <a:gd name="connsiteX0" fmla="*/ 0 w 581025"/>
                <a:gd name="connsiteY0" fmla="*/ 544 h 1000669"/>
                <a:gd name="connsiteX1" fmla="*/ 0 w 581025"/>
                <a:gd name="connsiteY1" fmla="*/ 1000669 h 1000669"/>
                <a:gd name="connsiteX2" fmla="*/ 581025 w 581025"/>
                <a:gd name="connsiteY2" fmla="*/ 1000669 h 1000669"/>
                <a:gd name="connsiteX3" fmla="*/ 581025 w 581025"/>
                <a:gd name="connsiteY3" fmla="*/ 0 h 100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1025" h="1000669">
                  <a:moveTo>
                    <a:pt x="0" y="544"/>
                  </a:moveTo>
                  <a:lnTo>
                    <a:pt x="0" y="1000669"/>
                  </a:lnTo>
                  <a:lnTo>
                    <a:pt x="581025" y="1000669"/>
                  </a:lnTo>
                  <a:lnTo>
                    <a:pt x="58102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endPara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algn="ctr">
                <a:lnSpc>
                  <a:spcPts val="2000"/>
                </a:lnSpc>
              </a:pPr>
              <a:b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</a:br>
              <a:b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</a:br>
              <a: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endPara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728369" y="4940707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endParaRPr lang="en-US" sz="2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728369" y="465895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ym typeface="Symbol" panose="05050102010706020507" pitchFamily="18" charset="2"/>
                </a:rPr>
                <a:t></a:t>
              </a:r>
              <a:endParaRPr lang="en-US" sz="2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168743"/>
              </p:ext>
            </p:extLst>
          </p:nvPr>
        </p:nvGraphicFramePr>
        <p:xfrm>
          <a:off x="3280343" y="4771732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043395"/>
              </p:ext>
            </p:extLst>
          </p:nvPr>
        </p:nvGraphicFramePr>
        <p:xfrm>
          <a:off x="3280343" y="6045109"/>
          <a:ext cx="43434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108">
                  <a:extLst>
                    <a:ext uri="{9D8B030D-6E8A-4147-A177-3AD203B41FA5}">
                      <a16:colId xmlns:a16="http://schemas.microsoft.com/office/drawing/2014/main" val="65530410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1778600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654431899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135501505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66200516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77968989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4220233410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78764851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43654745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33403688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2699194237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187261844"/>
                    </a:ext>
                  </a:extLst>
                </a:gridCol>
                <a:gridCol w="334108">
                  <a:extLst>
                    <a:ext uri="{9D8B030D-6E8A-4147-A177-3AD203B41FA5}">
                      <a16:colId xmlns:a16="http://schemas.microsoft.com/office/drawing/2014/main" val="3112553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ym typeface="Symbol" panose="05050102010706020507" pitchFamily="18" charset="2"/>
                        </a:rPr>
                        <a:t>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9589289"/>
                  </a:ext>
                </a:extLst>
              </a:tr>
            </a:tbl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1523996" y="5438790"/>
            <a:ext cx="581025" cy="1124479"/>
            <a:chOff x="2695575" y="4609288"/>
            <a:chExt cx="581025" cy="1124479"/>
          </a:xfrm>
        </p:grpSpPr>
        <p:sp>
          <p:nvSpPr>
            <p:cNvPr id="41" name="Freeform 40"/>
            <p:cNvSpPr/>
            <p:nvPr/>
          </p:nvSpPr>
          <p:spPr>
            <a:xfrm>
              <a:off x="2695575" y="4733098"/>
              <a:ext cx="581025" cy="1000669"/>
            </a:xfrm>
            <a:custGeom>
              <a:avLst/>
              <a:gdLst>
                <a:gd name="connsiteX0" fmla="*/ 0 w 581025"/>
                <a:gd name="connsiteY0" fmla="*/ 0 h 1000125"/>
                <a:gd name="connsiteX1" fmla="*/ 0 w 581025"/>
                <a:gd name="connsiteY1" fmla="*/ 1000125 h 1000125"/>
                <a:gd name="connsiteX2" fmla="*/ 581025 w 581025"/>
                <a:gd name="connsiteY2" fmla="*/ 1000125 h 1000125"/>
                <a:gd name="connsiteX3" fmla="*/ 581025 w 581025"/>
                <a:gd name="connsiteY3" fmla="*/ 19050 h 1000125"/>
                <a:gd name="connsiteX0" fmla="*/ 0 w 581025"/>
                <a:gd name="connsiteY0" fmla="*/ 544 h 1000669"/>
                <a:gd name="connsiteX1" fmla="*/ 0 w 581025"/>
                <a:gd name="connsiteY1" fmla="*/ 1000669 h 1000669"/>
                <a:gd name="connsiteX2" fmla="*/ 581025 w 581025"/>
                <a:gd name="connsiteY2" fmla="*/ 1000669 h 1000669"/>
                <a:gd name="connsiteX3" fmla="*/ 581025 w 581025"/>
                <a:gd name="connsiteY3" fmla="*/ 0 h 100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1025" h="1000669">
                  <a:moveTo>
                    <a:pt x="0" y="544"/>
                  </a:moveTo>
                  <a:lnTo>
                    <a:pt x="0" y="1000669"/>
                  </a:lnTo>
                  <a:lnTo>
                    <a:pt x="581025" y="1000669"/>
                  </a:lnTo>
                  <a:lnTo>
                    <a:pt x="58102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endParaRPr lang="en-GB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algn="ctr">
                <a:lnSpc>
                  <a:spcPts val="2000"/>
                </a:lnSpc>
              </a:pPr>
              <a:b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</a:br>
              <a:b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</a:br>
              <a:r>
                <a:rPr lang="en-GB" sz="28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endParaRPr lang="en-US" sz="2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795169" y="4949405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endParaRPr lang="en-US" sz="2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04897" y="4609288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endParaRPr lang="en-US" sz="2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524000" y="990600"/>
            <a:ext cx="6099747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a + b </a:t>
            </a:r>
            <a:r>
              <a:rPr lang="en-US" sz="2800" b="1" dirty="0">
                <a:sym typeface="Symbol" panose="05050102010706020507" pitchFamily="18" charset="2"/>
              </a:rPr>
              <a:t></a:t>
            </a:r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c + ( d </a:t>
            </a:r>
            <a:r>
              <a:rPr lang="en-US" sz="2800" b="1" dirty="0">
                <a:sym typeface="Symbol" panose="05050102010706020507" pitchFamily="18" charset="2"/>
              </a:rPr>
              <a:t></a:t>
            </a:r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e + f ) </a:t>
            </a:r>
            <a:r>
              <a:rPr lang="en-US" sz="2800" b="1" dirty="0">
                <a:sym typeface="Symbol" panose="05050102010706020507" pitchFamily="18" charset="2"/>
              </a:rPr>
              <a:t></a:t>
            </a:r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g </a:t>
            </a:r>
            <a:endParaRPr lang="en-US" sz="2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2400" y="1219200"/>
            <a:ext cx="11031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/>
              <a:t>Priority</a:t>
            </a:r>
            <a:br>
              <a:rPr lang="en-US" sz="2400" u="sng" dirty="0"/>
            </a:br>
            <a:r>
              <a:rPr lang="en-US" sz="2400" b="1" dirty="0">
                <a:sym typeface="Symbol" panose="05050102010706020507" pitchFamily="18" charset="2"/>
              </a:rPr>
              <a:t></a:t>
            </a:r>
            <a:br>
              <a:rPr lang="en-US" sz="2400" b="1" dirty="0">
                <a:sym typeface="Symbol" panose="05050102010706020507" pitchFamily="18" charset="2"/>
              </a:rPr>
            </a:br>
            <a:r>
              <a:rPr lang="en-US" sz="2400" b="1" dirty="0">
                <a:sym typeface="Symbol" panose="05050102010706020507" pitchFamily="18" charset="2"/>
              </a:rPr>
              <a:t>+</a:t>
            </a:r>
            <a:br>
              <a:rPr lang="en-US" sz="2400" b="1" dirty="0">
                <a:sym typeface="Symbol" panose="05050102010706020507" pitchFamily="18" charset="2"/>
              </a:rPr>
            </a:br>
            <a:r>
              <a:rPr lang="en-US" sz="2400" b="1" dirty="0">
                <a:sym typeface="Symbol" panose="05050102010706020507" pitchFamily="18" charset="2"/>
              </a:rPr>
              <a:t>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56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11663</TotalTime>
  <Words>3732</Words>
  <Application>Microsoft Office PowerPoint</Application>
  <PresentationFormat>On-screen Show (4:3)</PresentationFormat>
  <Paragraphs>689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Cambria Math</vt:lpstr>
      <vt:lpstr>Consolas</vt:lpstr>
      <vt:lpstr>Courier New</vt:lpstr>
      <vt:lpstr>Microsoft Sans Serif</vt:lpstr>
      <vt:lpstr>Symbol</vt:lpstr>
      <vt:lpstr>Office Theme</vt:lpstr>
      <vt:lpstr>Linear Containers</vt:lpstr>
      <vt:lpstr>Linear containers</vt:lpstr>
      <vt:lpstr>Stack</vt:lpstr>
      <vt:lpstr>Evaluation of postfix expressions</vt:lpstr>
      <vt:lpstr>Evaluation of postfix expressions: example</vt:lpstr>
      <vt:lpstr>From infix to postfix</vt:lpstr>
      <vt:lpstr>From infix to postfix</vt:lpstr>
      <vt:lpstr>From infix to postfix</vt:lpstr>
      <vt:lpstr>From infix to postfix</vt:lpstr>
      <vt:lpstr>From infix to postfix</vt:lpstr>
      <vt:lpstr>From infix to postfix</vt:lpstr>
      <vt:lpstr>Queues</vt:lpstr>
      <vt:lpstr>Deque</vt:lpstr>
      <vt:lpstr>Deque node</vt:lpstr>
      <vt:lpstr>Deque attributes</vt:lpstr>
      <vt:lpstr>Deque: __init__ and __len__</vt:lpstr>
      <vt:lpstr>Deque: append</vt:lpstr>
      <vt:lpstr>Deque: pop</vt:lpstr>
      <vt:lpstr>Deque: appendleft</vt:lpstr>
      <vt:lpstr>Deque: popleft</vt:lpstr>
      <vt:lpstr>Deque: __getitem__</vt:lpstr>
      <vt:lpstr>Deque iterator: how to use it?</vt:lpstr>
      <vt:lpstr>Deque iterator: how to use it?</vt:lpstr>
      <vt:lpstr>Deque: iterator</vt:lpstr>
      <vt:lpstr>Deque: iterator</vt:lpstr>
      <vt:lpstr>Using a deque</vt:lpstr>
      <vt:lpstr>Memory management</vt:lpstr>
      <vt:lpstr>Memory management in Python</vt:lpstr>
      <vt:lpstr>Heap management</vt:lpstr>
      <vt:lpstr>Garbage collection</vt:lpstr>
      <vt:lpstr>Efficient memory management</vt:lpstr>
      <vt:lpstr>Efficient memory management</vt:lpstr>
      <vt:lpstr>Exercises</vt:lpstr>
      <vt:lpstr>Stack: Interleaved push/pop operations</vt:lpstr>
      <vt:lpstr>Middle element of a stack</vt:lpstr>
      <vt:lpstr>Queues implemented as circular buffers</vt:lpstr>
      <vt:lpstr>Reverse</vt:lpstr>
      <vt:lpstr>Rotate and Josephus</vt:lpstr>
      <vt:lpstr>Merge and quick sort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Jordi</dc:creator>
  <cp:lastModifiedBy>Jordi Cortadella</cp:lastModifiedBy>
  <cp:revision>1109</cp:revision>
  <dcterms:created xsi:type="dcterms:W3CDTF">2006-08-16T00:00:00Z</dcterms:created>
  <dcterms:modified xsi:type="dcterms:W3CDTF">2024-03-22T17:40:00Z</dcterms:modified>
</cp:coreProperties>
</file>