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607" r:id="rId2"/>
    <p:sldId id="683" r:id="rId3"/>
    <p:sldId id="642" r:id="rId4"/>
    <p:sldId id="644" r:id="rId5"/>
    <p:sldId id="645" r:id="rId6"/>
    <p:sldId id="641" r:id="rId7"/>
    <p:sldId id="646" r:id="rId8"/>
    <p:sldId id="647" r:id="rId9"/>
    <p:sldId id="688" r:id="rId10"/>
    <p:sldId id="649" r:id="rId11"/>
    <p:sldId id="650" r:id="rId12"/>
    <p:sldId id="651" r:id="rId13"/>
    <p:sldId id="689" r:id="rId14"/>
    <p:sldId id="654" r:id="rId15"/>
    <p:sldId id="690" r:id="rId16"/>
    <p:sldId id="671" r:id="rId17"/>
    <p:sldId id="660" r:id="rId18"/>
    <p:sldId id="686" r:id="rId19"/>
    <p:sldId id="684" r:id="rId20"/>
    <p:sldId id="687" r:id="rId21"/>
    <p:sldId id="661" r:id="rId22"/>
    <p:sldId id="670" r:id="rId23"/>
    <p:sldId id="669" r:id="rId24"/>
    <p:sldId id="665" r:id="rId25"/>
    <p:sldId id="692" r:id="rId26"/>
    <p:sldId id="664" r:id="rId27"/>
    <p:sldId id="667" r:id="rId28"/>
    <p:sldId id="668" r:id="rId29"/>
    <p:sldId id="693" r:id="rId30"/>
    <p:sldId id="694" r:id="rId31"/>
    <p:sldId id="695" r:id="rId32"/>
    <p:sldId id="672" r:id="rId33"/>
    <p:sldId id="673" r:id="rId34"/>
    <p:sldId id="696" r:id="rId35"/>
    <p:sldId id="697" r:id="rId36"/>
    <p:sldId id="698" r:id="rId37"/>
    <p:sldId id="699" r:id="rId38"/>
    <p:sldId id="666" r:id="rId39"/>
    <p:sldId id="675" r:id="rId40"/>
    <p:sldId id="676" r:id="rId41"/>
    <p:sldId id="677" r:id="rId42"/>
    <p:sldId id="691" r:id="rId43"/>
    <p:sldId id="680" r:id="rId44"/>
    <p:sldId id="681" r:id="rId45"/>
    <p:sldId id="682" r:id="rId46"/>
    <p:sldId id="674" r:id="rId4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76" autoAdjust="0"/>
  </p:normalViewPr>
  <p:slideViewPr>
    <p:cSldViewPr>
      <p:cViewPr varScale="1">
        <p:scale>
          <a:sx n="120" d="100"/>
          <a:sy n="120" d="100"/>
        </p:scale>
        <p:origin x="132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A9C85-7208-4140-9A1B-482E74B6EC70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50C07-3E7E-4F0E-9FCA-027EE472E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38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EAA3D3F-CA47-4B9D-B6BA-678D85410C0A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ADACB01-8BF2-4713-B06A-211A8CE39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5C9D8F-313B-4C0E-A642-9DB8A7C737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38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5E809F-5011-4158-9FED-94CB6B7B232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78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5E809F-5011-4158-9FED-94CB6B7B232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88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5E809F-5011-4158-9FED-94CB6B7B232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08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5E809F-5011-4158-9FED-94CB6B7B232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5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041775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defTabSz="914400">
              <a:buNone/>
              <a:tabLst>
                <a:tab pos="0" algn="l"/>
              </a:tabLst>
              <a:defRPr sz="2400" b="1" baseline="0"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Insert code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276600"/>
            <a:ext cx="8229600" cy="3124200"/>
          </a:xfrm>
        </p:spPr>
        <p:txBody>
          <a:bodyPr>
            <a:normAutofit/>
          </a:bodyPr>
          <a:lstStyle>
            <a:lvl1pPr marL="0" indent="0" defTabSz="914400">
              <a:buNone/>
              <a:tabLst>
                <a:tab pos="0" algn="l"/>
              </a:tabLst>
              <a:defRPr sz="2400" b="1" baseline="0"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Insert code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Dept. CS, UPC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73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50.png"/><Relationship Id="rId3" Type="http://schemas.openxmlformats.org/officeDocument/2006/relationships/image" Target="../media/image67.png"/><Relationship Id="rId7" Type="http://schemas.openxmlformats.org/officeDocument/2006/relationships/image" Target="../media/image240.png"/><Relationship Id="rId12" Type="http://schemas.openxmlformats.org/officeDocument/2006/relationships/image" Target="../media/image27.png"/><Relationship Id="rId2" Type="http://schemas.openxmlformats.org/officeDocument/2006/relationships/image" Target="../media/image66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7.png"/><Relationship Id="rId10" Type="http://schemas.openxmlformats.org/officeDocument/2006/relationships/image" Target="../media/image26.png"/><Relationship Id="rId4" Type="http://schemas.openxmlformats.org/officeDocument/2006/relationships/image" Target="../media/image68.png"/><Relationship Id="rId9" Type="http://schemas.openxmlformats.org/officeDocument/2006/relationships/image" Target="../media/image25.png"/><Relationship Id="rId14" Type="http://schemas.openxmlformats.org/officeDocument/2006/relationships/image" Target="../media/image7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ift_wrapping_algorithm" TargetMode="Externa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8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aham_scan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30.png"/><Relationship Id="rId3" Type="http://schemas.openxmlformats.org/officeDocument/2006/relationships/image" Target="../media/image32.png"/><Relationship Id="rId7" Type="http://schemas.openxmlformats.org/officeDocument/2006/relationships/image" Target="../media/image71.png"/><Relationship Id="rId12" Type="http://schemas.openxmlformats.org/officeDocument/2006/relationships/image" Target="../media/image120.png"/><Relationship Id="rId17" Type="http://schemas.openxmlformats.org/officeDocument/2006/relationships/image" Target="../media/image170.png"/><Relationship Id="rId2" Type="http://schemas.openxmlformats.org/officeDocument/2006/relationships/image" Target="../media/image210.png"/><Relationship Id="rId16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110.png"/><Relationship Id="rId5" Type="http://schemas.openxmlformats.org/officeDocument/2006/relationships/image" Target="../media/image50.png"/><Relationship Id="rId15" Type="http://schemas.openxmlformats.org/officeDocument/2006/relationships/image" Target="../media/image150.png"/><Relationship Id="rId10" Type="http://schemas.openxmlformats.org/officeDocument/2006/relationships/image" Target="../media/image100.png"/><Relationship Id="rId4" Type="http://schemas.openxmlformats.org/officeDocument/2006/relationships/image" Target="../media/image40.png"/><Relationship Id="rId9" Type="http://schemas.openxmlformats.org/officeDocument/2006/relationships/image" Target="../media/image97.png"/><Relationship Id="rId14" Type="http://schemas.openxmlformats.org/officeDocument/2006/relationships/image" Target="../media/image1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90.png"/><Relationship Id="rId5" Type="http://schemas.openxmlformats.org/officeDocument/2006/relationships/image" Target="../media/image130.png"/><Relationship Id="rId10" Type="http://schemas.openxmlformats.org/officeDocument/2006/relationships/image" Target="../media/image180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200.png"/><Relationship Id="rId5" Type="http://schemas.openxmlformats.org/officeDocument/2006/relationships/image" Target="../media/image130.png"/><Relationship Id="rId10" Type="http://schemas.openxmlformats.org/officeDocument/2006/relationships/image" Target="../media/image180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211.png"/><Relationship Id="rId5" Type="http://schemas.openxmlformats.org/officeDocument/2006/relationships/image" Target="../media/image130.png"/><Relationship Id="rId10" Type="http://schemas.openxmlformats.org/officeDocument/2006/relationships/image" Target="../media/image180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200.png"/><Relationship Id="rId5" Type="http://schemas.openxmlformats.org/officeDocument/2006/relationships/image" Target="../media/image130.png"/><Relationship Id="rId10" Type="http://schemas.openxmlformats.org/officeDocument/2006/relationships/image" Target="../media/image180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220.png"/><Relationship Id="rId5" Type="http://schemas.openxmlformats.org/officeDocument/2006/relationships/image" Target="../media/image130.png"/><Relationship Id="rId10" Type="http://schemas.openxmlformats.org/officeDocument/2006/relationships/image" Target="../media/image180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230.png"/><Relationship Id="rId5" Type="http://schemas.openxmlformats.org/officeDocument/2006/relationships/image" Target="../media/image130.png"/><Relationship Id="rId10" Type="http://schemas.openxmlformats.org/officeDocument/2006/relationships/image" Target="../media/image180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241.png"/><Relationship Id="rId5" Type="http://schemas.openxmlformats.org/officeDocument/2006/relationships/image" Target="../media/image130.png"/><Relationship Id="rId10" Type="http://schemas.openxmlformats.org/officeDocument/2006/relationships/image" Target="../media/image180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250.png"/><Relationship Id="rId5" Type="http://schemas.openxmlformats.org/officeDocument/2006/relationships/image" Target="../media/image130.png"/><Relationship Id="rId10" Type="http://schemas.openxmlformats.org/officeDocument/2006/relationships/image" Target="../media/image180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260.png"/><Relationship Id="rId5" Type="http://schemas.openxmlformats.org/officeDocument/2006/relationships/image" Target="../media/image130.png"/><Relationship Id="rId10" Type="http://schemas.openxmlformats.org/officeDocument/2006/relationships/image" Target="../media/image180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110.png"/><Relationship Id="rId7" Type="http://schemas.openxmlformats.org/officeDocument/2006/relationships/image" Target="../media/image18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9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5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9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514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i="1" dirty="0">
                <a:solidFill>
                  <a:srgbClr val="0000FF"/>
                </a:solidFill>
              </a:rPr>
              <a:t>Algorithm Analysis (II)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44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Jordi Cortadella and Jordi Petit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Department of Computer Science</a:t>
            </a:r>
          </a:p>
        </p:txBody>
      </p:sp>
      <p:pic>
        <p:nvPicPr>
          <p:cNvPr id="1026" name="Picture 2" descr="Logo UPC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429000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5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Maximum Subsequence Sum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382000" cy="38100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max_sub_sum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(a: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]) -&gt;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"""Returns the sum of the maximum subsequence of a"""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n = 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(a)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max_sum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0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# try all possible subsequences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(n):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this_sum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0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in range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n)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this_sum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+= a[j]  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reuse computation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max_sum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max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max_sum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this_sum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max_sum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D179E6-9E1D-47E1-BBB5-B2D3AFDB8CD1}"/>
                  </a:ext>
                </a:extLst>
              </p:cNvPr>
              <p:cNvSpPr txBox="1"/>
              <p:nvPr/>
            </p:nvSpPr>
            <p:spPr>
              <a:xfrm>
                <a:off x="2185046" y="4724400"/>
                <a:ext cx="4767202" cy="1531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nary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D179E6-9E1D-47E1-BBB5-B2D3AFDB8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046" y="4724400"/>
                <a:ext cx="4767202" cy="15314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53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GB" dirty="0"/>
              <a:t>Max Subsequence Sum: </a:t>
            </a:r>
            <a:r>
              <a:rPr lang="en-GB" dirty="0" err="1"/>
              <a:t>Divide&amp;Conquer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026954"/>
              </p:ext>
            </p:extLst>
          </p:nvPr>
        </p:nvGraphicFramePr>
        <p:xfrm>
          <a:off x="1181100" y="914400"/>
          <a:ext cx="678180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7725">
                  <a:extLst>
                    <a:ext uri="{9D8B030D-6E8A-4147-A177-3AD203B41FA5}">
                      <a16:colId xmlns:a16="http://schemas.microsoft.com/office/drawing/2014/main" val="2654899852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748828186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150630417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1105689450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1919263722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818162359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527353241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51830780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First half</a:t>
                      </a:r>
                      <a:endParaRPr lang="en-US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Second half</a:t>
                      </a:r>
                      <a:endParaRPr lang="en-US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910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4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-3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5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-2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-1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2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6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-2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278966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3075" y="2438400"/>
            <a:ext cx="788132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The max sum can be in one of three places: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1</a:t>
            </a:r>
            <a:r>
              <a:rPr lang="en-GB" sz="2400" baseline="30000" dirty="0"/>
              <a:t>st</a:t>
            </a:r>
            <a:r>
              <a:rPr lang="en-GB" sz="2400" dirty="0"/>
              <a:t> half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2</a:t>
            </a:r>
            <a:r>
              <a:rPr lang="en-GB" sz="2400" baseline="30000" dirty="0"/>
              <a:t>nd</a:t>
            </a:r>
            <a:r>
              <a:rPr lang="en-GB" sz="2400" dirty="0"/>
              <a:t> half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Spanning both halves and crossing the middle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400" dirty="0"/>
              <a:t>In the 3</a:t>
            </a:r>
            <a:r>
              <a:rPr lang="en-GB" sz="2400" baseline="30000" dirty="0"/>
              <a:t>rd</a:t>
            </a:r>
            <a:r>
              <a:rPr lang="en-GB" sz="2400" dirty="0"/>
              <a:t> case, two max </a:t>
            </a:r>
            <a:r>
              <a:rPr lang="en-GB" sz="2400" dirty="0" err="1"/>
              <a:t>subsequences</a:t>
            </a:r>
            <a:r>
              <a:rPr lang="en-GB" sz="2400" dirty="0"/>
              <a:t> must be found starting</a:t>
            </a:r>
            <a:br>
              <a:rPr lang="en-GB" sz="2400" dirty="0"/>
            </a:br>
            <a:r>
              <a:rPr lang="en-GB" sz="2400" dirty="0"/>
              <a:t>from the </a:t>
            </a:r>
            <a:r>
              <a:rPr lang="en-GB" sz="2400" dirty="0" err="1"/>
              <a:t>center</a:t>
            </a:r>
            <a:r>
              <a:rPr lang="en-GB" sz="2400" dirty="0"/>
              <a:t> of the vector (one to the left and the other to</a:t>
            </a:r>
            <a:br>
              <a:rPr lang="en-GB" sz="2400" dirty="0"/>
            </a:br>
            <a:r>
              <a:rPr lang="en-GB" sz="2400" dirty="0"/>
              <a:t>the right)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186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Max Subsequence Sum: </a:t>
            </a:r>
            <a:r>
              <a:rPr lang="en-US" dirty="0" err="1"/>
              <a:t>Divide&amp;Conquer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1"/>
            <a:ext cx="8610600" cy="4828671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max_sub_sum_rec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(a: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], left: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right: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 -&gt;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"""Returns the sum of the maximum subsequence of a[left:right+1]"""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left == right:  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base case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max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(a[left], 0)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Recursive cases: left and right halves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center = (left + right)//2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max_left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max_sub_sum_rec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(a, left, center)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max_right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max_sub_sum_rec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(a, center+1, right)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Subsequence in a[center+1:right+1]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max_rcenter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right_sum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0, 0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(center+1, right+1):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right_sum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+= a[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max_rcenter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max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max_rcenter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right_sum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# Subsequence in a[left:center+1]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max_lcenter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left_sum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0, 0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(center, left-1, -1):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left_sum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+= a[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max_lcenter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max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max_lcenter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left_sum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max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max_left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max_right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max_lcenter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max_rcenter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00C4C7-93D6-481C-86FC-D561C6FDDE90}"/>
              </a:ext>
            </a:extLst>
          </p:cNvPr>
          <p:cNvSpPr/>
          <p:nvPr/>
        </p:nvSpPr>
        <p:spPr>
          <a:xfrm>
            <a:off x="609600" y="5801477"/>
            <a:ext cx="8305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20263D-792A-4138-AF59-F62A13C6059F}"/>
              </a:ext>
            </a:extLst>
          </p:cNvPr>
          <p:cNvSpPr/>
          <p:nvPr/>
        </p:nvSpPr>
        <p:spPr>
          <a:xfrm>
            <a:off x="1904999" y="5801477"/>
            <a:ext cx="3200397" cy="3048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DA3626-21F5-46F5-9E87-9F773B07DDE2}"/>
              </a:ext>
            </a:extLst>
          </p:cNvPr>
          <p:cNvSpPr txBox="1"/>
          <p:nvPr/>
        </p:nvSpPr>
        <p:spPr>
          <a:xfrm>
            <a:off x="206544" y="5753349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a: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50288B-4F8E-4912-82D1-E4883ACEBFDE}"/>
              </a:ext>
            </a:extLst>
          </p:cNvPr>
          <p:cNvCxnSpPr/>
          <p:nvPr/>
        </p:nvCxnSpPr>
        <p:spPr>
          <a:xfrm flipV="1">
            <a:off x="1957136" y="6124490"/>
            <a:ext cx="0" cy="216403"/>
          </a:xfrm>
          <a:prstGeom prst="straightConnector1">
            <a:avLst/>
          </a:prstGeom>
          <a:ln w="19050"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20E7106-56EB-4B18-9233-CCA92D57831D}"/>
              </a:ext>
            </a:extLst>
          </p:cNvPr>
          <p:cNvSpPr txBox="1"/>
          <p:nvPr/>
        </p:nvSpPr>
        <p:spPr>
          <a:xfrm>
            <a:off x="1640382" y="6290846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left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7E3B3FB-039B-40D4-B15F-A20D83C2D1D2}"/>
              </a:ext>
            </a:extLst>
          </p:cNvPr>
          <p:cNvCxnSpPr/>
          <p:nvPr/>
        </p:nvCxnSpPr>
        <p:spPr>
          <a:xfrm flipV="1">
            <a:off x="5047248" y="6124490"/>
            <a:ext cx="0" cy="216403"/>
          </a:xfrm>
          <a:prstGeom prst="straightConnector1">
            <a:avLst/>
          </a:prstGeom>
          <a:ln w="19050"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F01F7DC-F4C4-44EA-B59D-952BB60A22EF}"/>
              </a:ext>
            </a:extLst>
          </p:cNvPr>
          <p:cNvSpPr txBox="1"/>
          <p:nvPr/>
        </p:nvSpPr>
        <p:spPr>
          <a:xfrm>
            <a:off x="4676429" y="6288757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right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FF739F-7BD3-4323-982D-56B6C91A880C}"/>
              </a:ext>
            </a:extLst>
          </p:cNvPr>
          <p:cNvGrpSpPr/>
          <p:nvPr/>
        </p:nvGrpSpPr>
        <p:grpSpPr>
          <a:xfrm>
            <a:off x="3034289" y="5801477"/>
            <a:ext cx="2071111" cy="825834"/>
            <a:chOff x="3034289" y="5801477"/>
            <a:chExt cx="2071111" cy="82583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BC537C-1B76-4E0A-9C4A-0A7966AADA08}"/>
                </a:ext>
              </a:extLst>
            </p:cNvPr>
            <p:cNvSpPr/>
            <p:nvPr/>
          </p:nvSpPr>
          <p:spPr>
            <a:xfrm>
              <a:off x="3505200" y="5801477"/>
              <a:ext cx="16002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BE4B688-88C1-4C88-968F-31F6E5B889EB}"/>
                </a:ext>
              </a:extLst>
            </p:cNvPr>
            <p:cNvCxnSpPr/>
            <p:nvPr/>
          </p:nvCxnSpPr>
          <p:spPr>
            <a:xfrm flipV="1">
              <a:off x="3453064" y="6124325"/>
              <a:ext cx="0" cy="216403"/>
            </a:xfrm>
            <a:prstGeom prst="straightConnector1">
              <a:avLst/>
            </a:prstGeom>
            <a:ln w="19050">
              <a:prstDash val="soli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418CB9-E621-406F-AC32-2BE966177A06}"/>
                </a:ext>
              </a:extLst>
            </p:cNvPr>
            <p:cNvSpPr txBox="1"/>
            <p:nvPr/>
          </p:nvSpPr>
          <p:spPr>
            <a:xfrm>
              <a:off x="3034289" y="6288757"/>
              <a:ext cx="857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</a:rPr>
                <a:t>center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71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GB" dirty="0"/>
              <a:t>Max Subsequence Sum: </a:t>
            </a:r>
            <a:r>
              <a:rPr lang="en-GB" dirty="0" err="1"/>
              <a:t>Divide&amp;Conquer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505" y="1788696"/>
            <a:ext cx="8326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We will see how to solve this equation formally in the next lesson</a:t>
            </a:r>
            <a:br>
              <a:rPr lang="en-GB" sz="2400" dirty="0"/>
            </a:br>
            <a:r>
              <a:rPr lang="en-GB" sz="2400" dirty="0"/>
              <a:t>(Master Theorem). Informally: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72110" y="6019800"/>
            <a:ext cx="369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But, can we still do it faster?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0A8D02-518A-4AE1-AE41-3F48E6CCDB63}"/>
                  </a:ext>
                </a:extLst>
              </p:cNvPr>
              <p:cNvSpPr txBox="1"/>
              <p:nvPr/>
            </p:nvSpPr>
            <p:spPr>
              <a:xfrm>
                <a:off x="2609172" y="838200"/>
                <a:ext cx="394402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0A8D02-518A-4AE1-AE41-3F48E6CCD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172" y="838200"/>
                <a:ext cx="3944028" cy="9541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38225D-593D-4A4F-BE14-63D43266D58B}"/>
                  </a:ext>
                </a:extLst>
              </p:cNvPr>
              <p:cNvSpPr txBox="1"/>
              <p:nvPr/>
            </p:nvSpPr>
            <p:spPr>
              <a:xfrm>
                <a:off x="304800" y="2667000"/>
                <a:ext cx="74050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=2(2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4)+</m:t>
                          </m:r>
                          <m:f>
                            <m:fPr>
                              <m:type m:val="li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2)+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38225D-593D-4A4F-BE14-63D43266D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667000"/>
                <a:ext cx="740504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BB77A0-4E85-4ED0-8CBB-F142629E5F59}"/>
                  </a:ext>
                </a:extLst>
              </p:cNvPr>
              <p:cNvSpPr txBox="1"/>
              <p:nvPr/>
            </p:nvSpPr>
            <p:spPr>
              <a:xfrm>
                <a:off x="1132976" y="3219459"/>
                <a:ext cx="77340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8)+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=⋯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BB77A0-4E85-4ED0-8CBB-F142629E5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976" y="3219459"/>
                <a:ext cx="773404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8760F1-3F3F-458F-B522-7106E067CD79}"/>
                  </a:ext>
                </a:extLst>
              </p:cNvPr>
              <p:cNvSpPr txBox="1"/>
              <p:nvPr/>
            </p:nvSpPr>
            <p:spPr>
              <a:xfrm>
                <a:off x="1132976" y="3771918"/>
                <a:ext cx="4985083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+⋯+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8760F1-3F3F-458F-B522-7106E067C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976" y="3771918"/>
                <a:ext cx="4985083" cy="5786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58DD19-1336-49BE-B868-A2CC85B127EF}"/>
                  </a:ext>
                </a:extLst>
              </p:cNvPr>
              <p:cNvSpPr txBox="1"/>
              <p:nvPr/>
            </p:nvSpPr>
            <p:spPr>
              <a:xfrm>
                <a:off x="283897" y="4789595"/>
                <a:ext cx="5961055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/>
                  <a:t>, we have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/>
                  <a:t>, hence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58DD19-1336-49BE-B868-A2CC85B12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97" y="4789595"/>
                <a:ext cx="5961055" cy="468205"/>
              </a:xfrm>
              <a:prstGeom prst="rect">
                <a:avLst/>
              </a:prstGeom>
              <a:blipFill>
                <a:blip r:embed="rId6"/>
                <a:stretch>
                  <a:fillRect l="-1638" t="-9091" r="-51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EEB119-A5C9-4A8B-AB67-C5B149BDDA2C}"/>
                  </a:ext>
                </a:extLst>
              </p:cNvPr>
              <p:cNvSpPr txBox="1"/>
              <p:nvPr/>
            </p:nvSpPr>
            <p:spPr>
              <a:xfrm>
                <a:off x="725476" y="5334000"/>
                <a:ext cx="7714676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EEB119-A5C9-4A8B-AB67-C5B149BDD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76" y="5334000"/>
                <a:ext cx="7714676" cy="5309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1D493AF7-D73A-44FD-BD73-1C25DED4D6B7}"/>
              </a:ext>
            </a:extLst>
          </p:cNvPr>
          <p:cNvGrpSpPr/>
          <p:nvPr/>
        </p:nvGrpSpPr>
        <p:grpSpPr>
          <a:xfrm>
            <a:off x="3714436" y="4242317"/>
            <a:ext cx="2299347" cy="556709"/>
            <a:chOff x="3714436" y="4242317"/>
            <a:chExt cx="2299347" cy="556709"/>
          </a:xfrm>
        </p:grpSpPr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B7224491-D261-4E1E-AD20-3B8EB50DE423}"/>
                </a:ext>
              </a:extLst>
            </p:cNvPr>
            <p:cNvSpPr/>
            <p:nvPr/>
          </p:nvSpPr>
          <p:spPr>
            <a:xfrm rot="5400000">
              <a:off x="4765562" y="3191191"/>
              <a:ext cx="197096" cy="2299347"/>
            </a:xfrm>
            <a:prstGeom prst="rightBrace">
              <a:avLst>
                <a:gd name="adj1" fmla="val 32017"/>
                <a:gd name="adj2" fmla="val 50000"/>
              </a:avLst>
            </a:prstGeom>
            <a:ln w="19050"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071989B-9968-4BE9-A3DE-12A4A43527D4}"/>
                    </a:ext>
                  </a:extLst>
                </p:cNvPr>
                <p:cNvSpPr txBox="1"/>
                <p:nvPr/>
              </p:nvSpPr>
              <p:spPr>
                <a:xfrm>
                  <a:off x="4678643" y="4429694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071989B-9968-4BE9-A3DE-12A4A43527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8643" y="4429694"/>
                  <a:ext cx="37093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7689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0" grpId="0"/>
      <p:bldP spid="13" grpId="0"/>
      <p:bldP spid="14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Maximum Subsequence Sum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14399"/>
                <a:ext cx="8458200" cy="557847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dirty="0"/>
                  <a:t>Observations:</a:t>
                </a:r>
              </a:p>
              <a:p>
                <a:pPr lvl="1"/>
                <a:r>
                  <a:rPr lang="en-GB" dirty="0"/>
                  <a:t>If a[</a:t>
                </a:r>
                <a:r>
                  <a:rPr lang="en-GB" dirty="0" err="1"/>
                  <a:t>i</a:t>
                </a:r>
                <a:r>
                  <a:rPr lang="en-GB" dirty="0"/>
                  <a:t>] is negative, it cannot be the start of the optimal subsequence.</a:t>
                </a:r>
              </a:p>
              <a:p>
                <a:pPr lvl="1"/>
                <a:r>
                  <a:rPr lang="en-GB" dirty="0"/>
                  <a:t>Any negative subsequence cannot be the prefix of the optimal subsequence.</a:t>
                </a:r>
              </a:p>
              <a:p>
                <a:pPr lvl="1"/>
                <a:endParaRPr lang="en-GB" dirty="0"/>
              </a:p>
              <a:p>
                <a:r>
                  <a:rPr lang="en-GB" dirty="0"/>
                  <a:t>Let us consider the inner loop of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algorithm and assume that all prefixes of a[i..j-1] are positive and a[</a:t>
                </a:r>
                <a:r>
                  <a:rPr lang="en-US" dirty="0" err="1"/>
                  <a:t>i</a:t>
                </a:r>
                <a:r>
                  <a:rPr lang="en-US" dirty="0"/>
                  <a:t>..j] is negative:</a:t>
                </a:r>
              </a:p>
              <a:p>
                <a:endParaRPr lang="en-US" dirty="0"/>
              </a:p>
              <a:p>
                <a:endParaRPr lang="en-GB" dirty="0"/>
              </a:p>
              <a:p>
                <a:endParaRPr lang="en-GB" dirty="0"/>
              </a:p>
              <a:p>
                <a:pPr lvl="1"/>
                <a:r>
                  <a:rPr lang="en-GB" dirty="0"/>
                  <a:t>If p is an index between i+1 and j, then any subsequence from a[p] is not larger than any subsequence from a[</a:t>
                </a:r>
                <a:r>
                  <a:rPr lang="en-GB" dirty="0" err="1"/>
                  <a:t>i</a:t>
                </a:r>
                <a:r>
                  <a:rPr lang="en-GB" dirty="0"/>
                  <a:t>] and including a[p-1].</a:t>
                </a:r>
              </a:p>
              <a:p>
                <a:pPr lvl="1"/>
                <a:r>
                  <a:rPr lang="en-GB" dirty="0"/>
                  <a:t>If a[j] makes the current subsequence negative, we can advance </a:t>
                </a:r>
                <a:r>
                  <a:rPr lang="en-GB" dirty="0" err="1"/>
                  <a:t>i</a:t>
                </a:r>
                <a:r>
                  <a:rPr lang="en-GB" dirty="0"/>
                  <a:t> to j+1.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14399"/>
                <a:ext cx="8458200" cy="5578475"/>
              </a:xfrm>
              <a:blipFill>
                <a:blip r:embed="rId2"/>
                <a:stretch>
                  <a:fillRect l="-1081" t="-1967" r="-137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44887" y="3733800"/>
            <a:ext cx="8037113" cy="842725"/>
            <a:chOff x="497287" y="3886140"/>
            <a:chExt cx="8037113" cy="842725"/>
          </a:xfrm>
        </p:grpSpPr>
        <p:sp>
          <p:nvSpPr>
            <p:cNvPr id="7" name="Rectangle 6"/>
            <p:cNvSpPr/>
            <p:nvPr/>
          </p:nvSpPr>
          <p:spPr>
            <a:xfrm>
              <a:off x="914400" y="4267200"/>
              <a:ext cx="7620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4267200"/>
              <a:ext cx="3048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6000" y="4267200"/>
              <a:ext cx="3048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4800" y="4267200"/>
              <a:ext cx="3048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57425" y="3907392"/>
              <a:ext cx="2439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err="1"/>
                <a:t>i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18472" y="3886140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err="1"/>
                <a:t>p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81482" y="3886200"/>
              <a:ext cx="2455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err="1"/>
                <a:t>j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7287" y="4267200"/>
              <a:ext cx="413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a: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00936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Maximum Subsequence Sum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25908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max_sub_sum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(a: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]) -&gt;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"""Returns the sum of the maximum subsequence of a"""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max_sum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this_sum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0, 0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x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a: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this_sum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+= x    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max_sum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max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max_sum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this_sum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this_sum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max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this_sum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0)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max_sum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676404" y="4823777"/>
          <a:ext cx="708659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236">
                  <a:extLst>
                    <a:ext uri="{9D8B030D-6E8A-4147-A177-3AD203B41FA5}">
                      <a16:colId xmlns:a16="http://schemas.microsoft.com/office/drawing/2014/main" val="3708296823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val="1329765342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val="2927107573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val="2140721889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val="2527374887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val="1655293918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val="3218536434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val="2154257910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val="4252550908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val="654410447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val="2014281223"/>
                    </a:ext>
                  </a:extLst>
                </a:gridCol>
              </a:tblGrid>
              <a:tr h="44947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-3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-4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-3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-1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-2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-3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662329"/>
                  </a:ext>
                </a:extLst>
              </a:tr>
              <a:tr h="44947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8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295954"/>
                  </a:ext>
                </a:extLst>
              </a:tr>
              <a:tr h="44947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9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10012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69598" y="4795202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80546" y="5342295"/>
            <a:ext cx="140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this_sum</a:t>
            </a:r>
            <a:r>
              <a:rPr lang="en-GB" sz="2400" dirty="0"/>
              <a:t>: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12899" y="5870297"/>
            <a:ext cx="147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max_sum</a:t>
            </a:r>
            <a:r>
              <a:rPr lang="en-GB" sz="2400" dirty="0"/>
              <a:t>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910CE7-E4E7-4276-876F-64D9B9E985CA}"/>
                  </a:ext>
                </a:extLst>
              </p:cNvPr>
              <p:cNvSpPr txBox="1"/>
              <p:nvPr/>
            </p:nvSpPr>
            <p:spPr>
              <a:xfrm>
                <a:off x="3323036" y="3758625"/>
                <a:ext cx="24979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910CE7-E4E7-4276-876F-64D9B9E98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036" y="3758625"/>
                <a:ext cx="249792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>
          <a:xfrm>
            <a:off x="1218064" y="1371600"/>
            <a:ext cx="1828800" cy="1832212"/>
          </a:xfrm>
          <a:custGeom>
            <a:avLst/>
            <a:gdLst>
              <a:gd name="connsiteX0" fmla="*/ 307074 w 1528549"/>
              <a:gd name="connsiteY0" fmla="*/ 303663 h 1832212"/>
              <a:gd name="connsiteX1" fmla="*/ 0 w 1528549"/>
              <a:gd name="connsiteY1" fmla="*/ 1218063 h 1832212"/>
              <a:gd name="connsiteX2" fmla="*/ 917812 w 1528549"/>
              <a:gd name="connsiteY2" fmla="*/ 1832212 h 1832212"/>
              <a:gd name="connsiteX3" fmla="*/ 1528549 w 1528549"/>
              <a:gd name="connsiteY3" fmla="*/ 914400 h 1832212"/>
              <a:gd name="connsiteX4" fmla="*/ 610737 w 1528549"/>
              <a:gd name="connsiteY4" fmla="*/ 917812 h 1832212"/>
              <a:gd name="connsiteX5" fmla="*/ 1525137 w 1528549"/>
              <a:gd name="connsiteY5" fmla="*/ 0 h 1832212"/>
              <a:gd name="connsiteX6" fmla="*/ 307074 w 1528549"/>
              <a:gd name="connsiteY6" fmla="*/ 303663 h 1832212"/>
              <a:gd name="connsiteX0" fmla="*/ 307074 w 1828800"/>
              <a:gd name="connsiteY0" fmla="*/ 303663 h 1832212"/>
              <a:gd name="connsiteX1" fmla="*/ 0 w 1828800"/>
              <a:gd name="connsiteY1" fmla="*/ 1218063 h 1832212"/>
              <a:gd name="connsiteX2" fmla="*/ 917812 w 1828800"/>
              <a:gd name="connsiteY2" fmla="*/ 1832212 h 1832212"/>
              <a:gd name="connsiteX3" fmla="*/ 1828800 w 1828800"/>
              <a:gd name="connsiteY3" fmla="*/ 1218063 h 1832212"/>
              <a:gd name="connsiteX4" fmla="*/ 610737 w 1828800"/>
              <a:gd name="connsiteY4" fmla="*/ 917812 h 1832212"/>
              <a:gd name="connsiteX5" fmla="*/ 1525137 w 1828800"/>
              <a:gd name="connsiteY5" fmla="*/ 0 h 1832212"/>
              <a:gd name="connsiteX6" fmla="*/ 307074 w 1828800"/>
              <a:gd name="connsiteY6" fmla="*/ 303663 h 1832212"/>
              <a:gd name="connsiteX0" fmla="*/ 307074 w 1828800"/>
              <a:gd name="connsiteY0" fmla="*/ 303663 h 1832212"/>
              <a:gd name="connsiteX1" fmla="*/ 0 w 1828800"/>
              <a:gd name="connsiteY1" fmla="*/ 1218063 h 1832212"/>
              <a:gd name="connsiteX2" fmla="*/ 917812 w 1828800"/>
              <a:gd name="connsiteY2" fmla="*/ 1832212 h 1832212"/>
              <a:gd name="connsiteX3" fmla="*/ 1828800 w 1828800"/>
              <a:gd name="connsiteY3" fmla="*/ 1218063 h 1832212"/>
              <a:gd name="connsiteX4" fmla="*/ 1214650 w 1828800"/>
              <a:gd name="connsiteY4" fmla="*/ 917812 h 1832212"/>
              <a:gd name="connsiteX5" fmla="*/ 1525137 w 1828800"/>
              <a:gd name="connsiteY5" fmla="*/ 0 h 1832212"/>
              <a:gd name="connsiteX6" fmla="*/ 307074 w 1828800"/>
              <a:gd name="connsiteY6" fmla="*/ 303663 h 183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1832212">
                <a:moveTo>
                  <a:pt x="307074" y="303663"/>
                </a:moveTo>
                <a:lnTo>
                  <a:pt x="0" y="1218063"/>
                </a:lnTo>
                <a:lnTo>
                  <a:pt x="917812" y="1832212"/>
                </a:lnTo>
                <a:lnTo>
                  <a:pt x="1828800" y="1218063"/>
                </a:lnTo>
                <a:lnTo>
                  <a:pt x="1214650" y="917812"/>
                </a:lnTo>
                <a:lnTo>
                  <a:pt x="1525137" y="0"/>
                </a:lnTo>
                <a:lnTo>
                  <a:pt x="307074" y="30366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Representation of polygons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1066800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19200" y="1066800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0" y="1066800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28800" y="1066800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33600" y="1066800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38400" y="1066800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43200" y="1066800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48000" y="1066800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52800" y="1066800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14400" y="1066800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14400" y="1371600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14400" y="1676400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1981200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14400" y="2286000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14400" y="2590800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14400" y="2895600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14400" y="3200400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14400" y="3505200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1198728" y="1351128"/>
            <a:ext cx="1875205" cy="1869744"/>
            <a:chOff x="1198728" y="1351128"/>
            <a:chExt cx="1875205" cy="1869744"/>
          </a:xfrm>
        </p:grpSpPr>
        <p:sp>
          <p:nvSpPr>
            <p:cNvPr id="37" name="Oval 36"/>
            <p:cNvSpPr/>
            <p:nvPr/>
          </p:nvSpPr>
          <p:spPr>
            <a:xfrm>
              <a:off x="1198728" y="2569709"/>
              <a:ext cx="45719" cy="415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111765" y="3179309"/>
              <a:ext cx="45719" cy="415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028214" y="2566916"/>
              <a:ext cx="45719" cy="415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417701" y="2268940"/>
              <a:ext cx="45719" cy="415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722728" y="1351128"/>
              <a:ext cx="45719" cy="415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505577" y="1658204"/>
              <a:ext cx="45719" cy="415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29175" y="1136176"/>
            <a:ext cx="2606649" cy="2292824"/>
            <a:chOff x="829175" y="1136176"/>
            <a:chExt cx="2606649" cy="2292824"/>
          </a:xfrm>
        </p:grpSpPr>
        <p:sp>
          <p:nvSpPr>
            <p:cNvPr id="44" name="TextBox 43"/>
            <p:cNvSpPr txBox="1"/>
            <p:nvPr/>
          </p:nvSpPr>
          <p:spPr>
            <a:xfrm>
              <a:off x="829175" y="2362200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</a:rPr>
                <a:t>(1,3)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752600" y="3152001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(4,1)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62618" y="2362200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(7,3)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66666" y="2054493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(5,4)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656764" y="1136176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(6,7)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43000" y="1440345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(2,6)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>
          <a:xfrm>
            <a:off x="1218064" y="2587697"/>
            <a:ext cx="914400" cy="6123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2132464" y="2594263"/>
            <a:ext cx="905756" cy="6095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2454406" y="2296263"/>
            <a:ext cx="583814" cy="2911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36" idx="5"/>
          </p:cNvCxnSpPr>
          <p:nvPr/>
        </p:nvCxnSpPr>
        <p:spPr>
          <a:xfrm flipV="1">
            <a:off x="2440560" y="1371600"/>
            <a:ext cx="302641" cy="9178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1528436" y="1371173"/>
            <a:ext cx="1212606" cy="3026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1216928" y="1673802"/>
            <a:ext cx="304870" cy="9104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886200" y="990600"/>
            <a:ext cx="40301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polygon can be represented by a</a:t>
            </a:r>
            <a:br>
              <a:rPr lang="en-US" dirty="0"/>
            </a:br>
            <a:r>
              <a:rPr lang="en-US" dirty="0"/>
              <a:t>sequence of vertices.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consecutive vertices represent</a:t>
            </a:r>
            <a:br>
              <a:rPr lang="en-US" dirty="0"/>
            </a:br>
            <a:r>
              <a:rPr lang="en-US" dirty="0"/>
              <a:t>an edge of the polygon.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last edge is represented by the</a:t>
            </a:r>
            <a:br>
              <a:rPr lang="en-US" dirty="0"/>
            </a:br>
            <a:r>
              <a:rPr lang="en-US" dirty="0"/>
              <a:t>first and last vertices of the sequence.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62000" y="4038600"/>
            <a:ext cx="6673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Vertices:  (1,3) (4,1) (7,3) (5,4) (6,7) (2,6)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62000" y="4705290"/>
            <a:ext cx="6955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Edges: 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(1,3)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-(4,1)-(7,3)-(5,4)-(6,7)-(2,6)-</a:t>
            </a:r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(1,3)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5450817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A polygon (an ordered set of vertices)</a:t>
            </a:r>
          </a:p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Polygon = 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[Point]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7560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a polygon from a set of points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" y="2133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95400" y="3124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52550" y="4267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14550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19350" y="2095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28950" y="1676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33750" y="2590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86150" y="4572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334000" y="2133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67400" y="3124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24550" y="4267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686550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91350" y="2095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600950" y="1676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905750" y="2590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58150" y="4572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2" idx="7"/>
            <a:endCxn id="21" idx="7"/>
          </p:cNvCxnSpPr>
          <p:nvPr/>
        </p:nvCxnSpPr>
        <p:spPr>
          <a:xfrm flipH="1">
            <a:off x="7056391" y="1687559"/>
            <a:ext cx="609600" cy="419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3" idx="4"/>
            <a:endCxn id="22" idx="5"/>
          </p:cNvCxnSpPr>
          <p:nvPr/>
        </p:nvCxnSpPr>
        <p:spPr>
          <a:xfrm flipH="1" flipV="1">
            <a:off x="7665991" y="1741441"/>
            <a:ext cx="277859" cy="92555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0" idx="1"/>
            <a:endCxn id="17" idx="1"/>
          </p:cNvCxnSpPr>
          <p:nvPr/>
        </p:nvCxnSpPr>
        <p:spPr>
          <a:xfrm flipH="1" flipV="1">
            <a:off x="5345159" y="2144759"/>
            <a:ext cx="1352550" cy="83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8" idx="1"/>
            <a:endCxn id="17" idx="1"/>
          </p:cNvCxnSpPr>
          <p:nvPr/>
        </p:nvCxnSpPr>
        <p:spPr>
          <a:xfrm flipH="1" flipV="1">
            <a:off x="5345159" y="2144759"/>
            <a:ext cx="533400" cy="990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1" idx="3"/>
            <a:endCxn id="20" idx="4"/>
          </p:cNvCxnSpPr>
          <p:nvPr/>
        </p:nvCxnSpPr>
        <p:spPr>
          <a:xfrm flipH="1">
            <a:off x="6724650" y="2160541"/>
            <a:ext cx="277859" cy="88745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4"/>
            <a:endCxn id="19" idx="0"/>
          </p:cNvCxnSpPr>
          <p:nvPr/>
        </p:nvCxnSpPr>
        <p:spPr>
          <a:xfrm>
            <a:off x="5905500" y="3200400"/>
            <a:ext cx="57150" cy="1066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9" idx="6"/>
            <a:endCxn id="24" idx="2"/>
          </p:cNvCxnSpPr>
          <p:nvPr/>
        </p:nvCxnSpPr>
        <p:spPr>
          <a:xfrm>
            <a:off x="6000750" y="4305300"/>
            <a:ext cx="20574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3" idx="4"/>
            <a:endCxn id="24" idx="0"/>
          </p:cNvCxnSpPr>
          <p:nvPr/>
        </p:nvCxnSpPr>
        <p:spPr>
          <a:xfrm>
            <a:off x="7943850" y="2667000"/>
            <a:ext cx="152400" cy="190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ight Arrow 55"/>
          <p:cNvSpPr/>
          <p:nvPr/>
        </p:nvSpPr>
        <p:spPr>
          <a:xfrm>
            <a:off x="4191000" y="3200400"/>
            <a:ext cx="685800" cy="2667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94945" y="5362545"/>
                <a:ext cx="78887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Given a set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points in the plane, connect them in a simple closed path.</a:t>
                </a: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45" y="5362545"/>
                <a:ext cx="7888763" cy="400110"/>
              </a:xfrm>
              <a:prstGeom prst="rect">
                <a:avLst/>
              </a:prstGeom>
              <a:blipFill>
                <a:blip r:embed="rId2"/>
                <a:stretch>
                  <a:fillRect l="-773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4013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polygon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59"/>
              <p:cNvSpPr>
                <a:spLocks noGrp="1"/>
              </p:cNvSpPr>
              <p:nvPr>
                <p:ph idx="1"/>
              </p:nvPr>
            </p:nvSpPr>
            <p:spPr>
              <a:xfrm>
                <a:off x="3475316" y="838200"/>
                <a:ext cx="5592484" cy="5410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(points in the plane).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Output:</a:t>
                </a:r>
                <a:r>
                  <a:rPr lang="en-US" sz="2400" dirty="0"/>
                  <a:t> P (a polygon whose vertices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in some order).</a:t>
                </a:r>
              </a:p>
              <a:p>
                <a:endParaRPr lang="en-US" sz="2400" dirty="0"/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2400" dirty="0"/>
                  <a:t>Select a point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 with the smallest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coordinate (and smallest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in case of a tie in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coordinate). Assume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2400" dirty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∈{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, calculate the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between the lines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axis.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2400" dirty="0"/>
                  <a:t>Sort the points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according to their angles. In case of a tie, use distance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60" name="Content Placeholder 5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75316" y="838200"/>
                <a:ext cx="5592484" cy="5410200"/>
              </a:xfrm>
              <a:blipFill>
                <a:blip r:embed="rId2"/>
                <a:stretch>
                  <a:fillRect l="-1743" t="-902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E1D4D9-76CF-4275-A6E3-F83754C2B21D}"/>
              </a:ext>
            </a:extLst>
          </p:cNvPr>
          <p:cNvGrpSpPr/>
          <p:nvPr/>
        </p:nvGrpSpPr>
        <p:grpSpPr>
          <a:xfrm>
            <a:off x="76200" y="2362200"/>
            <a:ext cx="3157759" cy="2667000"/>
            <a:chOff x="60035" y="2362200"/>
            <a:chExt cx="3157759" cy="2667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0035" y="3323544"/>
                  <a:ext cx="37016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35" y="3323544"/>
                  <a:ext cx="370166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5D44891-12B6-4E4A-8184-2205E9D46124}"/>
                </a:ext>
              </a:extLst>
            </p:cNvPr>
            <p:cNvGrpSpPr/>
            <p:nvPr/>
          </p:nvGrpSpPr>
          <p:grpSpPr>
            <a:xfrm flipH="1">
              <a:off x="381000" y="2362200"/>
              <a:ext cx="2836794" cy="2667000"/>
              <a:chOff x="381000" y="2362200"/>
              <a:chExt cx="2836794" cy="26670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381000" y="2819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81000" y="4267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38150" y="49530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200150" y="3657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504950" y="2362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590800" y="2362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209800" y="30480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141594" y="351768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>
                <a:endCxn id="30" idx="5"/>
              </p:cNvCxnSpPr>
              <p:nvPr/>
            </p:nvCxnSpPr>
            <p:spPr>
              <a:xfrm flipH="1" flipV="1">
                <a:off x="2274841" y="3113041"/>
                <a:ext cx="927940" cy="458834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31" idx="0"/>
                <a:endCxn id="29" idx="5"/>
              </p:cNvCxnSpPr>
              <p:nvPr/>
            </p:nvCxnSpPr>
            <p:spPr>
              <a:xfrm flipH="1" flipV="1">
                <a:off x="2655841" y="2427241"/>
                <a:ext cx="523853" cy="1090442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endCxn id="28" idx="5"/>
              </p:cNvCxnSpPr>
              <p:nvPr/>
            </p:nvCxnSpPr>
            <p:spPr>
              <a:xfrm flipH="1" flipV="1">
                <a:off x="1569991" y="2427241"/>
                <a:ext cx="1597072" cy="1113678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endCxn id="27" idx="6"/>
              </p:cNvCxnSpPr>
              <p:nvPr/>
            </p:nvCxnSpPr>
            <p:spPr>
              <a:xfrm flipH="1">
                <a:off x="1276350" y="3562350"/>
                <a:ext cx="1859756" cy="13335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endCxn id="23" idx="5"/>
              </p:cNvCxnSpPr>
              <p:nvPr/>
            </p:nvCxnSpPr>
            <p:spPr>
              <a:xfrm flipH="1" flipV="1">
                <a:off x="446041" y="2884441"/>
                <a:ext cx="2744834" cy="675528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endCxn id="24" idx="7"/>
              </p:cNvCxnSpPr>
              <p:nvPr/>
            </p:nvCxnSpPr>
            <p:spPr>
              <a:xfrm flipH="1">
                <a:off x="446041" y="3557588"/>
                <a:ext cx="2740072" cy="720771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endCxn id="25" idx="2"/>
              </p:cNvCxnSpPr>
              <p:nvPr/>
            </p:nvCxnSpPr>
            <p:spPr>
              <a:xfrm flipH="1">
                <a:off x="438150" y="3593883"/>
                <a:ext cx="2714603" cy="1397217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2286000" y="4800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/>
              <p:cNvCxnSpPr>
                <a:endCxn id="42" idx="7"/>
              </p:cNvCxnSpPr>
              <p:nvPr/>
            </p:nvCxnSpPr>
            <p:spPr>
              <a:xfrm flipH="1">
                <a:off x="2351041" y="3579779"/>
                <a:ext cx="825040" cy="123198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44787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polygon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 descr="High School Trigonometry/Circular Functions of Real Numbers - Wikibooks,  open books for an open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275" y="1371600"/>
            <a:ext cx="523875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40"/>
          <p:cNvCxnSpPr/>
          <p:nvPr/>
        </p:nvCxnSpPr>
        <p:spPr>
          <a:xfrm flipV="1">
            <a:off x="5847006" y="3385227"/>
            <a:ext cx="1175426" cy="162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608ECFB-343A-4742-B0F3-22F2DD27519E}"/>
              </a:ext>
            </a:extLst>
          </p:cNvPr>
          <p:cNvGrpSpPr/>
          <p:nvPr/>
        </p:nvGrpSpPr>
        <p:grpSpPr>
          <a:xfrm>
            <a:off x="118841" y="2362200"/>
            <a:ext cx="3157759" cy="2667000"/>
            <a:chOff x="60035" y="2362200"/>
            <a:chExt cx="3157759" cy="2667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496326D-D7A0-423A-A17D-EE0857618A08}"/>
                    </a:ext>
                  </a:extLst>
                </p:cNvPr>
                <p:cNvSpPr txBox="1"/>
                <p:nvPr/>
              </p:nvSpPr>
              <p:spPr>
                <a:xfrm>
                  <a:off x="60035" y="3323544"/>
                  <a:ext cx="37016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496326D-D7A0-423A-A17D-EE0857618A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35" y="3323544"/>
                  <a:ext cx="370166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0E87AF8-99E9-4954-A904-2E79554413E2}"/>
                </a:ext>
              </a:extLst>
            </p:cNvPr>
            <p:cNvGrpSpPr/>
            <p:nvPr/>
          </p:nvGrpSpPr>
          <p:grpSpPr>
            <a:xfrm flipH="1">
              <a:off x="381000" y="2362200"/>
              <a:ext cx="2836794" cy="2667000"/>
              <a:chOff x="381000" y="2362200"/>
              <a:chExt cx="2836794" cy="2667000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60D3907-A4FB-435E-8FD0-AC3E85CF9068}"/>
                  </a:ext>
                </a:extLst>
              </p:cNvPr>
              <p:cNvSpPr/>
              <p:nvPr/>
            </p:nvSpPr>
            <p:spPr>
              <a:xfrm>
                <a:off x="381000" y="2819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6700768-8A28-4EFB-AB6E-710F6D83651D}"/>
                  </a:ext>
                </a:extLst>
              </p:cNvPr>
              <p:cNvSpPr/>
              <p:nvPr/>
            </p:nvSpPr>
            <p:spPr>
              <a:xfrm>
                <a:off x="381000" y="4267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B419DA5-4D49-4B22-8E48-47D8E15BBB4F}"/>
                  </a:ext>
                </a:extLst>
              </p:cNvPr>
              <p:cNvSpPr/>
              <p:nvPr/>
            </p:nvSpPr>
            <p:spPr>
              <a:xfrm>
                <a:off x="438150" y="49530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DCA9CE7-DB9F-4B6A-BEDB-AD22DF32AD6E}"/>
                  </a:ext>
                </a:extLst>
              </p:cNvPr>
              <p:cNvSpPr/>
              <p:nvPr/>
            </p:nvSpPr>
            <p:spPr>
              <a:xfrm>
                <a:off x="1200150" y="3657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C473AF1-C63D-42D9-86CD-57AD9AE5688B}"/>
                  </a:ext>
                </a:extLst>
              </p:cNvPr>
              <p:cNvSpPr/>
              <p:nvPr/>
            </p:nvSpPr>
            <p:spPr>
              <a:xfrm>
                <a:off x="1504950" y="2362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F5D4F7D-4A13-4B83-A3E5-CB76A259D231}"/>
                  </a:ext>
                </a:extLst>
              </p:cNvPr>
              <p:cNvSpPr/>
              <p:nvPr/>
            </p:nvSpPr>
            <p:spPr>
              <a:xfrm>
                <a:off x="2590800" y="2362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2412BB3-BEE7-4CAC-B4DD-F2ECA1C236ED}"/>
                  </a:ext>
                </a:extLst>
              </p:cNvPr>
              <p:cNvSpPr/>
              <p:nvPr/>
            </p:nvSpPr>
            <p:spPr>
              <a:xfrm>
                <a:off x="2209800" y="30480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FC7A846-426D-4AF7-A490-28AE6F0C86B7}"/>
                  </a:ext>
                </a:extLst>
              </p:cNvPr>
              <p:cNvSpPr/>
              <p:nvPr/>
            </p:nvSpPr>
            <p:spPr>
              <a:xfrm>
                <a:off x="3141594" y="351768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1122F82-9AA0-40B9-9DBB-6184E37A9273}"/>
                  </a:ext>
                </a:extLst>
              </p:cNvPr>
              <p:cNvCxnSpPr>
                <a:endCxn id="35" idx="5"/>
              </p:cNvCxnSpPr>
              <p:nvPr/>
            </p:nvCxnSpPr>
            <p:spPr>
              <a:xfrm flipH="1" flipV="1">
                <a:off x="2274841" y="3113041"/>
                <a:ext cx="927940" cy="458834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9B5E6B47-315B-4DEC-881A-E790D2556BE3}"/>
                  </a:ext>
                </a:extLst>
              </p:cNvPr>
              <p:cNvCxnSpPr>
                <a:stCxn id="36" idx="0"/>
                <a:endCxn id="34" idx="5"/>
              </p:cNvCxnSpPr>
              <p:nvPr/>
            </p:nvCxnSpPr>
            <p:spPr>
              <a:xfrm flipH="1" flipV="1">
                <a:off x="2655841" y="2427241"/>
                <a:ext cx="523853" cy="1090442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022AC65-83F4-4D3D-BAA0-97E68D9E2078}"/>
                  </a:ext>
                </a:extLst>
              </p:cNvPr>
              <p:cNvCxnSpPr>
                <a:endCxn id="33" idx="5"/>
              </p:cNvCxnSpPr>
              <p:nvPr/>
            </p:nvCxnSpPr>
            <p:spPr>
              <a:xfrm flipH="1" flipV="1">
                <a:off x="1569991" y="2427241"/>
                <a:ext cx="1597072" cy="1113678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95F28E5-E190-42F3-9E58-F5EA23F109C3}"/>
                  </a:ext>
                </a:extLst>
              </p:cNvPr>
              <p:cNvCxnSpPr>
                <a:endCxn id="32" idx="6"/>
              </p:cNvCxnSpPr>
              <p:nvPr/>
            </p:nvCxnSpPr>
            <p:spPr>
              <a:xfrm flipH="1">
                <a:off x="1276350" y="3562350"/>
                <a:ext cx="1859756" cy="13335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1BD89031-B978-4695-BF08-881A9633ECE5}"/>
                  </a:ext>
                </a:extLst>
              </p:cNvPr>
              <p:cNvCxnSpPr>
                <a:endCxn id="29" idx="5"/>
              </p:cNvCxnSpPr>
              <p:nvPr/>
            </p:nvCxnSpPr>
            <p:spPr>
              <a:xfrm flipH="1" flipV="1">
                <a:off x="446041" y="2884441"/>
                <a:ext cx="2744834" cy="675528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59151D9-CA25-47CB-A68E-D077F6F5A57D}"/>
                  </a:ext>
                </a:extLst>
              </p:cNvPr>
              <p:cNvCxnSpPr>
                <a:endCxn id="30" idx="7"/>
              </p:cNvCxnSpPr>
              <p:nvPr/>
            </p:nvCxnSpPr>
            <p:spPr>
              <a:xfrm flipH="1">
                <a:off x="446041" y="3557588"/>
                <a:ext cx="2740072" cy="720771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FC92AC8-DD0A-4BAC-9B70-3979623BE62A}"/>
                  </a:ext>
                </a:extLst>
              </p:cNvPr>
              <p:cNvCxnSpPr>
                <a:endCxn id="31" idx="2"/>
              </p:cNvCxnSpPr>
              <p:nvPr/>
            </p:nvCxnSpPr>
            <p:spPr>
              <a:xfrm flipH="1">
                <a:off x="438150" y="3593883"/>
                <a:ext cx="2714603" cy="1397217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3D704DA-4824-4F81-9B9C-0AF8C37F916D}"/>
                  </a:ext>
                </a:extLst>
              </p:cNvPr>
              <p:cNvSpPr/>
              <p:nvPr/>
            </p:nvSpPr>
            <p:spPr>
              <a:xfrm>
                <a:off x="2286000" y="4800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5A2DBD1-21D4-40F6-AD6F-3059C04E1696}"/>
                  </a:ext>
                </a:extLst>
              </p:cNvPr>
              <p:cNvCxnSpPr>
                <a:endCxn id="47" idx="7"/>
              </p:cNvCxnSpPr>
              <p:nvPr/>
            </p:nvCxnSpPr>
            <p:spPr>
              <a:xfrm flipH="1">
                <a:off x="2351041" y="3579779"/>
                <a:ext cx="825040" cy="123198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BFADEA-5A3E-46EA-B88E-E44F1DB033DD}"/>
                  </a:ext>
                </a:extLst>
              </p:cNvPr>
              <p:cNvSpPr txBox="1"/>
              <p:nvPr/>
            </p:nvSpPr>
            <p:spPr>
              <a:xfrm>
                <a:off x="6036554" y="990600"/>
                <a:ext cx="8027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tan(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a-E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BFADEA-5A3E-46EA-B88E-E44F1DB03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554" y="990600"/>
                <a:ext cx="802784" cy="369332"/>
              </a:xfrm>
              <a:prstGeom prst="rect">
                <a:avLst/>
              </a:prstGeom>
              <a:blipFill>
                <a:blip r:embed="rId4"/>
                <a:stretch>
                  <a:fillRect l="-6061" t="-10000" r="-3030" b="-2500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9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800600"/>
          </a:xfrm>
        </p:spPr>
        <p:txBody>
          <a:bodyPr/>
          <a:lstStyle/>
          <a:p>
            <a:r>
              <a:rPr lang="en-US" dirty="0"/>
              <a:t>Selection sort</a:t>
            </a:r>
          </a:p>
          <a:p>
            <a:endParaRPr lang="en-US" dirty="0"/>
          </a:p>
          <a:p>
            <a:r>
              <a:rPr lang="en-US" dirty="0"/>
              <a:t>Insertion sort</a:t>
            </a:r>
          </a:p>
          <a:p>
            <a:endParaRPr lang="en-US" dirty="0"/>
          </a:p>
          <a:p>
            <a:r>
              <a:rPr lang="en-US" dirty="0"/>
              <a:t>The Maximum Subsequence Sum Problem</a:t>
            </a:r>
          </a:p>
          <a:p>
            <a:endParaRPr lang="en-US" dirty="0"/>
          </a:p>
          <a:p>
            <a:r>
              <a:rPr lang="en-US" dirty="0"/>
              <a:t>Convex Hull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57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polygon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59"/>
              <p:cNvSpPr>
                <a:spLocks noGrp="1"/>
              </p:cNvSpPr>
              <p:nvPr>
                <p:ph idx="1"/>
              </p:nvPr>
            </p:nvSpPr>
            <p:spPr>
              <a:xfrm>
                <a:off x="3475316" y="838200"/>
                <a:ext cx="5592484" cy="5410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Implementation details: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There is no need to calculate angles</a:t>
                </a:r>
                <a:br>
                  <a:rPr lang="en-US" sz="2400" dirty="0"/>
                </a:br>
                <a:r>
                  <a:rPr lang="en-US" sz="2400" dirty="0"/>
                  <a:t>(requires </a:t>
                </a:r>
                <a:r>
                  <a:rPr lang="en-US" sz="2400" dirty="0" err="1"/>
                  <a:t>arctan</a:t>
                </a:r>
                <a:r>
                  <a:rPr lang="en-US" sz="2400" dirty="0"/>
                  <a:t>). It is enough to calculate slopes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  <a:p>
                <a:r>
                  <a:rPr lang="en-US" sz="2400" dirty="0"/>
                  <a:t>There is not need to calculate distances. It is enough to calculate the square of distances (no </a:t>
                </a:r>
                <a:r>
                  <a:rPr lang="en-US" sz="2400" dirty="0" err="1"/>
                  <a:t>sqrt</a:t>
                </a:r>
                <a:r>
                  <a:rPr lang="en-US" sz="2400" dirty="0"/>
                  <a:t> required).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Complexity: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.</a:t>
                </a:r>
                <a:br>
                  <a:rPr lang="en-US" sz="2400" dirty="0"/>
                </a:br>
                <a:r>
                  <a:rPr lang="en-US" sz="2400" dirty="0"/>
                  <a:t>The runtime is dominated by the sorting algorithm.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0" name="Content Placeholder 5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75316" y="838200"/>
                <a:ext cx="5592484" cy="5410200"/>
              </a:xfrm>
              <a:blipFill>
                <a:blip r:embed="rId2"/>
                <a:stretch>
                  <a:fillRect l="-1634" t="-902" r="-654" b="-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6" name="Freeform 45"/>
          <p:cNvSpPr/>
          <p:nvPr/>
        </p:nvSpPr>
        <p:spPr>
          <a:xfrm flipH="1">
            <a:off x="460402" y="2389251"/>
            <a:ext cx="2782110" cy="2611877"/>
          </a:xfrm>
          <a:custGeom>
            <a:avLst/>
            <a:gdLst>
              <a:gd name="connsiteX0" fmla="*/ 2782110 w 2782110"/>
              <a:gd name="connsiteY0" fmla="*/ 1157592 h 2611877"/>
              <a:gd name="connsiteX1" fmla="*/ 2217906 w 2782110"/>
              <a:gd name="connsiteY1" fmla="*/ 0 h 2611877"/>
              <a:gd name="connsiteX2" fmla="*/ 1133272 w 2782110"/>
              <a:gd name="connsiteY2" fmla="*/ 9728 h 2611877"/>
              <a:gd name="connsiteX3" fmla="*/ 1848255 w 2782110"/>
              <a:gd name="connsiteY3" fmla="*/ 705256 h 2611877"/>
              <a:gd name="connsiteX4" fmla="*/ 0 w 2782110"/>
              <a:gd name="connsiteY4" fmla="*/ 457200 h 2611877"/>
              <a:gd name="connsiteX5" fmla="*/ 841442 w 2782110"/>
              <a:gd name="connsiteY5" fmla="*/ 1313234 h 2611877"/>
              <a:gd name="connsiteX6" fmla="*/ 9727 w 2782110"/>
              <a:gd name="connsiteY6" fmla="*/ 1926077 h 2611877"/>
              <a:gd name="connsiteX7" fmla="*/ 68093 w 2782110"/>
              <a:gd name="connsiteY7" fmla="*/ 2611877 h 2611877"/>
              <a:gd name="connsiteX8" fmla="*/ 1930940 w 2782110"/>
              <a:gd name="connsiteY8" fmla="*/ 2451370 h 2611877"/>
              <a:gd name="connsiteX9" fmla="*/ 2782110 w 2782110"/>
              <a:gd name="connsiteY9" fmla="*/ 1157592 h 261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2110" h="2611877">
                <a:moveTo>
                  <a:pt x="2782110" y="1157592"/>
                </a:moveTo>
                <a:lnTo>
                  <a:pt x="2217906" y="0"/>
                </a:lnTo>
                <a:lnTo>
                  <a:pt x="1133272" y="9728"/>
                </a:lnTo>
                <a:lnTo>
                  <a:pt x="1848255" y="705256"/>
                </a:lnTo>
                <a:lnTo>
                  <a:pt x="0" y="457200"/>
                </a:lnTo>
                <a:lnTo>
                  <a:pt x="841442" y="1313234"/>
                </a:lnTo>
                <a:lnTo>
                  <a:pt x="9727" y="1926077"/>
                </a:lnTo>
                <a:lnTo>
                  <a:pt x="68093" y="2611877"/>
                </a:lnTo>
                <a:lnTo>
                  <a:pt x="1930940" y="2451370"/>
                </a:lnTo>
                <a:lnTo>
                  <a:pt x="2782110" y="1157592"/>
                </a:lnTo>
                <a:close/>
              </a:path>
            </a:pathLst>
          </a:custGeom>
          <a:solidFill>
            <a:srgbClr val="DBEEF4">
              <a:alpha val="3098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FC38D84-6255-43D7-B65F-E972F3553A3A}"/>
              </a:ext>
            </a:extLst>
          </p:cNvPr>
          <p:cNvGrpSpPr/>
          <p:nvPr/>
        </p:nvGrpSpPr>
        <p:grpSpPr>
          <a:xfrm>
            <a:off x="118841" y="2362200"/>
            <a:ext cx="3157759" cy="2667000"/>
            <a:chOff x="60035" y="2362200"/>
            <a:chExt cx="3157759" cy="2667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22921F0-2F2C-48DD-8DA1-50BDC6C7D116}"/>
                    </a:ext>
                  </a:extLst>
                </p:cNvPr>
                <p:cNvSpPr txBox="1"/>
                <p:nvPr/>
              </p:nvSpPr>
              <p:spPr>
                <a:xfrm>
                  <a:off x="60035" y="3323544"/>
                  <a:ext cx="37016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22921F0-2F2C-48DD-8DA1-50BDC6C7D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35" y="3323544"/>
                  <a:ext cx="370166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53A8115-A8F2-42BA-959E-A091D54F8CDF}"/>
                </a:ext>
              </a:extLst>
            </p:cNvPr>
            <p:cNvGrpSpPr/>
            <p:nvPr/>
          </p:nvGrpSpPr>
          <p:grpSpPr>
            <a:xfrm flipH="1">
              <a:off x="381000" y="2362200"/>
              <a:ext cx="2836794" cy="2667000"/>
              <a:chOff x="381000" y="2362200"/>
              <a:chExt cx="2836794" cy="266700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2805323-3E67-4B5E-A161-DC9F876FD71B}"/>
                  </a:ext>
                </a:extLst>
              </p:cNvPr>
              <p:cNvSpPr/>
              <p:nvPr/>
            </p:nvSpPr>
            <p:spPr>
              <a:xfrm>
                <a:off x="381000" y="2819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CEC3A0B1-0D10-4DDD-A55D-A41D5731FF85}"/>
                  </a:ext>
                </a:extLst>
              </p:cNvPr>
              <p:cNvSpPr/>
              <p:nvPr/>
            </p:nvSpPr>
            <p:spPr>
              <a:xfrm>
                <a:off x="381000" y="4267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4C0D719-F6D5-41F8-94AC-4029A94FFA74}"/>
                  </a:ext>
                </a:extLst>
              </p:cNvPr>
              <p:cNvSpPr/>
              <p:nvPr/>
            </p:nvSpPr>
            <p:spPr>
              <a:xfrm>
                <a:off x="438150" y="49530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23FA4FE-3397-4659-99C0-2E5954B0DAA3}"/>
                  </a:ext>
                </a:extLst>
              </p:cNvPr>
              <p:cNvSpPr/>
              <p:nvPr/>
            </p:nvSpPr>
            <p:spPr>
              <a:xfrm>
                <a:off x="1200150" y="3657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7DA8FBE5-9934-4452-BBC1-80945C990F6E}"/>
                  </a:ext>
                </a:extLst>
              </p:cNvPr>
              <p:cNvSpPr/>
              <p:nvPr/>
            </p:nvSpPr>
            <p:spPr>
              <a:xfrm>
                <a:off x="1504950" y="2362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A6A5B8BA-AC1A-4478-8D1F-6574060F83FB}"/>
                  </a:ext>
                </a:extLst>
              </p:cNvPr>
              <p:cNvSpPr/>
              <p:nvPr/>
            </p:nvSpPr>
            <p:spPr>
              <a:xfrm>
                <a:off x="2590800" y="2362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AC39132-F1EB-4445-A5D2-5C8A349A0302}"/>
                  </a:ext>
                </a:extLst>
              </p:cNvPr>
              <p:cNvSpPr/>
              <p:nvPr/>
            </p:nvSpPr>
            <p:spPr>
              <a:xfrm>
                <a:off x="2209800" y="30480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2309784F-F488-4CA8-9B54-A8A0E76EA3E8}"/>
                  </a:ext>
                </a:extLst>
              </p:cNvPr>
              <p:cNvSpPr/>
              <p:nvPr/>
            </p:nvSpPr>
            <p:spPr>
              <a:xfrm>
                <a:off x="3141594" y="351768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DA3C33A7-0F28-4543-ADF6-4A44B7A3D4BB}"/>
                  </a:ext>
                </a:extLst>
              </p:cNvPr>
              <p:cNvCxnSpPr>
                <a:endCxn id="52" idx="5"/>
              </p:cNvCxnSpPr>
              <p:nvPr/>
            </p:nvCxnSpPr>
            <p:spPr>
              <a:xfrm flipH="1" flipV="1">
                <a:off x="2274841" y="3113041"/>
                <a:ext cx="927940" cy="458834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C2AD895-0D23-40E7-B89B-7F4FA872A0FB}"/>
                  </a:ext>
                </a:extLst>
              </p:cNvPr>
              <p:cNvCxnSpPr>
                <a:stCxn id="53" idx="0"/>
                <a:endCxn id="51" idx="5"/>
              </p:cNvCxnSpPr>
              <p:nvPr/>
            </p:nvCxnSpPr>
            <p:spPr>
              <a:xfrm flipH="1" flipV="1">
                <a:off x="2655841" y="2427241"/>
                <a:ext cx="523853" cy="1090442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DD0A3E4-DA94-4B75-83B3-C775CC2D9D03}"/>
                  </a:ext>
                </a:extLst>
              </p:cNvPr>
              <p:cNvCxnSpPr>
                <a:endCxn id="50" idx="5"/>
              </p:cNvCxnSpPr>
              <p:nvPr/>
            </p:nvCxnSpPr>
            <p:spPr>
              <a:xfrm flipH="1" flipV="1">
                <a:off x="1569991" y="2427241"/>
                <a:ext cx="1597072" cy="1113678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691F575-BBFC-48AB-8978-694E718E5FC0}"/>
                  </a:ext>
                </a:extLst>
              </p:cNvPr>
              <p:cNvCxnSpPr>
                <a:endCxn id="49" idx="6"/>
              </p:cNvCxnSpPr>
              <p:nvPr/>
            </p:nvCxnSpPr>
            <p:spPr>
              <a:xfrm flipH="1">
                <a:off x="1276350" y="3562350"/>
                <a:ext cx="1859756" cy="13335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E591ACF-B9CA-4BF6-ADDE-01886F154C51}"/>
                  </a:ext>
                </a:extLst>
              </p:cNvPr>
              <p:cNvCxnSpPr>
                <a:endCxn id="44" idx="5"/>
              </p:cNvCxnSpPr>
              <p:nvPr/>
            </p:nvCxnSpPr>
            <p:spPr>
              <a:xfrm flipH="1" flipV="1">
                <a:off x="446041" y="2884441"/>
                <a:ext cx="2744834" cy="675528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F08BEC72-F13C-4DB0-A8E7-57DE786E0A76}"/>
                  </a:ext>
                </a:extLst>
              </p:cNvPr>
              <p:cNvCxnSpPr>
                <a:endCxn id="47" idx="7"/>
              </p:cNvCxnSpPr>
              <p:nvPr/>
            </p:nvCxnSpPr>
            <p:spPr>
              <a:xfrm flipH="1">
                <a:off x="446041" y="3557588"/>
                <a:ext cx="2740072" cy="720771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A44C7C4-AAA2-4619-9519-287F996B1AFF}"/>
                  </a:ext>
                </a:extLst>
              </p:cNvPr>
              <p:cNvCxnSpPr>
                <a:endCxn id="48" idx="2"/>
              </p:cNvCxnSpPr>
              <p:nvPr/>
            </p:nvCxnSpPr>
            <p:spPr>
              <a:xfrm flipH="1">
                <a:off x="438150" y="3593883"/>
                <a:ext cx="2714603" cy="1397217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10139170-B2DF-44AD-9D72-5822EB28C69D}"/>
                  </a:ext>
                </a:extLst>
              </p:cNvPr>
              <p:cNvSpPr/>
              <p:nvPr/>
            </p:nvSpPr>
            <p:spPr>
              <a:xfrm>
                <a:off x="2286000" y="4800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F2E4277-1F62-4032-9829-166F77666952}"/>
                  </a:ext>
                </a:extLst>
              </p:cNvPr>
              <p:cNvCxnSpPr>
                <a:endCxn id="62" idx="7"/>
              </p:cNvCxnSpPr>
              <p:nvPr/>
            </p:nvCxnSpPr>
            <p:spPr>
              <a:xfrm flipH="1">
                <a:off x="2351041" y="3579779"/>
                <a:ext cx="825040" cy="123198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140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Convex hull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" y="2133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95400" y="3124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52550" y="4267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14550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19350" y="2095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28950" y="1676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33750" y="2590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86150" y="4572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334000" y="2133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67400" y="3124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24550" y="4267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686550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91350" y="2095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600950" y="1676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905750" y="2590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58150" y="4572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3" idx="4"/>
            <a:endCxn id="22" idx="5"/>
          </p:cNvCxnSpPr>
          <p:nvPr/>
        </p:nvCxnSpPr>
        <p:spPr>
          <a:xfrm flipH="1" flipV="1">
            <a:off x="7665991" y="1741441"/>
            <a:ext cx="277859" cy="92555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2" idx="2"/>
            <a:endCxn id="17" idx="6"/>
          </p:cNvCxnSpPr>
          <p:nvPr/>
        </p:nvCxnSpPr>
        <p:spPr>
          <a:xfrm flipH="1">
            <a:off x="5410200" y="1714500"/>
            <a:ext cx="219075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9" idx="1"/>
            <a:endCxn id="17" idx="0"/>
          </p:cNvCxnSpPr>
          <p:nvPr/>
        </p:nvCxnSpPr>
        <p:spPr>
          <a:xfrm flipH="1" flipV="1">
            <a:off x="5372100" y="2133600"/>
            <a:ext cx="563609" cy="214475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9" idx="6"/>
            <a:endCxn id="24" idx="2"/>
          </p:cNvCxnSpPr>
          <p:nvPr/>
        </p:nvCxnSpPr>
        <p:spPr>
          <a:xfrm>
            <a:off x="6000750" y="4305300"/>
            <a:ext cx="20574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3" idx="4"/>
            <a:endCxn id="24" idx="0"/>
          </p:cNvCxnSpPr>
          <p:nvPr/>
        </p:nvCxnSpPr>
        <p:spPr>
          <a:xfrm>
            <a:off x="7943850" y="2667000"/>
            <a:ext cx="152400" cy="190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ight Arrow 55"/>
          <p:cNvSpPr/>
          <p:nvPr/>
        </p:nvSpPr>
        <p:spPr>
          <a:xfrm>
            <a:off x="4191000" y="3200400"/>
            <a:ext cx="685800" cy="2667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544589" y="5550221"/>
                <a:ext cx="60548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Compute the convex hull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given points in the plane.</a:t>
                </a: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589" y="5550221"/>
                <a:ext cx="6054863" cy="400110"/>
              </a:xfrm>
              <a:prstGeom prst="rect">
                <a:avLst/>
              </a:prstGeom>
              <a:blipFill>
                <a:blip r:embed="rId2"/>
                <a:stretch>
                  <a:fillRect l="-100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609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CCAC3E6-1F4E-4263-9966-10789EDF94D4}"/>
              </a:ext>
            </a:extLst>
          </p:cNvPr>
          <p:cNvCxnSpPr>
            <a:cxnSpLocks/>
          </p:cNvCxnSpPr>
          <p:nvPr/>
        </p:nvCxnSpPr>
        <p:spPr>
          <a:xfrm flipV="1">
            <a:off x="5672889" y="2595562"/>
            <a:ext cx="328863" cy="2084722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39507B-561C-433E-8CE4-F045B51A775C}"/>
              </a:ext>
            </a:extLst>
          </p:cNvPr>
          <p:cNvCxnSpPr>
            <a:cxnSpLocks/>
          </p:cNvCxnSpPr>
          <p:nvPr/>
        </p:nvCxnSpPr>
        <p:spPr>
          <a:xfrm flipV="1">
            <a:off x="1066800" y="3320716"/>
            <a:ext cx="2681037" cy="996528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981200" y="2844244"/>
            <a:ext cx="1371600" cy="1803956"/>
            <a:chOff x="1981200" y="2844244"/>
            <a:chExt cx="1371600" cy="1803956"/>
          </a:xfrm>
        </p:grpSpPr>
        <p:grpSp>
          <p:nvGrpSpPr>
            <p:cNvPr id="3" name="Group 2"/>
            <p:cNvGrpSpPr/>
            <p:nvPr/>
          </p:nvGrpSpPr>
          <p:grpSpPr>
            <a:xfrm>
              <a:off x="1981200" y="2844244"/>
              <a:ext cx="1371600" cy="1150904"/>
              <a:chOff x="1981200" y="2844244"/>
              <a:chExt cx="1371600" cy="1150904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1981200" y="3993044"/>
                <a:ext cx="1371600" cy="2104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31" idx="0"/>
                <a:endCxn id="33" idx="1"/>
              </p:cNvCxnSpPr>
              <p:nvPr/>
            </p:nvCxnSpPr>
            <p:spPr>
              <a:xfrm flipV="1">
                <a:off x="1982856" y="2844244"/>
                <a:ext cx="1009328" cy="1103667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2268990" y="3325867"/>
              <a:ext cx="574420" cy="741848"/>
              <a:chOff x="2268990" y="3325867"/>
              <a:chExt cx="574420" cy="741848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2401329" y="3494957"/>
                <a:ext cx="243017" cy="502508"/>
              </a:xfrm>
              <a:custGeom>
                <a:avLst/>
                <a:gdLst>
                  <a:gd name="connsiteX0" fmla="*/ 0 w 243017"/>
                  <a:gd name="connsiteY0" fmla="*/ 0 h 502508"/>
                  <a:gd name="connsiteX1" fmla="*/ 177114 w 243017"/>
                  <a:gd name="connsiteY1" fmla="*/ 193589 h 502508"/>
                  <a:gd name="connsiteX2" fmla="*/ 243017 w 243017"/>
                  <a:gd name="connsiteY2" fmla="*/ 502508 h 502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3017" h="502508">
                    <a:moveTo>
                      <a:pt x="0" y="0"/>
                    </a:moveTo>
                    <a:cubicBezTo>
                      <a:pt x="68305" y="54919"/>
                      <a:pt x="136611" y="109838"/>
                      <a:pt x="177114" y="193589"/>
                    </a:cubicBezTo>
                    <a:cubicBezTo>
                      <a:pt x="217617" y="277340"/>
                      <a:pt x="230317" y="389924"/>
                      <a:pt x="243017" y="502508"/>
                    </a:cubicBezTo>
                  </a:path>
                </a:pathLst>
              </a:cu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2290119" y="3853303"/>
                <a:ext cx="53545" cy="148281"/>
              </a:xfrm>
              <a:custGeom>
                <a:avLst/>
                <a:gdLst>
                  <a:gd name="connsiteX0" fmla="*/ 0 w 53545"/>
                  <a:gd name="connsiteY0" fmla="*/ 0 h 148281"/>
                  <a:gd name="connsiteX1" fmla="*/ 37070 w 53545"/>
                  <a:gd name="connsiteY1" fmla="*/ 61784 h 148281"/>
                  <a:gd name="connsiteX2" fmla="*/ 53545 w 53545"/>
                  <a:gd name="connsiteY2" fmla="*/ 148281 h 148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545" h="148281">
                    <a:moveTo>
                      <a:pt x="0" y="0"/>
                    </a:moveTo>
                    <a:cubicBezTo>
                      <a:pt x="14073" y="18535"/>
                      <a:pt x="28146" y="37071"/>
                      <a:pt x="37070" y="61784"/>
                    </a:cubicBezTo>
                    <a:cubicBezTo>
                      <a:pt x="45994" y="86497"/>
                      <a:pt x="49769" y="117389"/>
                      <a:pt x="53545" y="148281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268990" y="3698383"/>
                    <a:ext cx="38241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8990" y="3698383"/>
                    <a:ext cx="382412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2459394" y="3325867"/>
                    <a:ext cx="38401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oMath>
                      </m:oMathPara>
                    </a14:m>
                    <a:endParaRPr lang="en-US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9394" y="3325867"/>
                    <a:ext cx="38401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2128552" y="4278868"/>
                  <a:ext cx="8302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8552" y="4278868"/>
                  <a:ext cx="830227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Clockwise and counter-clockwise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96740" y="762000"/>
            <a:ext cx="6728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How to calculate whether three consecutive vertices</a:t>
            </a:r>
            <a:br>
              <a:rPr lang="en-GB" sz="2400" dirty="0"/>
            </a:br>
            <a:r>
              <a:rPr lang="en-GB" sz="2400" dirty="0"/>
              <a:t>are in a </a:t>
            </a:r>
            <a:r>
              <a:rPr lang="en-GB" sz="2400" b="1" dirty="0"/>
              <a:t>clockwise</a:t>
            </a:r>
            <a:r>
              <a:rPr lang="en-GB" sz="2400" dirty="0"/>
              <a:t> or </a:t>
            </a:r>
            <a:r>
              <a:rPr lang="en-GB" sz="2400" b="1" i="1" dirty="0"/>
              <a:t>counter-clockwise</a:t>
            </a:r>
            <a:r>
              <a:rPr lang="en-GB" sz="2400" dirty="0"/>
              <a:t> turn.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1917012" y="3933216"/>
            <a:ext cx="131689" cy="1316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73939" y="3615293"/>
            <a:ext cx="131689" cy="1316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26339" y="2804911"/>
            <a:ext cx="131689" cy="1316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4" idx="2"/>
            <a:endCxn id="15" idx="2"/>
          </p:cNvCxnSpPr>
          <p:nvPr/>
        </p:nvCxnSpPr>
        <p:spPr>
          <a:xfrm flipV="1">
            <a:off x="1917012" y="3681138"/>
            <a:ext cx="856927" cy="317923"/>
          </a:xfrm>
          <a:prstGeom prst="line">
            <a:avLst/>
          </a:prstGeom>
          <a:ln w="19050"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5" idx="0"/>
            <a:endCxn id="16" idx="0"/>
          </p:cNvCxnSpPr>
          <p:nvPr/>
        </p:nvCxnSpPr>
        <p:spPr>
          <a:xfrm flipV="1">
            <a:off x="2839784" y="2804911"/>
            <a:ext cx="152400" cy="810382"/>
          </a:xfrm>
          <a:prstGeom prst="line">
            <a:avLst/>
          </a:prstGeom>
          <a:ln w="19050"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729980" y="1730532"/>
                <a:ext cx="2384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0000FF"/>
                    </a:solidFill>
                  </a:rPr>
                  <a:t>counter-clockwise</a:t>
                </a:r>
                <a:br>
                  <a:rPr lang="en-GB" b="1" dirty="0">
                    <a:solidFill>
                      <a:srgbClr val="0000FF"/>
                    </a:solidFill>
                  </a:rPr>
                </a:br>
                <a:r>
                  <a:rPr lang="en-GB" b="1" dirty="0">
                    <a:solidFill>
                      <a:srgbClr val="0000FF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GB" b="1" dirty="0">
                    <a:solidFill>
                      <a:srgbClr val="0000FF"/>
                    </a:solidFill>
                  </a:rPr>
                  <a:t> at the left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GB" b="1" dirty="0">
                    <a:solidFill>
                      <a:srgbClr val="0000FF"/>
                    </a:solidFill>
                  </a:rPr>
                  <a:t>)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980" y="1730532"/>
                <a:ext cx="2384820" cy="646331"/>
              </a:xfrm>
              <a:prstGeom prst="rect">
                <a:avLst/>
              </a:prstGeom>
              <a:blipFill>
                <a:blip r:embed="rId5"/>
                <a:stretch>
                  <a:fillRect l="-1790" t="-5660" r="-153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752600" y="3947911"/>
                <a:ext cx="4605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947911"/>
                <a:ext cx="460511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809703" y="3516868"/>
                <a:ext cx="465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703" y="3516868"/>
                <a:ext cx="465832" cy="369332"/>
              </a:xfrm>
              <a:prstGeom prst="rect">
                <a:avLst/>
              </a:prstGeom>
              <a:blipFill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92184" y="2659578"/>
                <a:ext cx="465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184" y="2659578"/>
                <a:ext cx="465832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5719315" y="3934695"/>
            <a:ext cx="131689" cy="1316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846946" y="3137917"/>
            <a:ext cx="131689" cy="1316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28642" y="2812406"/>
            <a:ext cx="131689" cy="1316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cxnSpLocks/>
            <a:stCxn id="34" idx="0"/>
          </p:cNvCxnSpPr>
          <p:nvPr/>
        </p:nvCxnSpPr>
        <p:spPr>
          <a:xfrm flipV="1">
            <a:off x="5785160" y="3260558"/>
            <a:ext cx="104298" cy="674137"/>
          </a:xfrm>
          <a:prstGeom prst="line">
            <a:avLst/>
          </a:prstGeom>
          <a:ln w="19050"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5" idx="2"/>
            <a:endCxn id="36" idx="2"/>
          </p:cNvCxnSpPr>
          <p:nvPr/>
        </p:nvCxnSpPr>
        <p:spPr>
          <a:xfrm flipV="1">
            <a:off x="5846946" y="2878251"/>
            <a:ext cx="881696" cy="325511"/>
          </a:xfrm>
          <a:prstGeom prst="line">
            <a:avLst/>
          </a:prstGeom>
          <a:ln w="19050"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358064" y="3810000"/>
                <a:ext cx="4605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064" y="3810000"/>
                <a:ext cx="460511" cy="369332"/>
              </a:xfrm>
              <a:prstGeom prst="rect">
                <a:avLst/>
              </a:prstGeom>
              <a:blipFill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477768" y="2907268"/>
                <a:ext cx="465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768" y="2907268"/>
                <a:ext cx="465832" cy="369332"/>
              </a:xfrm>
              <a:prstGeom prst="rect">
                <a:avLst/>
              </a:prstGeom>
              <a:blipFill>
                <a:blip r:embed="rId1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801972" y="2654479"/>
                <a:ext cx="465832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972" y="2654479"/>
                <a:ext cx="465832" cy="369333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27648" y="5029200"/>
                <a:ext cx="788748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def</a:t>
                </a:r>
                <a:r>
                  <a:rPr lang="en-GB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GB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left_of</a:t>
                </a:r>
                <a:r>
                  <a:rPr lang="en-GB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b="1" i="0" smtClean="0">
                        <a:latin typeface="Consolas" panose="020B0609020204030204" pitchFamily="49" charset="0"/>
                      </a:rPr>
                      <m:t>Point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b="1" i="0" smtClean="0">
                        <a:latin typeface="Consolas" panose="020B0609020204030204" pitchFamily="49" charset="0"/>
                      </a:rPr>
                      <m:t>Point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b="1" i="0" smtClean="0">
                        <a:latin typeface="Consolas" panose="020B0609020204030204" pitchFamily="49" charset="0"/>
                      </a:rPr>
                      <m:t>Point</m:t>
                    </m:r>
                  </m:oMath>
                </a14:m>
                <a:r>
                  <a:rPr lang="en-U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-&gt; </a:t>
                </a:r>
                <a:r>
                  <a:rPr lang="en-US" b="1" dirty="0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bool</a:t>
                </a:r>
                <a:r>
                  <a:rPr lang="en-U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  <a:br>
                  <a:rPr lang="en-U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</a:t>
                </a:r>
                <a:r>
                  <a:rPr lang="en-US" b="1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"""</a:t>
                </a:r>
                <a:r>
                  <a:rPr lang="en-GB" b="1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Returns true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𝒑</m:t>
                        </m:r>
                      </m:e>
                      <m:sub>
                        <m:r>
                          <a:rPr lang="en-GB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GB" b="1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is at the left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GB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GB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GB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 dirty="0">
                    <a:solidFill>
                      <a:srgbClr val="C0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"""</a:t>
                </a:r>
                <a:br>
                  <a:rPr lang="en-U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</a:br>
                <a:r>
                  <a:rPr lang="en-U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</a:t>
                </a:r>
                <a:r>
                  <a:rPr lang="es-ES" b="1" dirty="0" err="1">
                    <a:solidFill>
                      <a:srgbClr val="0000FF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return</a:t>
                </a:r>
                <a:r>
                  <a:rPr lang="es-E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1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GB" b="1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𝟐</m:t>
                            </m:r>
                          </m:sub>
                        </m:sSub>
                        <m:r>
                          <a:rPr lang="en-GB" b="1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.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1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GB" b="1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𝟏</m:t>
                            </m:r>
                          </m:sub>
                        </m:sSub>
                        <m:r>
                          <a:rPr lang="en-GB" b="1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.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⋅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1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GB" b="1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𝟑</m:t>
                            </m:r>
                          </m:sub>
                        </m:sSub>
                        <m:r>
                          <a:rPr lang="en-GB" b="1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.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𝒚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1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GB" b="1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𝟏</m:t>
                            </m:r>
                          </m:sub>
                        </m:sSub>
                        <m:r>
                          <a:rPr lang="en-GB" b="1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.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𝒚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&gt;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1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GB" b="1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𝟐</m:t>
                            </m:r>
                          </m:sub>
                        </m:sSub>
                        <m:r>
                          <a:rPr lang="en-GB" b="1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.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𝒚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1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GB" b="1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𝟏</m:t>
                            </m:r>
                          </m:sub>
                        </m:sSub>
                        <m:r>
                          <a:rPr lang="en-GB" b="1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.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𝒚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⋅(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𝒑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𝟑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−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𝒑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𝟏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endParaRPr lang="en-US" b="1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48" y="5029200"/>
                <a:ext cx="7887480" cy="923330"/>
              </a:xfrm>
              <a:prstGeom prst="rect">
                <a:avLst/>
              </a:prstGeom>
              <a:blipFill>
                <a:blip r:embed="rId12"/>
                <a:stretch>
                  <a:fillRect l="-696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5787429" y="2924810"/>
            <a:ext cx="1376053" cy="1723390"/>
            <a:chOff x="5787429" y="2924810"/>
            <a:chExt cx="1376053" cy="1723390"/>
          </a:xfrm>
        </p:grpSpPr>
        <p:grpSp>
          <p:nvGrpSpPr>
            <p:cNvPr id="64" name="Group 63"/>
            <p:cNvGrpSpPr/>
            <p:nvPr/>
          </p:nvGrpSpPr>
          <p:grpSpPr>
            <a:xfrm>
              <a:off x="5787429" y="2924810"/>
              <a:ext cx="1376053" cy="1071670"/>
              <a:chOff x="5787429" y="2532142"/>
              <a:chExt cx="1376053" cy="107167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flipV="1">
                <a:off x="5791882" y="3592896"/>
                <a:ext cx="1371600" cy="2104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34" idx="7"/>
                <a:endCxn id="36" idx="3"/>
              </p:cNvCxnSpPr>
              <p:nvPr/>
            </p:nvCxnSpPr>
            <p:spPr>
              <a:xfrm flipV="1">
                <a:off x="5831719" y="2532142"/>
                <a:ext cx="916208" cy="102917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3" name="Group 62"/>
              <p:cNvGrpSpPr/>
              <p:nvPr/>
            </p:nvGrpSpPr>
            <p:grpSpPr>
              <a:xfrm>
                <a:off x="5787429" y="2986166"/>
                <a:ext cx="875445" cy="617646"/>
                <a:chOff x="5787429" y="2986166"/>
                <a:chExt cx="875445" cy="617646"/>
              </a:xfrm>
            </p:grpSpPr>
            <p:sp>
              <p:nvSpPr>
                <p:cNvPr id="57" name="Freeform 56"/>
                <p:cNvSpPr/>
                <p:nvPr/>
              </p:nvSpPr>
              <p:spPr>
                <a:xfrm>
                  <a:off x="6152029" y="3186953"/>
                  <a:ext cx="248771" cy="416859"/>
                </a:xfrm>
                <a:custGeom>
                  <a:avLst/>
                  <a:gdLst>
                    <a:gd name="connsiteX0" fmla="*/ 0 w 248771"/>
                    <a:gd name="connsiteY0" fmla="*/ 0 h 416859"/>
                    <a:gd name="connsiteX1" fmla="*/ 188259 w 248771"/>
                    <a:gd name="connsiteY1" fmla="*/ 181535 h 416859"/>
                    <a:gd name="connsiteX2" fmla="*/ 248771 w 248771"/>
                    <a:gd name="connsiteY2" fmla="*/ 416859 h 416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8771" h="416859">
                      <a:moveTo>
                        <a:pt x="0" y="0"/>
                      </a:moveTo>
                      <a:cubicBezTo>
                        <a:pt x="73398" y="56029"/>
                        <a:pt x="146797" y="112059"/>
                        <a:pt x="188259" y="181535"/>
                      </a:cubicBezTo>
                      <a:cubicBezTo>
                        <a:pt x="229721" y="251012"/>
                        <a:pt x="239246" y="333935"/>
                        <a:pt x="248771" y="416859"/>
                      </a:cubicBezTo>
                    </a:path>
                  </a:pathLst>
                </a:custGeom>
                <a:noFill/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5829300" y="3274359"/>
                  <a:ext cx="322729" cy="329453"/>
                </a:xfrm>
                <a:custGeom>
                  <a:avLst/>
                  <a:gdLst>
                    <a:gd name="connsiteX0" fmla="*/ 0 w 322729"/>
                    <a:gd name="connsiteY0" fmla="*/ 0 h 329453"/>
                    <a:gd name="connsiteX1" fmla="*/ 194982 w 322729"/>
                    <a:gd name="connsiteY1" fmla="*/ 80682 h 329453"/>
                    <a:gd name="connsiteX2" fmla="*/ 322729 w 322729"/>
                    <a:gd name="connsiteY2" fmla="*/ 329453 h 329453"/>
                    <a:gd name="connsiteX0" fmla="*/ 0 w 322729"/>
                    <a:gd name="connsiteY0" fmla="*/ 0 h 329453"/>
                    <a:gd name="connsiteX1" fmla="*/ 221876 w 322729"/>
                    <a:gd name="connsiteY1" fmla="*/ 127746 h 329453"/>
                    <a:gd name="connsiteX2" fmla="*/ 322729 w 322729"/>
                    <a:gd name="connsiteY2" fmla="*/ 329453 h 329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2729" h="329453">
                      <a:moveTo>
                        <a:pt x="0" y="0"/>
                      </a:moveTo>
                      <a:cubicBezTo>
                        <a:pt x="70597" y="12886"/>
                        <a:pt x="168088" y="72837"/>
                        <a:pt x="221876" y="127746"/>
                      </a:cubicBezTo>
                      <a:cubicBezTo>
                        <a:pt x="275664" y="182655"/>
                        <a:pt x="285749" y="232522"/>
                        <a:pt x="322729" y="32945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6278858" y="3044241"/>
                      <a:ext cx="38401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oMath>
                        </m:oMathPara>
                      </a14:m>
                      <a:endParaRPr lang="en-US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TextBox 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78858" y="3044241"/>
                      <a:ext cx="384016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5787429" y="2986166"/>
                      <a:ext cx="38241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oMath>
                        </m:oMathPara>
                      </a14:m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TextBox 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87429" y="2986166"/>
                      <a:ext cx="382412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027773" y="4278868"/>
                  <a:ext cx="8302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7773" y="4278868"/>
                  <a:ext cx="830227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16163" y="1726946"/>
                <a:ext cx="25094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0000FF"/>
                    </a:solidFill>
                  </a:rPr>
                  <a:t>clockwise</a:t>
                </a:r>
                <a:br>
                  <a:rPr lang="en-GB" b="1" dirty="0">
                    <a:solidFill>
                      <a:srgbClr val="0000FF"/>
                    </a:solidFill>
                  </a:rPr>
                </a:br>
                <a:r>
                  <a:rPr lang="en-GB" b="1" dirty="0">
                    <a:solidFill>
                      <a:srgbClr val="0000FF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GB" b="1" dirty="0">
                    <a:solidFill>
                      <a:srgbClr val="0000FF"/>
                    </a:solidFill>
                  </a:rPr>
                  <a:t> at the right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GB" b="1" dirty="0">
                    <a:solidFill>
                      <a:srgbClr val="0000FF"/>
                    </a:solidFill>
                  </a:rPr>
                  <a:t>)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163" y="1726946"/>
                <a:ext cx="2509405" cy="646331"/>
              </a:xfrm>
              <a:prstGeom prst="rect">
                <a:avLst/>
              </a:prstGeom>
              <a:blipFill>
                <a:blip r:embed="rId16"/>
                <a:stretch>
                  <a:fillRect l="-1703" t="-4717" r="-170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840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Convex hull: gift wrapping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17" y="838201"/>
            <a:ext cx="5169931" cy="51699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2726" y="6096000"/>
            <a:ext cx="5381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https://en.wikipedia.org/wiki/Gift_wrapping_algorithm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39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Convex hull: gift wrapping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59"/>
              <p:cNvSpPr>
                <a:spLocks noGrp="1"/>
              </p:cNvSpPr>
              <p:nvPr>
                <p:ph idx="1"/>
              </p:nvPr>
            </p:nvSpPr>
            <p:spPr>
              <a:xfrm>
                <a:off x="3627716" y="838200"/>
                <a:ext cx="5516284" cy="4267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2000" b="1" dirty="0"/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(points in the plane).</a:t>
                </a:r>
              </a:p>
              <a:p>
                <a:r>
                  <a:rPr lang="en-US" sz="2000" b="1" dirty="0"/>
                  <a:t>Output:</a:t>
                </a:r>
                <a:r>
                  <a:rPr lang="en-US" sz="2000" dirty="0"/>
                  <a:t> P (the convex hull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).</a:t>
                </a:r>
              </a:p>
              <a:p>
                <a:endParaRPr lang="en-US" sz="2000" dirty="0"/>
              </a:p>
              <a:p>
                <a:r>
                  <a:rPr lang="en-US" sz="2000" b="1" dirty="0"/>
                  <a:t>Initial points:</a:t>
                </a:r>
                <a:br>
                  <a:rPr lang="en-US" sz="2000" b="1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with the smallest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coordinate.</a:t>
                </a:r>
              </a:p>
              <a:p>
                <a:endParaRPr lang="en-GB" sz="2000" dirty="0"/>
              </a:p>
              <a:p>
                <a:r>
                  <a:rPr lang="en-GB" sz="2000" b="1" dirty="0"/>
                  <a:t>Iteration:</a:t>
                </a:r>
                <a:r>
                  <a:rPr lang="en-GB" sz="2000" dirty="0"/>
                  <a:t> Assume that a partial path with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points has been built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 is the last point). Pick some arbitrary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. Visit the remaining points.</a:t>
                </a:r>
                <a:br>
                  <a:rPr lang="en-US" sz="2000" dirty="0"/>
                </a:br>
                <a:r>
                  <a:rPr lang="en-US" sz="2000" dirty="0"/>
                  <a:t>If some point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/>
                  <a:t> is at the left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/>
                  <a:t> redefine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Stop when P is complete (back to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).</a:t>
                </a:r>
              </a:p>
            </p:txBody>
          </p:sp>
        </mc:Choice>
        <mc:Fallback xmlns="">
          <p:sp>
            <p:nvSpPr>
              <p:cNvPr id="60" name="Content Placeholder 5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27716" y="838200"/>
                <a:ext cx="5516284" cy="4267200"/>
              </a:xfrm>
              <a:blipFill>
                <a:blip r:embed="rId2"/>
                <a:stretch>
                  <a:fillRect l="-773" t="-714" r="-773" b="-228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rot="660000">
            <a:off x="1520281" y="1648379"/>
            <a:ext cx="1208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rgbClr val="0000FF"/>
                </a:solidFill>
              </a:rPr>
              <a:t>leftmost point</a:t>
            </a:r>
            <a:endParaRPr lang="en-US" sz="1400" i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9663" y="5515281"/>
                <a:ext cx="87681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Complexity:</a:t>
                </a:r>
                <a:r>
                  <a:rPr lang="en-GB" dirty="0"/>
                  <a:t> At each iteration</a:t>
                </a:r>
                <a:r>
                  <a:rPr lang="en-US" dirty="0"/>
                  <a:t>, we calculate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angles.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h𝑛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the number</a:t>
                </a:r>
                <a:br>
                  <a:rPr lang="en-US" dirty="0"/>
                </a:br>
                <a:r>
                  <a:rPr lang="en-US" dirty="0"/>
                  <a:t>of points in the convex hull. In the worst case,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63" y="5515281"/>
                <a:ext cx="8768137" cy="646331"/>
              </a:xfrm>
              <a:prstGeom prst="rect">
                <a:avLst/>
              </a:prstGeom>
              <a:blipFill>
                <a:blip r:embed="rId3"/>
                <a:stretch>
                  <a:fillRect l="-556" t="-5660" b="-1415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 flipH="1">
            <a:off x="32333" y="1275210"/>
            <a:ext cx="3577507" cy="3681511"/>
            <a:chOff x="32333" y="1275210"/>
            <a:chExt cx="3577507" cy="3681511"/>
          </a:xfrm>
        </p:grpSpPr>
        <p:cxnSp>
          <p:nvCxnSpPr>
            <p:cNvPr id="35" name="Straight Connector 34"/>
            <p:cNvCxnSpPr>
              <a:stCxn id="15" idx="0"/>
              <a:endCxn id="14" idx="5"/>
            </p:cNvCxnSpPr>
            <p:nvPr/>
          </p:nvCxnSpPr>
          <p:spPr>
            <a:xfrm flipH="1" flipV="1">
              <a:off x="2636791" y="1741441"/>
              <a:ext cx="277859" cy="849359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6" idx="0"/>
              <a:endCxn id="15" idx="4"/>
            </p:cNvCxnSpPr>
            <p:nvPr/>
          </p:nvCxnSpPr>
          <p:spPr>
            <a:xfrm flipH="1" flipV="1">
              <a:off x="2914650" y="2667000"/>
              <a:ext cx="152400" cy="1905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endCxn id="9" idx="2"/>
            </p:cNvCxnSpPr>
            <p:nvPr/>
          </p:nvCxnSpPr>
          <p:spPr>
            <a:xfrm flipH="1">
              <a:off x="304800" y="1716932"/>
              <a:ext cx="2307077" cy="454768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304800" y="2133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38200" y="3124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95350" y="4267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524000" y="2971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88186" y="2068604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71750" y="1676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76550" y="2590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028950" y="4572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856497" y="4556611"/>
                  <a:ext cx="49654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6497" y="4556611"/>
                  <a:ext cx="496546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Connector 52"/>
            <p:cNvCxnSpPr>
              <a:stCxn id="14" idx="7"/>
              <a:endCxn id="11" idx="3"/>
            </p:cNvCxnSpPr>
            <p:nvPr/>
          </p:nvCxnSpPr>
          <p:spPr>
            <a:xfrm flipH="1">
              <a:off x="906509" y="1687559"/>
              <a:ext cx="1730282" cy="2644682"/>
            </a:xfrm>
            <a:prstGeom prst="line">
              <a:avLst/>
            </a:prstGeom>
            <a:ln w="19050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10" idx="3"/>
            </p:cNvCxnSpPr>
            <p:nvPr/>
          </p:nvCxnSpPr>
          <p:spPr>
            <a:xfrm flipH="1">
              <a:off x="849359" y="1716932"/>
              <a:ext cx="1762518" cy="1472309"/>
            </a:xfrm>
            <a:prstGeom prst="line">
              <a:avLst/>
            </a:prstGeom>
            <a:ln w="19050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13" idx="7"/>
            </p:cNvCxnSpPr>
            <p:nvPr/>
          </p:nvCxnSpPr>
          <p:spPr>
            <a:xfrm flipH="1">
              <a:off x="1953227" y="1716932"/>
              <a:ext cx="658650" cy="362831"/>
            </a:xfrm>
            <a:prstGeom prst="line">
              <a:avLst/>
            </a:prstGeom>
            <a:ln w="19050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4" idx="0"/>
              <a:endCxn id="12" idx="7"/>
            </p:cNvCxnSpPr>
            <p:nvPr/>
          </p:nvCxnSpPr>
          <p:spPr>
            <a:xfrm flipH="1">
              <a:off x="1589041" y="1676400"/>
              <a:ext cx="1020809" cy="1306559"/>
            </a:xfrm>
            <a:prstGeom prst="line">
              <a:avLst/>
            </a:prstGeom>
            <a:ln w="19050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39072" y="1275210"/>
                  <a:ext cx="4755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9072" y="1275210"/>
                  <a:ext cx="475578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2333" y="1706443"/>
                  <a:ext cx="6951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33" y="1706443"/>
                  <a:ext cx="695190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914650" y="2377589"/>
                  <a:ext cx="6951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4650" y="2377589"/>
                  <a:ext cx="69519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9898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Convex hull: gift wrapping algorithm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62600"/>
          </a:xfrm>
          <a:noFill/>
        </p:spPr>
        <p:txBody>
          <a:bodyPr>
            <a:normAutofit/>
          </a:bodyPr>
          <a:lstStyle/>
          <a:p>
            <a:pPr>
              <a:lnSpc>
                <a:spcPts val="1400"/>
              </a:lnSpc>
            </a:pP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gift_wrapping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(pol: Polygon) -&gt; Polygon:</a:t>
            </a:r>
          </a:p>
          <a:p>
            <a:pPr>
              <a:lnSpc>
                <a:spcPts val="1400"/>
              </a:lnSpc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"""Returns the convex-hull of a set of points"""</a:t>
            </a:r>
          </a:p>
          <a:p>
            <a:pPr>
              <a:lnSpc>
                <a:spcPts val="1400"/>
              </a:lnSpc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hull: Polygon = []</a:t>
            </a:r>
          </a:p>
          <a:p>
            <a:pPr>
              <a:lnSpc>
                <a:spcPts val="1400"/>
              </a:lnSpc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>
              <a:lnSpc>
                <a:spcPts val="1400"/>
              </a:lnSpc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Pick the leftmost point</a:t>
            </a:r>
          </a:p>
          <a:p>
            <a:pPr>
              <a:lnSpc>
                <a:spcPts val="1400"/>
              </a:lnSpc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left = 0</a:t>
            </a:r>
          </a:p>
          <a:p>
            <a:pPr>
              <a:lnSpc>
                <a:spcPts val="1400"/>
              </a:lnSpc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p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enumerate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(pol):</a:t>
            </a:r>
          </a:p>
          <a:p>
            <a:pPr>
              <a:lnSpc>
                <a:spcPts val="1400"/>
              </a:lnSpc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pol[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].x &lt; pol[left].x:</a:t>
            </a:r>
          </a:p>
          <a:p>
            <a:pPr>
              <a:lnSpc>
                <a:spcPts val="1400"/>
              </a:lnSpc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left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ts val="1400"/>
              </a:lnSpc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>
              <a:lnSpc>
                <a:spcPts val="1400"/>
              </a:lnSpc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p = left</a:t>
            </a:r>
          </a:p>
          <a:p>
            <a:pPr>
              <a:lnSpc>
                <a:spcPts val="1400"/>
              </a:lnSpc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 True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Add points while the polygon is not closed</a:t>
            </a:r>
          </a:p>
          <a:p>
            <a:pPr>
              <a:lnSpc>
                <a:spcPts val="1400"/>
              </a:lnSpc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hull.append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(pol[p])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Add point to the convex hull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>
              <a:lnSpc>
                <a:spcPts val="1400"/>
              </a:lnSpc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q = (p+1)%</a:t>
            </a:r>
            <a:r>
              <a:rPr lang="en-US" sz="18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(pol)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Pick a point different from p</a:t>
            </a:r>
            <a:b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18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ts val="1400"/>
              </a:lnSpc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new_p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enumerate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(pol):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Find leftmost point of p-&gt;q</a:t>
            </a:r>
          </a:p>
          <a:p>
            <a:pPr>
              <a:lnSpc>
                <a:spcPts val="1400"/>
              </a:lnSpc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left_of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(pol[p], pol[q],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new_p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>
              <a:lnSpc>
                <a:spcPts val="1400"/>
              </a:lnSpc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q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ts val="1400"/>
              </a:lnSpc>
            </a:pP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p = q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This is the leftmost point</a:t>
            </a:r>
          </a:p>
          <a:p>
            <a:pPr>
              <a:lnSpc>
                <a:spcPts val="1400"/>
              </a:lnSpc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p == left:  </a:t>
            </a:r>
            <a:r>
              <a:rPr lang="en-US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Stop if the point closes the polygon</a:t>
            </a:r>
          </a:p>
          <a:p>
            <a:pPr>
              <a:lnSpc>
                <a:spcPts val="1400"/>
              </a:lnSpc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break</a:t>
            </a:r>
          </a:p>
          <a:p>
            <a:pPr>
              <a:lnSpc>
                <a:spcPts val="1400"/>
              </a:lnSpc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</a:p>
          <a:p>
            <a:pPr>
              <a:lnSpc>
                <a:spcPts val="1400"/>
              </a:lnSpc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hull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84" y="872978"/>
            <a:ext cx="4495800" cy="46134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Convex hull: Graham Scan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38400" y="5726668"/>
            <a:ext cx="429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https://en.wikipedia.org/wiki/Graham_scan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57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23874" y="2354094"/>
            <a:ext cx="2762250" cy="2247900"/>
            <a:chOff x="623874" y="2354094"/>
            <a:chExt cx="2762250" cy="2247900"/>
          </a:xfrm>
        </p:grpSpPr>
        <p:cxnSp>
          <p:nvCxnSpPr>
            <p:cNvPr id="40" name="Straight Connector 39"/>
            <p:cNvCxnSpPr>
              <a:stCxn id="16" idx="1"/>
            </p:cNvCxnSpPr>
            <p:nvPr/>
          </p:nvCxnSpPr>
          <p:spPr>
            <a:xfrm flipV="1">
              <a:off x="650815" y="3485935"/>
              <a:ext cx="1439909" cy="1089118"/>
            </a:xfrm>
            <a:prstGeom prst="line">
              <a:avLst/>
            </a:prstGeom>
            <a:ln w="3175">
              <a:solidFill>
                <a:srgbClr val="00B050"/>
              </a:solidFill>
              <a:prstDash val="lg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6" idx="1"/>
              <a:endCxn id="9" idx="2"/>
            </p:cNvCxnSpPr>
            <p:nvPr/>
          </p:nvCxnSpPr>
          <p:spPr>
            <a:xfrm flipV="1">
              <a:off x="650815" y="2773194"/>
              <a:ext cx="2735309" cy="1801859"/>
            </a:xfrm>
            <a:prstGeom prst="line">
              <a:avLst/>
            </a:prstGeom>
            <a:ln w="3175">
              <a:solidFill>
                <a:srgbClr val="00B050"/>
              </a:solidFill>
              <a:prstDash val="lg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6" idx="1"/>
              <a:endCxn id="10" idx="2"/>
            </p:cNvCxnSpPr>
            <p:nvPr/>
          </p:nvCxnSpPr>
          <p:spPr>
            <a:xfrm flipV="1">
              <a:off x="650815" y="3763794"/>
              <a:ext cx="2201909" cy="811259"/>
            </a:xfrm>
            <a:prstGeom prst="line">
              <a:avLst/>
            </a:prstGeom>
            <a:ln w="3175">
              <a:solidFill>
                <a:srgbClr val="00B050"/>
              </a:solidFill>
              <a:prstDash val="lg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6" idx="1"/>
            </p:cNvCxnSpPr>
            <p:nvPr/>
          </p:nvCxnSpPr>
          <p:spPr>
            <a:xfrm flipV="1">
              <a:off x="650815" y="2952535"/>
              <a:ext cx="1211309" cy="1622518"/>
            </a:xfrm>
            <a:prstGeom prst="line">
              <a:avLst/>
            </a:prstGeom>
            <a:ln w="3175">
              <a:solidFill>
                <a:srgbClr val="00B050"/>
              </a:solidFill>
              <a:prstDash val="lg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6" idx="1"/>
              <a:endCxn id="14" idx="4"/>
            </p:cNvCxnSpPr>
            <p:nvPr/>
          </p:nvCxnSpPr>
          <p:spPr>
            <a:xfrm flipV="1">
              <a:off x="650815" y="2354094"/>
              <a:ext cx="430259" cy="2220959"/>
            </a:xfrm>
            <a:prstGeom prst="line">
              <a:avLst/>
            </a:prstGeom>
            <a:ln w="3175">
              <a:solidFill>
                <a:srgbClr val="00B050"/>
              </a:solidFill>
              <a:prstDash val="lg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6" idx="0"/>
              <a:endCxn id="15" idx="4"/>
            </p:cNvCxnSpPr>
            <p:nvPr/>
          </p:nvCxnSpPr>
          <p:spPr>
            <a:xfrm flipV="1">
              <a:off x="623874" y="3268494"/>
              <a:ext cx="152400" cy="1295400"/>
            </a:xfrm>
            <a:prstGeom prst="line">
              <a:avLst/>
            </a:prstGeom>
            <a:ln w="3175">
              <a:solidFill>
                <a:srgbClr val="00B050"/>
              </a:solidFill>
              <a:prstDash val="lg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6" idx="2"/>
              <a:endCxn id="11" idx="6"/>
            </p:cNvCxnSpPr>
            <p:nvPr/>
          </p:nvCxnSpPr>
          <p:spPr>
            <a:xfrm flipV="1">
              <a:off x="661974" y="4373394"/>
              <a:ext cx="2038350" cy="228600"/>
            </a:xfrm>
            <a:prstGeom prst="line">
              <a:avLst/>
            </a:prstGeom>
            <a:ln w="3175">
              <a:solidFill>
                <a:srgbClr val="00B050"/>
              </a:solidFill>
              <a:prstDash val="lg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Convex hull: Graham scan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Graham 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3309924" y="2735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2776524" y="3725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>
            <a:off x="2700324" y="4335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2090724" y="3420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>
            <a:off x="1862124" y="2887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H="1">
            <a:off x="1042974" y="2277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H="1">
            <a:off x="738174" y="3192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8632" y="4499049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32" y="4499049"/>
                <a:ext cx="38568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08500" y="3039043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00" y="3039043"/>
                <a:ext cx="39606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70855" y="2558319"/>
                <a:ext cx="404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855" y="2558319"/>
                <a:ext cx="4045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981200" y="3059668"/>
                <a:ext cx="390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059668"/>
                <a:ext cx="39087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93775" y="1939375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75" y="1939375"/>
                <a:ext cx="3855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342924" y="2602468"/>
                <a:ext cx="387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924" y="2602468"/>
                <a:ext cx="38767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507930" y="3505200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930" y="3505200"/>
                <a:ext cx="3935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35225" y="4407932"/>
                <a:ext cx="412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225" y="4407932"/>
                <a:ext cx="41261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 flipH="1">
            <a:off x="585774" y="4563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Group 152"/>
          <p:cNvGrpSpPr/>
          <p:nvPr/>
        </p:nvGrpSpPr>
        <p:grpSpPr>
          <a:xfrm>
            <a:off x="5181600" y="1947794"/>
            <a:ext cx="3451962" cy="2929006"/>
            <a:chOff x="5181600" y="1947794"/>
            <a:chExt cx="3451962" cy="2929006"/>
          </a:xfrm>
        </p:grpSpPr>
        <p:sp>
          <p:nvSpPr>
            <p:cNvPr id="121" name="Oval 120"/>
            <p:cNvSpPr/>
            <p:nvPr/>
          </p:nvSpPr>
          <p:spPr>
            <a:xfrm flipH="1">
              <a:off x="8212892" y="2743513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 flipH="1">
              <a:off x="7679492" y="3734113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 flipH="1">
              <a:off x="7603292" y="4343713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 flipH="1">
              <a:off x="6993692" y="3429313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 flipH="1">
              <a:off x="6765092" y="2895913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 flipH="1">
              <a:off x="5945942" y="2286313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 flipH="1">
              <a:off x="5641142" y="3200713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5181600" y="4507468"/>
                  <a:ext cx="3856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4507468"/>
                  <a:ext cx="38568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/>
                <p:nvPr/>
              </p:nvSpPr>
              <p:spPr>
                <a:xfrm>
                  <a:off x="5311468" y="3047462"/>
                  <a:ext cx="3960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1468" y="3047462"/>
                  <a:ext cx="39606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/>
                <p:cNvSpPr txBox="1"/>
                <p:nvPr/>
              </p:nvSpPr>
              <p:spPr>
                <a:xfrm>
                  <a:off x="6673823" y="2566738"/>
                  <a:ext cx="4045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0" name="TextBox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3823" y="2566738"/>
                  <a:ext cx="404598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6884168" y="3068087"/>
                  <a:ext cx="390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4168" y="3068087"/>
                  <a:ext cx="390876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/>
                <p:cNvSpPr txBox="1"/>
                <p:nvPr/>
              </p:nvSpPr>
              <p:spPr>
                <a:xfrm>
                  <a:off x="5796743" y="1947794"/>
                  <a:ext cx="3855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2" name="TextBox 1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743" y="1947794"/>
                  <a:ext cx="385554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/>
                <p:cNvSpPr txBox="1"/>
                <p:nvPr/>
              </p:nvSpPr>
              <p:spPr>
                <a:xfrm>
                  <a:off x="8245892" y="2610887"/>
                  <a:ext cx="3876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3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5892" y="2610887"/>
                  <a:ext cx="38767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/>
                <p:cNvSpPr txBox="1"/>
                <p:nvPr/>
              </p:nvSpPr>
              <p:spPr>
                <a:xfrm>
                  <a:off x="7410898" y="3513619"/>
                  <a:ext cx="3935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4" name="TextBox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0898" y="3513619"/>
                  <a:ext cx="393569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/>
                <p:cNvSpPr txBox="1"/>
                <p:nvPr/>
              </p:nvSpPr>
              <p:spPr>
                <a:xfrm>
                  <a:off x="7438193" y="4416351"/>
                  <a:ext cx="412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8193" y="4416351"/>
                  <a:ext cx="412613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6" name="Oval 135"/>
            <p:cNvSpPr/>
            <p:nvPr/>
          </p:nvSpPr>
          <p:spPr>
            <a:xfrm flipH="1">
              <a:off x="5488742" y="4572313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36" idx="0"/>
              <a:endCxn id="129" idx="3"/>
            </p:cNvCxnSpPr>
            <p:nvPr/>
          </p:nvCxnSpPr>
          <p:spPr>
            <a:xfrm flipV="1">
              <a:off x="5526842" y="3258839"/>
              <a:ext cx="145188" cy="131347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endCxn id="126" idx="5"/>
            </p:cNvCxnSpPr>
            <p:nvPr/>
          </p:nvCxnSpPr>
          <p:spPr>
            <a:xfrm flipV="1">
              <a:off x="5678905" y="2351354"/>
              <a:ext cx="278196" cy="88686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26" idx="3"/>
            </p:cNvCxnSpPr>
            <p:nvPr/>
          </p:nvCxnSpPr>
          <p:spPr>
            <a:xfrm>
              <a:off x="6010983" y="2351354"/>
              <a:ext cx="754109" cy="54455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endCxn id="124" idx="4"/>
            </p:cNvCxnSpPr>
            <p:nvPr/>
          </p:nvCxnSpPr>
          <p:spPr>
            <a:xfrm>
              <a:off x="6799561" y="2942580"/>
              <a:ext cx="232231" cy="56293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endCxn id="133" idx="1"/>
            </p:cNvCxnSpPr>
            <p:nvPr/>
          </p:nvCxnSpPr>
          <p:spPr>
            <a:xfrm flipV="1">
              <a:off x="7040192" y="2795553"/>
              <a:ext cx="1205700" cy="66954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7720836" y="2798202"/>
              <a:ext cx="529390" cy="97627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23" idx="0"/>
            </p:cNvCxnSpPr>
            <p:nvPr/>
          </p:nvCxnSpPr>
          <p:spPr>
            <a:xfrm flipV="1">
              <a:off x="7641392" y="3788229"/>
              <a:ext cx="65694" cy="55548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36" idx="2"/>
              <a:endCxn id="123" idx="6"/>
            </p:cNvCxnSpPr>
            <p:nvPr/>
          </p:nvCxnSpPr>
          <p:spPr>
            <a:xfrm flipV="1">
              <a:off x="5564942" y="4381813"/>
              <a:ext cx="2038350" cy="2286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260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Convex hull: Graham scan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Graham 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1" name="Oval 120"/>
          <p:cNvSpPr/>
          <p:nvPr/>
        </p:nvSpPr>
        <p:spPr>
          <a:xfrm flipH="1">
            <a:off x="8212892" y="27435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 flipH="1">
            <a:off x="7679492" y="37341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 flipH="1">
            <a:off x="7603292" y="43437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 flipH="1">
            <a:off x="6993692" y="34293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 flipH="1">
            <a:off x="6765092" y="28959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5181600" y="4507468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507468"/>
                <a:ext cx="38568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5311468" y="3047462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468" y="3047462"/>
                <a:ext cx="39606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6673823" y="2566738"/>
                <a:ext cx="404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823" y="2566738"/>
                <a:ext cx="4045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6884168" y="3068087"/>
                <a:ext cx="390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168" y="3068087"/>
                <a:ext cx="39087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5796743" y="1947794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743" y="1947794"/>
                <a:ext cx="3855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8245892" y="2610887"/>
                <a:ext cx="387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892" y="2610887"/>
                <a:ext cx="38767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7410898" y="3513619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898" y="3513619"/>
                <a:ext cx="3935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7438193" y="4416351"/>
                <a:ext cx="412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193" y="4416351"/>
                <a:ext cx="41261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>
            <a:stCxn id="136" idx="0"/>
            <a:endCxn id="129" idx="3"/>
          </p:cNvCxnSpPr>
          <p:nvPr/>
        </p:nvCxnSpPr>
        <p:spPr>
          <a:xfrm flipV="1">
            <a:off x="5526842" y="3258839"/>
            <a:ext cx="145188" cy="131347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126" idx="5"/>
          </p:cNvCxnSpPr>
          <p:nvPr/>
        </p:nvCxnSpPr>
        <p:spPr>
          <a:xfrm flipV="1">
            <a:off x="5678905" y="2351354"/>
            <a:ext cx="278196" cy="88686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6" idx="3"/>
          </p:cNvCxnSpPr>
          <p:nvPr/>
        </p:nvCxnSpPr>
        <p:spPr>
          <a:xfrm>
            <a:off x="6010983" y="2351354"/>
            <a:ext cx="754109" cy="54455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endCxn id="124" idx="4"/>
          </p:cNvCxnSpPr>
          <p:nvPr/>
        </p:nvCxnSpPr>
        <p:spPr>
          <a:xfrm>
            <a:off x="6799561" y="2942580"/>
            <a:ext cx="232231" cy="56293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endCxn id="133" idx="1"/>
          </p:cNvCxnSpPr>
          <p:nvPr/>
        </p:nvCxnSpPr>
        <p:spPr>
          <a:xfrm flipV="1">
            <a:off x="7040192" y="2795553"/>
            <a:ext cx="1205700" cy="66954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7720836" y="2798202"/>
            <a:ext cx="529390" cy="97627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23" idx="0"/>
          </p:cNvCxnSpPr>
          <p:nvPr/>
        </p:nvCxnSpPr>
        <p:spPr>
          <a:xfrm flipV="1">
            <a:off x="7641392" y="3788229"/>
            <a:ext cx="65694" cy="55548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36" idx="2"/>
            <a:endCxn id="123" idx="6"/>
          </p:cNvCxnSpPr>
          <p:nvPr/>
        </p:nvCxnSpPr>
        <p:spPr>
          <a:xfrm flipV="1">
            <a:off x="5564942" y="4381813"/>
            <a:ext cx="2038350" cy="2286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66800" y="2281535"/>
              <a:ext cx="3581400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7675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4020389404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494413163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7494978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91442095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1887417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8987147"/>
                  </p:ext>
                </p:extLst>
              </p:nvPr>
            </p:nvGraphicFramePr>
            <p:xfrm>
              <a:off x="1066800" y="2281535"/>
              <a:ext cx="3581400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7675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4020389404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494413163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7494978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91442095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18874177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703" t="-1316" r="-70000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4110" t="-1316" r="-609589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1351" t="-1316" r="-501351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5479" t="-1316" r="-408219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400000" t="-1316" r="-302703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06849" t="-1316" r="-206849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98649" t="-1316" r="-104054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708219" t="-1316" r="-5479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/>
          <p:cNvSpPr txBox="1"/>
          <p:nvPr/>
        </p:nvSpPr>
        <p:spPr>
          <a:xfrm>
            <a:off x="579786" y="2281535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66800" y="3653135"/>
              <a:ext cx="1343025" cy="457200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447675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9721684"/>
                  </p:ext>
                </p:extLst>
              </p:nvPr>
            </p:nvGraphicFramePr>
            <p:xfrm>
              <a:off x="1066800" y="3653135"/>
              <a:ext cx="1343025" cy="457200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447675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703" t="-1316" r="-201351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04110" t="-1316" r="-10411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01351" t="-1316" r="-2703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9" name="TextBox 58"/>
          <p:cNvSpPr txBox="1"/>
          <p:nvPr/>
        </p:nvSpPr>
        <p:spPr>
          <a:xfrm>
            <a:off x="579786" y="3653135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Q:</a:t>
            </a:r>
          </a:p>
        </p:txBody>
      </p:sp>
      <p:cxnSp>
        <p:nvCxnSpPr>
          <p:cNvPr id="22" name="Straight Connector 21"/>
          <p:cNvCxnSpPr>
            <a:stCxn id="136" idx="0"/>
          </p:cNvCxnSpPr>
          <p:nvPr/>
        </p:nvCxnSpPr>
        <p:spPr>
          <a:xfrm flipV="1">
            <a:off x="5526842" y="3224463"/>
            <a:ext cx="158938" cy="134785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678905" y="2303188"/>
            <a:ext cx="302509" cy="935026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 flipH="1">
            <a:off x="5945942" y="22863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 flipH="1">
            <a:off x="5641142" y="32007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 flipH="1">
            <a:off x="5488742" y="45723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endCxn id="130" idx="0"/>
          </p:cNvCxnSpPr>
          <p:nvPr/>
        </p:nvCxnSpPr>
        <p:spPr>
          <a:xfrm flipH="1">
            <a:off x="6895814" y="2209800"/>
            <a:ext cx="182607" cy="416522"/>
          </a:xfrm>
          <a:prstGeom prst="straightConnector1">
            <a:avLst/>
          </a:prstGeom>
          <a:ln w="19050">
            <a:solidFill>
              <a:srgbClr val="00B050"/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93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Convex hull: Graham scan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Graham 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21" name="Oval 120"/>
          <p:cNvSpPr/>
          <p:nvPr/>
        </p:nvSpPr>
        <p:spPr>
          <a:xfrm flipH="1">
            <a:off x="8212892" y="27435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 flipH="1">
            <a:off x="7679492" y="37341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 flipH="1">
            <a:off x="7603292" y="43437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 flipH="1">
            <a:off x="6993692" y="34293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5181600" y="4507468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507468"/>
                <a:ext cx="38568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5311468" y="3047462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468" y="3047462"/>
                <a:ext cx="39606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6673823" y="2566738"/>
                <a:ext cx="404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823" y="2566738"/>
                <a:ext cx="4045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6884168" y="3068087"/>
                <a:ext cx="390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168" y="3068087"/>
                <a:ext cx="39087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5796743" y="1947794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743" y="1947794"/>
                <a:ext cx="3855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8245892" y="2610887"/>
                <a:ext cx="387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892" y="2610887"/>
                <a:ext cx="38767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7410898" y="3513619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898" y="3513619"/>
                <a:ext cx="3935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7438193" y="4416351"/>
                <a:ext cx="412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193" y="4416351"/>
                <a:ext cx="41261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>
            <a:stCxn id="136" idx="0"/>
            <a:endCxn id="129" idx="3"/>
          </p:cNvCxnSpPr>
          <p:nvPr/>
        </p:nvCxnSpPr>
        <p:spPr>
          <a:xfrm flipV="1">
            <a:off x="5526842" y="3258839"/>
            <a:ext cx="145188" cy="131347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126" idx="5"/>
          </p:cNvCxnSpPr>
          <p:nvPr/>
        </p:nvCxnSpPr>
        <p:spPr>
          <a:xfrm flipV="1">
            <a:off x="5678905" y="2351354"/>
            <a:ext cx="278196" cy="88686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6" idx="3"/>
          </p:cNvCxnSpPr>
          <p:nvPr/>
        </p:nvCxnSpPr>
        <p:spPr>
          <a:xfrm>
            <a:off x="6010983" y="2351354"/>
            <a:ext cx="754109" cy="54455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endCxn id="124" idx="4"/>
          </p:cNvCxnSpPr>
          <p:nvPr/>
        </p:nvCxnSpPr>
        <p:spPr>
          <a:xfrm>
            <a:off x="6799561" y="2942580"/>
            <a:ext cx="232231" cy="56293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endCxn id="133" idx="1"/>
          </p:cNvCxnSpPr>
          <p:nvPr/>
        </p:nvCxnSpPr>
        <p:spPr>
          <a:xfrm flipV="1">
            <a:off x="7040192" y="2795553"/>
            <a:ext cx="1205700" cy="66954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7720836" y="2798202"/>
            <a:ext cx="529390" cy="97627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23" idx="0"/>
          </p:cNvCxnSpPr>
          <p:nvPr/>
        </p:nvCxnSpPr>
        <p:spPr>
          <a:xfrm flipV="1">
            <a:off x="7641392" y="3788229"/>
            <a:ext cx="65694" cy="55548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36" idx="2"/>
            <a:endCxn id="123" idx="6"/>
          </p:cNvCxnSpPr>
          <p:nvPr/>
        </p:nvCxnSpPr>
        <p:spPr>
          <a:xfrm flipV="1">
            <a:off x="5564942" y="4381813"/>
            <a:ext cx="2038350" cy="2286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66800" y="2281535"/>
              <a:ext cx="3581400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7675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4020389404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494413163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7494978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91442095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1887417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8987147"/>
                  </p:ext>
                </p:extLst>
              </p:nvPr>
            </p:nvGraphicFramePr>
            <p:xfrm>
              <a:off x="1066800" y="2281535"/>
              <a:ext cx="3581400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7675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4020389404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494413163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7494978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91442095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18874177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703" t="-1316" r="-70000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4110" t="-1316" r="-609589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1351" t="-1316" r="-501351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5479" t="-1316" r="-408219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400000" t="-1316" r="-302703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06849" t="-1316" r="-206849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98649" t="-1316" r="-104054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708219" t="-1316" r="-5479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/>
          <p:cNvSpPr txBox="1"/>
          <p:nvPr/>
        </p:nvSpPr>
        <p:spPr>
          <a:xfrm>
            <a:off x="579786" y="2281535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66800" y="3653135"/>
              <a:ext cx="1828800" cy="457200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3543018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7172675"/>
                  </p:ext>
                </p:extLst>
              </p:nvPr>
            </p:nvGraphicFramePr>
            <p:xfrm>
              <a:off x="1066800" y="3653135"/>
              <a:ext cx="1828800" cy="457200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35430182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667" t="-1316" r="-30400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02667" t="-1316" r="-20400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02667" t="-1316" r="-10400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302667" t="-1316" r="-4000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9" name="TextBox 58"/>
          <p:cNvSpPr txBox="1"/>
          <p:nvPr/>
        </p:nvSpPr>
        <p:spPr>
          <a:xfrm>
            <a:off x="579786" y="3653135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Q:</a:t>
            </a:r>
          </a:p>
        </p:txBody>
      </p:sp>
      <p:cxnSp>
        <p:nvCxnSpPr>
          <p:cNvPr id="22" name="Straight Connector 21"/>
          <p:cNvCxnSpPr>
            <a:stCxn id="136" idx="0"/>
          </p:cNvCxnSpPr>
          <p:nvPr/>
        </p:nvCxnSpPr>
        <p:spPr>
          <a:xfrm flipV="1">
            <a:off x="5526842" y="3224463"/>
            <a:ext cx="158938" cy="134785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678905" y="2303188"/>
            <a:ext cx="302509" cy="935026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 flipH="1">
            <a:off x="5641142" y="32007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 flipH="1">
            <a:off x="5488742" y="45723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126" idx="3"/>
          </p:cNvCxnSpPr>
          <p:nvPr/>
        </p:nvCxnSpPr>
        <p:spPr>
          <a:xfrm>
            <a:off x="6010983" y="2351354"/>
            <a:ext cx="795453" cy="577476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 flipH="1">
            <a:off x="5945942" y="22863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 flipH="1">
            <a:off x="6765092" y="28959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7132593" y="2707678"/>
            <a:ext cx="182607" cy="416522"/>
          </a:xfrm>
          <a:prstGeom prst="straightConnector1">
            <a:avLst/>
          </a:prstGeom>
          <a:ln w="19050">
            <a:solidFill>
              <a:srgbClr val="00B050"/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31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Selection Sort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r>
              <a:rPr lang="en-US" sz="2800" dirty="0"/>
              <a:t>Selection sort uses this invariant: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2286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Algorithm Analysis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B7B45C-F40A-4A9E-8AAD-7F35AF3B3677}" type="slidenum">
              <a:rPr lang="en-US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819769"/>
              </p:ext>
            </p:extLst>
          </p:nvPr>
        </p:nvGraphicFramePr>
        <p:xfrm>
          <a:off x="1066800" y="3390899"/>
          <a:ext cx="6705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-7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-3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Left Brace 15"/>
          <p:cNvSpPr/>
          <p:nvPr/>
        </p:nvSpPr>
        <p:spPr>
          <a:xfrm rot="5400000" flipH="1">
            <a:off x="2590800" y="2400299"/>
            <a:ext cx="228600" cy="3276600"/>
          </a:xfrm>
          <a:prstGeom prst="leftBrace">
            <a:avLst>
              <a:gd name="adj1" fmla="val 39729"/>
              <a:gd name="adj2" fmla="val 50388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Left Brace 15"/>
          <p:cNvSpPr/>
          <p:nvPr/>
        </p:nvSpPr>
        <p:spPr>
          <a:xfrm rot="5400000" flipH="1">
            <a:off x="5943600" y="2400299"/>
            <a:ext cx="228600" cy="3276600"/>
          </a:xfrm>
          <a:prstGeom prst="leftBrace">
            <a:avLst>
              <a:gd name="adj1" fmla="val 39729"/>
              <a:gd name="adj2" fmla="val 50388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12 CuadroTexto"/>
          <p:cNvSpPr txBox="1"/>
          <p:nvPr/>
        </p:nvSpPr>
        <p:spPr>
          <a:xfrm>
            <a:off x="4495800" y="293369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i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886200" y="2933699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i-1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1656809" y="4076699"/>
            <a:ext cx="2091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>
                <a:latin typeface="+mn-lt"/>
              </a:rPr>
              <a:t>this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is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sorted</a:t>
            </a:r>
            <a:endParaRPr lang="es-ES" dirty="0">
              <a:latin typeface="+mn-lt"/>
            </a:endParaRPr>
          </a:p>
          <a:p>
            <a:pPr algn="ctr"/>
            <a:r>
              <a:rPr lang="es-ES" dirty="0">
                <a:solidFill>
                  <a:srgbClr val="FF0000"/>
                </a:solidFill>
                <a:latin typeface="+mn-lt"/>
              </a:rPr>
              <a:t>and </a:t>
            </a:r>
            <a:r>
              <a:rPr lang="es-ES" dirty="0" err="1">
                <a:solidFill>
                  <a:srgbClr val="FF0000"/>
                </a:solidFill>
                <a:latin typeface="+mn-lt"/>
              </a:rPr>
              <a:t>contains</a:t>
            </a:r>
            <a:r>
              <a:rPr lang="es-ES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dirty="0" err="1">
                <a:solidFill>
                  <a:srgbClr val="FF0000"/>
                </a:solidFill>
                <a:latin typeface="+mn-lt"/>
              </a:rPr>
              <a:t>the</a:t>
            </a:r>
            <a:r>
              <a:rPr lang="es-ES" dirty="0">
                <a:solidFill>
                  <a:srgbClr val="FF0000"/>
                </a:solidFill>
                <a:latin typeface="+mn-lt"/>
              </a:rPr>
              <a:t> i-1 </a:t>
            </a:r>
          </a:p>
          <a:p>
            <a:pPr algn="ctr"/>
            <a:r>
              <a:rPr lang="es-ES" dirty="0" err="1">
                <a:solidFill>
                  <a:srgbClr val="FF0000"/>
                </a:solidFill>
                <a:latin typeface="+mn-lt"/>
              </a:rPr>
              <a:t>smallest</a:t>
            </a:r>
            <a:r>
              <a:rPr lang="es-ES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dirty="0" err="1">
                <a:solidFill>
                  <a:srgbClr val="FF0000"/>
                </a:solidFill>
                <a:latin typeface="+mn-lt"/>
              </a:rPr>
              <a:t>elements</a:t>
            </a:r>
            <a:endParaRPr lang="es-E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090178" y="4105870"/>
            <a:ext cx="3940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err="1">
                <a:latin typeface="+mn-lt"/>
              </a:rPr>
              <a:t>this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may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not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be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sorted</a:t>
            </a:r>
            <a:r>
              <a:rPr lang="es-ES" dirty="0">
                <a:latin typeface="+mn-lt"/>
              </a:rPr>
              <a:t>…</a:t>
            </a:r>
          </a:p>
          <a:p>
            <a:pPr algn="ctr"/>
            <a:r>
              <a:rPr lang="es-ES" dirty="0" err="1">
                <a:solidFill>
                  <a:srgbClr val="FF0000"/>
                </a:solidFill>
                <a:latin typeface="+mn-lt"/>
              </a:rPr>
              <a:t>but</a:t>
            </a:r>
            <a:r>
              <a:rPr lang="es-ES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dirty="0" err="1">
                <a:solidFill>
                  <a:srgbClr val="FF0000"/>
                </a:solidFill>
                <a:latin typeface="+mn-lt"/>
              </a:rPr>
              <a:t>all</a:t>
            </a:r>
            <a:r>
              <a:rPr lang="es-ES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dirty="0" err="1">
                <a:solidFill>
                  <a:srgbClr val="FF0000"/>
                </a:solidFill>
                <a:latin typeface="+mn-lt"/>
              </a:rPr>
              <a:t>elements</a:t>
            </a:r>
            <a:r>
              <a:rPr lang="es-ES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dirty="0" err="1">
                <a:solidFill>
                  <a:srgbClr val="FF0000"/>
                </a:solidFill>
                <a:latin typeface="+mn-lt"/>
              </a:rPr>
              <a:t>here</a:t>
            </a:r>
            <a:r>
              <a:rPr lang="es-ES" dirty="0">
                <a:solidFill>
                  <a:srgbClr val="FF0000"/>
                </a:solidFill>
                <a:latin typeface="+mn-lt"/>
              </a:rPr>
              <a:t> are </a:t>
            </a:r>
            <a:r>
              <a:rPr lang="es-ES" dirty="0" err="1">
                <a:solidFill>
                  <a:srgbClr val="FF0000"/>
                </a:solidFill>
                <a:latin typeface="+mn-lt"/>
              </a:rPr>
              <a:t>larger</a:t>
            </a:r>
            <a:r>
              <a:rPr lang="es-ES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dirty="0" err="1">
                <a:solidFill>
                  <a:srgbClr val="FF0000"/>
                </a:solidFill>
                <a:latin typeface="+mn-lt"/>
              </a:rPr>
              <a:t>than</a:t>
            </a:r>
            <a:r>
              <a:rPr lang="es-ES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dirty="0" err="1">
                <a:solidFill>
                  <a:srgbClr val="FF0000"/>
                </a:solidFill>
                <a:latin typeface="+mn-lt"/>
              </a:rPr>
              <a:t>or</a:t>
            </a:r>
            <a:br>
              <a:rPr lang="es-ES" dirty="0">
                <a:solidFill>
                  <a:srgbClr val="FF0000"/>
                </a:solidFill>
                <a:latin typeface="+mn-lt"/>
              </a:rPr>
            </a:br>
            <a:r>
              <a:rPr lang="es-ES" dirty="0" err="1">
                <a:solidFill>
                  <a:srgbClr val="FF0000"/>
                </a:solidFill>
                <a:latin typeface="+mn-lt"/>
              </a:rPr>
              <a:t>equal</a:t>
            </a:r>
            <a:r>
              <a:rPr lang="es-ES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dirty="0" err="1">
                <a:solidFill>
                  <a:srgbClr val="FF0000"/>
                </a:solidFill>
                <a:latin typeface="+mn-lt"/>
              </a:rPr>
              <a:t>to</a:t>
            </a:r>
            <a:r>
              <a:rPr lang="es-ES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dirty="0" err="1">
                <a:solidFill>
                  <a:srgbClr val="FF0000"/>
                </a:solidFill>
                <a:latin typeface="+mn-lt"/>
              </a:rPr>
              <a:t>the</a:t>
            </a:r>
            <a:r>
              <a:rPr lang="es-ES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dirty="0" err="1">
                <a:solidFill>
                  <a:srgbClr val="FF0000"/>
                </a:solidFill>
                <a:latin typeface="+mn-lt"/>
              </a:rPr>
              <a:t>elements</a:t>
            </a:r>
            <a:r>
              <a:rPr lang="es-ES" dirty="0">
                <a:solidFill>
                  <a:srgbClr val="FF0000"/>
                </a:solidFill>
                <a:latin typeface="+mn-lt"/>
              </a:rPr>
              <a:t> in </a:t>
            </a:r>
            <a:r>
              <a:rPr lang="es-ES" dirty="0" err="1">
                <a:solidFill>
                  <a:srgbClr val="FF0000"/>
                </a:solidFill>
                <a:latin typeface="+mn-lt"/>
              </a:rPr>
              <a:t>the</a:t>
            </a:r>
            <a:r>
              <a:rPr lang="es-ES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dirty="0" err="1">
                <a:solidFill>
                  <a:srgbClr val="FF0000"/>
                </a:solidFill>
                <a:latin typeface="+mn-lt"/>
              </a:rPr>
              <a:t>sorted</a:t>
            </a:r>
            <a:r>
              <a:rPr lang="es-ES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dirty="0" err="1">
                <a:solidFill>
                  <a:srgbClr val="FF0000"/>
                </a:solidFill>
                <a:latin typeface="+mn-lt"/>
              </a:rPr>
              <a:t>part</a:t>
            </a:r>
            <a:endParaRPr lang="es-E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3260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Convex hull: Graham scan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Graham 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21" name="Oval 120"/>
          <p:cNvSpPr/>
          <p:nvPr/>
        </p:nvSpPr>
        <p:spPr>
          <a:xfrm flipH="1">
            <a:off x="8212892" y="27435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 flipH="1">
            <a:off x="7679492" y="37341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 flipH="1">
            <a:off x="7603292" y="43437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5181600" y="4507468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507468"/>
                <a:ext cx="38568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5311468" y="3047462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468" y="3047462"/>
                <a:ext cx="39606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6673823" y="2566738"/>
                <a:ext cx="404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823" y="2566738"/>
                <a:ext cx="4045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6884168" y="3068087"/>
                <a:ext cx="390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168" y="3068087"/>
                <a:ext cx="39087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5796743" y="1947794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743" y="1947794"/>
                <a:ext cx="3855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8245892" y="2610887"/>
                <a:ext cx="387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892" y="2610887"/>
                <a:ext cx="38767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7410898" y="3513619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898" y="3513619"/>
                <a:ext cx="3935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7438193" y="4416351"/>
                <a:ext cx="412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193" y="4416351"/>
                <a:ext cx="41261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>
            <a:stCxn id="136" idx="0"/>
            <a:endCxn id="129" idx="3"/>
          </p:cNvCxnSpPr>
          <p:nvPr/>
        </p:nvCxnSpPr>
        <p:spPr>
          <a:xfrm flipV="1">
            <a:off x="5526842" y="3258839"/>
            <a:ext cx="145188" cy="131347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126" idx="5"/>
          </p:cNvCxnSpPr>
          <p:nvPr/>
        </p:nvCxnSpPr>
        <p:spPr>
          <a:xfrm flipV="1">
            <a:off x="5678905" y="2351354"/>
            <a:ext cx="278196" cy="88686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6" idx="3"/>
          </p:cNvCxnSpPr>
          <p:nvPr/>
        </p:nvCxnSpPr>
        <p:spPr>
          <a:xfrm>
            <a:off x="6010983" y="2351354"/>
            <a:ext cx="754109" cy="54455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endCxn id="124" idx="4"/>
          </p:cNvCxnSpPr>
          <p:nvPr/>
        </p:nvCxnSpPr>
        <p:spPr>
          <a:xfrm>
            <a:off x="6799561" y="2942580"/>
            <a:ext cx="232231" cy="56293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endCxn id="133" idx="1"/>
          </p:cNvCxnSpPr>
          <p:nvPr/>
        </p:nvCxnSpPr>
        <p:spPr>
          <a:xfrm flipV="1">
            <a:off x="7040192" y="2795553"/>
            <a:ext cx="1205700" cy="66954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7720836" y="2798202"/>
            <a:ext cx="529390" cy="97627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23" idx="0"/>
          </p:cNvCxnSpPr>
          <p:nvPr/>
        </p:nvCxnSpPr>
        <p:spPr>
          <a:xfrm flipV="1">
            <a:off x="7641392" y="3788229"/>
            <a:ext cx="65694" cy="55548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36" idx="2"/>
            <a:endCxn id="123" idx="6"/>
          </p:cNvCxnSpPr>
          <p:nvPr/>
        </p:nvCxnSpPr>
        <p:spPr>
          <a:xfrm flipV="1">
            <a:off x="5564942" y="4381813"/>
            <a:ext cx="2038350" cy="2286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66800" y="2281535"/>
              <a:ext cx="3581400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7675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4020389404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494413163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7494978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91442095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1887417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8987147"/>
                  </p:ext>
                </p:extLst>
              </p:nvPr>
            </p:nvGraphicFramePr>
            <p:xfrm>
              <a:off x="1066800" y="2281535"/>
              <a:ext cx="3581400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7675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4020389404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494413163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7494978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91442095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18874177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703" t="-1316" r="-70000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4110" t="-1316" r="-609589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1351" t="-1316" r="-501351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5479" t="-1316" r="-408219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400000" t="-1316" r="-302703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06849" t="-1316" r="-206849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98649" t="-1316" r="-104054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708219" t="-1316" r="-5479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/>
          <p:cNvSpPr txBox="1"/>
          <p:nvPr/>
        </p:nvSpPr>
        <p:spPr>
          <a:xfrm>
            <a:off x="579786" y="2281535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66800" y="3653135"/>
              <a:ext cx="2286000" cy="457200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35430182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157825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3359191"/>
                  </p:ext>
                </p:extLst>
              </p:nvPr>
            </p:nvGraphicFramePr>
            <p:xfrm>
              <a:off x="1066800" y="3653135"/>
              <a:ext cx="2286000" cy="457200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35430182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41578259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667" t="-1316" r="-40400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02667" t="-1316" r="-30400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02667" t="-1316" r="-20400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302667" t="-1316" r="-10400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402667" t="-1316" r="-4000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9" name="TextBox 58"/>
          <p:cNvSpPr txBox="1"/>
          <p:nvPr/>
        </p:nvSpPr>
        <p:spPr>
          <a:xfrm>
            <a:off x="579786" y="3653135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Q:</a:t>
            </a:r>
          </a:p>
        </p:txBody>
      </p:sp>
      <p:cxnSp>
        <p:nvCxnSpPr>
          <p:cNvPr id="22" name="Straight Connector 21"/>
          <p:cNvCxnSpPr>
            <a:stCxn id="136" idx="0"/>
          </p:cNvCxnSpPr>
          <p:nvPr/>
        </p:nvCxnSpPr>
        <p:spPr>
          <a:xfrm flipV="1">
            <a:off x="5526842" y="3224463"/>
            <a:ext cx="158938" cy="134785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678905" y="2316938"/>
            <a:ext cx="295633" cy="921276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 flipH="1">
            <a:off x="5641142" y="32007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 flipH="1">
            <a:off x="5488742" y="45723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126" idx="3"/>
          </p:cNvCxnSpPr>
          <p:nvPr/>
        </p:nvCxnSpPr>
        <p:spPr>
          <a:xfrm>
            <a:off x="6010983" y="2351354"/>
            <a:ext cx="795453" cy="577476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 flipH="1">
            <a:off x="5945942" y="22863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6799561" y="2928830"/>
            <a:ext cx="226881" cy="54314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 flipH="1">
            <a:off x="6765092" y="28959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 flipH="1">
            <a:off x="6993692" y="34293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8305800" y="2250478"/>
            <a:ext cx="182607" cy="416522"/>
          </a:xfrm>
          <a:prstGeom prst="straightConnector1">
            <a:avLst/>
          </a:prstGeom>
          <a:ln w="19050">
            <a:solidFill>
              <a:srgbClr val="00B050"/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2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Convex hull: Graham scan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Graham 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21" name="Oval 120"/>
          <p:cNvSpPr/>
          <p:nvPr/>
        </p:nvSpPr>
        <p:spPr>
          <a:xfrm flipH="1">
            <a:off x="8212892" y="27435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 flipH="1">
            <a:off x="7679492" y="37341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 flipH="1">
            <a:off x="7603292" y="43437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5181600" y="4507468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507468"/>
                <a:ext cx="38568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5311468" y="3047462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468" y="3047462"/>
                <a:ext cx="39606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6673823" y="2566738"/>
                <a:ext cx="404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823" y="2566738"/>
                <a:ext cx="4045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6884168" y="3068087"/>
                <a:ext cx="390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168" y="3068087"/>
                <a:ext cx="39087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5796743" y="1947794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743" y="1947794"/>
                <a:ext cx="3855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8245892" y="2610887"/>
                <a:ext cx="387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892" y="2610887"/>
                <a:ext cx="38767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7410898" y="3513619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898" y="3513619"/>
                <a:ext cx="3935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7438193" y="4416351"/>
                <a:ext cx="412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193" y="4416351"/>
                <a:ext cx="41261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>
            <a:stCxn id="136" idx="0"/>
            <a:endCxn id="129" idx="3"/>
          </p:cNvCxnSpPr>
          <p:nvPr/>
        </p:nvCxnSpPr>
        <p:spPr>
          <a:xfrm flipV="1">
            <a:off x="5526842" y="3258839"/>
            <a:ext cx="145188" cy="131347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126" idx="5"/>
          </p:cNvCxnSpPr>
          <p:nvPr/>
        </p:nvCxnSpPr>
        <p:spPr>
          <a:xfrm flipV="1">
            <a:off x="5678905" y="2351354"/>
            <a:ext cx="278196" cy="88686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6" idx="3"/>
          </p:cNvCxnSpPr>
          <p:nvPr/>
        </p:nvCxnSpPr>
        <p:spPr>
          <a:xfrm>
            <a:off x="6010983" y="2351354"/>
            <a:ext cx="754109" cy="54455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endCxn id="124" idx="4"/>
          </p:cNvCxnSpPr>
          <p:nvPr/>
        </p:nvCxnSpPr>
        <p:spPr>
          <a:xfrm>
            <a:off x="6799561" y="2942580"/>
            <a:ext cx="232231" cy="56293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endCxn id="133" idx="1"/>
          </p:cNvCxnSpPr>
          <p:nvPr/>
        </p:nvCxnSpPr>
        <p:spPr>
          <a:xfrm flipV="1">
            <a:off x="7040192" y="2795553"/>
            <a:ext cx="1205700" cy="66954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7720836" y="2798202"/>
            <a:ext cx="529390" cy="97627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23" idx="0"/>
          </p:cNvCxnSpPr>
          <p:nvPr/>
        </p:nvCxnSpPr>
        <p:spPr>
          <a:xfrm flipV="1">
            <a:off x="7641392" y="3788229"/>
            <a:ext cx="65694" cy="55548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36" idx="2"/>
            <a:endCxn id="123" idx="6"/>
          </p:cNvCxnSpPr>
          <p:nvPr/>
        </p:nvCxnSpPr>
        <p:spPr>
          <a:xfrm flipV="1">
            <a:off x="5564942" y="4381813"/>
            <a:ext cx="2038350" cy="2286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66800" y="2281535"/>
              <a:ext cx="3581400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7675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4020389404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494413163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7494978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91442095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1887417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8987147"/>
                  </p:ext>
                </p:extLst>
              </p:nvPr>
            </p:nvGraphicFramePr>
            <p:xfrm>
              <a:off x="1066800" y="2281535"/>
              <a:ext cx="3581400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7675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4020389404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494413163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7494978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91442095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18874177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703" t="-1316" r="-70000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4110" t="-1316" r="-609589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1351" t="-1316" r="-501351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5479" t="-1316" r="-408219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400000" t="-1316" r="-302703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06849" t="-1316" r="-206849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98649" t="-1316" r="-104054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708219" t="-1316" r="-5479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/>
          <p:cNvSpPr txBox="1"/>
          <p:nvPr/>
        </p:nvSpPr>
        <p:spPr>
          <a:xfrm>
            <a:off x="579786" y="2281535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66800" y="3653135"/>
              <a:ext cx="1828800" cy="457200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35430182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148041"/>
                  </p:ext>
                </p:extLst>
              </p:nvPr>
            </p:nvGraphicFramePr>
            <p:xfrm>
              <a:off x="1066800" y="3653135"/>
              <a:ext cx="1828800" cy="457200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35430182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667" t="-1316" r="-30400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02667" t="-1316" r="-20400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02667" t="-1316" r="-10400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302667" t="-1316" r="-4000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9" name="TextBox 58"/>
          <p:cNvSpPr txBox="1"/>
          <p:nvPr/>
        </p:nvSpPr>
        <p:spPr>
          <a:xfrm>
            <a:off x="579786" y="3653135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Q:</a:t>
            </a:r>
          </a:p>
        </p:txBody>
      </p:sp>
      <p:cxnSp>
        <p:nvCxnSpPr>
          <p:cNvPr id="22" name="Straight Connector 21"/>
          <p:cNvCxnSpPr>
            <a:stCxn id="136" idx="0"/>
          </p:cNvCxnSpPr>
          <p:nvPr/>
        </p:nvCxnSpPr>
        <p:spPr>
          <a:xfrm flipV="1">
            <a:off x="5526842" y="3224463"/>
            <a:ext cx="158938" cy="134785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678905" y="2316938"/>
            <a:ext cx="295633" cy="921276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 flipH="1">
            <a:off x="5641142" y="32007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 flipH="1">
            <a:off x="5488742" y="45723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126" idx="3"/>
          </p:cNvCxnSpPr>
          <p:nvPr/>
        </p:nvCxnSpPr>
        <p:spPr>
          <a:xfrm>
            <a:off x="6010983" y="2351354"/>
            <a:ext cx="795453" cy="577476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 flipH="1">
            <a:off x="5945942" y="22863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 flipH="1">
            <a:off x="6765092" y="28959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 flipH="1">
            <a:off x="6993692" y="34293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8305800" y="2250478"/>
            <a:ext cx="182607" cy="416522"/>
          </a:xfrm>
          <a:prstGeom prst="straightConnector1">
            <a:avLst/>
          </a:prstGeom>
          <a:ln w="19050">
            <a:solidFill>
              <a:srgbClr val="00B050"/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462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Convex hull: Graham scan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Graham 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21" name="Oval 120"/>
          <p:cNvSpPr/>
          <p:nvPr/>
        </p:nvSpPr>
        <p:spPr>
          <a:xfrm flipH="1">
            <a:off x="8212892" y="27435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 flipH="1">
            <a:off x="7679492" y="37341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 flipH="1">
            <a:off x="7603292" y="43437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5181600" y="4507468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507468"/>
                <a:ext cx="38568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5311468" y="3047462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468" y="3047462"/>
                <a:ext cx="39606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6673823" y="2566738"/>
                <a:ext cx="404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823" y="2566738"/>
                <a:ext cx="4045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6884168" y="3068087"/>
                <a:ext cx="390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168" y="3068087"/>
                <a:ext cx="39087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5796743" y="1947794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743" y="1947794"/>
                <a:ext cx="3855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8245892" y="2610887"/>
                <a:ext cx="387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892" y="2610887"/>
                <a:ext cx="38767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7410898" y="3513619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898" y="3513619"/>
                <a:ext cx="3935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7438193" y="4416351"/>
                <a:ext cx="412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193" y="4416351"/>
                <a:ext cx="41261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>
            <a:stCxn id="136" idx="0"/>
            <a:endCxn id="129" idx="3"/>
          </p:cNvCxnSpPr>
          <p:nvPr/>
        </p:nvCxnSpPr>
        <p:spPr>
          <a:xfrm flipV="1">
            <a:off x="5526842" y="3258839"/>
            <a:ext cx="145188" cy="131347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126" idx="5"/>
          </p:cNvCxnSpPr>
          <p:nvPr/>
        </p:nvCxnSpPr>
        <p:spPr>
          <a:xfrm flipV="1">
            <a:off x="5678905" y="2351354"/>
            <a:ext cx="278196" cy="88686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6" idx="3"/>
          </p:cNvCxnSpPr>
          <p:nvPr/>
        </p:nvCxnSpPr>
        <p:spPr>
          <a:xfrm>
            <a:off x="6010983" y="2351354"/>
            <a:ext cx="754109" cy="54455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endCxn id="124" idx="4"/>
          </p:cNvCxnSpPr>
          <p:nvPr/>
        </p:nvCxnSpPr>
        <p:spPr>
          <a:xfrm>
            <a:off x="6799561" y="2942580"/>
            <a:ext cx="232231" cy="56293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endCxn id="133" idx="1"/>
          </p:cNvCxnSpPr>
          <p:nvPr/>
        </p:nvCxnSpPr>
        <p:spPr>
          <a:xfrm flipV="1">
            <a:off x="7040192" y="2795553"/>
            <a:ext cx="1205700" cy="66954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7720836" y="2798202"/>
            <a:ext cx="529390" cy="97627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23" idx="0"/>
          </p:cNvCxnSpPr>
          <p:nvPr/>
        </p:nvCxnSpPr>
        <p:spPr>
          <a:xfrm flipV="1">
            <a:off x="7641392" y="3788229"/>
            <a:ext cx="65694" cy="55548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36" idx="2"/>
            <a:endCxn id="123" idx="6"/>
          </p:cNvCxnSpPr>
          <p:nvPr/>
        </p:nvCxnSpPr>
        <p:spPr>
          <a:xfrm flipV="1">
            <a:off x="5564942" y="4381813"/>
            <a:ext cx="2038350" cy="2286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66800" y="2281535"/>
              <a:ext cx="3581400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7675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4020389404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494413163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7494978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91442095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1887417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8987147"/>
                  </p:ext>
                </p:extLst>
              </p:nvPr>
            </p:nvGraphicFramePr>
            <p:xfrm>
              <a:off x="1066800" y="2281535"/>
              <a:ext cx="3581400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7675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4020389404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494413163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7494978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91442095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18874177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703" t="-1316" r="-70000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4110" t="-1316" r="-609589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1351" t="-1316" r="-501351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5479" t="-1316" r="-408219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400000" t="-1316" r="-302703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06849" t="-1316" r="-206849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98649" t="-1316" r="-104054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708219" t="-1316" r="-5479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/>
          <p:cNvSpPr txBox="1"/>
          <p:nvPr/>
        </p:nvSpPr>
        <p:spPr>
          <a:xfrm>
            <a:off x="579786" y="2281535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66800" y="3653135"/>
              <a:ext cx="1371600" cy="457200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5907274"/>
                  </p:ext>
                </p:extLst>
              </p:nvPr>
            </p:nvGraphicFramePr>
            <p:xfrm>
              <a:off x="1066800" y="3653135"/>
              <a:ext cx="1371600" cy="457200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667" t="-1316" r="-20400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02667" t="-1316" r="-10400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02667" t="-1316" r="-4000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9" name="TextBox 58"/>
          <p:cNvSpPr txBox="1"/>
          <p:nvPr/>
        </p:nvSpPr>
        <p:spPr>
          <a:xfrm>
            <a:off x="579786" y="3653135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Q:</a:t>
            </a:r>
          </a:p>
        </p:txBody>
      </p:sp>
      <p:cxnSp>
        <p:nvCxnSpPr>
          <p:cNvPr id="22" name="Straight Connector 21"/>
          <p:cNvCxnSpPr>
            <a:stCxn id="136" idx="0"/>
          </p:cNvCxnSpPr>
          <p:nvPr/>
        </p:nvCxnSpPr>
        <p:spPr>
          <a:xfrm flipV="1">
            <a:off x="5526842" y="3224463"/>
            <a:ext cx="158938" cy="134785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678905" y="2316938"/>
            <a:ext cx="295633" cy="921276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 flipH="1">
            <a:off x="5641142" y="32007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 flipH="1">
            <a:off x="5488742" y="45723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 flipH="1">
            <a:off x="5945942" y="22863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 flipH="1">
            <a:off x="6765092" y="28959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 flipH="1">
            <a:off x="6993692" y="34293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8305800" y="2250478"/>
            <a:ext cx="182607" cy="416522"/>
          </a:xfrm>
          <a:prstGeom prst="straightConnector1">
            <a:avLst/>
          </a:prstGeom>
          <a:ln w="19050">
            <a:solidFill>
              <a:srgbClr val="00B050"/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309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Convex hull: Graham scan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Graham 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22" name="Oval 121"/>
          <p:cNvSpPr/>
          <p:nvPr/>
        </p:nvSpPr>
        <p:spPr>
          <a:xfrm flipH="1">
            <a:off x="7679492" y="37341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 flipH="1">
            <a:off x="7603292" y="43437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5181600" y="4507468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507468"/>
                <a:ext cx="38568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5311468" y="3047462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468" y="3047462"/>
                <a:ext cx="39606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6673823" y="2566738"/>
                <a:ext cx="404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823" y="2566738"/>
                <a:ext cx="4045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6884168" y="3068087"/>
                <a:ext cx="390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168" y="3068087"/>
                <a:ext cx="39087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5796743" y="1947794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743" y="1947794"/>
                <a:ext cx="3855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8245892" y="2610887"/>
                <a:ext cx="387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892" y="2610887"/>
                <a:ext cx="38767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7410898" y="3513619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898" y="3513619"/>
                <a:ext cx="3935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7438193" y="4416351"/>
                <a:ext cx="412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193" y="4416351"/>
                <a:ext cx="41261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>
            <a:stCxn id="136" idx="0"/>
            <a:endCxn id="129" idx="3"/>
          </p:cNvCxnSpPr>
          <p:nvPr/>
        </p:nvCxnSpPr>
        <p:spPr>
          <a:xfrm flipV="1">
            <a:off x="5526842" y="3258839"/>
            <a:ext cx="145188" cy="131347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126" idx="5"/>
          </p:cNvCxnSpPr>
          <p:nvPr/>
        </p:nvCxnSpPr>
        <p:spPr>
          <a:xfrm flipV="1">
            <a:off x="5678905" y="2351354"/>
            <a:ext cx="278196" cy="88686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6" idx="3"/>
          </p:cNvCxnSpPr>
          <p:nvPr/>
        </p:nvCxnSpPr>
        <p:spPr>
          <a:xfrm>
            <a:off x="6010983" y="2351354"/>
            <a:ext cx="754109" cy="54455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endCxn id="124" idx="4"/>
          </p:cNvCxnSpPr>
          <p:nvPr/>
        </p:nvCxnSpPr>
        <p:spPr>
          <a:xfrm>
            <a:off x="6799561" y="2942580"/>
            <a:ext cx="232231" cy="56293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endCxn id="133" idx="1"/>
          </p:cNvCxnSpPr>
          <p:nvPr/>
        </p:nvCxnSpPr>
        <p:spPr>
          <a:xfrm flipV="1">
            <a:off x="7040192" y="2795553"/>
            <a:ext cx="1205700" cy="66954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7720836" y="2798202"/>
            <a:ext cx="529390" cy="97627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23" idx="0"/>
          </p:cNvCxnSpPr>
          <p:nvPr/>
        </p:nvCxnSpPr>
        <p:spPr>
          <a:xfrm flipV="1">
            <a:off x="7641392" y="3788229"/>
            <a:ext cx="65694" cy="55548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36" idx="2"/>
            <a:endCxn id="123" idx="6"/>
          </p:cNvCxnSpPr>
          <p:nvPr/>
        </p:nvCxnSpPr>
        <p:spPr>
          <a:xfrm flipV="1">
            <a:off x="5564942" y="4381813"/>
            <a:ext cx="2038350" cy="2286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66800" y="2281535"/>
              <a:ext cx="3581400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7675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4020389404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494413163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7494978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91442095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1887417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8987147"/>
                  </p:ext>
                </p:extLst>
              </p:nvPr>
            </p:nvGraphicFramePr>
            <p:xfrm>
              <a:off x="1066800" y="2281535"/>
              <a:ext cx="3581400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7675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4020389404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494413163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7494978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91442095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18874177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703" t="-1316" r="-70000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4110" t="-1316" r="-609589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1351" t="-1316" r="-501351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5479" t="-1316" r="-408219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400000" t="-1316" r="-302703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06849" t="-1316" r="-206849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98649" t="-1316" r="-104054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708219" t="-1316" r="-5479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/>
          <p:cNvSpPr txBox="1"/>
          <p:nvPr/>
        </p:nvSpPr>
        <p:spPr>
          <a:xfrm>
            <a:off x="579786" y="2281535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66800" y="3653135"/>
              <a:ext cx="1828800" cy="457200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5525674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0135134"/>
                  </p:ext>
                </p:extLst>
              </p:nvPr>
            </p:nvGraphicFramePr>
            <p:xfrm>
              <a:off x="1066800" y="3653135"/>
              <a:ext cx="1828800" cy="457200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55256744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667" t="-1316" r="-30400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02667" t="-1316" r="-20400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02667" t="-1316" r="-10400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302667" t="-1316" r="-4000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9" name="TextBox 58"/>
          <p:cNvSpPr txBox="1"/>
          <p:nvPr/>
        </p:nvSpPr>
        <p:spPr>
          <a:xfrm>
            <a:off x="579786" y="3653135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Q:</a:t>
            </a:r>
          </a:p>
        </p:txBody>
      </p:sp>
      <p:cxnSp>
        <p:nvCxnSpPr>
          <p:cNvPr id="22" name="Straight Connector 21"/>
          <p:cNvCxnSpPr>
            <a:stCxn id="136" idx="0"/>
          </p:cNvCxnSpPr>
          <p:nvPr/>
        </p:nvCxnSpPr>
        <p:spPr>
          <a:xfrm flipV="1">
            <a:off x="5526842" y="3224463"/>
            <a:ext cx="158938" cy="134785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678905" y="2316938"/>
            <a:ext cx="295633" cy="921276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 flipH="1">
            <a:off x="5641142" y="32007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 flipH="1">
            <a:off x="5488742" y="45723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 flipH="1">
            <a:off x="6765092" y="28959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 flipH="1">
            <a:off x="6993692" y="34293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5988289" y="2330689"/>
            <a:ext cx="2268812" cy="440013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 flipH="1">
            <a:off x="5945942" y="22863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 flipH="1">
            <a:off x="8212892" y="27435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7837056" y="3781354"/>
            <a:ext cx="604605" cy="0"/>
          </a:xfrm>
          <a:prstGeom prst="straightConnector1">
            <a:avLst/>
          </a:prstGeom>
          <a:ln w="19050">
            <a:solidFill>
              <a:srgbClr val="00B050"/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19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Convex hull: Graham scan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Graham 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23" name="Oval 122"/>
          <p:cNvSpPr/>
          <p:nvPr/>
        </p:nvSpPr>
        <p:spPr>
          <a:xfrm flipH="1">
            <a:off x="7603292" y="43437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5181600" y="4507468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507468"/>
                <a:ext cx="38568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5311468" y="3047462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468" y="3047462"/>
                <a:ext cx="39606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6673823" y="2566738"/>
                <a:ext cx="404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823" y="2566738"/>
                <a:ext cx="4045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6884168" y="3068087"/>
                <a:ext cx="390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168" y="3068087"/>
                <a:ext cx="39087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5796743" y="1947794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743" y="1947794"/>
                <a:ext cx="3855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8245892" y="2610887"/>
                <a:ext cx="387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892" y="2610887"/>
                <a:ext cx="38767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7410898" y="3513619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898" y="3513619"/>
                <a:ext cx="3935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7438193" y="4416351"/>
                <a:ext cx="412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193" y="4416351"/>
                <a:ext cx="41261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>
            <a:stCxn id="136" idx="0"/>
            <a:endCxn id="129" idx="3"/>
          </p:cNvCxnSpPr>
          <p:nvPr/>
        </p:nvCxnSpPr>
        <p:spPr>
          <a:xfrm flipV="1">
            <a:off x="5526842" y="3258839"/>
            <a:ext cx="145188" cy="131347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126" idx="5"/>
          </p:cNvCxnSpPr>
          <p:nvPr/>
        </p:nvCxnSpPr>
        <p:spPr>
          <a:xfrm flipV="1">
            <a:off x="5678905" y="2351354"/>
            <a:ext cx="278196" cy="88686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6" idx="3"/>
          </p:cNvCxnSpPr>
          <p:nvPr/>
        </p:nvCxnSpPr>
        <p:spPr>
          <a:xfrm>
            <a:off x="6010983" y="2351354"/>
            <a:ext cx="754109" cy="54455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endCxn id="124" idx="4"/>
          </p:cNvCxnSpPr>
          <p:nvPr/>
        </p:nvCxnSpPr>
        <p:spPr>
          <a:xfrm>
            <a:off x="6799561" y="2942580"/>
            <a:ext cx="232231" cy="56293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endCxn id="133" idx="1"/>
          </p:cNvCxnSpPr>
          <p:nvPr/>
        </p:nvCxnSpPr>
        <p:spPr>
          <a:xfrm flipV="1">
            <a:off x="7040192" y="2795553"/>
            <a:ext cx="1205700" cy="66954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7720836" y="2798202"/>
            <a:ext cx="529390" cy="97627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23" idx="0"/>
          </p:cNvCxnSpPr>
          <p:nvPr/>
        </p:nvCxnSpPr>
        <p:spPr>
          <a:xfrm flipV="1">
            <a:off x="7641392" y="3788229"/>
            <a:ext cx="65694" cy="55548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36" idx="2"/>
            <a:endCxn id="123" idx="6"/>
          </p:cNvCxnSpPr>
          <p:nvPr/>
        </p:nvCxnSpPr>
        <p:spPr>
          <a:xfrm flipV="1">
            <a:off x="5564942" y="4381813"/>
            <a:ext cx="2038350" cy="2286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66800" y="2281535"/>
              <a:ext cx="3581400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7675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4020389404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494413163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7494978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91442095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1887417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8987147"/>
                  </p:ext>
                </p:extLst>
              </p:nvPr>
            </p:nvGraphicFramePr>
            <p:xfrm>
              <a:off x="1066800" y="2281535"/>
              <a:ext cx="3581400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7675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4020389404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494413163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7494978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91442095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18874177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703" t="-1316" r="-70000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4110" t="-1316" r="-609589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1351" t="-1316" r="-501351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5479" t="-1316" r="-408219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400000" t="-1316" r="-302703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06849" t="-1316" r="-206849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98649" t="-1316" r="-104054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708219" t="-1316" r="-5479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/>
          <p:cNvSpPr txBox="1"/>
          <p:nvPr/>
        </p:nvSpPr>
        <p:spPr>
          <a:xfrm>
            <a:off x="579786" y="2281535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66800" y="3653135"/>
              <a:ext cx="2230425" cy="457200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446085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46085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46085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46085">
                      <a:extLst>
                        <a:ext uri="{9D8B030D-6E8A-4147-A177-3AD203B41FA5}">
                          <a16:colId xmlns:a16="http://schemas.microsoft.com/office/drawing/2014/main" val="2552567447"/>
                        </a:ext>
                      </a:extLst>
                    </a:gridCol>
                    <a:gridCol w="446085">
                      <a:extLst>
                        <a:ext uri="{9D8B030D-6E8A-4147-A177-3AD203B41FA5}">
                          <a16:colId xmlns:a16="http://schemas.microsoft.com/office/drawing/2014/main" val="23073327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1085641"/>
                  </p:ext>
                </p:extLst>
              </p:nvPr>
            </p:nvGraphicFramePr>
            <p:xfrm>
              <a:off x="1066800" y="3653135"/>
              <a:ext cx="2230425" cy="457200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446085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46085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46085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46085">
                      <a:extLst>
                        <a:ext uri="{9D8B030D-6E8A-4147-A177-3AD203B41FA5}">
                          <a16:colId xmlns:a16="http://schemas.microsoft.com/office/drawing/2014/main" val="2552567447"/>
                        </a:ext>
                      </a:extLst>
                    </a:gridCol>
                    <a:gridCol w="446085">
                      <a:extLst>
                        <a:ext uri="{9D8B030D-6E8A-4147-A177-3AD203B41FA5}">
                          <a16:colId xmlns:a16="http://schemas.microsoft.com/office/drawing/2014/main" val="230733278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740" t="-1316" r="-40411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02740" t="-1316" r="-30411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00000" t="-1316" r="-20000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304110" t="-1316" r="-10274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404110" t="-1316" r="-2740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9" name="TextBox 58"/>
          <p:cNvSpPr txBox="1"/>
          <p:nvPr/>
        </p:nvSpPr>
        <p:spPr>
          <a:xfrm>
            <a:off x="579786" y="3653135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Q:</a:t>
            </a:r>
          </a:p>
        </p:txBody>
      </p:sp>
      <p:cxnSp>
        <p:nvCxnSpPr>
          <p:cNvPr id="22" name="Straight Connector 21"/>
          <p:cNvCxnSpPr>
            <a:stCxn id="136" idx="0"/>
          </p:cNvCxnSpPr>
          <p:nvPr/>
        </p:nvCxnSpPr>
        <p:spPr>
          <a:xfrm flipV="1">
            <a:off x="5526842" y="3224463"/>
            <a:ext cx="158938" cy="134785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678905" y="2316938"/>
            <a:ext cx="295633" cy="921276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 flipH="1">
            <a:off x="5641142" y="32007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 flipH="1">
            <a:off x="5488742" y="45723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 flipH="1">
            <a:off x="6765092" y="28959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 flipH="1">
            <a:off x="6993692" y="34293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5988289" y="2330689"/>
            <a:ext cx="2268812" cy="440013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 flipH="1">
            <a:off x="5945942" y="22863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7765525" y="4385225"/>
            <a:ext cx="604605" cy="0"/>
          </a:xfrm>
          <a:prstGeom prst="straightConnector1">
            <a:avLst/>
          </a:prstGeom>
          <a:ln w="19050">
            <a:solidFill>
              <a:srgbClr val="00B050"/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33" idx="1"/>
          </p:cNvCxnSpPr>
          <p:nvPr/>
        </p:nvCxnSpPr>
        <p:spPr>
          <a:xfrm flipH="1">
            <a:off x="7713961" y="2795553"/>
            <a:ext cx="531931" cy="98580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2" name="Oval 121"/>
          <p:cNvSpPr/>
          <p:nvPr/>
        </p:nvSpPr>
        <p:spPr>
          <a:xfrm flipH="1">
            <a:off x="7679492" y="37341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 flipH="1">
            <a:off x="8212892" y="27435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4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Convex hull: Graham scan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Graham 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23" name="Oval 122"/>
          <p:cNvSpPr/>
          <p:nvPr/>
        </p:nvSpPr>
        <p:spPr>
          <a:xfrm flipH="1">
            <a:off x="7603292" y="43437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5181600" y="4507468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507468"/>
                <a:ext cx="38568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5311468" y="3047462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468" y="3047462"/>
                <a:ext cx="39606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6673823" y="2566738"/>
                <a:ext cx="404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823" y="2566738"/>
                <a:ext cx="4045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6884168" y="3068087"/>
                <a:ext cx="390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168" y="3068087"/>
                <a:ext cx="39087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5796743" y="1947794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743" y="1947794"/>
                <a:ext cx="3855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8245892" y="2610887"/>
                <a:ext cx="387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892" y="2610887"/>
                <a:ext cx="38767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7410898" y="3513619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898" y="3513619"/>
                <a:ext cx="3935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7438193" y="4416351"/>
                <a:ext cx="412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193" y="4416351"/>
                <a:ext cx="41261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>
            <a:stCxn id="136" idx="0"/>
            <a:endCxn id="129" idx="3"/>
          </p:cNvCxnSpPr>
          <p:nvPr/>
        </p:nvCxnSpPr>
        <p:spPr>
          <a:xfrm flipV="1">
            <a:off x="5526842" y="3258839"/>
            <a:ext cx="145188" cy="131347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126" idx="5"/>
          </p:cNvCxnSpPr>
          <p:nvPr/>
        </p:nvCxnSpPr>
        <p:spPr>
          <a:xfrm flipV="1">
            <a:off x="5678905" y="2351354"/>
            <a:ext cx="278196" cy="88686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6" idx="3"/>
          </p:cNvCxnSpPr>
          <p:nvPr/>
        </p:nvCxnSpPr>
        <p:spPr>
          <a:xfrm>
            <a:off x="6010983" y="2351354"/>
            <a:ext cx="754109" cy="54455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endCxn id="124" idx="4"/>
          </p:cNvCxnSpPr>
          <p:nvPr/>
        </p:nvCxnSpPr>
        <p:spPr>
          <a:xfrm>
            <a:off x="6799561" y="2942580"/>
            <a:ext cx="232231" cy="56293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endCxn id="133" idx="1"/>
          </p:cNvCxnSpPr>
          <p:nvPr/>
        </p:nvCxnSpPr>
        <p:spPr>
          <a:xfrm flipV="1">
            <a:off x="7040192" y="2795553"/>
            <a:ext cx="1205700" cy="66954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7720836" y="2798202"/>
            <a:ext cx="529390" cy="97627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23" idx="0"/>
          </p:cNvCxnSpPr>
          <p:nvPr/>
        </p:nvCxnSpPr>
        <p:spPr>
          <a:xfrm flipV="1">
            <a:off x="7641392" y="3788229"/>
            <a:ext cx="65694" cy="55548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36" idx="2"/>
            <a:endCxn id="123" idx="6"/>
          </p:cNvCxnSpPr>
          <p:nvPr/>
        </p:nvCxnSpPr>
        <p:spPr>
          <a:xfrm flipV="1">
            <a:off x="5564942" y="4381813"/>
            <a:ext cx="2038350" cy="2286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66800" y="2281535"/>
              <a:ext cx="3581400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7675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4020389404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494413163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7494978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91442095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1887417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8987147"/>
                  </p:ext>
                </p:extLst>
              </p:nvPr>
            </p:nvGraphicFramePr>
            <p:xfrm>
              <a:off x="1066800" y="2281535"/>
              <a:ext cx="3581400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7675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4020389404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494413163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7494978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91442095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18874177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703" t="-1316" r="-70000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4110" t="-1316" r="-609589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1351" t="-1316" r="-501351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5479" t="-1316" r="-408219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400000" t="-1316" r="-302703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06849" t="-1316" r="-206849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98649" t="-1316" r="-104054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708219" t="-1316" r="-5479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/>
          <p:cNvSpPr txBox="1"/>
          <p:nvPr/>
        </p:nvSpPr>
        <p:spPr>
          <a:xfrm>
            <a:off x="579786" y="2281535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66800" y="3653135"/>
              <a:ext cx="1784340" cy="457200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446085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46085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46085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46085">
                      <a:extLst>
                        <a:ext uri="{9D8B030D-6E8A-4147-A177-3AD203B41FA5}">
                          <a16:colId xmlns:a16="http://schemas.microsoft.com/office/drawing/2014/main" val="25525674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8243952"/>
                  </p:ext>
                </p:extLst>
              </p:nvPr>
            </p:nvGraphicFramePr>
            <p:xfrm>
              <a:off x="1066800" y="3653135"/>
              <a:ext cx="1784340" cy="457200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446085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46085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46085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46085">
                      <a:extLst>
                        <a:ext uri="{9D8B030D-6E8A-4147-A177-3AD203B41FA5}">
                          <a16:colId xmlns:a16="http://schemas.microsoft.com/office/drawing/2014/main" val="255256744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740" t="-1316" r="-30411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01351" t="-1316" r="-20000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04110" t="-1316" r="-10274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304110" t="-1316" r="-2740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9" name="TextBox 58"/>
          <p:cNvSpPr txBox="1"/>
          <p:nvPr/>
        </p:nvSpPr>
        <p:spPr>
          <a:xfrm>
            <a:off x="579786" y="3653135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Q:</a:t>
            </a:r>
          </a:p>
        </p:txBody>
      </p:sp>
      <p:cxnSp>
        <p:nvCxnSpPr>
          <p:cNvPr id="22" name="Straight Connector 21"/>
          <p:cNvCxnSpPr>
            <a:stCxn id="136" idx="0"/>
          </p:cNvCxnSpPr>
          <p:nvPr/>
        </p:nvCxnSpPr>
        <p:spPr>
          <a:xfrm flipV="1">
            <a:off x="5526842" y="3224463"/>
            <a:ext cx="158938" cy="134785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678905" y="2316938"/>
            <a:ext cx="295633" cy="921276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 flipH="1">
            <a:off x="5641142" y="32007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 flipH="1">
            <a:off x="5488742" y="45723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 flipH="1">
            <a:off x="6765092" y="28959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 flipH="1">
            <a:off x="6993692" y="34293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5988289" y="2330689"/>
            <a:ext cx="2268812" cy="440013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 flipH="1">
            <a:off x="5945942" y="22863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7765525" y="4385225"/>
            <a:ext cx="604605" cy="0"/>
          </a:xfrm>
          <a:prstGeom prst="straightConnector1">
            <a:avLst/>
          </a:prstGeom>
          <a:ln w="19050">
            <a:solidFill>
              <a:srgbClr val="00B050"/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2" name="Oval 121"/>
          <p:cNvSpPr/>
          <p:nvPr/>
        </p:nvSpPr>
        <p:spPr>
          <a:xfrm flipH="1">
            <a:off x="7679492" y="37341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 flipH="1">
            <a:off x="8212892" y="27435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Convex hull: Graham scan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Graham 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5181600" y="4507468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507468"/>
                <a:ext cx="38568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5311468" y="3047462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468" y="3047462"/>
                <a:ext cx="39606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6673823" y="2566738"/>
                <a:ext cx="404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823" y="2566738"/>
                <a:ext cx="4045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6884168" y="3068087"/>
                <a:ext cx="390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168" y="3068087"/>
                <a:ext cx="39087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5796743" y="1947794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743" y="1947794"/>
                <a:ext cx="3855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8245892" y="2610887"/>
                <a:ext cx="387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892" y="2610887"/>
                <a:ext cx="38767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7410898" y="3513619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898" y="3513619"/>
                <a:ext cx="3935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7438193" y="4416351"/>
                <a:ext cx="412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193" y="4416351"/>
                <a:ext cx="41261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>
            <a:stCxn id="136" idx="0"/>
            <a:endCxn id="129" idx="3"/>
          </p:cNvCxnSpPr>
          <p:nvPr/>
        </p:nvCxnSpPr>
        <p:spPr>
          <a:xfrm flipV="1">
            <a:off x="5526842" y="3258839"/>
            <a:ext cx="145188" cy="131347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126" idx="5"/>
          </p:cNvCxnSpPr>
          <p:nvPr/>
        </p:nvCxnSpPr>
        <p:spPr>
          <a:xfrm flipV="1">
            <a:off x="5678905" y="2351354"/>
            <a:ext cx="278196" cy="88686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6" idx="3"/>
          </p:cNvCxnSpPr>
          <p:nvPr/>
        </p:nvCxnSpPr>
        <p:spPr>
          <a:xfrm>
            <a:off x="6010983" y="2351354"/>
            <a:ext cx="754109" cy="54455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endCxn id="124" idx="4"/>
          </p:cNvCxnSpPr>
          <p:nvPr/>
        </p:nvCxnSpPr>
        <p:spPr>
          <a:xfrm>
            <a:off x="6799561" y="2942580"/>
            <a:ext cx="232231" cy="56293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endCxn id="133" idx="1"/>
          </p:cNvCxnSpPr>
          <p:nvPr/>
        </p:nvCxnSpPr>
        <p:spPr>
          <a:xfrm flipV="1">
            <a:off x="7040192" y="2795553"/>
            <a:ext cx="1205700" cy="66954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7720836" y="2798202"/>
            <a:ext cx="529390" cy="97627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23" idx="0"/>
          </p:cNvCxnSpPr>
          <p:nvPr/>
        </p:nvCxnSpPr>
        <p:spPr>
          <a:xfrm flipV="1">
            <a:off x="7641392" y="3788229"/>
            <a:ext cx="65694" cy="55548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36" idx="2"/>
            <a:endCxn id="123" idx="6"/>
          </p:cNvCxnSpPr>
          <p:nvPr/>
        </p:nvCxnSpPr>
        <p:spPr>
          <a:xfrm flipV="1">
            <a:off x="5564942" y="4381813"/>
            <a:ext cx="2038350" cy="2286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66800" y="2281535"/>
              <a:ext cx="3581400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7675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4020389404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494413163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7494978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91442095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1887417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8987147"/>
                  </p:ext>
                </p:extLst>
              </p:nvPr>
            </p:nvGraphicFramePr>
            <p:xfrm>
              <a:off x="1066800" y="2281535"/>
              <a:ext cx="3581400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7675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4020389404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494413163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7494978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91442095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18874177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703" t="-1316" r="-70000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4110" t="-1316" r="-609589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1351" t="-1316" r="-501351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5479" t="-1316" r="-408219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400000" t="-1316" r="-302703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06849" t="-1316" r="-206849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98649" t="-1316" r="-104054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708219" t="-1316" r="-5479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/>
          <p:cNvSpPr txBox="1"/>
          <p:nvPr/>
        </p:nvSpPr>
        <p:spPr>
          <a:xfrm>
            <a:off x="579786" y="2281535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P:</a:t>
            </a:r>
          </a:p>
        </p:txBody>
      </p:sp>
      <p:cxnSp>
        <p:nvCxnSpPr>
          <p:cNvPr id="22" name="Straight Connector 21"/>
          <p:cNvCxnSpPr>
            <a:stCxn id="136" idx="0"/>
          </p:cNvCxnSpPr>
          <p:nvPr/>
        </p:nvCxnSpPr>
        <p:spPr>
          <a:xfrm flipV="1">
            <a:off x="5526842" y="3224463"/>
            <a:ext cx="158938" cy="134785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678905" y="2316938"/>
            <a:ext cx="295633" cy="921276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 flipH="1">
            <a:off x="5641142" y="32007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 flipH="1">
            <a:off x="6765092" y="28959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 flipH="1">
            <a:off x="6993692" y="34293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5988289" y="2330689"/>
            <a:ext cx="2268812" cy="440013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 flipH="1">
            <a:off x="5945942" y="22863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 flipH="1">
            <a:off x="7679492" y="37341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66800" y="3653135"/>
              <a:ext cx="2230425" cy="457200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446085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46085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46085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46085">
                      <a:extLst>
                        <a:ext uri="{9D8B030D-6E8A-4147-A177-3AD203B41FA5}">
                          <a16:colId xmlns:a16="http://schemas.microsoft.com/office/drawing/2014/main" val="2552567447"/>
                        </a:ext>
                      </a:extLst>
                    </a:gridCol>
                    <a:gridCol w="446085">
                      <a:extLst>
                        <a:ext uri="{9D8B030D-6E8A-4147-A177-3AD203B41FA5}">
                          <a16:colId xmlns:a16="http://schemas.microsoft.com/office/drawing/2014/main" val="23073327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8927433"/>
                  </p:ext>
                </p:extLst>
              </p:nvPr>
            </p:nvGraphicFramePr>
            <p:xfrm>
              <a:off x="1066800" y="3653135"/>
              <a:ext cx="2230425" cy="457200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446085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46085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46085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46085">
                      <a:extLst>
                        <a:ext uri="{9D8B030D-6E8A-4147-A177-3AD203B41FA5}">
                          <a16:colId xmlns:a16="http://schemas.microsoft.com/office/drawing/2014/main" val="2552567447"/>
                        </a:ext>
                      </a:extLst>
                    </a:gridCol>
                    <a:gridCol w="446085">
                      <a:extLst>
                        <a:ext uri="{9D8B030D-6E8A-4147-A177-3AD203B41FA5}">
                          <a16:colId xmlns:a16="http://schemas.microsoft.com/office/drawing/2014/main" val="230733278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740" t="-1316" r="-40411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02740" t="-1316" r="-30411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00000" t="-1316" r="-20000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304110" t="-1316" r="-10274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404110" t="-1316" r="-2740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9" name="TextBox 38"/>
          <p:cNvSpPr txBox="1"/>
          <p:nvPr/>
        </p:nvSpPr>
        <p:spPr>
          <a:xfrm>
            <a:off x="579786" y="3653135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Q: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7645209" y="2763826"/>
            <a:ext cx="625642" cy="1629419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 flipH="1">
            <a:off x="8212892" y="27435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5520776" y="4386370"/>
            <a:ext cx="2117558" cy="233757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6" name="Oval 135"/>
          <p:cNvSpPr/>
          <p:nvPr/>
        </p:nvSpPr>
        <p:spPr>
          <a:xfrm flipH="1">
            <a:off x="5488742" y="45723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 flipH="1">
            <a:off x="7603292" y="43437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5527651" y="2316938"/>
            <a:ext cx="2729450" cy="2282563"/>
          </a:xfrm>
          <a:custGeom>
            <a:avLst/>
            <a:gdLst>
              <a:gd name="connsiteX0" fmla="*/ 446887 w 2729450"/>
              <a:gd name="connsiteY0" fmla="*/ 0 h 2282563"/>
              <a:gd name="connsiteX1" fmla="*/ 151254 w 2729450"/>
              <a:gd name="connsiteY1" fmla="*/ 941901 h 2282563"/>
              <a:gd name="connsiteX2" fmla="*/ 0 w 2729450"/>
              <a:gd name="connsiteY2" fmla="*/ 2282563 h 2282563"/>
              <a:gd name="connsiteX3" fmla="*/ 2117558 w 2729450"/>
              <a:gd name="connsiteY3" fmla="*/ 2062557 h 2282563"/>
              <a:gd name="connsiteX4" fmla="*/ 2729450 w 2729450"/>
              <a:gd name="connsiteY4" fmla="*/ 467513 h 2282563"/>
              <a:gd name="connsiteX5" fmla="*/ 446887 w 2729450"/>
              <a:gd name="connsiteY5" fmla="*/ 0 h 228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9450" h="2282563">
                <a:moveTo>
                  <a:pt x="446887" y="0"/>
                </a:moveTo>
                <a:lnTo>
                  <a:pt x="151254" y="941901"/>
                </a:lnTo>
                <a:lnTo>
                  <a:pt x="0" y="2282563"/>
                </a:lnTo>
                <a:lnTo>
                  <a:pt x="2117558" y="2062557"/>
                </a:lnTo>
                <a:lnTo>
                  <a:pt x="2729450" y="467513"/>
                </a:lnTo>
                <a:lnTo>
                  <a:pt x="446887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Convex hull: Graham scan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Graham 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5181600" y="4507468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507468"/>
                <a:ext cx="38568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5311468" y="3047462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468" y="3047462"/>
                <a:ext cx="39606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5796743" y="1947794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743" y="1947794"/>
                <a:ext cx="38555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8245892" y="2610887"/>
                <a:ext cx="387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892" y="2610887"/>
                <a:ext cx="38767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7438193" y="4416351"/>
                <a:ext cx="412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193" y="4416351"/>
                <a:ext cx="41261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>
            <a:stCxn id="136" idx="0"/>
            <a:endCxn id="129" idx="3"/>
          </p:cNvCxnSpPr>
          <p:nvPr/>
        </p:nvCxnSpPr>
        <p:spPr>
          <a:xfrm flipV="1">
            <a:off x="5526842" y="3258839"/>
            <a:ext cx="145188" cy="131347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126" idx="5"/>
          </p:cNvCxnSpPr>
          <p:nvPr/>
        </p:nvCxnSpPr>
        <p:spPr>
          <a:xfrm flipV="1">
            <a:off x="5678905" y="2351354"/>
            <a:ext cx="278196" cy="88686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36" idx="2"/>
            <a:endCxn id="123" idx="6"/>
          </p:cNvCxnSpPr>
          <p:nvPr/>
        </p:nvCxnSpPr>
        <p:spPr>
          <a:xfrm flipV="1">
            <a:off x="5564942" y="4381813"/>
            <a:ext cx="2038350" cy="2286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66800" y="2281535"/>
              <a:ext cx="3581400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7675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4020389404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494413163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7494978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91442095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1887417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8987147"/>
                  </p:ext>
                </p:extLst>
              </p:nvPr>
            </p:nvGraphicFramePr>
            <p:xfrm>
              <a:off x="1066800" y="2281535"/>
              <a:ext cx="3581400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7675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4020389404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494413163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7494978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2914420956"/>
                        </a:ext>
                      </a:extLst>
                    </a:gridCol>
                    <a:gridCol w="447675">
                      <a:extLst>
                        <a:ext uri="{9D8B030D-6E8A-4147-A177-3AD203B41FA5}">
                          <a16:colId xmlns:a16="http://schemas.microsoft.com/office/drawing/2014/main" val="318874177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703" t="-1316" r="-70000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4110" t="-1316" r="-609589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1351" t="-1316" r="-501351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5479" t="-1316" r="-408219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00000" t="-1316" r="-302703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06849" t="-1316" r="-206849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98649" t="-1316" r="-104054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08219" t="-1316" r="-5479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/>
          <p:cNvSpPr txBox="1"/>
          <p:nvPr/>
        </p:nvSpPr>
        <p:spPr>
          <a:xfrm>
            <a:off x="579786" y="2281535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P:</a:t>
            </a:r>
          </a:p>
        </p:txBody>
      </p:sp>
      <p:cxnSp>
        <p:nvCxnSpPr>
          <p:cNvPr id="22" name="Straight Connector 21"/>
          <p:cNvCxnSpPr>
            <a:stCxn id="136" idx="0"/>
          </p:cNvCxnSpPr>
          <p:nvPr/>
        </p:nvCxnSpPr>
        <p:spPr>
          <a:xfrm flipV="1">
            <a:off x="5526842" y="3224463"/>
            <a:ext cx="158938" cy="134785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678905" y="2316938"/>
            <a:ext cx="295633" cy="921276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 flipH="1">
            <a:off x="5641142" y="32007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5988289" y="2330689"/>
            <a:ext cx="2268812" cy="440013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 flipH="1">
            <a:off x="5945942" y="22863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66800" y="3653135"/>
              <a:ext cx="2230425" cy="457200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446085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46085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46085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46085">
                      <a:extLst>
                        <a:ext uri="{9D8B030D-6E8A-4147-A177-3AD203B41FA5}">
                          <a16:colId xmlns:a16="http://schemas.microsoft.com/office/drawing/2014/main" val="2552567447"/>
                        </a:ext>
                      </a:extLst>
                    </a:gridCol>
                    <a:gridCol w="446085">
                      <a:extLst>
                        <a:ext uri="{9D8B030D-6E8A-4147-A177-3AD203B41FA5}">
                          <a16:colId xmlns:a16="http://schemas.microsoft.com/office/drawing/2014/main" val="23073327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8927433"/>
                  </p:ext>
                </p:extLst>
              </p:nvPr>
            </p:nvGraphicFramePr>
            <p:xfrm>
              <a:off x="1066800" y="3653135"/>
              <a:ext cx="2230425" cy="457200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446085">
                      <a:extLst>
                        <a:ext uri="{9D8B030D-6E8A-4147-A177-3AD203B41FA5}">
                          <a16:colId xmlns:a16="http://schemas.microsoft.com/office/drawing/2014/main" val="4271189286"/>
                        </a:ext>
                      </a:extLst>
                    </a:gridCol>
                    <a:gridCol w="446085">
                      <a:extLst>
                        <a:ext uri="{9D8B030D-6E8A-4147-A177-3AD203B41FA5}">
                          <a16:colId xmlns:a16="http://schemas.microsoft.com/office/drawing/2014/main" val="3760742402"/>
                        </a:ext>
                      </a:extLst>
                    </a:gridCol>
                    <a:gridCol w="446085">
                      <a:extLst>
                        <a:ext uri="{9D8B030D-6E8A-4147-A177-3AD203B41FA5}">
                          <a16:colId xmlns:a16="http://schemas.microsoft.com/office/drawing/2014/main" val="2233061110"/>
                        </a:ext>
                      </a:extLst>
                    </a:gridCol>
                    <a:gridCol w="446085">
                      <a:extLst>
                        <a:ext uri="{9D8B030D-6E8A-4147-A177-3AD203B41FA5}">
                          <a16:colId xmlns:a16="http://schemas.microsoft.com/office/drawing/2014/main" val="2552567447"/>
                        </a:ext>
                      </a:extLst>
                    </a:gridCol>
                    <a:gridCol w="446085">
                      <a:extLst>
                        <a:ext uri="{9D8B030D-6E8A-4147-A177-3AD203B41FA5}">
                          <a16:colId xmlns:a16="http://schemas.microsoft.com/office/drawing/2014/main" val="230733278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740" t="-1316" r="-40411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2740" t="-1316" r="-30411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0000" t="-1316" r="-20000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4110" t="-1316" r="-10274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04110" t="-1316" r="-2740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4371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9" name="TextBox 38"/>
          <p:cNvSpPr txBox="1"/>
          <p:nvPr/>
        </p:nvSpPr>
        <p:spPr>
          <a:xfrm>
            <a:off x="579786" y="3653135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Q: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7645209" y="2763826"/>
            <a:ext cx="625642" cy="1629419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 flipH="1">
            <a:off x="8212892" y="27435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5520776" y="4386370"/>
            <a:ext cx="2117558" cy="233757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6" name="Oval 135"/>
          <p:cNvSpPr/>
          <p:nvPr/>
        </p:nvSpPr>
        <p:spPr>
          <a:xfrm flipH="1">
            <a:off x="5488742" y="45723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 flipH="1">
            <a:off x="7603292" y="43437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61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>
            <a:stCxn id="16" idx="1"/>
          </p:cNvCxnSpPr>
          <p:nvPr/>
        </p:nvCxnSpPr>
        <p:spPr>
          <a:xfrm flipV="1">
            <a:off x="215603" y="2038135"/>
            <a:ext cx="1439909" cy="1089118"/>
          </a:xfrm>
          <a:prstGeom prst="line">
            <a:avLst/>
          </a:prstGeom>
          <a:ln w="3175">
            <a:solidFill>
              <a:srgbClr val="00B050"/>
            </a:solidFill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6" idx="1"/>
            <a:endCxn id="9" idx="2"/>
          </p:cNvCxnSpPr>
          <p:nvPr/>
        </p:nvCxnSpPr>
        <p:spPr>
          <a:xfrm flipV="1">
            <a:off x="215603" y="1325394"/>
            <a:ext cx="2735309" cy="1801859"/>
          </a:xfrm>
          <a:prstGeom prst="line">
            <a:avLst/>
          </a:prstGeom>
          <a:ln w="3175">
            <a:solidFill>
              <a:srgbClr val="00B050"/>
            </a:solidFill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6" idx="1"/>
            <a:endCxn id="10" idx="2"/>
          </p:cNvCxnSpPr>
          <p:nvPr/>
        </p:nvCxnSpPr>
        <p:spPr>
          <a:xfrm flipV="1">
            <a:off x="215603" y="2315994"/>
            <a:ext cx="2201909" cy="811259"/>
          </a:xfrm>
          <a:prstGeom prst="line">
            <a:avLst/>
          </a:prstGeom>
          <a:ln w="3175">
            <a:solidFill>
              <a:srgbClr val="00B050"/>
            </a:solidFill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6" idx="1"/>
          </p:cNvCxnSpPr>
          <p:nvPr/>
        </p:nvCxnSpPr>
        <p:spPr>
          <a:xfrm flipV="1">
            <a:off x="215603" y="1504735"/>
            <a:ext cx="1211309" cy="1622518"/>
          </a:xfrm>
          <a:prstGeom prst="line">
            <a:avLst/>
          </a:prstGeom>
          <a:ln w="3175">
            <a:solidFill>
              <a:srgbClr val="00B050"/>
            </a:solidFill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1"/>
            <a:endCxn id="14" idx="4"/>
          </p:cNvCxnSpPr>
          <p:nvPr/>
        </p:nvCxnSpPr>
        <p:spPr>
          <a:xfrm flipV="1">
            <a:off x="215603" y="906294"/>
            <a:ext cx="430259" cy="2220959"/>
          </a:xfrm>
          <a:prstGeom prst="line">
            <a:avLst/>
          </a:prstGeom>
          <a:ln w="3175">
            <a:solidFill>
              <a:srgbClr val="00B050"/>
            </a:solidFill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Convex hull: Graham scan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59"/>
              <p:cNvSpPr>
                <a:spLocks noGrp="1"/>
              </p:cNvSpPr>
              <p:nvPr>
                <p:ph idx="1"/>
              </p:nvPr>
            </p:nvSpPr>
            <p:spPr>
              <a:xfrm>
                <a:off x="3475316" y="1105712"/>
                <a:ext cx="5592484" cy="194228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000" b="1" dirty="0"/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(polygon: points in the plane).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Output: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 (the convex hull).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/>
                  <a:t>Initially:</a:t>
                </a:r>
                <a:br>
                  <a:rPr lang="en-US" sz="2000" dirty="0"/>
                </a:br>
                <a:r>
                  <a:rPr lang="en-US" sz="2000" dirty="0"/>
                  <a:t>Create a simple polygon P (complexity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).</a:t>
                </a:r>
                <a:br>
                  <a:rPr lang="en-US" sz="2000" dirty="0"/>
                </a:br>
                <a:r>
                  <a:rPr lang="en-US" sz="2000" dirty="0"/>
                  <a:t>Assume the order of the points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60" name="Content Placeholder 5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75316" y="1105712"/>
                <a:ext cx="5592484" cy="1942288"/>
              </a:xfrm>
              <a:blipFill>
                <a:blip r:embed="rId2"/>
                <a:stretch>
                  <a:fillRect l="-1089" t="-3135" b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96129" y="6035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 flipH="1">
            <a:off x="109524" y="830094"/>
            <a:ext cx="3036664" cy="2370306"/>
            <a:chOff x="109524" y="914400"/>
            <a:chExt cx="3036664" cy="2370306"/>
          </a:xfrm>
        </p:grpSpPr>
        <p:cxnSp>
          <p:nvCxnSpPr>
            <p:cNvPr id="30" name="Straight Connector 29"/>
            <p:cNvCxnSpPr>
              <a:stCxn id="13" idx="3"/>
              <a:endCxn id="12" idx="3"/>
            </p:cNvCxnSpPr>
            <p:nvPr/>
          </p:nvCxnSpPr>
          <p:spPr>
            <a:xfrm flipH="1">
              <a:off x="1535159" y="1589041"/>
              <a:ext cx="228600" cy="533400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" name="Freeform 2"/>
            <p:cNvSpPr/>
            <p:nvPr/>
          </p:nvSpPr>
          <p:spPr>
            <a:xfrm>
              <a:off x="2611877" y="954932"/>
              <a:ext cx="466928" cy="2329774"/>
            </a:xfrm>
            <a:custGeom>
              <a:avLst/>
              <a:gdLst>
                <a:gd name="connsiteX0" fmla="*/ 457200 w 457200"/>
                <a:gd name="connsiteY0" fmla="*/ 2893979 h 2893979"/>
                <a:gd name="connsiteX1" fmla="*/ 301557 w 457200"/>
                <a:gd name="connsiteY1" fmla="*/ 914400 h 2893979"/>
                <a:gd name="connsiteX2" fmla="*/ 0 w 457200"/>
                <a:gd name="connsiteY2" fmla="*/ 0 h 2893979"/>
                <a:gd name="connsiteX0" fmla="*/ 466928 w 466928"/>
                <a:gd name="connsiteY0" fmla="*/ 2329774 h 2329774"/>
                <a:gd name="connsiteX1" fmla="*/ 301557 w 466928"/>
                <a:gd name="connsiteY1" fmla="*/ 914400 h 2329774"/>
                <a:gd name="connsiteX2" fmla="*/ 0 w 466928"/>
                <a:gd name="connsiteY2" fmla="*/ 0 h 232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928" h="2329774">
                  <a:moveTo>
                    <a:pt x="466928" y="2329774"/>
                  </a:moveTo>
                  <a:lnTo>
                    <a:pt x="301557" y="91440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stCxn id="13" idx="2"/>
              <a:endCxn id="9" idx="2"/>
            </p:cNvCxnSpPr>
            <p:nvPr/>
          </p:nvCxnSpPr>
          <p:spPr>
            <a:xfrm flipH="1" flipV="1">
              <a:off x="304800" y="1409700"/>
              <a:ext cx="1447800" cy="152400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4" idx="2"/>
              <a:endCxn id="9" idx="7"/>
            </p:cNvCxnSpPr>
            <p:nvPr/>
          </p:nvCxnSpPr>
          <p:spPr>
            <a:xfrm flipH="1">
              <a:off x="369841" y="952500"/>
              <a:ext cx="2201909" cy="430259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3" idx="2"/>
              <a:endCxn id="13" idx="3"/>
            </p:cNvCxnSpPr>
            <p:nvPr/>
          </p:nvCxnSpPr>
          <p:spPr>
            <a:xfrm flipH="1">
              <a:off x="1763759" y="954932"/>
              <a:ext cx="848118" cy="634109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304800" y="1371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38200" y="2362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14400" y="2971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524000" y="2057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752600" y="1524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571750" y="914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76550" y="1828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657272" y="2780488"/>
                  <a:ext cx="48891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7272" y="2780488"/>
                  <a:ext cx="488916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/>
            <p:cNvCxnSpPr>
              <a:stCxn id="12" idx="2"/>
              <a:endCxn id="9" idx="5"/>
            </p:cNvCxnSpPr>
            <p:nvPr/>
          </p:nvCxnSpPr>
          <p:spPr>
            <a:xfrm flipH="1" flipV="1">
              <a:off x="369841" y="1436641"/>
              <a:ext cx="1154159" cy="658859"/>
            </a:xfrm>
            <a:prstGeom prst="line">
              <a:avLst/>
            </a:prstGeom>
            <a:ln w="19050"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0" idx="1"/>
              <a:endCxn id="9" idx="4"/>
            </p:cNvCxnSpPr>
            <p:nvPr/>
          </p:nvCxnSpPr>
          <p:spPr>
            <a:xfrm flipH="1" flipV="1">
              <a:off x="342900" y="1447800"/>
              <a:ext cx="506459" cy="925559"/>
            </a:xfrm>
            <a:prstGeom prst="line">
              <a:avLst/>
            </a:prstGeom>
            <a:ln w="19050"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1" idx="0"/>
              <a:endCxn id="10" idx="4"/>
            </p:cNvCxnSpPr>
            <p:nvPr/>
          </p:nvCxnSpPr>
          <p:spPr>
            <a:xfrm flipH="1" flipV="1">
              <a:off x="876300" y="2438400"/>
              <a:ext cx="76200" cy="533400"/>
            </a:xfrm>
            <a:prstGeom prst="line">
              <a:avLst/>
            </a:prstGeom>
            <a:ln w="19050"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6" idx="2"/>
              <a:endCxn id="11" idx="6"/>
            </p:cNvCxnSpPr>
            <p:nvPr/>
          </p:nvCxnSpPr>
          <p:spPr>
            <a:xfrm flipH="1" flipV="1">
              <a:off x="990600" y="3009900"/>
              <a:ext cx="2038350" cy="228600"/>
            </a:xfrm>
            <a:prstGeom prst="line">
              <a:avLst/>
            </a:prstGeom>
            <a:ln w="19050">
              <a:prstDash val="soli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1257128" y="2013860"/>
                  <a:ext cx="56239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7128" y="2013860"/>
                  <a:ext cx="562398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1718232" y="1431078"/>
                  <a:ext cx="80906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8232" y="1431078"/>
                  <a:ext cx="809068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109524" y="971490"/>
                  <a:ext cx="50686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24" y="971490"/>
                  <a:ext cx="506869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/>
            <p:cNvSpPr/>
            <p:nvPr/>
          </p:nvSpPr>
          <p:spPr>
            <a:xfrm>
              <a:off x="3028950" y="3200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90600" y="5629870"/>
                <a:ext cx="747461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Observation:</a:t>
                </a:r>
                <a:r>
                  <a:rPr lang="en-GB" dirty="0"/>
                  <a:t> 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can be included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dirty="0"/>
                  <a:t> and deleted at most once.</a:t>
                </a:r>
                <a:br>
                  <a:rPr lang="en-GB" dirty="0"/>
                </a:br>
                <a:r>
                  <a:rPr lang="en-GB" dirty="0"/>
                  <a:t>The main loop of Graham scan has linear cost.</a:t>
                </a:r>
              </a:p>
              <a:p>
                <a:r>
                  <a:rPr lang="en-GB" b="1" dirty="0"/>
                  <a:t>Complexity: </a:t>
                </a:r>
                <a:r>
                  <a:rPr lang="en-GB" dirty="0"/>
                  <a:t>dominated by the creation of the simple polygon </a:t>
                </a:r>
                <a:r>
                  <a:rPr lang="en-GB" dirty="0">
                    <a:sym typeface="Wingdings" panose="05000000000000000000" pitchFamily="2" charset="2"/>
                  </a:rPr>
                  <a:t>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GB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629870"/>
                <a:ext cx="7474610" cy="923330"/>
              </a:xfrm>
              <a:prstGeom prst="rect">
                <a:avLst/>
              </a:prstGeom>
              <a:blipFill>
                <a:blip r:embed="rId8"/>
                <a:stretch>
                  <a:fillRect l="-734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DDCE925-33F1-4598-8D79-B28B09F0511F}"/>
              </a:ext>
            </a:extLst>
          </p:cNvPr>
          <p:cNvSpPr txBox="1"/>
          <p:nvPr/>
        </p:nvSpPr>
        <p:spPr>
          <a:xfrm>
            <a:off x="1080975" y="3254276"/>
            <a:ext cx="7529625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graham_scan</a:t>
            </a:r>
            <a:r>
              <a:rPr lang="en-US" b="1" dirty="0">
                <a:latin typeface="Consolas" panose="020B0609020204030204" pitchFamily="49" charset="0"/>
              </a:rPr>
              <a:t>(pol: Polygon) -&gt; Polygon: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"""Returns the convex hull of a non-convex polygon"""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hull = pol[0:3]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b="1" dirty="0">
                <a:latin typeface="Consolas" panose="020B0609020204030204" pitchFamily="49" charset="0"/>
              </a:rPr>
              <a:t> k 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in range</a:t>
            </a:r>
            <a:r>
              <a:rPr lang="en-US" b="1" dirty="0">
                <a:latin typeface="Consolas" panose="020B0609020204030204" pitchFamily="49" charset="0"/>
              </a:rPr>
              <a:t>(3, </a:t>
            </a:r>
            <a:r>
              <a:rPr lang="en-US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len</a:t>
            </a:r>
            <a:r>
              <a:rPr lang="en-US" b="1" dirty="0">
                <a:latin typeface="Consolas" panose="020B0609020204030204" pitchFamily="49" charset="0"/>
              </a:rPr>
              <a:t>(pol)):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left_of</a:t>
            </a:r>
            <a:r>
              <a:rPr lang="en-US" b="1" dirty="0">
                <a:latin typeface="Consolas" panose="020B0609020204030204" pitchFamily="49" charset="0"/>
              </a:rPr>
              <a:t>(hull[-2], hull[-1], pol[k]):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   </a:t>
            </a:r>
            <a:r>
              <a:rPr lang="en-US" b="1" dirty="0" err="1">
                <a:latin typeface="Consolas" panose="020B0609020204030204" pitchFamily="49" charset="0"/>
              </a:rPr>
              <a:t>hull.pop</a:t>
            </a:r>
            <a:r>
              <a:rPr lang="en-US" b="1" dirty="0">
                <a:latin typeface="Consolas" panose="020B0609020204030204" pitchFamily="49" charset="0"/>
              </a:rPr>
              <a:t>()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</a:t>
            </a:r>
            <a:r>
              <a:rPr lang="en-US" b="1" dirty="0" err="1">
                <a:latin typeface="Consolas" panose="020B0609020204030204" pitchFamily="49" charset="0"/>
              </a:rPr>
              <a:t>hull.append</a:t>
            </a:r>
            <a:r>
              <a:rPr lang="en-US" b="1" dirty="0">
                <a:latin typeface="Consolas" panose="020B0609020204030204" pitchFamily="49" charset="0"/>
              </a:rPr>
              <a:t>(pol[k])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b="1" dirty="0">
                <a:latin typeface="Consolas" panose="020B0609020204030204" pitchFamily="49" charset="0"/>
              </a:rPr>
              <a:t> hull</a:t>
            </a:r>
          </a:p>
        </p:txBody>
      </p:sp>
    </p:spTree>
    <p:extLst>
      <p:ext uri="{BB962C8B-B14F-4D97-AF65-F5344CB8AC3E}">
        <p14:creationId xmlns:p14="http://schemas.microsoft.com/office/powerpoint/2010/main" val="351424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4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Selection Sort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3200400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s-ES" sz="2000" b="1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def</a:t>
            </a:r>
            <a:r>
              <a:rPr lang="es-ES" sz="20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2000" b="1" dirty="0" err="1">
                <a:latin typeface="Consolas" pitchFamily="49" charset="0"/>
                <a:cs typeface="Consolas" pitchFamily="49" charset="0"/>
              </a:rPr>
              <a:t>selection_sort</a:t>
            </a:r>
            <a:r>
              <a:rPr lang="es-ES" sz="2000" b="1" dirty="0">
                <a:latin typeface="Consolas" pitchFamily="49" charset="0"/>
                <a:cs typeface="Consolas" pitchFamily="49" charset="0"/>
              </a:rPr>
              <a:t>(v: </a:t>
            </a:r>
            <a:r>
              <a:rPr lang="es-ES" sz="2000" b="1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list</a:t>
            </a:r>
            <a:r>
              <a:rPr lang="en-GB" sz="2000" b="1" dirty="0">
                <a:latin typeface="Consolas" pitchFamily="49" charset="0"/>
                <a:cs typeface="Consolas" pitchFamily="49" charset="0"/>
              </a:rPr>
              <a:t>[</a:t>
            </a:r>
            <a:r>
              <a:rPr lang="es-ES" sz="2000" b="1" dirty="0">
                <a:latin typeface="Consolas" pitchFamily="49" charset="0"/>
                <a:cs typeface="Consolas" pitchFamily="49" charset="0"/>
              </a:rPr>
              <a:t>T]) -&gt; </a:t>
            </a:r>
            <a:r>
              <a:rPr lang="es-ES" sz="2000" b="1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None</a:t>
            </a:r>
            <a:r>
              <a:rPr lang="es-ES" sz="2000" b="1" dirty="0">
                <a:latin typeface="Consolas" pitchFamily="49" charset="0"/>
                <a:cs typeface="Consolas" pitchFamily="49" charset="0"/>
              </a:rPr>
              <a:t>:</a:t>
            </a:r>
            <a:br>
              <a:rPr lang="es-ES" sz="2000" b="1" dirty="0">
                <a:latin typeface="Consolas" pitchFamily="49" charset="0"/>
                <a:cs typeface="Consolas" pitchFamily="49" charset="0"/>
              </a:rPr>
            </a:br>
            <a:r>
              <a:rPr lang="es-ES" sz="2000" b="1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s-ES" sz="20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"""</a:t>
            </a:r>
            <a:r>
              <a:rPr lang="es-ES" sz="2000" b="1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Sorts</a:t>
            </a:r>
            <a:r>
              <a:rPr lang="es-ES" sz="20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v in </a:t>
            </a:r>
            <a:r>
              <a:rPr lang="es-ES" sz="2000" b="1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ascending</a:t>
            </a:r>
            <a:r>
              <a:rPr lang="es-ES" sz="20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2000" b="1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order</a:t>
            </a:r>
            <a:r>
              <a:rPr lang="es-ES" sz="20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"""</a:t>
            </a:r>
            <a:br>
              <a:rPr lang="es-ES" sz="2000" b="1" dirty="0">
                <a:latin typeface="Consolas" pitchFamily="49" charset="0"/>
                <a:cs typeface="Consolas" pitchFamily="49" charset="0"/>
              </a:rPr>
            </a:br>
            <a:r>
              <a:rPr lang="nn-NO" sz="2000" b="1" dirty="0">
                <a:latin typeface="Consolas" pitchFamily="49" charset="0"/>
                <a:cs typeface="Consolas" pitchFamily="49" charset="0"/>
              </a:rPr>
              <a:t>    </a:t>
            </a:r>
            <a:r>
              <a:rPr lang="nn-NO" sz="2000" b="1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nn-NO" sz="2000" b="1" dirty="0">
                <a:latin typeface="Consolas" pitchFamily="49" charset="0"/>
                <a:cs typeface="Consolas" pitchFamily="49" charset="0"/>
              </a:rPr>
              <a:t> i </a:t>
            </a:r>
            <a:r>
              <a:rPr lang="nn-NO" sz="2000" b="1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in range</a:t>
            </a:r>
            <a:r>
              <a:rPr lang="nn-NO" sz="2000" b="1" dirty="0">
                <a:latin typeface="Consolas" pitchFamily="49" charset="0"/>
                <a:cs typeface="Consolas" pitchFamily="49" charset="0"/>
              </a:rPr>
              <a:t>(</a:t>
            </a:r>
            <a:r>
              <a:rPr lang="nn-NO" sz="2000" b="1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len</a:t>
            </a:r>
            <a:r>
              <a:rPr lang="nn-NO" sz="2000" b="1" dirty="0">
                <a:latin typeface="Consolas" pitchFamily="49" charset="0"/>
                <a:cs typeface="Consolas" pitchFamily="49" charset="0"/>
              </a:rPr>
              <a:t>(v)-1):</a:t>
            </a:r>
            <a:br>
              <a:rPr lang="nn-NO" sz="2000" b="1" dirty="0">
                <a:latin typeface="Consolas" pitchFamily="49" charset="0"/>
                <a:cs typeface="Consolas" pitchFamily="49" charset="0"/>
              </a:rPr>
            </a:br>
            <a:r>
              <a:rPr lang="nn-NO" sz="2000" b="1" dirty="0">
                <a:latin typeface="Consolas" pitchFamily="49" charset="0"/>
                <a:cs typeface="Consolas" pitchFamily="49" charset="0"/>
              </a:rPr>
              <a:t>        k = i</a:t>
            </a:r>
            <a:br>
              <a:rPr lang="nn-NO" sz="2000" b="1" dirty="0">
                <a:latin typeface="Consolas" pitchFamily="49" charset="0"/>
                <a:cs typeface="Consolas" pitchFamily="49" charset="0"/>
              </a:rPr>
            </a:br>
            <a:r>
              <a:rPr lang="nn-NO" sz="2000" b="1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nn-NO" sz="2000" b="1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nn-NO" sz="2000" b="1" dirty="0">
                <a:latin typeface="Consolas" pitchFamily="49" charset="0"/>
                <a:cs typeface="Consolas" pitchFamily="49" charset="0"/>
              </a:rPr>
              <a:t> j </a:t>
            </a:r>
            <a:r>
              <a:rPr lang="nn-NO" sz="2000" b="1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in range</a:t>
            </a:r>
            <a:r>
              <a:rPr lang="nn-NO" sz="2000" b="1" dirty="0">
                <a:latin typeface="Consolas" pitchFamily="49" charset="0"/>
                <a:cs typeface="Consolas" pitchFamily="49" charset="0"/>
              </a:rPr>
              <a:t>(i+1, </a:t>
            </a:r>
            <a:r>
              <a:rPr lang="nn-NO" sz="2000" b="1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len</a:t>
            </a:r>
            <a:r>
              <a:rPr lang="nn-NO" sz="2000" b="1" dirty="0">
                <a:latin typeface="Consolas" pitchFamily="49" charset="0"/>
                <a:cs typeface="Consolas" pitchFamily="49" charset="0"/>
              </a:rPr>
              <a:t>(v)):</a:t>
            </a:r>
            <a:br>
              <a:rPr lang="nn-NO" sz="2000" b="1" dirty="0">
                <a:latin typeface="Consolas" pitchFamily="49" charset="0"/>
                <a:cs typeface="Consolas" pitchFamily="49" charset="0"/>
              </a:rPr>
            </a:br>
            <a:r>
              <a:rPr lang="nn-NO" sz="2000" b="1" dirty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nn-NO" sz="2000" b="1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nn-NO" sz="2000" b="1" dirty="0">
                <a:latin typeface="Consolas" pitchFamily="49" charset="0"/>
                <a:cs typeface="Consolas" pitchFamily="49" charset="0"/>
              </a:rPr>
              <a:t> v[j] &lt; v[k]:</a:t>
            </a:r>
            <a:br>
              <a:rPr lang="nn-NO" sz="2000" b="1" dirty="0">
                <a:latin typeface="Consolas" pitchFamily="49" charset="0"/>
                <a:cs typeface="Consolas" pitchFamily="49" charset="0"/>
              </a:rPr>
            </a:br>
            <a:r>
              <a:rPr lang="nn-NO" sz="2000" b="1" dirty="0">
                <a:latin typeface="Consolas" pitchFamily="49" charset="0"/>
                <a:cs typeface="Consolas" pitchFamily="49" charset="0"/>
              </a:rPr>
              <a:t>                k = j</a:t>
            </a:r>
            <a:br>
              <a:rPr lang="es-ES" sz="2000" b="1" dirty="0">
                <a:latin typeface="Consolas" pitchFamily="49" charset="0"/>
                <a:cs typeface="Consolas" pitchFamily="49" charset="0"/>
              </a:rPr>
            </a:br>
            <a:r>
              <a:rPr lang="es-ES" sz="2000" b="1" dirty="0">
                <a:latin typeface="Consolas" pitchFamily="49" charset="0"/>
                <a:cs typeface="Consolas" pitchFamily="49" charset="0"/>
              </a:rPr>
              <a:t>        v[k], v[i] = v[i], v[k]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2286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Algorithm Analysis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B7B45C-F40A-4A9E-8AAD-7F35AF3B3677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8" y="4083915"/>
            <a:ext cx="8453480" cy="16310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6031468"/>
                <a:ext cx="69011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Observation:</a:t>
                </a:r>
                <a:r>
                  <a:rPr lang="en-US" dirty="0"/>
                  <a:t> notice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also. 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31468"/>
                <a:ext cx="6901185" cy="369332"/>
              </a:xfrm>
              <a:prstGeom prst="rect">
                <a:avLst/>
              </a:prstGeom>
              <a:blipFill>
                <a:blip r:embed="rId5"/>
                <a:stretch>
                  <a:fillRect l="-79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38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Summations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838200"/>
                <a:ext cx="7391400" cy="541020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GB" dirty="0"/>
                  <a:t>Prove the following equalities: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+1)(2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838200"/>
                <a:ext cx="7391400" cy="5410200"/>
              </a:xfrm>
              <a:blipFill>
                <a:blip r:embed="rId2"/>
                <a:stretch>
                  <a:fillRect l="-1568" t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073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GB" dirty="0"/>
              <a:t>For loops: </a:t>
            </a:r>
            <a:r>
              <a:rPr lang="en-GB" dirty="0" err="1"/>
              <a:t>analyze</a:t>
            </a:r>
            <a:r>
              <a:rPr lang="en-GB" dirty="0"/>
              <a:t> the cost of each code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1828800"/>
            <a:ext cx="4114801" cy="4244976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en-GB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Code 1</a:t>
            </a:r>
            <a:br>
              <a:rPr lang="en-GB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s = 0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(n):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   s += 1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Code 2</a:t>
            </a:r>
            <a:br>
              <a:rPr lang="en-GB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s = 0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(0, n, 2):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   s += 1</a:t>
            </a: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Code 3</a:t>
            </a:r>
            <a:br>
              <a:rPr lang="en-GB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s = 0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(n):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   s += 1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(n):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   s +=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D76B3A9-4CDB-49FD-91A3-480B3164569E}"/>
              </a:ext>
            </a:extLst>
          </p:cNvPr>
          <p:cNvSpPr txBox="1">
            <a:spLocks/>
          </p:cNvSpPr>
          <p:nvPr/>
        </p:nvSpPr>
        <p:spPr>
          <a:xfrm>
            <a:off x="5257800" y="1828800"/>
            <a:ext cx="3469104" cy="451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>
                <a:tab pos="0" algn="l"/>
              </a:tabLst>
              <a:defRPr sz="2400" b="1" kern="1200" baseline="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en-GB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Code 4</a:t>
            </a:r>
            <a:br>
              <a:rPr lang="en-GB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s = 0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(n):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(n):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s += 1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Code 5</a:t>
            </a:r>
            <a:br>
              <a:rPr lang="en-GB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s = 0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GB" sz="18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in range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(n):</a:t>
            </a:r>
            <a:b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for 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in range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  <a:b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s += 1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Code 6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s = 0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(n):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, n):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s +=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0D5C6-2462-4F01-ADFF-620E8588C95D}"/>
              </a:ext>
            </a:extLst>
          </p:cNvPr>
          <p:cNvSpPr txBox="1"/>
          <p:nvPr/>
        </p:nvSpPr>
        <p:spPr>
          <a:xfrm>
            <a:off x="978568" y="990600"/>
            <a:ext cx="7189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Calculate the value of variable </a:t>
            </a:r>
            <a:r>
              <a:rPr lang="en-US" sz="2400" b="1" dirty="0">
                <a:latin typeface="Consolas" panose="020B0609020204030204" pitchFamily="49" charset="0"/>
              </a:rPr>
              <a:t>s</a:t>
            </a:r>
            <a:r>
              <a:rPr lang="en-US" sz="2400" dirty="0"/>
              <a:t> at the end of each code</a:t>
            </a:r>
          </a:p>
        </p:txBody>
      </p:sp>
    </p:spTree>
    <p:extLst>
      <p:ext uri="{BB962C8B-B14F-4D97-AF65-F5344CB8AC3E}">
        <p14:creationId xmlns:p14="http://schemas.microsoft.com/office/powerpoint/2010/main" val="8552398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GB" dirty="0"/>
              <a:t>For loops: </a:t>
            </a:r>
            <a:r>
              <a:rPr lang="en-GB" dirty="0" err="1"/>
              <a:t>analyze</a:t>
            </a:r>
            <a:r>
              <a:rPr lang="en-GB" dirty="0"/>
              <a:t> the cost of each code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838200"/>
            <a:ext cx="4114801" cy="5502275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en-GB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Code 7</a:t>
            </a:r>
            <a:br>
              <a:rPr lang="en-GB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s = 0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(n):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(n):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k 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(n):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s += 1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Code 8</a:t>
            </a:r>
            <a:br>
              <a:rPr lang="en-GB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s = 0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(n):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k 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(j):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s += 1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Code 9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s = 0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= 1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&lt;= n: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   s += 1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*=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FCD95AD4-294D-409E-8FB4-41FEB69B026F}"/>
              </a:ext>
            </a:extLst>
          </p:cNvPr>
          <p:cNvSpPr txBox="1">
            <a:spLocks/>
          </p:cNvSpPr>
          <p:nvPr/>
        </p:nvSpPr>
        <p:spPr>
          <a:xfrm>
            <a:off x="4724400" y="838201"/>
            <a:ext cx="4114801" cy="586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>
                <a:tab pos="0" algn="l"/>
              </a:tabLst>
              <a:defRPr sz="2400" b="1" kern="1200" baseline="0">
                <a:solidFill>
                  <a:schemeClr val="tx1"/>
                </a:solidFill>
                <a:latin typeface="Courier New" pitchFamily="49" charset="0"/>
                <a:ea typeface="+mn-ea"/>
                <a:cs typeface="Courier New" pitchFamily="49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en-GB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Code 10</a:t>
            </a:r>
            <a:br>
              <a:rPr lang="en-GB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s = 0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(n):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   j = 1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j &lt;= n: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s += 1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j *= 2</a:t>
            </a:r>
            <a:endParaRPr lang="en-GB" sz="18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ts val="2000"/>
              </a:lnSpc>
            </a:pPr>
            <a:endParaRPr lang="en-GB" sz="18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ts val="2000"/>
              </a:lnSpc>
            </a:pPr>
            <a:r>
              <a:rPr lang="en-GB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Code 11</a:t>
            </a:r>
            <a:br>
              <a:rPr lang="en-GB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s = 0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(n):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k 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(n):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s += 1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Code 12</a:t>
            </a:r>
            <a:br>
              <a:rPr lang="en-GB" sz="1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s = 0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(n):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j%i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== 0: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k </a:t>
            </a:r>
            <a:r>
              <a:rPr lang="en-GB" sz="18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(n):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s += 1</a:t>
            </a: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GB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788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814" b="-38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90600"/>
                <a:ext cx="8991600" cy="48768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The following statements refer to the </a:t>
                </a:r>
                <a:r>
                  <a:rPr lang="en-US" b="1" i="1" dirty="0"/>
                  <a:t>insertion sort </a:t>
                </a:r>
                <a:r>
                  <a:rPr lang="en-US" dirty="0"/>
                  <a:t>algorithm and the X’s hide an occurrence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. For each statement, find which options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make the statement true or false. Justify your answers.</a:t>
                </a:r>
              </a:p>
              <a:p>
                <a:pPr marL="0" indent="0">
                  <a:buNone/>
                </a:pPr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The worst case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The worst case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The best case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The best case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For every probability distribution, the average case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For every probability distribution, the average case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For some probability distribution, the average case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90600"/>
                <a:ext cx="8991600" cy="4876800"/>
              </a:xfrm>
              <a:blipFill>
                <a:blip r:embed="rId3"/>
                <a:stretch>
                  <a:fillRect l="-1220" t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668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229600" cy="9144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The following algorithms try to determine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is prime. Find which ones are correct and analyze their cost as a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229600" cy="914400"/>
              </a:xfrm>
              <a:blipFill>
                <a:blip r:embed="rId2"/>
                <a:stretch>
                  <a:fillRect l="-963" t="-1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528" y="1600199"/>
            <a:ext cx="4419600" cy="4724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45720" tIns="45720" rIns="4572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is_prime1(n: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) -&gt;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n &lt;= 1: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in range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(2,n):</a:t>
            </a:r>
            <a:b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if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n%i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== 0: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False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True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is_prime2(n: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) -&gt;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n &lt;= 1: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(2,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math.sqrt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(n))):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n%i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== 0: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False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True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is_prime3(n: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) -&gt;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n &lt;= 1: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(2,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round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math.sqrt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(n))):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n%i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== 0: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False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True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08DFAA-3FE0-40F5-B4AB-4E9249E8C6BE}"/>
              </a:ext>
            </a:extLst>
          </p:cNvPr>
          <p:cNvSpPr txBox="1">
            <a:spLocks/>
          </p:cNvSpPr>
          <p:nvPr/>
        </p:nvSpPr>
        <p:spPr>
          <a:xfrm>
            <a:off x="4477512" y="1600200"/>
            <a:ext cx="4648200" cy="4724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45720" tIns="45720" rIns="4572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is_prime4(n: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) -&gt;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n &lt;= 1: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(2,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math.sqrt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(n))+1):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n%i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== 0: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False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True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is_prime5(n: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) -&gt;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n &lt;= 1: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n == 2: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n%2 == 0: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(3,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math.sqrt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(n))+1, 2):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n%i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== 0):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False</a:t>
            </a:r>
            <a:b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True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879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Sieve of Eratosthenes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391400" cy="914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following program is a version of the Sieve of Eratosthenes. Analyze its complexity.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90600" y="2133600"/>
            <a:ext cx="6858000" cy="29243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primes(n: 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) -&gt; 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]:</a:t>
            </a: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p: 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] = [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]*(n+1)</a:t>
            </a: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p[0] = p[1] = 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endParaRPr lang="en-US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for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(2, 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math.sqrt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(n))+1):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if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p[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]:</a:t>
            </a:r>
            <a:b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, n+1, </a:t>
            </a:r>
            <a:r>
              <a:rPr 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p[j] = </a:t>
            </a: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endParaRPr lang="en-US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p</a:t>
            </a:r>
          </a:p>
          <a:p>
            <a:pPr marL="0" indent="0">
              <a:buNone/>
            </a:pPr>
            <a:endParaRPr lang="en-US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87849" y="5269468"/>
                <a:ext cx="71655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You can use the following equality,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refers to all primes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849" y="5269468"/>
                <a:ext cx="7165551" cy="369332"/>
              </a:xfrm>
              <a:prstGeom prst="rect">
                <a:avLst/>
              </a:prstGeom>
              <a:blipFill>
                <a:blip r:embed="rId2"/>
                <a:stretch>
                  <a:fillRect l="-68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02274" y="5758239"/>
                <a:ext cx="2565126" cy="794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274" y="5758239"/>
                <a:ext cx="2565126" cy="7949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9461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Cell Phone Dropping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33800" y="990600"/>
                <a:ext cx="5334000" cy="5295536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You work for a cell phone company which has just invented a new cell phone protector and wants to advertise that it can be dropped from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i="1" baseline="30000" dirty="0" err="1"/>
                  <a:t>th</a:t>
                </a:r>
                <a:r>
                  <a:rPr lang="en-US" dirty="0"/>
                  <a:t> floor without breaking.</a:t>
                </a:r>
              </a:p>
              <a:p>
                <a:endParaRPr lang="en-US" dirty="0"/>
              </a:p>
              <a:p>
                <a:r>
                  <a:rPr lang="en-US" dirty="0"/>
                  <a:t>If you are given 1 or 2 phones and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story building, propose an algorithm that minimizes the worst-case number of trial drops to know the highest floor it won’t break.</a:t>
                </a:r>
              </a:p>
              <a:p>
                <a:endParaRPr lang="en-GB" dirty="0"/>
              </a:p>
              <a:p>
                <a:r>
                  <a:rPr lang="en-GB" dirty="0"/>
                  <a:t>Assumption: a broken cell phone cannot be used for further trials.</a:t>
                </a:r>
              </a:p>
              <a:p>
                <a:endParaRPr lang="en-US" dirty="0"/>
              </a:p>
              <a:p>
                <a:r>
                  <a:rPr lang="en-US" dirty="0"/>
                  <a:t>How about 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cell phones?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r">
                  <a:buNone/>
                </a:pPr>
                <a:endParaRPr lang="en-US" dirty="0"/>
              </a:p>
              <a:p>
                <a:pPr marL="0" indent="0" algn="r">
                  <a:buNone/>
                </a:pPr>
                <a:br>
                  <a:rPr lang="en-US" dirty="0"/>
                </a:br>
                <a:r>
                  <a:rPr lang="en-US" sz="2600" dirty="0"/>
                  <a:t>(Source: Wood &amp; </a:t>
                </a:r>
                <a:r>
                  <a:rPr lang="en-US" sz="2600" dirty="0" err="1"/>
                  <a:t>Yasskin</a:t>
                </a:r>
                <a:r>
                  <a:rPr lang="en-US" sz="2600" dirty="0"/>
                  <a:t>, Texas A&amp;M University)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3800" y="990600"/>
                <a:ext cx="5334000" cy="5295536"/>
              </a:xfrm>
              <a:blipFill>
                <a:blip r:embed="rId2"/>
                <a:stretch>
                  <a:fillRect l="-1029" t="-1728" r="-1029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2050" name="Picture 2" descr="Image result for cell phone droppi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0" r="9091"/>
          <a:stretch/>
        </p:blipFill>
        <p:spPr bwMode="auto">
          <a:xfrm>
            <a:off x="2971800" y="4800600"/>
            <a:ext cx="2286000" cy="154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971800" y="876353"/>
            <a:ext cx="0" cy="5219647"/>
          </a:xfrm>
          <a:prstGeom prst="straightConnector1">
            <a:avLst/>
          </a:prstGeom>
          <a:ln w="28575">
            <a:prstDash val="solid"/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65217" y="3113144"/>
                <a:ext cx="43518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217" y="3113144"/>
                <a:ext cx="43518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7831" r="16475"/>
          <a:stretch/>
        </p:blipFill>
        <p:spPr>
          <a:xfrm>
            <a:off x="228600" y="876353"/>
            <a:ext cx="2565590" cy="521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7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Insertion Sort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181600"/>
          </a:xfrm>
        </p:spPr>
        <p:txBody>
          <a:bodyPr/>
          <a:lstStyle/>
          <a:p>
            <a:pPr eaLnBrk="1" hangingPunct="1"/>
            <a:r>
              <a:rPr lang="en-US" dirty="0"/>
              <a:t>Let us use inductive reasoning:</a:t>
            </a:r>
          </a:p>
          <a:p>
            <a:pPr lvl="1" eaLnBrk="1" hangingPunct="1"/>
            <a:r>
              <a:rPr lang="en-US" dirty="0"/>
              <a:t>If we know how to sort arrays of size n-1,</a:t>
            </a:r>
          </a:p>
          <a:p>
            <a:pPr lvl="1" eaLnBrk="1" hangingPunct="1"/>
            <a:r>
              <a:rPr lang="en-US" dirty="0"/>
              <a:t>do we know how to sort arrays of size n?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2286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Algorithm Analysis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B7B45C-F40A-4A9E-8AAD-7F35AF3B3677}" type="slidenum">
              <a:rPr lang="en-US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491180"/>
              </p:ext>
            </p:extLst>
          </p:nvPr>
        </p:nvGraphicFramePr>
        <p:xfrm>
          <a:off x="1143000" y="3048000"/>
          <a:ext cx="6705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-7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-3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-6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Down Arrow 9"/>
          <p:cNvSpPr/>
          <p:nvPr/>
        </p:nvSpPr>
        <p:spPr>
          <a:xfrm>
            <a:off x="4343400" y="3733800"/>
            <a:ext cx="228600" cy="3048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9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446971"/>
              </p:ext>
            </p:extLst>
          </p:nvPr>
        </p:nvGraphicFramePr>
        <p:xfrm>
          <a:off x="1143000" y="4267200"/>
          <a:ext cx="6705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-7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-6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-3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7315200" y="26670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n-1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781800" y="26670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n-2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219200" y="2667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0</a:t>
            </a:r>
          </a:p>
        </p:txBody>
      </p:sp>
      <p:graphicFrame>
        <p:nvGraphicFramePr>
          <p:cNvPr id="13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623636"/>
              </p:ext>
            </p:extLst>
          </p:nvPr>
        </p:nvGraphicFramePr>
        <p:xfrm>
          <a:off x="1219200" y="5715000"/>
          <a:ext cx="6705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-7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-6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-3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5" name="14 Conector recto de flecha"/>
          <p:cNvCxnSpPr/>
          <p:nvPr/>
        </p:nvCxnSpPr>
        <p:spPr>
          <a:xfrm rot="10800000" flipV="1">
            <a:off x="4343400" y="4800600"/>
            <a:ext cx="3276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16200000" flipH="1">
            <a:off x="4114800" y="49530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16200000" flipH="1">
            <a:off x="4648200" y="4953001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16200000" flipH="1">
            <a:off x="5181600" y="4953001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16200000" flipH="1">
            <a:off x="5791200" y="4953001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rot="16200000" flipH="1">
            <a:off x="6324600" y="49530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16200000" flipH="1">
            <a:off x="6934200" y="4953001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372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Insertion Sort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971800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s-ES" sz="2000" b="1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def</a:t>
            </a:r>
            <a:r>
              <a:rPr lang="es-ES" sz="20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2000" b="1" dirty="0" err="1">
                <a:latin typeface="Consolas" pitchFamily="49" charset="0"/>
                <a:cs typeface="Consolas" pitchFamily="49" charset="0"/>
              </a:rPr>
              <a:t>insertion_sort</a:t>
            </a:r>
            <a:r>
              <a:rPr lang="es-ES" sz="2000" b="1" dirty="0">
                <a:latin typeface="Consolas" pitchFamily="49" charset="0"/>
                <a:cs typeface="Consolas" pitchFamily="49" charset="0"/>
              </a:rPr>
              <a:t>(v: </a:t>
            </a:r>
            <a:r>
              <a:rPr lang="es-ES" sz="2000" b="1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list</a:t>
            </a:r>
            <a:r>
              <a:rPr lang="es-ES" sz="2000" b="1" dirty="0">
                <a:latin typeface="Consolas" pitchFamily="49" charset="0"/>
                <a:cs typeface="Consolas" pitchFamily="49" charset="0"/>
              </a:rPr>
              <a:t>[T]) -&gt; </a:t>
            </a:r>
            <a:r>
              <a:rPr lang="es-ES" sz="2000" b="1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None</a:t>
            </a:r>
            <a:r>
              <a:rPr lang="es-ES" sz="2000" b="1" dirty="0">
                <a:latin typeface="Consolas" pitchFamily="49" charset="0"/>
                <a:cs typeface="Consolas" pitchFamily="49" charset="0"/>
              </a:rPr>
              <a:t>:</a:t>
            </a:r>
            <a:br>
              <a:rPr lang="es-ES" sz="2000" b="1" dirty="0">
                <a:latin typeface="Consolas" pitchFamily="49" charset="0"/>
                <a:cs typeface="Consolas" pitchFamily="49" charset="0"/>
              </a:rPr>
            </a:br>
            <a:r>
              <a:rPr lang="es-ES" sz="2000" b="1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s-ES" sz="20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"""</a:t>
            </a:r>
            <a:r>
              <a:rPr lang="es-ES" sz="2000" b="1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Sorts</a:t>
            </a:r>
            <a:r>
              <a:rPr lang="es-ES" sz="20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v in </a:t>
            </a:r>
            <a:r>
              <a:rPr lang="es-ES" sz="2000" b="1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ascending</a:t>
            </a:r>
            <a:r>
              <a:rPr lang="es-ES" sz="20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ES" sz="2000" b="1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order</a:t>
            </a:r>
            <a:r>
              <a:rPr lang="es-ES" sz="20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"""</a:t>
            </a:r>
            <a:br>
              <a:rPr lang="es-ES" sz="2000" b="1" dirty="0">
                <a:latin typeface="Consolas" pitchFamily="49" charset="0"/>
                <a:cs typeface="Consolas" pitchFamily="49" charset="0"/>
              </a:rPr>
            </a:br>
            <a:r>
              <a:rPr lang="nn-NO" sz="2000" b="1" dirty="0">
                <a:latin typeface="Consolas" pitchFamily="49" charset="0"/>
                <a:cs typeface="Consolas" pitchFamily="49" charset="0"/>
              </a:rPr>
              <a:t>    </a:t>
            </a:r>
            <a:r>
              <a:rPr lang="nn-NO" sz="2000" b="1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nn-NO" sz="2000" b="1" dirty="0">
                <a:latin typeface="Consolas" pitchFamily="49" charset="0"/>
                <a:cs typeface="Consolas" pitchFamily="49" charset="0"/>
              </a:rPr>
              <a:t> i </a:t>
            </a:r>
            <a:r>
              <a:rPr lang="nn-NO" sz="2000" b="1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in range</a:t>
            </a:r>
            <a:r>
              <a:rPr lang="nn-NO" sz="2000" b="1" dirty="0">
                <a:latin typeface="Consolas" pitchFamily="49" charset="0"/>
                <a:cs typeface="Consolas" pitchFamily="49" charset="0"/>
              </a:rPr>
              <a:t>(1, </a:t>
            </a:r>
            <a:r>
              <a:rPr lang="nn-NO" sz="2000" b="1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len</a:t>
            </a:r>
            <a:r>
              <a:rPr lang="nn-NO" sz="2000" b="1" dirty="0">
                <a:latin typeface="Consolas" pitchFamily="49" charset="0"/>
                <a:cs typeface="Consolas" pitchFamily="49" charset="0"/>
              </a:rPr>
              <a:t>(v)):  </a:t>
            </a:r>
            <a:r>
              <a:rPr lang="nn-NO" sz="20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# n-1 times</a:t>
            </a:r>
            <a:br>
              <a:rPr lang="nn-NO" sz="2000" b="1" dirty="0">
                <a:latin typeface="Consolas" pitchFamily="49" charset="0"/>
                <a:cs typeface="Consolas" pitchFamily="49" charset="0"/>
              </a:rPr>
            </a:br>
            <a:r>
              <a:rPr lang="es-ES" sz="2000" b="1" dirty="0">
                <a:latin typeface="Consolas" pitchFamily="49" charset="0"/>
                <a:cs typeface="Consolas" pitchFamily="49" charset="0"/>
              </a:rPr>
              <a:t>        x = v[i]</a:t>
            </a:r>
            <a:br>
              <a:rPr lang="es-ES" sz="2000" b="1" dirty="0">
                <a:latin typeface="Consolas" pitchFamily="49" charset="0"/>
                <a:cs typeface="Consolas" pitchFamily="49" charset="0"/>
              </a:rPr>
            </a:br>
            <a:r>
              <a:rPr lang="es-ES" sz="2000" b="1" dirty="0">
                <a:latin typeface="Consolas" pitchFamily="49" charset="0"/>
                <a:cs typeface="Consolas" pitchFamily="49" charset="0"/>
              </a:rPr>
              <a:t>        j = i</a:t>
            </a:r>
            <a:br>
              <a:rPr lang="es-ES" sz="2000" b="1" dirty="0">
                <a:latin typeface="Consolas" pitchFamily="49" charset="0"/>
                <a:cs typeface="Consolas" pitchFamily="49" charset="0"/>
              </a:rPr>
            </a:br>
            <a:r>
              <a:rPr lang="en-US" sz="2000" b="1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2000" b="1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n-US" sz="2000" b="1" dirty="0">
                <a:latin typeface="Consolas" pitchFamily="49" charset="0"/>
                <a:cs typeface="Consolas" pitchFamily="49" charset="0"/>
              </a:rPr>
              <a:t> j &gt; 0 </a:t>
            </a:r>
            <a:r>
              <a:rPr lang="en-US" sz="2000" b="1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and</a:t>
            </a:r>
            <a:r>
              <a:rPr lang="en-US" sz="2000" b="1" dirty="0">
                <a:latin typeface="Consolas" pitchFamily="49" charset="0"/>
                <a:cs typeface="Consolas" pitchFamily="49" charset="0"/>
              </a:rPr>
              <a:t> v[j - 1] &gt; x:  </a:t>
            </a:r>
            <a:r>
              <a:rPr lang="en-US" sz="20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# 0..i times</a:t>
            </a:r>
            <a:br>
              <a:rPr lang="en-US" sz="2000" b="1" dirty="0">
                <a:latin typeface="Consolas" pitchFamily="49" charset="0"/>
                <a:cs typeface="Consolas" pitchFamily="49" charset="0"/>
              </a:rPr>
            </a:br>
            <a:r>
              <a:rPr lang="es-ES" sz="2000" b="1" dirty="0">
                <a:latin typeface="Consolas" pitchFamily="49" charset="0"/>
                <a:cs typeface="Consolas" pitchFamily="49" charset="0"/>
              </a:rPr>
              <a:t>            v[j] = v[j - 1]</a:t>
            </a:r>
            <a:br>
              <a:rPr lang="es-ES" sz="2000" b="1" dirty="0">
                <a:latin typeface="Consolas" pitchFamily="49" charset="0"/>
                <a:cs typeface="Consolas" pitchFamily="49" charset="0"/>
              </a:rPr>
            </a:br>
            <a:r>
              <a:rPr lang="es-ES" sz="2000" b="1" dirty="0">
                <a:latin typeface="Consolas" pitchFamily="49" charset="0"/>
                <a:cs typeface="Consolas" pitchFamily="49" charset="0"/>
              </a:rPr>
              <a:t>            j -= 1</a:t>
            </a:r>
            <a:br>
              <a:rPr lang="es-ES" sz="2000" b="1" dirty="0">
                <a:latin typeface="Consolas" pitchFamily="49" charset="0"/>
                <a:cs typeface="Consolas" pitchFamily="49" charset="0"/>
              </a:rPr>
            </a:br>
            <a:r>
              <a:rPr lang="es-ES" sz="2000" b="1" dirty="0">
                <a:latin typeface="Consolas" pitchFamily="49" charset="0"/>
                <a:cs typeface="Consolas" pitchFamily="49" charset="0"/>
              </a:rPr>
              <a:t>        v[j] = x</a:t>
            </a:r>
          </a:p>
          <a:p>
            <a:pPr>
              <a:buNone/>
            </a:pPr>
            <a:endParaRPr lang="es-ES" sz="20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2286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Algorithm Analysis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B7B45C-F40A-4A9E-8AAD-7F35AF3B3677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4343393"/>
            <a:ext cx="8902713" cy="200084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019800" y="3200400"/>
            <a:ext cx="2438400" cy="990600"/>
            <a:chOff x="6019800" y="3200400"/>
            <a:chExt cx="2438400" cy="990600"/>
          </a:xfrm>
        </p:grpSpPr>
        <p:pic>
          <p:nvPicPr>
            <p:cNvPr id="8" name="Picture 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072" y="3317188"/>
              <a:ext cx="2261942" cy="78994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19800" y="3200400"/>
              <a:ext cx="2438400" cy="99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529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Maximum Subsequence Sum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2672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Given (possibly negative)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find the maximum value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(the max subsequence sum is 0 if all integers are negative).</a:t>
                </a:r>
              </a:p>
              <a:p>
                <a:endParaRPr lang="en-US" dirty="0"/>
              </a:p>
              <a:p>
                <a:r>
                  <a:rPr lang="en-US" dirty="0"/>
                  <a:t>Example:</a:t>
                </a:r>
              </a:p>
              <a:p>
                <a:pPr lvl="1"/>
                <a:r>
                  <a:rPr lang="en-US" dirty="0"/>
                  <a:t>Input: -2, 11, -4, 13, -5, -2</a:t>
                </a:r>
              </a:p>
              <a:p>
                <a:pPr lvl="1"/>
                <a:r>
                  <a:rPr lang="en-US" dirty="0"/>
                  <a:t>Answer: 20  (subsequence 11, -4, 13)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(extracted from M.A. Weiss, Data Structures and Algorithms in C++, Pearson, 2014, 4</a:t>
                </a:r>
                <a:r>
                  <a:rPr lang="en-US" baseline="30000" dirty="0"/>
                  <a:t>th</a:t>
                </a:r>
                <a:r>
                  <a:rPr lang="en-US" dirty="0"/>
                  <a:t> edition)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267200"/>
              </a:xfrm>
              <a:blipFill>
                <a:blip r:embed="rId2"/>
                <a:stretch>
                  <a:fillRect l="-1407" t="-3000" b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13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Maximum Subsequence Sum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38100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max_sub_sum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(a: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]) -&gt;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"""Returns the sum of the maximum subsequence of a"""</a:t>
            </a:r>
            <a:b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n = 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(a)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max_sum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0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try all possible subsequences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(n):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n):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this_sum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0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k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range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j+1):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this_sum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+= a[k]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max_sum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max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max_sum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this_sum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max_sum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13F9B4-F3E0-4089-8B98-7D37B1C1EBAA}"/>
                  </a:ext>
                </a:extLst>
              </p:cNvPr>
              <p:cNvSpPr txBox="1"/>
              <p:nvPr/>
            </p:nvSpPr>
            <p:spPr>
              <a:xfrm>
                <a:off x="2671919" y="4876800"/>
                <a:ext cx="3805081" cy="1549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13F9B4-F3E0-4089-8B98-7D37B1C1E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919" y="4876800"/>
                <a:ext cx="3805081" cy="15499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49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Maximum Subsequence Sum Problem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Algorithm Analysis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0AE50B-ECF1-4AE5-80B4-E1DCD4931A50}"/>
                  </a:ext>
                </a:extLst>
              </p:cNvPr>
              <p:cNvSpPr txBox="1"/>
              <p:nvPr/>
            </p:nvSpPr>
            <p:spPr>
              <a:xfrm>
                <a:off x="2514600" y="1066800"/>
                <a:ext cx="2713563" cy="1093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0AE50B-ECF1-4AE5-80B4-E1DCD4931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066800"/>
                <a:ext cx="2713563" cy="10931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085A0E-9AED-439D-8E2F-0B36D7D6824C}"/>
                  </a:ext>
                </a:extLst>
              </p:cNvPr>
              <p:cNvSpPr txBox="1"/>
              <p:nvPr/>
            </p:nvSpPr>
            <p:spPr>
              <a:xfrm>
                <a:off x="3220326" y="2537619"/>
                <a:ext cx="2770310" cy="10793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085A0E-9AED-439D-8E2F-0B36D7D68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326" y="2537619"/>
                <a:ext cx="2770310" cy="10793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A7E816-CCAB-40E6-BD55-DFDA60F2CCEA}"/>
                  </a:ext>
                </a:extLst>
              </p:cNvPr>
              <p:cNvSpPr txBox="1"/>
              <p:nvPr/>
            </p:nvSpPr>
            <p:spPr>
              <a:xfrm>
                <a:off x="3220326" y="3994652"/>
                <a:ext cx="3900362" cy="1037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=⋯</m:t>
                          </m:r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A7E816-CCAB-40E6-BD55-DFDA60F2C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326" y="3994652"/>
                <a:ext cx="3900362" cy="10378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00A69D-65BC-4727-B7D0-D1F37BCCE4B8}"/>
                  </a:ext>
                </a:extLst>
              </p:cNvPr>
              <p:cNvSpPr txBox="1"/>
              <p:nvPr/>
            </p:nvSpPr>
            <p:spPr>
              <a:xfrm>
                <a:off x="3220326" y="5410200"/>
                <a:ext cx="3535776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00A69D-65BC-4727-B7D0-D1F37BCCE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326" y="5410200"/>
                <a:ext cx="3535776" cy="7411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70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8.9164"/>
  <p:tag name="ORIGINALWIDTH" val="3466.817"/>
  <p:tag name="LATEXADDIN" val="\documentclass{article}&#10;\usepackage{amsmath}&#10;\pagestyle{empty}&#10;\newcommand{\BigO}[1]{\ensuremath{\operatorname{O}\bigl(#1\bigr)}}&#10;&#10;\begin{document}&#10;&#10;\begin{align*}&#10;T(n) &amp; = \sum_{i=0}^{n-2} \sum_{j=i+1}^{n-1} \BigO{1} = \BigO{1} \sum_{i=0}^{n-2} \sum_{j=i+1}^{n-1} 1&#10; = \BigO{1} \sum_{i=0}^{n-2} (n-i-1)\\ &amp; = \BigO{1} \left( \frac{n}{2}(n-1)\right) &#10; = \BigO{1} \cdot \BigO{n^2} = \BigO{n^2}&#10;\end{align*}&#10;&#10;\end{document}"/>
  <p:tag name="IGUANATEXSIZE" val="24"/>
  <p:tag name="IGUANATEXCURSOR" val="33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4.1507"/>
  <p:tag name="ORIGINALWIDTH" val="3533.558"/>
  <p:tag name="LATEXADDIN" val="\documentclass{article}&#10;\usepackage{amsmath}&#10;\pagestyle{empty}&#10;\newcommand{\BigO}[1]{\ensuremath{\operatorname{O}\bigl(#1\bigr)}}&#10;&#10;\begin{document}&#10;&#10;\begin{align*}&#10;T_{\textrm{worst}}(n) &amp; = \sum_{i=1}^{n-1} i \cdot \BigO{1} = \BigO{n^2} &amp; \Rightarrow &amp; \mbox{~sorted in reverse order}\\&#10;T_{\textrm{best}}(n) &amp; = \sum_{i=1}^{n-1} \BigO{1} = \BigO{n} &amp; \Rightarrow &amp; \mbox{~already sorted}&#10;\end{align*}&#10;&#10;\end{document}"/>
  <p:tag name="IGUANATEXSIZE" val="20"/>
  <p:tag name="IGUANATEXCURSOR" val="33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3.9595"/>
  <p:tag name="ORIGINALWIDTH" val="927.634"/>
  <p:tag name="LATEXADDIN" val="\documentclass{article}&#10;\usepackage{amsmath}&#10;\pagestyle{empty}&#10;\newcommand{\BigO}[1]{\ensuremath{\operatorname{O}\bigl(#1\bigr)}}&#10;&#10;\begin{document}&#10;&#10;~&#10;\begin{eqnarray*}&#10;~T(n) &amp; = &amp; \Omega(n)~\\&#10;~T(n) &amp; = &amp; \BigO{n^2}~&#10;\end{eqnarray*}&#10;~&#10;&#10;\end{document}"/>
  <p:tag name="IGUANATEXSIZE" val="24"/>
  <p:tag name="IGUANATEXCURSOR" val="2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prstDash val="dash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8751</TotalTime>
  <Words>4435</Words>
  <Application>Microsoft Office PowerPoint</Application>
  <PresentationFormat>On-screen Show (4:3)</PresentationFormat>
  <Paragraphs>751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Cambria Math</vt:lpstr>
      <vt:lpstr>Consolas</vt:lpstr>
      <vt:lpstr>Courier New</vt:lpstr>
      <vt:lpstr>Wingdings</vt:lpstr>
      <vt:lpstr>Office Theme</vt:lpstr>
      <vt:lpstr>Algorithm Analysis (II)</vt:lpstr>
      <vt:lpstr>Examples</vt:lpstr>
      <vt:lpstr>Selection Sort</vt:lpstr>
      <vt:lpstr>Selection Sort</vt:lpstr>
      <vt:lpstr>Insertion Sort</vt:lpstr>
      <vt:lpstr>Insertion Sort</vt:lpstr>
      <vt:lpstr>The Maximum Subsequence Sum Problem</vt:lpstr>
      <vt:lpstr>The Maximum Subsequence Sum Problem</vt:lpstr>
      <vt:lpstr>The Maximum Subsequence Sum Problem</vt:lpstr>
      <vt:lpstr>The Maximum Subsequence Sum Problem</vt:lpstr>
      <vt:lpstr>Max Subsequence Sum: Divide&amp;Conquer</vt:lpstr>
      <vt:lpstr>Max Subsequence Sum: Divide&amp;Conquer</vt:lpstr>
      <vt:lpstr>Max Subsequence Sum: Divide&amp;Conquer</vt:lpstr>
      <vt:lpstr>The Maximum Subsequence Sum Problem</vt:lpstr>
      <vt:lpstr>The Maximum Subsequence Sum Problem</vt:lpstr>
      <vt:lpstr>Representation of polygons</vt:lpstr>
      <vt:lpstr>Create a polygon from a set of points</vt:lpstr>
      <vt:lpstr>Simple polygon</vt:lpstr>
      <vt:lpstr>Simple polygon</vt:lpstr>
      <vt:lpstr>Simple polygon</vt:lpstr>
      <vt:lpstr>Convex hull</vt:lpstr>
      <vt:lpstr>Clockwise and counter-clockwise</vt:lpstr>
      <vt:lpstr>Convex hull: gift wrapping algorithm</vt:lpstr>
      <vt:lpstr>Convex hull: gift wrapping algorithm</vt:lpstr>
      <vt:lpstr>Convex hull: gift wrapping algorithm</vt:lpstr>
      <vt:lpstr>Convex hull: Graham Scan</vt:lpstr>
      <vt:lpstr>Convex hull: Graham scan</vt:lpstr>
      <vt:lpstr>Convex hull: Graham scan</vt:lpstr>
      <vt:lpstr>Convex hull: Graham scan</vt:lpstr>
      <vt:lpstr>Convex hull: Graham scan</vt:lpstr>
      <vt:lpstr>Convex hull: Graham scan</vt:lpstr>
      <vt:lpstr>Convex hull: Graham scan</vt:lpstr>
      <vt:lpstr>Convex hull: Graham scan</vt:lpstr>
      <vt:lpstr>Convex hull: Graham scan</vt:lpstr>
      <vt:lpstr>Convex hull: Graham scan</vt:lpstr>
      <vt:lpstr>Convex hull: Graham scan</vt:lpstr>
      <vt:lpstr>Convex hull: Graham scan</vt:lpstr>
      <vt:lpstr>Convex hull: Graham scan</vt:lpstr>
      <vt:lpstr>Exercises</vt:lpstr>
      <vt:lpstr>Summations</vt:lpstr>
      <vt:lpstr>For loops: analyze the cost of each code</vt:lpstr>
      <vt:lpstr>For loops: analyze the cost of each code</vt:lpstr>
      <vt:lpstr>"O", Ω or Θ?</vt:lpstr>
      <vt:lpstr>Primality</vt:lpstr>
      <vt:lpstr>The Sieve of Eratosthenes</vt:lpstr>
      <vt:lpstr>The Cell Phone Dropping Problem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Jordi</dc:creator>
  <cp:lastModifiedBy>Jordi Cortadella</cp:lastModifiedBy>
  <cp:revision>1137</cp:revision>
  <dcterms:created xsi:type="dcterms:W3CDTF">2006-08-16T00:00:00Z</dcterms:created>
  <dcterms:modified xsi:type="dcterms:W3CDTF">2024-02-19T06:46:57Z</dcterms:modified>
</cp:coreProperties>
</file>