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07" r:id="rId2"/>
    <p:sldId id="708" r:id="rId3"/>
    <p:sldId id="665" r:id="rId4"/>
    <p:sldId id="705" r:id="rId5"/>
    <p:sldId id="649" r:id="rId6"/>
    <p:sldId id="650" r:id="rId7"/>
    <p:sldId id="651" r:id="rId8"/>
    <p:sldId id="685" r:id="rId9"/>
    <p:sldId id="686" r:id="rId10"/>
    <p:sldId id="684" r:id="rId11"/>
    <p:sldId id="683" r:id="rId12"/>
    <p:sldId id="676" r:id="rId13"/>
    <p:sldId id="645" r:id="rId14"/>
    <p:sldId id="647" r:id="rId15"/>
    <p:sldId id="646" r:id="rId16"/>
    <p:sldId id="631" r:id="rId17"/>
    <p:sldId id="632" r:id="rId18"/>
    <p:sldId id="648" r:id="rId19"/>
    <p:sldId id="652" r:id="rId20"/>
    <p:sldId id="653" r:id="rId21"/>
    <p:sldId id="656" r:id="rId22"/>
    <p:sldId id="664" r:id="rId23"/>
    <p:sldId id="654" r:id="rId24"/>
    <p:sldId id="713" r:id="rId25"/>
    <p:sldId id="710" r:id="rId26"/>
    <p:sldId id="716" r:id="rId27"/>
    <p:sldId id="711" r:id="rId28"/>
    <p:sldId id="712" r:id="rId29"/>
    <p:sldId id="709" r:id="rId30"/>
    <p:sldId id="655" r:id="rId31"/>
    <p:sldId id="657" r:id="rId32"/>
    <p:sldId id="658" r:id="rId33"/>
    <p:sldId id="704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2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  <a:srgbClr val="008000"/>
    <a:srgbClr val="C6D9F1"/>
    <a:srgbClr val="99FFCC"/>
    <a:srgbClr val="66FF66"/>
    <a:srgbClr val="FFFF00"/>
    <a:srgbClr val="00FF00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6" autoAdjust="0"/>
    <p:restoredTop sz="94676" autoAdjust="0"/>
  </p:normalViewPr>
  <p:slideViewPr>
    <p:cSldViewPr>
      <p:cViewPr varScale="1">
        <p:scale>
          <a:sx n="120" d="100"/>
          <a:sy n="120" d="100"/>
        </p:scale>
        <p:origin x="1566" y="138"/>
      </p:cViewPr>
      <p:guideLst>
        <p:guide orient="horz" pos="3936"/>
        <p:guide pos="2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A9C85-7208-4140-9A1B-482E74B6EC70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0C07-3E7E-4F0E-9FCA-027EE472E1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AA3D3F-CA47-4B9D-B6BA-678D85410C0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ADACB01-8BF2-4713-B06A-211A8CE39F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C9D8F-313B-4C0E-A642-9DB8A7C73743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276600"/>
            <a:ext cx="8229600" cy="3124200"/>
          </a:xfrm>
        </p:spPr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Dept. CS, UPC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66" y="1066800"/>
            <a:ext cx="8382000" cy="251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>
                <a:solidFill>
                  <a:srgbClr val="0000FF"/>
                </a:solidFill>
              </a:rPr>
              <a:t>Abstract Data Types (I)</a:t>
            </a:r>
            <a:br>
              <a:rPr lang="en-GB" i="1" dirty="0">
                <a:solidFill>
                  <a:srgbClr val="0000FF"/>
                </a:solidFill>
              </a:rPr>
            </a:br>
            <a:r>
              <a:rPr lang="en-GB" sz="3600" i="1" dirty="0">
                <a:solidFill>
                  <a:srgbClr val="0000FF"/>
                </a:solidFill>
              </a:rPr>
              <a:t>(and Object-Oriented Programming)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Jordi Cortadella and Jordi Petit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Department of Computer Science</a:t>
            </a:r>
          </a:p>
        </p:txBody>
      </p:sp>
      <p:pic>
        <p:nvPicPr>
          <p:cNvPr id="1026" name="Picture 2" descr="Logo UP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42900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computer systems stack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51"/>
          <a:stretch/>
        </p:blipFill>
        <p:spPr>
          <a:xfrm>
            <a:off x="417007" y="1270348"/>
            <a:ext cx="8513156" cy="5207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049" y="6019800"/>
            <a:ext cx="312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 Image Credit: Christopher Batten,</a:t>
            </a:r>
            <a:br>
              <a:rPr lang="en-US" sz="1600" b="1" dirty="0"/>
            </a:br>
            <a:r>
              <a:rPr lang="en-US" sz="1600" b="1" dirty="0"/>
              <a:t> Cornell University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435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computer systems stack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97" r="1679"/>
          <a:stretch/>
        </p:blipFill>
        <p:spPr>
          <a:xfrm>
            <a:off x="411981" y="1163832"/>
            <a:ext cx="8732019" cy="5468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049" y="6019800"/>
            <a:ext cx="312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 Image Credit: Christopher Batten,</a:t>
            </a:r>
            <a:br>
              <a:rPr lang="en-US" sz="1600" b="1" dirty="0"/>
            </a:br>
            <a:r>
              <a:rPr lang="en-US" sz="1600" b="1" dirty="0"/>
              <a:t> Cornell University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05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199"/>
            <a:ext cx="8229600" cy="565467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We need to design large systems and reason about complex algorithms.</a:t>
            </a:r>
          </a:p>
          <a:p>
            <a:endParaRPr lang="en-GB" dirty="0"/>
          </a:p>
          <a:p>
            <a:r>
              <a:rPr lang="en-GB" dirty="0"/>
              <a:t>Our working memory can only manipulate 4 things at once.</a:t>
            </a:r>
          </a:p>
          <a:p>
            <a:endParaRPr lang="en-GB" dirty="0"/>
          </a:p>
          <a:p>
            <a:r>
              <a:rPr lang="en-GB" dirty="0"/>
              <a:t>We need to interact with computers using programming languages.</a:t>
            </a:r>
          </a:p>
          <a:p>
            <a:endParaRPr lang="en-GB" dirty="0"/>
          </a:p>
          <a:p>
            <a:r>
              <a:rPr lang="en-GB" dirty="0"/>
              <a:t>Solution: abstraction</a:t>
            </a:r>
          </a:p>
          <a:p>
            <a:pPr lvl="1"/>
            <a:r>
              <a:rPr lang="en-GB" dirty="0"/>
              <a:t>Abstract reasoning.</a:t>
            </a:r>
          </a:p>
          <a:p>
            <a:pPr lvl="1"/>
            <a:r>
              <a:rPr lang="en-GB" dirty="0"/>
              <a:t>Programming languages that support abstraction.</a:t>
            </a:r>
          </a:p>
          <a:p>
            <a:pPr lvl="1"/>
            <a:endParaRPr lang="en-GB" dirty="0"/>
          </a:p>
          <a:p>
            <a:r>
              <a:rPr lang="en-GB" dirty="0"/>
              <a:t>We already use a certain level of abstraction: functions.</a:t>
            </a:r>
            <a:br>
              <a:rPr lang="en-GB" dirty="0"/>
            </a:br>
            <a:r>
              <a:rPr lang="en-GB" dirty="0"/>
              <a:t>But it is not sufficient. We need much more.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Programming languages have a set of primitive  data types</a:t>
            </a:r>
            <a:br>
              <a:rPr lang="en-US" dirty="0"/>
            </a:br>
            <a:r>
              <a:rPr lang="en-US" dirty="0"/>
              <a:t>(e.g., int, bool, float, str, …).</a:t>
            </a:r>
          </a:p>
          <a:p>
            <a:endParaRPr lang="en-US" dirty="0"/>
          </a:p>
          <a:p>
            <a:r>
              <a:rPr lang="en-US" dirty="0"/>
              <a:t>Each data type has a set of associated operations:</a:t>
            </a:r>
          </a:p>
          <a:p>
            <a:pPr lvl="1"/>
            <a:r>
              <a:rPr lang="en-US" dirty="0"/>
              <a:t>We can add two integers.</a:t>
            </a:r>
          </a:p>
          <a:p>
            <a:pPr lvl="1"/>
            <a:r>
              <a:rPr lang="en-US" dirty="0"/>
              <a:t>We can concatenate two strings.</a:t>
            </a:r>
          </a:p>
          <a:p>
            <a:pPr lvl="1"/>
            <a:r>
              <a:rPr lang="en-US" dirty="0"/>
              <a:t>We can divide two floats.</a:t>
            </a:r>
          </a:p>
          <a:p>
            <a:pPr lvl="1"/>
            <a:r>
              <a:rPr lang="en-US" dirty="0"/>
              <a:t>But we cannot divide two strings!</a:t>
            </a:r>
          </a:p>
          <a:p>
            <a:pPr lvl="1"/>
            <a:endParaRPr lang="en-US" dirty="0"/>
          </a:p>
          <a:p>
            <a:r>
              <a:rPr lang="en-US" dirty="0"/>
              <a:t>Programmers can add new operations to the primitive data types:</a:t>
            </a:r>
          </a:p>
          <a:p>
            <a:pPr lvl="1"/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), match(string1, string2), …</a:t>
            </a:r>
          </a:p>
          <a:p>
            <a:pPr lvl="1"/>
            <a:endParaRPr lang="en-US" dirty="0"/>
          </a:p>
          <a:p>
            <a:r>
              <a:rPr lang="en-US" dirty="0"/>
              <a:t>The programming languages provide primitives to group data items and create structured collections of data:</a:t>
            </a:r>
          </a:p>
          <a:p>
            <a:pPr lvl="1"/>
            <a:r>
              <a:rPr lang="en-US" dirty="0"/>
              <a:t>C: array, struct.</a:t>
            </a:r>
          </a:p>
          <a:p>
            <a:pPr lvl="1"/>
            <a:r>
              <a:rPr lang="en-US" dirty="0"/>
              <a:t>Python: list, tuple, dictionary.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 Data Types (ADTs)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set of objects and a set of operations to manipulate them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00931" y="5939135"/>
            <a:ext cx="2361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Data type: Graph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979" y="1957795"/>
            <a:ext cx="4775592" cy="39096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971" y="3623608"/>
            <a:ext cx="39076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Operations: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Number of vertices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Number of edges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Shortest path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Connected components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 Data Types (ADTs)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set of objects and a set of operations to manipulate them: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41887"/>
            <a:ext cx="300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Data type: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84763" y="2667000"/>
                <a:ext cx="1830437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0" u="sng" dirty="0">
                    <a:latin typeface="Cambria Math" panose="02040503050406030204" pitchFamily="18" charset="0"/>
                  </a:rPr>
                  <a:t>Operations: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degree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763" y="2667000"/>
                <a:ext cx="1830437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5333" t="-1822" r="-2000" b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3877" y="3596292"/>
                <a:ext cx="3050259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77" y="3596292"/>
                <a:ext cx="3050259" cy="47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838200" y="3200400"/>
            <a:ext cx="3505200" cy="12938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 Data Types (ADTs)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Separate the notions of specification and implementation:</a:t>
            </a:r>
          </a:p>
          <a:p>
            <a:pPr lvl="1"/>
            <a:r>
              <a:rPr lang="en-US" dirty="0"/>
              <a:t>Specification: “what does an operation do?”</a:t>
            </a:r>
          </a:p>
          <a:p>
            <a:pPr lvl="1"/>
            <a:r>
              <a:rPr lang="en-US" dirty="0"/>
              <a:t>Implementation: “how is it done?”</a:t>
            </a:r>
          </a:p>
          <a:p>
            <a:pPr lvl="1"/>
            <a:endParaRPr lang="en-US" dirty="0"/>
          </a:p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Simplicity: code is easier to understand</a:t>
            </a:r>
          </a:p>
          <a:p>
            <a:pPr lvl="1"/>
            <a:r>
              <a:rPr lang="en-US" dirty="0"/>
              <a:t>Encapsulation: details are hidden</a:t>
            </a:r>
          </a:p>
          <a:p>
            <a:pPr lvl="1"/>
            <a:r>
              <a:rPr lang="en-US" dirty="0"/>
              <a:t>Modularity: an ADT can be changed without modifying the programs that use it</a:t>
            </a:r>
          </a:p>
          <a:p>
            <a:pPr lvl="1"/>
            <a:r>
              <a:rPr lang="en-US" dirty="0"/>
              <a:t>Reuse: it can be used by other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 Data Types (ADTs)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ADT has two parts: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Public</a:t>
            </a:r>
            <a:r>
              <a:rPr lang="en-US" dirty="0"/>
              <a:t> or external: abstract view of the data and operations (methods) that the user can use.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Private</a:t>
            </a:r>
            <a:r>
              <a:rPr lang="en-US" dirty="0"/>
              <a:t> or internal: the actual implementation of the data structures and operations.</a:t>
            </a:r>
          </a:p>
          <a:p>
            <a:pPr lvl="1"/>
            <a:endParaRPr lang="en-US" dirty="0"/>
          </a:p>
          <a:p>
            <a:r>
              <a:rPr lang="en-US" dirty="0"/>
              <a:t>Operations:</a:t>
            </a:r>
          </a:p>
          <a:p>
            <a:pPr lvl="1"/>
            <a:r>
              <a:rPr lang="en-US" dirty="0"/>
              <a:t>Creation/Destruction</a:t>
            </a:r>
          </a:p>
          <a:p>
            <a:pPr lvl="1"/>
            <a:r>
              <a:rPr lang="en-US" dirty="0"/>
              <a:t>Access</a:t>
            </a:r>
          </a:p>
          <a:p>
            <a:pPr lvl="1"/>
            <a:r>
              <a:rPr lang="en-US" dirty="0"/>
              <a:t>Modification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Abstract Data Types (ADTs)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371600"/>
            <a:ext cx="2438400" cy="3352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</a:t>
            </a:r>
          </a:p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1371600"/>
            <a:ext cx="1828800" cy="33528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</a:t>
            </a:r>
            <a:b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1371600"/>
            <a:ext cx="1752600" cy="533399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1905000"/>
            <a:ext cx="1752600" cy="5334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2438400"/>
            <a:ext cx="1752600" cy="5334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0600" y="2971800"/>
            <a:ext cx="1752600" cy="5334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0600" y="3505200"/>
            <a:ext cx="1752600" cy="5334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Modify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00600" y="4038600"/>
                <a:ext cx="1752600" cy="6858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038600"/>
                <a:ext cx="1752600" cy="6858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 rot="5400000">
            <a:off x="2558256" y="2863056"/>
            <a:ext cx="236537" cy="4248150"/>
          </a:xfrm>
          <a:prstGeom prst="rightBrace">
            <a:avLst>
              <a:gd name="adj1" fmla="val 358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68070" y="5209143"/>
            <a:ext cx="95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Invisible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>
            <a:off x="6858000" y="2819400"/>
            <a:ext cx="762000" cy="304800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86675" y="2457450"/>
            <a:ext cx="1136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User</a:t>
            </a:r>
            <a:br>
              <a:rPr lang="en-GB" sz="2000" b="1" dirty="0">
                <a:solidFill>
                  <a:srgbClr val="FF0000"/>
                </a:solidFill>
              </a:rPr>
            </a:br>
            <a:r>
              <a:rPr lang="en-GB" sz="2000" b="1" dirty="0">
                <a:solidFill>
                  <a:srgbClr val="FF0000"/>
                </a:solidFill>
              </a:rPr>
              <a:t>Interface</a:t>
            </a:r>
            <a:br>
              <a:rPr lang="en-GB" sz="2000" b="1" dirty="0">
                <a:solidFill>
                  <a:srgbClr val="FF0000"/>
                </a:solidFill>
              </a:rPr>
            </a:br>
            <a:r>
              <a:rPr lang="en-GB" sz="2000" b="1" dirty="0">
                <a:solidFill>
                  <a:srgbClr val="FF0000"/>
                </a:solidFill>
              </a:rPr>
              <a:t>(API)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3791" y="5902359"/>
            <a:ext cx="4288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API: Application Programming Interface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endCxn id="16" idx="3"/>
          </p:cNvCxnSpPr>
          <p:nvPr/>
        </p:nvCxnSpPr>
        <p:spPr>
          <a:xfrm flipV="1">
            <a:off x="5943600" y="3265441"/>
            <a:ext cx="1916159" cy="1992359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2"/>
          </p:cNvCxnSpPr>
          <p:nvPr/>
        </p:nvCxnSpPr>
        <p:spPr>
          <a:xfrm flipH="1">
            <a:off x="5943600" y="3238500"/>
            <a:ext cx="1905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6" idx="4"/>
          </p:cNvCxnSpPr>
          <p:nvPr/>
        </p:nvCxnSpPr>
        <p:spPr>
          <a:xfrm flipV="1">
            <a:off x="7886700" y="3276600"/>
            <a:ext cx="0" cy="19812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Example: a Point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4724400" cy="5029200"/>
              </a:xfrm>
            </p:spPr>
            <p:txBody>
              <a:bodyPr>
                <a:normAutofit/>
              </a:bodyPr>
              <a:lstStyle/>
              <a:p>
                <a:r>
                  <a:rPr lang="en-GB" sz="2800" dirty="0"/>
                  <a:t>A point can be represented by two coordinates (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).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Several operations can be envisioned:</a:t>
                </a:r>
              </a:p>
              <a:p>
                <a:pPr lvl="1"/>
                <a:r>
                  <a:rPr lang="en-GB" sz="2400" dirty="0"/>
                  <a:t>Get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coordinates.</a:t>
                </a:r>
              </a:p>
              <a:p>
                <a:pPr lvl="1"/>
                <a:r>
                  <a:rPr lang="en-GB" sz="2400" dirty="0"/>
                  <a:t>Calculate distance between two points.</a:t>
                </a:r>
              </a:p>
              <a:p>
                <a:pPr lvl="1"/>
                <a:r>
                  <a:rPr lang="en-GB" sz="2400" dirty="0"/>
                  <a:t>Calculate polar coordinates.</a:t>
                </a:r>
              </a:p>
              <a:p>
                <a:pPr lvl="1"/>
                <a:r>
                  <a:rPr lang="en-GB" sz="2400" dirty="0"/>
                  <a:t>Move the point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endParaRPr lang="en-US" sz="2400" dirty="0"/>
              </a:p>
              <a:p>
                <a:endParaRPr lang="en-GB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4724400" cy="5029200"/>
              </a:xfrm>
              <a:blipFill rotWithShape="1">
                <a:blip r:embed="rId2"/>
                <a:stretch>
                  <a:fillRect l="-2323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943600" y="1295400"/>
            <a:ext cx="0" cy="487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05400" y="5257800"/>
            <a:ext cx="381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315200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562600" y="251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0" y="3810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0000" y="5867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48600" y="32004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42278" y="285303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78" y="2853035"/>
                <a:ext cx="42639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835427" y="3992860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427" y="3992860"/>
                <a:ext cx="43037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83193" y="3848100"/>
                <a:ext cx="406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193" y="3848100"/>
                <a:ext cx="40620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5580849" y="4800600"/>
            <a:ext cx="838200" cy="914400"/>
          </a:xfrm>
          <a:prstGeom prst="arc">
            <a:avLst>
              <a:gd name="adj1" fmla="val 18479018"/>
              <a:gd name="adj2" fmla="val 48222"/>
            </a:avLst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13845" y="4815452"/>
                <a:ext cx="435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845" y="4815452"/>
                <a:ext cx="43576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58" y="3739188"/>
            <a:ext cx="3009342" cy="2409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353" y="1061765"/>
            <a:ext cx="3110760" cy="206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029" y="1061765"/>
            <a:ext cx="3101647" cy="2062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0" y="1061765"/>
            <a:ext cx="2669032" cy="2062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52" y="3465684"/>
            <a:ext cx="4404471" cy="29351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0527" y="181948"/>
            <a:ext cx="8314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horses can you distinguish? </a:t>
            </a:r>
          </a:p>
        </p:txBody>
      </p:sp>
    </p:spTree>
    <p:extLst>
      <p:ext uri="{BB962C8B-B14F-4D97-AF65-F5344CB8AC3E}">
        <p14:creationId xmlns:p14="http://schemas.microsoft.com/office/powerpoint/2010/main" val="6207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Example: a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1"/>
            <a:ext cx="8534400" cy="5502274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Things that we can do with points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p1 = Point(5.0, -3.2) 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Create a point (a variable)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p2 = Point(2.8, 0)    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Create another point</a:t>
            </a:r>
          </a:p>
          <a:p>
            <a:endParaRPr lang="en-GB" sz="20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We now calculate the distance between p1 and p2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dist12 = p1.distance(p2)</a:t>
            </a:r>
          </a:p>
          <a:p>
            <a:endParaRPr lang="en-GB" sz="20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Distance to the origin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r = p1.distance()</a:t>
            </a:r>
          </a:p>
          <a:p>
            <a:endParaRPr lang="en-GB" sz="2000" dirty="0">
              <a:latin typeface="Consolas" pitchFamily="49" charset="0"/>
              <a:cs typeface="Consolas" pitchFamily="49" charset="0"/>
            </a:endParaRPr>
          </a:p>
          <a:p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Create another point by adding coordinates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p3 = p1 + p2</a:t>
            </a:r>
          </a:p>
          <a:p>
            <a:endParaRPr lang="en-GB" sz="2000" dirty="0">
              <a:latin typeface="Consolas" pitchFamily="49" charset="0"/>
              <a:cs typeface="Consolas" pitchFamily="49" charset="0"/>
            </a:endParaRPr>
          </a:p>
          <a:p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We get the coordinates of the new point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x = p3.x()  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x = 7.8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y = p3.y()  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y = -3.2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ADTs and Object-Oriented Programming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410200"/>
          </a:xfrm>
        </p:spPr>
        <p:txBody>
          <a:bodyPr>
            <a:normAutofit/>
          </a:bodyPr>
          <a:lstStyle/>
          <a:p>
            <a:r>
              <a:rPr lang="en-GB" sz="2800" dirty="0"/>
              <a:t>OOP is a programming paradigm: a program is a set of objects that interact with each other.</a:t>
            </a:r>
          </a:p>
          <a:p>
            <a:endParaRPr lang="en-GB" sz="2800" dirty="0"/>
          </a:p>
          <a:p>
            <a:r>
              <a:rPr lang="en-GB" sz="2800" dirty="0"/>
              <a:t>An object has:</a:t>
            </a:r>
          </a:p>
          <a:p>
            <a:pPr lvl="1"/>
            <a:r>
              <a:rPr lang="en-GB" sz="2400" dirty="0"/>
              <a:t>fields (or attributes) that contain data</a:t>
            </a:r>
          </a:p>
          <a:p>
            <a:pPr lvl="1"/>
            <a:r>
              <a:rPr lang="en-GB" sz="2400" dirty="0"/>
              <a:t>functions (or methods) that contain code</a:t>
            </a:r>
          </a:p>
          <a:p>
            <a:pPr lvl="1"/>
            <a:endParaRPr lang="en-GB" sz="2400" dirty="0"/>
          </a:p>
          <a:p>
            <a:r>
              <a:rPr lang="en-GB" sz="2800" dirty="0"/>
              <a:t>Objects (variables) are instances of classes (types).</a:t>
            </a:r>
            <a:br>
              <a:rPr lang="en-GB" sz="2800" dirty="0"/>
            </a:br>
            <a:r>
              <a:rPr lang="en-GB" sz="2800" dirty="0"/>
              <a:t>A class is a template for all objects of a certain type.</a:t>
            </a:r>
          </a:p>
          <a:p>
            <a:endParaRPr lang="en-GB" sz="2800" dirty="0"/>
          </a:p>
          <a:p>
            <a:r>
              <a:rPr lang="en-GB" sz="2800" dirty="0"/>
              <a:t>In OOP, a class is the natural way of implementing an ADT.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Classes and Objects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Image result for class objec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8639" y="1143000"/>
            <a:ext cx="7066722" cy="494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Let us design the new type for 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58157"/>
            <a:ext cx="8839200" cy="5795043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</a:pP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Point: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"""A class to represent and operate with two-dimensional points"""</a:t>
            </a:r>
            <a:b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b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 # Declaration of attributes (recommended for type checking)</a:t>
            </a:r>
          </a:p>
          <a:p>
            <a:pPr>
              <a:lnSpc>
                <a:spcPts val="1500"/>
              </a:lnSpc>
            </a:pP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	 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_x: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# x coordinate</a:t>
            </a:r>
          </a:p>
          <a:p>
            <a:pPr>
              <a:lnSpc>
                <a:spcPts val="1500"/>
              </a:lnSpc>
            </a:pP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_y: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# y coordinate</a:t>
            </a:r>
            <a:b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b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__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init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__(</a:t>
            </a:r>
            <a:r>
              <a:rPr lang="en-US" sz="16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x: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0, y: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0):</a:t>
            </a:r>
          </a:p>
          <a:p>
            <a:pPr>
              <a:lnSpc>
                <a:spcPts val="1500"/>
              </a:lnSpc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   """Constructor with x and y coordinates"""</a:t>
            </a:r>
          </a:p>
          <a:p>
            <a:pPr>
              <a:lnSpc>
                <a:spcPts val="1500"/>
              </a:lnSpc>
            </a:pP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 err="1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._x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._y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x, y</a:t>
            </a:r>
            <a:b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</a:br>
            <a:b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x(</a:t>
            </a:r>
            <a:r>
              <a:rPr lang="en-US" sz="16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 -&gt;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lnSpc>
                <a:spcPts val="1500"/>
              </a:lnSpc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"""Returns the x coordinate"""</a:t>
            </a:r>
            <a:b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._x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y(</a:t>
            </a:r>
            <a:r>
              <a:rPr lang="en-US" sz="16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 -&gt;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lnSpc>
                <a:spcPts val="1500"/>
              </a:lnSpc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"""Returns the y coordinate"""</a:t>
            </a:r>
            <a:b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._y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  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distance(</a:t>
            </a:r>
            <a:r>
              <a:rPr lang="en-US" sz="16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p: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Optional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['Point']) -&gt;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lnSpc>
                <a:spcPts val="1500"/>
              </a:lnSpc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"""Returns the distance to point p</a:t>
            </a:r>
            <a:b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        (or the distance to the origin if p is None)"""</a:t>
            </a:r>
          </a:p>
          <a:p>
            <a:pPr>
              <a:lnSpc>
                <a:spcPts val="1500"/>
              </a:lnSpc>
            </a:pP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dx,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sz="1600" dirty="0" err="1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GB" sz="1600" dirty="0" err="1">
                <a:latin typeface="Consolas" pitchFamily="49" charset="0"/>
                <a:cs typeface="Consolas" pitchFamily="49" charset="0"/>
              </a:rPr>
              <a:t>.x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(), </a:t>
            </a:r>
            <a:r>
              <a:rPr lang="en-GB" sz="1600" dirty="0" err="1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GB" sz="1600" dirty="0" err="1">
                <a:latin typeface="Consolas" pitchFamily="49" charset="0"/>
                <a:cs typeface="Consolas" pitchFamily="49" charset="0"/>
              </a:rPr>
              <a:t>.y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pPr>
              <a:lnSpc>
                <a:spcPts val="1500"/>
              </a:lnSpc>
            </a:pPr>
            <a:r>
              <a:rPr lang="en-GB" sz="16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 p 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is not None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:</a:t>
            </a:r>
            <a:b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         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dx -= </a:t>
            </a:r>
            <a:r>
              <a:rPr lang="en-GB" sz="1600" dirty="0" err="1">
                <a:latin typeface="Consolas" pitchFamily="49" charset="0"/>
                <a:cs typeface="Consolas" pitchFamily="49" charset="0"/>
              </a:rPr>
              <a:t>p.x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()</a:t>
            </a:r>
            <a:br>
              <a:rPr lang="en-GB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16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         </a:t>
            </a:r>
            <a:r>
              <a:rPr lang="en-GB" sz="1600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 –= </a:t>
            </a:r>
            <a:r>
              <a:rPr lang="en-GB" sz="1600" dirty="0" err="1">
                <a:latin typeface="Consolas" pitchFamily="49" charset="0"/>
                <a:cs typeface="Consolas" pitchFamily="49" charset="0"/>
              </a:rPr>
              <a:t>p.y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pPr>
              <a:lnSpc>
                <a:spcPts val="1500"/>
              </a:lnSpc>
            </a:pPr>
            <a:r>
              <a:rPr lang="en-GB" sz="16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600" dirty="0" err="1">
                <a:latin typeface="Consolas" pitchFamily="49" charset="0"/>
                <a:cs typeface="Consolas" pitchFamily="49" charset="0"/>
              </a:rPr>
              <a:t>math.sqrt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(dx*dx + </a:t>
            </a:r>
            <a:r>
              <a:rPr lang="en-GB" sz="1600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GB" sz="1600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)</a:t>
            </a:r>
            <a:br>
              <a:rPr lang="en-GB" sz="1600" dirty="0">
                <a:latin typeface="Consolas" pitchFamily="49" charset="0"/>
                <a:cs typeface="Consolas" pitchFamily="49" charset="0"/>
              </a:rPr>
            </a:br>
            <a:endParaRPr 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Let us design the new type for 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697832"/>
                <a:ext cx="8305800" cy="5795043"/>
              </a:xfrm>
            </p:spPr>
            <p:txBody>
              <a:bodyPr>
                <a:noAutofit/>
              </a:bodyPr>
              <a:lstStyle/>
              <a:p>
                <a:r>
                  <a:rPr lang="en-GB" sz="1600" dirty="0">
                    <a:latin typeface="Consolas" pitchFamily="49" charset="0"/>
                    <a:cs typeface="Consolas" pitchFamily="49" charset="0"/>
                  </a:rPr>
                  <a:t>	</a:t>
                </a:r>
              </a:p>
              <a:p>
                <a:r>
                  <a:rPr lang="en-GB" sz="1600" dirty="0">
                    <a:latin typeface="Consolas" pitchFamily="49" charset="0"/>
                    <a:cs typeface="Consolas" pitchFamily="49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Consolas" pitchFamily="49" charset="0"/>
                      </a:rPr>
                      <m:t>⋮</m:t>
                    </m:r>
                  </m:oMath>
                </a14:m>
                <a:endParaRPr lang="en-GB" sz="1600" b="0" dirty="0">
                  <a:latin typeface="Consolas" pitchFamily="49" charset="0"/>
                  <a:cs typeface="Consolas" pitchFamily="49" charset="0"/>
                </a:endParaRPr>
              </a:p>
              <a:p>
                <a:endParaRPr lang="en-GB" sz="1600" dirty="0"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GB" sz="1600" dirty="0">
                    <a:latin typeface="Consolas" pitchFamily="49" charset="0"/>
                    <a:cs typeface="Consolas" pitchFamily="49" charset="0"/>
                  </a:rPr>
                  <a:t>    </a:t>
                </a:r>
                <a:r>
                  <a:rPr lang="en-GB" sz="1600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def</a:t>
                </a:r>
                <a:r>
                  <a:rPr lang="en-GB" sz="1600" dirty="0">
                    <a:latin typeface="Consolas" pitchFamily="49" charset="0"/>
                    <a:cs typeface="Consolas" pitchFamily="49" charset="0"/>
                  </a:rPr>
                  <a:t> angle(</a:t>
                </a:r>
                <a:r>
                  <a:rPr lang="en-GB" sz="1600" dirty="0">
                    <a:solidFill>
                      <a:srgbClr val="009900"/>
                    </a:solidFill>
                    <a:latin typeface="Consolas" pitchFamily="49" charset="0"/>
                    <a:cs typeface="Consolas" pitchFamily="49" charset="0"/>
                  </a:rPr>
                  <a:t>self</a:t>
                </a:r>
                <a:r>
                  <a:rPr lang="en-GB" sz="1600" dirty="0">
                    <a:latin typeface="Consolas" pitchFamily="49" charset="0"/>
                    <a:cs typeface="Consolas" pitchFamily="49" charset="0"/>
                  </a:rPr>
                  <a:t>) -&gt; </a:t>
                </a:r>
                <a:r>
                  <a:rPr lang="en-GB" sz="1600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float</a:t>
                </a:r>
                <a:r>
                  <a:rPr lang="en-GB" sz="1600" dirty="0">
                    <a:latin typeface="Consolas" pitchFamily="49" charset="0"/>
                    <a:cs typeface="Consolas" pitchFamily="49" charset="0"/>
                  </a:rPr>
                  <a:t>:</a:t>
                </a:r>
                <a:br>
                  <a:rPr lang="en-GB" sz="1600" dirty="0">
                    <a:latin typeface="Consolas" pitchFamily="49" charset="0"/>
                    <a:cs typeface="Consolas" pitchFamily="49" charset="0"/>
                  </a:rPr>
                </a:br>
                <a:r>
                  <a:rPr lang="en-GB" sz="1600" dirty="0">
                    <a:latin typeface="Consolas" pitchFamily="49" charset="0"/>
                    <a:cs typeface="Consolas" pitchFamily="49" charset="0"/>
                  </a:rPr>
                  <a:t>        </a:t>
                </a:r>
                <a:r>
                  <a:rPr lang="en-GB" sz="1600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"""Returns the angle of the polar coordinate"""</a:t>
                </a:r>
                <a:br>
                  <a:rPr lang="en-GB" sz="1600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</a:br>
                <a:r>
                  <a:rPr lang="en-GB" sz="1600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	        </a:t>
                </a:r>
                <a:r>
                  <a:rPr lang="en-US" sz="1600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if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600" dirty="0" err="1">
                    <a:solidFill>
                      <a:srgbClr val="009900"/>
                    </a:solidFill>
                    <a:latin typeface="Consolas" pitchFamily="49" charset="0"/>
                    <a:cs typeface="Consolas" pitchFamily="49" charset="0"/>
                  </a:rPr>
                  <a:t>self</a:t>
                </a:r>
                <a:r>
                  <a:rPr lang="en-US" sz="1600" dirty="0" err="1">
                    <a:latin typeface="Consolas" pitchFamily="49" charset="0"/>
                    <a:cs typeface="Consolas" pitchFamily="49" charset="0"/>
                  </a:rPr>
                  <a:t>.x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() == 0 </a:t>
                </a:r>
                <a:r>
                  <a:rPr lang="en-US" sz="1600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and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600" dirty="0" err="1">
                    <a:solidFill>
                      <a:srgbClr val="009900"/>
                    </a:solidFill>
                    <a:latin typeface="Consolas" pitchFamily="49" charset="0"/>
                    <a:cs typeface="Consolas" pitchFamily="49" charset="0"/>
                  </a:rPr>
                  <a:t>self</a:t>
                </a:r>
                <a:r>
                  <a:rPr lang="en-US" sz="1600" dirty="0" err="1">
                    <a:latin typeface="Consolas" pitchFamily="49" charset="0"/>
                    <a:cs typeface="Consolas" pitchFamily="49" charset="0"/>
                  </a:rPr>
                  <a:t>.y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() == 0:</a:t>
                </a:r>
                <a:br>
                  <a:rPr lang="en-US" sz="1600" dirty="0">
                    <a:latin typeface="Consolas" pitchFamily="49" charset="0"/>
                    <a:cs typeface="Consolas" pitchFamily="49" charset="0"/>
                  </a:rPr>
                </a:b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            </a:t>
                </a:r>
                <a:r>
                  <a:rPr lang="en-US" sz="1600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return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 0</a:t>
                </a:r>
                <a:br>
                  <a:rPr lang="en-US" sz="1600" dirty="0">
                    <a:latin typeface="Consolas" pitchFamily="49" charset="0"/>
                    <a:cs typeface="Consolas" pitchFamily="49" charset="0"/>
                  </a:rPr>
                </a:b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        </a:t>
                </a:r>
                <a:r>
                  <a:rPr lang="en-US" sz="1600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return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 math.atan2(</a:t>
                </a:r>
                <a:r>
                  <a:rPr lang="en-US" sz="1600" dirty="0" err="1">
                    <a:solidFill>
                      <a:srgbClr val="009900"/>
                    </a:solidFill>
                    <a:latin typeface="Consolas" pitchFamily="49" charset="0"/>
                    <a:cs typeface="Consolas" pitchFamily="49" charset="0"/>
                  </a:rPr>
                  <a:t>self</a:t>
                </a:r>
                <a:r>
                  <a:rPr lang="en-US" sz="1600" dirty="0" err="1">
                    <a:latin typeface="Consolas" pitchFamily="49" charset="0"/>
                    <a:cs typeface="Consolas" pitchFamily="49" charset="0"/>
                  </a:rPr>
                  <a:t>.y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()/</a:t>
                </a:r>
                <a:r>
                  <a:rPr lang="en-US" sz="1600" dirty="0" err="1">
                    <a:solidFill>
                      <a:srgbClr val="009900"/>
                    </a:solidFill>
                    <a:latin typeface="Consolas" pitchFamily="49" charset="0"/>
                    <a:cs typeface="Consolas" pitchFamily="49" charset="0"/>
                  </a:rPr>
                  <a:t>self</a:t>
                </a:r>
                <a:r>
                  <a:rPr lang="en-US" sz="1600" dirty="0" err="1">
                    <a:latin typeface="Consolas" pitchFamily="49" charset="0"/>
                    <a:cs typeface="Consolas" pitchFamily="49" charset="0"/>
                  </a:rPr>
                  <a:t>.x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())</a:t>
                </a:r>
                <a:br>
                  <a:rPr lang="en-US" sz="1600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</a:br>
                <a:br>
                  <a:rPr lang="en-US" sz="1600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</a:b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    </a:t>
                </a:r>
                <a:r>
                  <a:rPr lang="en-US" sz="1600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def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 __add__(</a:t>
                </a:r>
                <a:r>
                  <a:rPr lang="en-US" sz="1600" dirty="0">
                    <a:solidFill>
                      <a:srgbClr val="009900"/>
                    </a:solidFill>
                    <a:latin typeface="Consolas" pitchFamily="49" charset="0"/>
                    <a:cs typeface="Consolas" pitchFamily="49" charset="0"/>
                  </a:rPr>
                  <a:t>self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, p: 'Point') -&gt; 'Point':</a:t>
                </a:r>
                <a:br>
                  <a:rPr lang="en-US" sz="1600" dirty="0">
                    <a:latin typeface="Consolas" pitchFamily="49" charset="0"/>
                    <a:cs typeface="Consolas" pitchFamily="49" charset="0"/>
                  </a:rPr>
                </a:b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600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      """Returns a new point by adding the coordinates of two points.</a:t>
                </a:r>
                <a:br>
                  <a:rPr lang="en-US" sz="1600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</a:br>
                <a:r>
                  <a:rPr lang="en-US" sz="1600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           This is a method associated to the + operator"""</a:t>
                </a:r>
                <a:br>
                  <a:rPr lang="en-US" sz="1600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</a:br>
                <a:r>
                  <a:rPr lang="en-US" sz="1600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        </a:t>
                </a:r>
                <a:r>
                  <a:rPr lang="en-US" sz="1600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return</a:t>
                </a:r>
                <a:r>
                  <a:rPr lang="en-US" sz="1600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Point(</a:t>
                </a:r>
                <a:r>
                  <a:rPr lang="en-US" sz="1600" dirty="0" err="1">
                    <a:solidFill>
                      <a:srgbClr val="009900"/>
                    </a:solidFill>
                    <a:latin typeface="Consolas" pitchFamily="49" charset="0"/>
                    <a:cs typeface="Consolas" pitchFamily="49" charset="0"/>
                  </a:rPr>
                  <a:t>self</a:t>
                </a:r>
                <a:r>
                  <a:rPr lang="en-US" sz="1600" dirty="0" err="1">
                    <a:latin typeface="Consolas" pitchFamily="49" charset="0"/>
                    <a:cs typeface="Consolas" pitchFamily="49" charset="0"/>
                  </a:rPr>
                  <a:t>.x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() + </a:t>
                </a:r>
                <a:r>
                  <a:rPr lang="en-US" sz="1600" dirty="0" err="1">
                    <a:latin typeface="Consolas" pitchFamily="49" charset="0"/>
                    <a:cs typeface="Consolas" pitchFamily="49" charset="0"/>
                  </a:rPr>
                  <a:t>p.x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(), </a:t>
                </a:r>
                <a:r>
                  <a:rPr lang="en-US" sz="1600" dirty="0" err="1">
                    <a:solidFill>
                      <a:srgbClr val="009900"/>
                    </a:solidFill>
                    <a:latin typeface="Consolas" pitchFamily="49" charset="0"/>
                    <a:cs typeface="Consolas" pitchFamily="49" charset="0"/>
                  </a:rPr>
                  <a:t>self</a:t>
                </a:r>
                <a:r>
                  <a:rPr lang="en-US" sz="1600" dirty="0" err="1">
                    <a:latin typeface="Consolas" pitchFamily="49" charset="0"/>
                    <a:cs typeface="Consolas" pitchFamily="49" charset="0"/>
                  </a:rPr>
                  <a:t>.y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() + </a:t>
                </a:r>
                <a:r>
                  <a:rPr lang="en-US" sz="1600" dirty="0" err="1">
                    <a:latin typeface="Consolas" pitchFamily="49" charset="0"/>
                    <a:cs typeface="Consolas" pitchFamily="49" charset="0"/>
                  </a:rPr>
                  <a:t>p.y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())</a:t>
                </a:r>
                <a:br>
                  <a:rPr lang="en-US" sz="1600" dirty="0">
                    <a:latin typeface="Consolas" pitchFamily="49" charset="0"/>
                    <a:cs typeface="Consolas" pitchFamily="49" charset="0"/>
                  </a:rPr>
                </a:br>
                <a:br>
                  <a:rPr lang="en-US" sz="1600" dirty="0">
                    <a:latin typeface="Consolas" pitchFamily="49" charset="0"/>
                    <a:cs typeface="Consolas" pitchFamily="49" charset="0"/>
                  </a:rPr>
                </a:b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    </a:t>
                </a:r>
                <a:r>
                  <a:rPr lang="en-US" sz="1600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def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 __eq__(</a:t>
                </a:r>
                <a:r>
                  <a:rPr lang="en-US" sz="1600" dirty="0">
                    <a:solidFill>
                      <a:srgbClr val="009900"/>
                    </a:solidFill>
                    <a:latin typeface="Consolas" pitchFamily="49" charset="0"/>
                    <a:cs typeface="Consolas" pitchFamily="49" charset="0"/>
                  </a:rPr>
                  <a:t>self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, p: 'Point') -&gt; </a:t>
                </a:r>
                <a:r>
                  <a:rPr lang="en-US" sz="1600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bool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:</a:t>
                </a:r>
                <a:br>
                  <a:rPr lang="en-US" sz="1600" dirty="0">
                    <a:latin typeface="Consolas" pitchFamily="49" charset="0"/>
                    <a:cs typeface="Consolas" pitchFamily="49" charset="0"/>
                  </a:rPr>
                </a:b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        </a:t>
                </a:r>
                <a:r>
                  <a:rPr lang="en-US" sz="1600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"""Checks whether two points are equal.</a:t>
                </a:r>
                <a:br>
                  <a:rPr lang="en-US" sz="1600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</a:br>
                <a:r>
                  <a:rPr lang="en-US" sz="1600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           This is a method associated to the == operator"""</a:t>
                </a:r>
                <a:br>
                  <a:rPr lang="en-US" sz="1600" dirty="0">
                    <a:latin typeface="Consolas" pitchFamily="49" charset="0"/>
                    <a:cs typeface="Consolas" pitchFamily="49" charset="0"/>
                  </a:rPr>
                </a:b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        </a:t>
                </a:r>
                <a:r>
                  <a:rPr lang="en-US" sz="1600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return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600" dirty="0" err="1">
                    <a:solidFill>
                      <a:srgbClr val="009900"/>
                    </a:solidFill>
                    <a:latin typeface="Consolas" pitchFamily="49" charset="0"/>
                    <a:cs typeface="Consolas" pitchFamily="49" charset="0"/>
                  </a:rPr>
                  <a:t>self</a:t>
                </a:r>
                <a:r>
                  <a:rPr lang="en-US" sz="1600" dirty="0" err="1">
                    <a:latin typeface="Consolas" pitchFamily="49" charset="0"/>
                    <a:cs typeface="Consolas" pitchFamily="49" charset="0"/>
                  </a:rPr>
                  <a:t>.x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() == </a:t>
                </a:r>
                <a:r>
                  <a:rPr lang="en-US" sz="1600" dirty="0" err="1">
                    <a:latin typeface="Consolas" pitchFamily="49" charset="0"/>
                    <a:cs typeface="Consolas" pitchFamily="49" charset="0"/>
                  </a:rPr>
                  <a:t>p.x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() </a:t>
                </a:r>
                <a:r>
                  <a:rPr lang="en-US" sz="1600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and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600" dirty="0" err="1">
                    <a:solidFill>
                      <a:srgbClr val="009900"/>
                    </a:solidFill>
                    <a:latin typeface="Consolas" pitchFamily="49" charset="0"/>
                    <a:cs typeface="Consolas" pitchFamily="49" charset="0"/>
                  </a:rPr>
                  <a:t>self</a:t>
                </a:r>
                <a:r>
                  <a:rPr lang="en-US" sz="1600" dirty="0" err="1">
                    <a:latin typeface="Consolas" pitchFamily="49" charset="0"/>
                    <a:cs typeface="Consolas" pitchFamily="49" charset="0"/>
                  </a:rPr>
                  <a:t>.y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() == </a:t>
                </a:r>
                <a:r>
                  <a:rPr lang="en-US" sz="1600" dirty="0" err="1">
                    <a:latin typeface="Consolas" pitchFamily="49" charset="0"/>
                    <a:cs typeface="Consolas" pitchFamily="49" charset="0"/>
                  </a:rPr>
                  <a:t>p.y</a:t>
                </a:r>
                <a:r>
                  <a:rPr lang="en-US" sz="1600" dirty="0">
                    <a:latin typeface="Consolas" pitchFamily="49" charset="0"/>
                    <a:cs typeface="Consolas" pitchFamily="49" charset="0"/>
                  </a:rPr>
                  <a:t>()</a:t>
                </a:r>
                <a:endParaRPr lang="en-US" sz="1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697832"/>
                <a:ext cx="8305800" cy="579504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417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the class methods are invoked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1"/>
            <a:ext cx="8534400" cy="5502274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onsolas" pitchFamily="49" charset="0"/>
                <a:cs typeface="Consolas" pitchFamily="49" charset="0"/>
              </a:rPr>
              <a:t>p1 = Point(5.0, -3.2)  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__</a:t>
            </a:r>
            <a:r>
              <a:rPr lang="en-GB" sz="2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init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__(p1, 5.0, -3.2)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p2 = Point(2.8)        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__</a:t>
            </a:r>
            <a:r>
              <a:rPr lang="en-GB" sz="2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init</a:t>
            </a:r>
            <a:r>
              <a:rPr lang="en-GB" sz="20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__(p2, 2.8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, 0)</a:t>
            </a:r>
          </a:p>
          <a:p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dist12 = p1.distance(p2)  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distance(p1, p2)</a:t>
            </a:r>
          </a:p>
          <a:p>
            <a:endParaRPr lang="en-GB" sz="20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endParaRPr lang="en-GB" sz="20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Distance to the origin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r = p1.distance()        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distance(p1, None)</a:t>
            </a:r>
          </a:p>
          <a:p>
            <a:endParaRPr lang="en-GB" sz="2000" dirty="0">
              <a:latin typeface="Consolas" pitchFamily="49" charset="0"/>
              <a:cs typeface="Consolas" pitchFamily="49" charset="0"/>
            </a:endParaRPr>
          </a:p>
          <a:p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Create another point by adding coordinates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p3 = p1 + p2  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Equivalent to p1.__add__(p2)</a:t>
            </a:r>
          </a:p>
          <a:p>
            <a:endParaRPr lang="en-GB" sz="2000" dirty="0">
              <a:latin typeface="Consolas" pitchFamily="49" charset="0"/>
              <a:cs typeface="Consolas" pitchFamily="49" charset="0"/>
            </a:endParaRPr>
          </a:p>
          <a:p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We get the coordinates of the new point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x = p3.x()  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x = 7.8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y = p3.y()  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y = -3.2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3AD46A-2D0B-4251-936E-9063326452E0}"/>
              </a:ext>
            </a:extLst>
          </p:cNvPr>
          <p:cNvGrpSpPr/>
          <p:nvPr/>
        </p:nvGrpSpPr>
        <p:grpSpPr>
          <a:xfrm>
            <a:off x="1828800" y="2286000"/>
            <a:ext cx="3962400" cy="549804"/>
            <a:chOff x="1828800" y="2286000"/>
            <a:chExt cx="3850104" cy="5498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9622A2-C9C5-4A88-8B2B-ECA93002BB92}"/>
                </a:ext>
              </a:extLst>
            </p:cNvPr>
            <p:cNvSpPr/>
            <p:nvPr/>
          </p:nvSpPr>
          <p:spPr>
            <a:xfrm>
              <a:off x="1828800" y="2286000"/>
              <a:ext cx="76200" cy="7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A6C7373-675D-469F-A0FE-1DA1E26A00BC}"/>
                </a:ext>
              </a:extLst>
            </p:cNvPr>
            <p:cNvSpPr/>
            <p:nvPr/>
          </p:nvSpPr>
          <p:spPr>
            <a:xfrm>
              <a:off x="5602704" y="2286000"/>
              <a:ext cx="76200" cy="7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95D84307-523E-41E3-9F66-EF9B931A980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753852" y="405399"/>
              <a:ext cx="12700" cy="3773904"/>
            </a:xfrm>
            <a:prstGeom prst="bentConnector3">
              <a:avLst>
                <a:gd name="adj1" fmla="val 1800000"/>
              </a:avLst>
            </a:prstGeom>
            <a:ln w="28575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D97876-F270-4F96-B387-96D0AEA32E36}"/>
                </a:ext>
              </a:extLst>
            </p:cNvPr>
            <p:cNvSpPr txBox="1"/>
            <p:nvPr/>
          </p:nvSpPr>
          <p:spPr>
            <a:xfrm>
              <a:off x="3390529" y="2466472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  <a:latin typeface="Consolas" panose="020B0609020204030204" pitchFamily="49" charset="0"/>
                </a:rPr>
                <a:t>self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00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the class methods are invoked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1"/>
            <a:ext cx="3657600" cy="5502274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onsolas" pitchFamily="49" charset="0"/>
                <a:cs typeface="Consolas" pitchFamily="49" charset="0"/>
              </a:rPr>
              <a:t>p1 = Point(5.0, -3.2)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p2 = Point(2.8)</a:t>
            </a:r>
            <a:endParaRPr lang="en-GB" sz="20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dist12 = p1.distance(p2)</a:t>
            </a:r>
            <a:endParaRPr lang="en-GB" sz="20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endParaRPr lang="en-GB" sz="20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endParaRPr lang="en-GB" sz="20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r = p1.distance()</a:t>
            </a:r>
            <a:endParaRPr lang="en-GB" sz="20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endParaRPr lang="en-GB" sz="2000" dirty="0">
              <a:latin typeface="Consolas" pitchFamily="49" charset="0"/>
              <a:cs typeface="Consolas" pitchFamily="49" charset="0"/>
            </a:endParaRPr>
          </a:p>
          <a:p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p3 = p1 + p2</a:t>
            </a:r>
            <a:endParaRPr lang="en-GB" sz="20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endParaRPr lang="en-GB" sz="2000" dirty="0">
              <a:latin typeface="Consolas" pitchFamily="49" charset="0"/>
              <a:cs typeface="Consolas" pitchFamily="49" charset="0"/>
            </a:endParaRPr>
          </a:p>
          <a:p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x = p3.x()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y = p3.y()</a:t>
            </a:r>
            <a:endParaRPr lang="en-GB" sz="20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04042B-C689-4541-9FE8-607692907D22}"/>
              </a:ext>
            </a:extLst>
          </p:cNvPr>
          <p:cNvSpPr txBox="1">
            <a:spLocks/>
          </p:cNvSpPr>
          <p:nvPr/>
        </p:nvSpPr>
        <p:spPr>
          <a:xfrm>
            <a:off x="3822441" y="2983831"/>
            <a:ext cx="5257800" cy="32042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charset="0"/>
              <a:buNone/>
              <a:tabLst>
                <a:tab pos="0" algn="l"/>
              </a:tabLst>
              <a:defRPr sz="2400" b="1" kern="1200" baseline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Point:</a:t>
            </a:r>
            <a:br>
              <a:rPr lang="en-US" sz="1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br>
              <a:rPr lang="en-US" sz="1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__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init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__(</a:t>
            </a:r>
            <a:r>
              <a:rPr lang="en-US" sz="14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, x: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0, y: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0):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   </a:t>
            </a:r>
            <a:b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x(</a:t>
            </a:r>
            <a:r>
              <a:rPr lang="en-US" sz="14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 -&gt;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    </a:t>
            </a:r>
            <a:br>
              <a:rPr lang="en-US" sz="1400" dirty="0">
                <a:latin typeface="Consolas" pitchFamily="49" charset="0"/>
                <a:cs typeface="Consolas" pitchFamily="49" charset="0"/>
              </a:rPr>
            </a:br>
            <a:r>
              <a:rPr lang="en-US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y(</a:t>
            </a:r>
            <a:r>
              <a:rPr lang="en-US" sz="14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 -&gt;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      </a:t>
            </a:r>
            <a:br>
              <a:rPr lang="en-US" sz="1400" dirty="0">
                <a:latin typeface="Consolas" pitchFamily="49" charset="0"/>
                <a:cs typeface="Consolas" pitchFamily="49" charset="0"/>
              </a:rPr>
            </a:br>
            <a:r>
              <a:rPr lang="en-US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distance(</a:t>
            </a:r>
            <a:r>
              <a:rPr lang="en-US" sz="14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, p: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Optional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['Point']) -&gt;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</a:t>
            </a:r>
            <a:br>
              <a:rPr lang="en-GB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</a:br>
            <a:br>
              <a:rPr lang="en-GB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   def</a:t>
            </a:r>
            <a:r>
              <a:rPr lang="en-GB" sz="1400" dirty="0">
                <a:latin typeface="Consolas" pitchFamily="49" charset="0"/>
                <a:cs typeface="Consolas" pitchFamily="49" charset="0"/>
              </a:rPr>
              <a:t> angle(</a:t>
            </a:r>
            <a:r>
              <a:rPr lang="en-GB" sz="14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GB" sz="1400" dirty="0">
                <a:latin typeface="Consolas" pitchFamily="49" charset="0"/>
                <a:cs typeface="Consolas" pitchFamily="49" charset="0"/>
              </a:rPr>
              <a:t>) -&gt; </a:t>
            </a:r>
            <a:r>
              <a:rPr lang="en-GB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GB" sz="1400" dirty="0">
                <a:latin typeface="Consolas" pitchFamily="49" charset="0"/>
                <a:cs typeface="Consolas" pitchFamily="49" charset="0"/>
              </a:rPr>
              <a:t>:</a:t>
            </a:r>
            <a:br>
              <a:rPr lang="en-US" sz="1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br>
              <a:rPr lang="en-US" sz="1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__add__(</a:t>
            </a:r>
            <a:r>
              <a:rPr lang="en-US" sz="14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, p: 'Point') -&gt; 'Point':</a:t>
            </a:r>
            <a:br>
              <a:rPr lang="en-US" sz="1400" dirty="0">
                <a:latin typeface="Consolas" pitchFamily="49" charset="0"/>
                <a:cs typeface="Consolas" pitchFamily="49" charset="0"/>
              </a:rPr>
            </a:br>
            <a:br>
              <a:rPr lang="en-US" sz="1400" dirty="0">
                <a:latin typeface="Consolas" pitchFamily="49" charset="0"/>
                <a:cs typeface="Consolas" pitchFamily="49" charset="0"/>
              </a:rPr>
            </a:br>
            <a:r>
              <a:rPr lang="en-US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__eq__(</a:t>
            </a:r>
            <a:r>
              <a:rPr lang="en-US" sz="14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, p: 'Point') -&gt;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    </a:t>
            </a:r>
            <a:br>
              <a:rPr lang="en-GB" sz="1400" dirty="0">
                <a:latin typeface="Consolas" pitchFamily="49" charset="0"/>
                <a:cs typeface="Consolas" pitchFamily="49" charset="0"/>
              </a:rPr>
            </a:br>
            <a:endParaRPr lang="en-US" sz="1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769C02-F9A5-4B9E-A86E-2828792998AE}"/>
              </a:ext>
            </a:extLst>
          </p:cNvPr>
          <p:cNvSpPr/>
          <p:nvPr/>
        </p:nvSpPr>
        <p:spPr>
          <a:xfrm>
            <a:off x="3429000" y="1362269"/>
            <a:ext cx="1833465" cy="2015413"/>
          </a:xfrm>
          <a:custGeom>
            <a:avLst/>
            <a:gdLst>
              <a:gd name="connsiteX0" fmla="*/ 0 w 1688841"/>
              <a:gd name="connsiteY0" fmla="*/ 0 h 2015413"/>
              <a:gd name="connsiteX1" fmla="*/ 1688841 w 1688841"/>
              <a:gd name="connsiteY1" fmla="*/ 0 h 2015413"/>
              <a:gd name="connsiteX2" fmla="*/ 1688841 w 1688841"/>
              <a:gd name="connsiteY2" fmla="*/ 2015413 h 201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841" h="2015413">
                <a:moveTo>
                  <a:pt x="0" y="0"/>
                </a:moveTo>
                <a:lnTo>
                  <a:pt x="1688841" y="0"/>
                </a:lnTo>
                <a:lnTo>
                  <a:pt x="1688841" y="2015413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FF5683-A42F-40AF-BD33-59D54F459FB6}"/>
              </a:ext>
            </a:extLst>
          </p:cNvPr>
          <p:cNvCxnSpPr>
            <a:cxnSpLocks/>
          </p:cNvCxnSpPr>
          <p:nvPr/>
        </p:nvCxnSpPr>
        <p:spPr>
          <a:xfrm>
            <a:off x="2743200" y="2286000"/>
            <a:ext cx="1558212" cy="241662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675750-52D9-4F9F-8465-6E8D854EFDEE}"/>
              </a:ext>
            </a:extLst>
          </p:cNvPr>
          <p:cNvCxnSpPr/>
          <p:nvPr/>
        </p:nvCxnSpPr>
        <p:spPr>
          <a:xfrm>
            <a:off x="2895600" y="3581400"/>
            <a:ext cx="1371600" cy="12192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2176A4D-B39F-499B-BA21-FA9294C1FC55}"/>
              </a:ext>
            </a:extLst>
          </p:cNvPr>
          <p:cNvCxnSpPr>
            <a:cxnSpLocks/>
          </p:cNvCxnSpPr>
          <p:nvPr/>
        </p:nvCxnSpPr>
        <p:spPr>
          <a:xfrm>
            <a:off x="2209800" y="4648200"/>
            <a:ext cx="2057400" cy="84753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E7A9BC-B4DC-49F5-A4E5-753E38700B85}"/>
              </a:ext>
            </a:extLst>
          </p:cNvPr>
          <p:cNvCxnSpPr>
            <a:cxnSpLocks/>
          </p:cNvCxnSpPr>
          <p:nvPr/>
        </p:nvCxnSpPr>
        <p:spPr>
          <a:xfrm flipV="1">
            <a:off x="1905000" y="3962401"/>
            <a:ext cx="2362200" cy="160019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52BF4B-3051-4654-AF5D-5EC557A61826}"/>
              </a:ext>
            </a:extLst>
          </p:cNvPr>
          <p:cNvCxnSpPr>
            <a:cxnSpLocks/>
          </p:cNvCxnSpPr>
          <p:nvPr/>
        </p:nvCxnSpPr>
        <p:spPr>
          <a:xfrm flipV="1">
            <a:off x="1905000" y="4343401"/>
            <a:ext cx="2396412" cy="152399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7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8DCB-D306-4B72-B705-A252965A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naming conventions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960F4-56F7-454E-B75D-25BCCF44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8824-0ABE-4348-8078-EB08517B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26279-A8A7-4999-80A9-3B312D3A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9A250F-CF69-496B-8684-BDCBBB255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433215"/>
              </p:ext>
            </p:extLst>
          </p:nvPr>
        </p:nvGraphicFramePr>
        <p:xfrm>
          <a:off x="533400" y="838200"/>
          <a:ext cx="80772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953493212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4235785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30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distance, </a:t>
                      </a:r>
                      <a:r>
                        <a:rPr lang="en-US" b="1" dirty="0" err="1">
                          <a:latin typeface="Consolas" panose="020B0609020204030204" pitchFamily="49" charset="0"/>
                        </a:rPr>
                        <a:t>dot_product</a:t>
                      </a:r>
                      <a:r>
                        <a:rPr lang="en-US" b="1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b="1" dirty="0" err="1">
                          <a:latin typeface="Consolas" panose="020B0609020204030204" pitchFamily="49" charset="0"/>
                        </a:rPr>
                        <a:t>multiply_by_two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431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x, num, </a:t>
                      </a:r>
                      <a:r>
                        <a:rPr lang="en-US" b="1" dirty="0" err="1">
                          <a:latin typeface="Consolas" panose="020B0609020204030204" pitchFamily="49" charset="0"/>
                        </a:rPr>
                        <a:t>num_elements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6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Point, </a:t>
                      </a:r>
                      <a:r>
                        <a:rPr lang="en-US" b="1" dirty="0" err="1">
                          <a:latin typeface="Consolas" panose="020B0609020204030204" pitchFamily="49" charset="0"/>
                        </a:rPr>
                        <a:t>CityGraph</a:t>
                      </a:r>
                      <a:r>
                        <a:rPr lang="en-US" b="1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b="1" dirty="0" err="1">
                          <a:latin typeface="Consolas" panose="020B0609020204030204" pitchFamily="49" charset="0"/>
                        </a:rPr>
                        <a:t>ParkingLot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8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distance, </a:t>
                      </a:r>
                      <a:r>
                        <a:rPr lang="en-US" b="1" dirty="0" err="1">
                          <a:latin typeface="Consolas" panose="020B0609020204030204" pitchFamily="49" charset="0"/>
                        </a:rPr>
                        <a:t>get_angle</a:t>
                      </a:r>
                      <a:r>
                        <a:rPr lang="en-US" b="1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b="1" dirty="0" err="1">
                          <a:latin typeface="Consolas" panose="020B0609020204030204" pitchFamily="49" charset="0"/>
                        </a:rPr>
                        <a:t>shortest_path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56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Private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_</a:t>
                      </a:r>
                      <a:r>
                        <a:rPr lang="en-US" b="1" dirty="0" err="1">
                          <a:latin typeface="Consolas" panose="020B0609020204030204" pitchFamily="49" charset="0"/>
                        </a:rPr>
                        <a:t>gcd</a:t>
                      </a:r>
                      <a:r>
                        <a:rPr lang="en-US" b="1" dirty="0">
                          <a:latin typeface="Consolas" panose="020B0609020204030204" pitchFamily="49" charset="0"/>
                        </a:rPr>
                        <a:t>, _check, _</a:t>
                      </a:r>
                      <a:r>
                        <a:rPr lang="en-US" b="1" dirty="0" err="1">
                          <a:latin typeface="Consolas" panose="020B0609020204030204" pitchFamily="49" charset="0"/>
                        </a:rPr>
                        <a:t>calculate_mean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87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Magic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__</a:t>
                      </a:r>
                      <a:r>
                        <a:rPr lang="en-US" b="1" dirty="0" err="1">
                          <a:latin typeface="Consolas" panose="020B0609020204030204" pitchFamily="49" charset="0"/>
                        </a:rPr>
                        <a:t>init</a:t>
                      </a:r>
                      <a:r>
                        <a:rPr lang="en-US" b="1" dirty="0">
                          <a:latin typeface="Consolas" panose="020B0609020204030204" pitchFamily="49" charset="0"/>
                        </a:rPr>
                        <a:t>__, __add__, __eq__, __str__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73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GRAVITY, MIN_DISTANCE, MAX_NUM_PEOPLE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353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point.py, city_graph.py, parking_lot.py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geometry, </a:t>
                      </a:r>
                      <a:r>
                        <a:rPr lang="en-US" b="1" dirty="0" err="1">
                          <a:latin typeface="Consolas" panose="020B0609020204030204" pitchFamily="49" charset="0"/>
                        </a:rPr>
                        <a:t>citygraph</a:t>
                      </a:r>
                      <a:r>
                        <a:rPr lang="en-US" b="1" dirty="0">
                          <a:latin typeface="Consolas" panose="020B0609020204030204" pitchFamily="49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2361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7B54A6-6214-45CE-8326-A7FA9BFDAD4B}"/>
              </a:ext>
            </a:extLst>
          </p:cNvPr>
          <p:cNvSpPr txBox="1"/>
          <p:nvPr/>
        </p:nvSpPr>
        <p:spPr>
          <a:xfrm>
            <a:off x="511344" y="4715470"/>
            <a:ext cx="4974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Recommendation: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short names for modules and packages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underscores for package names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8F04D-5572-41EE-ADF5-553188680398}"/>
              </a:ext>
            </a:extLst>
          </p:cNvPr>
          <p:cNvSpPr txBox="1"/>
          <p:nvPr/>
        </p:nvSpPr>
        <p:spPr>
          <a:xfrm>
            <a:off x="511344" y="6032028"/>
            <a:ext cx="539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Comment:</a:t>
            </a:r>
            <a:r>
              <a:rPr lang="en-US" dirty="0"/>
              <a:t> </a:t>
            </a:r>
            <a:r>
              <a:rPr lang="en-US" sz="16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PascalCase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008000"/>
                </a:solidFill>
                <a:latin typeface="Consolas" panose="020B0609020204030204" pitchFamily="49" charset="0"/>
              </a:rPr>
              <a:t>camelCase</a:t>
            </a:r>
            <a:r>
              <a:rPr lang="en-US" sz="1600" dirty="0">
                <a:latin typeface="Consolas" panose="020B0609020204030204" pitchFamily="49" charset="0"/>
              </a:rPr>
              <a:t> and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snake_case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53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8DCB-D306-4B72-B705-A252965A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Magic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B3843-8322-4254-8AA2-2476E92E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They are invoked internally to implement certain actions.</a:t>
            </a:r>
          </a:p>
          <a:p>
            <a:endParaRPr lang="en-US" sz="2400" dirty="0"/>
          </a:p>
          <a:p>
            <a:r>
              <a:rPr lang="en-US" sz="2400" dirty="0"/>
              <a:t>They are not supposed to be invoked by the user.</a:t>
            </a:r>
          </a:p>
          <a:p>
            <a:endParaRPr lang="en-US" sz="2400" dirty="0"/>
          </a:p>
          <a:p>
            <a:r>
              <a:rPr lang="en-US" sz="2400" dirty="0"/>
              <a:t>Some examples:</a:t>
            </a:r>
          </a:p>
          <a:p>
            <a:pPr lvl="1"/>
            <a:r>
              <a:rPr lang="en-US" sz="2400" dirty="0"/>
              <a:t>Arithmetic: __add__, __</a:t>
            </a:r>
            <a:r>
              <a:rPr lang="en-US" sz="2400" dirty="0" err="1"/>
              <a:t>mul</a:t>
            </a:r>
            <a:r>
              <a:rPr lang="en-US" sz="2400" dirty="0"/>
              <a:t>__, __div__, __</a:t>
            </a:r>
            <a:r>
              <a:rPr lang="en-US" sz="2400" dirty="0" err="1"/>
              <a:t>truediv</a:t>
            </a:r>
            <a:r>
              <a:rPr lang="en-US" sz="2400" dirty="0"/>
              <a:t>__, __neg__, …</a:t>
            </a:r>
          </a:p>
          <a:p>
            <a:pPr lvl="1"/>
            <a:r>
              <a:rPr lang="en-US" sz="2400" dirty="0"/>
              <a:t>Relational: __eq__, __ne__, __</a:t>
            </a:r>
            <a:r>
              <a:rPr lang="en-US" sz="2400" dirty="0" err="1"/>
              <a:t>gt</a:t>
            </a:r>
            <a:r>
              <a:rPr lang="en-US" sz="2400" dirty="0"/>
              <a:t>__, __</a:t>
            </a:r>
            <a:r>
              <a:rPr lang="en-US" sz="2400" dirty="0" err="1"/>
              <a:t>ge</a:t>
            </a:r>
            <a:r>
              <a:rPr lang="en-US" sz="2400" dirty="0"/>
              <a:t>__, …</a:t>
            </a:r>
          </a:p>
          <a:p>
            <a:pPr lvl="1"/>
            <a:r>
              <a:rPr lang="en-US" sz="2400" dirty="0"/>
              <a:t>Representation: __str__, __</a:t>
            </a:r>
            <a:r>
              <a:rPr lang="en-US" sz="2400" dirty="0" err="1"/>
              <a:t>repr</a:t>
            </a:r>
            <a:r>
              <a:rPr lang="en-US" sz="2400" dirty="0"/>
              <a:t>__, …</a:t>
            </a:r>
          </a:p>
          <a:p>
            <a:pPr lvl="1"/>
            <a:r>
              <a:rPr lang="en-US" sz="2400" dirty="0"/>
              <a:t>Class initialization: __</a:t>
            </a:r>
            <a:r>
              <a:rPr lang="en-US" sz="2400" dirty="0" err="1"/>
              <a:t>init</a:t>
            </a:r>
            <a:r>
              <a:rPr lang="en-US" sz="2400" dirty="0"/>
              <a:t>__, __new__, __del__</a:t>
            </a:r>
          </a:p>
          <a:p>
            <a:pPr lvl="1"/>
            <a:r>
              <a:rPr lang="en-US" sz="2400" dirty="0"/>
              <a:t>and others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960F4-56F7-454E-B75D-25BCCF44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8824-0ABE-4348-8078-EB08517B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26279-A8A7-4999-80A9-3B312D3A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28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0" y="762000"/>
            <a:ext cx="7467600" cy="6019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5886717"/>
            <a:ext cx="70104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1295399"/>
            <a:ext cx="7010400" cy="4591317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Class Point in C++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8229600" cy="6096000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The declaration of the class Point</a:t>
            </a:r>
            <a:endParaRPr lang="en-US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Point {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Constructor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Point(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x, 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y);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Constructor for (0,0)</a:t>
            </a:r>
            <a:b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Point();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Gets the x coordinate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x() 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Gets the y coordinate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y() 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Returns the distance to point p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distance(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Point&amp; p) 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Returns the distance to the origin</a:t>
            </a:r>
            <a:b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distance() 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Returns the angle of the polar coordinate</a:t>
            </a:r>
            <a:b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angle() 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Creates a new point by adding the coordinates of two points</a:t>
            </a:r>
            <a:b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Point 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operator +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Point&amp; p) 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_x, _y; 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Coordinates of the point</a:t>
            </a:r>
            <a:b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7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10" y="34290"/>
            <a:ext cx="5919287" cy="640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362200" y="5052060"/>
            <a:ext cx="5029200" cy="1348740"/>
            <a:chOff x="2362200" y="5052060"/>
            <a:chExt cx="5029200" cy="1348740"/>
          </a:xfrm>
        </p:grpSpPr>
        <p:sp>
          <p:nvSpPr>
            <p:cNvPr id="16" name="L-Shape 15"/>
            <p:cNvSpPr/>
            <p:nvPr/>
          </p:nvSpPr>
          <p:spPr>
            <a:xfrm flipH="1">
              <a:off x="2362200" y="5985510"/>
              <a:ext cx="5029200" cy="415290"/>
            </a:xfrm>
            <a:prstGeom prst="corner">
              <a:avLst>
                <a:gd name="adj1" fmla="val 52143"/>
                <a:gd name="adj2" fmla="val 43276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88230" y="5052060"/>
              <a:ext cx="19050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3290" y="5450840"/>
              <a:ext cx="1718310" cy="1993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Implementation of the class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The constructor: different implementations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Point::Point(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x, 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y) {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  _x = x; _y = y;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GB" sz="2000" dirty="0">
              <a:latin typeface="Consolas" pitchFamily="49" charset="0"/>
              <a:cs typeface="Consolas" pitchFamily="49" charset="0"/>
            </a:endParaRPr>
          </a:p>
          <a:p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or also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Point::Point(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x, 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 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y) : _x(x), _y(y) {}</a:t>
            </a:r>
          </a:p>
          <a:p>
            <a:endParaRPr lang="en-GB" sz="2000" dirty="0">
              <a:latin typeface="Consolas" pitchFamily="49" charset="0"/>
              <a:cs typeface="Consolas" pitchFamily="49" charset="0"/>
            </a:endParaRPr>
          </a:p>
          <a:p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endParaRPr lang="en-GB" sz="2000" dirty="0">
              <a:latin typeface="Consolas" pitchFamily="49" charset="0"/>
              <a:cs typeface="Consolas" pitchFamily="49" charset="0"/>
            </a:endParaRPr>
          </a:p>
          <a:p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The other constructor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Point::Point() : x(0), y(0) {}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9992" y="3733800"/>
            <a:ext cx="667900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/>
              <a:t>They are equivalent, but only one of them should be chosen.</a:t>
            </a:r>
          </a:p>
          <a:p>
            <a:r>
              <a:rPr lang="en-GB" sz="2000" b="1" dirty="0"/>
              <a:t>We can have different constructors with different </a:t>
            </a:r>
            <a:r>
              <a:rPr lang="en-GB" sz="2000" b="1" i="1" dirty="0"/>
              <a:t>signatures</a:t>
            </a:r>
            <a:r>
              <a:rPr lang="en-GB" sz="2000" b="1" dirty="0"/>
              <a:t>.</a:t>
            </a:r>
            <a:endParaRPr lang="en-US" sz="2000" b="1" dirty="0"/>
          </a:p>
        </p:txBody>
      </p:sp>
      <p:sp>
        <p:nvSpPr>
          <p:cNvPr id="10" name="Right Brace 9"/>
          <p:cNvSpPr/>
          <p:nvPr/>
        </p:nvSpPr>
        <p:spPr>
          <a:xfrm>
            <a:off x="7603632" y="1219200"/>
            <a:ext cx="395227" cy="2362200"/>
          </a:xfrm>
          <a:prstGeom prst="rightBrace">
            <a:avLst>
              <a:gd name="adj1" fmla="val 42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cxnSpLocks/>
          </p:cNvCxnSpPr>
          <p:nvPr/>
        </p:nvCxnSpPr>
        <p:spPr>
          <a:xfrm flipV="1">
            <a:off x="7290749" y="2400300"/>
            <a:ext cx="862651" cy="1687443"/>
          </a:xfrm>
          <a:prstGeom prst="bentConnector3">
            <a:avLst>
              <a:gd name="adj1" fmla="val 148328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Implementation of the class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Point::x() </a:t>
            </a:r>
            <a:r>
              <a:rPr lang="en-GB" sz="20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{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_x;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}</a:t>
            </a:r>
            <a:b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</a:br>
            <a:b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Point::y() </a:t>
            </a:r>
            <a:r>
              <a:rPr lang="en-GB" sz="20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{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_y;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GB" sz="2000" dirty="0">
              <a:latin typeface="Consolas" pitchFamily="49" charset="0"/>
              <a:cs typeface="Consolas" pitchFamily="49" charset="0"/>
            </a:endParaRPr>
          </a:p>
          <a:p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Point::distance(</a:t>
            </a:r>
            <a:r>
              <a:rPr lang="en-GB" sz="20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Point&amp; p) </a:t>
            </a:r>
            <a:r>
              <a:rPr lang="en-GB" sz="20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{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dx = x() – </a:t>
            </a:r>
            <a:r>
              <a:rPr lang="en-GB" sz="2000" dirty="0" err="1">
                <a:latin typeface="Consolas" pitchFamily="49" charset="0"/>
                <a:cs typeface="Consolas" pitchFamily="49" charset="0"/>
              </a:rPr>
              <a:t>p.x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(); 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Better </a:t>
            </a:r>
            <a:r>
              <a:rPr lang="en-GB" sz="2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getX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() than x</a:t>
            </a:r>
            <a:b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000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= y() – </a:t>
            </a:r>
            <a:r>
              <a:rPr lang="en-GB" sz="2000" dirty="0" err="1">
                <a:latin typeface="Consolas" pitchFamily="49" charset="0"/>
                <a:cs typeface="Consolas" pitchFamily="49" charset="0"/>
              </a:rPr>
              <a:t>p.y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();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sqrt(dx*dx + </a:t>
            </a:r>
            <a:r>
              <a:rPr lang="en-GB" sz="2000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GB" sz="2000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);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}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endParaRPr lang="en-GB" sz="2000" dirty="0">
              <a:latin typeface="Consolas" pitchFamily="49" charset="0"/>
              <a:cs typeface="Consolas" pitchFamily="49" charset="0"/>
            </a:endParaRPr>
          </a:p>
          <a:p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Point::distance() </a:t>
            </a:r>
            <a:r>
              <a:rPr lang="en-GB" sz="20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{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sqrt(x()*x() + y()*y());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}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endParaRPr lang="en-GB" sz="2000" dirty="0">
              <a:latin typeface="Consolas" pitchFamily="49" charset="0"/>
              <a:cs typeface="Consolas" pitchFamily="49" charset="0"/>
            </a:endParaRPr>
          </a:p>
          <a:p>
            <a:endParaRPr lang="en-GB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613924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compilers are smart. Small functions are expanded inline.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Implementation of the class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89560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GB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Point::angle() </a:t>
            </a:r>
            <a:r>
              <a:rPr lang="en-GB" sz="20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{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if 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(x() == 0 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and y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() == 0) 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return 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0;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000" dirty="0" err="1">
                <a:latin typeface="Consolas" pitchFamily="49" charset="0"/>
                <a:cs typeface="Consolas" pitchFamily="49" charset="0"/>
              </a:rPr>
              <a:t>atan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(y()/x());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}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Point Point::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operator + 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20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Point&amp; p) </a:t>
            </a:r>
            <a:r>
              <a:rPr lang="en-GB" sz="20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{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Point(x() + </a:t>
            </a:r>
            <a:r>
              <a:rPr lang="en-GB" sz="2000" dirty="0" err="1">
                <a:latin typeface="Consolas" pitchFamily="49" charset="0"/>
                <a:cs typeface="Consolas" pitchFamily="49" charset="0"/>
              </a:rPr>
              <a:t>p.x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(), y() + </a:t>
            </a:r>
            <a:r>
              <a:rPr lang="en-GB" sz="2000" dirty="0" err="1">
                <a:latin typeface="Consolas" pitchFamily="49" charset="0"/>
                <a:cs typeface="Consolas" pitchFamily="49" charset="0"/>
              </a:rPr>
              <a:t>p.y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());</a:t>
            </a:r>
            <a:br>
              <a:rPr lang="en-GB" sz="2000" dirty="0">
                <a:latin typeface="Consolas" pitchFamily="49" charset="0"/>
                <a:cs typeface="Consolas" pitchFamily="49" charset="0"/>
              </a:rPr>
            </a:br>
            <a:r>
              <a:rPr lang="en-GB" sz="20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GB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0037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human brain has limitations: 4 things at once.</a:t>
            </a:r>
          </a:p>
          <a:p>
            <a:endParaRPr lang="en-US" dirty="0"/>
          </a:p>
          <a:p>
            <a:r>
              <a:rPr lang="en-US" dirty="0"/>
              <a:t>Modularity and abstraction are for designing large maintainable systems.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33</a:t>
            </a:fld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762000" y="4495800"/>
            <a:ext cx="7696200" cy="1371600"/>
            <a:chOff x="762000" y="4495800"/>
            <a:chExt cx="7696200" cy="1371600"/>
          </a:xfrm>
        </p:grpSpPr>
        <p:sp>
          <p:nvSpPr>
            <p:cNvPr id="77" name="Rounded Rectangle 76"/>
            <p:cNvSpPr/>
            <p:nvPr/>
          </p:nvSpPr>
          <p:spPr>
            <a:xfrm>
              <a:off x="762000" y="4495800"/>
              <a:ext cx="1676400" cy="1371600"/>
            </a:xfrm>
            <a:prstGeom prst="roundRect">
              <a:avLst/>
            </a:prstGeom>
            <a:solidFill>
              <a:srgbClr val="C6D9F1">
                <a:alpha val="74902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895600" y="4495800"/>
              <a:ext cx="1790700" cy="1371600"/>
            </a:xfrm>
            <a:prstGeom prst="roundRect">
              <a:avLst/>
            </a:prstGeom>
            <a:solidFill>
              <a:srgbClr val="C6D9F1">
                <a:alpha val="74902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5029200" y="4495800"/>
              <a:ext cx="1638300" cy="1371600"/>
            </a:xfrm>
            <a:prstGeom prst="roundRect">
              <a:avLst/>
            </a:prstGeom>
            <a:solidFill>
              <a:srgbClr val="C6D9F1">
                <a:alpha val="74902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7162800" y="4495800"/>
              <a:ext cx="1295400" cy="1371600"/>
            </a:xfrm>
            <a:prstGeom prst="roundRect">
              <a:avLst/>
            </a:prstGeom>
            <a:solidFill>
              <a:srgbClr val="C6D9F1">
                <a:alpha val="74902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38200" y="4572000"/>
            <a:ext cx="7504035" cy="1142999"/>
            <a:chOff x="838200" y="4572000"/>
            <a:chExt cx="7504035" cy="1142999"/>
          </a:xfrm>
        </p:grpSpPr>
        <p:grpSp>
          <p:nvGrpSpPr>
            <p:cNvPr id="87" name="Group 86"/>
            <p:cNvGrpSpPr/>
            <p:nvPr/>
          </p:nvGrpSpPr>
          <p:grpSpPr>
            <a:xfrm>
              <a:off x="838200" y="4648200"/>
              <a:ext cx="1524000" cy="1066799"/>
              <a:chOff x="838200" y="4648200"/>
              <a:chExt cx="1524000" cy="106679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057400" y="5257800"/>
                <a:ext cx="304800" cy="2286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38200" y="4849825"/>
                <a:ext cx="4953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19200" y="5328820"/>
                <a:ext cx="457200" cy="3861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648200"/>
                <a:ext cx="228600" cy="3499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12" idx="2"/>
                <a:endCxn id="9" idx="0"/>
              </p:cNvCxnSpPr>
              <p:nvPr/>
            </p:nvCxnSpPr>
            <p:spPr>
              <a:xfrm>
                <a:off x="1866900" y="4998128"/>
                <a:ext cx="342900" cy="2596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9" idx="1"/>
                <a:endCxn id="11" idx="3"/>
              </p:cNvCxnSpPr>
              <p:nvPr/>
            </p:nvCxnSpPr>
            <p:spPr>
              <a:xfrm flipH="1">
                <a:off x="1676400" y="5372100"/>
                <a:ext cx="381000" cy="1498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10" idx="2"/>
                <a:endCxn id="11" idx="0"/>
              </p:cNvCxnSpPr>
              <p:nvPr/>
            </p:nvCxnSpPr>
            <p:spPr>
              <a:xfrm>
                <a:off x="1085850" y="5078425"/>
                <a:ext cx="361950" cy="2503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10" idx="3"/>
                <a:endCxn id="12" idx="1"/>
              </p:cNvCxnSpPr>
              <p:nvPr/>
            </p:nvCxnSpPr>
            <p:spPr>
              <a:xfrm flipV="1">
                <a:off x="1333500" y="4823164"/>
                <a:ext cx="419100" cy="140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12" idx="2"/>
                <a:endCxn id="11" idx="0"/>
              </p:cNvCxnSpPr>
              <p:nvPr/>
            </p:nvCxnSpPr>
            <p:spPr>
              <a:xfrm flipH="1">
                <a:off x="1447800" y="4998128"/>
                <a:ext cx="419100" cy="3306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2971800" y="4589385"/>
              <a:ext cx="1600200" cy="1049415"/>
              <a:chOff x="2971800" y="4589385"/>
              <a:chExt cx="1600200" cy="104941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038600" y="4648200"/>
                <a:ext cx="3048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76700" y="5410200"/>
                <a:ext cx="4953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200400" y="4589385"/>
                <a:ext cx="457200" cy="3861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971800" y="5212672"/>
                <a:ext cx="228600" cy="3499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stCxn id="27" idx="2"/>
                <a:endCxn id="28" idx="0"/>
              </p:cNvCxnSpPr>
              <p:nvPr/>
            </p:nvCxnSpPr>
            <p:spPr>
              <a:xfrm flipH="1">
                <a:off x="3086100" y="4975564"/>
                <a:ext cx="342900" cy="2371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27" idx="2"/>
                <a:endCxn id="26" idx="0"/>
              </p:cNvCxnSpPr>
              <p:nvPr/>
            </p:nvCxnSpPr>
            <p:spPr>
              <a:xfrm>
                <a:off x="3429000" y="4975564"/>
                <a:ext cx="895350" cy="4346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27" idx="3"/>
                <a:endCxn id="25" idx="1"/>
              </p:cNvCxnSpPr>
              <p:nvPr/>
            </p:nvCxnSpPr>
            <p:spPr>
              <a:xfrm flipV="1">
                <a:off x="3657600" y="4762500"/>
                <a:ext cx="381000" cy="19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25" idx="2"/>
                <a:endCxn id="26" idx="0"/>
              </p:cNvCxnSpPr>
              <p:nvPr/>
            </p:nvCxnSpPr>
            <p:spPr>
              <a:xfrm>
                <a:off x="4191000" y="4876800"/>
                <a:ext cx="133350" cy="533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5105400" y="4648200"/>
              <a:ext cx="1457325" cy="999847"/>
              <a:chOff x="5105400" y="4648200"/>
              <a:chExt cx="1457325" cy="99984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038850" y="5419447"/>
                <a:ext cx="3048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105400" y="4648200"/>
                <a:ext cx="4953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105525" y="4692246"/>
                <a:ext cx="457200" cy="3861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410200" y="5288872"/>
                <a:ext cx="228600" cy="3499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>
                <a:stCxn id="30" idx="3"/>
                <a:endCxn id="31" idx="1"/>
              </p:cNvCxnSpPr>
              <p:nvPr/>
            </p:nvCxnSpPr>
            <p:spPr>
              <a:xfrm>
                <a:off x="5600700" y="4762500"/>
                <a:ext cx="504825" cy="1228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30" idx="2"/>
                <a:endCxn id="32" idx="0"/>
              </p:cNvCxnSpPr>
              <p:nvPr/>
            </p:nvCxnSpPr>
            <p:spPr>
              <a:xfrm>
                <a:off x="5353050" y="4876800"/>
                <a:ext cx="171450" cy="4120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32" idx="3"/>
                <a:endCxn id="29" idx="1"/>
              </p:cNvCxnSpPr>
              <p:nvPr/>
            </p:nvCxnSpPr>
            <p:spPr>
              <a:xfrm>
                <a:off x="5638800" y="5463836"/>
                <a:ext cx="400050" cy="699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30" idx="2"/>
                <a:endCxn id="29" idx="0"/>
              </p:cNvCxnSpPr>
              <p:nvPr/>
            </p:nvCxnSpPr>
            <p:spPr>
              <a:xfrm>
                <a:off x="5353050" y="4876800"/>
                <a:ext cx="838200" cy="5426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7239000" y="4572000"/>
              <a:ext cx="1103235" cy="995779"/>
              <a:chOff x="7239000" y="4572000"/>
              <a:chExt cx="1103235" cy="995779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999335" y="5305147"/>
                <a:ext cx="3048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846935" y="4684465"/>
                <a:ext cx="4953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239000" y="5181600"/>
                <a:ext cx="457200" cy="3861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315200" y="4572000"/>
                <a:ext cx="228600" cy="3499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>
                <a:stCxn id="34" idx="1"/>
                <a:endCxn id="36" idx="3"/>
              </p:cNvCxnSpPr>
              <p:nvPr/>
            </p:nvCxnSpPr>
            <p:spPr>
              <a:xfrm flipH="1" flipV="1">
                <a:off x="7543800" y="4746964"/>
                <a:ext cx="303135" cy="518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35" idx="3"/>
                <a:endCxn id="33" idx="1"/>
              </p:cNvCxnSpPr>
              <p:nvPr/>
            </p:nvCxnSpPr>
            <p:spPr>
              <a:xfrm>
                <a:off x="7696200" y="5374690"/>
                <a:ext cx="303135" cy="447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34" idx="2"/>
                <a:endCxn id="33" idx="0"/>
              </p:cNvCxnSpPr>
              <p:nvPr/>
            </p:nvCxnSpPr>
            <p:spPr>
              <a:xfrm>
                <a:off x="8094585" y="4913065"/>
                <a:ext cx="57150" cy="3920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>
              <a:stCxn id="12" idx="3"/>
              <a:endCxn id="27" idx="1"/>
            </p:cNvCxnSpPr>
            <p:nvPr/>
          </p:nvCxnSpPr>
          <p:spPr>
            <a:xfrm flipV="1">
              <a:off x="1981200" y="4782475"/>
              <a:ext cx="1219200" cy="406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6" idx="3"/>
              <a:endCxn id="32" idx="1"/>
            </p:cNvCxnSpPr>
            <p:nvPr/>
          </p:nvCxnSpPr>
          <p:spPr>
            <a:xfrm flipV="1">
              <a:off x="4572000" y="5463836"/>
              <a:ext cx="838200" cy="606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1" idx="3"/>
              <a:endCxn id="35" idx="1"/>
            </p:cNvCxnSpPr>
            <p:nvPr/>
          </p:nvCxnSpPr>
          <p:spPr>
            <a:xfrm>
              <a:off x="6562725" y="4885336"/>
              <a:ext cx="676275" cy="489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>
              <a:stCxn id="26" idx="2"/>
              <a:endCxn id="35" idx="2"/>
            </p:cNvCxnSpPr>
            <p:nvPr/>
          </p:nvCxnSpPr>
          <p:spPr>
            <a:xfrm rot="5400000" flipH="1" flipV="1">
              <a:off x="5860464" y="4031665"/>
              <a:ext cx="71021" cy="3143250"/>
            </a:xfrm>
            <a:prstGeom prst="bentConnector3">
              <a:avLst>
                <a:gd name="adj1" fmla="val -54688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ounded Rectangle 85"/>
          <p:cNvSpPr/>
          <p:nvPr/>
        </p:nvSpPr>
        <p:spPr>
          <a:xfrm>
            <a:off x="685800" y="4267200"/>
            <a:ext cx="7848600" cy="1981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3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Two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1"/>
            <a:ext cx="5029200" cy="550227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Main loop of binary search</a:t>
            </a:r>
            <a:br>
              <a:rPr lang="en-US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left &lt;= right:</a:t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= (left + right)/2</a:t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x &lt; A[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]: right =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–1</a:t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elif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x &gt; A[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]: left = i+1</a:t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else: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endParaRPr lang="nn-NO" sz="2000" dirty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  <a:p>
            <a:endParaRPr lang="nn-NO" sz="2000" dirty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  <a:p>
            <a:endParaRPr lang="nn-NO" sz="2000" dirty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nn-NO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Main loop of insertion sort</a:t>
            </a:r>
          </a:p>
          <a:p>
            <a:r>
              <a:rPr lang="nn-NO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nn-NO" sz="2000" dirty="0">
                <a:latin typeface="Consolas" pitchFamily="49" charset="0"/>
                <a:cs typeface="Consolas" pitchFamily="49" charset="0"/>
              </a:rPr>
              <a:t> i </a:t>
            </a:r>
            <a:r>
              <a:rPr lang="nn-NO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nn-NO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nn-NO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range</a:t>
            </a:r>
            <a:r>
              <a:rPr lang="nn-NO" sz="2000" dirty="0">
                <a:latin typeface="Consolas" pitchFamily="49" charset="0"/>
                <a:cs typeface="Consolas" pitchFamily="49" charset="0"/>
              </a:rPr>
              <a:t>(1, len(A)):</a:t>
            </a:r>
            <a:br>
              <a:rPr lang="nn-NO" sz="2000" dirty="0">
                <a:latin typeface="Consolas" pitchFamily="49" charset="0"/>
                <a:cs typeface="Consolas" pitchFamily="49" charset="0"/>
              </a:rPr>
            </a:br>
            <a:r>
              <a:rPr lang="es-ES" sz="2000" dirty="0">
                <a:latin typeface="Consolas" pitchFamily="49" charset="0"/>
                <a:cs typeface="Consolas" pitchFamily="49" charset="0"/>
              </a:rPr>
              <a:t>    x = A[i]</a:t>
            </a:r>
            <a:br>
              <a:rPr lang="es-ES" sz="2000" dirty="0">
                <a:latin typeface="Consolas" pitchFamily="49" charset="0"/>
                <a:cs typeface="Consolas" pitchFamily="49" charset="0"/>
              </a:rPr>
            </a:br>
            <a:r>
              <a:rPr lang="es-ES" sz="2000" dirty="0">
                <a:latin typeface="Consolas" pitchFamily="49" charset="0"/>
                <a:cs typeface="Consolas" pitchFamily="49" charset="0"/>
              </a:rPr>
              <a:t>    j = i</a:t>
            </a:r>
            <a:br>
              <a:rPr lang="es-E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j &gt; 0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A[j-1] &gt; x:</a:t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s-ES" sz="2000" dirty="0">
                <a:latin typeface="Consolas" pitchFamily="49" charset="0"/>
                <a:cs typeface="Consolas" pitchFamily="49" charset="0"/>
              </a:rPr>
              <a:t>       A[j] = A[j-1]</a:t>
            </a:r>
            <a:br>
              <a:rPr lang="es-ES" sz="2000" dirty="0">
                <a:latin typeface="Consolas" pitchFamily="49" charset="0"/>
                <a:cs typeface="Consolas" pitchFamily="49" charset="0"/>
              </a:rPr>
            </a:br>
            <a:r>
              <a:rPr lang="es-ES" sz="2000" dirty="0">
                <a:latin typeface="Consolas" pitchFamily="49" charset="0"/>
                <a:cs typeface="Consolas" pitchFamily="49" charset="0"/>
              </a:rPr>
              <a:t>       j -= 1</a:t>
            </a:r>
            <a:br>
              <a:rPr lang="es-ES" sz="2000" dirty="0">
                <a:latin typeface="Consolas" pitchFamily="49" charset="0"/>
                <a:cs typeface="Consolas" pitchFamily="49" charset="0"/>
              </a:rPr>
            </a:br>
            <a:r>
              <a:rPr lang="es-ES" sz="2000" dirty="0">
                <a:latin typeface="Consolas" pitchFamily="49" charset="0"/>
                <a:cs typeface="Consolas" pitchFamily="49" charset="0"/>
              </a:rPr>
              <a:t>    A[j] = x</a:t>
            </a:r>
            <a:endParaRPr lang="en-GB" sz="20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1752600"/>
            <a:ext cx="300595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sng" dirty="0"/>
              <a:t>Variables used (5):</a:t>
            </a:r>
            <a:br>
              <a:rPr lang="en-US" sz="2000" u="sng" dirty="0"/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A, x, left, right, i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cs typeface="Consolas" panose="020B0609020204030204" pitchFamily="49" charset="0"/>
              </a:rPr>
              <a:t>(only 3 modified)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9608" y="4016514"/>
            <a:ext cx="21051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sng" dirty="0"/>
              <a:t>Variables used (4):</a:t>
            </a:r>
            <a:br>
              <a:rPr lang="en-US" sz="2000" u="sng" dirty="0"/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A, x,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j </a:t>
            </a:r>
          </a:p>
        </p:txBody>
      </p:sp>
    </p:spTree>
    <p:extLst>
      <p:ext uri="{BB962C8B-B14F-4D97-AF65-F5344CB8AC3E}">
        <p14:creationId xmlns:p14="http://schemas.microsoft.com/office/powerpoint/2010/main" val="365324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Hiding details: abstractions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Image result for car object-oriented programmi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6244052" y="990600"/>
            <a:ext cx="2743200" cy="233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19100" y="4047416"/>
            <a:ext cx="4648200" cy="2504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733425"/>
            <a:ext cx="6096000" cy="3313991"/>
          </a:xfrm>
          <a:prstGeom prst="rect">
            <a:avLst/>
          </a:prstGeom>
        </p:spPr>
      </p:pic>
      <p:pic>
        <p:nvPicPr>
          <p:cNvPr id="1028" name="Picture 4" descr="Image result for brake system ca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92925" y="3337941"/>
            <a:ext cx="2193875" cy="334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types of abstractions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01140" y="914400"/>
            <a:ext cx="6172200" cy="2828925"/>
          </a:xfrm>
          <a:prstGeom prst="rect">
            <a:avLst/>
          </a:prstGeom>
        </p:spPr>
      </p:pic>
      <p:pic>
        <p:nvPicPr>
          <p:cNvPr id="2052" name="Picture 4" descr="Image result for car symbol electri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997724"/>
            <a:ext cx="2482152" cy="217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lectric ca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562" y="4347914"/>
            <a:ext cx="4020463" cy="18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334" b="6654"/>
          <a:stretch>
            <a:fillRect/>
          </a:stretch>
        </p:blipFill>
        <p:spPr>
          <a:xfrm>
            <a:off x="1752600" y="722442"/>
            <a:ext cx="7315201" cy="5297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 maps are hierarchical: why?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Image result for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2533649"/>
            <a:ext cx="2114550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400" y="6019800"/>
            <a:ext cx="2708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Each level has few items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computer systems stack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366" r="54978"/>
          <a:stretch/>
        </p:blipFill>
        <p:spPr>
          <a:xfrm>
            <a:off x="457200" y="1180578"/>
            <a:ext cx="3429000" cy="51842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049" y="6019800"/>
            <a:ext cx="312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 Image Credit: Christopher Batten,</a:t>
            </a:r>
            <a:br>
              <a:rPr lang="en-US" sz="1600" b="1" dirty="0"/>
            </a:br>
            <a:r>
              <a:rPr lang="en-US" sz="1600" b="1" dirty="0"/>
              <a:t> Cornell University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939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computer systems stack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366"/>
          <a:stretch/>
        </p:blipFill>
        <p:spPr>
          <a:xfrm>
            <a:off x="457200" y="1180578"/>
            <a:ext cx="8305800" cy="51842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049" y="6019800"/>
            <a:ext cx="312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 Image Credit: Christopher Batten,</a:t>
            </a:r>
            <a:br>
              <a:rPr lang="en-US" sz="1600" b="1" dirty="0"/>
            </a:br>
            <a:r>
              <a:rPr lang="en-US" sz="1600" b="1" dirty="0"/>
              <a:t> Cornell University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975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2662</Words>
  <Application>Microsoft Office PowerPoint</Application>
  <PresentationFormat>On-screen Show (4:3)</PresentationFormat>
  <Paragraphs>337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Consolas</vt:lpstr>
      <vt:lpstr>Courier New</vt:lpstr>
      <vt:lpstr>Office Theme</vt:lpstr>
      <vt:lpstr>Abstract Data Types (I) (and Object-Oriented Programming)</vt:lpstr>
      <vt:lpstr>PowerPoint Presentation</vt:lpstr>
      <vt:lpstr>PowerPoint Presentation</vt:lpstr>
      <vt:lpstr>Two examples</vt:lpstr>
      <vt:lpstr>Hiding details: abstractions</vt:lpstr>
      <vt:lpstr>Different types of abstractions</vt:lpstr>
      <vt:lpstr>Concept maps are hierarchical: why?</vt:lpstr>
      <vt:lpstr>The computer systems stack</vt:lpstr>
      <vt:lpstr>The computer systems stack</vt:lpstr>
      <vt:lpstr>The computer systems stack</vt:lpstr>
      <vt:lpstr>The computer systems stack</vt:lpstr>
      <vt:lpstr>Our challenge</vt:lpstr>
      <vt:lpstr>Data types</vt:lpstr>
      <vt:lpstr>Abstract Data Types (ADTs)</vt:lpstr>
      <vt:lpstr>Abstract Data Types (ADTs)</vt:lpstr>
      <vt:lpstr>Abstract Data Types (ADTs)</vt:lpstr>
      <vt:lpstr>Abstract Data Types (ADTs)</vt:lpstr>
      <vt:lpstr>Abstract Data Types (ADTs)</vt:lpstr>
      <vt:lpstr>Example: a Point</vt:lpstr>
      <vt:lpstr>Example: a Point</vt:lpstr>
      <vt:lpstr>ADTs and Object-Oriented Programming</vt:lpstr>
      <vt:lpstr>Classes and Objects</vt:lpstr>
      <vt:lpstr>Let us design the new type for Point</vt:lpstr>
      <vt:lpstr>Let us design the new type for Point</vt:lpstr>
      <vt:lpstr>How the class methods are invoked</vt:lpstr>
      <vt:lpstr>How the class methods are invoked</vt:lpstr>
      <vt:lpstr>Python naming conventions</vt:lpstr>
      <vt:lpstr>Magic methods</vt:lpstr>
      <vt:lpstr>Class Point in C++</vt:lpstr>
      <vt:lpstr>Implementation of the class Point</vt:lpstr>
      <vt:lpstr>Implementation of the class Point</vt:lpstr>
      <vt:lpstr>Implementation of the class Point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</dc:creator>
  <cp:lastModifiedBy>Jordi Cortadella</cp:lastModifiedBy>
  <cp:revision>1372</cp:revision>
  <dcterms:created xsi:type="dcterms:W3CDTF">2018-02-06T17:20:32Z</dcterms:created>
  <dcterms:modified xsi:type="dcterms:W3CDTF">2024-02-14T06:23:11Z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1033-10.1.0.5672</vt:lpwstr>
  </property>
</Properties>
</file>